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 id="2147483686" r:id="rId2"/>
    <p:sldMasterId id="2147483694" r:id="rId3"/>
    <p:sldMasterId id="2147483674" r:id="rId4"/>
    <p:sldMasterId id="2147483751" r:id="rId5"/>
  </p:sldMasterIdLst>
  <p:notesMasterIdLst>
    <p:notesMasterId r:id="rId37"/>
  </p:notesMasterIdLst>
  <p:handoutMasterIdLst>
    <p:handoutMasterId r:id="rId38"/>
  </p:handoutMasterIdLst>
  <p:sldIdLst>
    <p:sldId id="355" r:id="rId6"/>
    <p:sldId id="329" r:id="rId7"/>
    <p:sldId id="360" r:id="rId8"/>
    <p:sldId id="356" r:id="rId9"/>
    <p:sldId id="351" r:id="rId10"/>
    <p:sldId id="353" r:id="rId11"/>
    <p:sldId id="357" r:id="rId12"/>
    <p:sldId id="354" r:id="rId13"/>
    <p:sldId id="365" r:id="rId14"/>
    <p:sldId id="366" r:id="rId15"/>
    <p:sldId id="367" r:id="rId16"/>
    <p:sldId id="38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63" r:id="rId36"/>
  </p:sldIdLst>
  <p:sldSz cx="9144000" cy="6858000" type="screen4x3"/>
  <p:notesSz cx="6881813"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 Yisela Mendez Rojas" initials="AYM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a:srgbClr val="000000"/>
    <a:srgbClr val="7B7B60"/>
    <a:srgbClr val="AFAEAA"/>
    <a:srgbClr val="92673C"/>
    <a:srgbClr val="3D332D"/>
    <a:srgbClr val="7D6B5D"/>
    <a:srgbClr val="AC9F80"/>
    <a:srgbClr val="717126"/>
    <a:srgbClr val="CBCCC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Estilo claro 2 - Énfasis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7176" autoAdjust="0"/>
    <p:restoredTop sz="99399" autoAdjust="0"/>
  </p:normalViewPr>
  <p:slideViewPr>
    <p:cSldViewPr snapToGrid="0" snapToObjects="1">
      <p:cViewPr>
        <p:scale>
          <a:sx n="81" d="100"/>
          <a:sy n="81" d="100"/>
        </p:scale>
        <p:origin x="-738" y="-8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563B4-C8E2-4183-8EE0-62C0C116038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69B76439-8DE1-43AC-8703-355E0A563869}">
      <dgm:prSet phldrT="[Texto]"/>
      <dgm:spPr>
        <a:solidFill>
          <a:schemeClr val="accent3"/>
        </a:solidFill>
      </dgm:spPr>
      <dgm:t>
        <a:bodyPr/>
        <a:lstStyle/>
        <a:p>
          <a:r>
            <a:rPr lang="es-ES" dirty="0" smtClean="0"/>
            <a:t>Ministerio de Defensa </a:t>
          </a:r>
          <a:endParaRPr lang="es-ES" dirty="0"/>
        </a:p>
      </dgm:t>
    </dgm:pt>
    <dgm:pt modelId="{73D01F02-0705-428C-828C-96720CE84A1A}" type="parTrans" cxnId="{A369351B-DAB6-416B-9232-0167E37C5F61}">
      <dgm:prSet/>
      <dgm:spPr/>
      <dgm:t>
        <a:bodyPr/>
        <a:lstStyle/>
        <a:p>
          <a:endParaRPr lang="es-ES"/>
        </a:p>
      </dgm:t>
    </dgm:pt>
    <dgm:pt modelId="{95A3195A-11DA-49C3-84A4-C96CD600B40B}" type="sibTrans" cxnId="{A369351B-DAB6-416B-9232-0167E37C5F61}">
      <dgm:prSet/>
      <dgm:spPr/>
      <dgm:t>
        <a:bodyPr/>
        <a:lstStyle/>
        <a:p>
          <a:endParaRPr lang="es-ES"/>
        </a:p>
      </dgm:t>
    </dgm:pt>
    <dgm:pt modelId="{926710A1-E0E2-4F63-A942-9C549B3B3E9F}">
      <dgm:prSet phldrT="[Texto]" custT="1"/>
      <dgm:spPr>
        <a:ln>
          <a:solidFill>
            <a:schemeClr val="tx1"/>
          </a:solidFill>
        </a:ln>
      </dgm:spPr>
      <dgm:t>
        <a:bodyPr/>
        <a:lstStyle/>
        <a:p>
          <a:pPr algn="just"/>
          <a:r>
            <a:rPr lang="es-ES" sz="2000" dirty="0" smtClean="0"/>
            <a:t>el Ministerio de Defensa Nacional a través de la Directiva No. 16, emitió la Política Sectorial de</a:t>
          </a:r>
          <a:r>
            <a:rPr lang="es-ES" sz="2000" b="0" i="1" u="none" dirty="0" smtClean="0"/>
            <a:t> reconocimiento, prevención y protección de los derechos de las comunidades de los pueblos indígenas del país por parte de la Fuerza Pública,</a:t>
          </a:r>
          <a:r>
            <a:rPr lang="es-ES" sz="2000" dirty="0" smtClean="0"/>
            <a:t> política que fue replicada por el Comando General de las Fuerzas Militares a través de la Directiva 186 del 9 de octubre de 2009 y por el Comando del Ejército Nacional mediante Directiva No. 01150 de 2016</a:t>
          </a:r>
          <a:endParaRPr lang="es-ES" sz="2000" dirty="0"/>
        </a:p>
      </dgm:t>
    </dgm:pt>
    <dgm:pt modelId="{0FC25B7C-5951-4DCF-B765-3CAA816B4CF2}" type="parTrans" cxnId="{7DEE083D-2ECB-46D1-BB4B-BF9A7A733491}">
      <dgm:prSet/>
      <dgm:spPr/>
      <dgm:t>
        <a:bodyPr/>
        <a:lstStyle/>
        <a:p>
          <a:endParaRPr lang="es-ES"/>
        </a:p>
      </dgm:t>
    </dgm:pt>
    <dgm:pt modelId="{5627BB8A-AE94-424D-98AD-C697B25DABCD}" type="sibTrans" cxnId="{7DEE083D-2ECB-46D1-BB4B-BF9A7A733491}">
      <dgm:prSet/>
      <dgm:spPr/>
      <dgm:t>
        <a:bodyPr/>
        <a:lstStyle/>
        <a:p>
          <a:endParaRPr lang="es-ES"/>
        </a:p>
      </dgm:t>
    </dgm:pt>
    <dgm:pt modelId="{A1CBD161-BD23-4697-9518-F007BA4FD3B3}" type="pres">
      <dgm:prSet presAssocID="{228563B4-C8E2-4183-8EE0-62C0C1160386}" presName="linearFlow" presStyleCnt="0">
        <dgm:presLayoutVars>
          <dgm:dir/>
          <dgm:animLvl val="lvl"/>
          <dgm:resizeHandles val="exact"/>
        </dgm:presLayoutVars>
      </dgm:prSet>
      <dgm:spPr/>
      <dgm:t>
        <a:bodyPr/>
        <a:lstStyle/>
        <a:p>
          <a:endParaRPr lang="es-ES"/>
        </a:p>
      </dgm:t>
    </dgm:pt>
    <dgm:pt modelId="{CBF19811-12D6-45C2-A75A-9BC89B8FAE6D}" type="pres">
      <dgm:prSet presAssocID="{69B76439-8DE1-43AC-8703-355E0A563869}" presName="composite" presStyleCnt="0"/>
      <dgm:spPr/>
    </dgm:pt>
    <dgm:pt modelId="{1A62217E-6F7B-4995-B4D4-8B598E36CF74}" type="pres">
      <dgm:prSet presAssocID="{69B76439-8DE1-43AC-8703-355E0A563869}" presName="parentText" presStyleLbl="alignNode1" presStyleIdx="0" presStyleCnt="1" custScaleX="70619" custScaleY="92029" custLinFactNeighborX="-4010" custLinFactNeighborY="-12399">
        <dgm:presLayoutVars>
          <dgm:chMax val="1"/>
          <dgm:bulletEnabled val="1"/>
        </dgm:presLayoutVars>
      </dgm:prSet>
      <dgm:spPr/>
      <dgm:t>
        <a:bodyPr/>
        <a:lstStyle/>
        <a:p>
          <a:endParaRPr lang="es-ES"/>
        </a:p>
      </dgm:t>
    </dgm:pt>
    <dgm:pt modelId="{CDACFB79-A879-436E-B61E-684AFBD74B10}" type="pres">
      <dgm:prSet presAssocID="{69B76439-8DE1-43AC-8703-355E0A563869}" presName="descendantText" presStyleLbl="alignAcc1" presStyleIdx="0" presStyleCnt="1" custScaleX="87039" custScaleY="159669" custLinFactNeighborX="-11378">
        <dgm:presLayoutVars>
          <dgm:bulletEnabled val="1"/>
        </dgm:presLayoutVars>
      </dgm:prSet>
      <dgm:spPr/>
      <dgm:t>
        <a:bodyPr/>
        <a:lstStyle/>
        <a:p>
          <a:endParaRPr lang="es-ES"/>
        </a:p>
      </dgm:t>
    </dgm:pt>
  </dgm:ptLst>
  <dgm:cxnLst>
    <dgm:cxn modelId="{27640F8E-036C-41BA-9F18-03C8EE49474F}" type="presOf" srcId="{228563B4-C8E2-4183-8EE0-62C0C1160386}" destId="{A1CBD161-BD23-4697-9518-F007BA4FD3B3}" srcOrd="0" destOrd="0" presId="urn:microsoft.com/office/officeart/2005/8/layout/chevron2"/>
    <dgm:cxn modelId="{7DEE083D-2ECB-46D1-BB4B-BF9A7A733491}" srcId="{69B76439-8DE1-43AC-8703-355E0A563869}" destId="{926710A1-E0E2-4F63-A942-9C549B3B3E9F}" srcOrd="0" destOrd="0" parTransId="{0FC25B7C-5951-4DCF-B765-3CAA816B4CF2}" sibTransId="{5627BB8A-AE94-424D-98AD-C697B25DABCD}"/>
    <dgm:cxn modelId="{2171AD81-4BD6-44BE-BBC2-42577718F57B}" type="presOf" srcId="{926710A1-E0E2-4F63-A942-9C549B3B3E9F}" destId="{CDACFB79-A879-436E-B61E-684AFBD74B10}" srcOrd="0" destOrd="0" presId="urn:microsoft.com/office/officeart/2005/8/layout/chevron2"/>
    <dgm:cxn modelId="{FD268343-46FF-4ACF-A818-446C308E3C67}" type="presOf" srcId="{69B76439-8DE1-43AC-8703-355E0A563869}" destId="{1A62217E-6F7B-4995-B4D4-8B598E36CF74}" srcOrd="0" destOrd="0" presId="urn:microsoft.com/office/officeart/2005/8/layout/chevron2"/>
    <dgm:cxn modelId="{A369351B-DAB6-416B-9232-0167E37C5F61}" srcId="{228563B4-C8E2-4183-8EE0-62C0C1160386}" destId="{69B76439-8DE1-43AC-8703-355E0A563869}" srcOrd="0" destOrd="0" parTransId="{73D01F02-0705-428C-828C-96720CE84A1A}" sibTransId="{95A3195A-11DA-49C3-84A4-C96CD600B40B}"/>
    <dgm:cxn modelId="{11C62093-313F-47D8-8DF5-B45690A7C14C}" type="presParOf" srcId="{A1CBD161-BD23-4697-9518-F007BA4FD3B3}" destId="{CBF19811-12D6-45C2-A75A-9BC89B8FAE6D}" srcOrd="0" destOrd="0" presId="urn:microsoft.com/office/officeart/2005/8/layout/chevron2"/>
    <dgm:cxn modelId="{2D0F01D4-0716-4DFF-A9E8-F73E4D097693}" type="presParOf" srcId="{CBF19811-12D6-45C2-A75A-9BC89B8FAE6D}" destId="{1A62217E-6F7B-4995-B4D4-8B598E36CF74}" srcOrd="0" destOrd="0" presId="urn:microsoft.com/office/officeart/2005/8/layout/chevron2"/>
    <dgm:cxn modelId="{F908F958-2D28-424E-8ACF-9E8645DFEE59}" type="presParOf" srcId="{CBF19811-12D6-45C2-A75A-9BC89B8FAE6D}" destId="{CDACFB79-A879-436E-B61E-684AFBD74B1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C675A0-218C-4803-A9ED-BFE57B395A85}" type="doc">
      <dgm:prSet loTypeId="urn:microsoft.com/office/officeart/2005/8/layout/radial4" loCatId="relationship" qsTypeId="urn:microsoft.com/office/officeart/2005/8/quickstyle/3d3" qsCatId="3D" csTypeId="urn:microsoft.com/office/officeart/2005/8/colors/colorful1#12" csCatId="colorful" phldr="1"/>
      <dgm:spPr/>
      <dgm:t>
        <a:bodyPr/>
        <a:lstStyle/>
        <a:p>
          <a:endParaRPr lang="es-CO"/>
        </a:p>
      </dgm:t>
    </dgm:pt>
    <dgm:pt modelId="{9E33F1D9-0E35-4550-B9D8-C2C6F7386343}">
      <dgm:prSet/>
      <dgm:spPr/>
      <dgm:t>
        <a:bodyPr/>
        <a:lstStyle/>
        <a:p>
          <a:pPr rtl="0"/>
          <a:r>
            <a:rPr lang="es-CO" b="1" u="sng" dirty="0" smtClean="0"/>
            <a:t>DIRECTIVA 1150 DE 2016</a:t>
          </a:r>
          <a:endParaRPr lang="es-CO" dirty="0"/>
        </a:p>
      </dgm:t>
    </dgm:pt>
    <dgm:pt modelId="{6594B17F-19BD-41B2-8A34-1B238772EED6}" type="parTrans" cxnId="{62FF33DA-C8BB-4936-B0DC-506B42B84400}">
      <dgm:prSet/>
      <dgm:spPr/>
      <dgm:t>
        <a:bodyPr/>
        <a:lstStyle/>
        <a:p>
          <a:endParaRPr lang="es-CO"/>
        </a:p>
      </dgm:t>
    </dgm:pt>
    <dgm:pt modelId="{2B39A598-58A5-4897-9C1E-92AC1E829B44}" type="sibTrans" cxnId="{62FF33DA-C8BB-4936-B0DC-506B42B84400}">
      <dgm:prSet/>
      <dgm:spPr/>
      <dgm:t>
        <a:bodyPr/>
        <a:lstStyle/>
        <a:p>
          <a:endParaRPr lang="es-CO"/>
        </a:p>
      </dgm:t>
    </dgm:pt>
    <dgm:pt modelId="{3C85FBD5-B72E-440C-B6DC-AA12CE8E7419}">
      <dgm:prSet custT="1"/>
      <dgm:spPr>
        <a:solidFill>
          <a:srgbClr val="00B050"/>
        </a:solidFill>
      </dgm:spPr>
      <dgm:t>
        <a:bodyPr/>
        <a:lstStyle/>
        <a:p>
          <a:pPr algn="just" rtl="0"/>
          <a:r>
            <a:rPr lang="es-ES" sz="1200" u="none" dirty="0" smtClean="0"/>
            <a:t>Fortalecer al interior de la institución, la política de atención, reconocimiento, prevención y protección de los derechos humanos y garantías reconocidos por la Constitución Política e instrumentos internacionales de las comunidades de los pueblos indígenas.</a:t>
          </a:r>
          <a:r>
            <a:rPr lang="es-CO" sz="1200" dirty="0" smtClean="0"/>
            <a:t>. </a:t>
          </a:r>
          <a:endParaRPr lang="es-CO" sz="1200" dirty="0"/>
        </a:p>
      </dgm:t>
    </dgm:pt>
    <dgm:pt modelId="{B752DDEC-60FD-4792-B677-D3F82638BCA6}" type="parTrans" cxnId="{B4F6929C-133D-458E-B9F5-2A4E5251DFD6}">
      <dgm:prSet/>
      <dgm:spPr>
        <a:solidFill>
          <a:srgbClr val="00B050"/>
        </a:solidFill>
      </dgm:spPr>
      <dgm:t>
        <a:bodyPr/>
        <a:lstStyle/>
        <a:p>
          <a:endParaRPr lang="es-CO"/>
        </a:p>
      </dgm:t>
    </dgm:pt>
    <dgm:pt modelId="{1017871E-E8A7-439D-8851-E10164A97498}" type="sibTrans" cxnId="{B4F6929C-133D-458E-B9F5-2A4E5251DFD6}">
      <dgm:prSet/>
      <dgm:spPr/>
      <dgm:t>
        <a:bodyPr/>
        <a:lstStyle/>
        <a:p>
          <a:endParaRPr lang="es-CO"/>
        </a:p>
      </dgm:t>
    </dgm:pt>
    <dgm:pt modelId="{30CDDAB0-786C-4D69-AB5E-A38748E11F26}">
      <dgm:prSet custT="1"/>
      <dgm:spPr/>
      <dgm:t>
        <a:bodyPr/>
        <a:lstStyle/>
        <a:p>
          <a:pPr algn="ctr" rtl="0"/>
          <a:r>
            <a:rPr lang="es-ES" sz="1200" dirty="0" smtClean="0"/>
            <a:t>MISIÓN GENERAL</a:t>
          </a:r>
        </a:p>
        <a:p>
          <a:pPr algn="just" rtl="0"/>
          <a:r>
            <a:rPr lang="es-ES" sz="1200" dirty="0" smtClean="0"/>
            <a:t>El Comandante del Ejército Nacional, imparte instrucciones a través de sus Unidades Operativas Mayores, Menores y Tácticas, dentro del marco de su competencia y de acuerdo con las circunstancias, medios y recursos disponibles, fortalece la política de atención, reconocimiento, prevención y protección de los derechos humanos y garantías reconocidos por la Constitución Política, instrumentos internacionales de las comunidades de los pueblos indígenas, con el fin de evitar en gran medida actos violentos que vayan en detrimento de sus derechos étnicos, su entorno y medio ambiente.</a:t>
          </a:r>
          <a:r>
            <a:rPr lang="es-ES" sz="1200" dirty="0" smtClean="0">
              <a:solidFill>
                <a:schemeClr val="tx1"/>
              </a:solidFill>
            </a:rPr>
            <a:t>.</a:t>
          </a:r>
          <a:endParaRPr lang="es-CO" sz="1200" dirty="0">
            <a:solidFill>
              <a:schemeClr val="tx1"/>
            </a:solidFill>
          </a:endParaRPr>
        </a:p>
      </dgm:t>
    </dgm:pt>
    <dgm:pt modelId="{99D6949C-D0C5-434B-81B0-06FC796E8372}" type="parTrans" cxnId="{FAC776A0-A5C6-476B-93B4-BD9EEC9F3D1D}">
      <dgm:prSet/>
      <dgm:spPr/>
      <dgm:t>
        <a:bodyPr/>
        <a:lstStyle/>
        <a:p>
          <a:endParaRPr lang="es-CO"/>
        </a:p>
      </dgm:t>
    </dgm:pt>
    <dgm:pt modelId="{2FB198BF-30B0-4871-AE1F-E87C428C7B6A}" type="sibTrans" cxnId="{FAC776A0-A5C6-476B-93B4-BD9EEC9F3D1D}">
      <dgm:prSet/>
      <dgm:spPr/>
      <dgm:t>
        <a:bodyPr/>
        <a:lstStyle/>
        <a:p>
          <a:endParaRPr lang="es-CO"/>
        </a:p>
      </dgm:t>
    </dgm:pt>
    <dgm:pt modelId="{233D2C52-A74F-4FE6-A14D-10C9158BFE88}">
      <dgm:prSet custT="1"/>
      <dgm:spPr/>
      <dgm:t>
        <a:bodyPr/>
        <a:lstStyle/>
        <a:p>
          <a:pPr algn="just" rtl="0"/>
          <a:r>
            <a:rPr lang="es-ES" sz="1200" u="none" dirty="0" smtClean="0"/>
            <a:t>Contribuir con la garantía de las medidas necesarias para hacer efectivos los derechos individuales y colectivos, especialmente los derechos de autonomía, cultura, territorio y jurisdicción especial, de las comunidades indígenas, conforme con el marco jurídico establecido.</a:t>
          </a:r>
          <a:endParaRPr lang="es-CO" sz="1200" dirty="0"/>
        </a:p>
      </dgm:t>
    </dgm:pt>
    <dgm:pt modelId="{69663F1F-2067-440E-BEC8-DE3306BC7CA0}" type="parTrans" cxnId="{F70A1171-7457-4586-B04F-5EE0CFF839EA}">
      <dgm:prSet/>
      <dgm:spPr/>
      <dgm:t>
        <a:bodyPr/>
        <a:lstStyle/>
        <a:p>
          <a:endParaRPr lang="es-CO"/>
        </a:p>
      </dgm:t>
    </dgm:pt>
    <dgm:pt modelId="{6B01F9A6-3607-4CB5-8156-AF51D5C5E263}" type="sibTrans" cxnId="{F70A1171-7457-4586-B04F-5EE0CFF839EA}">
      <dgm:prSet/>
      <dgm:spPr/>
      <dgm:t>
        <a:bodyPr/>
        <a:lstStyle/>
        <a:p>
          <a:endParaRPr lang="es-CO"/>
        </a:p>
      </dgm:t>
    </dgm:pt>
    <dgm:pt modelId="{17C0BA93-4747-4061-8917-7D7DD27F9B11}" type="pres">
      <dgm:prSet presAssocID="{26C675A0-218C-4803-A9ED-BFE57B395A85}" presName="cycle" presStyleCnt="0">
        <dgm:presLayoutVars>
          <dgm:chMax val="1"/>
          <dgm:dir/>
          <dgm:animLvl val="ctr"/>
          <dgm:resizeHandles val="exact"/>
        </dgm:presLayoutVars>
      </dgm:prSet>
      <dgm:spPr/>
      <dgm:t>
        <a:bodyPr/>
        <a:lstStyle/>
        <a:p>
          <a:endParaRPr lang="es-CO"/>
        </a:p>
      </dgm:t>
    </dgm:pt>
    <dgm:pt modelId="{EDC2FF28-69CF-4B16-B498-51A77FAA298E}" type="pres">
      <dgm:prSet presAssocID="{9E33F1D9-0E35-4550-B9D8-C2C6F7386343}" presName="centerShape" presStyleLbl="node0" presStyleIdx="0" presStyleCnt="1" custScaleX="69486" custScaleY="69486" custLinFactNeighborX="-2791" custLinFactNeighborY="-11585"/>
      <dgm:spPr/>
      <dgm:t>
        <a:bodyPr/>
        <a:lstStyle/>
        <a:p>
          <a:endParaRPr lang="es-CO"/>
        </a:p>
      </dgm:t>
    </dgm:pt>
    <dgm:pt modelId="{2C70A571-8B93-4B27-B1B0-228F11EE7837}" type="pres">
      <dgm:prSet presAssocID="{B752DDEC-60FD-4792-B677-D3F82638BCA6}" presName="parTrans" presStyleLbl="bgSibTrans2D1" presStyleIdx="0" presStyleCnt="3" custLinFactNeighborX="6622" custLinFactNeighborY="-14193"/>
      <dgm:spPr/>
      <dgm:t>
        <a:bodyPr/>
        <a:lstStyle/>
        <a:p>
          <a:endParaRPr lang="es-CO"/>
        </a:p>
      </dgm:t>
    </dgm:pt>
    <dgm:pt modelId="{C7898D25-6D54-4A4E-BF56-510D0032C53B}" type="pres">
      <dgm:prSet presAssocID="{3C85FBD5-B72E-440C-B6DC-AA12CE8E7419}" presName="node" presStyleLbl="node1" presStyleIdx="0" presStyleCnt="3" custScaleX="109963" custScaleY="103497" custRadScaleRad="91002" custRadScaleInc="-30839">
        <dgm:presLayoutVars>
          <dgm:bulletEnabled val="1"/>
        </dgm:presLayoutVars>
      </dgm:prSet>
      <dgm:spPr/>
      <dgm:t>
        <a:bodyPr/>
        <a:lstStyle/>
        <a:p>
          <a:endParaRPr lang="es-CO"/>
        </a:p>
      </dgm:t>
    </dgm:pt>
    <dgm:pt modelId="{D67ED47E-79E8-437B-8651-250D522ADFAC}" type="pres">
      <dgm:prSet presAssocID="{99D6949C-D0C5-434B-81B0-06FC796E8372}" presName="parTrans" presStyleLbl="bgSibTrans2D1" presStyleIdx="1" presStyleCnt="3" custScaleX="59544" custLinFactNeighborX="1205" custLinFactNeighborY="44910"/>
      <dgm:spPr/>
      <dgm:t>
        <a:bodyPr/>
        <a:lstStyle/>
        <a:p>
          <a:endParaRPr lang="es-CO"/>
        </a:p>
      </dgm:t>
    </dgm:pt>
    <dgm:pt modelId="{BC7DC7DB-42C7-4A11-AB35-2A9B38615CDE}" type="pres">
      <dgm:prSet presAssocID="{30CDDAB0-786C-4D69-AB5E-A38748E11F26}" presName="node" presStyleLbl="node1" presStyleIdx="1" presStyleCnt="3" custScaleX="210726" custScaleY="96002" custRadScaleRad="101784" custRadScaleInc="-3194">
        <dgm:presLayoutVars>
          <dgm:bulletEnabled val="1"/>
        </dgm:presLayoutVars>
      </dgm:prSet>
      <dgm:spPr/>
      <dgm:t>
        <a:bodyPr/>
        <a:lstStyle/>
        <a:p>
          <a:endParaRPr lang="es-CO"/>
        </a:p>
      </dgm:t>
    </dgm:pt>
    <dgm:pt modelId="{58BB1D4E-6821-4688-8F12-8F9FBAC6667E}" type="pres">
      <dgm:prSet presAssocID="{69663F1F-2067-440E-BEC8-DE3306BC7CA0}" presName="parTrans" presStyleLbl="bgSibTrans2D1" presStyleIdx="2" presStyleCnt="3" custScaleX="59544" custLinFactNeighborX="-27439" custLinFactNeighborY="3410"/>
      <dgm:spPr/>
      <dgm:t>
        <a:bodyPr/>
        <a:lstStyle/>
        <a:p>
          <a:endParaRPr lang="es-CO"/>
        </a:p>
      </dgm:t>
    </dgm:pt>
    <dgm:pt modelId="{41ECA199-AA1C-4085-9F2B-A24758A3A954}" type="pres">
      <dgm:prSet presAssocID="{233D2C52-A74F-4FE6-A14D-10C9158BFE88}" presName="node" presStyleLbl="node1" presStyleIdx="2" presStyleCnt="3" custScaleX="114168" custScaleY="107487" custRadScaleRad="81364" custRadScaleInc="25299">
        <dgm:presLayoutVars>
          <dgm:bulletEnabled val="1"/>
        </dgm:presLayoutVars>
      </dgm:prSet>
      <dgm:spPr/>
      <dgm:t>
        <a:bodyPr/>
        <a:lstStyle/>
        <a:p>
          <a:endParaRPr lang="es-CO"/>
        </a:p>
      </dgm:t>
    </dgm:pt>
  </dgm:ptLst>
  <dgm:cxnLst>
    <dgm:cxn modelId="{F70A1171-7457-4586-B04F-5EE0CFF839EA}" srcId="{9E33F1D9-0E35-4550-B9D8-C2C6F7386343}" destId="{233D2C52-A74F-4FE6-A14D-10C9158BFE88}" srcOrd="2" destOrd="0" parTransId="{69663F1F-2067-440E-BEC8-DE3306BC7CA0}" sibTransId="{6B01F9A6-3607-4CB5-8156-AF51D5C5E263}"/>
    <dgm:cxn modelId="{5714C5DD-53D2-4B87-8F56-620662BE3C3E}" type="presOf" srcId="{30CDDAB0-786C-4D69-AB5E-A38748E11F26}" destId="{BC7DC7DB-42C7-4A11-AB35-2A9B38615CDE}" srcOrd="0" destOrd="0" presId="urn:microsoft.com/office/officeart/2005/8/layout/radial4"/>
    <dgm:cxn modelId="{7EF754B5-3E17-4592-ACAC-74670D579A21}" type="presOf" srcId="{99D6949C-D0C5-434B-81B0-06FC796E8372}" destId="{D67ED47E-79E8-437B-8651-250D522ADFAC}" srcOrd="0" destOrd="0" presId="urn:microsoft.com/office/officeart/2005/8/layout/radial4"/>
    <dgm:cxn modelId="{B4F6929C-133D-458E-B9F5-2A4E5251DFD6}" srcId="{9E33F1D9-0E35-4550-B9D8-C2C6F7386343}" destId="{3C85FBD5-B72E-440C-B6DC-AA12CE8E7419}" srcOrd="0" destOrd="0" parTransId="{B752DDEC-60FD-4792-B677-D3F82638BCA6}" sibTransId="{1017871E-E8A7-439D-8851-E10164A97498}"/>
    <dgm:cxn modelId="{723A31C6-32AC-46D1-B19F-02482FBCB98D}" type="presOf" srcId="{3C85FBD5-B72E-440C-B6DC-AA12CE8E7419}" destId="{C7898D25-6D54-4A4E-BF56-510D0032C53B}" srcOrd="0" destOrd="0" presId="urn:microsoft.com/office/officeart/2005/8/layout/radial4"/>
    <dgm:cxn modelId="{C84DD416-ADBE-4855-B6E7-0162CF03C15A}" type="presOf" srcId="{26C675A0-218C-4803-A9ED-BFE57B395A85}" destId="{17C0BA93-4747-4061-8917-7D7DD27F9B11}" srcOrd="0" destOrd="0" presId="urn:microsoft.com/office/officeart/2005/8/layout/radial4"/>
    <dgm:cxn modelId="{FAC776A0-A5C6-476B-93B4-BD9EEC9F3D1D}" srcId="{9E33F1D9-0E35-4550-B9D8-C2C6F7386343}" destId="{30CDDAB0-786C-4D69-AB5E-A38748E11F26}" srcOrd="1" destOrd="0" parTransId="{99D6949C-D0C5-434B-81B0-06FC796E8372}" sibTransId="{2FB198BF-30B0-4871-AE1F-E87C428C7B6A}"/>
    <dgm:cxn modelId="{768F7266-8E65-4FE6-B8C4-73761D8F82C9}" type="presOf" srcId="{69663F1F-2067-440E-BEC8-DE3306BC7CA0}" destId="{58BB1D4E-6821-4688-8F12-8F9FBAC6667E}" srcOrd="0" destOrd="0" presId="urn:microsoft.com/office/officeart/2005/8/layout/radial4"/>
    <dgm:cxn modelId="{6AD43A6F-822E-4634-AB2C-6830844A8D3C}" type="presOf" srcId="{233D2C52-A74F-4FE6-A14D-10C9158BFE88}" destId="{41ECA199-AA1C-4085-9F2B-A24758A3A954}" srcOrd="0" destOrd="0" presId="urn:microsoft.com/office/officeart/2005/8/layout/radial4"/>
    <dgm:cxn modelId="{D1E4A42D-62F2-4501-BCEB-6227DAFA31A4}" type="presOf" srcId="{9E33F1D9-0E35-4550-B9D8-C2C6F7386343}" destId="{EDC2FF28-69CF-4B16-B498-51A77FAA298E}" srcOrd="0" destOrd="0" presId="urn:microsoft.com/office/officeart/2005/8/layout/radial4"/>
    <dgm:cxn modelId="{62FF33DA-C8BB-4936-B0DC-506B42B84400}" srcId="{26C675A0-218C-4803-A9ED-BFE57B395A85}" destId="{9E33F1D9-0E35-4550-B9D8-C2C6F7386343}" srcOrd="0" destOrd="0" parTransId="{6594B17F-19BD-41B2-8A34-1B238772EED6}" sibTransId="{2B39A598-58A5-4897-9C1E-92AC1E829B44}"/>
    <dgm:cxn modelId="{C180E39A-6C3F-47D1-A2D0-40A1318BA806}" type="presOf" srcId="{B752DDEC-60FD-4792-B677-D3F82638BCA6}" destId="{2C70A571-8B93-4B27-B1B0-228F11EE7837}" srcOrd="0" destOrd="0" presId="urn:microsoft.com/office/officeart/2005/8/layout/radial4"/>
    <dgm:cxn modelId="{5E3C5D9E-3D6C-4434-99B2-9AB7689AB574}" type="presParOf" srcId="{17C0BA93-4747-4061-8917-7D7DD27F9B11}" destId="{EDC2FF28-69CF-4B16-B498-51A77FAA298E}" srcOrd="0" destOrd="0" presId="urn:microsoft.com/office/officeart/2005/8/layout/radial4"/>
    <dgm:cxn modelId="{57838C27-DE48-4620-9C7E-389A395738C1}" type="presParOf" srcId="{17C0BA93-4747-4061-8917-7D7DD27F9B11}" destId="{2C70A571-8B93-4B27-B1B0-228F11EE7837}" srcOrd="1" destOrd="0" presId="urn:microsoft.com/office/officeart/2005/8/layout/radial4"/>
    <dgm:cxn modelId="{5F3F120A-DA5B-4958-BAB1-C1984DAF2193}" type="presParOf" srcId="{17C0BA93-4747-4061-8917-7D7DD27F9B11}" destId="{C7898D25-6D54-4A4E-BF56-510D0032C53B}" srcOrd="2" destOrd="0" presId="urn:microsoft.com/office/officeart/2005/8/layout/radial4"/>
    <dgm:cxn modelId="{92C6757A-B07F-41F2-9635-26155337AB6A}" type="presParOf" srcId="{17C0BA93-4747-4061-8917-7D7DD27F9B11}" destId="{D67ED47E-79E8-437B-8651-250D522ADFAC}" srcOrd="3" destOrd="0" presId="urn:microsoft.com/office/officeart/2005/8/layout/radial4"/>
    <dgm:cxn modelId="{FE93C22E-1FED-4CF9-9CFF-9E3429C6C56F}" type="presParOf" srcId="{17C0BA93-4747-4061-8917-7D7DD27F9B11}" destId="{BC7DC7DB-42C7-4A11-AB35-2A9B38615CDE}" srcOrd="4" destOrd="0" presId="urn:microsoft.com/office/officeart/2005/8/layout/radial4"/>
    <dgm:cxn modelId="{E0C96577-705A-4963-BE64-718708DE4C93}" type="presParOf" srcId="{17C0BA93-4747-4061-8917-7D7DD27F9B11}" destId="{58BB1D4E-6821-4688-8F12-8F9FBAC6667E}" srcOrd="5" destOrd="0" presId="urn:microsoft.com/office/officeart/2005/8/layout/radial4"/>
    <dgm:cxn modelId="{66244FEC-0158-4993-9780-5E4823CD2504}" type="presParOf" srcId="{17C0BA93-4747-4061-8917-7D7DD27F9B11}" destId="{41ECA199-AA1C-4085-9F2B-A24758A3A954}"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8563B4-C8E2-4183-8EE0-62C0C116038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69B76439-8DE1-43AC-8703-355E0A563869}">
      <dgm:prSet phldrT="[Texto]"/>
      <dgm:spPr>
        <a:solidFill>
          <a:schemeClr val="accent3"/>
        </a:solidFill>
      </dgm:spPr>
      <dgm:t>
        <a:bodyPr/>
        <a:lstStyle/>
        <a:p>
          <a:r>
            <a:rPr lang="es-ES" dirty="0" smtClean="0"/>
            <a:t>Departamento Jurídico Integral (CEDE11)</a:t>
          </a:r>
          <a:endParaRPr lang="es-ES" dirty="0"/>
        </a:p>
      </dgm:t>
    </dgm:pt>
    <dgm:pt modelId="{73D01F02-0705-428C-828C-96720CE84A1A}" type="parTrans" cxnId="{A369351B-DAB6-416B-9232-0167E37C5F61}">
      <dgm:prSet/>
      <dgm:spPr/>
      <dgm:t>
        <a:bodyPr/>
        <a:lstStyle/>
        <a:p>
          <a:endParaRPr lang="es-ES"/>
        </a:p>
      </dgm:t>
    </dgm:pt>
    <dgm:pt modelId="{95A3195A-11DA-49C3-84A4-C96CD600B40B}" type="sibTrans" cxnId="{A369351B-DAB6-416B-9232-0167E37C5F61}">
      <dgm:prSet/>
      <dgm:spPr/>
      <dgm:t>
        <a:bodyPr/>
        <a:lstStyle/>
        <a:p>
          <a:endParaRPr lang="es-ES"/>
        </a:p>
      </dgm:t>
    </dgm:pt>
    <dgm:pt modelId="{926710A1-E0E2-4F63-A942-9C549B3B3E9F}">
      <dgm:prSet phldrT="[Texto]" custT="1"/>
      <dgm:spPr>
        <a:ln>
          <a:solidFill>
            <a:schemeClr val="tx1"/>
          </a:solidFill>
        </a:ln>
      </dgm:spPr>
      <dgm:t>
        <a:bodyPr/>
        <a:lstStyle/>
        <a:p>
          <a:pPr algn="just"/>
          <a:endParaRPr lang="es-ES" sz="1400" dirty="0"/>
        </a:p>
      </dgm:t>
    </dgm:pt>
    <dgm:pt modelId="{0FC25B7C-5951-4DCF-B765-3CAA816B4CF2}" type="parTrans" cxnId="{7DEE083D-2ECB-46D1-BB4B-BF9A7A733491}">
      <dgm:prSet/>
      <dgm:spPr/>
      <dgm:t>
        <a:bodyPr/>
        <a:lstStyle/>
        <a:p>
          <a:endParaRPr lang="es-ES"/>
        </a:p>
      </dgm:t>
    </dgm:pt>
    <dgm:pt modelId="{5627BB8A-AE94-424D-98AD-C697B25DABCD}" type="sibTrans" cxnId="{7DEE083D-2ECB-46D1-BB4B-BF9A7A733491}">
      <dgm:prSet/>
      <dgm:spPr/>
      <dgm:t>
        <a:bodyPr/>
        <a:lstStyle/>
        <a:p>
          <a:endParaRPr lang="es-ES"/>
        </a:p>
      </dgm:t>
    </dgm:pt>
    <dgm:pt modelId="{3BFCB7ED-126C-4904-8920-A032FAA01B68}">
      <dgm:prSet custT="1"/>
      <dgm:spPr/>
      <dgm:t>
        <a:bodyPr/>
        <a:lstStyle/>
        <a:p>
          <a:pPr algn="just"/>
          <a:endParaRPr lang="es-CO" sz="1400" u="none" dirty="0"/>
        </a:p>
      </dgm:t>
    </dgm:pt>
    <dgm:pt modelId="{82C049BC-BFCF-4905-B5C0-49BE8C2F9BFA}" type="parTrans" cxnId="{88E3DCBB-69AE-404E-AD37-D2D5C4D5ED58}">
      <dgm:prSet/>
      <dgm:spPr/>
      <dgm:t>
        <a:bodyPr/>
        <a:lstStyle/>
        <a:p>
          <a:endParaRPr lang="es-CO"/>
        </a:p>
      </dgm:t>
    </dgm:pt>
    <dgm:pt modelId="{6C5ADD81-7C0A-4531-81B4-C670978AC3E9}" type="sibTrans" cxnId="{88E3DCBB-69AE-404E-AD37-D2D5C4D5ED58}">
      <dgm:prSet/>
      <dgm:spPr/>
      <dgm:t>
        <a:bodyPr/>
        <a:lstStyle/>
        <a:p>
          <a:endParaRPr lang="es-CO"/>
        </a:p>
      </dgm:t>
    </dgm:pt>
    <dgm:pt modelId="{476BD781-627B-47FE-9B25-321288FC8593}">
      <dgm:prSet custT="1"/>
      <dgm:spPr/>
      <dgm:t>
        <a:bodyPr/>
        <a:lstStyle/>
        <a:p>
          <a:pPr algn="just"/>
          <a:r>
            <a:rPr lang="es-ES" sz="1400" dirty="0" smtClean="0"/>
            <a:t>Desarrollara través de la Dirección de Difusión, Promoción y Prevención (DI</a:t>
          </a:r>
          <a:r>
            <a:rPr lang="es-CO" sz="1400" dirty="0" smtClean="0"/>
            <a:t>DIP), </a:t>
          </a:r>
          <a:r>
            <a:rPr lang="es-ES" sz="1400" dirty="0" smtClean="0"/>
            <a:t>programas de capacitación </a:t>
          </a:r>
          <a:r>
            <a:rPr lang="es-CO" sz="1400" dirty="0" smtClean="0"/>
            <a:t>extracurricular </a:t>
          </a:r>
          <a:r>
            <a:rPr lang="es-ES" sz="1400" dirty="0" smtClean="0"/>
            <a:t>en aspectos relacionados con la legislación nacional e internacional referente al reconocimiento, protección y garantías de los Derechos de las comunidades indígenas</a:t>
          </a:r>
          <a:endParaRPr lang="es-CO" sz="1400" dirty="0"/>
        </a:p>
      </dgm:t>
    </dgm:pt>
    <dgm:pt modelId="{242644BC-8A80-4A1E-9326-68B134C31E3A}" type="parTrans" cxnId="{065A5DF8-70F7-47D0-BA2D-14668A8D6438}">
      <dgm:prSet/>
      <dgm:spPr/>
      <dgm:t>
        <a:bodyPr/>
        <a:lstStyle/>
        <a:p>
          <a:endParaRPr lang="es-CO"/>
        </a:p>
      </dgm:t>
    </dgm:pt>
    <dgm:pt modelId="{20AF91F9-34C6-48DC-8546-3D6E554A8E17}" type="sibTrans" cxnId="{065A5DF8-70F7-47D0-BA2D-14668A8D6438}">
      <dgm:prSet/>
      <dgm:spPr/>
      <dgm:t>
        <a:bodyPr/>
        <a:lstStyle/>
        <a:p>
          <a:endParaRPr lang="es-CO"/>
        </a:p>
      </dgm:t>
    </dgm:pt>
    <dgm:pt modelId="{83421EE2-9A18-4142-B5DF-E61126166C44}">
      <dgm:prSet custT="1"/>
      <dgm:spPr/>
      <dgm:t>
        <a:bodyPr/>
        <a:lstStyle/>
        <a:p>
          <a:pPr algn="just"/>
          <a:r>
            <a:rPr lang="es-ES" sz="1400" dirty="0" smtClean="0"/>
            <a:t>Consolidar a través de la Dirección de Difusión, Promoción y Prevención (DIDIP), la información referente a la instrucción del personal del Ejército Nacional, en materia de Derechos Humanos y legislación relacionada con las comunidades indígenas.</a:t>
          </a:r>
          <a:endParaRPr lang="es-CO" sz="1400" dirty="0"/>
        </a:p>
      </dgm:t>
    </dgm:pt>
    <dgm:pt modelId="{4D432BEB-9710-4424-A8B1-30B82F126F67}" type="parTrans" cxnId="{AC5C9498-67BA-4478-84A7-D0A1C81B147A}">
      <dgm:prSet/>
      <dgm:spPr/>
      <dgm:t>
        <a:bodyPr/>
        <a:lstStyle/>
        <a:p>
          <a:endParaRPr lang="es-CO"/>
        </a:p>
      </dgm:t>
    </dgm:pt>
    <dgm:pt modelId="{089E19E6-5308-4417-8281-5BE760196E67}" type="sibTrans" cxnId="{AC5C9498-67BA-4478-84A7-D0A1C81B147A}">
      <dgm:prSet/>
      <dgm:spPr/>
      <dgm:t>
        <a:bodyPr/>
        <a:lstStyle/>
        <a:p>
          <a:endParaRPr lang="es-CO"/>
        </a:p>
      </dgm:t>
    </dgm:pt>
    <dgm:pt modelId="{62C4FB45-8D4B-49C5-89D8-4A04690F3A8C}">
      <dgm:prSet custT="1"/>
      <dgm:spPr/>
      <dgm:t>
        <a:bodyPr/>
        <a:lstStyle/>
        <a:p>
          <a:pPr algn="just"/>
          <a:r>
            <a:rPr lang="es-ES" sz="1400" dirty="0" smtClean="0"/>
            <a:t>Atender de manera prioritaria a través de la Dirección Derecho Operacional y Derechos Humanos (DIDOH), los requerimientos relacionados con quejas e informes que pongan en conocimiento situaciones de violación a los Derechos Humanos e Infracciones al Derecho Internacional Humanitario de estas comunidades.</a:t>
          </a:r>
          <a:endParaRPr lang="es-CO" sz="1400" dirty="0"/>
        </a:p>
      </dgm:t>
    </dgm:pt>
    <dgm:pt modelId="{CB2547EA-8CD5-4290-A319-CDF04248A3E4}" type="parTrans" cxnId="{7E420173-0B15-479A-B5C5-D088F536A15A}">
      <dgm:prSet/>
      <dgm:spPr/>
      <dgm:t>
        <a:bodyPr/>
        <a:lstStyle/>
        <a:p>
          <a:endParaRPr lang="es-CO"/>
        </a:p>
      </dgm:t>
    </dgm:pt>
    <dgm:pt modelId="{64B56335-5D9E-42DB-ADDE-BF08766BCD7C}" type="sibTrans" cxnId="{7E420173-0B15-479A-B5C5-D088F536A15A}">
      <dgm:prSet/>
      <dgm:spPr/>
      <dgm:t>
        <a:bodyPr/>
        <a:lstStyle/>
        <a:p>
          <a:endParaRPr lang="es-CO"/>
        </a:p>
      </dgm:t>
    </dgm:pt>
    <dgm:pt modelId="{61D82028-2949-4D73-AF67-4C03B3972468}">
      <dgm:prSet custT="1"/>
      <dgm:spPr/>
      <dgm:t>
        <a:bodyPr/>
        <a:lstStyle/>
        <a:p>
          <a:pPr algn="just"/>
          <a:r>
            <a:rPr lang="es-ES" sz="1400" dirty="0" smtClean="0"/>
            <a:t>Recepcionar, atender y consolidar a través de la Dirección Derecho Operacional y Derechos Humanos (DIDOH), la información relacionada con los requerimientos allegados y las acciones dispuestas, para dar cabal cumplimiento a las obligaciones de protección, que en virtud de las Medidas Cautelares y/o Provisionales decrete la Comisión y/o la Corte Interamericana de Derechos Humanos, a favor de las comunidades indígenas.</a:t>
          </a:r>
          <a:endParaRPr lang="es-CO" sz="1400" dirty="0"/>
        </a:p>
      </dgm:t>
    </dgm:pt>
    <dgm:pt modelId="{D5DA7ACD-914B-4061-9F4D-735F7593C619}" type="parTrans" cxnId="{33552B6E-B087-461F-8428-671C28E84332}">
      <dgm:prSet/>
      <dgm:spPr/>
      <dgm:t>
        <a:bodyPr/>
        <a:lstStyle/>
        <a:p>
          <a:endParaRPr lang="es-CO"/>
        </a:p>
      </dgm:t>
    </dgm:pt>
    <dgm:pt modelId="{386ACA0B-C263-43B6-93AA-96DB2A9B2C76}" type="sibTrans" cxnId="{33552B6E-B087-461F-8428-671C28E84332}">
      <dgm:prSet/>
      <dgm:spPr/>
      <dgm:t>
        <a:bodyPr/>
        <a:lstStyle/>
        <a:p>
          <a:endParaRPr lang="es-CO"/>
        </a:p>
      </dgm:t>
    </dgm:pt>
    <dgm:pt modelId="{A1CBD161-BD23-4697-9518-F007BA4FD3B3}" type="pres">
      <dgm:prSet presAssocID="{228563B4-C8E2-4183-8EE0-62C0C1160386}" presName="linearFlow" presStyleCnt="0">
        <dgm:presLayoutVars>
          <dgm:dir/>
          <dgm:animLvl val="lvl"/>
          <dgm:resizeHandles val="exact"/>
        </dgm:presLayoutVars>
      </dgm:prSet>
      <dgm:spPr/>
      <dgm:t>
        <a:bodyPr/>
        <a:lstStyle/>
        <a:p>
          <a:endParaRPr lang="es-ES"/>
        </a:p>
      </dgm:t>
    </dgm:pt>
    <dgm:pt modelId="{CBF19811-12D6-45C2-A75A-9BC89B8FAE6D}" type="pres">
      <dgm:prSet presAssocID="{69B76439-8DE1-43AC-8703-355E0A563869}" presName="composite" presStyleCnt="0"/>
      <dgm:spPr/>
    </dgm:pt>
    <dgm:pt modelId="{1A62217E-6F7B-4995-B4D4-8B598E36CF74}" type="pres">
      <dgm:prSet presAssocID="{69B76439-8DE1-43AC-8703-355E0A563869}" presName="parentText" presStyleLbl="alignNode1" presStyleIdx="0" presStyleCnt="1" custScaleX="70619" custScaleY="92029" custLinFactNeighborX="-29832" custLinFactNeighborY="-2607">
        <dgm:presLayoutVars>
          <dgm:chMax val="1"/>
          <dgm:bulletEnabled val="1"/>
        </dgm:presLayoutVars>
      </dgm:prSet>
      <dgm:spPr/>
      <dgm:t>
        <a:bodyPr/>
        <a:lstStyle/>
        <a:p>
          <a:endParaRPr lang="es-ES"/>
        </a:p>
      </dgm:t>
    </dgm:pt>
    <dgm:pt modelId="{CDACFB79-A879-436E-B61E-684AFBD74B10}" type="pres">
      <dgm:prSet presAssocID="{69B76439-8DE1-43AC-8703-355E0A563869}" presName="descendantText" presStyleLbl="alignAcc1" presStyleIdx="0" presStyleCnt="1" custScaleY="159669" custLinFactNeighborX="-5190">
        <dgm:presLayoutVars>
          <dgm:bulletEnabled val="1"/>
        </dgm:presLayoutVars>
      </dgm:prSet>
      <dgm:spPr/>
      <dgm:t>
        <a:bodyPr/>
        <a:lstStyle/>
        <a:p>
          <a:endParaRPr lang="es-ES"/>
        </a:p>
      </dgm:t>
    </dgm:pt>
  </dgm:ptLst>
  <dgm:cxnLst>
    <dgm:cxn modelId="{B7411785-5D99-4D1E-B9E2-C584C623A1DE}" type="presOf" srcId="{69B76439-8DE1-43AC-8703-355E0A563869}" destId="{1A62217E-6F7B-4995-B4D4-8B598E36CF74}" srcOrd="0" destOrd="0" presId="urn:microsoft.com/office/officeart/2005/8/layout/chevron2"/>
    <dgm:cxn modelId="{065A5DF8-70F7-47D0-BA2D-14668A8D6438}" srcId="{69B76439-8DE1-43AC-8703-355E0A563869}" destId="{476BD781-627B-47FE-9B25-321288FC8593}" srcOrd="1" destOrd="0" parTransId="{242644BC-8A80-4A1E-9326-68B134C31E3A}" sibTransId="{20AF91F9-34C6-48DC-8546-3D6E554A8E17}"/>
    <dgm:cxn modelId="{FBA5580B-4382-4F51-BDA9-6FD5CD84B95C}" type="presOf" srcId="{61D82028-2949-4D73-AF67-4C03B3972468}" destId="{CDACFB79-A879-436E-B61E-684AFBD74B10}" srcOrd="0" destOrd="4" presId="urn:microsoft.com/office/officeart/2005/8/layout/chevron2"/>
    <dgm:cxn modelId="{3DC3FFA2-751A-4812-B479-951401F1D0E0}" type="presOf" srcId="{926710A1-E0E2-4F63-A942-9C549B3B3E9F}" destId="{CDACFB79-A879-436E-B61E-684AFBD74B10}" srcOrd="0" destOrd="0" presId="urn:microsoft.com/office/officeart/2005/8/layout/chevron2"/>
    <dgm:cxn modelId="{88E3DCBB-69AE-404E-AD37-D2D5C4D5ED58}" srcId="{69B76439-8DE1-43AC-8703-355E0A563869}" destId="{3BFCB7ED-126C-4904-8920-A032FAA01B68}" srcOrd="5" destOrd="0" parTransId="{82C049BC-BFCF-4905-B5C0-49BE8C2F9BFA}" sibTransId="{6C5ADD81-7C0A-4531-81B4-C670978AC3E9}"/>
    <dgm:cxn modelId="{EC13B226-913A-4EE2-9E62-5E6E2552437F}" type="presOf" srcId="{476BD781-627B-47FE-9B25-321288FC8593}" destId="{CDACFB79-A879-436E-B61E-684AFBD74B10}" srcOrd="0" destOrd="1" presId="urn:microsoft.com/office/officeart/2005/8/layout/chevron2"/>
    <dgm:cxn modelId="{0B64D53D-00C0-4DCB-BAA0-3D759A4B2C38}" type="presOf" srcId="{83421EE2-9A18-4142-B5DF-E61126166C44}" destId="{CDACFB79-A879-436E-B61E-684AFBD74B10}" srcOrd="0" destOrd="2" presId="urn:microsoft.com/office/officeart/2005/8/layout/chevron2"/>
    <dgm:cxn modelId="{A369351B-DAB6-416B-9232-0167E37C5F61}" srcId="{228563B4-C8E2-4183-8EE0-62C0C1160386}" destId="{69B76439-8DE1-43AC-8703-355E0A563869}" srcOrd="0" destOrd="0" parTransId="{73D01F02-0705-428C-828C-96720CE84A1A}" sibTransId="{95A3195A-11DA-49C3-84A4-C96CD600B40B}"/>
    <dgm:cxn modelId="{33552B6E-B087-461F-8428-671C28E84332}" srcId="{69B76439-8DE1-43AC-8703-355E0A563869}" destId="{61D82028-2949-4D73-AF67-4C03B3972468}" srcOrd="4" destOrd="0" parTransId="{D5DA7ACD-914B-4061-9F4D-735F7593C619}" sibTransId="{386ACA0B-C263-43B6-93AA-96DB2A9B2C76}"/>
    <dgm:cxn modelId="{7DEE083D-2ECB-46D1-BB4B-BF9A7A733491}" srcId="{69B76439-8DE1-43AC-8703-355E0A563869}" destId="{926710A1-E0E2-4F63-A942-9C549B3B3E9F}" srcOrd="0" destOrd="0" parTransId="{0FC25B7C-5951-4DCF-B765-3CAA816B4CF2}" sibTransId="{5627BB8A-AE94-424D-98AD-C697B25DABCD}"/>
    <dgm:cxn modelId="{61E80B7E-9E86-4FFA-B29A-7451E3855AFC}" type="presOf" srcId="{62C4FB45-8D4B-49C5-89D8-4A04690F3A8C}" destId="{CDACFB79-A879-436E-B61E-684AFBD74B10}" srcOrd="0" destOrd="3" presId="urn:microsoft.com/office/officeart/2005/8/layout/chevron2"/>
    <dgm:cxn modelId="{8DE85987-9100-473A-B468-B9BEAAAC8CFD}" type="presOf" srcId="{3BFCB7ED-126C-4904-8920-A032FAA01B68}" destId="{CDACFB79-A879-436E-B61E-684AFBD74B10}" srcOrd="0" destOrd="5" presId="urn:microsoft.com/office/officeart/2005/8/layout/chevron2"/>
    <dgm:cxn modelId="{0B41042C-9588-4380-B3EF-2145BB742D7D}" type="presOf" srcId="{228563B4-C8E2-4183-8EE0-62C0C1160386}" destId="{A1CBD161-BD23-4697-9518-F007BA4FD3B3}" srcOrd="0" destOrd="0" presId="urn:microsoft.com/office/officeart/2005/8/layout/chevron2"/>
    <dgm:cxn modelId="{AC5C9498-67BA-4478-84A7-D0A1C81B147A}" srcId="{69B76439-8DE1-43AC-8703-355E0A563869}" destId="{83421EE2-9A18-4142-B5DF-E61126166C44}" srcOrd="2" destOrd="0" parTransId="{4D432BEB-9710-4424-A8B1-30B82F126F67}" sibTransId="{089E19E6-5308-4417-8281-5BE760196E67}"/>
    <dgm:cxn modelId="{7E420173-0B15-479A-B5C5-D088F536A15A}" srcId="{69B76439-8DE1-43AC-8703-355E0A563869}" destId="{62C4FB45-8D4B-49C5-89D8-4A04690F3A8C}" srcOrd="3" destOrd="0" parTransId="{CB2547EA-8CD5-4290-A319-CDF04248A3E4}" sibTransId="{64B56335-5D9E-42DB-ADDE-BF08766BCD7C}"/>
    <dgm:cxn modelId="{FE7DBD33-B12D-4D28-BDC0-351645F7B6F3}" type="presParOf" srcId="{A1CBD161-BD23-4697-9518-F007BA4FD3B3}" destId="{CBF19811-12D6-45C2-A75A-9BC89B8FAE6D}" srcOrd="0" destOrd="0" presId="urn:microsoft.com/office/officeart/2005/8/layout/chevron2"/>
    <dgm:cxn modelId="{9941070B-2768-4FD9-AB02-FC594F3DB00D}" type="presParOf" srcId="{CBF19811-12D6-45C2-A75A-9BC89B8FAE6D}" destId="{1A62217E-6F7B-4995-B4D4-8B598E36CF74}" srcOrd="0" destOrd="0" presId="urn:microsoft.com/office/officeart/2005/8/layout/chevron2"/>
    <dgm:cxn modelId="{588859F5-7AB1-4BFC-A35E-62CD1123ED05}" type="presParOf" srcId="{CBF19811-12D6-45C2-A75A-9BC89B8FAE6D}" destId="{CDACFB79-A879-436E-B61E-684AFBD74B1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8563B4-C8E2-4183-8EE0-62C0C116038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69B76439-8DE1-43AC-8703-355E0A563869}">
      <dgm:prSet phldrT="[Texto]"/>
      <dgm:spPr>
        <a:solidFill>
          <a:schemeClr val="accent3"/>
        </a:solidFill>
      </dgm:spPr>
      <dgm:t>
        <a:bodyPr/>
        <a:lstStyle/>
        <a:p>
          <a:r>
            <a:rPr lang="es-ES" dirty="0" smtClean="0"/>
            <a:t>Departamento de Acción Integral y Desarrollo </a:t>
          </a:r>
          <a:endParaRPr lang="es-ES" dirty="0"/>
        </a:p>
      </dgm:t>
    </dgm:pt>
    <dgm:pt modelId="{73D01F02-0705-428C-828C-96720CE84A1A}" type="parTrans" cxnId="{A369351B-DAB6-416B-9232-0167E37C5F61}">
      <dgm:prSet/>
      <dgm:spPr/>
      <dgm:t>
        <a:bodyPr/>
        <a:lstStyle/>
        <a:p>
          <a:endParaRPr lang="es-ES"/>
        </a:p>
      </dgm:t>
    </dgm:pt>
    <dgm:pt modelId="{95A3195A-11DA-49C3-84A4-C96CD600B40B}" type="sibTrans" cxnId="{A369351B-DAB6-416B-9232-0167E37C5F61}">
      <dgm:prSet/>
      <dgm:spPr/>
      <dgm:t>
        <a:bodyPr/>
        <a:lstStyle/>
        <a:p>
          <a:endParaRPr lang="es-ES"/>
        </a:p>
      </dgm:t>
    </dgm:pt>
    <dgm:pt modelId="{926710A1-E0E2-4F63-A942-9C549B3B3E9F}">
      <dgm:prSet phldrT="[Texto]" custT="1"/>
      <dgm:spPr>
        <a:ln>
          <a:solidFill>
            <a:schemeClr val="tx1"/>
          </a:solidFill>
        </a:ln>
      </dgm:spPr>
      <dgm:t>
        <a:bodyPr/>
        <a:lstStyle/>
        <a:p>
          <a:pPr algn="just"/>
          <a:endParaRPr lang="es-ES" sz="1400" dirty="0"/>
        </a:p>
      </dgm:t>
    </dgm:pt>
    <dgm:pt modelId="{0FC25B7C-5951-4DCF-B765-3CAA816B4CF2}" type="parTrans" cxnId="{7DEE083D-2ECB-46D1-BB4B-BF9A7A733491}">
      <dgm:prSet/>
      <dgm:spPr/>
      <dgm:t>
        <a:bodyPr/>
        <a:lstStyle/>
        <a:p>
          <a:endParaRPr lang="es-ES"/>
        </a:p>
      </dgm:t>
    </dgm:pt>
    <dgm:pt modelId="{5627BB8A-AE94-424D-98AD-C697B25DABCD}" type="sibTrans" cxnId="{7DEE083D-2ECB-46D1-BB4B-BF9A7A733491}">
      <dgm:prSet/>
      <dgm:spPr/>
      <dgm:t>
        <a:bodyPr/>
        <a:lstStyle/>
        <a:p>
          <a:endParaRPr lang="es-ES"/>
        </a:p>
      </dgm:t>
    </dgm:pt>
    <dgm:pt modelId="{3BFCB7ED-126C-4904-8920-A032FAA01B68}">
      <dgm:prSet custT="1"/>
      <dgm:spPr/>
      <dgm:t>
        <a:bodyPr/>
        <a:lstStyle/>
        <a:p>
          <a:pPr algn="just"/>
          <a:endParaRPr lang="es-CO" sz="1400" u="none" dirty="0"/>
        </a:p>
      </dgm:t>
    </dgm:pt>
    <dgm:pt modelId="{82C049BC-BFCF-4905-B5C0-49BE8C2F9BFA}" type="parTrans" cxnId="{88E3DCBB-69AE-404E-AD37-D2D5C4D5ED58}">
      <dgm:prSet/>
      <dgm:spPr/>
      <dgm:t>
        <a:bodyPr/>
        <a:lstStyle/>
        <a:p>
          <a:endParaRPr lang="es-CO"/>
        </a:p>
      </dgm:t>
    </dgm:pt>
    <dgm:pt modelId="{6C5ADD81-7C0A-4531-81B4-C670978AC3E9}" type="sibTrans" cxnId="{88E3DCBB-69AE-404E-AD37-D2D5C4D5ED58}">
      <dgm:prSet/>
      <dgm:spPr/>
      <dgm:t>
        <a:bodyPr/>
        <a:lstStyle/>
        <a:p>
          <a:endParaRPr lang="es-CO"/>
        </a:p>
      </dgm:t>
    </dgm:pt>
    <dgm:pt modelId="{476BD781-627B-47FE-9B25-321288FC8593}">
      <dgm:prSet custT="1"/>
      <dgm:spPr/>
      <dgm:t>
        <a:bodyPr/>
        <a:lstStyle/>
        <a:p>
          <a:pPr algn="just"/>
          <a:r>
            <a:rPr lang="es-ES" sz="1600" dirty="0" smtClean="0"/>
            <a:t>Proponer lineamientos y mecanismos de acercamiento con las comunidades indígenas.</a:t>
          </a:r>
          <a:endParaRPr lang="es-CO" sz="1600" dirty="0"/>
        </a:p>
      </dgm:t>
    </dgm:pt>
    <dgm:pt modelId="{242644BC-8A80-4A1E-9326-68B134C31E3A}" type="parTrans" cxnId="{065A5DF8-70F7-47D0-BA2D-14668A8D6438}">
      <dgm:prSet/>
      <dgm:spPr/>
      <dgm:t>
        <a:bodyPr/>
        <a:lstStyle/>
        <a:p>
          <a:endParaRPr lang="es-CO"/>
        </a:p>
      </dgm:t>
    </dgm:pt>
    <dgm:pt modelId="{20AF91F9-34C6-48DC-8546-3D6E554A8E17}" type="sibTrans" cxnId="{065A5DF8-70F7-47D0-BA2D-14668A8D6438}">
      <dgm:prSet/>
      <dgm:spPr/>
      <dgm:t>
        <a:bodyPr/>
        <a:lstStyle/>
        <a:p>
          <a:endParaRPr lang="es-CO"/>
        </a:p>
      </dgm:t>
    </dgm:pt>
    <dgm:pt modelId="{4EE21DCF-8BF9-440D-9C5B-ED39677F0B81}">
      <dgm:prSet custT="1"/>
      <dgm:spPr/>
      <dgm:t>
        <a:bodyPr/>
        <a:lstStyle/>
        <a:p>
          <a:pPr algn="just"/>
          <a:endParaRPr lang="es-CO" sz="1400" dirty="0"/>
        </a:p>
      </dgm:t>
    </dgm:pt>
    <dgm:pt modelId="{C8C1FE11-58B2-4109-9B0E-63800A3A44B5}" type="parTrans" cxnId="{FAD40EE3-824A-4C75-9154-BE1F166F8152}">
      <dgm:prSet/>
      <dgm:spPr/>
      <dgm:t>
        <a:bodyPr/>
        <a:lstStyle/>
        <a:p>
          <a:endParaRPr lang="es-CO"/>
        </a:p>
      </dgm:t>
    </dgm:pt>
    <dgm:pt modelId="{C5569512-18C7-4AFA-8CDB-2C9F5AB97442}" type="sibTrans" cxnId="{FAD40EE3-824A-4C75-9154-BE1F166F8152}">
      <dgm:prSet/>
      <dgm:spPr/>
      <dgm:t>
        <a:bodyPr/>
        <a:lstStyle/>
        <a:p>
          <a:endParaRPr lang="es-CO"/>
        </a:p>
      </dgm:t>
    </dgm:pt>
    <dgm:pt modelId="{2AC66A12-C4D6-4326-80CB-4C53B987911A}">
      <dgm:prSet custT="1"/>
      <dgm:spPr/>
      <dgm:t>
        <a:bodyPr/>
        <a:lstStyle/>
        <a:p>
          <a:pPr algn="just"/>
          <a:r>
            <a:rPr lang="es-ES" sz="1600" u="none" dirty="0" smtClean="0"/>
            <a:t>Diseñar canales de coordinación con las autoridades civiles en la realización de actividades que beneficien a las comunidades indígenas.</a:t>
          </a:r>
          <a:endParaRPr lang="es-CO" sz="1600" dirty="0"/>
        </a:p>
      </dgm:t>
    </dgm:pt>
    <dgm:pt modelId="{2173F87C-FE41-46D1-9EFF-D975F83F6734}" type="parTrans" cxnId="{0185F214-9EEA-42C2-8925-900763D99938}">
      <dgm:prSet/>
      <dgm:spPr/>
      <dgm:t>
        <a:bodyPr/>
        <a:lstStyle/>
        <a:p>
          <a:endParaRPr lang="es-CO"/>
        </a:p>
      </dgm:t>
    </dgm:pt>
    <dgm:pt modelId="{B9BF1037-6B1F-4ECF-A6A9-A40E62A5D4A2}" type="sibTrans" cxnId="{0185F214-9EEA-42C2-8925-900763D99938}">
      <dgm:prSet/>
      <dgm:spPr/>
      <dgm:t>
        <a:bodyPr/>
        <a:lstStyle/>
        <a:p>
          <a:endParaRPr lang="es-CO"/>
        </a:p>
      </dgm:t>
    </dgm:pt>
    <dgm:pt modelId="{04EE5867-2213-40CB-94F8-02999DEDF8F3}">
      <dgm:prSet custT="1"/>
      <dgm:spPr/>
      <dgm:t>
        <a:bodyPr/>
        <a:lstStyle/>
        <a:p>
          <a:pPr algn="just"/>
          <a:r>
            <a:rPr lang="es-ES" sz="1600" u="none" dirty="0" smtClean="0"/>
            <a:t>Designar un Oficial enlace con el fin de servir de contacto con las autoridades indígenas, quien se encargará directamente de atender a las comunidades, escuchar sus quejas, recibir información y fomentar la confianza mutua.</a:t>
          </a:r>
          <a:endParaRPr lang="es-CO" sz="1600" dirty="0"/>
        </a:p>
      </dgm:t>
    </dgm:pt>
    <dgm:pt modelId="{F4C89515-442B-4CAA-973D-7F5DD9A6B6C1}" type="parTrans" cxnId="{EE10B632-5429-4926-BA75-E7CBFDF3DF8B}">
      <dgm:prSet/>
      <dgm:spPr/>
      <dgm:t>
        <a:bodyPr/>
        <a:lstStyle/>
        <a:p>
          <a:endParaRPr lang="es-CO"/>
        </a:p>
      </dgm:t>
    </dgm:pt>
    <dgm:pt modelId="{D7893EED-CB86-4FB3-BD8F-EEF491FB63CF}" type="sibTrans" cxnId="{EE10B632-5429-4926-BA75-E7CBFDF3DF8B}">
      <dgm:prSet/>
      <dgm:spPr/>
      <dgm:t>
        <a:bodyPr/>
        <a:lstStyle/>
        <a:p>
          <a:endParaRPr lang="es-CO"/>
        </a:p>
      </dgm:t>
    </dgm:pt>
    <dgm:pt modelId="{925C5C83-3818-4C49-9FE3-AFFB84520D37}">
      <dgm:prSet custT="1"/>
      <dgm:spPr/>
      <dgm:t>
        <a:bodyPr/>
        <a:lstStyle/>
        <a:p>
          <a:pPr algn="just"/>
          <a:r>
            <a:rPr lang="es-ES" sz="1600" u="none" dirty="0" smtClean="0"/>
            <a:t>Elaborar boletines informativos sobre las acciones desplegadas por las Unidades en todos los campos, en procura de la defensa de los Derechos Humanos y DIH de las comunidades indígenas.</a:t>
          </a:r>
          <a:endParaRPr lang="es-CO" sz="1600" dirty="0"/>
        </a:p>
      </dgm:t>
    </dgm:pt>
    <dgm:pt modelId="{A9F5177A-C2AD-4CDE-ACA0-4FF2A4FF605E}" type="parTrans" cxnId="{A890DB79-A57C-4CAC-8F3C-E12DA607D6CB}">
      <dgm:prSet/>
      <dgm:spPr/>
      <dgm:t>
        <a:bodyPr/>
        <a:lstStyle/>
        <a:p>
          <a:endParaRPr lang="es-CO"/>
        </a:p>
      </dgm:t>
    </dgm:pt>
    <dgm:pt modelId="{A9333392-9613-4339-BCFF-277F859D63E0}" type="sibTrans" cxnId="{A890DB79-A57C-4CAC-8F3C-E12DA607D6CB}">
      <dgm:prSet/>
      <dgm:spPr/>
      <dgm:t>
        <a:bodyPr/>
        <a:lstStyle/>
        <a:p>
          <a:endParaRPr lang="es-CO"/>
        </a:p>
      </dgm:t>
    </dgm:pt>
    <dgm:pt modelId="{4E71125B-5EC4-4977-A1E5-6F627EF374CD}">
      <dgm:prSet custT="1"/>
      <dgm:spPr/>
      <dgm:t>
        <a:bodyPr/>
        <a:lstStyle/>
        <a:p>
          <a:pPr algn="just"/>
          <a:endParaRPr lang="es-CO" sz="1600" dirty="0"/>
        </a:p>
      </dgm:t>
    </dgm:pt>
    <dgm:pt modelId="{A82AF13B-1CD9-4FF0-80DA-F5B64A8C8000}" type="parTrans" cxnId="{696A735D-5DF6-44D7-8083-A6316E8AB441}">
      <dgm:prSet/>
      <dgm:spPr/>
    </dgm:pt>
    <dgm:pt modelId="{A31CD34B-1C21-469A-A7F3-8E8F6247163A}" type="sibTrans" cxnId="{696A735D-5DF6-44D7-8083-A6316E8AB441}">
      <dgm:prSet/>
      <dgm:spPr/>
    </dgm:pt>
    <dgm:pt modelId="{879682BC-9A40-41BF-AD4D-A81B9A198B34}">
      <dgm:prSet custT="1"/>
      <dgm:spPr/>
      <dgm:t>
        <a:bodyPr/>
        <a:lstStyle/>
        <a:p>
          <a:pPr algn="just"/>
          <a:endParaRPr lang="es-CO" sz="1600" dirty="0"/>
        </a:p>
      </dgm:t>
    </dgm:pt>
    <dgm:pt modelId="{2706E936-A440-4A13-99DD-89C68F61501E}" type="parTrans" cxnId="{E538E999-0D9C-40DF-90D2-F5BD80B08BC5}">
      <dgm:prSet/>
      <dgm:spPr/>
    </dgm:pt>
    <dgm:pt modelId="{13D94041-8B89-4050-A623-1D6E7250684B}" type="sibTrans" cxnId="{E538E999-0D9C-40DF-90D2-F5BD80B08BC5}">
      <dgm:prSet/>
      <dgm:spPr/>
    </dgm:pt>
    <dgm:pt modelId="{2379631E-B927-463A-8A19-F4D00A6125E7}">
      <dgm:prSet custT="1"/>
      <dgm:spPr/>
      <dgm:t>
        <a:bodyPr/>
        <a:lstStyle/>
        <a:p>
          <a:pPr algn="just"/>
          <a:endParaRPr lang="es-CO" sz="1600" dirty="0"/>
        </a:p>
      </dgm:t>
    </dgm:pt>
    <dgm:pt modelId="{576E1AF3-7944-46D9-A7EF-D1F53DC3CF69}" type="parTrans" cxnId="{91874A3A-BF08-45F6-AC40-1D44D3CAB75B}">
      <dgm:prSet/>
      <dgm:spPr/>
    </dgm:pt>
    <dgm:pt modelId="{B1323DB0-A81C-4FBB-871A-38F282FEC673}" type="sibTrans" cxnId="{91874A3A-BF08-45F6-AC40-1D44D3CAB75B}">
      <dgm:prSet/>
      <dgm:spPr/>
    </dgm:pt>
    <dgm:pt modelId="{A1CBD161-BD23-4697-9518-F007BA4FD3B3}" type="pres">
      <dgm:prSet presAssocID="{228563B4-C8E2-4183-8EE0-62C0C1160386}" presName="linearFlow" presStyleCnt="0">
        <dgm:presLayoutVars>
          <dgm:dir/>
          <dgm:animLvl val="lvl"/>
          <dgm:resizeHandles val="exact"/>
        </dgm:presLayoutVars>
      </dgm:prSet>
      <dgm:spPr/>
      <dgm:t>
        <a:bodyPr/>
        <a:lstStyle/>
        <a:p>
          <a:endParaRPr lang="es-ES"/>
        </a:p>
      </dgm:t>
    </dgm:pt>
    <dgm:pt modelId="{CBF19811-12D6-45C2-A75A-9BC89B8FAE6D}" type="pres">
      <dgm:prSet presAssocID="{69B76439-8DE1-43AC-8703-355E0A563869}" presName="composite" presStyleCnt="0"/>
      <dgm:spPr/>
    </dgm:pt>
    <dgm:pt modelId="{1A62217E-6F7B-4995-B4D4-8B598E36CF74}" type="pres">
      <dgm:prSet presAssocID="{69B76439-8DE1-43AC-8703-355E0A563869}" presName="parentText" presStyleLbl="alignNode1" presStyleIdx="0" presStyleCnt="1" custScaleX="70619" custScaleY="77242" custLinFactNeighborX="-7345" custLinFactNeighborY="-9415">
        <dgm:presLayoutVars>
          <dgm:chMax val="1"/>
          <dgm:bulletEnabled val="1"/>
        </dgm:presLayoutVars>
      </dgm:prSet>
      <dgm:spPr/>
      <dgm:t>
        <a:bodyPr/>
        <a:lstStyle/>
        <a:p>
          <a:endParaRPr lang="es-ES"/>
        </a:p>
      </dgm:t>
    </dgm:pt>
    <dgm:pt modelId="{CDACFB79-A879-436E-B61E-684AFBD74B10}" type="pres">
      <dgm:prSet presAssocID="{69B76439-8DE1-43AC-8703-355E0A563869}" presName="descendantText" presStyleLbl="alignAcc1" presStyleIdx="0" presStyleCnt="1" custScaleX="107444" custScaleY="143307" custLinFactNeighborX="510">
        <dgm:presLayoutVars>
          <dgm:bulletEnabled val="1"/>
        </dgm:presLayoutVars>
      </dgm:prSet>
      <dgm:spPr/>
      <dgm:t>
        <a:bodyPr/>
        <a:lstStyle/>
        <a:p>
          <a:endParaRPr lang="es-ES"/>
        </a:p>
      </dgm:t>
    </dgm:pt>
  </dgm:ptLst>
  <dgm:cxnLst>
    <dgm:cxn modelId="{96B1F4CB-3251-416A-A0BF-117ECC40975B}" type="presOf" srcId="{04EE5867-2213-40CB-94F8-02999DEDF8F3}" destId="{CDACFB79-A879-436E-B61E-684AFBD74B10}" srcOrd="0" destOrd="7" presId="urn:microsoft.com/office/officeart/2005/8/layout/chevron2"/>
    <dgm:cxn modelId="{FA5C96FE-F225-4B6B-824D-5538A7D4646F}" type="presOf" srcId="{4E71125B-5EC4-4977-A1E5-6F627EF374CD}" destId="{CDACFB79-A879-436E-B61E-684AFBD74B10}" srcOrd="0" destOrd="2" presId="urn:microsoft.com/office/officeart/2005/8/layout/chevron2"/>
    <dgm:cxn modelId="{FAD40EE3-824A-4C75-9154-BE1F166F8152}" srcId="{69B76439-8DE1-43AC-8703-355E0A563869}" destId="{4EE21DCF-8BF9-440D-9C5B-ED39677F0B81}" srcOrd="8" destOrd="0" parTransId="{C8C1FE11-58B2-4109-9B0E-63800A3A44B5}" sibTransId="{C5569512-18C7-4AFA-8CDB-2C9F5AB97442}"/>
    <dgm:cxn modelId="{065A5DF8-70F7-47D0-BA2D-14668A8D6438}" srcId="{69B76439-8DE1-43AC-8703-355E0A563869}" destId="{476BD781-627B-47FE-9B25-321288FC8593}" srcOrd="1" destOrd="0" parTransId="{242644BC-8A80-4A1E-9326-68B134C31E3A}" sibTransId="{20AF91F9-34C6-48DC-8546-3D6E554A8E17}"/>
    <dgm:cxn modelId="{1CDF3CEB-38F9-48BE-A67C-61DDA5A44EAD}" type="presOf" srcId="{925C5C83-3818-4C49-9FE3-AFFB84520D37}" destId="{CDACFB79-A879-436E-B61E-684AFBD74B10}" srcOrd="0" destOrd="5" presId="urn:microsoft.com/office/officeart/2005/8/layout/chevron2"/>
    <dgm:cxn modelId="{F4BB4B41-9176-4DDB-BAB0-6FEA93BCFC6B}" type="presOf" srcId="{879682BC-9A40-41BF-AD4D-A81B9A198B34}" destId="{CDACFB79-A879-436E-B61E-684AFBD74B10}" srcOrd="0" destOrd="4" presId="urn:microsoft.com/office/officeart/2005/8/layout/chevron2"/>
    <dgm:cxn modelId="{91874A3A-BF08-45F6-AC40-1D44D3CAB75B}" srcId="{69B76439-8DE1-43AC-8703-355E0A563869}" destId="{2379631E-B927-463A-8A19-F4D00A6125E7}" srcOrd="6" destOrd="0" parTransId="{576E1AF3-7944-46D9-A7EF-D1F53DC3CF69}" sibTransId="{B1323DB0-A81C-4FBB-871A-38F282FEC673}"/>
    <dgm:cxn modelId="{88E3DCBB-69AE-404E-AD37-D2D5C4D5ED58}" srcId="{69B76439-8DE1-43AC-8703-355E0A563869}" destId="{3BFCB7ED-126C-4904-8920-A032FAA01B68}" srcOrd="9" destOrd="0" parTransId="{82C049BC-BFCF-4905-B5C0-49BE8C2F9BFA}" sibTransId="{6C5ADD81-7C0A-4531-81B4-C670978AC3E9}"/>
    <dgm:cxn modelId="{0F63EAC4-E2F9-4EE1-9CCE-A182AD1A167E}" type="presOf" srcId="{3BFCB7ED-126C-4904-8920-A032FAA01B68}" destId="{CDACFB79-A879-436E-B61E-684AFBD74B10}" srcOrd="0" destOrd="9" presId="urn:microsoft.com/office/officeart/2005/8/layout/chevron2"/>
    <dgm:cxn modelId="{546FF12C-3EA0-436C-AD6E-D24988C79006}" type="presOf" srcId="{2379631E-B927-463A-8A19-F4D00A6125E7}" destId="{CDACFB79-A879-436E-B61E-684AFBD74B10}" srcOrd="0" destOrd="6" presId="urn:microsoft.com/office/officeart/2005/8/layout/chevron2"/>
    <dgm:cxn modelId="{A890DB79-A57C-4CAC-8F3C-E12DA607D6CB}" srcId="{69B76439-8DE1-43AC-8703-355E0A563869}" destId="{925C5C83-3818-4C49-9FE3-AFFB84520D37}" srcOrd="5" destOrd="0" parTransId="{A9F5177A-C2AD-4CDE-ACA0-4FF2A4FF605E}" sibTransId="{A9333392-9613-4339-BCFF-277F859D63E0}"/>
    <dgm:cxn modelId="{3FB3C3A0-5219-40D4-BB96-8AA5A910527D}" type="presOf" srcId="{228563B4-C8E2-4183-8EE0-62C0C1160386}" destId="{A1CBD161-BD23-4697-9518-F007BA4FD3B3}" srcOrd="0" destOrd="0" presId="urn:microsoft.com/office/officeart/2005/8/layout/chevron2"/>
    <dgm:cxn modelId="{90319BE6-51B3-4749-B66C-59AC55C7C822}" type="presOf" srcId="{476BD781-627B-47FE-9B25-321288FC8593}" destId="{CDACFB79-A879-436E-B61E-684AFBD74B10}" srcOrd="0" destOrd="1" presId="urn:microsoft.com/office/officeart/2005/8/layout/chevron2"/>
    <dgm:cxn modelId="{A369351B-DAB6-416B-9232-0167E37C5F61}" srcId="{228563B4-C8E2-4183-8EE0-62C0C1160386}" destId="{69B76439-8DE1-43AC-8703-355E0A563869}" srcOrd="0" destOrd="0" parTransId="{73D01F02-0705-428C-828C-96720CE84A1A}" sibTransId="{95A3195A-11DA-49C3-84A4-C96CD600B40B}"/>
    <dgm:cxn modelId="{EE10B632-5429-4926-BA75-E7CBFDF3DF8B}" srcId="{69B76439-8DE1-43AC-8703-355E0A563869}" destId="{04EE5867-2213-40CB-94F8-02999DEDF8F3}" srcOrd="7" destOrd="0" parTransId="{F4C89515-442B-4CAA-973D-7F5DD9A6B6C1}" sibTransId="{D7893EED-CB86-4FB3-BD8F-EEF491FB63CF}"/>
    <dgm:cxn modelId="{7DEE083D-2ECB-46D1-BB4B-BF9A7A733491}" srcId="{69B76439-8DE1-43AC-8703-355E0A563869}" destId="{926710A1-E0E2-4F63-A942-9C549B3B3E9F}" srcOrd="0" destOrd="0" parTransId="{0FC25B7C-5951-4DCF-B765-3CAA816B4CF2}" sibTransId="{5627BB8A-AE94-424D-98AD-C697B25DABCD}"/>
    <dgm:cxn modelId="{0185F214-9EEA-42C2-8925-900763D99938}" srcId="{69B76439-8DE1-43AC-8703-355E0A563869}" destId="{2AC66A12-C4D6-4326-80CB-4C53B987911A}" srcOrd="3" destOrd="0" parTransId="{2173F87C-FE41-46D1-9EFF-D975F83F6734}" sibTransId="{B9BF1037-6B1F-4ECF-A6A9-A40E62A5D4A2}"/>
    <dgm:cxn modelId="{BF3A4750-B8E8-4270-9096-14B2F1230A84}" type="presOf" srcId="{69B76439-8DE1-43AC-8703-355E0A563869}" destId="{1A62217E-6F7B-4995-B4D4-8B598E36CF74}" srcOrd="0" destOrd="0" presId="urn:microsoft.com/office/officeart/2005/8/layout/chevron2"/>
    <dgm:cxn modelId="{54D6FD94-50B5-4565-8CF6-E698C4979B66}" type="presOf" srcId="{2AC66A12-C4D6-4326-80CB-4C53B987911A}" destId="{CDACFB79-A879-436E-B61E-684AFBD74B10}" srcOrd="0" destOrd="3" presId="urn:microsoft.com/office/officeart/2005/8/layout/chevron2"/>
    <dgm:cxn modelId="{E538E999-0D9C-40DF-90D2-F5BD80B08BC5}" srcId="{69B76439-8DE1-43AC-8703-355E0A563869}" destId="{879682BC-9A40-41BF-AD4D-A81B9A198B34}" srcOrd="4" destOrd="0" parTransId="{2706E936-A440-4A13-99DD-89C68F61501E}" sibTransId="{13D94041-8B89-4050-A623-1D6E7250684B}"/>
    <dgm:cxn modelId="{696A735D-5DF6-44D7-8083-A6316E8AB441}" srcId="{69B76439-8DE1-43AC-8703-355E0A563869}" destId="{4E71125B-5EC4-4977-A1E5-6F627EF374CD}" srcOrd="2" destOrd="0" parTransId="{A82AF13B-1CD9-4FF0-80DA-F5B64A8C8000}" sibTransId="{A31CD34B-1C21-469A-A7F3-8E8F6247163A}"/>
    <dgm:cxn modelId="{4690E8FF-80D7-4789-9949-7D4F0CE2AB87}" type="presOf" srcId="{4EE21DCF-8BF9-440D-9C5B-ED39677F0B81}" destId="{CDACFB79-A879-436E-B61E-684AFBD74B10}" srcOrd="0" destOrd="8" presId="urn:microsoft.com/office/officeart/2005/8/layout/chevron2"/>
    <dgm:cxn modelId="{1E4DE4B5-2B5C-4D73-98A9-0DAA02697919}" type="presOf" srcId="{926710A1-E0E2-4F63-A942-9C549B3B3E9F}" destId="{CDACFB79-A879-436E-B61E-684AFBD74B10}" srcOrd="0" destOrd="0" presId="urn:microsoft.com/office/officeart/2005/8/layout/chevron2"/>
    <dgm:cxn modelId="{203695B1-0F26-4E85-A300-63C6A4122026}" type="presParOf" srcId="{A1CBD161-BD23-4697-9518-F007BA4FD3B3}" destId="{CBF19811-12D6-45C2-A75A-9BC89B8FAE6D}" srcOrd="0" destOrd="0" presId="urn:microsoft.com/office/officeart/2005/8/layout/chevron2"/>
    <dgm:cxn modelId="{C5693931-C0BD-4BA8-BAF4-F0DC6055B710}" type="presParOf" srcId="{CBF19811-12D6-45C2-A75A-9BC89B8FAE6D}" destId="{1A62217E-6F7B-4995-B4D4-8B598E36CF74}" srcOrd="0" destOrd="0" presId="urn:microsoft.com/office/officeart/2005/8/layout/chevron2"/>
    <dgm:cxn modelId="{F6345973-B5F5-4F9B-966D-9E00ED556B1F}" type="presParOf" srcId="{CBF19811-12D6-45C2-A75A-9BC89B8FAE6D}" destId="{CDACFB79-A879-436E-B61E-684AFBD74B1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8563B4-C8E2-4183-8EE0-62C0C116038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69B76439-8DE1-43AC-8703-355E0A563869}">
      <dgm:prSet phldrT="[Texto]"/>
      <dgm:spPr>
        <a:solidFill>
          <a:schemeClr val="accent3"/>
        </a:solidFill>
      </dgm:spPr>
      <dgm:t>
        <a:bodyPr/>
        <a:lstStyle/>
        <a:p>
          <a:r>
            <a:rPr lang="es-ES" u="none" dirty="0" smtClean="0"/>
            <a:t>Unidades Operativas Mayores (UOM)</a:t>
          </a:r>
          <a:endParaRPr lang="es-ES" dirty="0"/>
        </a:p>
      </dgm:t>
    </dgm:pt>
    <dgm:pt modelId="{73D01F02-0705-428C-828C-96720CE84A1A}" type="parTrans" cxnId="{A369351B-DAB6-416B-9232-0167E37C5F61}">
      <dgm:prSet/>
      <dgm:spPr/>
      <dgm:t>
        <a:bodyPr/>
        <a:lstStyle/>
        <a:p>
          <a:endParaRPr lang="es-ES"/>
        </a:p>
      </dgm:t>
    </dgm:pt>
    <dgm:pt modelId="{95A3195A-11DA-49C3-84A4-C96CD600B40B}" type="sibTrans" cxnId="{A369351B-DAB6-416B-9232-0167E37C5F61}">
      <dgm:prSet/>
      <dgm:spPr/>
      <dgm:t>
        <a:bodyPr/>
        <a:lstStyle/>
        <a:p>
          <a:endParaRPr lang="es-ES"/>
        </a:p>
      </dgm:t>
    </dgm:pt>
    <dgm:pt modelId="{926710A1-E0E2-4F63-A942-9C549B3B3E9F}">
      <dgm:prSet phldrT="[Texto]" custT="1"/>
      <dgm:spPr>
        <a:ln>
          <a:solidFill>
            <a:schemeClr val="tx1"/>
          </a:solidFill>
        </a:ln>
      </dgm:spPr>
      <dgm:t>
        <a:bodyPr/>
        <a:lstStyle/>
        <a:p>
          <a:pPr algn="just"/>
          <a:r>
            <a:rPr lang="es-ES" sz="1400" u="none" dirty="0" smtClean="0"/>
            <a:t>Impartir instrucciones para que se dé prioridad a las solicitudes efectuadas por los representantes de las comunidades indígenas con ocasión a situaciones generadas por el conflicto y que pongan en riesgo su conservación e integridad.</a:t>
          </a:r>
          <a:endParaRPr lang="es-ES" sz="1400" dirty="0"/>
        </a:p>
      </dgm:t>
    </dgm:pt>
    <dgm:pt modelId="{0FC25B7C-5951-4DCF-B765-3CAA816B4CF2}" type="parTrans" cxnId="{7DEE083D-2ECB-46D1-BB4B-BF9A7A733491}">
      <dgm:prSet/>
      <dgm:spPr/>
      <dgm:t>
        <a:bodyPr/>
        <a:lstStyle/>
        <a:p>
          <a:endParaRPr lang="es-ES"/>
        </a:p>
      </dgm:t>
    </dgm:pt>
    <dgm:pt modelId="{5627BB8A-AE94-424D-98AD-C697B25DABCD}" type="sibTrans" cxnId="{7DEE083D-2ECB-46D1-BB4B-BF9A7A733491}">
      <dgm:prSet/>
      <dgm:spPr/>
      <dgm:t>
        <a:bodyPr/>
        <a:lstStyle/>
        <a:p>
          <a:endParaRPr lang="es-ES"/>
        </a:p>
      </dgm:t>
    </dgm:pt>
    <dgm:pt modelId="{D662C66F-B497-4803-85AC-15D65B575BA8}">
      <dgm:prSet custT="1"/>
      <dgm:spPr/>
      <dgm:t>
        <a:bodyPr/>
        <a:lstStyle/>
        <a:p>
          <a:pPr algn="just"/>
          <a:r>
            <a:rPr lang="es-ES" sz="1400" u="none" dirty="0" smtClean="0"/>
            <a:t>Coordinar y participar con las demás entidades departamentales y municipales, en la búsqueda de políticas de protección, garantía y respeto de las comunidades indígenas, conforme a las necesidades y la problemática que se presente en cada jurisdicción.</a:t>
          </a:r>
          <a:endParaRPr lang="es-CO" sz="1400" u="none" dirty="0"/>
        </a:p>
      </dgm:t>
    </dgm:pt>
    <dgm:pt modelId="{41F1F31C-731F-42D7-9D26-3D269472CE03}" type="parTrans" cxnId="{744EC88E-FD04-4595-B5D8-22099EE7E902}">
      <dgm:prSet/>
      <dgm:spPr/>
      <dgm:t>
        <a:bodyPr/>
        <a:lstStyle/>
        <a:p>
          <a:endParaRPr lang="es-CO"/>
        </a:p>
      </dgm:t>
    </dgm:pt>
    <dgm:pt modelId="{D439A512-AA46-4825-8E9B-7BA22139E59F}" type="sibTrans" cxnId="{744EC88E-FD04-4595-B5D8-22099EE7E902}">
      <dgm:prSet/>
      <dgm:spPr/>
      <dgm:t>
        <a:bodyPr/>
        <a:lstStyle/>
        <a:p>
          <a:endParaRPr lang="es-CO"/>
        </a:p>
      </dgm:t>
    </dgm:pt>
    <dgm:pt modelId="{B59989FE-A30C-49D3-A3BA-3FA9382D632E}">
      <dgm:prSet custT="1"/>
      <dgm:spPr/>
      <dgm:t>
        <a:bodyPr/>
        <a:lstStyle/>
        <a:p>
          <a:pPr algn="just"/>
          <a:r>
            <a:rPr lang="es-ES" sz="1400" u="none" dirty="0" smtClean="0"/>
            <a:t>Generar espacios de acercamiento y coordinación con los representantes de los cabildos indígenas asentados en cada una de las jurisdicciones militares con el fin de conocer sus necesidades.</a:t>
          </a:r>
          <a:endParaRPr lang="es-CO" sz="1400" u="none" dirty="0"/>
        </a:p>
      </dgm:t>
    </dgm:pt>
    <dgm:pt modelId="{CA09E663-D7CC-486D-AAFA-1C3BCF4B1164}" type="parTrans" cxnId="{451E586F-AD10-4E6E-8CB0-A1564D815C84}">
      <dgm:prSet/>
      <dgm:spPr/>
      <dgm:t>
        <a:bodyPr/>
        <a:lstStyle/>
        <a:p>
          <a:endParaRPr lang="es-CO"/>
        </a:p>
      </dgm:t>
    </dgm:pt>
    <dgm:pt modelId="{3939D75E-E7C0-428F-A528-C1FEA788C358}" type="sibTrans" cxnId="{451E586F-AD10-4E6E-8CB0-A1564D815C84}">
      <dgm:prSet/>
      <dgm:spPr/>
      <dgm:t>
        <a:bodyPr/>
        <a:lstStyle/>
        <a:p>
          <a:endParaRPr lang="es-CO"/>
        </a:p>
      </dgm:t>
    </dgm:pt>
    <dgm:pt modelId="{FD235B89-C515-4A93-A224-FECFCEA3449C}">
      <dgm:prSet custT="1"/>
      <dgm:spPr/>
      <dgm:t>
        <a:bodyPr/>
        <a:lstStyle/>
        <a:p>
          <a:pPr algn="just"/>
          <a:r>
            <a:rPr lang="es-ES" sz="1400" u="none" dirty="0" smtClean="0"/>
            <a:t>Prestar especial atención a las denuncias y hechos violatorios en contra de las comunidades indígenas.</a:t>
          </a:r>
          <a:endParaRPr lang="es-CO" sz="1400" u="none" dirty="0"/>
        </a:p>
      </dgm:t>
    </dgm:pt>
    <dgm:pt modelId="{D8FFD2EA-6DED-4636-AE5C-5354B0675868}" type="parTrans" cxnId="{FECB46FB-3F67-4FF8-8183-1A6C3787509B}">
      <dgm:prSet/>
      <dgm:spPr/>
      <dgm:t>
        <a:bodyPr/>
        <a:lstStyle/>
        <a:p>
          <a:endParaRPr lang="es-CO"/>
        </a:p>
      </dgm:t>
    </dgm:pt>
    <dgm:pt modelId="{AA2888CB-EBA1-40DB-94A9-5E9677619A3D}" type="sibTrans" cxnId="{FECB46FB-3F67-4FF8-8183-1A6C3787509B}">
      <dgm:prSet/>
      <dgm:spPr/>
      <dgm:t>
        <a:bodyPr/>
        <a:lstStyle/>
        <a:p>
          <a:endParaRPr lang="es-CO"/>
        </a:p>
      </dgm:t>
    </dgm:pt>
    <dgm:pt modelId="{F228082F-4367-4D29-AB60-49B7F10A509D}">
      <dgm:prSet custT="1"/>
      <dgm:spPr/>
      <dgm:t>
        <a:bodyPr/>
        <a:lstStyle/>
        <a:p>
          <a:pPr algn="just"/>
          <a:r>
            <a:rPr lang="es-ES" sz="1400" u="none" dirty="0" smtClean="0"/>
            <a:t>Reconocer y respetar las autoridades propias de las comunidades indígenas en su territorio.</a:t>
          </a:r>
          <a:endParaRPr lang="es-CO" sz="1400" u="none" dirty="0"/>
        </a:p>
      </dgm:t>
    </dgm:pt>
    <dgm:pt modelId="{B791310E-B95B-40D7-BDA1-C30A6EFE9620}" type="parTrans" cxnId="{B761C787-426D-4458-A72F-06AE6DE3BB34}">
      <dgm:prSet/>
      <dgm:spPr/>
      <dgm:t>
        <a:bodyPr/>
        <a:lstStyle/>
        <a:p>
          <a:endParaRPr lang="es-CO"/>
        </a:p>
      </dgm:t>
    </dgm:pt>
    <dgm:pt modelId="{36A7F628-5146-4B7E-851A-8B5E337D530E}" type="sibTrans" cxnId="{B761C787-426D-4458-A72F-06AE6DE3BB34}">
      <dgm:prSet/>
      <dgm:spPr/>
      <dgm:t>
        <a:bodyPr/>
        <a:lstStyle/>
        <a:p>
          <a:endParaRPr lang="es-CO"/>
        </a:p>
      </dgm:t>
    </dgm:pt>
    <dgm:pt modelId="{3BFCB7ED-126C-4904-8920-A032FAA01B68}">
      <dgm:prSet custT="1"/>
      <dgm:spPr/>
      <dgm:t>
        <a:bodyPr/>
        <a:lstStyle/>
        <a:p>
          <a:pPr algn="just"/>
          <a:endParaRPr lang="es-CO" sz="1400" u="none" dirty="0"/>
        </a:p>
      </dgm:t>
    </dgm:pt>
    <dgm:pt modelId="{82C049BC-BFCF-4905-B5C0-49BE8C2F9BFA}" type="parTrans" cxnId="{88E3DCBB-69AE-404E-AD37-D2D5C4D5ED58}">
      <dgm:prSet/>
      <dgm:spPr/>
      <dgm:t>
        <a:bodyPr/>
        <a:lstStyle/>
        <a:p>
          <a:endParaRPr lang="es-CO"/>
        </a:p>
      </dgm:t>
    </dgm:pt>
    <dgm:pt modelId="{6C5ADD81-7C0A-4531-81B4-C670978AC3E9}" type="sibTrans" cxnId="{88E3DCBB-69AE-404E-AD37-D2D5C4D5ED58}">
      <dgm:prSet/>
      <dgm:spPr/>
      <dgm:t>
        <a:bodyPr/>
        <a:lstStyle/>
        <a:p>
          <a:endParaRPr lang="es-CO"/>
        </a:p>
      </dgm:t>
    </dgm:pt>
    <dgm:pt modelId="{BA1CDC29-66B8-4448-91E9-82FBC8CBC697}">
      <dgm:prSet custT="1"/>
      <dgm:spPr/>
      <dgm:t>
        <a:bodyPr/>
        <a:lstStyle/>
        <a:p>
          <a:pPr algn="just"/>
          <a:r>
            <a:rPr lang="es-ES" sz="1400" dirty="0" smtClean="0"/>
            <a:t>Dar aplicación integral a los principios del DIH, al hacer presencia en territorio indígena en desarrollo de una operación ofensiva, evaluando las distintas alternativas operativas y estrategias posibles, que opten por aquella que implique mejores resultados en términos de seguridad y de protección efectiva de los derechos de la población, teniendo en cuenta su enfoque diferencial (Auto 174 de 2011, Corte Constitucional).</a:t>
          </a:r>
          <a:endParaRPr lang="es-CO" sz="1400" u="none" dirty="0"/>
        </a:p>
      </dgm:t>
    </dgm:pt>
    <dgm:pt modelId="{5750B1E2-156A-46A6-BCEA-2B80282349B9}" type="parTrans" cxnId="{42BBB5DD-C3E5-4D19-A6EA-D90E779C0A13}">
      <dgm:prSet/>
      <dgm:spPr/>
      <dgm:t>
        <a:bodyPr/>
        <a:lstStyle/>
        <a:p>
          <a:endParaRPr lang="es-CO"/>
        </a:p>
      </dgm:t>
    </dgm:pt>
    <dgm:pt modelId="{790D24DB-B0E8-4F05-8A91-00C70754EAF5}" type="sibTrans" cxnId="{42BBB5DD-C3E5-4D19-A6EA-D90E779C0A13}">
      <dgm:prSet/>
      <dgm:spPr/>
      <dgm:t>
        <a:bodyPr/>
        <a:lstStyle/>
        <a:p>
          <a:endParaRPr lang="es-CO"/>
        </a:p>
      </dgm:t>
    </dgm:pt>
    <dgm:pt modelId="{A1CBD161-BD23-4697-9518-F007BA4FD3B3}" type="pres">
      <dgm:prSet presAssocID="{228563B4-C8E2-4183-8EE0-62C0C1160386}" presName="linearFlow" presStyleCnt="0">
        <dgm:presLayoutVars>
          <dgm:dir/>
          <dgm:animLvl val="lvl"/>
          <dgm:resizeHandles val="exact"/>
        </dgm:presLayoutVars>
      </dgm:prSet>
      <dgm:spPr/>
      <dgm:t>
        <a:bodyPr/>
        <a:lstStyle/>
        <a:p>
          <a:endParaRPr lang="es-ES"/>
        </a:p>
      </dgm:t>
    </dgm:pt>
    <dgm:pt modelId="{CBF19811-12D6-45C2-A75A-9BC89B8FAE6D}" type="pres">
      <dgm:prSet presAssocID="{69B76439-8DE1-43AC-8703-355E0A563869}" presName="composite" presStyleCnt="0"/>
      <dgm:spPr/>
    </dgm:pt>
    <dgm:pt modelId="{1A62217E-6F7B-4995-B4D4-8B598E36CF74}" type="pres">
      <dgm:prSet presAssocID="{69B76439-8DE1-43AC-8703-355E0A563869}" presName="parentText" presStyleLbl="alignNode1" presStyleIdx="0" presStyleCnt="1" custScaleX="70619" custScaleY="92029" custLinFactNeighborX="-29832" custLinFactNeighborY="-2607">
        <dgm:presLayoutVars>
          <dgm:chMax val="1"/>
          <dgm:bulletEnabled val="1"/>
        </dgm:presLayoutVars>
      </dgm:prSet>
      <dgm:spPr/>
      <dgm:t>
        <a:bodyPr/>
        <a:lstStyle/>
        <a:p>
          <a:endParaRPr lang="es-ES"/>
        </a:p>
      </dgm:t>
    </dgm:pt>
    <dgm:pt modelId="{CDACFB79-A879-436E-B61E-684AFBD74B10}" type="pres">
      <dgm:prSet presAssocID="{69B76439-8DE1-43AC-8703-355E0A563869}" presName="descendantText" presStyleLbl="alignAcc1" presStyleIdx="0" presStyleCnt="1" custScaleY="159669" custLinFactNeighborX="-5190">
        <dgm:presLayoutVars>
          <dgm:bulletEnabled val="1"/>
        </dgm:presLayoutVars>
      </dgm:prSet>
      <dgm:spPr/>
      <dgm:t>
        <a:bodyPr/>
        <a:lstStyle/>
        <a:p>
          <a:endParaRPr lang="es-ES"/>
        </a:p>
      </dgm:t>
    </dgm:pt>
  </dgm:ptLst>
  <dgm:cxnLst>
    <dgm:cxn modelId="{451E586F-AD10-4E6E-8CB0-A1564D815C84}" srcId="{69B76439-8DE1-43AC-8703-355E0A563869}" destId="{B59989FE-A30C-49D3-A3BA-3FA9382D632E}" srcOrd="2" destOrd="0" parTransId="{CA09E663-D7CC-486D-AAFA-1C3BCF4B1164}" sibTransId="{3939D75E-E7C0-428F-A528-C1FEA788C358}"/>
    <dgm:cxn modelId="{AD3F31B8-5814-4451-8C0B-74F5BA00EC75}" type="presOf" srcId="{FD235B89-C515-4A93-A224-FECFCEA3449C}" destId="{CDACFB79-A879-436E-B61E-684AFBD74B10}" srcOrd="0" destOrd="3" presId="urn:microsoft.com/office/officeart/2005/8/layout/chevron2"/>
    <dgm:cxn modelId="{5D168BA8-3AAB-46F4-AF13-FD5ACF9C3327}" type="presOf" srcId="{BA1CDC29-66B8-4448-91E9-82FBC8CBC697}" destId="{CDACFB79-A879-436E-B61E-684AFBD74B10}" srcOrd="0" destOrd="5" presId="urn:microsoft.com/office/officeart/2005/8/layout/chevron2"/>
    <dgm:cxn modelId="{51A6E677-069F-442A-9F42-0404142CA8DA}" type="presOf" srcId="{926710A1-E0E2-4F63-A942-9C549B3B3E9F}" destId="{CDACFB79-A879-436E-B61E-684AFBD74B10}" srcOrd="0" destOrd="0" presId="urn:microsoft.com/office/officeart/2005/8/layout/chevron2"/>
    <dgm:cxn modelId="{5177080E-AA71-46E0-8386-71DC4277D099}" type="presOf" srcId="{69B76439-8DE1-43AC-8703-355E0A563869}" destId="{1A62217E-6F7B-4995-B4D4-8B598E36CF74}" srcOrd="0" destOrd="0" presId="urn:microsoft.com/office/officeart/2005/8/layout/chevron2"/>
    <dgm:cxn modelId="{88E3DCBB-69AE-404E-AD37-D2D5C4D5ED58}" srcId="{69B76439-8DE1-43AC-8703-355E0A563869}" destId="{3BFCB7ED-126C-4904-8920-A032FAA01B68}" srcOrd="6" destOrd="0" parTransId="{82C049BC-BFCF-4905-B5C0-49BE8C2F9BFA}" sibTransId="{6C5ADD81-7C0A-4531-81B4-C670978AC3E9}"/>
    <dgm:cxn modelId="{4BEE99D4-A2AA-4BBD-83F3-6094AA52BF27}" type="presOf" srcId="{F228082F-4367-4D29-AB60-49B7F10A509D}" destId="{CDACFB79-A879-436E-B61E-684AFBD74B10}" srcOrd="0" destOrd="4" presId="urn:microsoft.com/office/officeart/2005/8/layout/chevron2"/>
    <dgm:cxn modelId="{CFBF332F-2E16-4422-9386-E0F95F3C1681}" type="presOf" srcId="{228563B4-C8E2-4183-8EE0-62C0C1160386}" destId="{A1CBD161-BD23-4697-9518-F007BA4FD3B3}" srcOrd="0" destOrd="0" presId="urn:microsoft.com/office/officeart/2005/8/layout/chevron2"/>
    <dgm:cxn modelId="{A369351B-DAB6-416B-9232-0167E37C5F61}" srcId="{228563B4-C8E2-4183-8EE0-62C0C1160386}" destId="{69B76439-8DE1-43AC-8703-355E0A563869}" srcOrd="0" destOrd="0" parTransId="{73D01F02-0705-428C-828C-96720CE84A1A}" sibTransId="{95A3195A-11DA-49C3-84A4-C96CD600B40B}"/>
    <dgm:cxn modelId="{7DEE083D-2ECB-46D1-BB4B-BF9A7A733491}" srcId="{69B76439-8DE1-43AC-8703-355E0A563869}" destId="{926710A1-E0E2-4F63-A942-9C549B3B3E9F}" srcOrd="0" destOrd="0" parTransId="{0FC25B7C-5951-4DCF-B765-3CAA816B4CF2}" sibTransId="{5627BB8A-AE94-424D-98AD-C697B25DABCD}"/>
    <dgm:cxn modelId="{B761C787-426D-4458-A72F-06AE6DE3BB34}" srcId="{69B76439-8DE1-43AC-8703-355E0A563869}" destId="{F228082F-4367-4D29-AB60-49B7F10A509D}" srcOrd="4" destOrd="0" parTransId="{B791310E-B95B-40D7-BDA1-C30A6EFE9620}" sibTransId="{36A7F628-5146-4B7E-851A-8B5E337D530E}"/>
    <dgm:cxn modelId="{FECB46FB-3F67-4FF8-8183-1A6C3787509B}" srcId="{69B76439-8DE1-43AC-8703-355E0A563869}" destId="{FD235B89-C515-4A93-A224-FECFCEA3449C}" srcOrd="3" destOrd="0" parTransId="{D8FFD2EA-6DED-4636-AE5C-5354B0675868}" sibTransId="{AA2888CB-EBA1-40DB-94A9-5E9677619A3D}"/>
    <dgm:cxn modelId="{F72772DD-9353-4E55-899D-B55D407E4007}" type="presOf" srcId="{B59989FE-A30C-49D3-A3BA-3FA9382D632E}" destId="{CDACFB79-A879-436E-B61E-684AFBD74B10}" srcOrd="0" destOrd="2" presId="urn:microsoft.com/office/officeart/2005/8/layout/chevron2"/>
    <dgm:cxn modelId="{1915942C-60FA-40A8-8D9D-F04C29D1BF6F}" type="presOf" srcId="{3BFCB7ED-126C-4904-8920-A032FAA01B68}" destId="{CDACFB79-A879-436E-B61E-684AFBD74B10}" srcOrd="0" destOrd="6" presId="urn:microsoft.com/office/officeart/2005/8/layout/chevron2"/>
    <dgm:cxn modelId="{42BBB5DD-C3E5-4D19-A6EA-D90E779C0A13}" srcId="{69B76439-8DE1-43AC-8703-355E0A563869}" destId="{BA1CDC29-66B8-4448-91E9-82FBC8CBC697}" srcOrd="5" destOrd="0" parTransId="{5750B1E2-156A-46A6-BCEA-2B80282349B9}" sibTransId="{790D24DB-B0E8-4F05-8A91-00C70754EAF5}"/>
    <dgm:cxn modelId="{5B8E0BA3-8098-4BEF-854A-B1B86672B64B}" type="presOf" srcId="{D662C66F-B497-4803-85AC-15D65B575BA8}" destId="{CDACFB79-A879-436E-B61E-684AFBD74B10}" srcOrd="0" destOrd="1" presId="urn:microsoft.com/office/officeart/2005/8/layout/chevron2"/>
    <dgm:cxn modelId="{744EC88E-FD04-4595-B5D8-22099EE7E902}" srcId="{69B76439-8DE1-43AC-8703-355E0A563869}" destId="{D662C66F-B497-4803-85AC-15D65B575BA8}" srcOrd="1" destOrd="0" parTransId="{41F1F31C-731F-42D7-9D26-3D269472CE03}" sibTransId="{D439A512-AA46-4825-8E9B-7BA22139E59F}"/>
    <dgm:cxn modelId="{BD79738E-A42B-47B8-A9B7-6FE307775300}" type="presParOf" srcId="{A1CBD161-BD23-4697-9518-F007BA4FD3B3}" destId="{CBF19811-12D6-45C2-A75A-9BC89B8FAE6D}" srcOrd="0" destOrd="0" presId="urn:microsoft.com/office/officeart/2005/8/layout/chevron2"/>
    <dgm:cxn modelId="{3B311451-111C-43A8-85DA-CB9E1692B8E4}" type="presParOf" srcId="{CBF19811-12D6-45C2-A75A-9BC89B8FAE6D}" destId="{1A62217E-6F7B-4995-B4D4-8B598E36CF74}" srcOrd="0" destOrd="0" presId="urn:microsoft.com/office/officeart/2005/8/layout/chevron2"/>
    <dgm:cxn modelId="{4F14C186-352D-4A59-BFBD-837AFAB61671}" type="presParOf" srcId="{CBF19811-12D6-45C2-A75A-9BC89B8FAE6D}" destId="{CDACFB79-A879-436E-B61E-684AFBD74B1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8563B4-C8E2-4183-8EE0-62C0C116038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69B76439-8DE1-43AC-8703-355E0A563869}">
      <dgm:prSet phldrT="[Texto]"/>
      <dgm:spPr>
        <a:solidFill>
          <a:schemeClr val="accent3"/>
        </a:solidFill>
      </dgm:spPr>
      <dgm:t>
        <a:bodyPr/>
        <a:lstStyle/>
        <a:p>
          <a:r>
            <a:rPr lang="es-ES" u="none" dirty="0" smtClean="0"/>
            <a:t>Unidades Operativas Mayores (UOM)</a:t>
          </a:r>
          <a:endParaRPr lang="es-ES" dirty="0"/>
        </a:p>
      </dgm:t>
    </dgm:pt>
    <dgm:pt modelId="{73D01F02-0705-428C-828C-96720CE84A1A}" type="parTrans" cxnId="{A369351B-DAB6-416B-9232-0167E37C5F61}">
      <dgm:prSet/>
      <dgm:spPr/>
      <dgm:t>
        <a:bodyPr/>
        <a:lstStyle/>
        <a:p>
          <a:endParaRPr lang="es-ES"/>
        </a:p>
      </dgm:t>
    </dgm:pt>
    <dgm:pt modelId="{95A3195A-11DA-49C3-84A4-C96CD600B40B}" type="sibTrans" cxnId="{A369351B-DAB6-416B-9232-0167E37C5F61}">
      <dgm:prSet/>
      <dgm:spPr/>
      <dgm:t>
        <a:bodyPr/>
        <a:lstStyle/>
        <a:p>
          <a:endParaRPr lang="es-ES"/>
        </a:p>
      </dgm:t>
    </dgm:pt>
    <dgm:pt modelId="{926710A1-E0E2-4F63-A942-9C549B3B3E9F}">
      <dgm:prSet phldrT="[Texto]" custT="1"/>
      <dgm:spPr>
        <a:ln>
          <a:solidFill>
            <a:schemeClr val="tx1"/>
          </a:solidFill>
        </a:ln>
      </dgm:spPr>
      <dgm:t>
        <a:bodyPr/>
        <a:lstStyle/>
        <a:p>
          <a:pPr algn="just"/>
          <a:r>
            <a:rPr lang="es-ES" sz="1400" u="none" dirty="0" smtClean="0"/>
            <a:t>Velar por la preservación de las comunidades indígenas y abstenerse de ejercer acciones que pongan en peligro su integridad, de conformidad con la política gubernamental de cero tolerancia con violaciones a los derechos humanos. Esto implica ejercer sus funciones debidamente identificados y en estricto cumplimiento de las normas y procedimientos fijados por la institución.</a:t>
          </a:r>
          <a:endParaRPr lang="es-ES" sz="1400" dirty="0"/>
        </a:p>
      </dgm:t>
    </dgm:pt>
    <dgm:pt modelId="{0FC25B7C-5951-4DCF-B765-3CAA816B4CF2}" type="parTrans" cxnId="{7DEE083D-2ECB-46D1-BB4B-BF9A7A733491}">
      <dgm:prSet/>
      <dgm:spPr/>
      <dgm:t>
        <a:bodyPr/>
        <a:lstStyle/>
        <a:p>
          <a:endParaRPr lang="es-ES"/>
        </a:p>
      </dgm:t>
    </dgm:pt>
    <dgm:pt modelId="{5627BB8A-AE94-424D-98AD-C697B25DABCD}" type="sibTrans" cxnId="{7DEE083D-2ECB-46D1-BB4B-BF9A7A733491}">
      <dgm:prSet/>
      <dgm:spPr/>
      <dgm:t>
        <a:bodyPr/>
        <a:lstStyle/>
        <a:p>
          <a:endParaRPr lang="es-ES"/>
        </a:p>
      </dgm:t>
    </dgm:pt>
    <dgm:pt modelId="{3BFCB7ED-126C-4904-8920-A032FAA01B68}">
      <dgm:prSet custT="1"/>
      <dgm:spPr/>
      <dgm:t>
        <a:bodyPr/>
        <a:lstStyle/>
        <a:p>
          <a:pPr algn="just"/>
          <a:endParaRPr lang="es-CO" sz="1400" u="none" dirty="0"/>
        </a:p>
      </dgm:t>
    </dgm:pt>
    <dgm:pt modelId="{82C049BC-BFCF-4905-B5C0-49BE8C2F9BFA}" type="parTrans" cxnId="{88E3DCBB-69AE-404E-AD37-D2D5C4D5ED58}">
      <dgm:prSet/>
      <dgm:spPr/>
      <dgm:t>
        <a:bodyPr/>
        <a:lstStyle/>
        <a:p>
          <a:endParaRPr lang="es-CO"/>
        </a:p>
      </dgm:t>
    </dgm:pt>
    <dgm:pt modelId="{6C5ADD81-7C0A-4531-81B4-C670978AC3E9}" type="sibTrans" cxnId="{88E3DCBB-69AE-404E-AD37-D2D5C4D5ED58}">
      <dgm:prSet/>
      <dgm:spPr/>
      <dgm:t>
        <a:bodyPr/>
        <a:lstStyle/>
        <a:p>
          <a:endParaRPr lang="es-CO"/>
        </a:p>
      </dgm:t>
    </dgm:pt>
    <dgm:pt modelId="{902AF324-B2CC-40C4-92EF-CD54E1F90B73}">
      <dgm:prSet phldrT="[Texto]" custT="1"/>
      <dgm:spPr>
        <a:ln>
          <a:solidFill>
            <a:schemeClr val="tx1"/>
          </a:solidFill>
        </a:ln>
      </dgm:spPr>
      <dgm:t>
        <a:bodyPr/>
        <a:lstStyle/>
        <a:p>
          <a:pPr algn="just"/>
          <a:endParaRPr lang="es-ES" sz="1400" dirty="0"/>
        </a:p>
      </dgm:t>
    </dgm:pt>
    <dgm:pt modelId="{080CF44E-1932-4FB6-9030-D97EB6210E64}" type="parTrans" cxnId="{631F8237-9F76-481D-8B00-89D33AEE01A7}">
      <dgm:prSet/>
      <dgm:spPr/>
    </dgm:pt>
    <dgm:pt modelId="{12DFC27B-FE16-4C2B-8170-24DAF183878A}" type="sibTrans" cxnId="{631F8237-9F76-481D-8B00-89D33AEE01A7}">
      <dgm:prSet/>
      <dgm:spPr/>
    </dgm:pt>
    <dgm:pt modelId="{DC9E6CCE-C4BD-41D1-ACCE-9C812BF499E8}">
      <dgm:prSet phldrT="[Texto]" custT="1"/>
      <dgm:spPr>
        <a:ln>
          <a:solidFill>
            <a:schemeClr val="tx1"/>
          </a:solidFill>
        </a:ln>
      </dgm:spPr>
      <dgm:t>
        <a:bodyPr/>
        <a:lstStyle/>
        <a:p>
          <a:pPr algn="just"/>
          <a:r>
            <a:rPr lang="es-ES" sz="1400" dirty="0" smtClean="0"/>
            <a:t>Abstenerse de hacer declaraciones infundadas que puedan exponer la integridad de los miembros de las comunidades indígenas.</a:t>
          </a:r>
          <a:endParaRPr lang="es-ES" sz="1400" dirty="0"/>
        </a:p>
      </dgm:t>
    </dgm:pt>
    <dgm:pt modelId="{29D50AAC-936E-47EF-A8EE-316C12758AE7}" type="parTrans" cxnId="{D2F006C4-51DB-4D48-9EE4-16920A0394A2}">
      <dgm:prSet/>
      <dgm:spPr/>
    </dgm:pt>
    <dgm:pt modelId="{29980BA6-CA32-4F63-A25D-42BC3B39CDC6}" type="sibTrans" cxnId="{D2F006C4-51DB-4D48-9EE4-16920A0394A2}">
      <dgm:prSet/>
      <dgm:spPr/>
    </dgm:pt>
    <dgm:pt modelId="{66075078-E1C0-4344-801E-D9D65C0901AE}">
      <dgm:prSet phldrT="[Texto]" custT="1"/>
      <dgm:spPr>
        <a:ln>
          <a:solidFill>
            <a:schemeClr val="tx1"/>
          </a:solidFill>
        </a:ln>
      </dgm:spPr>
      <dgm:t>
        <a:bodyPr/>
        <a:lstStyle/>
        <a:p>
          <a:pPr algn="just"/>
          <a:r>
            <a:rPr lang="es-ES" sz="1400" dirty="0" smtClean="0"/>
            <a:t>Incluir dentro de los programas de formación y capacitación, aspectos relacionados con la legislación indígena. Para fortalecer esta capacitación podrán apoyarse en las organizaciones indígenas de carácter nacional y local.</a:t>
          </a:r>
          <a:endParaRPr lang="es-ES" sz="1400" dirty="0"/>
        </a:p>
      </dgm:t>
    </dgm:pt>
    <dgm:pt modelId="{3E5C77F9-E811-4846-884F-0D29F661FF39}" type="parTrans" cxnId="{FE1B5C76-919C-4B39-BAC8-35A2CC3B7936}">
      <dgm:prSet/>
      <dgm:spPr/>
    </dgm:pt>
    <dgm:pt modelId="{A9CECF3F-3499-4DF0-9462-E13F2A79BA42}" type="sibTrans" cxnId="{FE1B5C76-919C-4B39-BAC8-35A2CC3B7936}">
      <dgm:prSet/>
      <dgm:spPr/>
    </dgm:pt>
    <dgm:pt modelId="{5A81DF1C-E666-4641-A4D9-BADD5CAD0B2B}">
      <dgm:prSet phldrT="[Texto]" custT="1"/>
      <dgm:spPr>
        <a:ln>
          <a:solidFill>
            <a:schemeClr val="tx1"/>
          </a:solidFill>
        </a:ln>
      </dgm:spPr>
      <dgm:t>
        <a:bodyPr/>
        <a:lstStyle/>
        <a:p>
          <a:pPr algn="just"/>
          <a:r>
            <a:rPr lang="es-ES" sz="1400" dirty="0" smtClean="0"/>
            <a:t>Coordinar, con las demás entidades del Estado comprometidas en el tema, acciones tendientes a preservar la integridad de las comunidades indígenas en riesgo de desaparición y para evitar el desplazamiento forzado de las mismas.</a:t>
          </a:r>
          <a:endParaRPr lang="es-ES" sz="1400" dirty="0"/>
        </a:p>
      </dgm:t>
    </dgm:pt>
    <dgm:pt modelId="{B3FC4196-8D02-4172-A526-3B4D12114B37}" type="parTrans" cxnId="{2CE1B454-7D12-4B8E-B683-2CA44795051A}">
      <dgm:prSet/>
      <dgm:spPr/>
    </dgm:pt>
    <dgm:pt modelId="{363EA6B9-8AF3-4454-9A6C-1BD00E619947}" type="sibTrans" cxnId="{2CE1B454-7D12-4B8E-B683-2CA44795051A}">
      <dgm:prSet/>
      <dgm:spPr/>
    </dgm:pt>
    <dgm:pt modelId="{35CF2FCE-4533-4F96-9AC8-93564DE74470}">
      <dgm:prSet phldrT="[Texto]" custT="1"/>
      <dgm:spPr>
        <a:ln>
          <a:solidFill>
            <a:schemeClr val="tx1"/>
          </a:solidFill>
        </a:ln>
      </dgm:spPr>
      <dgm:t>
        <a:bodyPr/>
        <a:lstStyle/>
        <a:p>
          <a:pPr algn="just"/>
          <a:endParaRPr lang="es-ES" sz="1400" dirty="0"/>
        </a:p>
      </dgm:t>
    </dgm:pt>
    <dgm:pt modelId="{0EA59541-8FF3-4403-8C0D-AF88C6CB370F}" type="parTrans" cxnId="{3C15849E-EF9A-4869-91FE-4E0B12F7FAD1}">
      <dgm:prSet/>
      <dgm:spPr/>
    </dgm:pt>
    <dgm:pt modelId="{37C6F757-3AE6-4533-8CA6-51233A167CCA}" type="sibTrans" cxnId="{3C15849E-EF9A-4869-91FE-4E0B12F7FAD1}">
      <dgm:prSet/>
      <dgm:spPr/>
    </dgm:pt>
    <dgm:pt modelId="{6D7DE22A-81EB-42D9-B64D-C3B3BBD9FCBF}">
      <dgm:prSet phldrT="[Texto]" custT="1"/>
      <dgm:spPr>
        <a:ln>
          <a:solidFill>
            <a:schemeClr val="tx1"/>
          </a:solidFill>
        </a:ln>
      </dgm:spPr>
      <dgm:t>
        <a:bodyPr/>
        <a:lstStyle/>
        <a:p>
          <a:pPr algn="just"/>
          <a:endParaRPr lang="es-ES" sz="1400" dirty="0"/>
        </a:p>
      </dgm:t>
    </dgm:pt>
    <dgm:pt modelId="{A6F99147-8857-4B68-BEE4-4CA50F37CB8E}" type="parTrans" cxnId="{3557DCBF-BEB4-4C6C-A582-C5EAC82210CC}">
      <dgm:prSet/>
      <dgm:spPr/>
    </dgm:pt>
    <dgm:pt modelId="{392CF849-EE1F-4B10-A383-0CACFACD9642}" type="sibTrans" cxnId="{3557DCBF-BEB4-4C6C-A582-C5EAC82210CC}">
      <dgm:prSet/>
      <dgm:spPr/>
    </dgm:pt>
    <dgm:pt modelId="{43812E7E-D789-4FDA-AACB-230020A61FD7}">
      <dgm:prSet phldrT="[Texto]" custT="1"/>
      <dgm:spPr>
        <a:ln>
          <a:solidFill>
            <a:schemeClr val="tx1"/>
          </a:solidFill>
        </a:ln>
      </dgm:spPr>
      <dgm:t>
        <a:bodyPr/>
        <a:lstStyle/>
        <a:p>
          <a:pPr algn="just"/>
          <a:endParaRPr lang="es-ES" sz="1400" dirty="0"/>
        </a:p>
      </dgm:t>
    </dgm:pt>
    <dgm:pt modelId="{C00B32A8-3197-45DF-AF22-E8193A09AF6A}" type="parTrans" cxnId="{6DFA5F77-E400-42D5-82EE-C136FE90C39B}">
      <dgm:prSet/>
      <dgm:spPr/>
    </dgm:pt>
    <dgm:pt modelId="{6EDA1D04-5198-489E-BA8F-F1023DE88075}" type="sibTrans" cxnId="{6DFA5F77-E400-42D5-82EE-C136FE90C39B}">
      <dgm:prSet/>
      <dgm:spPr/>
    </dgm:pt>
    <dgm:pt modelId="{A1CBD161-BD23-4697-9518-F007BA4FD3B3}" type="pres">
      <dgm:prSet presAssocID="{228563B4-C8E2-4183-8EE0-62C0C1160386}" presName="linearFlow" presStyleCnt="0">
        <dgm:presLayoutVars>
          <dgm:dir/>
          <dgm:animLvl val="lvl"/>
          <dgm:resizeHandles val="exact"/>
        </dgm:presLayoutVars>
      </dgm:prSet>
      <dgm:spPr/>
      <dgm:t>
        <a:bodyPr/>
        <a:lstStyle/>
        <a:p>
          <a:endParaRPr lang="es-ES"/>
        </a:p>
      </dgm:t>
    </dgm:pt>
    <dgm:pt modelId="{CBF19811-12D6-45C2-A75A-9BC89B8FAE6D}" type="pres">
      <dgm:prSet presAssocID="{69B76439-8DE1-43AC-8703-355E0A563869}" presName="composite" presStyleCnt="0"/>
      <dgm:spPr/>
    </dgm:pt>
    <dgm:pt modelId="{1A62217E-6F7B-4995-B4D4-8B598E36CF74}" type="pres">
      <dgm:prSet presAssocID="{69B76439-8DE1-43AC-8703-355E0A563869}" presName="parentText" presStyleLbl="alignNode1" presStyleIdx="0" presStyleCnt="1" custScaleX="70619" custScaleY="92029" custLinFactNeighborX="-29832" custLinFactNeighborY="-2607">
        <dgm:presLayoutVars>
          <dgm:chMax val="1"/>
          <dgm:bulletEnabled val="1"/>
        </dgm:presLayoutVars>
      </dgm:prSet>
      <dgm:spPr/>
      <dgm:t>
        <a:bodyPr/>
        <a:lstStyle/>
        <a:p>
          <a:endParaRPr lang="es-ES"/>
        </a:p>
      </dgm:t>
    </dgm:pt>
    <dgm:pt modelId="{CDACFB79-A879-436E-B61E-684AFBD74B10}" type="pres">
      <dgm:prSet presAssocID="{69B76439-8DE1-43AC-8703-355E0A563869}" presName="descendantText" presStyleLbl="alignAcc1" presStyleIdx="0" presStyleCnt="1" custScaleY="159669" custLinFactNeighborX="-5190">
        <dgm:presLayoutVars>
          <dgm:bulletEnabled val="1"/>
        </dgm:presLayoutVars>
      </dgm:prSet>
      <dgm:spPr/>
      <dgm:t>
        <a:bodyPr/>
        <a:lstStyle/>
        <a:p>
          <a:endParaRPr lang="es-ES"/>
        </a:p>
      </dgm:t>
    </dgm:pt>
  </dgm:ptLst>
  <dgm:cxnLst>
    <dgm:cxn modelId="{3BCC96F0-610F-48A1-AF54-ED98971622D3}" type="presOf" srcId="{66075078-E1C0-4344-801E-D9D65C0901AE}" destId="{CDACFB79-A879-436E-B61E-684AFBD74B10}" srcOrd="0" destOrd="4" presId="urn:microsoft.com/office/officeart/2005/8/layout/chevron2"/>
    <dgm:cxn modelId="{8E652A67-DE1E-4440-8FEA-6300DC068C48}" type="presOf" srcId="{69B76439-8DE1-43AC-8703-355E0A563869}" destId="{1A62217E-6F7B-4995-B4D4-8B598E36CF74}" srcOrd="0" destOrd="0" presId="urn:microsoft.com/office/officeart/2005/8/layout/chevron2"/>
    <dgm:cxn modelId="{B8260EDA-4394-4381-8A29-215ECFC557C9}" type="presOf" srcId="{43812E7E-D789-4FDA-AACB-230020A61FD7}" destId="{CDACFB79-A879-436E-B61E-684AFBD74B10}" srcOrd="0" destOrd="5" presId="urn:microsoft.com/office/officeart/2005/8/layout/chevron2"/>
    <dgm:cxn modelId="{3C5FC5FA-312E-472A-B64F-4AC3FF1B5B91}" type="presOf" srcId="{902AF324-B2CC-40C4-92EF-CD54E1F90B73}" destId="{CDACFB79-A879-436E-B61E-684AFBD74B10}" srcOrd="0" destOrd="7" presId="urn:microsoft.com/office/officeart/2005/8/layout/chevron2"/>
    <dgm:cxn modelId="{3557DCBF-BEB4-4C6C-A582-C5EAC82210CC}" srcId="{69B76439-8DE1-43AC-8703-355E0A563869}" destId="{6D7DE22A-81EB-42D9-B64D-C3B3BBD9FCBF}" srcOrd="3" destOrd="0" parTransId="{A6F99147-8857-4B68-BEE4-4CA50F37CB8E}" sibTransId="{392CF849-EE1F-4B10-A383-0CACFACD9642}"/>
    <dgm:cxn modelId="{88E3DCBB-69AE-404E-AD37-D2D5C4D5ED58}" srcId="{69B76439-8DE1-43AC-8703-355E0A563869}" destId="{3BFCB7ED-126C-4904-8920-A032FAA01B68}" srcOrd="8" destOrd="0" parTransId="{82C049BC-BFCF-4905-B5C0-49BE8C2F9BFA}" sibTransId="{6C5ADD81-7C0A-4531-81B4-C670978AC3E9}"/>
    <dgm:cxn modelId="{6DFA5F77-E400-42D5-82EE-C136FE90C39B}" srcId="{69B76439-8DE1-43AC-8703-355E0A563869}" destId="{43812E7E-D789-4FDA-AACB-230020A61FD7}" srcOrd="5" destOrd="0" parTransId="{C00B32A8-3197-45DF-AF22-E8193A09AF6A}" sibTransId="{6EDA1D04-5198-489E-BA8F-F1023DE88075}"/>
    <dgm:cxn modelId="{A8A3260C-99F2-4ABD-963C-B11012284361}" type="presOf" srcId="{6D7DE22A-81EB-42D9-B64D-C3B3BBD9FCBF}" destId="{CDACFB79-A879-436E-B61E-684AFBD74B10}" srcOrd="0" destOrd="3" presId="urn:microsoft.com/office/officeart/2005/8/layout/chevron2"/>
    <dgm:cxn modelId="{A369351B-DAB6-416B-9232-0167E37C5F61}" srcId="{228563B4-C8E2-4183-8EE0-62C0C1160386}" destId="{69B76439-8DE1-43AC-8703-355E0A563869}" srcOrd="0" destOrd="0" parTransId="{73D01F02-0705-428C-828C-96720CE84A1A}" sibTransId="{95A3195A-11DA-49C3-84A4-C96CD600B40B}"/>
    <dgm:cxn modelId="{7DEE083D-2ECB-46D1-BB4B-BF9A7A733491}" srcId="{69B76439-8DE1-43AC-8703-355E0A563869}" destId="{926710A1-E0E2-4F63-A942-9C549B3B3E9F}" srcOrd="0" destOrd="0" parTransId="{0FC25B7C-5951-4DCF-B765-3CAA816B4CF2}" sibTransId="{5627BB8A-AE94-424D-98AD-C697B25DABCD}"/>
    <dgm:cxn modelId="{2F5BE7F6-56F3-4861-A33C-9B2267EB99BC}" type="presOf" srcId="{926710A1-E0E2-4F63-A942-9C549B3B3E9F}" destId="{CDACFB79-A879-436E-B61E-684AFBD74B10}" srcOrd="0" destOrd="0" presId="urn:microsoft.com/office/officeart/2005/8/layout/chevron2"/>
    <dgm:cxn modelId="{610A0B94-E021-4028-A1E5-3F66AB05735E}" type="presOf" srcId="{DC9E6CCE-C4BD-41D1-ACCE-9C812BF499E8}" destId="{CDACFB79-A879-436E-B61E-684AFBD74B10}" srcOrd="0" destOrd="2" presId="urn:microsoft.com/office/officeart/2005/8/layout/chevron2"/>
    <dgm:cxn modelId="{AAF8FBBF-0DF2-4BBD-B3F5-1B153A9B20FE}" type="presOf" srcId="{35CF2FCE-4533-4F96-9AC8-93564DE74470}" destId="{CDACFB79-A879-436E-B61E-684AFBD74B10}" srcOrd="0" destOrd="1" presId="urn:microsoft.com/office/officeart/2005/8/layout/chevron2"/>
    <dgm:cxn modelId="{39007243-573F-42F5-897B-F3C4AEE9F2BB}" type="presOf" srcId="{3BFCB7ED-126C-4904-8920-A032FAA01B68}" destId="{CDACFB79-A879-436E-B61E-684AFBD74B10}" srcOrd="0" destOrd="8" presId="urn:microsoft.com/office/officeart/2005/8/layout/chevron2"/>
    <dgm:cxn modelId="{8937FB53-ED0B-4B02-A817-32D686876ED2}" type="presOf" srcId="{5A81DF1C-E666-4641-A4D9-BADD5CAD0B2B}" destId="{CDACFB79-A879-436E-B61E-684AFBD74B10}" srcOrd="0" destOrd="6" presId="urn:microsoft.com/office/officeart/2005/8/layout/chevron2"/>
    <dgm:cxn modelId="{631F8237-9F76-481D-8B00-89D33AEE01A7}" srcId="{69B76439-8DE1-43AC-8703-355E0A563869}" destId="{902AF324-B2CC-40C4-92EF-CD54E1F90B73}" srcOrd="7" destOrd="0" parTransId="{080CF44E-1932-4FB6-9030-D97EB6210E64}" sibTransId="{12DFC27B-FE16-4C2B-8170-24DAF183878A}"/>
    <dgm:cxn modelId="{D2F006C4-51DB-4D48-9EE4-16920A0394A2}" srcId="{69B76439-8DE1-43AC-8703-355E0A563869}" destId="{DC9E6CCE-C4BD-41D1-ACCE-9C812BF499E8}" srcOrd="2" destOrd="0" parTransId="{29D50AAC-936E-47EF-A8EE-316C12758AE7}" sibTransId="{29980BA6-CA32-4F63-A25D-42BC3B39CDC6}"/>
    <dgm:cxn modelId="{3C15849E-EF9A-4869-91FE-4E0B12F7FAD1}" srcId="{69B76439-8DE1-43AC-8703-355E0A563869}" destId="{35CF2FCE-4533-4F96-9AC8-93564DE74470}" srcOrd="1" destOrd="0" parTransId="{0EA59541-8FF3-4403-8C0D-AF88C6CB370F}" sibTransId="{37C6F757-3AE6-4533-8CA6-51233A167CCA}"/>
    <dgm:cxn modelId="{46D8A597-3481-46CA-8B82-9E112BA362AC}" type="presOf" srcId="{228563B4-C8E2-4183-8EE0-62C0C1160386}" destId="{A1CBD161-BD23-4697-9518-F007BA4FD3B3}" srcOrd="0" destOrd="0" presId="urn:microsoft.com/office/officeart/2005/8/layout/chevron2"/>
    <dgm:cxn modelId="{2CE1B454-7D12-4B8E-B683-2CA44795051A}" srcId="{69B76439-8DE1-43AC-8703-355E0A563869}" destId="{5A81DF1C-E666-4641-A4D9-BADD5CAD0B2B}" srcOrd="6" destOrd="0" parTransId="{B3FC4196-8D02-4172-A526-3B4D12114B37}" sibTransId="{363EA6B9-8AF3-4454-9A6C-1BD00E619947}"/>
    <dgm:cxn modelId="{FE1B5C76-919C-4B39-BAC8-35A2CC3B7936}" srcId="{69B76439-8DE1-43AC-8703-355E0A563869}" destId="{66075078-E1C0-4344-801E-D9D65C0901AE}" srcOrd="4" destOrd="0" parTransId="{3E5C77F9-E811-4846-884F-0D29F661FF39}" sibTransId="{A9CECF3F-3499-4DF0-9462-E13F2A79BA42}"/>
    <dgm:cxn modelId="{4DF8E431-440A-448B-AEE3-8342969F0894}" type="presParOf" srcId="{A1CBD161-BD23-4697-9518-F007BA4FD3B3}" destId="{CBF19811-12D6-45C2-A75A-9BC89B8FAE6D}" srcOrd="0" destOrd="0" presId="urn:microsoft.com/office/officeart/2005/8/layout/chevron2"/>
    <dgm:cxn modelId="{FF479789-D586-49F6-A700-294779BA11A2}" type="presParOf" srcId="{CBF19811-12D6-45C2-A75A-9BC89B8FAE6D}" destId="{1A62217E-6F7B-4995-B4D4-8B598E36CF74}" srcOrd="0" destOrd="0" presId="urn:microsoft.com/office/officeart/2005/8/layout/chevron2"/>
    <dgm:cxn modelId="{7A771BC8-5108-4A80-BACD-CE57DFFC3856}" type="presParOf" srcId="{CBF19811-12D6-45C2-A75A-9BC89B8FAE6D}" destId="{CDACFB79-A879-436E-B61E-684AFBD74B1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8563B4-C8E2-4183-8EE0-62C0C116038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69B76439-8DE1-43AC-8703-355E0A563869}">
      <dgm:prSet phldrT="[Texto]"/>
      <dgm:spPr>
        <a:solidFill>
          <a:schemeClr val="accent3"/>
        </a:solidFill>
      </dgm:spPr>
      <dgm:t>
        <a:bodyPr/>
        <a:lstStyle/>
        <a:p>
          <a:r>
            <a:rPr lang="es-ES" u="none" dirty="0" smtClean="0"/>
            <a:t>Unidades Operativas Mayores (UOM)</a:t>
          </a:r>
          <a:endParaRPr lang="es-ES" dirty="0"/>
        </a:p>
      </dgm:t>
    </dgm:pt>
    <dgm:pt modelId="{73D01F02-0705-428C-828C-96720CE84A1A}" type="parTrans" cxnId="{A369351B-DAB6-416B-9232-0167E37C5F61}">
      <dgm:prSet/>
      <dgm:spPr/>
      <dgm:t>
        <a:bodyPr/>
        <a:lstStyle/>
        <a:p>
          <a:endParaRPr lang="es-ES"/>
        </a:p>
      </dgm:t>
    </dgm:pt>
    <dgm:pt modelId="{95A3195A-11DA-49C3-84A4-C96CD600B40B}" type="sibTrans" cxnId="{A369351B-DAB6-416B-9232-0167E37C5F61}">
      <dgm:prSet/>
      <dgm:spPr/>
      <dgm:t>
        <a:bodyPr/>
        <a:lstStyle/>
        <a:p>
          <a:endParaRPr lang="es-ES"/>
        </a:p>
      </dgm:t>
    </dgm:pt>
    <dgm:pt modelId="{926710A1-E0E2-4F63-A942-9C549B3B3E9F}">
      <dgm:prSet phldrT="[Texto]" custT="1"/>
      <dgm:spPr>
        <a:ln>
          <a:solidFill>
            <a:schemeClr val="tx1"/>
          </a:solidFill>
        </a:ln>
      </dgm:spPr>
      <dgm:t>
        <a:bodyPr/>
        <a:lstStyle/>
        <a:p>
          <a:pPr algn="just"/>
          <a:r>
            <a:rPr lang="es-ES" sz="1600" u="none" dirty="0" smtClean="0"/>
            <a:t>Tomar las medidas preventivas para disuadir acciones de los grupos armados organizados, grupos delincuenciales organizados en los territorios indígenas.</a:t>
          </a:r>
          <a:endParaRPr lang="es-ES" sz="1600" dirty="0"/>
        </a:p>
      </dgm:t>
    </dgm:pt>
    <dgm:pt modelId="{0FC25B7C-5951-4DCF-B765-3CAA816B4CF2}" type="parTrans" cxnId="{7DEE083D-2ECB-46D1-BB4B-BF9A7A733491}">
      <dgm:prSet/>
      <dgm:spPr/>
      <dgm:t>
        <a:bodyPr/>
        <a:lstStyle/>
        <a:p>
          <a:endParaRPr lang="es-ES"/>
        </a:p>
      </dgm:t>
    </dgm:pt>
    <dgm:pt modelId="{5627BB8A-AE94-424D-98AD-C697B25DABCD}" type="sibTrans" cxnId="{7DEE083D-2ECB-46D1-BB4B-BF9A7A733491}">
      <dgm:prSet/>
      <dgm:spPr/>
      <dgm:t>
        <a:bodyPr/>
        <a:lstStyle/>
        <a:p>
          <a:endParaRPr lang="es-ES"/>
        </a:p>
      </dgm:t>
    </dgm:pt>
    <dgm:pt modelId="{3BFCB7ED-126C-4904-8920-A032FAA01B68}">
      <dgm:prSet custT="1"/>
      <dgm:spPr/>
      <dgm:t>
        <a:bodyPr/>
        <a:lstStyle/>
        <a:p>
          <a:pPr algn="just"/>
          <a:endParaRPr lang="es-CO" sz="1400" u="none" dirty="0"/>
        </a:p>
      </dgm:t>
    </dgm:pt>
    <dgm:pt modelId="{82C049BC-BFCF-4905-B5C0-49BE8C2F9BFA}" type="parTrans" cxnId="{88E3DCBB-69AE-404E-AD37-D2D5C4D5ED58}">
      <dgm:prSet/>
      <dgm:spPr/>
      <dgm:t>
        <a:bodyPr/>
        <a:lstStyle/>
        <a:p>
          <a:endParaRPr lang="es-CO"/>
        </a:p>
      </dgm:t>
    </dgm:pt>
    <dgm:pt modelId="{6C5ADD81-7C0A-4531-81B4-C670978AC3E9}" type="sibTrans" cxnId="{88E3DCBB-69AE-404E-AD37-D2D5C4D5ED58}">
      <dgm:prSet/>
      <dgm:spPr/>
      <dgm:t>
        <a:bodyPr/>
        <a:lstStyle/>
        <a:p>
          <a:endParaRPr lang="es-CO"/>
        </a:p>
      </dgm:t>
    </dgm:pt>
    <dgm:pt modelId="{902AF324-B2CC-40C4-92EF-CD54E1F90B73}">
      <dgm:prSet phldrT="[Texto]" custT="1"/>
      <dgm:spPr>
        <a:ln>
          <a:solidFill>
            <a:schemeClr val="tx1"/>
          </a:solidFill>
        </a:ln>
      </dgm:spPr>
      <dgm:t>
        <a:bodyPr/>
        <a:lstStyle/>
        <a:p>
          <a:pPr algn="just"/>
          <a:endParaRPr lang="es-ES" sz="1400" dirty="0"/>
        </a:p>
      </dgm:t>
    </dgm:pt>
    <dgm:pt modelId="{080CF44E-1932-4FB6-9030-D97EB6210E64}" type="parTrans" cxnId="{631F8237-9F76-481D-8B00-89D33AEE01A7}">
      <dgm:prSet/>
      <dgm:spPr/>
      <dgm:t>
        <a:bodyPr/>
        <a:lstStyle/>
        <a:p>
          <a:endParaRPr lang="es-CO"/>
        </a:p>
      </dgm:t>
    </dgm:pt>
    <dgm:pt modelId="{12DFC27B-FE16-4C2B-8170-24DAF183878A}" type="sibTrans" cxnId="{631F8237-9F76-481D-8B00-89D33AEE01A7}">
      <dgm:prSet/>
      <dgm:spPr/>
      <dgm:t>
        <a:bodyPr/>
        <a:lstStyle/>
        <a:p>
          <a:endParaRPr lang="es-CO"/>
        </a:p>
      </dgm:t>
    </dgm:pt>
    <dgm:pt modelId="{DC9E6CCE-C4BD-41D1-ACCE-9C812BF499E8}">
      <dgm:prSet phldrT="[Texto]" custT="1"/>
      <dgm:spPr>
        <a:ln>
          <a:solidFill>
            <a:schemeClr val="tx1"/>
          </a:solidFill>
        </a:ln>
      </dgm:spPr>
      <dgm:t>
        <a:bodyPr/>
        <a:lstStyle/>
        <a:p>
          <a:pPr algn="just"/>
          <a:r>
            <a:rPr lang="es-ES" sz="1600" dirty="0" smtClean="0"/>
            <a:t>Tomar las medidas preventivas para procurar la integridad de las comunidades durante la ejecución de operaciones militares y policiales en sus territorios y para dar estricta aplicación de las normas de Derecho Internacional Humanitario.</a:t>
          </a:r>
          <a:endParaRPr lang="es-ES" sz="1600" dirty="0"/>
        </a:p>
      </dgm:t>
    </dgm:pt>
    <dgm:pt modelId="{29D50AAC-936E-47EF-A8EE-316C12758AE7}" type="parTrans" cxnId="{D2F006C4-51DB-4D48-9EE4-16920A0394A2}">
      <dgm:prSet/>
      <dgm:spPr/>
      <dgm:t>
        <a:bodyPr/>
        <a:lstStyle/>
        <a:p>
          <a:endParaRPr lang="es-CO"/>
        </a:p>
      </dgm:t>
    </dgm:pt>
    <dgm:pt modelId="{29980BA6-CA32-4F63-A25D-42BC3B39CDC6}" type="sibTrans" cxnId="{D2F006C4-51DB-4D48-9EE4-16920A0394A2}">
      <dgm:prSet/>
      <dgm:spPr/>
      <dgm:t>
        <a:bodyPr/>
        <a:lstStyle/>
        <a:p>
          <a:endParaRPr lang="es-CO"/>
        </a:p>
      </dgm:t>
    </dgm:pt>
    <dgm:pt modelId="{66075078-E1C0-4344-801E-D9D65C0901AE}">
      <dgm:prSet phldrT="[Texto]" custT="1"/>
      <dgm:spPr>
        <a:ln>
          <a:solidFill>
            <a:schemeClr val="tx1"/>
          </a:solidFill>
        </a:ln>
      </dgm:spPr>
      <dgm:t>
        <a:bodyPr/>
        <a:lstStyle/>
        <a:p>
          <a:pPr algn="just"/>
          <a:r>
            <a:rPr lang="es-ES" sz="1600" dirty="0" smtClean="0"/>
            <a:t>Atender oportunamente los requerimientos de protección de comunidades o asentamientos indígenas en cada una de las jurisdicciones, previa evaluación de la información allegada bajo los roles y funciones constitucionales que nos asiste. </a:t>
          </a:r>
          <a:endParaRPr lang="es-ES" sz="1600" dirty="0"/>
        </a:p>
      </dgm:t>
    </dgm:pt>
    <dgm:pt modelId="{3E5C77F9-E811-4846-884F-0D29F661FF39}" type="parTrans" cxnId="{FE1B5C76-919C-4B39-BAC8-35A2CC3B7936}">
      <dgm:prSet/>
      <dgm:spPr/>
      <dgm:t>
        <a:bodyPr/>
        <a:lstStyle/>
        <a:p>
          <a:endParaRPr lang="es-CO"/>
        </a:p>
      </dgm:t>
    </dgm:pt>
    <dgm:pt modelId="{A9CECF3F-3499-4DF0-9462-E13F2A79BA42}" type="sibTrans" cxnId="{FE1B5C76-919C-4B39-BAC8-35A2CC3B7936}">
      <dgm:prSet/>
      <dgm:spPr/>
      <dgm:t>
        <a:bodyPr/>
        <a:lstStyle/>
        <a:p>
          <a:endParaRPr lang="es-CO"/>
        </a:p>
      </dgm:t>
    </dgm:pt>
    <dgm:pt modelId="{5A81DF1C-E666-4641-A4D9-BADD5CAD0B2B}">
      <dgm:prSet phldrT="[Texto]" custT="1"/>
      <dgm:spPr>
        <a:ln>
          <a:solidFill>
            <a:schemeClr val="tx1"/>
          </a:solidFill>
        </a:ln>
      </dgm:spPr>
      <dgm:t>
        <a:bodyPr/>
        <a:lstStyle/>
        <a:p>
          <a:pPr algn="just"/>
          <a:r>
            <a:rPr lang="es-ES" sz="1600" dirty="0" smtClean="0"/>
            <a:t>Respetar los lugares especiales de prácticas espirituales y culturales que se constituyen en sitios sagrados, previamente definidos en cada comunidad.</a:t>
          </a:r>
          <a:endParaRPr lang="es-ES" sz="1600" dirty="0"/>
        </a:p>
      </dgm:t>
    </dgm:pt>
    <dgm:pt modelId="{B3FC4196-8D02-4172-A526-3B4D12114B37}" type="parTrans" cxnId="{2CE1B454-7D12-4B8E-B683-2CA44795051A}">
      <dgm:prSet/>
      <dgm:spPr/>
      <dgm:t>
        <a:bodyPr/>
        <a:lstStyle/>
        <a:p>
          <a:endParaRPr lang="es-CO"/>
        </a:p>
      </dgm:t>
    </dgm:pt>
    <dgm:pt modelId="{363EA6B9-8AF3-4454-9A6C-1BD00E619947}" type="sibTrans" cxnId="{2CE1B454-7D12-4B8E-B683-2CA44795051A}">
      <dgm:prSet/>
      <dgm:spPr/>
      <dgm:t>
        <a:bodyPr/>
        <a:lstStyle/>
        <a:p>
          <a:endParaRPr lang="es-CO"/>
        </a:p>
      </dgm:t>
    </dgm:pt>
    <dgm:pt modelId="{35CF2FCE-4533-4F96-9AC8-93564DE74470}">
      <dgm:prSet phldrT="[Texto]" custT="1"/>
      <dgm:spPr>
        <a:ln>
          <a:solidFill>
            <a:schemeClr val="tx1"/>
          </a:solidFill>
        </a:ln>
      </dgm:spPr>
      <dgm:t>
        <a:bodyPr/>
        <a:lstStyle/>
        <a:p>
          <a:pPr algn="just"/>
          <a:endParaRPr lang="es-ES" sz="1600" dirty="0"/>
        </a:p>
      </dgm:t>
    </dgm:pt>
    <dgm:pt modelId="{0EA59541-8FF3-4403-8C0D-AF88C6CB370F}" type="parTrans" cxnId="{3C15849E-EF9A-4869-91FE-4E0B12F7FAD1}">
      <dgm:prSet/>
      <dgm:spPr/>
      <dgm:t>
        <a:bodyPr/>
        <a:lstStyle/>
        <a:p>
          <a:endParaRPr lang="es-CO"/>
        </a:p>
      </dgm:t>
    </dgm:pt>
    <dgm:pt modelId="{37C6F757-3AE6-4533-8CA6-51233A167CCA}" type="sibTrans" cxnId="{3C15849E-EF9A-4869-91FE-4E0B12F7FAD1}">
      <dgm:prSet/>
      <dgm:spPr/>
      <dgm:t>
        <a:bodyPr/>
        <a:lstStyle/>
        <a:p>
          <a:endParaRPr lang="es-CO"/>
        </a:p>
      </dgm:t>
    </dgm:pt>
    <dgm:pt modelId="{6D7DE22A-81EB-42D9-B64D-C3B3BBD9FCBF}">
      <dgm:prSet phldrT="[Texto]" custT="1"/>
      <dgm:spPr>
        <a:ln>
          <a:solidFill>
            <a:schemeClr val="tx1"/>
          </a:solidFill>
        </a:ln>
      </dgm:spPr>
      <dgm:t>
        <a:bodyPr/>
        <a:lstStyle/>
        <a:p>
          <a:pPr algn="just"/>
          <a:endParaRPr lang="es-ES" sz="1600" dirty="0"/>
        </a:p>
      </dgm:t>
    </dgm:pt>
    <dgm:pt modelId="{A6F99147-8857-4B68-BEE4-4CA50F37CB8E}" type="parTrans" cxnId="{3557DCBF-BEB4-4C6C-A582-C5EAC82210CC}">
      <dgm:prSet/>
      <dgm:spPr/>
      <dgm:t>
        <a:bodyPr/>
        <a:lstStyle/>
        <a:p>
          <a:endParaRPr lang="es-CO"/>
        </a:p>
      </dgm:t>
    </dgm:pt>
    <dgm:pt modelId="{392CF849-EE1F-4B10-A383-0CACFACD9642}" type="sibTrans" cxnId="{3557DCBF-BEB4-4C6C-A582-C5EAC82210CC}">
      <dgm:prSet/>
      <dgm:spPr/>
      <dgm:t>
        <a:bodyPr/>
        <a:lstStyle/>
        <a:p>
          <a:endParaRPr lang="es-CO"/>
        </a:p>
      </dgm:t>
    </dgm:pt>
    <dgm:pt modelId="{43812E7E-D789-4FDA-AACB-230020A61FD7}">
      <dgm:prSet phldrT="[Texto]" custT="1"/>
      <dgm:spPr>
        <a:ln>
          <a:solidFill>
            <a:schemeClr val="tx1"/>
          </a:solidFill>
        </a:ln>
      </dgm:spPr>
      <dgm:t>
        <a:bodyPr/>
        <a:lstStyle/>
        <a:p>
          <a:pPr algn="just"/>
          <a:endParaRPr lang="es-ES" sz="1600" dirty="0"/>
        </a:p>
      </dgm:t>
    </dgm:pt>
    <dgm:pt modelId="{C00B32A8-3197-45DF-AF22-E8193A09AF6A}" type="parTrans" cxnId="{6DFA5F77-E400-42D5-82EE-C136FE90C39B}">
      <dgm:prSet/>
      <dgm:spPr/>
      <dgm:t>
        <a:bodyPr/>
        <a:lstStyle/>
        <a:p>
          <a:endParaRPr lang="es-CO"/>
        </a:p>
      </dgm:t>
    </dgm:pt>
    <dgm:pt modelId="{6EDA1D04-5198-489E-BA8F-F1023DE88075}" type="sibTrans" cxnId="{6DFA5F77-E400-42D5-82EE-C136FE90C39B}">
      <dgm:prSet/>
      <dgm:spPr/>
      <dgm:t>
        <a:bodyPr/>
        <a:lstStyle/>
        <a:p>
          <a:endParaRPr lang="es-CO"/>
        </a:p>
      </dgm:t>
    </dgm:pt>
    <dgm:pt modelId="{A1CBD161-BD23-4697-9518-F007BA4FD3B3}" type="pres">
      <dgm:prSet presAssocID="{228563B4-C8E2-4183-8EE0-62C0C1160386}" presName="linearFlow" presStyleCnt="0">
        <dgm:presLayoutVars>
          <dgm:dir/>
          <dgm:animLvl val="lvl"/>
          <dgm:resizeHandles val="exact"/>
        </dgm:presLayoutVars>
      </dgm:prSet>
      <dgm:spPr/>
      <dgm:t>
        <a:bodyPr/>
        <a:lstStyle/>
        <a:p>
          <a:endParaRPr lang="es-ES"/>
        </a:p>
      </dgm:t>
    </dgm:pt>
    <dgm:pt modelId="{CBF19811-12D6-45C2-A75A-9BC89B8FAE6D}" type="pres">
      <dgm:prSet presAssocID="{69B76439-8DE1-43AC-8703-355E0A563869}" presName="composite" presStyleCnt="0"/>
      <dgm:spPr/>
    </dgm:pt>
    <dgm:pt modelId="{1A62217E-6F7B-4995-B4D4-8B598E36CF74}" type="pres">
      <dgm:prSet presAssocID="{69B76439-8DE1-43AC-8703-355E0A563869}" presName="parentText" presStyleLbl="alignNode1" presStyleIdx="0" presStyleCnt="1" custScaleX="70619" custScaleY="92029" custLinFactNeighborX="-29832" custLinFactNeighborY="-2607">
        <dgm:presLayoutVars>
          <dgm:chMax val="1"/>
          <dgm:bulletEnabled val="1"/>
        </dgm:presLayoutVars>
      </dgm:prSet>
      <dgm:spPr/>
      <dgm:t>
        <a:bodyPr/>
        <a:lstStyle/>
        <a:p>
          <a:endParaRPr lang="es-ES"/>
        </a:p>
      </dgm:t>
    </dgm:pt>
    <dgm:pt modelId="{CDACFB79-A879-436E-B61E-684AFBD74B10}" type="pres">
      <dgm:prSet presAssocID="{69B76439-8DE1-43AC-8703-355E0A563869}" presName="descendantText" presStyleLbl="alignAcc1" presStyleIdx="0" presStyleCnt="1" custScaleY="159669" custLinFactNeighborX="-5190">
        <dgm:presLayoutVars>
          <dgm:bulletEnabled val="1"/>
        </dgm:presLayoutVars>
      </dgm:prSet>
      <dgm:spPr/>
      <dgm:t>
        <a:bodyPr/>
        <a:lstStyle/>
        <a:p>
          <a:endParaRPr lang="es-ES"/>
        </a:p>
      </dgm:t>
    </dgm:pt>
  </dgm:ptLst>
  <dgm:cxnLst>
    <dgm:cxn modelId="{796397F2-AF5D-418E-936F-C09A076A3CEB}" type="presOf" srcId="{35CF2FCE-4533-4F96-9AC8-93564DE74470}" destId="{CDACFB79-A879-436E-B61E-684AFBD74B10}" srcOrd="0" destOrd="1" presId="urn:microsoft.com/office/officeart/2005/8/layout/chevron2"/>
    <dgm:cxn modelId="{A628581B-2B9A-4CAB-8287-0B4186DA331E}" type="presOf" srcId="{926710A1-E0E2-4F63-A942-9C549B3B3E9F}" destId="{CDACFB79-A879-436E-B61E-684AFBD74B10}" srcOrd="0" destOrd="0" presId="urn:microsoft.com/office/officeart/2005/8/layout/chevron2"/>
    <dgm:cxn modelId="{89E0A280-4AE1-423B-A70E-ED8285EABCEC}" type="presOf" srcId="{3BFCB7ED-126C-4904-8920-A032FAA01B68}" destId="{CDACFB79-A879-436E-B61E-684AFBD74B10}" srcOrd="0" destOrd="8" presId="urn:microsoft.com/office/officeart/2005/8/layout/chevron2"/>
    <dgm:cxn modelId="{3557DCBF-BEB4-4C6C-A582-C5EAC82210CC}" srcId="{69B76439-8DE1-43AC-8703-355E0A563869}" destId="{6D7DE22A-81EB-42D9-B64D-C3B3BBD9FCBF}" srcOrd="3" destOrd="0" parTransId="{A6F99147-8857-4B68-BEE4-4CA50F37CB8E}" sibTransId="{392CF849-EE1F-4B10-A383-0CACFACD9642}"/>
    <dgm:cxn modelId="{88E3DCBB-69AE-404E-AD37-D2D5C4D5ED58}" srcId="{69B76439-8DE1-43AC-8703-355E0A563869}" destId="{3BFCB7ED-126C-4904-8920-A032FAA01B68}" srcOrd="8" destOrd="0" parTransId="{82C049BC-BFCF-4905-B5C0-49BE8C2F9BFA}" sibTransId="{6C5ADD81-7C0A-4531-81B4-C670978AC3E9}"/>
    <dgm:cxn modelId="{6DFA5F77-E400-42D5-82EE-C136FE90C39B}" srcId="{69B76439-8DE1-43AC-8703-355E0A563869}" destId="{43812E7E-D789-4FDA-AACB-230020A61FD7}" srcOrd="5" destOrd="0" parTransId="{C00B32A8-3197-45DF-AF22-E8193A09AF6A}" sibTransId="{6EDA1D04-5198-489E-BA8F-F1023DE88075}"/>
    <dgm:cxn modelId="{B024A927-1C61-4912-ABDB-55976FCB6061}" type="presOf" srcId="{228563B4-C8E2-4183-8EE0-62C0C1160386}" destId="{A1CBD161-BD23-4697-9518-F007BA4FD3B3}" srcOrd="0" destOrd="0" presId="urn:microsoft.com/office/officeart/2005/8/layout/chevron2"/>
    <dgm:cxn modelId="{A369351B-DAB6-416B-9232-0167E37C5F61}" srcId="{228563B4-C8E2-4183-8EE0-62C0C1160386}" destId="{69B76439-8DE1-43AC-8703-355E0A563869}" srcOrd="0" destOrd="0" parTransId="{73D01F02-0705-428C-828C-96720CE84A1A}" sibTransId="{95A3195A-11DA-49C3-84A4-C96CD600B40B}"/>
    <dgm:cxn modelId="{7DEE083D-2ECB-46D1-BB4B-BF9A7A733491}" srcId="{69B76439-8DE1-43AC-8703-355E0A563869}" destId="{926710A1-E0E2-4F63-A942-9C549B3B3E9F}" srcOrd="0" destOrd="0" parTransId="{0FC25B7C-5951-4DCF-B765-3CAA816B4CF2}" sibTransId="{5627BB8A-AE94-424D-98AD-C697B25DABCD}"/>
    <dgm:cxn modelId="{3CAFB9F2-C5FF-4FBD-8C70-B7963D182CC3}" type="presOf" srcId="{66075078-E1C0-4344-801E-D9D65C0901AE}" destId="{CDACFB79-A879-436E-B61E-684AFBD74B10}" srcOrd="0" destOrd="4" presId="urn:microsoft.com/office/officeart/2005/8/layout/chevron2"/>
    <dgm:cxn modelId="{F6AE3E0F-E354-412E-A72D-4F3898070E71}" type="presOf" srcId="{902AF324-B2CC-40C4-92EF-CD54E1F90B73}" destId="{CDACFB79-A879-436E-B61E-684AFBD74B10}" srcOrd="0" destOrd="7" presId="urn:microsoft.com/office/officeart/2005/8/layout/chevron2"/>
    <dgm:cxn modelId="{4A31A181-4D64-499D-9389-9F83014A2C85}" type="presOf" srcId="{6D7DE22A-81EB-42D9-B64D-C3B3BBD9FCBF}" destId="{CDACFB79-A879-436E-B61E-684AFBD74B10}" srcOrd="0" destOrd="3" presId="urn:microsoft.com/office/officeart/2005/8/layout/chevron2"/>
    <dgm:cxn modelId="{631F8237-9F76-481D-8B00-89D33AEE01A7}" srcId="{69B76439-8DE1-43AC-8703-355E0A563869}" destId="{902AF324-B2CC-40C4-92EF-CD54E1F90B73}" srcOrd="7" destOrd="0" parTransId="{080CF44E-1932-4FB6-9030-D97EB6210E64}" sibTransId="{12DFC27B-FE16-4C2B-8170-24DAF183878A}"/>
    <dgm:cxn modelId="{388F2E45-D37C-46C3-9FB6-D1C7671EE927}" type="presOf" srcId="{5A81DF1C-E666-4641-A4D9-BADD5CAD0B2B}" destId="{CDACFB79-A879-436E-B61E-684AFBD74B10}" srcOrd="0" destOrd="6" presId="urn:microsoft.com/office/officeart/2005/8/layout/chevron2"/>
    <dgm:cxn modelId="{D2F006C4-51DB-4D48-9EE4-16920A0394A2}" srcId="{69B76439-8DE1-43AC-8703-355E0A563869}" destId="{DC9E6CCE-C4BD-41D1-ACCE-9C812BF499E8}" srcOrd="2" destOrd="0" parTransId="{29D50AAC-936E-47EF-A8EE-316C12758AE7}" sibTransId="{29980BA6-CA32-4F63-A25D-42BC3B39CDC6}"/>
    <dgm:cxn modelId="{86FD82C3-D842-4A8A-BD35-204C6E41DFED}" type="presOf" srcId="{69B76439-8DE1-43AC-8703-355E0A563869}" destId="{1A62217E-6F7B-4995-B4D4-8B598E36CF74}" srcOrd="0" destOrd="0" presId="urn:microsoft.com/office/officeart/2005/8/layout/chevron2"/>
    <dgm:cxn modelId="{3C15849E-EF9A-4869-91FE-4E0B12F7FAD1}" srcId="{69B76439-8DE1-43AC-8703-355E0A563869}" destId="{35CF2FCE-4533-4F96-9AC8-93564DE74470}" srcOrd="1" destOrd="0" parTransId="{0EA59541-8FF3-4403-8C0D-AF88C6CB370F}" sibTransId="{37C6F757-3AE6-4533-8CA6-51233A167CCA}"/>
    <dgm:cxn modelId="{6D7E86A2-A366-48FA-AB87-6C69871201CE}" type="presOf" srcId="{43812E7E-D789-4FDA-AACB-230020A61FD7}" destId="{CDACFB79-A879-436E-B61E-684AFBD74B10}" srcOrd="0" destOrd="5" presId="urn:microsoft.com/office/officeart/2005/8/layout/chevron2"/>
    <dgm:cxn modelId="{2CE1B454-7D12-4B8E-B683-2CA44795051A}" srcId="{69B76439-8DE1-43AC-8703-355E0A563869}" destId="{5A81DF1C-E666-4641-A4D9-BADD5CAD0B2B}" srcOrd="6" destOrd="0" parTransId="{B3FC4196-8D02-4172-A526-3B4D12114B37}" sibTransId="{363EA6B9-8AF3-4454-9A6C-1BD00E619947}"/>
    <dgm:cxn modelId="{FE1B5C76-919C-4B39-BAC8-35A2CC3B7936}" srcId="{69B76439-8DE1-43AC-8703-355E0A563869}" destId="{66075078-E1C0-4344-801E-D9D65C0901AE}" srcOrd="4" destOrd="0" parTransId="{3E5C77F9-E811-4846-884F-0D29F661FF39}" sibTransId="{A9CECF3F-3499-4DF0-9462-E13F2A79BA42}"/>
    <dgm:cxn modelId="{95C9616C-8A98-484B-95D3-1CA3169B2DF9}" type="presOf" srcId="{DC9E6CCE-C4BD-41D1-ACCE-9C812BF499E8}" destId="{CDACFB79-A879-436E-B61E-684AFBD74B10}" srcOrd="0" destOrd="2" presId="urn:microsoft.com/office/officeart/2005/8/layout/chevron2"/>
    <dgm:cxn modelId="{E3A9A533-6377-4F03-B20F-3FA9D1592FE3}" type="presParOf" srcId="{A1CBD161-BD23-4697-9518-F007BA4FD3B3}" destId="{CBF19811-12D6-45C2-A75A-9BC89B8FAE6D}" srcOrd="0" destOrd="0" presId="urn:microsoft.com/office/officeart/2005/8/layout/chevron2"/>
    <dgm:cxn modelId="{95E92C81-952F-4CDB-9251-D0E26D23E3DA}" type="presParOf" srcId="{CBF19811-12D6-45C2-A75A-9BC89B8FAE6D}" destId="{1A62217E-6F7B-4995-B4D4-8B598E36CF74}" srcOrd="0" destOrd="0" presId="urn:microsoft.com/office/officeart/2005/8/layout/chevron2"/>
    <dgm:cxn modelId="{DA33AF8B-88AD-4F8B-99C5-0222CE996BB7}" type="presParOf" srcId="{CBF19811-12D6-45C2-A75A-9BC89B8FAE6D}" destId="{CDACFB79-A879-436E-B61E-684AFBD74B1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8563B4-C8E2-4183-8EE0-62C0C116038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69B76439-8DE1-43AC-8703-355E0A563869}">
      <dgm:prSet phldrT="[Texto]"/>
      <dgm:spPr>
        <a:solidFill>
          <a:schemeClr val="accent3"/>
        </a:solidFill>
      </dgm:spPr>
      <dgm:t>
        <a:bodyPr/>
        <a:lstStyle/>
        <a:p>
          <a:r>
            <a:rPr lang="es-ES" u="none" dirty="0" smtClean="0"/>
            <a:t>Unidades Operativas Mayores (UOM)</a:t>
          </a:r>
          <a:endParaRPr lang="es-ES" dirty="0"/>
        </a:p>
      </dgm:t>
    </dgm:pt>
    <dgm:pt modelId="{73D01F02-0705-428C-828C-96720CE84A1A}" type="parTrans" cxnId="{A369351B-DAB6-416B-9232-0167E37C5F61}">
      <dgm:prSet/>
      <dgm:spPr/>
      <dgm:t>
        <a:bodyPr/>
        <a:lstStyle/>
        <a:p>
          <a:endParaRPr lang="es-ES"/>
        </a:p>
      </dgm:t>
    </dgm:pt>
    <dgm:pt modelId="{95A3195A-11DA-49C3-84A4-C96CD600B40B}" type="sibTrans" cxnId="{A369351B-DAB6-416B-9232-0167E37C5F61}">
      <dgm:prSet/>
      <dgm:spPr/>
      <dgm:t>
        <a:bodyPr/>
        <a:lstStyle/>
        <a:p>
          <a:endParaRPr lang="es-ES"/>
        </a:p>
      </dgm:t>
    </dgm:pt>
    <dgm:pt modelId="{926710A1-E0E2-4F63-A942-9C549B3B3E9F}">
      <dgm:prSet phldrT="[Texto]" custT="1"/>
      <dgm:spPr>
        <a:ln>
          <a:solidFill>
            <a:schemeClr val="tx1"/>
          </a:solidFill>
        </a:ln>
      </dgm:spPr>
      <dgm:t>
        <a:bodyPr/>
        <a:lstStyle/>
        <a:p>
          <a:pPr algn="just"/>
          <a:r>
            <a:rPr lang="es-ES" sz="1600" u="none" dirty="0" smtClean="0"/>
            <a:t>Reconocer y respetar las autoridades propias de las comunidades en su territorio.</a:t>
          </a:r>
          <a:endParaRPr lang="es-ES" sz="1600" dirty="0"/>
        </a:p>
      </dgm:t>
    </dgm:pt>
    <dgm:pt modelId="{0FC25B7C-5951-4DCF-B765-3CAA816B4CF2}" type="parTrans" cxnId="{7DEE083D-2ECB-46D1-BB4B-BF9A7A733491}">
      <dgm:prSet/>
      <dgm:spPr/>
      <dgm:t>
        <a:bodyPr/>
        <a:lstStyle/>
        <a:p>
          <a:endParaRPr lang="es-ES"/>
        </a:p>
      </dgm:t>
    </dgm:pt>
    <dgm:pt modelId="{5627BB8A-AE94-424D-98AD-C697B25DABCD}" type="sibTrans" cxnId="{7DEE083D-2ECB-46D1-BB4B-BF9A7A733491}">
      <dgm:prSet/>
      <dgm:spPr/>
      <dgm:t>
        <a:bodyPr/>
        <a:lstStyle/>
        <a:p>
          <a:endParaRPr lang="es-ES"/>
        </a:p>
      </dgm:t>
    </dgm:pt>
    <dgm:pt modelId="{DC9E6CCE-C4BD-41D1-ACCE-9C812BF499E8}">
      <dgm:prSet phldrT="[Texto]" custT="1"/>
      <dgm:spPr>
        <a:ln>
          <a:solidFill>
            <a:schemeClr val="tx1"/>
          </a:solidFill>
        </a:ln>
      </dgm:spPr>
      <dgm:t>
        <a:bodyPr/>
        <a:lstStyle/>
        <a:p>
          <a:pPr algn="just"/>
          <a:r>
            <a:rPr lang="es-ES" sz="1600" dirty="0" smtClean="0"/>
            <a:t>Mantener una adecuada coordinación entre autoridades de la Fuerza Pública y autoridades indígenas, en atención al carácter público de la mismas. En ese contexto, al ingresar a un territorio indígena , el Comandante tomará contacto con la autoridad indígena correspondiente, para informar de su presencia, salvo que la naturaleza de la operación no lo permita.</a:t>
          </a:r>
          <a:endParaRPr lang="es-ES" sz="1600" dirty="0"/>
        </a:p>
      </dgm:t>
    </dgm:pt>
    <dgm:pt modelId="{29D50AAC-936E-47EF-A8EE-316C12758AE7}" type="parTrans" cxnId="{D2F006C4-51DB-4D48-9EE4-16920A0394A2}">
      <dgm:prSet/>
      <dgm:spPr/>
      <dgm:t>
        <a:bodyPr/>
        <a:lstStyle/>
        <a:p>
          <a:endParaRPr lang="es-CO"/>
        </a:p>
      </dgm:t>
    </dgm:pt>
    <dgm:pt modelId="{29980BA6-CA32-4F63-A25D-42BC3B39CDC6}" type="sibTrans" cxnId="{D2F006C4-51DB-4D48-9EE4-16920A0394A2}">
      <dgm:prSet/>
      <dgm:spPr/>
      <dgm:t>
        <a:bodyPr/>
        <a:lstStyle/>
        <a:p>
          <a:endParaRPr lang="es-CO"/>
        </a:p>
      </dgm:t>
    </dgm:pt>
    <dgm:pt modelId="{66075078-E1C0-4344-801E-D9D65C0901AE}">
      <dgm:prSet phldrT="[Texto]" custT="1"/>
      <dgm:spPr>
        <a:ln>
          <a:solidFill>
            <a:schemeClr val="tx1"/>
          </a:solidFill>
        </a:ln>
      </dgm:spPr>
      <dgm:t>
        <a:bodyPr/>
        <a:lstStyle/>
        <a:p>
          <a:pPr algn="just"/>
          <a:r>
            <a:rPr lang="es-ES" sz="1600" dirty="0" smtClean="0"/>
            <a:t>Reconocer y respetar las funciones jurisdiccionales de las autoridades indígenas dentro de su territorio en los términos previstos en el artículo 246 de la Constitución Política.</a:t>
          </a:r>
          <a:endParaRPr lang="es-ES" sz="1600" dirty="0"/>
        </a:p>
      </dgm:t>
    </dgm:pt>
    <dgm:pt modelId="{3E5C77F9-E811-4846-884F-0D29F661FF39}" type="parTrans" cxnId="{FE1B5C76-919C-4B39-BAC8-35A2CC3B7936}">
      <dgm:prSet/>
      <dgm:spPr/>
      <dgm:t>
        <a:bodyPr/>
        <a:lstStyle/>
        <a:p>
          <a:endParaRPr lang="es-CO"/>
        </a:p>
      </dgm:t>
    </dgm:pt>
    <dgm:pt modelId="{A9CECF3F-3499-4DF0-9462-E13F2A79BA42}" type="sibTrans" cxnId="{FE1B5C76-919C-4B39-BAC8-35A2CC3B7936}">
      <dgm:prSet/>
      <dgm:spPr/>
      <dgm:t>
        <a:bodyPr/>
        <a:lstStyle/>
        <a:p>
          <a:endParaRPr lang="es-CO"/>
        </a:p>
      </dgm:t>
    </dgm:pt>
    <dgm:pt modelId="{5A81DF1C-E666-4641-A4D9-BADD5CAD0B2B}">
      <dgm:prSet phldrT="[Texto]" custT="1"/>
      <dgm:spPr>
        <a:ln>
          <a:solidFill>
            <a:schemeClr val="tx1"/>
          </a:solidFill>
        </a:ln>
      </dgm:spPr>
      <dgm:t>
        <a:bodyPr/>
        <a:lstStyle/>
        <a:p>
          <a:pPr algn="just"/>
          <a:r>
            <a:rPr lang="es-ES" sz="1600" dirty="0" smtClean="0"/>
            <a:t>Designar un punto de enlace o de contacto entre las autoridades </a:t>
          </a:r>
          <a:r>
            <a:rPr lang="es-ES" sz="1600" dirty="0" err="1" smtClean="0"/>
            <a:t>indigenas</a:t>
          </a:r>
          <a:r>
            <a:rPr lang="es-ES" sz="1600" dirty="0" smtClean="0"/>
            <a:t> y las autoridades militares y de policía en cada región encargado de atender directamente a las comunidades, escuchar sus quejas, recibir información y fomentar la confianza mutua.</a:t>
          </a:r>
          <a:endParaRPr lang="es-ES" sz="1600" dirty="0"/>
        </a:p>
      </dgm:t>
    </dgm:pt>
    <dgm:pt modelId="{B3FC4196-8D02-4172-A526-3B4D12114B37}" type="parTrans" cxnId="{2CE1B454-7D12-4B8E-B683-2CA44795051A}">
      <dgm:prSet/>
      <dgm:spPr/>
      <dgm:t>
        <a:bodyPr/>
        <a:lstStyle/>
        <a:p>
          <a:endParaRPr lang="es-CO"/>
        </a:p>
      </dgm:t>
    </dgm:pt>
    <dgm:pt modelId="{363EA6B9-8AF3-4454-9A6C-1BD00E619947}" type="sibTrans" cxnId="{2CE1B454-7D12-4B8E-B683-2CA44795051A}">
      <dgm:prSet/>
      <dgm:spPr/>
      <dgm:t>
        <a:bodyPr/>
        <a:lstStyle/>
        <a:p>
          <a:endParaRPr lang="es-CO"/>
        </a:p>
      </dgm:t>
    </dgm:pt>
    <dgm:pt modelId="{35CF2FCE-4533-4F96-9AC8-93564DE74470}">
      <dgm:prSet phldrT="[Texto]" custT="1"/>
      <dgm:spPr>
        <a:ln>
          <a:solidFill>
            <a:schemeClr val="tx1"/>
          </a:solidFill>
        </a:ln>
      </dgm:spPr>
      <dgm:t>
        <a:bodyPr/>
        <a:lstStyle/>
        <a:p>
          <a:pPr algn="just"/>
          <a:endParaRPr lang="es-ES" sz="1600" dirty="0"/>
        </a:p>
      </dgm:t>
    </dgm:pt>
    <dgm:pt modelId="{0EA59541-8FF3-4403-8C0D-AF88C6CB370F}" type="parTrans" cxnId="{3C15849E-EF9A-4869-91FE-4E0B12F7FAD1}">
      <dgm:prSet/>
      <dgm:spPr/>
      <dgm:t>
        <a:bodyPr/>
        <a:lstStyle/>
        <a:p>
          <a:endParaRPr lang="es-CO"/>
        </a:p>
      </dgm:t>
    </dgm:pt>
    <dgm:pt modelId="{37C6F757-3AE6-4533-8CA6-51233A167CCA}" type="sibTrans" cxnId="{3C15849E-EF9A-4869-91FE-4E0B12F7FAD1}">
      <dgm:prSet/>
      <dgm:spPr/>
      <dgm:t>
        <a:bodyPr/>
        <a:lstStyle/>
        <a:p>
          <a:endParaRPr lang="es-CO"/>
        </a:p>
      </dgm:t>
    </dgm:pt>
    <dgm:pt modelId="{6D7DE22A-81EB-42D9-B64D-C3B3BBD9FCBF}">
      <dgm:prSet phldrT="[Texto]" custT="1"/>
      <dgm:spPr>
        <a:ln>
          <a:solidFill>
            <a:schemeClr val="tx1"/>
          </a:solidFill>
        </a:ln>
      </dgm:spPr>
      <dgm:t>
        <a:bodyPr/>
        <a:lstStyle/>
        <a:p>
          <a:pPr algn="just"/>
          <a:endParaRPr lang="es-ES" sz="1600" dirty="0"/>
        </a:p>
      </dgm:t>
    </dgm:pt>
    <dgm:pt modelId="{A6F99147-8857-4B68-BEE4-4CA50F37CB8E}" type="parTrans" cxnId="{3557DCBF-BEB4-4C6C-A582-C5EAC82210CC}">
      <dgm:prSet/>
      <dgm:spPr/>
      <dgm:t>
        <a:bodyPr/>
        <a:lstStyle/>
        <a:p>
          <a:endParaRPr lang="es-CO"/>
        </a:p>
      </dgm:t>
    </dgm:pt>
    <dgm:pt modelId="{392CF849-EE1F-4B10-A383-0CACFACD9642}" type="sibTrans" cxnId="{3557DCBF-BEB4-4C6C-A582-C5EAC82210CC}">
      <dgm:prSet/>
      <dgm:spPr/>
      <dgm:t>
        <a:bodyPr/>
        <a:lstStyle/>
        <a:p>
          <a:endParaRPr lang="es-CO"/>
        </a:p>
      </dgm:t>
    </dgm:pt>
    <dgm:pt modelId="{43812E7E-D789-4FDA-AACB-230020A61FD7}">
      <dgm:prSet phldrT="[Texto]" custT="1"/>
      <dgm:spPr>
        <a:ln>
          <a:solidFill>
            <a:schemeClr val="tx1"/>
          </a:solidFill>
        </a:ln>
      </dgm:spPr>
      <dgm:t>
        <a:bodyPr/>
        <a:lstStyle/>
        <a:p>
          <a:pPr algn="just"/>
          <a:endParaRPr lang="es-ES" sz="1600" dirty="0"/>
        </a:p>
      </dgm:t>
    </dgm:pt>
    <dgm:pt modelId="{C00B32A8-3197-45DF-AF22-E8193A09AF6A}" type="parTrans" cxnId="{6DFA5F77-E400-42D5-82EE-C136FE90C39B}">
      <dgm:prSet/>
      <dgm:spPr/>
      <dgm:t>
        <a:bodyPr/>
        <a:lstStyle/>
        <a:p>
          <a:endParaRPr lang="es-CO"/>
        </a:p>
      </dgm:t>
    </dgm:pt>
    <dgm:pt modelId="{6EDA1D04-5198-489E-BA8F-F1023DE88075}" type="sibTrans" cxnId="{6DFA5F77-E400-42D5-82EE-C136FE90C39B}">
      <dgm:prSet/>
      <dgm:spPr/>
      <dgm:t>
        <a:bodyPr/>
        <a:lstStyle/>
        <a:p>
          <a:endParaRPr lang="es-CO"/>
        </a:p>
      </dgm:t>
    </dgm:pt>
    <dgm:pt modelId="{A1CBD161-BD23-4697-9518-F007BA4FD3B3}" type="pres">
      <dgm:prSet presAssocID="{228563B4-C8E2-4183-8EE0-62C0C1160386}" presName="linearFlow" presStyleCnt="0">
        <dgm:presLayoutVars>
          <dgm:dir/>
          <dgm:animLvl val="lvl"/>
          <dgm:resizeHandles val="exact"/>
        </dgm:presLayoutVars>
      </dgm:prSet>
      <dgm:spPr/>
      <dgm:t>
        <a:bodyPr/>
        <a:lstStyle/>
        <a:p>
          <a:endParaRPr lang="es-ES"/>
        </a:p>
      </dgm:t>
    </dgm:pt>
    <dgm:pt modelId="{CBF19811-12D6-45C2-A75A-9BC89B8FAE6D}" type="pres">
      <dgm:prSet presAssocID="{69B76439-8DE1-43AC-8703-355E0A563869}" presName="composite" presStyleCnt="0"/>
      <dgm:spPr/>
    </dgm:pt>
    <dgm:pt modelId="{1A62217E-6F7B-4995-B4D4-8B598E36CF74}" type="pres">
      <dgm:prSet presAssocID="{69B76439-8DE1-43AC-8703-355E0A563869}" presName="parentText" presStyleLbl="alignNode1" presStyleIdx="0" presStyleCnt="1" custScaleX="70619" custScaleY="92029" custLinFactNeighborX="-29832" custLinFactNeighborY="-2607">
        <dgm:presLayoutVars>
          <dgm:chMax val="1"/>
          <dgm:bulletEnabled val="1"/>
        </dgm:presLayoutVars>
      </dgm:prSet>
      <dgm:spPr/>
      <dgm:t>
        <a:bodyPr/>
        <a:lstStyle/>
        <a:p>
          <a:endParaRPr lang="es-ES"/>
        </a:p>
      </dgm:t>
    </dgm:pt>
    <dgm:pt modelId="{CDACFB79-A879-436E-B61E-684AFBD74B10}" type="pres">
      <dgm:prSet presAssocID="{69B76439-8DE1-43AC-8703-355E0A563869}" presName="descendantText" presStyleLbl="alignAcc1" presStyleIdx="0" presStyleCnt="1" custScaleX="108596" custScaleY="153163" custLinFactNeighborX="-133">
        <dgm:presLayoutVars>
          <dgm:bulletEnabled val="1"/>
        </dgm:presLayoutVars>
      </dgm:prSet>
      <dgm:spPr/>
      <dgm:t>
        <a:bodyPr/>
        <a:lstStyle/>
        <a:p>
          <a:endParaRPr lang="es-ES"/>
        </a:p>
      </dgm:t>
    </dgm:pt>
  </dgm:ptLst>
  <dgm:cxnLst>
    <dgm:cxn modelId="{F04B1D06-13A7-4162-9852-F974B5F5784B}" type="presOf" srcId="{DC9E6CCE-C4BD-41D1-ACCE-9C812BF499E8}" destId="{CDACFB79-A879-436E-B61E-684AFBD74B10}" srcOrd="0" destOrd="2" presId="urn:microsoft.com/office/officeart/2005/8/layout/chevron2"/>
    <dgm:cxn modelId="{FD3F3931-9C34-4806-BEA0-EF814E14F9AA}" type="presOf" srcId="{926710A1-E0E2-4F63-A942-9C549B3B3E9F}" destId="{CDACFB79-A879-436E-B61E-684AFBD74B10}" srcOrd="0" destOrd="0" presId="urn:microsoft.com/office/officeart/2005/8/layout/chevron2"/>
    <dgm:cxn modelId="{3557DCBF-BEB4-4C6C-A582-C5EAC82210CC}" srcId="{69B76439-8DE1-43AC-8703-355E0A563869}" destId="{6D7DE22A-81EB-42D9-B64D-C3B3BBD9FCBF}" srcOrd="3" destOrd="0" parTransId="{A6F99147-8857-4B68-BEE4-4CA50F37CB8E}" sibTransId="{392CF849-EE1F-4B10-A383-0CACFACD9642}"/>
    <dgm:cxn modelId="{75BE2CE3-EC9F-454D-8C8A-3A9E6A522579}" type="presOf" srcId="{66075078-E1C0-4344-801E-D9D65C0901AE}" destId="{CDACFB79-A879-436E-B61E-684AFBD74B10}" srcOrd="0" destOrd="4" presId="urn:microsoft.com/office/officeart/2005/8/layout/chevron2"/>
    <dgm:cxn modelId="{6DFA5F77-E400-42D5-82EE-C136FE90C39B}" srcId="{69B76439-8DE1-43AC-8703-355E0A563869}" destId="{43812E7E-D789-4FDA-AACB-230020A61FD7}" srcOrd="5" destOrd="0" parTransId="{C00B32A8-3197-45DF-AF22-E8193A09AF6A}" sibTransId="{6EDA1D04-5198-489E-BA8F-F1023DE88075}"/>
    <dgm:cxn modelId="{4A761A88-7E89-465F-94B3-26F2F7542B48}" type="presOf" srcId="{35CF2FCE-4533-4F96-9AC8-93564DE74470}" destId="{CDACFB79-A879-436E-B61E-684AFBD74B10}" srcOrd="0" destOrd="1" presId="urn:microsoft.com/office/officeart/2005/8/layout/chevron2"/>
    <dgm:cxn modelId="{236CA7A9-687A-4552-BB90-827C59F1C9D2}" type="presOf" srcId="{69B76439-8DE1-43AC-8703-355E0A563869}" destId="{1A62217E-6F7B-4995-B4D4-8B598E36CF74}" srcOrd="0" destOrd="0" presId="urn:microsoft.com/office/officeart/2005/8/layout/chevron2"/>
    <dgm:cxn modelId="{A369351B-DAB6-416B-9232-0167E37C5F61}" srcId="{228563B4-C8E2-4183-8EE0-62C0C1160386}" destId="{69B76439-8DE1-43AC-8703-355E0A563869}" srcOrd="0" destOrd="0" parTransId="{73D01F02-0705-428C-828C-96720CE84A1A}" sibTransId="{95A3195A-11DA-49C3-84A4-C96CD600B40B}"/>
    <dgm:cxn modelId="{7DEE083D-2ECB-46D1-BB4B-BF9A7A733491}" srcId="{69B76439-8DE1-43AC-8703-355E0A563869}" destId="{926710A1-E0E2-4F63-A942-9C549B3B3E9F}" srcOrd="0" destOrd="0" parTransId="{0FC25B7C-5951-4DCF-B765-3CAA816B4CF2}" sibTransId="{5627BB8A-AE94-424D-98AD-C697B25DABCD}"/>
    <dgm:cxn modelId="{E0A792BD-21FC-48A2-B766-DA5C2C5B2C63}" type="presOf" srcId="{6D7DE22A-81EB-42D9-B64D-C3B3BBD9FCBF}" destId="{CDACFB79-A879-436E-B61E-684AFBD74B10}" srcOrd="0" destOrd="3" presId="urn:microsoft.com/office/officeart/2005/8/layout/chevron2"/>
    <dgm:cxn modelId="{51A34277-7089-4811-98C8-DD0CF586C000}" type="presOf" srcId="{43812E7E-D789-4FDA-AACB-230020A61FD7}" destId="{CDACFB79-A879-436E-B61E-684AFBD74B10}" srcOrd="0" destOrd="5" presId="urn:microsoft.com/office/officeart/2005/8/layout/chevron2"/>
    <dgm:cxn modelId="{D2F006C4-51DB-4D48-9EE4-16920A0394A2}" srcId="{69B76439-8DE1-43AC-8703-355E0A563869}" destId="{DC9E6CCE-C4BD-41D1-ACCE-9C812BF499E8}" srcOrd="2" destOrd="0" parTransId="{29D50AAC-936E-47EF-A8EE-316C12758AE7}" sibTransId="{29980BA6-CA32-4F63-A25D-42BC3B39CDC6}"/>
    <dgm:cxn modelId="{3C15849E-EF9A-4869-91FE-4E0B12F7FAD1}" srcId="{69B76439-8DE1-43AC-8703-355E0A563869}" destId="{35CF2FCE-4533-4F96-9AC8-93564DE74470}" srcOrd="1" destOrd="0" parTransId="{0EA59541-8FF3-4403-8C0D-AF88C6CB370F}" sibTransId="{37C6F757-3AE6-4533-8CA6-51233A167CCA}"/>
    <dgm:cxn modelId="{8779E181-9A4B-4144-9EEB-76DF00AB3047}" type="presOf" srcId="{228563B4-C8E2-4183-8EE0-62C0C1160386}" destId="{A1CBD161-BD23-4697-9518-F007BA4FD3B3}" srcOrd="0" destOrd="0" presId="urn:microsoft.com/office/officeart/2005/8/layout/chevron2"/>
    <dgm:cxn modelId="{2CE1B454-7D12-4B8E-B683-2CA44795051A}" srcId="{69B76439-8DE1-43AC-8703-355E0A563869}" destId="{5A81DF1C-E666-4641-A4D9-BADD5CAD0B2B}" srcOrd="6" destOrd="0" parTransId="{B3FC4196-8D02-4172-A526-3B4D12114B37}" sibTransId="{363EA6B9-8AF3-4454-9A6C-1BD00E619947}"/>
    <dgm:cxn modelId="{FE1B5C76-919C-4B39-BAC8-35A2CC3B7936}" srcId="{69B76439-8DE1-43AC-8703-355E0A563869}" destId="{66075078-E1C0-4344-801E-D9D65C0901AE}" srcOrd="4" destOrd="0" parTransId="{3E5C77F9-E811-4846-884F-0D29F661FF39}" sibTransId="{A9CECF3F-3499-4DF0-9462-E13F2A79BA42}"/>
    <dgm:cxn modelId="{AEDC8C64-35DF-4565-BB20-F51E9710740F}" type="presOf" srcId="{5A81DF1C-E666-4641-A4D9-BADD5CAD0B2B}" destId="{CDACFB79-A879-436E-B61E-684AFBD74B10}" srcOrd="0" destOrd="6" presId="urn:microsoft.com/office/officeart/2005/8/layout/chevron2"/>
    <dgm:cxn modelId="{814A0355-3837-49BE-BBD6-FE0BD2B83A1E}" type="presParOf" srcId="{A1CBD161-BD23-4697-9518-F007BA4FD3B3}" destId="{CBF19811-12D6-45C2-A75A-9BC89B8FAE6D}" srcOrd="0" destOrd="0" presId="urn:microsoft.com/office/officeart/2005/8/layout/chevron2"/>
    <dgm:cxn modelId="{0522AEA7-FF01-44AD-B6CC-1DE431CED466}" type="presParOf" srcId="{CBF19811-12D6-45C2-A75A-9BC89B8FAE6D}" destId="{1A62217E-6F7B-4995-B4D4-8B598E36CF74}" srcOrd="0" destOrd="0" presId="urn:microsoft.com/office/officeart/2005/8/layout/chevron2"/>
    <dgm:cxn modelId="{793996B5-D282-404F-9030-352599AB3CCC}" type="presParOf" srcId="{CBF19811-12D6-45C2-A75A-9BC89B8FAE6D}" destId="{CDACFB79-A879-436E-B61E-684AFBD74B1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62217E-6F7B-4995-B4D4-8B598E36CF74}">
      <dsp:nvSpPr>
        <dsp:cNvPr id="0" name=""/>
        <dsp:cNvSpPr/>
      </dsp:nvSpPr>
      <dsp:spPr>
        <a:xfrm rot="5400000">
          <a:off x="-820239" y="1799456"/>
          <a:ext cx="3750753" cy="1547514"/>
        </a:xfrm>
        <a:prstGeom prst="chevron">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kern="1200" dirty="0" smtClean="0"/>
            <a:t>Ministerio de Defensa </a:t>
          </a:r>
          <a:endParaRPr lang="es-ES" sz="2700" kern="1200" dirty="0"/>
        </a:p>
      </dsp:txBody>
      <dsp:txXfrm rot="5400000">
        <a:off x="-820239" y="1799456"/>
        <a:ext cx="3750753" cy="1547514"/>
      </dsp:txXfrm>
    </dsp:sp>
    <dsp:sp modelId="{CDACFB79-A879-436E-B61E-684AFBD74B10}">
      <dsp:nvSpPr>
        <dsp:cNvPr id="0" name=""/>
        <dsp:cNvSpPr/>
      </dsp:nvSpPr>
      <dsp:spPr>
        <a:xfrm rot="5400000">
          <a:off x="2421059" y="-316115"/>
          <a:ext cx="4600736" cy="5595131"/>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s-ES" sz="2000" kern="1200" dirty="0" smtClean="0"/>
            <a:t>el Ministerio de Defensa Nacional a través de la Directiva No. 16, emitió la Política Sectorial de</a:t>
          </a:r>
          <a:r>
            <a:rPr lang="es-ES" sz="2000" b="0" i="1" u="none" kern="1200" dirty="0" smtClean="0"/>
            <a:t> reconocimiento, prevención y protección de los derechos de las comunidades de los pueblos indígenas del país por parte de la Fuerza Pública,</a:t>
          </a:r>
          <a:r>
            <a:rPr lang="es-ES" sz="2000" kern="1200" dirty="0" smtClean="0"/>
            <a:t> política que fue replicada por el Comando General de las Fuerzas Militares a través de la Directiva 186 del 9 de octubre de 2009 y por el Comando del Ejército Nacional mediante Directiva No. 01150 de 2016</a:t>
          </a:r>
          <a:endParaRPr lang="es-ES" sz="2000" kern="1200" dirty="0"/>
        </a:p>
      </dsp:txBody>
      <dsp:txXfrm rot="5400000">
        <a:off x="2421059" y="-316115"/>
        <a:ext cx="4600736" cy="559513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C2FF28-69CF-4B16-B498-51A77FAA298E}">
      <dsp:nvSpPr>
        <dsp:cNvPr id="0" name=""/>
        <dsp:cNvSpPr/>
      </dsp:nvSpPr>
      <dsp:spPr>
        <a:xfrm>
          <a:off x="3507523" y="2940405"/>
          <a:ext cx="1721642" cy="1721642"/>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s-CO" sz="1900" b="1" u="sng" kern="1200" dirty="0" smtClean="0"/>
            <a:t>DIRECTIVA 1150 DE 2016</a:t>
          </a:r>
          <a:endParaRPr lang="es-CO" sz="1900" kern="1200" dirty="0"/>
        </a:p>
      </dsp:txBody>
      <dsp:txXfrm>
        <a:off x="3507523" y="2940405"/>
        <a:ext cx="1721642" cy="1721642"/>
      </dsp:txXfrm>
    </dsp:sp>
    <dsp:sp modelId="{2C70A571-8B93-4B27-B1B0-228F11EE7837}">
      <dsp:nvSpPr>
        <dsp:cNvPr id="0" name=""/>
        <dsp:cNvSpPr/>
      </dsp:nvSpPr>
      <dsp:spPr>
        <a:xfrm rot="10912376">
          <a:off x="1636515" y="3285371"/>
          <a:ext cx="1887163" cy="706139"/>
        </a:xfrm>
        <a:prstGeom prst="leftArrow">
          <a:avLst>
            <a:gd name="adj1" fmla="val 60000"/>
            <a:gd name="adj2" fmla="val 50000"/>
          </a:avLst>
        </a:prstGeom>
        <a:solidFill>
          <a:srgbClr val="00B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7898D25-6D54-4A4E-BF56-510D0032C53B}">
      <dsp:nvSpPr>
        <dsp:cNvPr id="0" name=""/>
        <dsp:cNvSpPr/>
      </dsp:nvSpPr>
      <dsp:spPr>
        <a:xfrm>
          <a:off x="217897" y="2733379"/>
          <a:ext cx="2588307" cy="1948889"/>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just" defTabSz="533400" rtl="0">
            <a:lnSpc>
              <a:spcPct val="90000"/>
            </a:lnSpc>
            <a:spcBef>
              <a:spcPct val="0"/>
            </a:spcBef>
            <a:spcAft>
              <a:spcPct val="35000"/>
            </a:spcAft>
          </a:pPr>
          <a:r>
            <a:rPr lang="es-ES" sz="1200" u="none" kern="1200" dirty="0" smtClean="0"/>
            <a:t>Fortalecer al interior de la institución, la política de atención, reconocimiento, prevención y protección de los derechos humanos y garantías reconocidos por la Constitución Política e instrumentos internacionales de las comunidades de los pueblos indígenas.</a:t>
          </a:r>
          <a:r>
            <a:rPr lang="es-CO" sz="1200" kern="1200" dirty="0" smtClean="0"/>
            <a:t>. </a:t>
          </a:r>
          <a:endParaRPr lang="es-CO" sz="1200" kern="1200" dirty="0"/>
        </a:p>
      </dsp:txBody>
      <dsp:txXfrm>
        <a:off x="217897" y="2733379"/>
        <a:ext cx="2588307" cy="1948889"/>
      </dsp:txXfrm>
    </dsp:sp>
    <dsp:sp modelId="{D67ED47E-79E8-437B-8651-250D522ADFAC}">
      <dsp:nvSpPr>
        <dsp:cNvPr id="0" name=""/>
        <dsp:cNvSpPr/>
      </dsp:nvSpPr>
      <dsp:spPr>
        <a:xfrm rot="16295297">
          <a:off x="3910249" y="1909508"/>
          <a:ext cx="1062090" cy="706139"/>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C7DC7DB-42C7-4A11-AB35-2A9B38615CDE}">
      <dsp:nvSpPr>
        <dsp:cNvPr id="0" name=""/>
        <dsp:cNvSpPr/>
      </dsp:nvSpPr>
      <dsp:spPr>
        <a:xfrm>
          <a:off x="1964487" y="150062"/>
          <a:ext cx="4960066" cy="1807755"/>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rtl="0">
            <a:lnSpc>
              <a:spcPct val="90000"/>
            </a:lnSpc>
            <a:spcBef>
              <a:spcPct val="0"/>
            </a:spcBef>
            <a:spcAft>
              <a:spcPct val="35000"/>
            </a:spcAft>
          </a:pPr>
          <a:r>
            <a:rPr lang="es-ES" sz="1200" kern="1200" dirty="0" smtClean="0"/>
            <a:t>MISIÓN GENERAL</a:t>
          </a:r>
        </a:p>
        <a:p>
          <a:pPr lvl="0" algn="just" defTabSz="533400" rtl="0">
            <a:lnSpc>
              <a:spcPct val="90000"/>
            </a:lnSpc>
            <a:spcBef>
              <a:spcPct val="0"/>
            </a:spcBef>
            <a:spcAft>
              <a:spcPct val="35000"/>
            </a:spcAft>
          </a:pPr>
          <a:r>
            <a:rPr lang="es-ES" sz="1200" kern="1200" dirty="0" smtClean="0"/>
            <a:t>El Comandante del Ejército Nacional, imparte instrucciones a través de sus Unidades Operativas Mayores, Menores y Tácticas, dentro del marco de su competencia y de acuerdo con las circunstancias, medios y recursos disponibles, fortalece la política de atención, reconocimiento, prevención y protección de los derechos humanos y garantías reconocidos por la Constitución Política, instrumentos internacionales de las comunidades de los pueblos indígenas, con el fin de evitar en gran medida actos violentos que vayan en detrimento de sus derechos étnicos, su entorno y medio ambiente.</a:t>
          </a:r>
          <a:r>
            <a:rPr lang="es-ES" sz="1200" kern="1200" dirty="0" smtClean="0">
              <a:solidFill>
                <a:schemeClr val="tx1"/>
              </a:solidFill>
            </a:rPr>
            <a:t>.</a:t>
          </a:r>
          <a:endParaRPr lang="es-CO" sz="1200" kern="1200" dirty="0">
            <a:solidFill>
              <a:schemeClr val="tx1"/>
            </a:solidFill>
          </a:endParaRPr>
        </a:p>
      </dsp:txBody>
      <dsp:txXfrm>
        <a:off x="1964487" y="150062"/>
        <a:ext cx="4960066" cy="1807755"/>
      </dsp:txXfrm>
    </dsp:sp>
    <dsp:sp modelId="{58BB1D4E-6821-4688-8F12-8F9FBAC6667E}">
      <dsp:nvSpPr>
        <dsp:cNvPr id="0" name=""/>
        <dsp:cNvSpPr/>
      </dsp:nvSpPr>
      <dsp:spPr>
        <a:xfrm rot="21415218">
          <a:off x="5199896" y="3368871"/>
          <a:ext cx="1134062" cy="706139"/>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1ECA199-AA1C-4085-9F2B-A24758A3A954}">
      <dsp:nvSpPr>
        <dsp:cNvPr id="0" name=""/>
        <dsp:cNvSpPr/>
      </dsp:nvSpPr>
      <dsp:spPr>
        <a:xfrm>
          <a:off x="5896797" y="2634688"/>
          <a:ext cx="2687285" cy="2024022"/>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just" defTabSz="533400" rtl="0">
            <a:lnSpc>
              <a:spcPct val="90000"/>
            </a:lnSpc>
            <a:spcBef>
              <a:spcPct val="0"/>
            </a:spcBef>
            <a:spcAft>
              <a:spcPct val="35000"/>
            </a:spcAft>
          </a:pPr>
          <a:r>
            <a:rPr lang="es-ES" sz="1200" u="none" kern="1200" dirty="0" smtClean="0"/>
            <a:t>Contribuir con la garantía de las medidas necesarias para hacer efectivos los derechos individuales y colectivos, especialmente los derechos de autonomía, cultura, territorio y jurisdicción especial, de las comunidades indígenas, conforme con el marco jurídico establecido.</a:t>
          </a:r>
          <a:endParaRPr lang="es-CO" sz="1200" kern="1200" dirty="0"/>
        </a:p>
      </dsp:txBody>
      <dsp:txXfrm>
        <a:off x="5896797" y="2634688"/>
        <a:ext cx="2687285" cy="202402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62217E-6F7B-4995-B4D4-8B598E36CF74}">
      <dsp:nvSpPr>
        <dsp:cNvPr id="0" name=""/>
        <dsp:cNvSpPr/>
      </dsp:nvSpPr>
      <dsp:spPr>
        <a:xfrm rot="5400000">
          <a:off x="-1101619" y="2198541"/>
          <a:ext cx="3750753" cy="1547514"/>
        </a:xfrm>
        <a:prstGeom prst="chevron">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Departamento Jurídico Integral (CEDE11)</a:t>
          </a:r>
          <a:endParaRPr lang="es-ES" sz="1800" kern="1200" dirty="0"/>
        </a:p>
      </dsp:txBody>
      <dsp:txXfrm rot="5400000">
        <a:off x="-1101619" y="2198541"/>
        <a:ext cx="3750753" cy="1547514"/>
      </dsp:txXfrm>
    </dsp:sp>
    <dsp:sp modelId="{CDACFB79-A879-436E-B61E-684AFBD74B10}">
      <dsp:nvSpPr>
        <dsp:cNvPr id="0" name=""/>
        <dsp:cNvSpPr/>
      </dsp:nvSpPr>
      <dsp:spPr>
        <a:xfrm rot="5400000">
          <a:off x="2610550" y="-732701"/>
          <a:ext cx="4600736" cy="6428303"/>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endParaRPr lang="es-ES" sz="1400" kern="1200" dirty="0"/>
        </a:p>
        <a:p>
          <a:pPr marL="114300" lvl="1" indent="-114300" algn="just" defTabSz="622300">
            <a:lnSpc>
              <a:spcPct val="90000"/>
            </a:lnSpc>
            <a:spcBef>
              <a:spcPct val="0"/>
            </a:spcBef>
            <a:spcAft>
              <a:spcPct val="15000"/>
            </a:spcAft>
            <a:buChar char="••"/>
          </a:pPr>
          <a:r>
            <a:rPr lang="es-ES" sz="1400" kern="1200" dirty="0" smtClean="0"/>
            <a:t>Desarrollara través de la Dirección de Difusión, Promoción y Prevención (DI</a:t>
          </a:r>
          <a:r>
            <a:rPr lang="es-CO" sz="1400" kern="1200" dirty="0" smtClean="0"/>
            <a:t>DIP), </a:t>
          </a:r>
          <a:r>
            <a:rPr lang="es-ES" sz="1400" kern="1200" dirty="0" smtClean="0"/>
            <a:t>programas de capacitación </a:t>
          </a:r>
          <a:r>
            <a:rPr lang="es-CO" sz="1400" kern="1200" dirty="0" smtClean="0"/>
            <a:t>extracurricular </a:t>
          </a:r>
          <a:r>
            <a:rPr lang="es-ES" sz="1400" kern="1200" dirty="0" smtClean="0"/>
            <a:t>en aspectos relacionados con la legislación nacional e internacional referente al reconocimiento, protección y garantías de los Derechos de las comunidades indígenas</a:t>
          </a:r>
          <a:endParaRPr lang="es-CO" sz="1400" kern="1200" dirty="0"/>
        </a:p>
        <a:p>
          <a:pPr marL="114300" lvl="1" indent="-114300" algn="just" defTabSz="622300">
            <a:lnSpc>
              <a:spcPct val="90000"/>
            </a:lnSpc>
            <a:spcBef>
              <a:spcPct val="0"/>
            </a:spcBef>
            <a:spcAft>
              <a:spcPct val="15000"/>
            </a:spcAft>
            <a:buChar char="••"/>
          </a:pPr>
          <a:r>
            <a:rPr lang="es-ES" sz="1400" kern="1200" dirty="0" smtClean="0"/>
            <a:t>Consolidar a través de la Dirección de Difusión, Promoción y Prevención (DIDIP), la información referente a la instrucción del personal del Ejército Nacional, en materia de Derechos Humanos y legislación relacionada con las comunidades indígenas.</a:t>
          </a:r>
          <a:endParaRPr lang="es-CO" sz="1400" kern="1200" dirty="0"/>
        </a:p>
        <a:p>
          <a:pPr marL="114300" lvl="1" indent="-114300" algn="just" defTabSz="622300">
            <a:lnSpc>
              <a:spcPct val="90000"/>
            </a:lnSpc>
            <a:spcBef>
              <a:spcPct val="0"/>
            </a:spcBef>
            <a:spcAft>
              <a:spcPct val="15000"/>
            </a:spcAft>
            <a:buChar char="••"/>
          </a:pPr>
          <a:r>
            <a:rPr lang="es-ES" sz="1400" kern="1200" dirty="0" smtClean="0"/>
            <a:t>Atender de manera prioritaria a través de la Dirección Derecho Operacional y Derechos Humanos (DIDOH), los requerimientos relacionados con quejas e informes que pongan en conocimiento situaciones de violación a los Derechos Humanos e Infracciones al Derecho Internacional Humanitario de estas comunidades.</a:t>
          </a:r>
          <a:endParaRPr lang="es-CO" sz="1400" kern="1200" dirty="0"/>
        </a:p>
        <a:p>
          <a:pPr marL="114300" lvl="1" indent="-114300" algn="just" defTabSz="622300">
            <a:lnSpc>
              <a:spcPct val="90000"/>
            </a:lnSpc>
            <a:spcBef>
              <a:spcPct val="0"/>
            </a:spcBef>
            <a:spcAft>
              <a:spcPct val="15000"/>
            </a:spcAft>
            <a:buChar char="••"/>
          </a:pPr>
          <a:r>
            <a:rPr lang="es-ES" sz="1400" kern="1200" dirty="0" smtClean="0"/>
            <a:t>Recepcionar, atender y consolidar a través de la Dirección Derecho Operacional y Derechos Humanos (DIDOH), la información relacionada con los requerimientos allegados y las acciones dispuestas, para dar cabal cumplimiento a las obligaciones de protección, que en virtud de las Medidas Cautelares y/o Provisionales decrete la Comisión y/o la Corte Interamericana de Derechos Humanos, a favor de las comunidades indígenas.</a:t>
          </a:r>
          <a:endParaRPr lang="es-CO" sz="1400" kern="1200" dirty="0"/>
        </a:p>
        <a:p>
          <a:pPr marL="114300" lvl="1" indent="-114300" algn="just" defTabSz="622300">
            <a:lnSpc>
              <a:spcPct val="90000"/>
            </a:lnSpc>
            <a:spcBef>
              <a:spcPct val="0"/>
            </a:spcBef>
            <a:spcAft>
              <a:spcPct val="15000"/>
            </a:spcAft>
            <a:buChar char="••"/>
          </a:pPr>
          <a:endParaRPr lang="es-CO" sz="1400" u="none" kern="1200" dirty="0"/>
        </a:p>
      </dsp:txBody>
      <dsp:txXfrm rot="5400000">
        <a:off x="2610550" y="-732701"/>
        <a:ext cx="4600736" cy="642830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62217E-6F7B-4995-B4D4-8B598E36CF74}">
      <dsp:nvSpPr>
        <dsp:cNvPr id="0" name=""/>
        <dsp:cNvSpPr/>
      </dsp:nvSpPr>
      <dsp:spPr>
        <a:xfrm rot="5400000">
          <a:off x="-297719" y="1851111"/>
          <a:ext cx="2294899" cy="1214268"/>
        </a:xfrm>
        <a:prstGeom prst="chevron">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Departamento de Acción Integral y Desarrollo </a:t>
          </a:r>
          <a:endParaRPr lang="es-ES" sz="1400" kern="1200" dirty="0"/>
        </a:p>
      </dsp:txBody>
      <dsp:txXfrm rot="5400000">
        <a:off x="-297719" y="1851111"/>
        <a:ext cx="2294899" cy="1214268"/>
      </dsp:txXfrm>
    </dsp:sp>
    <dsp:sp modelId="{CDACFB79-A879-436E-B61E-684AFBD74B10}">
      <dsp:nvSpPr>
        <dsp:cNvPr id="0" name=""/>
        <dsp:cNvSpPr/>
      </dsp:nvSpPr>
      <dsp:spPr>
        <a:xfrm rot="5400000">
          <a:off x="3075134" y="-755101"/>
          <a:ext cx="3769144" cy="6645210"/>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endParaRPr lang="es-ES" sz="1400" kern="1200" dirty="0"/>
        </a:p>
        <a:p>
          <a:pPr marL="171450" lvl="1" indent="-171450" algn="just" defTabSz="711200">
            <a:lnSpc>
              <a:spcPct val="90000"/>
            </a:lnSpc>
            <a:spcBef>
              <a:spcPct val="0"/>
            </a:spcBef>
            <a:spcAft>
              <a:spcPct val="15000"/>
            </a:spcAft>
            <a:buChar char="••"/>
          </a:pPr>
          <a:r>
            <a:rPr lang="es-ES" sz="1600" kern="1200" dirty="0" smtClean="0"/>
            <a:t>Proponer lineamientos y mecanismos de acercamiento con las comunidades indígenas.</a:t>
          </a:r>
          <a:endParaRPr lang="es-CO" sz="1600" kern="1200" dirty="0"/>
        </a:p>
        <a:p>
          <a:pPr marL="171450" lvl="1" indent="-171450" algn="just" defTabSz="711200">
            <a:lnSpc>
              <a:spcPct val="90000"/>
            </a:lnSpc>
            <a:spcBef>
              <a:spcPct val="0"/>
            </a:spcBef>
            <a:spcAft>
              <a:spcPct val="15000"/>
            </a:spcAft>
            <a:buChar char="••"/>
          </a:pPr>
          <a:endParaRPr lang="es-CO" sz="1600" kern="1200" dirty="0"/>
        </a:p>
        <a:p>
          <a:pPr marL="171450" lvl="1" indent="-171450" algn="just" defTabSz="711200">
            <a:lnSpc>
              <a:spcPct val="90000"/>
            </a:lnSpc>
            <a:spcBef>
              <a:spcPct val="0"/>
            </a:spcBef>
            <a:spcAft>
              <a:spcPct val="15000"/>
            </a:spcAft>
            <a:buChar char="••"/>
          </a:pPr>
          <a:r>
            <a:rPr lang="es-ES" sz="1600" u="none" kern="1200" dirty="0" smtClean="0"/>
            <a:t>Diseñar canales de coordinación con las autoridades civiles en la realización de actividades que beneficien a las comunidades indígenas.</a:t>
          </a:r>
          <a:endParaRPr lang="es-CO" sz="1600" kern="1200" dirty="0"/>
        </a:p>
        <a:p>
          <a:pPr marL="171450" lvl="1" indent="-171450" algn="just" defTabSz="711200">
            <a:lnSpc>
              <a:spcPct val="90000"/>
            </a:lnSpc>
            <a:spcBef>
              <a:spcPct val="0"/>
            </a:spcBef>
            <a:spcAft>
              <a:spcPct val="15000"/>
            </a:spcAft>
            <a:buChar char="••"/>
          </a:pPr>
          <a:endParaRPr lang="es-CO" sz="1600" kern="1200" dirty="0"/>
        </a:p>
        <a:p>
          <a:pPr marL="171450" lvl="1" indent="-171450" algn="just" defTabSz="711200">
            <a:lnSpc>
              <a:spcPct val="90000"/>
            </a:lnSpc>
            <a:spcBef>
              <a:spcPct val="0"/>
            </a:spcBef>
            <a:spcAft>
              <a:spcPct val="15000"/>
            </a:spcAft>
            <a:buChar char="••"/>
          </a:pPr>
          <a:r>
            <a:rPr lang="es-ES" sz="1600" u="none" kern="1200" dirty="0" smtClean="0"/>
            <a:t>Elaborar boletines informativos sobre las acciones desplegadas por las Unidades en todos los campos, en procura de la defensa de los Derechos Humanos y DIH de las comunidades indígenas.</a:t>
          </a:r>
          <a:endParaRPr lang="es-CO" sz="1600" kern="1200" dirty="0"/>
        </a:p>
        <a:p>
          <a:pPr marL="171450" lvl="1" indent="-171450" algn="just" defTabSz="711200">
            <a:lnSpc>
              <a:spcPct val="90000"/>
            </a:lnSpc>
            <a:spcBef>
              <a:spcPct val="0"/>
            </a:spcBef>
            <a:spcAft>
              <a:spcPct val="15000"/>
            </a:spcAft>
            <a:buChar char="••"/>
          </a:pPr>
          <a:endParaRPr lang="es-CO" sz="1600" kern="1200" dirty="0"/>
        </a:p>
        <a:p>
          <a:pPr marL="171450" lvl="1" indent="-171450" algn="just" defTabSz="711200">
            <a:lnSpc>
              <a:spcPct val="90000"/>
            </a:lnSpc>
            <a:spcBef>
              <a:spcPct val="0"/>
            </a:spcBef>
            <a:spcAft>
              <a:spcPct val="15000"/>
            </a:spcAft>
            <a:buChar char="••"/>
          </a:pPr>
          <a:r>
            <a:rPr lang="es-ES" sz="1600" u="none" kern="1200" dirty="0" smtClean="0"/>
            <a:t>Designar un Oficial enlace con el fin de servir de contacto con las autoridades indígenas, quien se encargará directamente de atender a las comunidades, escuchar sus quejas, recibir información y fomentar la confianza mutua.</a:t>
          </a:r>
          <a:endParaRPr lang="es-CO" sz="1600" kern="1200" dirty="0"/>
        </a:p>
        <a:p>
          <a:pPr marL="114300" lvl="1" indent="-114300" algn="just" defTabSz="622300">
            <a:lnSpc>
              <a:spcPct val="90000"/>
            </a:lnSpc>
            <a:spcBef>
              <a:spcPct val="0"/>
            </a:spcBef>
            <a:spcAft>
              <a:spcPct val="15000"/>
            </a:spcAft>
            <a:buChar char="••"/>
          </a:pPr>
          <a:endParaRPr lang="es-CO" sz="1400" kern="1200" dirty="0"/>
        </a:p>
        <a:p>
          <a:pPr marL="114300" lvl="1" indent="-114300" algn="just" defTabSz="622300">
            <a:lnSpc>
              <a:spcPct val="90000"/>
            </a:lnSpc>
            <a:spcBef>
              <a:spcPct val="0"/>
            </a:spcBef>
            <a:spcAft>
              <a:spcPct val="15000"/>
            </a:spcAft>
            <a:buChar char="••"/>
          </a:pPr>
          <a:endParaRPr lang="es-CO" sz="1400" u="none" kern="1200" dirty="0"/>
        </a:p>
      </dsp:txBody>
      <dsp:txXfrm rot="5400000">
        <a:off x="3075134" y="-755101"/>
        <a:ext cx="3769144" cy="664521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62217E-6F7B-4995-B4D4-8B598E36CF74}">
      <dsp:nvSpPr>
        <dsp:cNvPr id="0" name=""/>
        <dsp:cNvSpPr/>
      </dsp:nvSpPr>
      <dsp:spPr>
        <a:xfrm rot="5400000">
          <a:off x="-1101619" y="2198541"/>
          <a:ext cx="3750753" cy="1547514"/>
        </a:xfrm>
        <a:prstGeom prst="chevron">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u="none" kern="1200" dirty="0" smtClean="0"/>
            <a:t>Unidades Operativas Mayores (UOM)</a:t>
          </a:r>
          <a:endParaRPr lang="es-ES" sz="2400" kern="1200" dirty="0"/>
        </a:p>
      </dsp:txBody>
      <dsp:txXfrm rot="5400000">
        <a:off x="-1101619" y="2198541"/>
        <a:ext cx="3750753" cy="1547514"/>
      </dsp:txXfrm>
    </dsp:sp>
    <dsp:sp modelId="{CDACFB79-A879-436E-B61E-684AFBD74B10}">
      <dsp:nvSpPr>
        <dsp:cNvPr id="0" name=""/>
        <dsp:cNvSpPr/>
      </dsp:nvSpPr>
      <dsp:spPr>
        <a:xfrm rot="5400000">
          <a:off x="2610550" y="-732701"/>
          <a:ext cx="4600736" cy="6428303"/>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u="none" kern="1200" dirty="0" smtClean="0"/>
            <a:t>Impartir instrucciones para que se dé prioridad a las solicitudes efectuadas por los representantes de las comunidades indígenas con ocasión a situaciones generadas por el conflicto y que pongan en riesgo su conservación e integridad.</a:t>
          </a:r>
          <a:endParaRPr lang="es-ES" sz="1400" kern="1200" dirty="0"/>
        </a:p>
        <a:p>
          <a:pPr marL="114300" lvl="1" indent="-114300" algn="just" defTabSz="622300">
            <a:lnSpc>
              <a:spcPct val="90000"/>
            </a:lnSpc>
            <a:spcBef>
              <a:spcPct val="0"/>
            </a:spcBef>
            <a:spcAft>
              <a:spcPct val="15000"/>
            </a:spcAft>
            <a:buChar char="••"/>
          </a:pPr>
          <a:r>
            <a:rPr lang="es-ES" sz="1400" u="none" kern="1200" dirty="0" smtClean="0"/>
            <a:t>Coordinar y participar con las demás entidades departamentales y municipales, en la búsqueda de políticas de protección, garantía y respeto de las comunidades indígenas, conforme a las necesidades y la problemática que se presente en cada jurisdicción.</a:t>
          </a:r>
          <a:endParaRPr lang="es-CO" sz="1400" u="none" kern="1200" dirty="0"/>
        </a:p>
        <a:p>
          <a:pPr marL="114300" lvl="1" indent="-114300" algn="just" defTabSz="622300">
            <a:lnSpc>
              <a:spcPct val="90000"/>
            </a:lnSpc>
            <a:spcBef>
              <a:spcPct val="0"/>
            </a:spcBef>
            <a:spcAft>
              <a:spcPct val="15000"/>
            </a:spcAft>
            <a:buChar char="••"/>
          </a:pPr>
          <a:r>
            <a:rPr lang="es-ES" sz="1400" u="none" kern="1200" dirty="0" smtClean="0"/>
            <a:t>Generar espacios de acercamiento y coordinación con los representantes de los cabildos indígenas asentados en cada una de las jurisdicciones militares con el fin de conocer sus necesidades.</a:t>
          </a:r>
          <a:endParaRPr lang="es-CO" sz="1400" u="none" kern="1200" dirty="0"/>
        </a:p>
        <a:p>
          <a:pPr marL="114300" lvl="1" indent="-114300" algn="just" defTabSz="622300">
            <a:lnSpc>
              <a:spcPct val="90000"/>
            </a:lnSpc>
            <a:spcBef>
              <a:spcPct val="0"/>
            </a:spcBef>
            <a:spcAft>
              <a:spcPct val="15000"/>
            </a:spcAft>
            <a:buChar char="••"/>
          </a:pPr>
          <a:r>
            <a:rPr lang="es-ES" sz="1400" u="none" kern="1200" dirty="0" smtClean="0"/>
            <a:t>Prestar especial atención a las denuncias y hechos violatorios en contra de las comunidades indígenas.</a:t>
          </a:r>
          <a:endParaRPr lang="es-CO" sz="1400" u="none" kern="1200" dirty="0"/>
        </a:p>
        <a:p>
          <a:pPr marL="114300" lvl="1" indent="-114300" algn="just" defTabSz="622300">
            <a:lnSpc>
              <a:spcPct val="90000"/>
            </a:lnSpc>
            <a:spcBef>
              <a:spcPct val="0"/>
            </a:spcBef>
            <a:spcAft>
              <a:spcPct val="15000"/>
            </a:spcAft>
            <a:buChar char="••"/>
          </a:pPr>
          <a:r>
            <a:rPr lang="es-ES" sz="1400" u="none" kern="1200" dirty="0" smtClean="0"/>
            <a:t>Reconocer y respetar las autoridades propias de las comunidades indígenas en su territorio.</a:t>
          </a:r>
          <a:endParaRPr lang="es-CO" sz="1400" u="none" kern="1200" dirty="0"/>
        </a:p>
        <a:p>
          <a:pPr marL="114300" lvl="1" indent="-114300" algn="just" defTabSz="622300">
            <a:lnSpc>
              <a:spcPct val="90000"/>
            </a:lnSpc>
            <a:spcBef>
              <a:spcPct val="0"/>
            </a:spcBef>
            <a:spcAft>
              <a:spcPct val="15000"/>
            </a:spcAft>
            <a:buChar char="••"/>
          </a:pPr>
          <a:r>
            <a:rPr lang="es-ES" sz="1400" kern="1200" dirty="0" smtClean="0"/>
            <a:t>Dar aplicación integral a los principios del DIH, al hacer presencia en territorio indígena en desarrollo de una operación ofensiva, evaluando las distintas alternativas operativas y estrategias posibles, que opten por aquella que implique mejores resultados en términos de seguridad y de protección efectiva de los derechos de la población, teniendo en cuenta su enfoque diferencial (Auto 174 de 2011, Corte Constitucional).</a:t>
          </a:r>
          <a:endParaRPr lang="es-CO" sz="1400" u="none" kern="1200" dirty="0"/>
        </a:p>
        <a:p>
          <a:pPr marL="114300" lvl="1" indent="-114300" algn="just" defTabSz="622300">
            <a:lnSpc>
              <a:spcPct val="90000"/>
            </a:lnSpc>
            <a:spcBef>
              <a:spcPct val="0"/>
            </a:spcBef>
            <a:spcAft>
              <a:spcPct val="15000"/>
            </a:spcAft>
            <a:buChar char="••"/>
          </a:pPr>
          <a:endParaRPr lang="es-CO" sz="1400" u="none" kern="1200" dirty="0"/>
        </a:p>
      </dsp:txBody>
      <dsp:txXfrm rot="5400000">
        <a:off x="2610550" y="-732701"/>
        <a:ext cx="4600736" cy="642830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62217E-6F7B-4995-B4D4-8B598E36CF74}">
      <dsp:nvSpPr>
        <dsp:cNvPr id="0" name=""/>
        <dsp:cNvSpPr/>
      </dsp:nvSpPr>
      <dsp:spPr>
        <a:xfrm rot="5400000">
          <a:off x="-1101619" y="2198541"/>
          <a:ext cx="3750753" cy="1547514"/>
        </a:xfrm>
        <a:prstGeom prst="chevron">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u="none" kern="1200" dirty="0" smtClean="0"/>
            <a:t>Unidades Operativas Mayores (UOM)</a:t>
          </a:r>
          <a:endParaRPr lang="es-ES" sz="2400" kern="1200" dirty="0"/>
        </a:p>
      </dsp:txBody>
      <dsp:txXfrm rot="5400000">
        <a:off x="-1101619" y="2198541"/>
        <a:ext cx="3750753" cy="1547514"/>
      </dsp:txXfrm>
    </dsp:sp>
    <dsp:sp modelId="{CDACFB79-A879-436E-B61E-684AFBD74B10}">
      <dsp:nvSpPr>
        <dsp:cNvPr id="0" name=""/>
        <dsp:cNvSpPr/>
      </dsp:nvSpPr>
      <dsp:spPr>
        <a:xfrm rot="5400000">
          <a:off x="2610550" y="-732701"/>
          <a:ext cx="4600736" cy="6428303"/>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u="none" kern="1200" dirty="0" smtClean="0"/>
            <a:t>Velar por la preservación de las comunidades indígenas y abstenerse de ejercer acciones que pongan en peligro su integridad, de conformidad con la política gubernamental de cero tolerancia con violaciones a los derechos humanos. Esto implica ejercer sus funciones debidamente identificados y en estricto cumplimiento de las normas y procedimientos fijados por la institución.</a:t>
          </a:r>
          <a:endParaRPr lang="es-ES" sz="1400" kern="1200" dirty="0"/>
        </a:p>
        <a:p>
          <a:pPr marL="114300" lvl="1" indent="-114300" algn="just" defTabSz="622300">
            <a:lnSpc>
              <a:spcPct val="90000"/>
            </a:lnSpc>
            <a:spcBef>
              <a:spcPct val="0"/>
            </a:spcBef>
            <a:spcAft>
              <a:spcPct val="15000"/>
            </a:spcAft>
            <a:buChar char="••"/>
          </a:pPr>
          <a:endParaRPr lang="es-ES" sz="1400" kern="1200" dirty="0"/>
        </a:p>
        <a:p>
          <a:pPr marL="114300" lvl="1" indent="-114300" algn="just" defTabSz="622300">
            <a:lnSpc>
              <a:spcPct val="90000"/>
            </a:lnSpc>
            <a:spcBef>
              <a:spcPct val="0"/>
            </a:spcBef>
            <a:spcAft>
              <a:spcPct val="15000"/>
            </a:spcAft>
            <a:buChar char="••"/>
          </a:pPr>
          <a:r>
            <a:rPr lang="es-ES" sz="1400" kern="1200" dirty="0" smtClean="0"/>
            <a:t>Abstenerse de hacer declaraciones infundadas que puedan exponer la integridad de los miembros de las comunidades indígenas.</a:t>
          </a:r>
          <a:endParaRPr lang="es-ES" sz="1400" kern="1200" dirty="0"/>
        </a:p>
        <a:p>
          <a:pPr marL="114300" lvl="1" indent="-114300" algn="just" defTabSz="622300">
            <a:lnSpc>
              <a:spcPct val="90000"/>
            </a:lnSpc>
            <a:spcBef>
              <a:spcPct val="0"/>
            </a:spcBef>
            <a:spcAft>
              <a:spcPct val="15000"/>
            </a:spcAft>
            <a:buChar char="••"/>
          </a:pPr>
          <a:endParaRPr lang="es-ES" sz="1400" kern="1200" dirty="0"/>
        </a:p>
        <a:p>
          <a:pPr marL="114300" lvl="1" indent="-114300" algn="just" defTabSz="622300">
            <a:lnSpc>
              <a:spcPct val="90000"/>
            </a:lnSpc>
            <a:spcBef>
              <a:spcPct val="0"/>
            </a:spcBef>
            <a:spcAft>
              <a:spcPct val="15000"/>
            </a:spcAft>
            <a:buChar char="••"/>
          </a:pPr>
          <a:r>
            <a:rPr lang="es-ES" sz="1400" kern="1200" dirty="0" smtClean="0"/>
            <a:t>Incluir dentro de los programas de formación y capacitación, aspectos relacionados con la legislación indígena. Para fortalecer esta capacitación podrán apoyarse en las organizaciones indígenas de carácter nacional y local.</a:t>
          </a:r>
          <a:endParaRPr lang="es-ES" sz="1400" kern="1200" dirty="0"/>
        </a:p>
        <a:p>
          <a:pPr marL="114300" lvl="1" indent="-114300" algn="just" defTabSz="622300">
            <a:lnSpc>
              <a:spcPct val="90000"/>
            </a:lnSpc>
            <a:spcBef>
              <a:spcPct val="0"/>
            </a:spcBef>
            <a:spcAft>
              <a:spcPct val="15000"/>
            </a:spcAft>
            <a:buChar char="••"/>
          </a:pPr>
          <a:endParaRPr lang="es-ES" sz="1400" kern="1200" dirty="0"/>
        </a:p>
        <a:p>
          <a:pPr marL="114300" lvl="1" indent="-114300" algn="just" defTabSz="622300">
            <a:lnSpc>
              <a:spcPct val="90000"/>
            </a:lnSpc>
            <a:spcBef>
              <a:spcPct val="0"/>
            </a:spcBef>
            <a:spcAft>
              <a:spcPct val="15000"/>
            </a:spcAft>
            <a:buChar char="••"/>
          </a:pPr>
          <a:r>
            <a:rPr lang="es-ES" sz="1400" kern="1200" dirty="0" smtClean="0"/>
            <a:t>Coordinar, con las demás entidades del Estado comprometidas en el tema, acciones tendientes a preservar la integridad de las comunidades indígenas en riesgo de desaparición y para evitar el desplazamiento forzado de las mismas.</a:t>
          </a:r>
          <a:endParaRPr lang="es-ES" sz="1400" kern="1200" dirty="0"/>
        </a:p>
        <a:p>
          <a:pPr marL="114300" lvl="1" indent="-114300" algn="just" defTabSz="622300">
            <a:lnSpc>
              <a:spcPct val="90000"/>
            </a:lnSpc>
            <a:spcBef>
              <a:spcPct val="0"/>
            </a:spcBef>
            <a:spcAft>
              <a:spcPct val="15000"/>
            </a:spcAft>
            <a:buChar char="••"/>
          </a:pPr>
          <a:endParaRPr lang="es-ES" sz="1400" kern="1200" dirty="0"/>
        </a:p>
        <a:p>
          <a:pPr marL="114300" lvl="1" indent="-114300" algn="just" defTabSz="622300">
            <a:lnSpc>
              <a:spcPct val="90000"/>
            </a:lnSpc>
            <a:spcBef>
              <a:spcPct val="0"/>
            </a:spcBef>
            <a:spcAft>
              <a:spcPct val="15000"/>
            </a:spcAft>
            <a:buChar char="••"/>
          </a:pPr>
          <a:endParaRPr lang="es-CO" sz="1400" u="none" kern="1200" dirty="0"/>
        </a:p>
      </dsp:txBody>
      <dsp:txXfrm rot="5400000">
        <a:off x="2610550" y="-732701"/>
        <a:ext cx="4600736" cy="642830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62217E-6F7B-4995-B4D4-8B598E36CF74}">
      <dsp:nvSpPr>
        <dsp:cNvPr id="0" name=""/>
        <dsp:cNvSpPr/>
      </dsp:nvSpPr>
      <dsp:spPr>
        <a:xfrm rot="5400000">
          <a:off x="-1101619" y="2198541"/>
          <a:ext cx="3750753" cy="1547514"/>
        </a:xfrm>
        <a:prstGeom prst="chevron">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u="none" kern="1200" dirty="0" smtClean="0"/>
            <a:t>Unidades Operativas Mayores (UOM)</a:t>
          </a:r>
          <a:endParaRPr lang="es-ES" sz="2400" kern="1200" dirty="0"/>
        </a:p>
      </dsp:txBody>
      <dsp:txXfrm rot="5400000">
        <a:off x="-1101619" y="2198541"/>
        <a:ext cx="3750753" cy="1547514"/>
      </dsp:txXfrm>
    </dsp:sp>
    <dsp:sp modelId="{CDACFB79-A879-436E-B61E-684AFBD74B10}">
      <dsp:nvSpPr>
        <dsp:cNvPr id="0" name=""/>
        <dsp:cNvSpPr/>
      </dsp:nvSpPr>
      <dsp:spPr>
        <a:xfrm rot="5400000">
          <a:off x="2610550" y="-732701"/>
          <a:ext cx="4600736" cy="6428303"/>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u="none" kern="1200" dirty="0" smtClean="0"/>
            <a:t>Tomar las medidas preventivas para disuadir acciones de los grupos armados organizados, grupos delincuenciales organizados en los territorios indígenas.</a:t>
          </a:r>
          <a:endParaRPr lang="es-ES" sz="1600" kern="1200" dirty="0"/>
        </a:p>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r>
            <a:rPr lang="es-ES" sz="1600" kern="1200" dirty="0" smtClean="0"/>
            <a:t>Tomar las medidas preventivas para procurar la integridad de las comunidades durante la ejecución de operaciones militares y policiales en sus territorios y para dar estricta aplicación de las normas de Derecho Internacional Humanitario.</a:t>
          </a:r>
          <a:endParaRPr lang="es-ES" sz="1600" kern="1200" dirty="0"/>
        </a:p>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r>
            <a:rPr lang="es-ES" sz="1600" kern="1200" dirty="0" smtClean="0"/>
            <a:t>Atender oportunamente los requerimientos de protección de comunidades o asentamientos indígenas en cada una de las jurisdicciones, previa evaluación de la información allegada bajo los roles y funciones constitucionales que nos asiste. </a:t>
          </a:r>
          <a:endParaRPr lang="es-ES" sz="1600" kern="1200" dirty="0"/>
        </a:p>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r>
            <a:rPr lang="es-ES" sz="1600" kern="1200" dirty="0" smtClean="0"/>
            <a:t>Respetar los lugares especiales de prácticas espirituales y culturales que se constituyen en sitios sagrados, previamente definidos en cada comunidad.</a:t>
          </a:r>
          <a:endParaRPr lang="es-ES" sz="1600" kern="1200" dirty="0"/>
        </a:p>
        <a:p>
          <a:pPr marL="114300" lvl="1" indent="-114300" algn="just" defTabSz="622300">
            <a:lnSpc>
              <a:spcPct val="90000"/>
            </a:lnSpc>
            <a:spcBef>
              <a:spcPct val="0"/>
            </a:spcBef>
            <a:spcAft>
              <a:spcPct val="15000"/>
            </a:spcAft>
            <a:buChar char="••"/>
          </a:pPr>
          <a:endParaRPr lang="es-ES" sz="1400" kern="1200" dirty="0"/>
        </a:p>
        <a:p>
          <a:pPr marL="114300" lvl="1" indent="-114300" algn="just" defTabSz="622300">
            <a:lnSpc>
              <a:spcPct val="90000"/>
            </a:lnSpc>
            <a:spcBef>
              <a:spcPct val="0"/>
            </a:spcBef>
            <a:spcAft>
              <a:spcPct val="15000"/>
            </a:spcAft>
            <a:buChar char="••"/>
          </a:pPr>
          <a:endParaRPr lang="es-CO" sz="1400" u="none" kern="1200" dirty="0"/>
        </a:p>
      </dsp:txBody>
      <dsp:txXfrm rot="5400000">
        <a:off x="2610550" y="-732701"/>
        <a:ext cx="4600736" cy="642830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62217E-6F7B-4995-B4D4-8B598E36CF74}">
      <dsp:nvSpPr>
        <dsp:cNvPr id="0" name=""/>
        <dsp:cNvSpPr/>
      </dsp:nvSpPr>
      <dsp:spPr>
        <a:xfrm rot="5400000">
          <a:off x="-1121558" y="2144148"/>
          <a:ext cx="3818640" cy="1575523"/>
        </a:xfrm>
        <a:prstGeom prst="chevron">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u="none" kern="1200" dirty="0" smtClean="0"/>
            <a:t>Unidades Operativas Mayores (UOM)</a:t>
          </a:r>
          <a:endParaRPr lang="es-ES" sz="2500" kern="1200" dirty="0"/>
        </a:p>
      </dsp:txBody>
      <dsp:txXfrm rot="5400000">
        <a:off x="-1121558" y="2144148"/>
        <a:ext cx="3818640" cy="1575523"/>
      </dsp:txXfrm>
    </dsp:sp>
    <dsp:sp modelId="{CDACFB79-A879-436E-B61E-684AFBD74B10}">
      <dsp:nvSpPr>
        <dsp:cNvPr id="0" name=""/>
        <dsp:cNvSpPr/>
      </dsp:nvSpPr>
      <dsp:spPr>
        <a:xfrm rot="5400000">
          <a:off x="2869101" y="-1036726"/>
          <a:ext cx="4493149" cy="6937808"/>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u="none" kern="1200" dirty="0" smtClean="0"/>
            <a:t>Reconocer y respetar las autoridades propias de las comunidades en su territorio.</a:t>
          </a:r>
          <a:endParaRPr lang="es-ES" sz="1600" kern="1200" dirty="0"/>
        </a:p>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r>
            <a:rPr lang="es-ES" sz="1600" kern="1200" dirty="0" smtClean="0"/>
            <a:t>Mantener una adecuada coordinación entre autoridades de la Fuerza Pública y autoridades indígenas, en atención al carácter público de la mismas. En ese contexto, al ingresar a un territorio indígena , el Comandante tomará contacto con la autoridad indígena correspondiente, para informar de su presencia, salvo que la naturaleza de la operación no lo permita.</a:t>
          </a:r>
          <a:endParaRPr lang="es-ES" sz="1600" kern="1200" dirty="0"/>
        </a:p>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r>
            <a:rPr lang="es-ES" sz="1600" kern="1200" dirty="0" smtClean="0"/>
            <a:t>Reconocer y respetar las funciones jurisdiccionales de las autoridades indígenas dentro de su territorio en los términos previstos en el artículo 246 de la Constitución Política.</a:t>
          </a:r>
          <a:endParaRPr lang="es-ES" sz="1600" kern="1200" dirty="0"/>
        </a:p>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r>
            <a:rPr lang="es-ES" sz="1600" kern="1200" dirty="0" smtClean="0"/>
            <a:t>Designar un punto de enlace o de contacto entre las autoridades </a:t>
          </a:r>
          <a:r>
            <a:rPr lang="es-ES" sz="1600" kern="1200" dirty="0" err="1" smtClean="0"/>
            <a:t>indigenas</a:t>
          </a:r>
          <a:r>
            <a:rPr lang="es-ES" sz="1600" kern="1200" dirty="0" smtClean="0"/>
            <a:t> y las autoridades militares y de policía en cada región encargado de atender directamente a las comunidades, escuchar sus quejas, recibir información y fomentar la confianza mutua.</a:t>
          </a:r>
          <a:endParaRPr lang="es-ES" sz="1600" kern="1200" dirty="0"/>
        </a:p>
      </dsp:txBody>
      <dsp:txXfrm rot="5400000">
        <a:off x="2869101" y="-1036726"/>
        <a:ext cx="4493149" cy="69378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ES"/>
          </a:p>
        </p:txBody>
      </p:sp>
      <p:sp>
        <p:nvSpPr>
          <p:cNvPr id="3" name="Marcador de fecha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9F5140A6-D575-5A4F-8751-EDBFAC33A08D}" type="datetime1">
              <a:rPr lang="en-US" smtClean="0"/>
              <a:pPr/>
              <a:t>10/12/2017</a:t>
            </a:fld>
            <a:endParaRPr lang="es-ES"/>
          </a:p>
        </p:txBody>
      </p:sp>
      <p:sp>
        <p:nvSpPr>
          <p:cNvPr id="4" name="Marcador de pie de página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B8E6ABB5-05B5-8940-8C8C-A4482DEB11E7}" type="slidenum">
              <a:rPr lang="es-ES" smtClean="0"/>
              <a:pPr/>
              <a:t>‹Nº›</a:t>
            </a:fld>
            <a:endParaRPr lang="es-ES"/>
          </a:p>
        </p:txBody>
      </p:sp>
    </p:spTree>
    <p:extLst>
      <p:ext uri="{BB962C8B-B14F-4D97-AF65-F5344CB8AC3E}">
        <p14:creationId xmlns:p14="http://schemas.microsoft.com/office/powerpoint/2010/main" xmlns="" val="32156189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ES"/>
          </a:p>
        </p:txBody>
      </p:sp>
      <p:sp>
        <p:nvSpPr>
          <p:cNvPr id="3" name="Marcador de fecha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EFC28BFD-C593-CD4E-9193-F0286B220A45}" type="datetime1">
              <a:rPr lang="en-US" smtClean="0"/>
              <a:pPr/>
              <a:t>10/12/2017</a:t>
            </a:fld>
            <a:endParaRPr lang="es-ES"/>
          </a:p>
        </p:txBody>
      </p:sp>
      <p:sp>
        <p:nvSpPr>
          <p:cNvPr id="4" name="Marcador de imagen de diapositiva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s-ES"/>
          </a:p>
        </p:txBody>
      </p:sp>
      <p:sp>
        <p:nvSpPr>
          <p:cNvPr id="5" name="Marcador de notas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6" name="Marcador de pie de página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F40546E8-B22A-8C46-B2BB-280AA35FC90B}" type="slidenum">
              <a:rPr lang="es-ES" smtClean="0"/>
              <a:pPr/>
              <a:t>‹Nº›</a:t>
            </a:fld>
            <a:endParaRPr lang="es-ES"/>
          </a:p>
        </p:txBody>
      </p:sp>
    </p:spTree>
    <p:extLst>
      <p:ext uri="{BB962C8B-B14F-4D97-AF65-F5344CB8AC3E}">
        <p14:creationId xmlns:p14="http://schemas.microsoft.com/office/powerpoint/2010/main" xmlns="" val="29248473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sp>
        <p:nvSpPr>
          <p:cNvPr id="25" name="Marcador de texto 24"/>
          <p:cNvSpPr>
            <a:spLocks noGrp="1"/>
          </p:cNvSpPr>
          <p:nvPr>
            <p:ph type="body" sz="quarter" idx="10" hasCustomPrompt="1"/>
          </p:nvPr>
        </p:nvSpPr>
        <p:spPr>
          <a:xfrm>
            <a:off x="7106806" y="6376235"/>
            <a:ext cx="463536" cy="290512"/>
          </a:xfrm>
          <a:prstGeom prst="rect">
            <a:avLst/>
          </a:prstGeom>
        </p:spPr>
        <p:txBody>
          <a:bodyPr vert="horz"/>
          <a:lstStyle>
            <a:lvl1pPr marL="0" indent="0" algn="ctr">
              <a:buNone/>
              <a:defRPr sz="900">
                <a:solidFill>
                  <a:srgbClr val="FFFFFF"/>
                </a:solidFill>
                <a:latin typeface="Trebuchet MS"/>
                <a:cs typeface="Trebuchet MS"/>
              </a:defRPr>
            </a:lvl1pPr>
          </a:lstStyle>
          <a:p>
            <a:pPr lvl="0"/>
            <a:r>
              <a:rPr lang="en-US" dirty="0"/>
              <a:t>1.0</a:t>
            </a:r>
            <a:endParaRPr lang="es-ES" dirty="0"/>
          </a:p>
        </p:txBody>
      </p:sp>
      <p:sp>
        <p:nvSpPr>
          <p:cNvPr id="30" name="CuadroTexto 29"/>
          <p:cNvSpPr txBox="1"/>
          <p:nvPr userDrawn="1"/>
        </p:nvSpPr>
        <p:spPr>
          <a:xfrm>
            <a:off x="6628779" y="6369722"/>
            <a:ext cx="1076297" cy="230832"/>
          </a:xfrm>
          <a:prstGeom prst="rect">
            <a:avLst/>
          </a:prstGeom>
          <a:noFill/>
        </p:spPr>
        <p:txBody>
          <a:bodyPr wrap="square" rtlCol="0">
            <a:spAutoFit/>
          </a:bodyPr>
          <a:lstStyle/>
          <a:p>
            <a:r>
              <a:rPr lang="es-ES" sz="900" dirty="0">
                <a:solidFill>
                  <a:srgbClr val="FFFFFF"/>
                </a:solidFill>
                <a:latin typeface="+mn-lt"/>
                <a:cs typeface="Trebuchet MS"/>
              </a:rPr>
              <a:t>Versión</a:t>
            </a:r>
            <a:r>
              <a:rPr lang="es-ES" sz="900" baseline="0" dirty="0">
                <a:solidFill>
                  <a:srgbClr val="FFFFFF"/>
                </a:solidFill>
                <a:latin typeface="+mn-lt"/>
                <a:cs typeface="Trebuchet MS"/>
              </a:rPr>
              <a:t> </a:t>
            </a:r>
            <a:r>
              <a:rPr lang="es-ES" sz="900" dirty="0">
                <a:solidFill>
                  <a:srgbClr val="FFFFFF"/>
                </a:solidFill>
                <a:latin typeface="+mn-lt"/>
                <a:cs typeface="Trebuchet MS"/>
              </a:rPr>
              <a:t>|</a:t>
            </a:r>
            <a:endParaRPr lang="es-ES" sz="900" dirty="0">
              <a:solidFill>
                <a:srgbClr val="FFFFFF"/>
              </a:solidFill>
              <a:latin typeface="Trebuchet MS"/>
              <a:cs typeface="Trebuchet MS"/>
            </a:endParaRPr>
          </a:p>
        </p:txBody>
      </p:sp>
      <p:sp>
        <p:nvSpPr>
          <p:cNvPr id="31" name="CuadroTexto 30"/>
          <p:cNvSpPr txBox="1"/>
          <p:nvPr userDrawn="1"/>
        </p:nvSpPr>
        <p:spPr>
          <a:xfrm>
            <a:off x="7595291" y="6376235"/>
            <a:ext cx="1020034" cy="230832"/>
          </a:xfrm>
          <a:prstGeom prst="rect">
            <a:avLst/>
          </a:prstGeom>
          <a:noFill/>
        </p:spPr>
        <p:txBody>
          <a:bodyPr wrap="square" rtlCol="0">
            <a:spAutoFit/>
          </a:bodyPr>
          <a:lstStyle/>
          <a:p>
            <a:r>
              <a:rPr lang="es-ES" sz="900" dirty="0">
                <a:solidFill>
                  <a:srgbClr val="FFFFFF"/>
                </a:solidFill>
                <a:latin typeface="Trebuchet MS"/>
                <a:cs typeface="Trebuchet MS"/>
              </a:rPr>
              <a:t>Fecha |</a:t>
            </a:r>
          </a:p>
        </p:txBody>
      </p:sp>
      <p:sp>
        <p:nvSpPr>
          <p:cNvPr id="33" name="Marcador de texto 32"/>
          <p:cNvSpPr>
            <a:spLocks noGrp="1"/>
          </p:cNvSpPr>
          <p:nvPr>
            <p:ph type="body" sz="quarter" idx="12" hasCustomPrompt="1"/>
          </p:nvPr>
        </p:nvSpPr>
        <p:spPr>
          <a:xfrm>
            <a:off x="8065293" y="6383465"/>
            <a:ext cx="1046578" cy="260350"/>
          </a:xfrm>
          <a:prstGeom prst="rect">
            <a:avLst/>
          </a:prstGeom>
        </p:spPr>
        <p:txBody>
          <a:bodyPr vert="horz"/>
          <a:lstStyle>
            <a:lvl1pPr marL="0" indent="0">
              <a:buNone/>
              <a:defRPr sz="900">
                <a:solidFill>
                  <a:srgbClr val="FFFFFF"/>
                </a:solidFill>
                <a:latin typeface="Trebuchet MS"/>
                <a:cs typeface="Trebuchet MS"/>
              </a:defRPr>
            </a:lvl1pPr>
          </a:lstStyle>
          <a:p>
            <a:pPr lvl="0"/>
            <a:r>
              <a:rPr lang="es-ES" dirty="0"/>
              <a:t>15 Oct 2015</a:t>
            </a:r>
          </a:p>
        </p:txBody>
      </p:sp>
      <p:sp>
        <p:nvSpPr>
          <p:cNvPr id="10" name="Marcador de texto 2"/>
          <p:cNvSpPr>
            <a:spLocks noGrp="1"/>
          </p:cNvSpPr>
          <p:nvPr>
            <p:ph type="body" sz="quarter" idx="13"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DEPARTAMENTO JURIDICO INTEGRAL</a:t>
            </a:r>
          </a:p>
        </p:txBody>
      </p:sp>
    </p:spTree>
    <p:extLst>
      <p:ext uri="{BB962C8B-B14F-4D97-AF65-F5344CB8AC3E}">
        <p14:creationId xmlns:p14="http://schemas.microsoft.com/office/powerpoint/2010/main" xmlns="" val="387622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rtinilla 8">
    <p:spTree>
      <p:nvGrpSpPr>
        <p:cNvPr id="1" name=""/>
        <p:cNvGrpSpPr/>
        <p:nvPr/>
      </p:nvGrpSpPr>
      <p:grpSpPr>
        <a:xfrm>
          <a:off x="0" y="0"/>
          <a:ext cx="0" cy="0"/>
          <a:chOff x="0" y="0"/>
          <a:chExt cx="0" cy="0"/>
        </a:xfrm>
      </p:grpSpPr>
      <p:pic>
        <p:nvPicPr>
          <p:cNvPr id="10" name="Imagen 1"/>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 y="618663"/>
            <a:ext cx="9143998" cy="4298772"/>
          </a:xfrm>
          <a:prstGeom prst="rect">
            <a:avLst/>
          </a:prstGeom>
        </p:spPr>
      </p:pic>
      <p:pic>
        <p:nvPicPr>
          <p:cNvPr id="13" name="Imagen 10" descr="Horizonte.pdf"/>
          <p:cNvPicPr>
            <a:picLocks noChangeAspect="1"/>
          </p:cNvPicPr>
          <p:nvPr userDrawn="1"/>
        </p:nvPicPr>
        <p:blipFill>
          <a:blip r:embed="rId3">
            <a:alphaModFix amt="30000"/>
            <a:extLst>
              <a:ext uri="{28A0092B-C50C-407E-A947-70E740481C1C}">
                <a14:useLocalDpi xmlns:a14="http://schemas.microsoft.com/office/drawing/2010/main" xmlns=""/>
              </a:ext>
            </a:extLst>
          </a:blip>
          <a:stretch>
            <a:fillRect/>
          </a:stretch>
        </p:blipFill>
        <p:spPr>
          <a:xfrm>
            <a:off x="5226789" y="1361349"/>
            <a:ext cx="2265168" cy="473626"/>
          </a:xfrm>
          <a:prstGeom prst="rect">
            <a:avLst/>
          </a:prstGeom>
        </p:spPr>
      </p:pic>
      <p:pic>
        <p:nvPicPr>
          <p:cNvPr id="15" name="Imagen 11" descr="Horizonte.pdf"/>
          <p:cNvPicPr>
            <a:picLocks noChangeAspect="1"/>
          </p:cNvPicPr>
          <p:nvPr userDrawn="1"/>
        </p:nvPicPr>
        <p:blipFill>
          <a:blip r:embed="rId3">
            <a:alphaModFix amt="30000"/>
            <a:extLst>
              <a:ext uri="{28A0092B-C50C-407E-A947-70E740481C1C}">
                <a14:useLocalDpi xmlns:a14="http://schemas.microsoft.com/office/drawing/2010/main" xmlns=""/>
              </a:ext>
            </a:extLst>
          </a:blip>
          <a:stretch>
            <a:fillRect/>
          </a:stretch>
        </p:blipFill>
        <p:spPr>
          <a:xfrm>
            <a:off x="8651441" y="1361349"/>
            <a:ext cx="2265168" cy="473626"/>
          </a:xfrm>
          <a:prstGeom prst="rect">
            <a:avLst/>
          </a:prstGeom>
        </p:spPr>
      </p:pic>
      <p:sp>
        <p:nvSpPr>
          <p:cNvPr id="16" name="Marcador de texto 2"/>
          <p:cNvSpPr>
            <a:spLocks noGrp="1"/>
          </p:cNvSpPr>
          <p:nvPr>
            <p:ph type="body" sz="quarter" idx="13"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grpSp>
        <p:nvGrpSpPr>
          <p:cNvPr id="20" name="19 Grupo"/>
          <p:cNvGrpSpPr/>
          <p:nvPr userDrawn="1"/>
        </p:nvGrpSpPr>
        <p:grpSpPr>
          <a:xfrm>
            <a:off x="7725671" y="4376955"/>
            <a:ext cx="1182958" cy="1142124"/>
            <a:chOff x="7134191" y="764554"/>
            <a:chExt cx="1760441" cy="1738919"/>
          </a:xfrm>
        </p:grpSpPr>
        <p:sp>
          <p:nvSpPr>
            <p:cNvPr id="21" name="20 Hexágono"/>
            <p:cNvSpPr/>
            <p:nvPr userDrawn="1"/>
          </p:nvSpPr>
          <p:spPr>
            <a:xfrm rot="5400000">
              <a:off x="7154680" y="844107"/>
              <a:ext cx="1738919" cy="1579814"/>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2" name="21 Imagen"/>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7134191" y="789864"/>
              <a:ext cx="1760441" cy="1688301"/>
            </a:xfrm>
            <a:prstGeom prst="rect">
              <a:avLst/>
            </a:prstGeom>
          </p:spPr>
        </p:pic>
      </p:grpSp>
      <p:sp>
        <p:nvSpPr>
          <p:cNvPr id="23" name="Marcador de texto 26"/>
          <p:cNvSpPr>
            <a:spLocks noGrp="1"/>
          </p:cNvSpPr>
          <p:nvPr>
            <p:ph type="body" sz="quarter" idx="11" hasCustomPrompt="1"/>
          </p:nvPr>
        </p:nvSpPr>
        <p:spPr>
          <a:xfrm>
            <a:off x="928954" y="5433635"/>
            <a:ext cx="7574807" cy="532676"/>
          </a:xfrm>
          <a:prstGeom prst="rect">
            <a:avLst/>
          </a:prstGeom>
        </p:spPr>
        <p:txBody>
          <a:bodyPr vert="horz"/>
          <a:lstStyle>
            <a:lvl1pPr marL="0" indent="0">
              <a:buClr>
                <a:srgbClr val="726E44"/>
              </a:buClr>
              <a:buFont typeface="+mj-lt"/>
              <a:buNone/>
              <a:defRPr sz="2800" b="1" baseline="0">
                <a:solidFill>
                  <a:schemeClr val="bg1">
                    <a:lumMod val="50000"/>
                  </a:schemeClr>
                </a:solidFill>
                <a:effectLst/>
                <a:latin typeface="Trebuchet MS"/>
                <a:cs typeface="Trebuchet MS"/>
              </a:defRPr>
            </a:lvl1pPr>
          </a:lstStyle>
          <a:p>
            <a:pPr lvl="0"/>
            <a:r>
              <a:rPr lang="en-US" dirty="0"/>
              <a:t>7. </a:t>
            </a:r>
            <a:r>
              <a:rPr lang="en-US" dirty="0" err="1"/>
              <a:t>TITULO</a:t>
            </a:r>
            <a:r>
              <a:rPr lang="en-US" dirty="0"/>
              <a:t> DEL CAPÍTULO</a:t>
            </a:r>
            <a:endParaRPr lang="es-ES" dirty="0"/>
          </a:p>
        </p:txBody>
      </p:sp>
      <p:sp>
        <p:nvSpPr>
          <p:cNvPr id="25" name="24 Hexágono"/>
          <p:cNvSpPr/>
          <p:nvPr userDrawn="1"/>
        </p:nvSpPr>
        <p:spPr>
          <a:xfrm rot="5400000">
            <a:off x="-919264" y="2314865"/>
            <a:ext cx="1838528" cy="1800252"/>
          </a:xfrm>
          <a:prstGeom prst="hexagon">
            <a:avLst/>
          </a:prstGeom>
          <a:solidFill>
            <a:srgbClr val="FFFFFF">
              <a:alpha val="4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6" name="25 Hexágono"/>
          <p:cNvSpPr/>
          <p:nvPr userDrawn="1"/>
        </p:nvSpPr>
        <p:spPr>
          <a:xfrm rot="5400000">
            <a:off x="-19138" y="3799954"/>
            <a:ext cx="1838528" cy="1800252"/>
          </a:xfrm>
          <a:prstGeom prst="hexagon">
            <a:avLst/>
          </a:prstGeom>
          <a:solidFill>
            <a:srgbClr val="FFFFFF">
              <a:alpha val="4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xmlns="" val="142956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ágina en blanco">
    <p:spTree>
      <p:nvGrpSpPr>
        <p:cNvPr id="1" name=""/>
        <p:cNvGrpSpPr/>
        <p:nvPr/>
      </p:nvGrpSpPr>
      <p:grpSpPr>
        <a:xfrm>
          <a:off x="0" y="0"/>
          <a:ext cx="0" cy="0"/>
          <a:chOff x="0" y="0"/>
          <a:chExt cx="0" cy="0"/>
        </a:xfrm>
      </p:grpSpPr>
      <p:sp>
        <p:nvSpPr>
          <p:cNvPr id="5" name="Marcador de texto 9"/>
          <p:cNvSpPr>
            <a:spLocks noGrp="1"/>
          </p:cNvSpPr>
          <p:nvPr>
            <p:ph type="body" sz="quarter" idx="10" hasCustomPrompt="1"/>
          </p:nvPr>
        </p:nvSpPr>
        <p:spPr>
          <a:xfrm>
            <a:off x="4952413" y="406349"/>
            <a:ext cx="3735111" cy="616357"/>
          </a:xfrm>
          <a:prstGeom prst="rect">
            <a:avLst/>
          </a:prstGeom>
        </p:spPr>
        <p:txBody>
          <a:bodyPr>
            <a:noAutofit/>
          </a:bodyPr>
          <a:lstStyle>
            <a:lvl1pPr marL="0" indent="0" algn="r">
              <a:buNone/>
              <a:defRPr sz="1800" b="1" i="0" baseline="0">
                <a:solidFill>
                  <a:srgbClr val="1B2284"/>
                </a:solidFill>
                <a:latin typeface="Corbel"/>
                <a:cs typeface="Corbel"/>
              </a:defRPr>
            </a:lvl1pPr>
          </a:lstStyle>
          <a:p>
            <a:pPr lvl="0"/>
            <a:r>
              <a:rPr lang="en-US" dirty="0" err="1"/>
              <a:t>Título</a:t>
            </a:r>
            <a:r>
              <a:rPr lang="en-US" dirty="0"/>
              <a:t> de la </a:t>
            </a:r>
            <a:r>
              <a:rPr lang="en-US" dirty="0" err="1"/>
              <a:t>presentación</a:t>
            </a:r>
            <a:endParaRPr lang="es-ES" dirty="0"/>
          </a:p>
        </p:txBody>
      </p:sp>
      <p:pic>
        <p:nvPicPr>
          <p:cNvPr id="3" name="2 Imagen"/>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7023231" y="15240"/>
            <a:ext cx="2120769" cy="4321242"/>
          </a:xfrm>
          <a:prstGeom prst="rect">
            <a:avLst/>
          </a:prstGeom>
        </p:spPr>
      </p:pic>
      <p:sp>
        <p:nvSpPr>
          <p:cNvPr id="4" name="Rectángulo 22"/>
          <p:cNvSpPr/>
          <p:nvPr userDrawn="1"/>
        </p:nvSpPr>
        <p:spPr>
          <a:xfrm>
            <a:off x="3803" y="514275"/>
            <a:ext cx="9144000" cy="109061"/>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6" name="Rectángulo 35"/>
          <p:cNvSpPr/>
          <p:nvPr userDrawn="1"/>
        </p:nvSpPr>
        <p:spPr>
          <a:xfrm>
            <a:off x="794926" y="240786"/>
            <a:ext cx="5648391" cy="280391"/>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7" name="6 Hexágono"/>
          <p:cNvSpPr/>
          <p:nvPr userDrawn="1"/>
        </p:nvSpPr>
        <p:spPr>
          <a:xfrm>
            <a:off x="6280315" y="243853"/>
            <a:ext cx="326003" cy="280391"/>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pic>
        <p:nvPicPr>
          <p:cNvPr id="8" name="7 Imagen"/>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479713" y="329603"/>
            <a:ext cx="5069021" cy="222291"/>
          </a:xfrm>
          <a:prstGeom prst="rect">
            <a:avLst/>
          </a:prstGeom>
        </p:spPr>
      </p:pic>
      <p:sp>
        <p:nvSpPr>
          <p:cNvPr id="9" name="Rectángulo 17"/>
          <p:cNvSpPr/>
          <p:nvPr userDrawn="1"/>
        </p:nvSpPr>
        <p:spPr>
          <a:xfrm>
            <a:off x="-26126" y="6367269"/>
            <a:ext cx="9204959" cy="278212"/>
          </a:xfrm>
          <a:prstGeom prst="rect">
            <a:avLst/>
          </a:prstGeom>
          <a:solidFill>
            <a:srgbClr val="AFAE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s-ES" dirty="0">
              <a:latin typeface="Trebuchet MS"/>
            </a:endParaRPr>
          </a:p>
        </p:txBody>
      </p:sp>
      <p:pic>
        <p:nvPicPr>
          <p:cNvPr id="10" name="9 Imagen"/>
          <p:cNvPicPr>
            <a:picLocks noChangeAspect="1"/>
          </p:cNvPicPr>
          <p:nvPr userDrawn="1"/>
        </p:nvPicPr>
        <p:blipFill rotWithShape="1">
          <a:blip r:embed="rId4">
            <a:extLst>
              <a:ext uri="{28A0092B-C50C-407E-A947-70E740481C1C}">
                <a14:useLocalDpi xmlns:a14="http://schemas.microsoft.com/office/drawing/2010/main" xmlns="" val="0"/>
              </a:ext>
            </a:extLst>
          </a:blip>
          <a:srcRect l="15051" b="14970"/>
          <a:stretch/>
        </p:blipFill>
        <p:spPr>
          <a:xfrm>
            <a:off x="-171450" y="4589540"/>
            <a:ext cx="3191176" cy="2326322"/>
          </a:xfrm>
          <a:prstGeom prst="rect">
            <a:avLst/>
          </a:prstGeom>
        </p:spPr>
      </p:pic>
      <p:sp>
        <p:nvSpPr>
          <p:cNvPr id="11" name="10 Hexágono"/>
          <p:cNvSpPr/>
          <p:nvPr userDrawn="1"/>
        </p:nvSpPr>
        <p:spPr>
          <a:xfrm>
            <a:off x="724432" y="6370952"/>
            <a:ext cx="326003" cy="275938"/>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sp>
        <p:nvSpPr>
          <p:cNvPr id="12" name="CuadroTexto 25"/>
          <p:cNvSpPr txBox="1"/>
          <p:nvPr userDrawn="1"/>
        </p:nvSpPr>
        <p:spPr>
          <a:xfrm>
            <a:off x="50035" y="6377775"/>
            <a:ext cx="1031627" cy="230832"/>
          </a:xfrm>
          <a:prstGeom prst="rect">
            <a:avLst/>
          </a:prstGeom>
          <a:noFill/>
        </p:spPr>
        <p:txBody>
          <a:bodyPr wrap="square" rtlCol="0">
            <a:spAutoFit/>
          </a:bodyPr>
          <a:lstStyle/>
          <a:p>
            <a:r>
              <a:rPr lang="es-ES" sz="900" b="1" dirty="0">
                <a:solidFill>
                  <a:schemeClr val="bg1"/>
                </a:solidFill>
                <a:latin typeface="+mn-lt"/>
                <a:cs typeface="Trebuchet MS"/>
              </a:rPr>
              <a:t>RESERVADO</a:t>
            </a:r>
          </a:p>
        </p:txBody>
      </p:sp>
      <p:sp>
        <p:nvSpPr>
          <p:cNvPr id="13" name="Marcador de texto 4"/>
          <p:cNvSpPr txBox="1">
            <a:spLocks/>
          </p:cNvSpPr>
          <p:nvPr userDrawn="1"/>
        </p:nvSpPr>
        <p:spPr>
          <a:xfrm>
            <a:off x="8541023" y="6626937"/>
            <a:ext cx="747888" cy="288925"/>
          </a:xfrm>
          <a:prstGeom prst="rect">
            <a:avLst/>
          </a:prstGeom>
        </p:spPr>
        <p:txBody>
          <a:bodyPr vert="horz"/>
          <a:lstStyle>
            <a:lvl1pPr marL="0" indent="0" algn="l" defTabSz="457200" rtl="0" eaLnBrk="1" latinLnBrk="0" hangingPunct="1">
              <a:spcBef>
                <a:spcPct val="20000"/>
              </a:spcBef>
              <a:buFont typeface="Arial"/>
              <a:buNone/>
              <a:defRPr sz="1200" kern="1200">
                <a:solidFill>
                  <a:srgbClr val="3D2B1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900" dirty="0"/>
              <a:t>Pg. </a:t>
            </a:r>
            <a:fld id="{A0217B29-BF59-3149-9BFD-2597222D1F04}" type="slidenum">
              <a:rPr lang="es-ES" sz="900" smtClean="0"/>
              <a:pPr/>
              <a:t>‹Nº›</a:t>
            </a:fld>
            <a:endParaRPr lang="es-ES" sz="900" dirty="0"/>
          </a:p>
        </p:txBody>
      </p:sp>
      <p:sp>
        <p:nvSpPr>
          <p:cNvPr id="14" name="Rectángulo 16"/>
          <p:cNvSpPr/>
          <p:nvPr userDrawn="1"/>
        </p:nvSpPr>
        <p:spPr>
          <a:xfrm>
            <a:off x="6366943" y="6377775"/>
            <a:ext cx="2811891" cy="258548"/>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15" name="Forma libre 19"/>
          <p:cNvSpPr/>
          <p:nvPr userDrawn="1"/>
        </p:nvSpPr>
        <p:spPr>
          <a:xfrm>
            <a:off x="1" y="6367269"/>
            <a:ext cx="967507" cy="279621"/>
          </a:xfrm>
          <a:custGeom>
            <a:avLst/>
            <a:gdLst>
              <a:gd name="connsiteX0" fmla="*/ 1528594 w 1528594"/>
              <a:gd name="connsiteY0" fmla="*/ 296582 h 296582"/>
              <a:gd name="connsiteX1" fmla="*/ 0 w 1528594"/>
              <a:gd name="connsiteY1" fmla="*/ 296582 h 296582"/>
              <a:gd name="connsiteX2" fmla="*/ 3802 w 1528594"/>
              <a:gd name="connsiteY2" fmla="*/ 0 h 296582"/>
              <a:gd name="connsiteX3" fmla="*/ 1270026 w 1528594"/>
              <a:gd name="connsiteY3" fmla="*/ 3802 h 296582"/>
              <a:gd name="connsiteX4" fmla="*/ 1528594 w 1528594"/>
              <a:gd name="connsiteY4" fmla="*/ 296582 h 29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594" h="296582">
                <a:moveTo>
                  <a:pt x="1528594" y="296582"/>
                </a:moveTo>
                <a:lnTo>
                  <a:pt x="0" y="296582"/>
                </a:lnTo>
                <a:cubicBezTo>
                  <a:pt x="1267" y="197721"/>
                  <a:pt x="2535" y="98861"/>
                  <a:pt x="3802" y="0"/>
                </a:cubicBezTo>
                <a:lnTo>
                  <a:pt x="1270026" y="3802"/>
                </a:lnTo>
                <a:lnTo>
                  <a:pt x="1528594" y="296582"/>
                </a:lnTo>
                <a:close/>
              </a:path>
            </a:pathLst>
          </a:cu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a:latin typeface="Trebuchet MS"/>
            </a:endParaRPr>
          </a:p>
        </p:txBody>
      </p:sp>
      <p:sp>
        <p:nvSpPr>
          <p:cNvPr id="16" name="CuadroTexto 14"/>
          <p:cNvSpPr txBox="1"/>
          <p:nvPr userDrawn="1"/>
        </p:nvSpPr>
        <p:spPr>
          <a:xfrm>
            <a:off x="53838" y="6389979"/>
            <a:ext cx="1031627" cy="230832"/>
          </a:xfrm>
          <a:prstGeom prst="rect">
            <a:avLst/>
          </a:prstGeom>
          <a:noFill/>
        </p:spPr>
        <p:txBody>
          <a:bodyPr wrap="square" rtlCol="0">
            <a:spAutoFit/>
          </a:bodyPr>
          <a:lstStyle/>
          <a:p>
            <a:r>
              <a:rPr lang="es-ES" sz="900" b="1" dirty="0">
                <a:solidFill>
                  <a:schemeClr val="bg1"/>
                </a:solidFill>
                <a:latin typeface="+mn-lt"/>
                <a:cs typeface="Trebuchet MS"/>
              </a:rPr>
              <a:t>RESERVADO</a:t>
            </a:r>
          </a:p>
        </p:txBody>
      </p:sp>
      <p:sp>
        <p:nvSpPr>
          <p:cNvPr id="17" name="16 Hexágono"/>
          <p:cNvSpPr/>
          <p:nvPr userDrawn="1"/>
        </p:nvSpPr>
        <p:spPr>
          <a:xfrm>
            <a:off x="6203941" y="6377776"/>
            <a:ext cx="326003" cy="258548"/>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sp>
        <p:nvSpPr>
          <p:cNvPr id="18" name="Marcador de texto 2"/>
          <p:cNvSpPr>
            <a:spLocks noGrp="1"/>
          </p:cNvSpPr>
          <p:nvPr>
            <p:ph type="body" sz="quarter" idx="13"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DEPARTAMENTO JURIDICO INTEGRAL</a:t>
            </a:r>
          </a:p>
        </p:txBody>
      </p:sp>
    </p:spTree>
    <p:extLst>
      <p:ext uri="{BB962C8B-B14F-4D97-AF65-F5344CB8AC3E}">
        <p14:creationId xmlns:p14="http://schemas.microsoft.com/office/powerpoint/2010/main" xmlns="" val="1077779936"/>
      </p:ext>
    </p:extLst>
  </p:cSld>
  <p:clrMapOvr>
    <a:masterClrMapping/>
  </p:clrMapOvr>
  <mc:AlternateContent xmlns:mc="http://schemas.openxmlformats.org/markup-compatibility/2006">
    <mc:Choice xmlns:p14="http://schemas.microsoft.com/office/powerpoint/2010/main" xmlns="" Requires="p14">
      <p:transition spd="slow" p14:dur="1250">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olo texto">
    <p:spTree>
      <p:nvGrpSpPr>
        <p:cNvPr id="1" name=""/>
        <p:cNvGrpSpPr/>
        <p:nvPr/>
      </p:nvGrpSpPr>
      <p:grpSpPr>
        <a:xfrm>
          <a:off x="0" y="0"/>
          <a:ext cx="0" cy="0"/>
          <a:chOff x="0" y="0"/>
          <a:chExt cx="0" cy="0"/>
        </a:xfrm>
      </p:grpSpPr>
      <p:sp>
        <p:nvSpPr>
          <p:cNvPr id="7" name="CuadroTexto 6"/>
          <p:cNvSpPr txBox="1"/>
          <p:nvPr userDrawn="1"/>
        </p:nvSpPr>
        <p:spPr>
          <a:xfrm>
            <a:off x="824407" y="194584"/>
            <a:ext cx="252661" cy="369332"/>
          </a:xfrm>
          <a:prstGeom prst="rect">
            <a:avLst/>
          </a:prstGeom>
          <a:noFill/>
          <a:effectLst/>
        </p:spPr>
        <p:txBody>
          <a:bodyPr wrap="square" rtlCol="0">
            <a:spAutoFit/>
          </a:bodyPr>
          <a:lstStyle/>
          <a:p>
            <a:pPr algn="l"/>
            <a:r>
              <a:rPr lang="es-ES" dirty="0">
                <a:solidFill>
                  <a:srgbClr val="FFFFFF"/>
                </a:solidFill>
                <a:latin typeface="Trebuchet MS"/>
              </a:rPr>
              <a:t>|</a:t>
            </a:r>
          </a:p>
        </p:txBody>
      </p:sp>
      <p:sp>
        <p:nvSpPr>
          <p:cNvPr id="9" name="Marcador de texto 11"/>
          <p:cNvSpPr>
            <a:spLocks noGrp="1"/>
          </p:cNvSpPr>
          <p:nvPr>
            <p:ph type="body" sz="quarter" idx="13" hasCustomPrompt="1"/>
          </p:nvPr>
        </p:nvSpPr>
        <p:spPr>
          <a:xfrm>
            <a:off x="1077068" y="237661"/>
            <a:ext cx="5297513" cy="260350"/>
          </a:xfrm>
          <a:prstGeom prst="rect">
            <a:avLst/>
          </a:prstGeom>
        </p:spPr>
        <p:txBody>
          <a:bodyPr vert="horz"/>
          <a:lstStyle>
            <a:lvl1pPr marL="0" indent="0">
              <a:buNone/>
              <a:defRPr sz="1800">
                <a:solidFill>
                  <a:srgbClr val="FFFFFF"/>
                </a:solidFill>
              </a:defRPr>
            </a:lvl1pPr>
          </a:lstStyle>
          <a:p>
            <a:pPr lvl="0"/>
            <a:r>
              <a:rPr lang="en-US" dirty="0"/>
              <a:t>TÍTULO DE LA DIAPOSITIVA</a:t>
            </a:r>
            <a:endParaRPr lang="es-ES" dirty="0"/>
          </a:p>
        </p:txBody>
      </p:sp>
      <p:sp>
        <p:nvSpPr>
          <p:cNvPr id="11" name="Marcador de texto 2"/>
          <p:cNvSpPr>
            <a:spLocks noGrp="1"/>
          </p:cNvSpPr>
          <p:nvPr>
            <p:ph type="body" sz="quarter" idx="14" hasCustomPrompt="1"/>
          </p:nvPr>
        </p:nvSpPr>
        <p:spPr>
          <a:xfrm>
            <a:off x="807922" y="6679906"/>
            <a:ext cx="5633439" cy="113534"/>
          </a:xfrm>
          <a:prstGeom prst="rect">
            <a:avLst/>
          </a:prstGeom>
        </p:spPr>
        <p:txBody>
          <a:bodyPr vert="horz" anchor="ctr"/>
          <a:lstStyle>
            <a:lvl1pPr marL="0" indent="0">
              <a:buNone/>
              <a:defRPr sz="600">
                <a:solidFill>
                  <a:schemeClr val="accent2"/>
                </a:solidFill>
              </a:defRPr>
            </a:lvl1pPr>
          </a:lstStyle>
          <a:p>
            <a:pPr lvl="0"/>
            <a:r>
              <a:rPr lang="en-US" dirty="0" err="1"/>
              <a:t>Fuente</a:t>
            </a:r>
            <a:r>
              <a:rPr lang="en-US" dirty="0"/>
              <a:t>:</a:t>
            </a:r>
            <a:endParaRPr lang="es-ES" dirty="0"/>
          </a:p>
        </p:txBody>
      </p:sp>
      <p:sp>
        <p:nvSpPr>
          <p:cNvPr id="12" name="Marcador de texto 5"/>
          <p:cNvSpPr>
            <a:spLocks noGrp="1"/>
          </p:cNvSpPr>
          <p:nvPr>
            <p:ph type="body" sz="quarter" idx="16"/>
          </p:nvPr>
        </p:nvSpPr>
        <p:spPr>
          <a:xfrm>
            <a:off x="807923" y="1928618"/>
            <a:ext cx="7928089" cy="4087041"/>
          </a:xfrm>
          <a:prstGeom prst="rect">
            <a:avLst/>
          </a:prstGeom>
        </p:spPr>
        <p:txBody>
          <a:bodyPr vert="horz"/>
          <a:lstStyle>
            <a:lvl1pPr marL="0" indent="0">
              <a:buNone/>
              <a:defRPr sz="1800">
                <a:solidFill>
                  <a:schemeClr val="tx2"/>
                </a:solidFill>
              </a:defRPr>
            </a:lvl1pPr>
            <a:lvl2pPr>
              <a:defRPr sz="1800"/>
            </a:lvl2pPr>
            <a:lvl3pPr>
              <a:defRPr sz="1800"/>
            </a:lvl3pPr>
            <a:lvl4pPr>
              <a:defRPr sz="1800"/>
            </a:lvl4pPr>
            <a:lvl5pPr>
              <a:defRPr sz="1800"/>
            </a:lvl5pPr>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s-ES" dirty="0"/>
          </a:p>
        </p:txBody>
      </p:sp>
      <p:sp>
        <p:nvSpPr>
          <p:cNvPr id="13" name="Marcador de texto 7"/>
          <p:cNvSpPr>
            <a:spLocks noGrp="1"/>
          </p:cNvSpPr>
          <p:nvPr>
            <p:ph type="body" sz="quarter" idx="17" hasCustomPrompt="1"/>
          </p:nvPr>
        </p:nvSpPr>
        <p:spPr>
          <a:xfrm>
            <a:off x="807924" y="1233596"/>
            <a:ext cx="7928088" cy="553130"/>
          </a:xfrm>
          <a:prstGeom prst="rect">
            <a:avLst/>
          </a:prstGeom>
        </p:spPr>
        <p:txBody>
          <a:bodyPr vert="horz"/>
          <a:lstStyle>
            <a:lvl1pPr marL="0" indent="0">
              <a:buNone/>
              <a:defRPr sz="2000" baseline="0">
                <a:solidFill>
                  <a:schemeClr val="accent5"/>
                </a:solidFill>
              </a:defRPr>
            </a:lvl1pPr>
          </a:lstStyle>
          <a:p>
            <a:pPr lvl="0"/>
            <a:r>
              <a:rPr lang="es-ES" dirty="0"/>
              <a:t>Haga Clic para modificar el subtítulo</a:t>
            </a:r>
          </a:p>
        </p:txBody>
      </p:sp>
      <p:sp>
        <p:nvSpPr>
          <p:cNvPr id="10" name="Marcador de texto 2"/>
          <p:cNvSpPr>
            <a:spLocks noGrp="1"/>
          </p:cNvSpPr>
          <p:nvPr>
            <p:ph type="body" sz="quarter" idx="18"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1545513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B838CA3-1F3A-46AD-9501-513D69A1A98D}" type="datetimeFigureOut">
              <a:rPr lang="es-ES" smtClean="0"/>
              <a:pPr/>
              <a:t>12/10/2017</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86EF1982-A506-40BF-8B3D-DBC765170713}" type="slidenum">
              <a:rPr lang="es-ES" smtClean="0"/>
              <a:pPr/>
              <a:t>‹Nº›</a:t>
            </a:fld>
            <a:endParaRPr lang="es-ES"/>
          </a:p>
        </p:txBody>
      </p:sp>
    </p:spTree>
    <p:extLst>
      <p:ext uri="{BB962C8B-B14F-4D97-AF65-F5344CB8AC3E}">
        <p14:creationId xmlns:p14="http://schemas.microsoft.com/office/powerpoint/2010/main" xmlns="" val="544186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6032852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39690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acia">
    <p:spTree>
      <p:nvGrpSpPr>
        <p:cNvPr id="1" name=""/>
        <p:cNvGrpSpPr/>
        <p:nvPr/>
      </p:nvGrpSpPr>
      <p:grpSpPr>
        <a:xfrm>
          <a:off x="0" y="0"/>
          <a:ext cx="0" cy="0"/>
          <a:chOff x="0" y="0"/>
          <a:chExt cx="0" cy="0"/>
        </a:xfrm>
      </p:grpSpPr>
      <p:sp>
        <p:nvSpPr>
          <p:cNvPr id="7" name="CuadroTexto 6"/>
          <p:cNvSpPr txBox="1"/>
          <p:nvPr userDrawn="1"/>
        </p:nvSpPr>
        <p:spPr>
          <a:xfrm>
            <a:off x="824407" y="194584"/>
            <a:ext cx="252661" cy="369332"/>
          </a:xfrm>
          <a:prstGeom prst="rect">
            <a:avLst/>
          </a:prstGeom>
          <a:noFill/>
          <a:effectLst/>
        </p:spPr>
        <p:txBody>
          <a:bodyPr wrap="square" rtlCol="0">
            <a:spAutoFit/>
          </a:bodyPr>
          <a:lstStyle/>
          <a:p>
            <a:pPr algn="l"/>
            <a:r>
              <a:rPr lang="es-ES" dirty="0">
                <a:solidFill>
                  <a:srgbClr val="FFFFFF"/>
                </a:solidFill>
                <a:latin typeface="Trebuchet MS"/>
              </a:rPr>
              <a:t>|</a:t>
            </a:r>
          </a:p>
        </p:txBody>
      </p:sp>
      <p:sp>
        <p:nvSpPr>
          <p:cNvPr id="6" name="Marcador de texto 2"/>
          <p:cNvSpPr>
            <a:spLocks noGrp="1"/>
          </p:cNvSpPr>
          <p:nvPr>
            <p:ph type="body" sz="quarter" idx="14" hasCustomPrompt="1"/>
          </p:nvPr>
        </p:nvSpPr>
        <p:spPr>
          <a:xfrm>
            <a:off x="807922" y="6679906"/>
            <a:ext cx="5633439" cy="113534"/>
          </a:xfrm>
          <a:prstGeom prst="rect">
            <a:avLst/>
          </a:prstGeom>
        </p:spPr>
        <p:txBody>
          <a:bodyPr vert="horz" anchor="ctr"/>
          <a:lstStyle>
            <a:lvl1pPr marL="0" indent="0">
              <a:buNone/>
              <a:defRPr sz="600">
                <a:solidFill>
                  <a:schemeClr val="accent2"/>
                </a:solidFill>
              </a:defRPr>
            </a:lvl1pPr>
          </a:lstStyle>
          <a:p>
            <a:pPr lvl="0"/>
            <a:r>
              <a:rPr lang="en-US" dirty="0" err="1"/>
              <a:t>Fuente</a:t>
            </a:r>
            <a:r>
              <a:rPr lang="en-US" dirty="0"/>
              <a:t>:</a:t>
            </a:r>
            <a:endParaRPr lang="es-ES" dirty="0"/>
          </a:p>
        </p:txBody>
      </p:sp>
      <p:sp>
        <p:nvSpPr>
          <p:cNvPr id="11" name="Marcador de texto 2"/>
          <p:cNvSpPr>
            <a:spLocks noGrp="1"/>
          </p:cNvSpPr>
          <p:nvPr>
            <p:ph type="body" sz="quarter" idx="15"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219209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olo texto">
    <p:spTree>
      <p:nvGrpSpPr>
        <p:cNvPr id="1" name=""/>
        <p:cNvGrpSpPr/>
        <p:nvPr/>
      </p:nvGrpSpPr>
      <p:grpSpPr>
        <a:xfrm>
          <a:off x="0" y="0"/>
          <a:ext cx="0" cy="0"/>
          <a:chOff x="0" y="0"/>
          <a:chExt cx="0" cy="0"/>
        </a:xfrm>
      </p:grpSpPr>
      <p:sp>
        <p:nvSpPr>
          <p:cNvPr id="7" name="CuadroTexto 6"/>
          <p:cNvSpPr txBox="1"/>
          <p:nvPr userDrawn="1"/>
        </p:nvSpPr>
        <p:spPr>
          <a:xfrm>
            <a:off x="824407" y="194584"/>
            <a:ext cx="252661" cy="369332"/>
          </a:xfrm>
          <a:prstGeom prst="rect">
            <a:avLst/>
          </a:prstGeom>
          <a:noFill/>
          <a:effectLst/>
        </p:spPr>
        <p:txBody>
          <a:bodyPr wrap="square" rtlCol="0">
            <a:spAutoFit/>
          </a:bodyPr>
          <a:lstStyle/>
          <a:p>
            <a:pPr algn="l"/>
            <a:r>
              <a:rPr lang="es-ES" dirty="0">
                <a:solidFill>
                  <a:srgbClr val="FFFFFF"/>
                </a:solidFill>
                <a:latin typeface="Trebuchet MS"/>
              </a:rPr>
              <a:t>|</a:t>
            </a:r>
          </a:p>
        </p:txBody>
      </p:sp>
      <p:sp>
        <p:nvSpPr>
          <p:cNvPr id="9" name="Marcador de texto 11"/>
          <p:cNvSpPr>
            <a:spLocks noGrp="1"/>
          </p:cNvSpPr>
          <p:nvPr>
            <p:ph type="body" sz="quarter" idx="13" hasCustomPrompt="1"/>
          </p:nvPr>
        </p:nvSpPr>
        <p:spPr>
          <a:xfrm>
            <a:off x="1077068" y="237661"/>
            <a:ext cx="5297513" cy="260350"/>
          </a:xfrm>
          <a:prstGeom prst="rect">
            <a:avLst/>
          </a:prstGeom>
        </p:spPr>
        <p:txBody>
          <a:bodyPr vert="horz"/>
          <a:lstStyle>
            <a:lvl1pPr marL="0" indent="0">
              <a:buNone/>
              <a:defRPr sz="1800">
                <a:solidFill>
                  <a:srgbClr val="FFFFFF"/>
                </a:solidFill>
              </a:defRPr>
            </a:lvl1pPr>
          </a:lstStyle>
          <a:p>
            <a:pPr lvl="0"/>
            <a:r>
              <a:rPr lang="en-US" dirty="0"/>
              <a:t>TÍTULO DE LA DIAPOSITIVA</a:t>
            </a:r>
            <a:endParaRPr lang="es-ES" dirty="0"/>
          </a:p>
        </p:txBody>
      </p:sp>
      <p:sp>
        <p:nvSpPr>
          <p:cNvPr id="11" name="Marcador de texto 2"/>
          <p:cNvSpPr>
            <a:spLocks noGrp="1"/>
          </p:cNvSpPr>
          <p:nvPr>
            <p:ph type="body" sz="quarter" idx="14" hasCustomPrompt="1"/>
          </p:nvPr>
        </p:nvSpPr>
        <p:spPr>
          <a:xfrm>
            <a:off x="807922" y="6679906"/>
            <a:ext cx="5633439" cy="113534"/>
          </a:xfrm>
          <a:prstGeom prst="rect">
            <a:avLst/>
          </a:prstGeom>
        </p:spPr>
        <p:txBody>
          <a:bodyPr vert="horz" anchor="ctr"/>
          <a:lstStyle>
            <a:lvl1pPr marL="0" indent="0">
              <a:buNone/>
              <a:defRPr sz="600">
                <a:solidFill>
                  <a:schemeClr val="accent2"/>
                </a:solidFill>
              </a:defRPr>
            </a:lvl1pPr>
          </a:lstStyle>
          <a:p>
            <a:pPr lvl="0"/>
            <a:r>
              <a:rPr lang="en-US" dirty="0" err="1"/>
              <a:t>Fuente</a:t>
            </a:r>
            <a:r>
              <a:rPr lang="en-US" dirty="0"/>
              <a:t>:</a:t>
            </a:r>
            <a:endParaRPr lang="es-ES" dirty="0"/>
          </a:p>
        </p:txBody>
      </p:sp>
      <p:sp>
        <p:nvSpPr>
          <p:cNvPr id="12" name="Marcador de texto 5"/>
          <p:cNvSpPr>
            <a:spLocks noGrp="1"/>
          </p:cNvSpPr>
          <p:nvPr>
            <p:ph type="body" sz="quarter" idx="16"/>
          </p:nvPr>
        </p:nvSpPr>
        <p:spPr>
          <a:xfrm>
            <a:off x="807923" y="1928618"/>
            <a:ext cx="7928089" cy="4087041"/>
          </a:xfrm>
          <a:prstGeom prst="rect">
            <a:avLst/>
          </a:prstGeom>
        </p:spPr>
        <p:txBody>
          <a:bodyPr vert="horz"/>
          <a:lstStyle>
            <a:lvl1pPr marL="0" indent="0">
              <a:buNone/>
              <a:defRPr sz="1800">
                <a:solidFill>
                  <a:schemeClr val="tx2"/>
                </a:solidFill>
              </a:defRPr>
            </a:lvl1pPr>
            <a:lvl2pPr>
              <a:defRPr sz="1800"/>
            </a:lvl2pPr>
            <a:lvl3pPr>
              <a:defRPr sz="1800"/>
            </a:lvl3pPr>
            <a:lvl4pPr>
              <a:defRPr sz="1800"/>
            </a:lvl4pPr>
            <a:lvl5pPr>
              <a:defRPr sz="1800"/>
            </a:lvl5pPr>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s-ES" dirty="0"/>
          </a:p>
        </p:txBody>
      </p:sp>
      <p:sp>
        <p:nvSpPr>
          <p:cNvPr id="13" name="Marcador de texto 7"/>
          <p:cNvSpPr>
            <a:spLocks noGrp="1"/>
          </p:cNvSpPr>
          <p:nvPr>
            <p:ph type="body" sz="quarter" idx="17" hasCustomPrompt="1"/>
          </p:nvPr>
        </p:nvSpPr>
        <p:spPr>
          <a:xfrm>
            <a:off x="807924" y="1233596"/>
            <a:ext cx="7928088" cy="553130"/>
          </a:xfrm>
          <a:prstGeom prst="rect">
            <a:avLst/>
          </a:prstGeom>
        </p:spPr>
        <p:txBody>
          <a:bodyPr vert="horz"/>
          <a:lstStyle>
            <a:lvl1pPr marL="0" indent="0">
              <a:buNone/>
              <a:defRPr sz="2000" baseline="0">
                <a:solidFill>
                  <a:schemeClr val="accent5"/>
                </a:solidFill>
              </a:defRPr>
            </a:lvl1pPr>
          </a:lstStyle>
          <a:p>
            <a:pPr lvl="0"/>
            <a:r>
              <a:rPr lang="es-ES" dirty="0"/>
              <a:t>Haga Clic para modificar el subtítulo</a:t>
            </a:r>
          </a:p>
        </p:txBody>
      </p:sp>
      <p:sp>
        <p:nvSpPr>
          <p:cNvPr id="10" name="Marcador de texto 2"/>
          <p:cNvSpPr>
            <a:spLocks noGrp="1"/>
          </p:cNvSpPr>
          <p:nvPr>
            <p:ph type="body" sz="quarter" idx="18"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623098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o foto">
    <p:spTree>
      <p:nvGrpSpPr>
        <p:cNvPr id="1" name=""/>
        <p:cNvGrpSpPr/>
        <p:nvPr/>
      </p:nvGrpSpPr>
      <p:grpSpPr>
        <a:xfrm>
          <a:off x="0" y="0"/>
          <a:ext cx="0" cy="0"/>
          <a:chOff x="0" y="0"/>
          <a:chExt cx="0" cy="0"/>
        </a:xfrm>
      </p:grpSpPr>
      <p:sp>
        <p:nvSpPr>
          <p:cNvPr id="14" name="Marcador de imágenes prediseñadas 2"/>
          <p:cNvSpPr>
            <a:spLocks noGrp="1"/>
          </p:cNvSpPr>
          <p:nvPr>
            <p:ph type="clipArt" sz="quarter" idx="10" hasCustomPrompt="1"/>
          </p:nvPr>
        </p:nvSpPr>
        <p:spPr>
          <a:xfrm>
            <a:off x="0" y="613508"/>
            <a:ext cx="9144000" cy="5748503"/>
          </a:xfrm>
          <a:prstGeom prst="rect">
            <a:avLst/>
          </a:prstGeom>
        </p:spPr>
        <p:txBody>
          <a:bodyPr vert="horz" anchor="ctr"/>
          <a:lstStyle>
            <a:lvl1pPr marL="0" indent="0" algn="ctr">
              <a:buNone/>
              <a:defRPr sz="3200"/>
            </a:lvl1pPr>
          </a:lstStyle>
          <a:p>
            <a:r>
              <a:rPr lang="es-ES" dirty="0"/>
              <a:t>Foto</a:t>
            </a:r>
          </a:p>
        </p:txBody>
      </p:sp>
      <p:sp>
        <p:nvSpPr>
          <p:cNvPr id="5" name="CuadroTexto 4"/>
          <p:cNvSpPr txBox="1"/>
          <p:nvPr userDrawn="1"/>
        </p:nvSpPr>
        <p:spPr>
          <a:xfrm>
            <a:off x="824407" y="194584"/>
            <a:ext cx="252661" cy="369332"/>
          </a:xfrm>
          <a:prstGeom prst="rect">
            <a:avLst/>
          </a:prstGeom>
          <a:noFill/>
          <a:effectLst/>
        </p:spPr>
        <p:txBody>
          <a:bodyPr wrap="square" rtlCol="0">
            <a:spAutoFit/>
          </a:bodyPr>
          <a:lstStyle/>
          <a:p>
            <a:pPr algn="l"/>
            <a:r>
              <a:rPr lang="es-ES" dirty="0">
                <a:solidFill>
                  <a:srgbClr val="FFFFFF"/>
                </a:solidFill>
                <a:latin typeface="Trebuchet MS"/>
              </a:rPr>
              <a:t>|</a:t>
            </a:r>
          </a:p>
        </p:txBody>
      </p:sp>
      <p:sp>
        <p:nvSpPr>
          <p:cNvPr id="6" name="Marcador de texto 11"/>
          <p:cNvSpPr>
            <a:spLocks noGrp="1"/>
          </p:cNvSpPr>
          <p:nvPr>
            <p:ph type="body" sz="quarter" idx="13" hasCustomPrompt="1"/>
          </p:nvPr>
        </p:nvSpPr>
        <p:spPr>
          <a:xfrm>
            <a:off x="1077068" y="237661"/>
            <a:ext cx="5297513" cy="260350"/>
          </a:xfrm>
          <a:prstGeom prst="rect">
            <a:avLst/>
          </a:prstGeom>
        </p:spPr>
        <p:txBody>
          <a:bodyPr vert="horz"/>
          <a:lstStyle>
            <a:lvl1pPr marL="0" indent="0">
              <a:buNone/>
              <a:defRPr sz="1800">
                <a:solidFill>
                  <a:srgbClr val="FFFFFF"/>
                </a:solidFill>
              </a:defRPr>
            </a:lvl1pPr>
          </a:lstStyle>
          <a:p>
            <a:pPr lvl="0"/>
            <a:r>
              <a:rPr lang="en-US" dirty="0"/>
              <a:t>TÍTULO DE LA DIAPOSITIVA</a:t>
            </a:r>
            <a:endParaRPr lang="es-ES" dirty="0"/>
          </a:p>
        </p:txBody>
      </p:sp>
      <p:sp>
        <p:nvSpPr>
          <p:cNvPr id="9" name="Marcador de texto 2"/>
          <p:cNvSpPr>
            <a:spLocks noGrp="1"/>
          </p:cNvSpPr>
          <p:nvPr>
            <p:ph type="body" sz="quarter" idx="14" hasCustomPrompt="1"/>
          </p:nvPr>
        </p:nvSpPr>
        <p:spPr>
          <a:xfrm>
            <a:off x="807922" y="6679906"/>
            <a:ext cx="5633439" cy="113534"/>
          </a:xfrm>
          <a:prstGeom prst="rect">
            <a:avLst/>
          </a:prstGeom>
        </p:spPr>
        <p:txBody>
          <a:bodyPr vert="horz" anchor="ctr"/>
          <a:lstStyle>
            <a:lvl1pPr marL="0" indent="0">
              <a:buNone/>
              <a:defRPr sz="600">
                <a:solidFill>
                  <a:schemeClr val="accent2"/>
                </a:solidFill>
              </a:defRPr>
            </a:lvl1pPr>
          </a:lstStyle>
          <a:p>
            <a:pPr lvl="0"/>
            <a:r>
              <a:rPr lang="en-US" dirty="0" err="1"/>
              <a:t>Fuente</a:t>
            </a:r>
            <a:r>
              <a:rPr lang="en-US" dirty="0"/>
              <a:t>:</a:t>
            </a:r>
            <a:endParaRPr lang="es-ES" dirty="0"/>
          </a:p>
        </p:txBody>
      </p:sp>
      <p:sp>
        <p:nvSpPr>
          <p:cNvPr id="8" name="Marcador de texto 2"/>
          <p:cNvSpPr>
            <a:spLocks noGrp="1"/>
          </p:cNvSpPr>
          <p:nvPr>
            <p:ph type="body" sz="quarter" idx="15"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3938718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y texto">
    <p:spTree>
      <p:nvGrpSpPr>
        <p:cNvPr id="1" name=""/>
        <p:cNvGrpSpPr/>
        <p:nvPr/>
      </p:nvGrpSpPr>
      <p:grpSpPr>
        <a:xfrm>
          <a:off x="0" y="0"/>
          <a:ext cx="0" cy="0"/>
          <a:chOff x="0" y="0"/>
          <a:chExt cx="0" cy="0"/>
        </a:xfrm>
      </p:grpSpPr>
      <p:sp>
        <p:nvSpPr>
          <p:cNvPr id="11" name="Marcador de imágenes prediseñadas 2"/>
          <p:cNvSpPr>
            <a:spLocks noGrp="1"/>
          </p:cNvSpPr>
          <p:nvPr>
            <p:ph type="clipArt" sz="quarter" idx="10" hasCustomPrompt="1"/>
          </p:nvPr>
        </p:nvSpPr>
        <p:spPr>
          <a:xfrm>
            <a:off x="807923" y="607642"/>
            <a:ext cx="5632205" cy="5754369"/>
          </a:xfrm>
          <a:prstGeom prst="rect">
            <a:avLst/>
          </a:prstGeom>
        </p:spPr>
        <p:txBody>
          <a:bodyPr vert="horz" anchor="ctr"/>
          <a:lstStyle>
            <a:lvl1pPr marL="0" indent="0" algn="ctr">
              <a:buNone/>
              <a:defRPr sz="3200"/>
            </a:lvl1pPr>
          </a:lstStyle>
          <a:p>
            <a:r>
              <a:rPr lang="es-ES" dirty="0"/>
              <a:t>Foto</a:t>
            </a:r>
          </a:p>
        </p:txBody>
      </p:sp>
      <p:sp>
        <p:nvSpPr>
          <p:cNvPr id="6" name="Marcador de texto 5"/>
          <p:cNvSpPr>
            <a:spLocks noGrp="1"/>
          </p:cNvSpPr>
          <p:nvPr>
            <p:ph type="body" sz="quarter" idx="11"/>
          </p:nvPr>
        </p:nvSpPr>
        <p:spPr>
          <a:xfrm>
            <a:off x="6595805" y="2266505"/>
            <a:ext cx="2140207" cy="3797761"/>
          </a:xfrm>
          <a:prstGeom prst="rect">
            <a:avLst/>
          </a:prstGeom>
        </p:spPr>
        <p:txBody>
          <a:bodyPr vert="horz"/>
          <a:lstStyle>
            <a:lvl1pPr marL="0" indent="0">
              <a:buNone/>
              <a:defRPr sz="1400">
                <a:solidFill>
                  <a:schemeClr val="tx2"/>
                </a:solidFill>
              </a:defRPr>
            </a:lvl1pPr>
            <a:lvl2pPr>
              <a:defRPr sz="1800"/>
            </a:lvl2pPr>
            <a:lvl3pPr>
              <a:defRPr sz="1800"/>
            </a:lvl3pPr>
            <a:lvl4pPr>
              <a:defRPr sz="1800"/>
            </a:lvl4pPr>
            <a:lvl5pPr>
              <a:defRPr sz="1800"/>
            </a:lvl5pPr>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s-ES" dirty="0"/>
          </a:p>
        </p:txBody>
      </p:sp>
      <p:sp>
        <p:nvSpPr>
          <p:cNvPr id="8" name="Marcador de texto 7"/>
          <p:cNvSpPr>
            <a:spLocks noGrp="1"/>
          </p:cNvSpPr>
          <p:nvPr>
            <p:ph type="body" sz="quarter" idx="12" hasCustomPrompt="1"/>
          </p:nvPr>
        </p:nvSpPr>
        <p:spPr>
          <a:xfrm>
            <a:off x="6595805" y="1225617"/>
            <a:ext cx="2140207" cy="889000"/>
          </a:xfrm>
          <a:prstGeom prst="rect">
            <a:avLst/>
          </a:prstGeom>
        </p:spPr>
        <p:txBody>
          <a:bodyPr vert="horz"/>
          <a:lstStyle>
            <a:lvl1pPr marL="0" indent="0">
              <a:buNone/>
              <a:defRPr sz="2000" baseline="0">
                <a:solidFill>
                  <a:schemeClr val="accent5"/>
                </a:solidFill>
              </a:defRPr>
            </a:lvl1pPr>
          </a:lstStyle>
          <a:p>
            <a:pPr lvl="0"/>
            <a:r>
              <a:rPr lang="es-ES" dirty="0"/>
              <a:t>Haga Clic para modificar el subtítulo</a:t>
            </a:r>
          </a:p>
        </p:txBody>
      </p:sp>
      <p:sp>
        <p:nvSpPr>
          <p:cNvPr id="9" name="CuadroTexto 8"/>
          <p:cNvSpPr txBox="1"/>
          <p:nvPr userDrawn="1"/>
        </p:nvSpPr>
        <p:spPr>
          <a:xfrm>
            <a:off x="824407" y="194584"/>
            <a:ext cx="252661" cy="369332"/>
          </a:xfrm>
          <a:prstGeom prst="rect">
            <a:avLst/>
          </a:prstGeom>
          <a:noFill/>
          <a:effectLst/>
        </p:spPr>
        <p:txBody>
          <a:bodyPr wrap="square" rtlCol="0">
            <a:spAutoFit/>
          </a:bodyPr>
          <a:lstStyle/>
          <a:p>
            <a:pPr algn="l"/>
            <a:r>
              <a:rPr lang="es-ES" dirty="0">
                <a:solidFill>
                  <a:srgbClr val="FFFFFF"/>
                </a:solidFill>
                <a:latin typeface="Trebuchet MS"/>
              </a:rPr>
              <a:t>|</a:t>
            </a:r>
          </a:p>
        </p:txBody>
      </p:sp>
      <p:sp>
        <p:nvSpPr>
          <p:cNvPr id="10" name="Marcador de texto 11"/>
          <p:cNvSpPr>
            <a:spLocks noGrp="1"/>
          </p:cNvSpPr>
          <p:nvPr>
            <p:ph type="body" sz="quarter" idx="13" hasCustomPrompt="1"/>
          </p:nvPr>
        </p:nvSpPr>
        <p:spPr>
          <a:xfrm>
            <a:off x="1077068" y="237661"/>
            <a:ext cx="5297513" cy="260350"/>
          </a:xfrm>
          <a:prstGeom prst="rect">
            <a:avLst/>
          </a:prstGeom>
        </p:spPr>
        <p:txBody>
          <a:bodyPr vert="horz"/>
          <a:lstStyle>
            <a:lvl1pPr marL="0" indent="0">
              <a:buNone/>
              <a:defRPr sz="1800">
                <a:solidFill>
                  <a:srgbClr val="FFFFFF"/>
                </a:solidFill>
              </a:defRPr>
            </a:lvl1pPr>
          </a:lstStyle>
          <a:p>
            <a:pPr lvl="0"/>
            <a:r>
              <a:rPr lang="en-US" dirty="0"/>
              <a:t>TÍTULO DE LA DIAPOSITIVA</a:t>
            </a:r>
            <a:endParaRPr lang="es-ES" dirty="0"/>
          </a:p>
        </p:txBody>
      </p:sp>
      <p:sp>
        <p:nvSpPr>
          <p:cNvPr id="20" name="Marcador de texto 2"/>
          <p:cNvSpPr>
            <a:spLocks noGrp="1"/>
          </p:cNvSpPr>
          <p:nvPr>
            <p:ph type="body" sz="quarter" idx="14" hasCustomPrompt="1"/>
          </p:nvPr>
        </p:nvSpPr>
        <p:spPr>
          <a:xfrm>
            <a:off x="807922" y="6679906"/>
            <a:ext cx="5633439" cy="113534"/>
          </a:xfrm>
          <a:prstGeom prst="rect">
            <a:avLst/>
          </a:prstGeom>
        </p:spPr>
        <p:txBody>
          <a:bodyPr vert="horz" anchor="ctr"/>
          <a:lstStyle>
            <a:lvl1pPr marL="0" indent="0">
              <a:buNone/>
              <a:defRPr sz="600">
                <a:solidFill>
                  <a:schemeClr val="accent2"/>
                </a:solidFill>
              </a:defRPr>
            </a:lvl1pPr>
          </a:lstStyle>
          <a:p>
            <a:pPr lvl="0"/>
            <a:r>
              <a:rPr lang="en-US" dirty="0" err="1"/>
              <a:t>Fuente</a:t>
            </a:r>
            <a:r>
              <a:rPr lang="en-US" dirty="0"/>
              <a:t>:</a:t>
            </a:r>
            <a:endParaRPr lang="es-ES" dirty="0"/>
          </a:p>
        </p:txBody>
      </p:sp>
      <p:sp>
        <p:nvSpPr>
          <p:cNvPr id="13" name="Marcador de texto 2"/>
          <p:cNvSpPr>
            <a:spLocks noGrp="1"/>
          </p:cNvSpPr>
          <p:nvPr>
            <p:ph type="body" sz="quarter" idx="15"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386917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5" name="Rectángulo 24"/>
          <p:cNvSpPr/>
          <p:nvPr userDrawn="1"/>
        </p:nvSpPr>
        <p:spPr>
          <a:xfrm>
            <a:off x="811832" y="612589"/>
            <a:ext cx="5620346" cy="5744882"/>
          </a:xfrm>
          <a:prstGeom prst="rect">
            <a:avLst/>
          </a:prstGeom>
          <a:solidFill>
            <a:srgbClr val="CBC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6" name="Marcador de texto 7"/>
          <p:cNvSpPr>
            <a:spLocks noGrp="1"/>
          </p:cNvSpPr>
          <p:nvPr>
            <p:ph type="body" sz="quarter" idx="12" hasCustomPrompt="1"/>
          </p:nvPr>
        </p:nvSpPr>
        <p:spPr>
          <a:xfrm>
            <a:off x="1287729" y="1801422"/>
            <a:ext cx="4570440" cy="4011653"/>
          </a:xfrm>
          <a:prstGeom prst="rect">
            <a:avLst/>
          </a:prstGeom>
        </p:spPr>
        <p:txBody>
          <a:bodyPr vert="horz"/>
          <a:lstStyle>
            <a:lvl1pPr marL="457200" marR="0" indent="-457200" algn="l" defTabSz="457200" rtl="0" eaLnBrk="1" fontAlgn="auto" latinLnBrk="0" hangingPunct="1">
              <a:lnSpc>
                <a:spcPct val="100000"/>
              </a:lnSpc>
              <a:spcBef>
                <a:spcPct val="20000"/>
              </a:spcBef>
              <a:spcAft>
                <a:spcPts val="0"/>
              </a:spcAft>
              <a:buClr>
                <a:srgbClr val="7B7B60"/>
              </a:buClr>
              <a:buSzTx/>
              <a:buFont typeface="+mj-lt"/>
              <a:buAutoNum type="arabicPeriod"/>
              <a:tabLst/>
              <a:defRPr sz="2000" baseline="0">
                <a:solidFill>
                  <a:schemeClr val="tx2"/>
                </a:solidFill>
              </a:defRPr>
            </a:lvl1pPr>
          </a:lstStyle>
          <a:p>
            <a:pPr lvl="0"/>
            <a:r>
              <a:rPr lang="es-ES" dirty="0"/>
              <a:t>Haga clic para modificar el índice</a:t>
            </a:r>
          </a:p>
        </p:txBody>
      </p:sp>
      <p:sp>
        <p:nvSpPr>
          <p:cNvPr id="2" name="CuadroTexto 1"/>
          <p:cNvSpPr txBox="1"/>
          <p:nvPr userDrawn="1"/>
        </p:nvSpPr>
        <p:spPr>
          <a:xfrm>
            <a:off x="1242138" y="1009487"/>
            <a:ext cx="3486168" cy="584776"/>
          </a:xfrm>
          <a:prstGeom prst="rect">
            <a:avLst/>
          </a:prstGeom>
          <a:noFill/>
        </p:spPr>
        <p:txBody>
          <a:bodyPr wrap="square" rtlCol="0">
            <a:spAutoFit/>
          </a:bodyPr>
          <a:lstStyle/>
          <a:p>
            <a:r>
              <a:rPr lang="es-ES" sz="3200" dirty="0">
                <a:solidFill>
                  <a:srgbClr val="7B7B60"/>
                </a:solidFill>
              </a:rPr>
              <a:t>AGENDA</a:t>
            </a:r>
          </a:p>
        </p:txBody>
      </p:sp>
      <p:sp>
        <p:nvSpPr>
          <p:cNvPr id="7" name="Marcador de texto 2"/>
          <p:cNvSpPr>
            <a:spLocks noGrp="1"/>
          </p:cNvSpPr>
          <p:nvPr>
            <p:ph type="body" sz="quarter" idx="13"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1808065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Fotos y texto">
    <p:spTree>
      <p:nvGrpSpPr>
        <p:cNvPr id="1" name=""/>
        <p:cNvGrpSpPr/>
        <p:nvPr/>
      </p:nvGrpSpPr>
      <p:grpSpPr>
        <a:xfrm>
          <a:off x="0" y="0"/>
          <a:ext cx="0" cy="0"/>
          <a:chOff x="0" y="0"/>
          <a:chExt cx="0" cy="0"/>
        </a:xfrm>
      </p:grpSpPr>
      <p:sp>
        <p:nvSpPr>
          <p:cNvPr id="11" name="Marcador de imágenes prediseñadas 2"/>
          <p:cNvSpPr>
            <a:spLocks noGrp="1"/>
          </p:cNvSpPr>
          <p:nvPr>
            <p:ph type="clipArt" sz="quarter" idx="10" hasCustomPrompt="1"/>
          </p:nvPr>
        </p:nvSpPr>
        <p:spPr>
          <a:xfrm>
            <a:off x="227" y="1802332"/>
            <a:ext cx="5064606" cy="3363806"/>
          </a:xfrm>
          <a:prstGeom prst="rect">
            <a:avLst/>
          </a:prstGeom>
        </p:spPr>
        <p:txBody>
          <a:bodyPr vert="horz" anchor="ctr"/>
          <a:lstStyle>
            <a:lvl1pPr marL="0" indent="0" algn="ctr">
              <a:buNone/>
              <a:defRPr sz="3200"/>
            </a:lvl1pPr>
          </a:lstStyle>
          <a:p>
            <a:r>
              <a:rPr lang="es-ES" dirty="0"/>
              <a:t>Foto</a:t>
            </a:r>
          </a:p>
        </p:txBody>
      </p:sp>
      <p:sp>
        <p:nvSpPr>
          <p:cNvPr id="6" name="Marcador de texto 5"/>
          <p:cNvSpPr>
            <a:spLocks noGrp="1"/>
          </p:cNvSpPr>
          <p:nvPr>
            <p:ph type="body" sz="quarter" idx="11"/>
          </p:nvPr>
        </p:nvSpPr>
        <p:spPr>
          <a:xfrm>
            <a:off x="806176" y="5266513"/>
            <a:ext cx="4247895" cy="876747"/>
          </a:xfrm>
          <a:prstGeom prst="rect">
            <a:avLst/>
          </a:prstGeom>
        </p:spPr>
        <p:txBody>
          <a:bodyPr vert="horz"/>
          <a:lstStyle>
            <a:lvl1pPr marL="0" indent="0">
              <a:buNone/>
              <a:defRPr sz="1400">
                <a:solidFill>
                  <a:schemeClr val="tx2"/>
                </a:solidFill>
              </a:defRPr>
            </a:lvl1pPr>
            <a:lvl2pPr>
              <a:defRPr sz="1800"/>
            </a:lvl2pPr>
            <a:lvl3pPr>
              <a:defRPr sz="1800"/>
            </a:lvl3pPr>
            <a:lvl4pPr>
              <a:defRPr sz="1800"/>
            </a:lvl4pPr>
            <a:lvl5pPr>
              <a:defRPr sz="1800"/>
            </a:lvl5pPr>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s-ES" dirty="0"/>
          </a:p>
        </p:txBody>
      </p:sp>
      <p:sp>
        <p:nvSpPr>
          <p:cNvPr id="9" name="CuadroTexto 8"/>
          <p:cNvSpPr txBox="1"/>
          <p:nvPr userDrawn="1"/>
        </p:nvSpPr>
        <p:spPr>
          <a:xfrm>
            <a:off x="824407" y="194584"/>
            <a:ext cx="252661" cy="369332"/>
          </a:xfrm>
          <a:prstGeom prst="rect">
            <a:avLst/>
          </a:prstGeom>
          <a:noFill/>
          <a:effectLst/>
        </p:spPr>
        <p:txBody>
          <a:bodyPr wrap="square" rtlCol="0">
            <a:spAutoFit/>
          </a:bodyPr>
          <a:lstStyle/>
          <a:p>
            <a:pPr algn="l"/>
            <a:r>
              <a:rPr lang="es-ES" dirty="0">
                <a:solidFill>
                  <a:srgbClr val="FFFFFF"/>
                </a:solidFill>
                <a:latin typeface="Trebuchet MS"/>
              </a:rPr>
              <a:t>|</a:t>
            </a:r>
          </a:p>
        </p:txBody>
      </p:sp>
      <p:sp>
        <p:nvSpPr>
          <p:cNvPr id="10" name="Marcador de texto 11"/>
          <p:cNvSpPr>
            <a:spLocks noGrp="1"/>
          </p:cNvSpPr>
          <p:nvPr>
            <p:ph type="body" sz="quarter" idx="13" hasCustomPrompt="1"/>
          </p:nvPr>
        </p:nvSpPr>
        <p:spPr>
          <a:xfrm>
            <a:off x="1077068" y="237661"/>
            <a:ext cx="5297513" cy="260350"/>
          </a:xfrm>
          <a:prstGeom prst="rect">
            <a:avLst/>
          </a:prstGeom>
        </p:spPr>
        <p:txBody>
          <a:bodyPr vert="horz"/>
          <a:lstStyle>
            <a:lvl1pPr marL="0" indent="0">
              <a:buNone/>
              <a:defRPr sz="1800">
                <a:solidFill>
                  <a:srgbClr val="FFFFFF"/>
                </a:solidFill>
              </a:defRPr>
            </a:lvl1pPr>
          </a:lstStyle>
          <a:p>
            <a:pPr lvl="0"/>
            <a:r>
              <a:rPr lang="en-US" dirty="0"/>
              <a:t>TÍTULO DE LA DIAPOSITIVA</a:t>
            </a:r>
            <a:endParaRPr lang="es-ES" dirty="0"/>
          </a:p>
        </p:txBody>
      </p:sp>
      <p:sp>
        <p:nvSpPr>
          <p:cNvPr id="14" name="Marcador de imágenes prediseñadas 2"/>
          <p:cNvSpPr>
            <a:spLocks noGrp="1"/>
          </p:cNvSpPr>
          <p:nvPr>
            <p:ph type="clipArt" sz="quarter" idx="15" hasCustomPrompt="1"/>
          </p:nvPr>
        </p:nvSpPr>
        <p:spPr>
          <a:xfrm>
            <a:off x="5149274" y="1515961"/>
            <a:ext cx="3994726" cy="3905755"/>
          </a:xfrm>
          <a:prstGeom prst="rect">
            <a:avLst/>
          </a:prstGeom>
        </p:spPr>
        <p:txBody>
          <a:bodyPr vert="horz" anchor="ctr"/>
          <a:lstStyle>
            <a:lvl1pPr marL="0" indent="0" algn="ctr">
              <a:buNone/>
              <a:defRPr sz="3200"/>
            </a:lvl1pPr>
          </a:lstStyle>
          <a:p>
            <a:r>
              <a:rPr lang="es-ES" dirty="0"/>
              <a:t>Foto</a:t>
            </a:r>
          </a:p>
        </p:txBody>
      </p:sp>
      <p:sp>
        <p:nvSpPr>
          <p:cNvPr id="17" name="Marcador de texto 7"/>
          <p:cNvSpPr>
            <a:spLocks noGrp="1"/>
          </p:cNvSpPr>
          <p:nvPr>
            <p:ph type="body" sz="quarter" idx="17" hasCustomPrompt="1"/>
          </p:nvPr>
        </p:nvSpPr>
        <p:spPr>
          <a:xfrm>
            <a:off x="807924" y="1057381"/>
            <a:ext cx="4246147" cy="553130"/>
          </a:xfrm>
          <a:prstGeom prst="rect">
            <a:avLst/>
          </a:prstGeom>
        </p:spPr>
        <p:txBody>
          <a:bodyPr vert="horz"/>
          <a:lstStyle>
            <a:lvl1pPr marL="0" indent="0">
              <a:buNone/>
              <a:defRPr sz="2000" baseline="0">
                <a:solidFill>
                  <a:schemeClr val="accent5"/>
                </a:solidFill>
              </a:defRPr>
            </a:lvl1pPr>
          </a:lstStyle>
          <a:p>
            <a:pPr lvl="0"/>
            <a:r>
              <a:rPr lang="es-ES" dirty="0"/>
              <a:t>Haga Clic para modificar el subtítulo</a:t>
            </a:r>
          </a:p>
        </p:txBody>
      </p:sp>
      <p:sp>
        <p:nvSpPr>
          <p:cNvPr id="18" name="Marcador de texto 2"/>
          <p:cNvSpPr>
            <a:spLocks noGrp="1"/>
          </p:cNvSpPr>
          <p:nvPr>
            <p:ph type="body" sz="quarter" idx="14" hasCustomPrompt="1"/>
          </p:nvPr>
        </p:nvSpPr>
        <p:spPr>
          <a:xfrm>
            <a:off x="807922" y="6679906"/>
            <a:ext cx="5633439" cy="113534"/>
          </a:xfrm>
          <a:prstGeom prst="rect">
            <a:avLst/>
          </a:prstGeom>
        </p:spPr>
        <p:txBody>
          <a:bodyPr vert="horz" anchor="ctr"/>
          <a:lstStyle>
            <a:lvl1pPr marL="0" indent="0">
              <a:buNone/>
              <a:defRPr sz="600">
                <a:solidFill>
                  <a:schemeClr val="accent2"/>
                </a:solidFill>
              </a:defRPr>
            </a:lvl1pPr>
          </a:lstStyle>
          <a:p>
            <a:pPr lvl="0"/>
            <a:r>
              <a:rPr lang="en-US" dirty="0" err="1"/>
              <a:t>Fuente</a:t>
            </a:r>
            <a:r>
              <a:rPr lang="en-US" dirty="0"/>
              <a:t>:</a:t>
            </a:r>
            <a:endParaRPr lang="es-ES" dirty="0"/>
          </a:p>
        </p:txBody>
      </p:sp>
      <p:sp>
        <p:nvSpPr>
          <p:cNvPr id="13" name="Marcador de texto 2"/>
          <p:cNvSpPr>
            <a:spLocks noGrp="1"/>
          </p:cNvSpPr>
          <p:nvPr>
            <p:ph type="body" sz="quarter" idx="18"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1723108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áfico">
    <p:spTree>
      <p:nvGrpSpPr>
        <p:cNvPr id="1" name=""/>
        <p:cNvGrpSpPr/>
        <p:nvPr/>
      </p:nvGrpSpPr>
      <p:grpSpPr>
        <a:xfrm>
          <a:off x="0" y="0"/>
          <a:ext cx="0" cy="0"/>
          <a:chOff x="0" y="0"/>
          <a:chExt cx="0" cy="0"/>
        </a:xfrm>
      </p:grpSpPr>
      <p:sp>
        <p:nvSpPr>
          <p:cNvPr id="4" name="Marcador de gráfico 3"/>
          <p:cNvSpPr>
            <a:spLocks noGrp="1"/>
          </p:cNvSpPr>
          <p:nvPr>
            <p:ph type="chart" sz="quarter" idx="10" hasCustomPrompt="1"/>
          </p:nvPr>
        </p:nvSpPr>
        <p:spPr>
          <a:xfrm>
            <a:off x="4091213" y="1768239"/>
            <a:ext cx="4644799" cy="4296030"/>
          </a:xfrm>
          <a:prstGeom prst="rect">
            <a:avLst/>
          </a:prstGeom>
        </p:spPr>
        <p:txBody>
          <a:bodyPr vert="horz" anchor="ctr"/>
          <a:lstStyle>
            <a:lvl1pPr marL="0" indent="0" algn="ctr">
              <a:buNone/>
              <a:defRPr/>
            </a:lvl1pPr>
          </a:lstStyle>
          <a:p>
            <a:r>
              <a:rPr lang="es-ES" dirty="0"/>
              <a:t>Gráfico</a:t>
            </a:r>
          </a:p>
        </p:txBody>
      </p:sp>
      <p:sp>
        <p:nvSpPr>
          <p:cNvPr id="5" name="Marcador de texto 2"/>
          <p:cNvSpPr>
            <a:spLocks noGrp="1"/>
          </p:cNvSpPr>
          <p:nvPr>
            <p:ph type="body" sz="quarter" idx="12" hasCustomPrompt="1"/>
          </p:nvPr>
        </p:nvSpPr>
        <p:spPr>
          <a:xfrm>
            <a:off x="4091213" y="1085514"/>
            <a:ext cx="4644799" cy="434975"/>
          </a:xfrm>
          <a:prstGeom prst="rect">
            <a:avLst/>
          </a:prstGeom>
        </p:spPr>
        <p:txBody>
          <a:bodyPr vert="horz"/>
          <a:lstStyle>
            <a:lvl1pPr marL="0" indent="0" algn="ctr">
              <a:buNone/>
              <a:defRPr sz="2000" baseline="0">
                <a:solidFill>
                  <a:schemeClr val="accent3"/>
                </a:solidFill>
              </a:defRPr>
            </a:lvl1pPr>
          </a:lstStyle>
          <a:p>
            <a:pPr lvl="0"/>
            <a:r>
              <a:rPr lang="en-US" dirty="0" err="1"/>
              <a:t>Título</a:t>
            </a:r>
            <a:r>
              <a:rPr lang="en-US" dirty="0"/>
              <a:t> del </a:t>
            </a:r>
            <a:r>
              <a:rPr lang="en-US" dirty="0" err="1"/>
              <a:t>gráfico</a:t>
            </a:r>
            <a:endParaRPr lang="es-ES" dirty="0"/>
          </a:p>
        </p:txBody>
      </p:sp>
      <p:pic>
        <p:nvPicPr>
          <p:cNvPr id="7" name="Imagen 6" descr="Horizonte.pdf"/>
          <p:cNvPicPr>
            <a:picLocks noChangeAspect="1"/>
          </p:cNvPicPr>
          <p:nvPr userDrawn="1"/>
        </p:nvPicPr>
        <p:blipFill>
          <a:blip r:embed="rId2">
            <a:alphaModFix amt="49000"/>
            <a:extLst>
              <a:ext uri="{28A0092B-C50C-407E-A947-70E740481C1C}">
                <a14:useLocalDpi xmlns:a14="http://schemas.microsoft.com/office/drawing/2010/main" xmlns=""/>
              </a:ext>
            </a:extLst>
          </a:blip>
          <a:stretch>
            <a:fillRect/>
          </a:stretch>
        </p:blipFill>
        <p:spPr>
          <a:xfrm>
            <a:off x="5251497" y="1355581"/>
            <a:ext cx="2396630" cy="479394"/>
          </a:xfrm>
          <a:prstGeom prst="rect">
            <a:avLst/>
          </a:prstGeom>
        </p:spPr>
      </p:pic>
      <p:cxnSp>
        <p:nvCxnSpPr>
          <p:cNvPr id="14" name="Conector recto 13"/>
          <p:cNvCxnSpPr/>
          <p:nvPr userDrawn="1"/>
        </p:nvCxnSpPr>
        <p:spPr>
          <a:xfrm>
            <a:off x="3918857" y="1085514"/>
            <a:ext cx="0" cy="4978754"/>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CuadroTexto 9"/>
          <p:cNvSpPr txBox="1"/>
          <p:nvPr userDrawn="1"/>
        </p:nvSpPr>
        <p:spPr>
          <a:xfrm>
            <a:off x="824407" y="194584"/>
            <a:ext cx="252661" cy="369332"/>
          </a:xfrm>
          <a:prstGeom prst="rect">
            <a:avLst/>
          </a:prstGeom>
          <a:noFill/>
          <a:effectLst/>
        </p:spPr>
        <p:txBody>
          <a:bodyPr wrap="square" rtlCol="0">
            <a:spAutoFit/>
          </a:bodyPr>
          <a:lstStyle/>
          <a:p>
            <a:pPr algn="l"/>
            <a:r>
              <a:rPr lang="es-ES" dirty="0">
                <a:solidFill>
                  <a:srgbClr val="FFFFFF"/>
                </a:solidFill>
                <a:latin typeface="Trebuchet MS"/>
              </a:rPr>
              <a:t>|</a:t>
            </a:r>
          </a:p>
        </p:txBody>
      </p:sp>
      <p:sp>
        <p:nvSpPr>
          <p:cNvPr id="11" name="Marcador de texto 11"/>
          <p:cNvSpPr>
            <a:spLocks noGrp="1"/>
          </p:cNvSpPr>
          <p:nvPr>
            <p:ph type="body" sz="quarter" idx="15" hasCustomPrompt="1"/>
          </p:nvPr>
        </p:nvSpPr>
        <p:spPr>
          <a:xfrm>
            <a:off x="1077068" y="237661"/>
            <a:ext cx="5297513" cy="260350"/>
          </a:xfrm>
          <a:prstGeom prst="rect">
            <a:avLst/>
          </a:prstGeom>
        </p:spPr>
        <p:txBody>
          <a:bodyPr vert="horz"/>
          <a:lstStyle>
            <a:lvl1pPr marL="0" indent="0">
              <a:buNone/>
              <a:defRPr sz="1800">
                <a:solidFill>
                  <a:srgbClr val="FFFFFF"/>
                </a:solidFill>
              </a:defRPr>
            </a:lvl1pPr>
          </a:lstStyle>
          <a:p>
            <a:pPr lvl="0"/>
            <a:r>
              <a:rPr lang="en-US" dirty="0"/>
              <a:t>TÍTULO DE LA DIAPOSITIVA</a:t>
            </a:r>
            <a:endParaRPr lang="es-ES" dirty="0"/>
          </a:p>
        </p:txBody>
      </p:sp>
      <p:sp>
        <p:nvSpPr>
          <p:cNvPr id="28" name="Marcador de texto 2"/>
          <p:cNvSpPr>
            <a:spLocks noGrp="1"/>
          </p:cNvSpPr>
          <p:nvPr>
            <p:ph type="body" sz="quarter" idx="14" hasCustomPrompt="1"/>
          </p:nvPr>
        </p:nvSpPr>
        <p:spPr>
          <a:xfrm>
            <a:off x="807922" y="6679906"/>
            <a:ext cx="5633439" cy="113534"/>
          </a:xfrm>
          <a:prstGeom prst="rect">
            <a:avLst/>
          </a:prstGeom>
        </p:spPr>
        <p:txBody>
          <a:bodyPr vert="horz" anchor="ctr"/>
          <a:lstStyle>
            <a:lvl1pPr marL="0" indent="0">
              <a:buNone/>
              <a:defRPr sz="600">
                <a:solidFill>
                  <a:schemeClr val="accent2"/>
                </a:solidFill>
              </a:defRPr>
            </a:lvl1pPr>
          </a:lstStyle>
          <a:p>
            <a:pPr lvl="0"/>
            <a:r>
              <a:rPr lang="en-US" dirty="0" err="1"/>
              <a:t>Fuente</a:t>
            </a:r>
            <a:r>
              <a:rPr lang="en-US" dirty="0"/>
              <a:t>:</a:t>
            </a:r>
            <a:endParaRPr lang="es-ES" dirty="0"/>
          </a:p>
        </p:txBody>
      </p:sp>
      <p:sp>
        <p:nvSpPr>
          <p:cNvPr id="29" name="Marcador de texto 5"/>
          <p:cNvSpPr>
            <a:spLocks noGrp="1"/>
          </p:cNvSpPr>
          <p:nvPr>
            <p:ph type="body" sz="quarter" idx="16"/>
          </p:nvPr>
        </p:nvSpPr>
        <p:spPr>
          <a:xfrm>
            <a:off x="807922" y="2084212"/>
            <a:ext cx="2933847" cy="3839951"/>
          </a:xfrm>
          <a:prstGeom prst="rect">
            <a:avLst/>
          </a:prstGeom>
        </p:spPr>
        <p:txBody>
          <a:bodyPr vert="horz"/>
          <a:lstStyle>
            <a:lvl1pPr marL="0" indent="0">
              <a:buNone/>
              <a:defRPr sz="1400">
                <a:solidFill>
                  <a:schemeClr val="tx2"/>
                </a:solidFill>
              </a:defRPr>
            </a:lvl1pPr>
            <a:lvl2pPr>
              <a:defRPr sz="1800"/>
            </a:lvl2pPr>
            <a:lvl3pPr>
              <a:defRPr sz="1800"/>
            </a:lvl3pPr>
            <a:lvl4pPr>
              <a:defRPr sz="1800"/>
            </a:lvl4pPr>
            <a:lvl5pPr>
              <a:defRPr sz="1800"/>
            </a:lvl5pPr>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s-ES" dirty="0"/>
          </a:p>
        </p:txBody>
      </p:sp>
      <p:sp>
        <p:nvSpPr>
          <p:cNvPr id="30" name="Marcador de texto 7"/>
          <p:cNvSpPr>
            <a:spLocks noGrp="1"/>
          </p:cNvSpPr>
          <p:nvPr>
            <p:ph type="body" sz="quarter" idx="17" hasCustomPrompt="1"/>
          </p:nvPr>
        </p:nvSpPr>
        <p:spPr>
          <a:xfrm>
            <a:off x="807922" y="1085514"/>
            <a:ext cx="2933847" cy="889000"/>
          </a:xfrm>
          <a:prstGeom prst="rect">
            <a:avLst/>
          </a:prstGeom>
        </p:spPr>
        <p:txBody>
          <a:bodyPr vert="horz"/>
          <a:lstStyle>
            <a:lvl1pPr marL="0" indent="0">
              <a:buNone/>
              <a:defRPr sz="2000" baseline="0">
                <a:solidFill>
                  <a:schemeClr val="accent5"/>
                </a:solidFill>
              </a:defRPr>
            </a:lvl1pPr>
          </a:lstStyle>
          <a:p>
            <a:pPr lvl="0"/>
            <a:r>
              <a:rPr lang="es-ES" dirty="0"/>
              <a:t>Haga Clic para modificar el subtítulo</a:t>
            </a:r>
          </a:p>
        </p:txBody>
      </p:sp>
      <p:sp>
        <p:nvSpPr>
          <p:cNvPr id="13" name="Marcador de texto 2"/>
          <p:cNvSpPr>
            <a:spLocks noGrp="1"/>
          </p:cNvSpPr>
          <p:nvPr>
            <p:ph type="body" sz="quarter" idx="13"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761925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a">
    <p:spTree>
      <p:nvGrpSpPr>
        <p:cNvPr id="1" name=""/>
        <p:cNvGrpSpPr/>
        <p:nvPr/>
      </p:nvGrpSpPr>
      <p:grpSpPr>
        <a:xfrm>
          <a:off x="0" y="0"/>
          <a:ext cx="0" cy="0"/>
          <a:chOff x="0" y="0"/>
          <a:chExt cx="0" cy="0"/>
        </a:xfrm>
      </p:grpSpPr>
      <p:pic>
        <p:nvPicPr>
          <p:cNvPr id="7" name="Imagen 6" descr="Horizonte.pdf"/>
          <p:cNvPicPr>
            <a:picLocks noChangeAspect="1"/>
          </p:cNvPicPr>
          <p:nvPr userDrawn="1"/>
        </p:nvPicPr>
        <p:blipFill>
          <a:blip r:embed="rId2">
            <a:alphaModFix amt="49000"/>
            <a:extLst>
              <a:ext uri="{28A0092B-C50C-407E-A947-70E740481C1C}">
                <a14:useLocalDpi xmlns:a14="http://schemas.microsoft.com/office/drawing/2010/main" xmlns=""/>
              </a:ext>
            </a:extLst>
          </a:blip>
          <a:stretch>
            <a:fillRect/>
          </a:stretch>
        </p:blipFill>
        <p:spPr>
          <a:xfrm>
            <a:off x="5251497" y="1355581"/>
            <a:ext cx="2396630" cy="479394"/>
          </a:xfrm>
          <a:prstGeom prst="rect">
            <a:avLst/>
          </a:prstGeom>
        </p:spPr>
      </p:pic>
      <p:sp>
        <p:nvSpPr>
          <p:cNvPr id="3" name="Marcador de tabla 2"/>
          <p:cNvSpPr>
            <a:spLocks noGrp="1"/>
          </p:cNvSpPr>
          <p:nvPr>
            <p:ph type="tbl" sz="quarter" idx="14"/>
          </p:nvPr>
        </p:nvSpPr>
        <p:spPr>
          <a:xfrm>
            <a:off x="4091213" y="1741714"/>
            <a:ext cx="4644800" cy="4322553"/>
          </a:xfrm>
          <a:prstGeom prst="rect">
            <a:avLst/>
          </a:prstGeom>
        </p:spPr>
        <p:txBody>
          <a:bodyPr vert="horz" anchor="ctr"/>
          <a:lstStyle>
            <a:lvl1pPr marL="0" indent="0" algn="ctr">
              <a:buNone/>
              <a:defRPr/>
            </a:lvl1pPr>
          </a:lstStyle>
          <a:p>
            <a:endParaRPr lang="es-ES" dirty="0"/>
          </a:p>
        </p:txBody>
      </p:sp>
      <p:sp>
        <p:nvSpPr>
          <p:cNvPr id="10" name="Marcador de texto 2"/>
          <p:cNvSpPr>
            <a:spLocks noGrp="1"/>
          </p:cNvSpPr>
          <p:nvPr>
            <p:ph type="body" sz="quarter" idx="12" hasCustomPrompt="1"/>
          </p:nvPr>
        </p:nvSpPr>
        <p:spPr>
          <a:xfrm>
            <a:off x="4091213" y="1085514"/>
            <a:ext cx="4644799" cy="434975"/>
          </a:xfrm>
          <a:prstGeom prst="rect">
            <a:avLst/>
          </a:prstGeom>
        </p:spPr>
        <p:txBody>
          <a:bodyPr vert="horz"/>
          <a:lstStyle>
            <a:lvl1pPr marL="0" indent="0" algn="ctr">
              <a:buNone/>
              <a:defRPr sz="2000" baseline="0">
                <a:solidFill>
                  <a:schemeClr val="accent3"/>
                </a:solidFill>
              </a:defRPr>
            </a:lvl1pPr>
          </a:lstStyle>
          <a:p>
            <a:pPr lvl="0"/>
            <a:r>
              <a:rPr lang="en-US" dirty="0" err="1"/>
              <a:t>Título</a:t>
            </a:r>
            <a:r>
              <a:rPr lang="en-US" dirty="0"/>
              <a:t> de la </a:t>
            </a:r>
            <a:r>
              <a:rPr lang="en-US" dirty="0" err="1"/>
              <a:t>tabla</a:t>
            </a:r>
            <a:endParaRPr lang="es-ES" dirty="0"/>
          </a:p>
        </p:txBody>
      </p:sp>
      <p:sp>
        <p:nvSpPr>
          <p:cNvPr id="13" name="CuadroTexto 12"/>
          <p:cNvSpPr txBox="1"/>
          <p:nvPr userDrawn="1"/>
        </p:nvSpPr>
        <p:spPr>
          <a:xfrm>
            <a:off x="824407" y="194584"/>
            <a:ext cx="252661" cy="369332"/>
          </a:xfrm>
          <a:prstGeom prst="rect">
            <a:avLst/>
          </a:prstGeom>
          <a:noFill/>
          <a:effectLst/>
        </p:spPr>
        <p:txBody>
          <a:bodyPr wrap="square" rtlCol="0">
            <a:spAutoFit/>
          </a:bodyPr>
          <a:lstStyle/>
          <a:p>
            <a:pPr algn="l"/>
            <a:r>
              <a:rPr lang="es-ES" dirty="0">
                <a:solidFill>
                  <a:srgbClr val="FFFFFF"/>
                </a:solidFill>
                <a:latin typeface="Trebuchet MS"/>
              </a:rPr>
              <a:t>|</a:t>
            </a:r>
          </a:p>
        </p:txBody>
      </p:sp>
      <p:sp>
        <p:nvSpPr>
          <p:cNvPr id="14" name="Marcador de texto 11"/>
          <p:cNvSpPr>
            <a:spLocks noGrp="1"/>
          </p:cNvSpPr>
          <p:nvPr>
            <p:ph type="body" sz="quarter" idx="16" hasCustomPrompt="1"/>
          </p:nvPr>
        </p:nvSpPr>
        <p:spPr>
          <a:xfrm>
            <a:off x="1077068" y="237661"/>
            <a:ext cx="5297513" cy="260350"/>
          </a:xfrm>
          <a:prstGeom prst="rect">
            <a:avLst/>
          </a:prstGeom>
        </p:spPr>
        <p:txBody>
          <a:bodyPr vert="horz"/>
          <a:lstStyle>
            <a:lvl1pPr marL="0" indent="0">
              <a:buNone/>
              <a:defRPr sz="1800">
                <a:solidFill>
                  <a:srgbClr val="FFFFFF"/>
                </a:solidFill>
              </a:defRPr>
            </a:lvl1pPr>
          </a:lstStyle>
          <a:p>
            <a:pPr lvl="0"/>
            <a:r>
              <a:rPr lang="en-US" dirty="0"/>
              <a:t>TÍTULO DE LA DIAPOSITIVA</a:t>
            </a:r>
            <a:endParaRPr lang="es-ES" dirty="0"/>
          </a:p>
        </p:txBody>
      </p:sp>
      <p:cxnSp>
        <p:nvCxnSpPr>
          <p:cNvPr id="20" name="Conector recto 19"/>
          <p:cNvCxnSpPr/>
          <p:nvPr userDrawn="1"/>
        </p:nvCxnSpPr>
        <p:spPr>
          <a:xfrm>
            <a:off x="3918857" y="1085514"/>
            <a:ext cx="0" cy="4978754"/>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5" name="Marcador de texto 2"/>
          <p:cNvSpPr>
            <a:spLocks noGrp="1"/>
          </p:cNvSpPr>
          <p:nvPr>
            <p:ph type="body" sz="quarter" idx="17" hasCustomPrompt="1"/>
          </p:nvPr>
        </p:nvSpPr>
        <p:spPr>
          <a:xfrm>
            <a:off x="807922" y="6679906"/>
            <a:ext cx="5633439" cy="113534"/>
          </a:xfrm>
          <a:prstGeom prst="rect">
            <a:avLst/>
          </a:prstGeom>
        </p:spPr>
        <p:txBody>
          <a:bodyPr vert="horz" anchor="ctr"/>
          <a:lstStyle>
            <a:lvl1pPr marL="0" indent="0">
              <a:buNone/>
              <a:defRPr sz="600">
                <a:solidFill>
                  <a:schemeClr val="accent2"/>
                </a:solidFill>
              </a:defRPr>
            </a:lvl1pPr>
          </a:lstStyle>
          <a:p>
            <a:pPr lvl="0"/>
            <a:r>
              <a:rPr lang="en-US" dirty="0" err="1"/>
              <a:t>Fuente</a:t>
            </a:r>
            <a:r>
              <a:rPr lang="en-US" dirty="0"/>
              <a:t>:</a:t>
            </a:r>
            <a:endParaRPr lang="es-ES" dirty="0"/>
          </a:p>
        </p:txBody>
      </p:sp>
      <p:sp>
        <p:nvSpPr>
          <p:cNvPr id="27" name="Marcador de texto 7"/>
          <p:cNvSpPr>
            <a:spLocks noGrp="1"/>
          </p:cNvSpPr>
          <p:nvPr>
            <p:ph type="body" sz="quarter" idx="19" hasCustomPrompt="1"/>
          </p:nvPr>
        </p:nvSpPr>
        <p:spPr>
          <a:xfrm>
            <a:off x="807922" y="1085514"/>
            <a:ext cx="2933847" cy="889000"/>
          </a:xfrm>
          <a:prstGeom prst="rect">
            <a:avLst/>
          </a:prstGeom>
        </p:spPr>
        <p:txBody>
          <a:bodyPr vert="horz"/>
          <a:lstStyle>
            <a:lvl1pPr marL="0" indent="0">
              <a:buNone/>
              <a:defRPr sz="2000" baseline="0">
                <a:solidFill>
                  <a:schemeClr val="accent5"/>
                </a:solidFill>
              </a:defRPr>
            </a:lvl1pPr>
          </a:lstStyle>
          <a:p>
            <a:pPr lvl="0"/>
            <a:r>
              <a:rPr lang="es-ES" dirty="0"/>
              <a:t>Haga Clic para modificar el subtítulo</a:t>
            </a:r>
          </a:p>
        </p:txBody>
      </p:sp>
      <p:sp>
        <p:nvSpPr>
          <p:cNvPr id="29" name="Marcador de texto 5"/>
          <p:cNvSpPr>
            <a:spLocks noGrp="1"/>
          </p:cNvSpPr>
          <p:nvPr>
            <p:ph type="body" sz="quarter" idx="20"/>
          </p:nvPr>
        </p:nvSpPr>
        <p:spPr>
          <a:xfrm>
            <a:off x="807922" y="2084212"/>
            <a:ext cx="2933847" cy="3839951"/>
          </a:xfrm>
          <a:prstGeom prst="rect">
            <a:avLst/>
          </a:prstGeom>
        </p:spPr>
        <p:txBody>
          <a:bodyPr vert="horz"/>
          <a:lstStyle>
            <a:lvl1pPr marL="0" indent="0">
              <a:buNone/>
              <a:defRPr sz="1400">
                <a:solidFill>
                  <a:schemeClr val="tx2"/>
                </a:solidFill>
              </a:defRPr>
            </a:lvl1pPr>
            <a:lvl2pPr>
              <a:defRPr sz="1800"/>
            </a:lvl2pPr>
            <a:lvl3pPr>
              <a:defRPr sz="1800"/>
            </a:lvl3pPr>
            <a:lvl4pPr>
              <a:defRPr sz="1800"/>
            </a:lvl4pPr>
            <a:lvl5pPr>
              <a:defRPr sz="1800"/>
            </a:lvl5pPr>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s-ES" dirty="0"/>
          </a:p>
        </p:txBody>
      </p:sp>
      <p:sp>
        <p:nvSpPr>
          <p:cNvPr id="12" name="Marcador de texto 2"/>
          <p:cNvSpPr>
            <a:spLocks noGrp="1"/>
          </p:cNvSpPr>
          <p:nvPr>
            <p:ph type="body" sz="quarter" idx="13"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3894519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pa 1">
    <p:spTree>
      <p:nvGrpSpPr>
        <p:cNvPr id="1" name=""/>
        <p:cNvGrpSpPr/>
        <p:nvPr/>
      </p:nvGrpSpPr>
      <p:grpSpPr>
        <a:xfrm>
          <a:off x="0" y="0"/>
          <a:ext cx="0" cy="0"/>
          <a:chOff x="0" y="0"/>
          <a:chExt cx="0" cy="0"/>
        </a:xfrm>
      </p:grpSpPr>
      <p:sp>
        <p:nvSpPr>
          <p:cNvPr id="4" name="Marcador de imágenes prediseñadas 3"/>
          <p:cNvSpPr>
            <a:spLocks noGrp="1"/>
          </p:cNvSpPr>
          <p:nvPr>
            <p:ph type="clipArt" sz="quarter" idx="17" hasCustomPrompt="1"/>
          </p:nvPr>
        </p:nvSpPr>
        <p:spPr>
          <a:xfrm>
            <a:off x="806493" y="1741488"/>
            <a:ext cx="4420693" cy="4322780"/>
          </a:xfrm>
          <a:prstGeom prst="rect">
            <a:avLst/>
          </a:prstGeom>
        </p:spPr>
        <p:txBody>
          <a:bodyPr vert="horz" anchor="ctr"/>
          <a:lstStyle>
            <a:lvl1pPr marL="0" indent="0" algn="ctr">
              <a:buNone/>
              <a:defRPr sz="2400" baseline="0"/>
            </a:lvl1pPr>
          </a:lstStyle>
          <a:p>
            <a:r>
              <a:rPr lang="es-ES" dirty="0"/>
              <a:t>Mapa </a:t>
            </a:r>
          </a:p>
          <a:p>
            <a:r>
              <a:rPr lang="es-ES" dirty="0"/>
              <a:t>(ver folder de </a:t>
            </a:r>
            <a:r>
              <a:rPr lang="es-ES" dirty="0" err="1"/>
              <a:t>Assets</a:t>
            </a:r>
            <a:r>
              <a:rPr lang="es-ES" dirty="0"/>
              <a:t> adjunto)</a:t>
            </a:r>
          </a:p>
        </p:txBody>
      </p:sp>
      <p:pic>
        <p:nvPicPr>
          <p:cNvPr id="7" name="Imagen 6" descr="Horizonte.pdf"/>
          <p:cNvPicPr>
            <a:picLocks noChangeAspect="1"/>
          </p:cNvPicPr>
          <p:nvPr userDrawn="1"/>
        </p:nvPicPr>
        <p:blipFill>
          <a:blip r:embed="rId2">
            <a:alphaModFix amt="49000"/>
            <a:extLst>
              <a:ext uri="{28A0092B-C50C-407E-A947-70E740481C1C}">
                <a14:useLocalDpi xmlns:a14="http://schemas.microsoft.com/office/drawing/2010/main" xmlns=""/>
              </a:ext>
            </a:extLst>
          </a:blip>
          <a:stretch>
            <a:fillRect/>
          </a:stretch>
        </p:blipFill>
        <p:spPr>
          <a:xfrm>
            <a:off x="5251497" y="1355581"/>
            <a:ext cx="2396630" cy="479394"/>
          </a:xfrm>
          <a:prstGeom prst="rect">
            <a:avLst/>
          </a:prstGeom>
        </p:spPr>
      </p:pic>
      <p:sp>
        <p:nvSpPr>
          <p:cNvPr id="10" name="Marcador de texto 2"/>
          <p:cNvSpPr>
            <a:spLocks noGrp="1"/>
          </p:cNvSpPr>
          <p:nvPr>
            <p:ph type="body" sz="quarter" idx="12" hasCustomPrompt="1"/>
          </p:nvPr>
        </p:nvSpPr>
        <p:spPr>
          <a:xfrm>
            <a:off x="807095" y="1085514"/>
            <a:ext cx="4420051" cy="434975"/>
          </a:xfrm>
          <a:prstGeom prst="rect">
            <a:avLst/>
          </a:prstGeom>
        </p:spPr>
        <p:txBody>
          <a:bodyPr vert="horz"/>
          <a:lstStyle>
            <a:lvl1pPr marL="0" indent="0" algn="ctr">
              <a:buNone/>
              <a:defRPr sz="2000" baseline="0">
                <a:solidFill>
                  <a:schemeClr val="accent3"/>
                </a:solidFill>
              </a:defRPr>
            </a:lvl1pPr>
          </a:lstStyle>
          <a:p>
            <a:pPr lvl="0"/>
            <a:r>
              <a:rPr lang="en-US" dirty="0" err="1"/>
              <a:t>Título</a:t>
            </a:r>
            <a:r>
              <a:rPr lang="en-US" dirty="0"/>
              <a:t> del </a:t>
            </a:r>
            <a:r>
              <a:rPr lang="en-US" dirty="0" err="1"/>
              <a:t>mapa</a:t>
            </a:r>
            <a:endParaRPr lang="es-ES" dirty="0"/>
          </a:p>
        </p:txBody>
      </p:sp>
      <p:cxnSp>
        <p:nvCxnSpPr>
          <p:cNvPr id="15" name="Conector recto 14"/>
          <p:cNvCxnSpPr/>
          <p:nvPr userDrawn="1"/>
        </p:nvCxnSpPr>
        <p:spPr>
          <a:xfrm>
            <a:off x="5368842" y="1085287"/>
            <a:ext cx="0" cy="4978981"/>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CuadroTexto 12"/>
          <p:cNvSpPr txBox="1"/>
          <p:nvPr userDrawn="1"/>
        </p:nvSpPr>
        <p:spPr>
          <a:xfrm>
            <a:off x="824407" y="194584"/>
            <a:ext cx="252661" cy="369332"/>
          </a:xfrm>
          <a:prstGeom prst="rect">
            <a:avLst/>
          </a:prstGeom>
          <a:noFill/>
          <a:effectLst/>
        </p:spPr>
        <p:txBody>
          <a:bodyPr wrap="square" rtlCol="0">
            <a:spAutoFit/>
          </a:bodyPr>
          <a:lstStyle/>
          <a:p>
            <a:pPr algn="l"/>
            <a:r>
              <a:rPr lang="es-ES" dirty="0">
                <a:solidFill>
                  <a:srgbClr val="FFFFFF"/>
                </a:solidFill>
                <a:latin typeface="Trebuchet MS"/>
              </a:rPr>
              <a:t>|</a:t>
            </a:r>
          </a:p>
        </p:txBody>
      </p:sp>
      <p:sp>
        <p:nvSpPr>
          <p:cNvPr id="14" name="Marcador de texto 11"/>
          <p:cNvSpPr>
            <a:spLocks noGrp="1"/>
          </p:cNvSpPr>
          <p:nvPr>
            <p:ph type="body" sz="quarter" idx="16" hasCustomPrompt="1"/>
          </p:nvPr>
        </p:nvSpPr>
        <p:spPr>
          <a:xfrm>
            <a:off x="1077068" y="237661"/>
            <a:ext cx="5297513" cy="260350"/>
          </a:xfrm>
          <a:prstGeom prst="rect">
            <a:avLst/>
          </a:prstGeom>
        </p:spPr>
        <p:txBody>
          <a:bodyPr vert="horz"/>
          <a:lstStyle>
            <a:lvl1pPr marL="0" indent="0">
              <a:buNone/>
              <a:defRPr sz="1800">
                <a:solidFill>
                  <a:srgbClr val="FFFFFF"/>
                </a:solidFill>
              </a:defRPr>
            </a:lvl1pPr>
          </a:lstStyle>
          <a:p>
            <a:pPr lvl="0"/>
            <a:r>
              <a:rPr lang="en-US" dirty="0"/>
              <a:t>TÍTULO DE LA DIAPOSITIVA</a:t>
            </a:r>
            <a:endParaRPr lang="es-ES" dirty="0"/>
          </a:p>
        </p:txBody>
      </p:sp>
      <p:sp>
        <p:nvSpPr>
          <p:cNvPr id="23" name="Marcador de texto 5"/>
          <p:cNvSpPr>
            <a:spLocks noGrp="1"/>
          </p:cNvSpPr>
          <p:nvPr>
            <p:ph type="body" sz="quarter" idx="11"/>
          </p:nvPr>
        </p:nvSpPr>
        <p:spPr>
          <a:xfrm>
            <a:off x="5503510" y="2072059"/>
            <a:ext cx="3232502" cy="3882834"/>
          </a:xfrm>
          <a:prstGeom prst="rect">
            <a:avLst/>
          </a:prstGeom>
        </p:spPr>
        <p:txBody>
          <a:bodyPr vert="horz"/>
          <a:lstStyle>
            <a:lvl1pPr marL="0" indent="0">
              <a:buNone/>
              <a:defRPr sz="1400">
                <a:solidFill>
                  <a:schemeClr val="tx2"/>
                </a:solidFill>
              </a:defRPr>
            </a:lvl1pPr>
            <a:lvl2pPr>
              <a:defRPr sz="1800"/>
            </a:lvl2pPr>
            <a:lvl3pPr>
              <a:defRPr sz="1800"/>
            </a:lvl3pPr>
            <a:lvl4pPr>
              <a:defRPr sz="1800"/>
            </a:lvl4pPr>
            <a:lvl5pPr>
              <a:defRPr sz="1800"/>
            </a:lvl5pPr>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s-ES" dirty="0"/>
          </a:p>
        </p:txBody>
      </p:sp>
      <p:sp>
        <p:nvSpPr>
          <p:cNvPr id="24" name="Marcador de texto 7"/>
          <p:cNvSpPr>
            <a:spLocks noGrp="1"/>
          </p:cNvSpPr>
          <p:nvPr>
            <p:ph type="body" sz="quarter" idx="13" hasCustomPrompt="1"/>
          </p:nvPr>
        </p:nvSpPr>
        <p:spPr>
          <a:xfrm>
            <a:off x="5503510" y="1085287"/>
            <a:ext cx="3232502" cy="640416"/>
          </a:xfrm>
          <a:prstGeom prst="rect">
            <a:avLst/>
          </a:prstGeom>
        </p:spPr>
        <p:txBody>
          <a:bodyPr vert="horz"/>
          <a:lstStyle>
            <a:lvl1pPr marL="0" indent="0">
              <a:buNone/>
              <a:defRPr sz="2000" baseline="0">
                <a:solidFill>
                  <a:schemeClr val="accent5"/>
                </a:solidFill>
              </a:defRPr>
            </a:lvl1pPr>
          </a:lstStyle>
          <a:p>
            <a:pPr lvl="0"/>
            <a:r>
              <a:rPr lang="es-ES" dirty="0"/>
              <a:t>Haga Clic para modificar el subtítulo</a:t>
            </a:r>
          </a:p>
        </p:txBody>
      </p:sp>
      <p:sp>
        <p:nvSpPr>
          <p:cNvPr id="28" name="Marcador de texto 2"/>
          <p:cNvSpPr>
            <a:spLocks noGrp="1"/>
          </p:cNvSpPr>
          <p:nvPr>
            <p:ph type="body" sz="quarter" idx="14" hasCustomPrompt="1"/>
          </p:nvPr>
        </p:nvSpPr>
        <p:spPr>
          <a:xfrm>
            <a:off x="807922" y="6679906"/>
            <a:ext cx="5633439" cy="113534"/>
          </a:xfrm>
          <a:prstGeom prst="rect">
            <a:avLst/>
          </a:prstGeom>
        </p:spPr>
        <p:txBody>
          <a:bodyPr vert="horz" anchor="ctr"/>
          <a:lstStyle>
            <a:lvl1pPr marL="0" indent="0">
              <a:buNone/>
              <a:defRPr sz="600">
                <a:solidFill>
                  <a:schemeClr val="accent2"/>
                </a:solidFill>
              </a:defRPr>
            </a:lvl1pPr>
          </a:lstStyle>
          <a:p>
            <a:pPr lvl="0"/>
            <a:r>
              <a:rPr lang="en-US" dirty="0" err="1"/>
              <a:t>Fuente</a:t>
            </a:r>
            <a:r>
              <a:rPr lang="en-US" dirty="0"/>
              <a:t>:</a:t>
            </a:r>
            <a:endParaRPr lang="es-ES" dirty="0"/>
          </a:p>
        </p:txBody>
      </p:sp>
      <p:sp>
        <p:nvSpPr>
          <p:cNvPr id="12" name="Marcador de texto 2"/>
          <p:cNvSpPr>
            <a:spLocks noGrp="1"/>
          </p:cNvSpPr>
          <p:nvPr>
            <p:ph type="body" sz="quarter" idx="18"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2162892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5" name="Marcador de texto 2"/>
          <p:cNvSpPr>
            <a:spLocks noGrp="1"/>
          </p:cNvSpPr>
          <p:nvPr>
            <p:ph type="body" sz="quarter" idx="12" hasCustomPrompt="1"/>
          </p:nvPr>
        </p:nvSpPr>
        <p:spPr>
          <a:xfrm>
            <a:off x="806176" y="1138093"/>
            <a:ext cx="7929836" cy="434975"/>
          </a:xfrm>
          <a:prstGeom prst="rect">
            <a:avLst/>
          </a:prstGeom>
        </p:spPr>
        <p:txBody>
          <a:bodyPr vert="horz"/>
          <a:lstStyle>
            <a:lvl1pPr marL="0" indent="0" algn="ctr">
              <a:buNone/>
              <a:defRPr sz="2000" baseline="0">
                <a:solidFill>
                  <a:schemeClr val="accent3"/>
                </a:solidFill>
              </a:defRPr>
            </a:lvl1pPr>
          </a:lstStyle>
          <a:p>
            <a:pPr lvl="0"/>
            <a:r>
              <a:rPr lang="en-US" dirty="0" err="1"/>
              <a:t>Título</a:t>
            </a:r>
            <a:r>
              <a:rPr lang="en-US" dirty="0"/>
              <a:t> del </a:t>
            </a:r>
            <a:r>
              <a:rPr lang="en-US" dirty="0" err="1"/>
              <a:t>smartart</a:t>
            </a:r>
            <a:endParaRPr lang="es-ES" dirty="0"/>
          </a:p>
        </p:txBody>
      </p:sp>
      <p:pic>
        <p:nvPicPr>
          <p:cNvPr id="7" name="Imagen 6" descr="Horizonte.pdf"/>
          <p:cNvPicPr>
            <a:picLocks noChangeAspect="1"/>
          </p:cNvPicPr>
          <p:nvPr userDrawn="1"/>
        </p:nvPicPr>
        <p:blipFill>
          <a:blip r:embed="rId2">
            <a:alphaModFix amt="49000"/>
            <a:extLst>
              <a:ext uri="{28A0092B-C50C-407E-A947-70E740481C1C}">
                <a14:useLocalDpi xmlns:a14="http://schemas.microsoft.com/office/drawing/2010/main" xmlns=""/>
              </a:ext>
            </a:extLst>
          </a:blip>
          <a:stretch>
            <a:fillRect/>
          </a:stretch>
        </p:blipFill>
        <p:spPr>
          <a:xfrm>
            <a:off x="5251497" y="1355581"/>
            <a:ext cx="2396630" cy="479394"/>
          </a:xfrm>
          <a:prstGeom prst="rect">
            <a:avLst/>
          </a:prstGeom>
        </p:spPr>
      </p:pic>
      <p:sp>
        <p:nvSpPr>
          <p:cNvPr id="4" name="Marcador de SmartArt 3"/>
          <p:cNvSpPr>
            <a:spLocks noGrp="1"/>
          </p:cNvSpPr>
          <p:nvPr>
            <p:ph type="dgm" sz="quarter" idx="15"/>
          </p:nvPr>
        </p:nvSpPr>
        <p:spPr>
          <a:xfrm>
            <a:off x="806176" y="1741487"/>
            <a:ext cx="4427090" cy="4213405"/>
          </a:xfrm>
          <a:prstGeom prst="rect">
            <a:avLst/>
          </a:prstGeom>
        </p:spPr>
        <p:txBody>
          <a:bodyPr vert="horz" anchor="ctr"/>
          <a:lstStyle>
            <a:lvl1pPr marL="0" indent="0" algn="ctr">
              <a:buNone/>
              <a:defRPr/>
            </a:lvl1pPr>
          </a:lstStyle>
          <a:p>
            <a:endParaRPr lang="es-ES" dirty="0"/>
          </a:p>
        </p:txBody>
      </p:sp>
      <p:sp>
        <p:nvSpPr>
          <p:cNvPr id="10" name="CuadroTexto 9"/>
          <p:cNvSpPr txBox="1"/>
          <p:nvPr userDrawn="1"/>
        </p:nvSpPr>
        <p:spPr>
          <a:xfrm>
            <a:off x="824407" y="194584"/>
            <a:ext cx="252661" cy="369332"/>
          </a:xfrm>
          <a:prstGeom prst="rect">
            <a:avLst/>
          </a:prstGeom>
          <a:noFill/>
          <a:effectLst/>
        </p:spPr>
        <p:txBody>
          <a:bodyPr wrap="square" rtlCol="0">
            <a:spAutoFit/>
          </a:bodyPr>
          <a:lstStyle/>
          <a:p>
            <a:pPr algn="l"/>
            <a:r>
              <a:rPr lang="es-ES" dirty="0">
                <a:solidFill>
                  <a:srgbClr val="FFFFFF"/>
                </a:solidFill>
                <a:latin typeface="Trebuchet MS"/>
              </a:rPr>
              <a:t>|</a:t>
            </a:r>
          </a:p>
        </p:txBody>
      </p:sp>
      <p:sp>
        <p:nvSpPr>
          <p:cNvPr id="11" name="Marcador de texto 11"/>
          <p:cNvSpPr>
            <a:spLocks noGrp="1"/>
          </p:cNvSpPr>
          <p:nvPr>
            <p:ph type="body" sz="quarter" idx="13" hasCustomPrompt="1"/>
          </p:nvPr>
        </p:nvSpPr>
        <p:spPr>
          <a:xfrm>
            <a:off x="1077068" y="237661"/>
            <a:ext cx="5297513" cy="260350"/>
          </a:xfrm>
          <a:prstGeom prst="rect">
            <a:avLst/>
          </a:prstGeom>
        </p:spPr>
        <p:txBody>
          <a:bodyPr vert="horz"/>
          <a:lstStyle>
            <a:lvl1pPr marL="0" indent="0">
              <a:buNone/>
              <a:defRPr sz="1800">
                <a:solidFill>
                  <a:srgbClr val="FFFFFF"/>
                </a:solidFill>
              </a:defRPr>
            </a:lvl1pPr>
          </a:lstStyle>
          <a:p>
            <a:pPr lvl="0"/>
            <a:r>
              <a:rPr lang="en-US" dirty="0"/>
              <a:t>TÍTULO DE LA DIAPOSITIVA</a:t>
            </a:r>
            <a:endParaRPr lang="es-ES" dirty="0"/>
          </a:p>
        </p:txBody>
      </p:sp>
      <p:cxnSp>
        <p:nvCxnSpPr>
          <p:cNvPr id="15" name="Conector recto 14"/>
          <p:cNvCxnSpPr/>
          <p:nvPr userDrawn="1"/>
        </p:nvCxnSpPr>
        <p:spPr>
          <a:xfrm>
            <a:off x="5368842" y="1741488"/>
            <a:ext cx="0" cy="432278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Marcador de texto 2"/>
          <p:cNvSpPr>
            <a:spLocks noGrp="1"/>
          </p:cNvSpPr>
          <p:nvPr>
            <p:ph type="body" sz="quarter" idx="14" hasCustomPrompt="1"/>
          </p:nvPr>
        </p:nvSpPr>
        <p:spPr>
          <a:xfrm>
            <a:off x="807922" y="6679906"/>
            <a:ext cx="5633439" cy="113534"/>
          </a:xfrm>
          <a:prstGeom prst="rect">
            <a:avLst/>
          </a:prstGeom>
        </p:spPr>
        <p:txBody>
          <a:bodyPr vert="horz" anchor="ctr"/>
          <a:lstStyle>
            <a:lvl1pPr marL="0" indent="0">
              <a:buNone/>
              <a:defRPr sz="600">
                <a:solidFill>
                  <a:schemeClr val="accent2"/>
                </a:solidFill>
              </a:defRPr>
            </a:lvl1pPr>
          </a:lstStyle>
          <a:p>
            <a:pPr lvl="0"/>
            <a:r>
              <a:rPr lang="en-US" dirty="0" err="1"/>
              <a:t>Fuente</a:t>
            </a:r>
            <a:r>
              <a:rPr lang="en-US" dirty="0"/>
              <a:t>:</a:t>
            </a:r>
            <a:endParaRPr lang="es-ES" dirty="0"/>
          </a:p>
        </p:txBody>
      </p:sp>
      <p:sp>
        <p:nvSpPr>
          <p:cNvPr id="21" name="Marcador de texto 5"/>
          <p:cNvSpPr>
            <a:spLocks noGrp="1"/>
          </p:cNvSpPr>
          <p:nvPr>
            <p:ph type="body" sz="quarter" idx="11"/>
          </p:nvPr>
        </p:nvSpPr>
        <p:spPr>
          <a:xfrm>
            <a:off x="5503510" y="1741488"/>
            <a:ext cx="3232502" cy="4213405"/>
          </a:xfrm>
          <a:prstGeom prst="rect">
            <a:avLst/>
          </a:prstGeom>
        </p:spPr>
        <p:txBody>
          <a:bodyPr vert="horz"/>
          <a:lstStyle>
            <a:lvl1pPr marL="0" indent="0">
              <a:buNone/>
              <a:defRPr sz="1400">
                <a:solidFill>
                  <a:schemeClr val="tx2"/>
                </a:solidFill>
              </a:defRPr>
            </a:lvl1pPr>
            <a:lvl2pPr>
              <a:defRPr sz="1800"/>
            </a:lvl2pPr>
            <a:lvl3pPr>
              <a:defRPr sz="1800"/>
            </a:lvl3pPr>
            <a:lvl4pPr>
              <a:defRPr sz="1800"/>
            </a:lvl4pPr>
            <a:lvl5pPr>
              <a:defRPr sz="1800"/>
            </a:lvl5pPr>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s-ES" dirty="0"/>
          </a:p>
        </p:txBody>
      </p:sp>
      <p:sp>
        <p:nvSpPr>
          <p:cNvPr id="13" name="Marcador de texto 2"/>
          <p:cNvSpPr>
            <a:spLocks noGrp="1"/>
          </p:cNvSpPr>
          <p:nvPr>
            <p:ph type="body" sz="quarter" idx="16"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3650979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foto">
    <p:spTree>
      <p:nvGrpSpPr>
        <p:cNvPr id="1" name=""/>
        <p:cNvGrpSpPr/>
        <p:nvPr/>
      </p:nvGrpSpPr>
      <p:grpSpPr>
        <a:xfrm>
          <a:off x="0" y="0"/>
          <a:ext cx="0" cy="0"/>
          <a:chOff x="0" y="0"/>
          <a:chExt cx="0" cy="0"/>
        </a:xfrm>
      </p:grpSpPr>
      <p:sp>
        <p:nvSpPr>
          <p:cNvPr id="11" name="Marcador de imágenes prediseñadas 2"/>
          <p:cNvSpPr>
            <a:spLocks noGrp="1"/>
          </p:cNvSpPr>
          <p:nvPr>
            <p:ph type="clipArt" sz="quarter" idx="10" hasCustomPrompt="1"/>
          </p:nvPr>
        </p:nvSpPr>
        <p:spPr>
          <a:xfrm>
            <a:off x="0" y="608012"/>
            <a:ext cx="9144000" cy="5754000"/>
          </a:xfrm>
          <a:prstGeom prst="rect">
            <a:avLst/>
          </a:prstGeom>
        </p:spPr>
        <p:txBody>
          <a:bodyPr vert="horz" anchor="ctr"/>
          <a:lstStyle>
            <a:lvl1pPr marL="0" indent="0" algn="ctr">
              <a:buNone/>
              <a:defRPr/>
            </a:lvl1pPr>
          </a:lstStyle>
          <a:p>
            <a:r>
              <a:rPr lang="es-ES" dirty="0"/>
              <a:t>Foto </a:t>
            </a:r>
          </a:p>
        </p:txBody>
      </p:sp>
      <p:sp>
        <p:nvSpPr>
          <p:cNvPr id="8" name="CuadroTexto 7"/>
          <p:cNvSpPr txBox="1"/>
          <p:nvPr userDrawn="1"/>
        </p:nvSpPr>
        <p:spPr>
          <a:xfrm>
            <a:off x="824407" y="194584"/>
            <a:ext cx="252661" cy="369332"/>
          </a:xfrm>
          <a:prstGeom prst="rect">
            <a:avLst/>
          </a:prstGeom>
          <a:noFill/>
          <a:effectLst/>
        </p:spPr>
        <p:txBody>
          <a:bodyPr wrap="square" rtlCol="0">
            <a:spAutoFit/>
          </a:bodyPr>
          <a:lstStyle/>
          <a:p>
            <a:pPr algn="l"/>
            <a:r>
              <a:rPr lang="es-ES" dirty="0">
                <a:solidFill>
                  <a:srgbClr val="FFFFFF"/>
                </a:solidFill>
                <a:latin typeface="Trebuchet MS"/>
              </a:rPr>
              <a:t>|</a:t>
            </a:r>
          </a:p>
        </p:txBody>
      </p:sp>
      <p:sp>
        <p:nvSpPr>
          <p:cNvPr id="12" name="Marcador de texto 11"/>
          <p:cNvSpPr>
            <a:spLocks noGrp="1"/>
          </p:cNvSpPr>
          <p:nvPr>
            <p:ph type="body" sz="quarter" idx="13" hasCustomPrompt="1"/>
          </p:nvPr>
        </p:nvSpPr>
        <p:spPr>
          <a:xfrm>
            <a:off x="1077068" y="237661"/>
            <a:ext cx="5297513" cy="260350"/>
          </a:xfrm>
          <a:prstGeom prst="rect">
            <a:avLst/>
          </a:prstGeom>
        </p:spPr>
        <p:txBody>
          <a:bodyPr vert="horz"/>
          <a:lstStyle>
            <a:lvl1pPr marL="0" indent="0">
              <a:buNone/>
              <a:defRPr sz="1800">
                <a:solidFill>
                  <a:srgbClr val="FFFFFF"/>
                </a:solidFill>
              </a:defRPr>
            </a:lvl1pPr>
          </a:lstStyle>
          <a:p>
            <a:pPr lvl="0"/>
            <a:r>
              <a:rPr lang="en-US" dirty="0"/>
              <a:t>TÍTULO DE LA DIAPOSITIVA</a:t>
            </a:r>
            <a:endParaRPr lang="es-ES" dirty="0"/>
          </a:p>
        </p:txBody>
      </p:sp>
      <p:sp>
        <p:nvSpPr>
          <p:cNvPr id="6" name="Marcador de texto 2"/>
          <p:cNvSpPr>
            <a:spLocks noGrp="1"/>
          </p:cNvSpPr>
          <p:nvPr>
            <p:ph type="body" sz="quarter" idx="14"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405240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fotos">
    <p:spTree>
      <p:nvGrpSpPr>
        <p:cNvPr id="1" name=""/>
        <p:cNvGrpSpPr/>
        <p:nvPr/>
      </p:nvGrpSpPr>
      <p:grpSpPr>
        <a:xfrm>
          <a:off x="0" y="0"/>
          <a:ext cx="0" cy="0"/>
          <a:chOff x="0" y="0"/>
          <a:chExt cx="0" cy="0"/>
        </a:xfrm>
      </p:grpSpPr>
      <p:sp>
        <p:nvSpPr>
          <p:cNvPr id="11" name="Marcador de imágenes prediseñadas 2"/>
          <p:cNvSpPr>
            <a:spLocks noGrp="1"/>
          </p:cNvSpPr>
          <p:nvPr>
            <p:ph type="clipArt" sz="quarter" idx="10" hasCustomPrompt="1"/>
          </p:nvPr>
        </p:nvSpPr>
        <p:spPr>
          <a:xfrm>
            <a:off x="0" y="608012"/>
            <a:ext cx="4517570" cy="5760077"/>
          </a:xfrm>
          <a:prstGeom prst="rect">
            <a:avLst/>
          </a:prstGeom>
        </p:spPr>
        <p:txBody>
          <a:bodyPr vert="horz" anchor="ctr"/>
          <a:lstStyle>
            <a:lvl1pPr marL="0" indent="0" algn="ctr">
              <a:buNone/>
              <a:defRPr/>
            </a:lvl1pPr>
          </a:lstStyle>
          <a:p>
            <a:r>
              <a:rPr lang="es-ES" dirty="0"/>
              <a:t>Foto </a:t>
            </a:r>
          </a:p>
        </p:txBody>
      </p:sp>
      <p:sp>
        <p:nvSpPr>
          <p:cNvPr id="4" name="Marcador de imágenes prediseñadas 2"/>
          <p:cNvSpPr>
            <a:spLocks noGrp="1"/>
          </p:cNvSpPr>
          <p:nvPr>
            <p:ph type="clipArt" sz="quarter" idx="12" hasCustomPrompt="1"/>
          </p:nvPr>
        </p:nvSpPr>
        <p:spPr>
          <a:xfrm>
            <a:off x="4617357" y="608012"/>
            <a:ext cx="4526644" cy="5760077"/>
          </a:xfrm>
          <a:prstGeom prst="rect">
            <a:avLst/>
          </a:prstGeom>
        </p:spPr>
        <p:txBody>
          <a:bodyPr vert="horz" anchor="ctr"/>
          <a:lstStyle>
            <a:lvl1pPr marL="0" indent="0" algn="ctr">
              <a:buNone/>
              <a:defRPr/>
            </a:lvl1pPr>
          </a:lstStyle>
          <a:p>
            <a:r>
              <a:rPr lang="es-ES" dirty="0"/>
              <a:t>Foto </a:t>
            </a:r>
          </a:p>
        </p:txBody>
      </p:sp>
      <p:sp>
        <p:nvSpPr>
          <p:cNvPr id="8" name="CuadroTexto 7"/>
          <p:cNvSpPr txBox="1"/>
          <p:nvPr userDrawn="1"/>
        </p:nvSpPr>
        <p:spPr>
          <a:xfrm>
            <a:off x="824407" y="194584"/>
            <a:ext cx="252661" cy="369332"/>
          </a:xfrm>
          <a:prstGeom prst="rect">
            <a:avLst/>
          </a:prstGeom>
          <a:noFill/>
          <a:effectLst/>
        </p:spPr>
        <p:txBody>
          <a:bodyPr wrap="square" rtlCol="0">
            <a:spAutoFit/>
          </a:bodyPr>
          <a:lstStyle/>
          <a:p>
            <a:pPr algn="l"/>
            <a:r>
              <a:rPr lang="es-ES" dirty="0">
                <a:solidFill>
                  <a:srgbClr val="FFFFFF"/>
                </a:solidFill>
                <a:latin typeface="Trebuchet MS"/>
              </a:rPr>
              <a:t>|</a:t>
            </a:r>
          </a:p>
        </p:txBody>
      </p:sp>
      <p:sp>
        <p:nvSpPr>
          <p:cNvPr id="9" name="Marcador de texto 11"/>
          <p:cNvSpPr>
            <a:spLocks noGrp="1"/>
          </p:cNvSpPr>
          <p:nvPr>
            <p:ph type="body" sz="quarter" idx="14" hasCustomPrompt="1"/>
          </p:nvPr>
        </p:nvSpPr>
        <p:spPr>
          <a:xfrm>
            <a:off x="1077068" y="237661"/>
            <a:ext cx="5297513" cy="260350"/>
          </a:xfrm>
          <a:prstGeom prst="rect">
            <a:avLst/>
          </a:prstGeom>
        </p:spPr>
        <p:txBody>
          <a:bodyPr vert="horz"/>
          <a:lstStyle>
            <a:lvl1pPr marL="0" indent="0">
              <a:buNone/>
              <a:defRPr sz="1800">
                <a:solidFill>
                  <a:srgbClr val="FFFFFF"/>
                </a:solidFill>
              </a:defRPr>
            </a:lvl1pPr>
          </a:lstStyle>
          <a:p>
            <a:pPr lvl="0"/>
            <a:r>
              <a:rPr lang="en-US" dirty="0"/>
              <a:t>TÍTULO DE LA DIAPOSITIVA</a:t>
            </a:r>
            <a:endParaRPr lang="es-ES" dirty="0"/>
          </a:p>
        </p:txBody>
      </p:sp>
      <p:sp>
        <p:nvSpPr>
          <p:cNvPr id="7" name="Marcador de texto 2"/>
          <p:cNvSpPr>
            <a:spLocks noGrp="1"/>
          </p:cNvSpPr>
          <p:nvPr>
            <p:ph type="body" sz="quarter" idx="13"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2673475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fotos - b">
    <p:spTree>
      <p:nvGrpSpPr>
        <p:cNvPr id="1" name=""/>
        <p:cNvGrpSpPr/>
        <p:nvPr/>
      </p:nvGrpSpPr>
      <p:grpSpPr>
        <a:xfrm>
          <a:off x="0" y="0"/>
          <a:ext cx="0" cy="0"/>
          <a:chOff x="0" y="0"/>
          <a:chExt cx="0" cy="0"/>
        </a:xfrm>
      </p:grpSpPr>
      <p:sp>
        <p:nvSpPr>
          <p:cNvPr id="11" name="Marcador de imágenes prediseñadas 2"/>
          <p:cNvSpPr>
            <a:spLocks noGrp="1"/>
          </p:cNvSpPr>
          <p:nvPr>
            <p:ph type="clipArt" sz="quarter" idx="10" hasCustomPrompt="1"/>
          </p:nvPr>
        </p:nvSpPr>
        <p:spPr>
          <a:xfrm>
            <a:off x="0" y="608012"/>
            <a:ext cx="3064387" cy="5754000"/>
          </a:xfrm>
          <a:prstGeom prst="rect">
            <a:avLst/>
          </a:prstGeom>
        </p:spPr>
        <p:txBody>
          <a:bodyPr vert="horz" anchor="ctr"/>
          <a:lstStyle>
            <a:lvl1pPr marL="0" indent="0" algn="ctr">
              <a:buNone/>
              <a:defRPr/>
            </a:lvl1pPr>
          </a:lstStyle>
          <a:p>
            <a:r>
              <a:rPr lang="es-ES" dirty="0"/>
              <a:t>Foto </a:t>
            </a:r>
          </a:p>
        </p:txBody>
      </p:sp>
      <p:sp>
        <p:nvSpPr>
          <p:cNvPr id="4" name="Marcador de imágenes prediseñadas 2"/>
          <p:cNvSpPr>
            <a:spLocks noGrp="1"/>
          </p:cNvSpPr>
          <p:nvPr>
            <p:ph type="clipArt" sz="quarter" idx="12" hasCustomPrompt="1"/>
          </p:nvPr>
        </p:nvSpPr>
        <p:spPr>
          <a:xfrm>
            <a:off x="3170904" y="608012"/>
            <a:ext cx="5973098" cy="5754000"/>
          </a:xfrm>
          <a:prstGeom prst="rect">
            <a:avLst/>
          </a:prstGeom>
        </p:spPr>
        <p:txBody>
          <a:bodyPr vert="horz" anchor="ctr"/>
          <a:lstStyle>
            <a:lvl1pPr marL="0" indent="0" algn="ctr">
              <a:buNone/>
              <a:defRPr/>
            </a:lvl1pPr>
          </a:lstStyle>
          <a:p>
            <a:r>
              <a:rPr lang="es-ES" dirty="0"/>
              <a:t>Foto </a:t>
            </a:r>
          </a:p>
        </p:txBody>
      </p:sp>
      <p:sp>
        <p:nvSpPr>
          <p:cNvPr id="8" name="CuadroTexto 7"/>
          <p:cNvSpPr txBox="1"/>
          <p:nvPr userDrawn="1"/>
        </p:nvSpPr>
        <p:spPr>
          <a:xfrm>
            <a:off x="824407" y="194584"/>
            <a:ext cx="252661" cy="369332"/>
          </a:xfrm>
          <a:prstGeom prst="rect">
            <a:avLst/>
          </a:prstGeom>
          <a:noFill/>
          <a:effectLst/>
        </p:spPr>
        <p:txBody>
          <a:bodyPr wrap="square" rtlCol="0">
            <a:spAutoFit/>
          </a:bodyPr>
          <a:lstStyle/>
          <a:p>
            <a:pPr algn="l"/>
            <a:r>
              <a:rPr lang="es-ES" dirty="0">
                <a:solidFill>
                  <a:srgbClr val="FFFFFF"/>
                </a:solidFill>
                <a:latin typeface="Trebuchet MS"/>
              </a:rPr>
              <a:t>|</a:t>
            </a:r>
          </a:p>
        </p:txBody>
      </p:sp>
      <p:sp>
        <p:nvSpPr>
          <p:cNvPr id="9" name="Marcador de texto 11"/>
          <p:cNvSpPr>
            <a:spLocks noGrp="1"/>
          </p:cNvSpPr>
          <p:nvPr>
            <p:ph type="body" sz="quarter" idx="14" hasCustomPrompt="1"/>
          </p:nvPr>
        </p:nvSpPr>
        <p:spPr>
          <a:xfrm>
            <a:off x="1077068" y="237661"/>
            <a:ext cx="5297513" cy="260350"/>
          </a:xfrm>
          <a:prstGeom prst="rect">
            <a:avLst/>
          </a:prstGeom>
        </p:spPr>
        <p:txBody>
          <a:bodyPr vert="horz"/>
          <a:lstStyle>
            <a:lvl1pPr marL="0" indent="0">
              <a:buNone/>
              <a:defRPr sz="1800">
                <a:solidFill>
                  <a:srgbClr val="FFFFFF"/>
                </a:solidFill>
              </a:defRPr>
            </a:lvl1pPr>
          </a:lstStyle>
          <a:p>
            <a:pPr lvl="0"/>
            <a:r>
              <a:rPr lang="en-US" dirty="0"/>
              <a:t>TÍTULO DE LA DIAPOSITIVA</a:t>
            </a:r>
            <a:endParaRPr lang="es-ES" dirty="0"/>
          </a:p>
        </p:txBody>
      </p:sp>
      <p:sp>
        <p:nvSpPr>
          <p:cNvPr id="7" name="Marcador de texto 2"/>
          <p:cNvSpPr>
            <a:spLocks noGrp="1"/>
          </p:cNvSpPr>
          <p:nvPr>
            <p:ph type="body" sz="quarter" idx="13"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2497116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fotos">
    <p:spTree>
      <p:nvGrpSpPr>
        <p:cNvPr id="1" name=""/>
        <p:cNvGrpSpPr/>
        <p:nvPr/>
      </p:nvGrpSpPr>
      <p:grpSpPr>
        <a:xfrm>
          <a:off x="0" y="0"/>
          <a:ext cx="0" cy="0"/>
          <a:chOff x="0" y="0"/>
          <a:chExt cx="0" cy="0"/>
        </a:xfrm>
      </p:grpSpPr>
      <p:sp>
        <p:nvSpPr>
          <p:cNvPr id="11" name="Marcador de imágenes prediseñadas 2"/>
          <p:cNvSpPr>
            <a:spLocks noGrp="1"/>
          </p:cNvSpPr>
          <p:nvPr>
            <p:ph type="clipArt" sz="quarter" idx="10" hasCustomPrompt="1"/>
          </p:nvPr>
        </p:nvSpPr>
        <p:spPr>
          <a:xfrm>
            <a:off x="0" y="608013"/>
            <a:ext cx="4517570" cy="2849470"/>
          </a:xfrm>
          <a:prstGeom prst="rect">
            <a:avLst/>
          </a:prstGeom>
        </p:spPr>
        <p:txBody>
          <a:bodyPr vert="horz" anchor="ctr"/>
          <a:lstStyle>
            <a:lvl1pPr marL="0" indent="0" algn="ctr">
              <a:buNone/>
              <a:defRPr/>
            </a:lvl1pPr>
          </a:lstStyle>
          <a:p>
            <a:r>
              <a:rPr lang="es-ES" dirty="0"/>
              <a:t>Foto </a:t>
            </a:r>
          </a:p>
        </p:txBody>
      </p:sp>
      <p:sp>
        <p:nvSpPr>
          <p:cNvPr id="4" name="Marcador de imágenes prediseñadas 2"/>
          <p:cNvSpPr>
            <a:spLocks noGrp="1"/>
          </p:cNvSpPr>
          <p:nvPr>
            <p:ph type="clipArt" sz="quarter" idx="12" hasCustomPrompt="1"/>
          </p:nvPr>
        </p:nvSpPr>
        <p:spPr>
          <a:xfrm>
            <a:off x="4617357" y="608012"/>
            <a:ext cx="4526644" cy="2849471"/>
          </a:xfrm>
          <a:prstGeom prst="rect">
            <a:avLst/>
          </a:prstGeom>
        </p:spPr>
        <p:txBody>
          <a:bodyPr vert="horz" anchor="ctr"/>
          <a:lstStyle>
            <a:lvl1pPr marL="0" indent="0" algn="ctr">
              <a:buNone/>
              <a:defRPr/>
            </a:lvl1pPr>
          </a:lstStyle>
          <a:p>
            <a:r>
              <a:rPr lang="es-ES" dirty="0"/>
              <a:t>Foto </a:t>
            </a:r>
          </a:p>
        </p:txBody>
      </p:sp>
      <p:sp>
        <p:nvSpPr>
          <p:cNvPr id="6" name="Marcador de imágenes prediseñadas 2"/>
          <p:cNvSpPr>
            <a:spLocks noGrp="1"/>
          </p:cNvSpPr>
          <p:nvPr>
            <p:ph type="clipArt" sz="quarter" idx="13" hasCustomPrompt="1"/>
          </p:nvPr>
        </p:nvSpPr>
        <p:spPr>
          <a:xfrm>
            <a:off x="0" y="3560783"/>
            <a:ext cx="4517570" cy="2800016"/>
          </a:xfrm>
          <a:prstGeom prst="rect">
            <a:avLst/>
          </a:prstGeom>
        </p:spPr>
        <p:txBody>
          <a:bodyPr vert="horz" anchor="ctr"/>
          <a:lstStyle>
            <a:lvl1pPr marL="0" indent="0" algn="ctr">
              <a:buNone/>
              <a:defRPr/>
            </a:lvl1pPr>
          </a:lstStyle>
          <a:p>
            <a:r>
              <a:rPr lang="es-ES" dirty="0"/>
              <a:t>Foto </a:t>
            </a:r>
          </a:p>
        </p:txBody>
      </p:sp>
      <p:sp>
        <p:nvSpPr>
          <p:cNvPr id="7" name="Marcador de imágenes prediseñadas 2"/>
          <p:cNvSpPr>
            <a:spLocks noGrp="1"/>
          </p:cNvSpPr>
          <p:nvPr>
            <p:ph type="clipArt" sz="quarter" idx="14" hasCustomPrompt="1"/>
          </p:nvPr>
        </p:nvSpPr>
        <p:spPr>
          <a:xfrm>
            <a:off x="4617357" y="3560782"/>
            <a:ext cx="4526644" cy="2800017"/>
          </a:xfrm>
          <a:prstGeom prst="rect">
            <a:avLst/>
          </a:prstGeom>
        </p:spPr>
        <p:txBody>
          <a:bodyPr vert="horz" anchor="ctr"/>
          <a:lstStyle>
            <a:lvl1pPr marL="0" indent="0" algn="ctr">
              <a:buNone/>
              <a:defRPr/>
            </a:lvl1pPr>
          </a:lstStyle>
          <a:p>
            <a:r>
              <a:rPr lang="es-ES" dirty="0"/>
              <a:t>Foto </a:t>
            </a:r>
          </a:p>
        </p:txBody>
      </p:sp>
      <p:sp>
        <p:nvSpPr>
          <p:cNvPr id="10" name="CuadroTexto 9"/>
          <p:cNvSpPr txBox="1"/>
          <p:nvPr userDrawn="1"/>
        </p:nvSpPr>
        <p:spPr>
          <a:xfrm>
            <a:off x="824407" y="194584"/>
            <a:ext cx="252661" cy="369332"/>
          </a:xfrm>
          <a:prstGeom prst="rect">
            <a:avLst/>
          </a:prstGeom>
          <a:noFill/>
          <a:effectLst/>
        </p:spPr>
        <p:txBody>
          <a:bodyPr wrap="square" rtlCol="0">
            <a:spAutoFit/>
          </a:bodyPr>
          <a:lstStyle/>
          <a:p>
            <a:pPr algn="l"/>
            <a:r>
              <a:rPr lang="es-ES" dirty="0">
                <a:solidFill>
                  <a:srgbClr val="FFFFFF"/>
                </a:solidFill>
                <a:latin typeface="Trebuchet MS"/>
              </a:rPr>
              <a:t>|</a:t>
            </a:r>
          </a:p>
        </p:txBody>
      </p:sp>
      <p:sp>
        <p:nvSpPr>
          <p:cNvPr id="12" name="Marcador de texto 11"/>
          <p:cNvSpPr>
            <a:spLocks noGrp="1"/>
          </p:cNvSpPr>
          <p:nvPr>
            <p:ph type="body" sz="quarter" idx="16" hasCustomPrompt="1"/>
          </p:nvPr>
        </p:nvSpPr>
        <p:spPr>
          <a:xfrm>
            <a:off x="1077068" y="237661"/>
            <a:ext cx="5297513" cy="260350"/>
          </a:xfrm>
          <a:prstGeom prst="rect">
            <a:avLst/>
          </a:prstGeom>
        </p:spPr>
        <p:txBody>
          <a:bodyPr vert="horz"/>
          <a:lstStyle>
            <a:lvl1pPr marL="0" indent="0">
              <a:buNone/>
              <a:defRPr sz="1800">
                <a:solidFill>
                  <a:srgbClr val="FFFFFF"/>
                </a:solidFill>
              </a:defRPr>
            </a:lvl1pPr>
          </a:lstStyle>
          <a:p>
            <a:pPr lvl="0"/>
            <a:r>
              <a:rPr lang="en-US" dirty="0"/>
              <a:t>TÍTULO DE LA DIAPOSITIVA</a:t>
            </a:r>
            <a:endParaRPr lang="es-ES" dirty="0"/>
          </a:p>
        </p:txBody>
      </p:sp>
      <p:sp>
        <p:nvSpPr>
          <p:cNvPr id="9" name="Marcador de texto 2"/>
          <p:cNvSpPr>
            <a:spLocks noGrp="1"/>
          </p:cNvSpPr>
          <p:nvPr>
            <p:ph type="body" sz="quarter" idx="17"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667918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sp>
        <p:nvSpPr>
          <p:cNvPr id="3" name="Marcador de texto 2"/>
          <p:cNvSpPr>
            <a:spLocks noGrp="1"/>
          </p:cNvSpPr>
          <p:nvPr>
            <p:ph type="body" sz="quarter" idx="13"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52397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rtinilla 1">
    <p:spTree>
      <p:nvGrpSpPr>
        <p:cNvPr id="1" name=""/>
        <p:cNvGrpSpPr/>
        <p:nvPr/>
      </p:nvGrpSpPr>
      <p:grpSpPr>
        <a:xfrm>
          <a:off x="0" y="0"/>
          <a:ext cx="0" cy="0"/>
          <a:chOff x="0" y="0"/>
          <a:chExt cx="0" cy="0"/>
        </a:xfrm>
      </p:grpSpPr>
      <p:pic>
        <p:nvPicPr>
          <p:cNvPr id="10" name="Imagen 1"/>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 y="618663"/>
            <a:ext cx="9143998" cy="4298772"/>
          </a:xfrm>
          <a:prstGeom prst="rect">
            <a:avLst/>
          </a:prstGeom>
        </p:spPr>
      </p:pic>
      <p:grpSp>
        <p:nvGrpSpPr>
          <p:cNvPr id="15" name="14 Grupo"/>
          <p:cNvGrpSpPr/>
          <p:nvPr userDrawn="1"/>
        </p:nvGrpSpPr>
        <p:grpSpPr>
          <a:xfrm>
            <a:off x="7725671" y="4376955"/>
            <a:ext cx="1182958" cy="1142124"/>
            <a:chOff x="7134191" y="764554"/>
            <a:chExt cx="1760441" cy="1738919"/>
          </a:xfrm>
        </p:grpSpPr>
        <p:sp>
          <p:nvSpPr>
            <p:cNvPr id="16" name="15 Hexágono"/>
            <p:cNvSpPr/>
            <p:nvPr userDrawn="1"/>
          </p:nvSpPr>
          <p:spPr>
            <a:xfrm rot="5400000">
              <a:off x="7154680" y="844107"/>
              <a:ext cx="1738919" cy="1579814"/>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9" name="18 Imagen"/>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7134191" y="789864"/>
              <a:ext cx="1760441" cy="1688301"/>
            </a:xfrm>
            <a:prstGeom prst="rect">
              <a:avLst/>
            </a:prstGeom>
          </p:spPr>
        </p:pic>
      </p:grpSp>
      <p:sp>
        <p:nvSpPr>
          <p:cNvPr id="20" name="Marcador de texto 26"/>
          <p:cNvSpPr>
            <a:spLocks noGrp="1"/>
          </p:cNvSpPr>
          <p:nvPr>
            <p:ph type="body" sz="quarter" idx="11" hasCustomPrompt="1"/>
          </p:nvPr>
        </p:nvSpPr>
        <p:spPr>
          <a:xfrm>
            <a:off x="928954" y="5433635"/>
            <a:ext cx="7574807" cy="532676"/>
          </a:xfrm>
          <a:prstGeom prst="rect">
            <a:avLst/>
          </a:prstGeom>
        </p:spPr>
        <p:txBody>
          <a:bodyPr vert="horz"/>
          <a:lstStyle>
            <a:lvl1pPr marL="0" indent="0">
              <a:buClr>
                <a:srgbClr val="726E44"/>
              </a:buClr>
              <a:buFont typeface="+mj-lt"/>
              <a:buNone/>
              <a:defRPr sz="2800" b="1" baseline="0">
                <a:solidFill>
                  <a:srgbClr val="7B7B60"/>
                </a:solidFill>
                <a:effectLst/>
                <a:latin typeface="Trebuchet MS"/>
                <a:cs typeface="Trebuchet MS"/>
              </a:defRPr>
            </a:lvl1pPr>
          </a:lstStyle>
          <a:p>
            <a:pPr lvl="0"/>
            <a:r>
              <a:rPr lang="en-US" dirty="0"/>
              <a:t>8. </a:t>
            </a:r>
            <a:r>
              <a:rPr lang="en-US" dirty="0" err="1"/>
              <a:t>TITULO</a:t>
            </a:r>
            <a:r>
              <a:rPr lang="en-US" dirty="0"/>
              <a:t> DEL CAPÍTULO</a:t>
            </a:r>
            <a:endParaRPr lang="es-ES" dirty="0"/>
          </a:p>
        </p:txBody>
      </p:sp>
      <p:sp>
        <p:nvSpPr>
          <p:cNvPr id="22" name="21 Hexágono"/>
          <p:cNvSpPr/>
          <p:nvPr userDrawn="1"/>
        </p:nvSpPr>
        <p:spPr>
          <a:xfrm rot="5400000">
            <a:off x="-19138" y="4146921"/>
            <a:ext cx="1838528" cy="1800252"/>
          </a:xfrm>
          <a:prstGeom prst="hexagon">
            <a:avLst/>
          </a:prstGeom>
          <a:solidFill>
            <a:srgbClr val="FFFFFF">
              <a:alpha val="4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3" name="Marcador de texto 2"/>
          <p:cNvSpPr>
            <a:spLocks noGrp="1"/>
          </p:cNvSpPr>
          <p:nvPr>
            <p:ph type="body" sz="quarter" idx="13"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392785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rtinilla 2">
    <p:spTree>
      <p:nvGrpSpPr>
        <p:cNvPr id="1" name=""/>
        <p:cNvGrpSpPr/>
        <p:nvPr/>
      </p:nvGrpSpPr>
      <p:grpSpPr>
        <a:xfrm>
          <a:off x="0" y="0"/>
          <a:ext cx="0" cy="0"/>
          <a:chOff x="0" y="0"/>
          <a:chExt cx="0" cy="0"/>
        </a:xfrm>
      </p:grpSpPr>
      <p:pic>
        <p:nvPicPr>
          <p:cNvPr id="11" name="Imagen 1"/>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618704"/>
            <a:ext cx="9151470" cy="4302284"/>
          </a:xfrm>
          <a:prstGeom prst="rect">
            <a:avLst/>
          </a:prstGeom>
          <a:ln>
            <a:noFill/>
          </a:ln>
        </p:spPr>
      </p:pic>
      <p:pic>
        <p:nvPicPr>
          <p:cNvPr id="13" name="Imagen 16" descr="Horizonte.pdf"/>
          <p:cNvPicPr>
            <a:picLocks noChangeAspect="1"/>
          </p:cNvPicPr>
          <p:nvPr userDrawn="1"/>
        </p:nvPicPr>
        <p:blipFill>
          <a:blip r:embed="rId3">
            <a:alphaModFix amt="60000"/>
            <a:extLst>
              <a:ext uri="{28A0092B-C50C-407E-A947-70E740481C1C}">
                <a14:useLocalDpi xmlns:a14="http://schemas.microsoft.com/office/drawing/2010/main" xmlns=""/>
              </a:ext>
            </a:extLst>
          </a:blip>
          <a:stretch>
            <a:fillRect/>
          </a:stretch>
        </p:blipFill>
        <p:spPr>
          <a:xfrm>
            <a:off x="5226789" y="1361349"/>
            <a:ext cx="2265168" cy="473626"/>
          </a:xfrm>
          <a:prstGeom prst="rect">
            <a:avLst/>
          </a:prstGeom>
        </p:spPr>
      </p:pic>
      <p:grpSp>
        <p:nvGrpSpPr>
          <p:cNvPr id="17" name="16 Grupo"/>
          <p:cNvGrpSpPr/>
          <p:nvPr userDrawn="1"/>
        </p:nvGrpSpPr>
        <p:grpSpPr>
          <a:xfrm>
            <a:off x="7725671" y="4376955"/>
            <a:ext cx="1182958" cy="1142124"/>
            <a:chOff x="7134191" y="764554"/>
            <a:chExt cx="1760441" cy="1738919"/>
          </a:xfrm>
        </p:grpSpPr>
        <p:sp>
          <p:nvSpPr>
            <p:cNvPr id="18" name="17 Hexágono"/>
            <p:cNvSpPr/>
            <p:nvPr userDrawn="1"/>
          </p:nvSpPr>
          <p:spPr>
            <a:xfrm rot="5400000">
              <a:off x="7154680" y="844107"/>
              <a:ext cx="1738919" cy="1579814"/>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9" name="18 Imagen"/>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7134191" y="789864"/>
              <a:ext cx="1760441" cy="1688301"/>
            </a:xfrm>
            <a:prstGeom prst="rect">
              <a:avLst/>
            </a:prstGeom>
          </p:spPr>
        </p:pic>
      </p:grpSp>
      <p:sp>
        <p:nvSpPr>
          <p:cNvPr id="23" name="22 Hexágono"/>
          <p:cNvSpPr/>
          <p:nvPr userDrawn="1"/>
        </p:nvSpPr>
        <p:spPr>
          <a:xfrm rot="5400000">
            <a:off x="-890436" y="768168"/>
            <a:ext cx="1838528" cy="1800252"/>
          </a:xfrm>
          <a:prstGeom prst="hexagon">
            <a:avLst/>
          </a:prstGeom>
          <a:solidFill>
            <a:srgbClr val="FFFFFF">
              <a:alpha val="4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4" name="23 Hexágono"/>
          <p:cNvSpPr/>
          <p:nvPr userDrawn="1"/>
        </p:nvSpPr>
        <p:spPr>
          <a:xfrm rot="5400000">
            <a:off x="9690" y="2253257"/>
            <a:ext cx="1838528" cy="1800252"/>
          </a:xfrm>
          <a:prstGeom prst="hexagon">
            <a:avLst/>
          </a:prstGeom>
          <a:solidFill>
            <a:srgbClr val="FFFFFF">
              <a:alpha val="4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5" name="Marcador de texto 26"/>
          <p:cNvSpPr>
            <a:spLocks noGrp="1"/>
          </p:cNvSpPr>
          <p:nvPr>
            <p:ph type="body" sz="quarter" idx="11" hasCustomPrompt="1"/>
          </p:nvPr>
        </p:nvSpPr>
        <p:spPr>
          <a:xfrm>
            <a:off x="928954" y="5433635"/>
            <a:ext cx="7574807" cy="532676"/>
          </a:xfrm>
          <a:prstGeom prst="rect">
            <a:avLst/>
          </a:prstGeom>
        </p:spPr>
        <p:txBody>
          <a:bodyPr vert="horz"/>
          <a:lstStyle>
            <a:lvl1pPr marL="0" indent="0">
              <a:buClr>
                <a:srgbClr val="726E44"/>
              </a:buClr>
              <a:buFont typeface="+mj-lt"/>
              <a:buNone/>
              <a:defRPr sz="2800" b="1" baseline="0">
                <a:solidFill>
                  <a:srgbClr val="7B7B60"/>
                </a:solidFill>
                <a:effectLst/>
                <a:latin typeface="Trebuchet MS"/>
                <a:cs typeface="Trebuchet MS"/>
              </a:defRPr>
            </a:lvl1pPr>
          </a:lstStyle>
          <a:p>
            <a:pPr lvl="0"/>
            <a:r>
              <a:rPr lang="en-US" dirty="0"/>
              <a:t>1. </a:t>
            </a:r>
            <a:r>
              <a:rPr lang="en-US" dirty="0" err="1"/>
              <a:t>TITULO</a:t>
            </a:r>
            <a:r>
              <a:rPr lang="en-US" dirty="0"/>
              <a:t> DEL CAPÍTULO</a:t>
            </a:r>
            <a:endParaRPr lang="es-ES" dirty="0"/>
          </a:p>
        </p:txBody>
      </p:sp>
      <p:pic>
        <p:nvPicPr>
          <p:cNvPr id="26" name="25 Imagen"/>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479713" y="329603"/>
            <a:ext cx="5069021" cy="222291"/>
          </a:xfrm>
          <a:prstGeom prst="rect">
            <a:avLst/>
          </a:prstGeom>
        </p:spPr>
      </p:pic>
      <p:sp>
        <p:nvSpPr>
          <p:cNvPr id="28" name="Marcador de texto 2"/>
          <p:cNvSpPr>
            <a:spLocks noGrp="1"/>
          </p:cNvSpPr>
          <p:nvPr>
            <p:ph type="body" sz="quarter" idx="13"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spTree>
    <p:extLst>
      <p:ext uri="{BB962C8B-B14F-4D97-AF65-F5344CB8AC3E}">
        <p14:creationId xmlns:p14="http://schemas.microsoft.com/office/powerpoint/2010/main" xmlns="" val="2913398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rtinilla 3">
    <p:spTree>
      <p:nvGrpSpPr>
        <p:cNvPr id="1" name=""/>
        <p:cNvGrpSpPr/>
        <p:nvPr/>
      </p:nvGrpSpPr>
      <p:grpSpPr>
        <a:xfrm>
          <a:off x="0" y="0"/>
          <a:ext cx="0" cy="0"/>
          <a:chOff x="0" y="0"/>
          <a:chExt cx="0" cy="0"/>
        </a:xfrm>
      </p:grpSpPr>
      <p:pic>
        <p:nvPicPr>
          <p:cNvPr id="10" name="Imagen 1"/>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 y="624882"/>
            <a:ext cx="9143998" cy="4298772"/>
          </a:xfrm>
          <a:prstGeom prst="rect">
            <a:avLst/>
          </a:prstGeom>
        </p:spPr>
      </p:pic>
      <p:pic>
        <p:nvPicPr>
          <p:cNvPr id="13" name="Imagen 9" descr="Horizonte.pdf"/>
          <p:cNvPicPr>
            <a:picLocks noChangeAspect="1"/>
          </p:cNvPicPr>
          <p:nvPr userDrawn="1"/>
        </p:nvPicPr>
        <p:blipFill>
          <a:blip r:embed="rId3">
            <a:alphaModFix amt="30000"/>
            <a:extLst>
              <a:ext uri="{28A0092B-C50C-407E-A947-70E740481C1C}">
                <a14:useLocalDpi xmlns:a14="http://schemas.microsoft.com/office/drawing/2010/main" xmlns=""/>
              </a:ext>
            </a:extLst>
          </a:blip>
          <a:stretch>
            <a:fillRect/>
          </a:stretch>
        </p:blipFill>
        <p:spPr>
          <a:xfrm>
            <a:off x="5226789" y="1361349"/>
            <a:ext cx="2265168" cy="473626"/>
          </a:xfrm>
          <a:prstGeom prst="rect">
            <a:avLst/>
          </a:prstGeom>
        </p:spPr>
      </p:pic>
      <p:pic>
        <p:nvPicPr>
          <p:cNvPr id="15" name="Imagen 11" descr="Horizonte.pdf"/>
          <p:cNvPicPr>
            <a:picLocks noChangeAspect="1"/>
          </p:cNvPicPr>
          <p:nvPr userDrawn="1"/>
        </p:nvPicPr>
        <p:blipFill>
          <a:blip r:embed="rId3">
            <a:alphaModFix amt="30000"/>
            <a:extLst>
              <a:ext uri="{28A0092B-C50C-407E-A947-70E740481C1C}">
                <a14:useLocalDpi xmlns:a14="http://schemas.microsoft.com/office/drawing/2010/main" xmlns=""/>
              </a:ext>
            </a:extLst>
          </a:blip>
          <a:stretch>
            <a:fillRect/>
          </a:stretch>
        </p:blipFill>
        <p:spPr>
          <a:xfrm>
            <a:off x="8651441" y="1361349"/>
            <a:ext cx="2265168" cy="473626"/>
          </a:xfrm>
          <a:prstGeom prst="rect">
            <a:avLst/>
          </a:prstGeom>
        </p:spPr>
      </p:pic>
      <p:sp>
        <p:nvSpPr>
          <p:cNvPr id="16" name="Marcador de texto 2"/>
          <p:cNvSpPr>
            <a:spLocks noGrp="1"/>
          </p:cNvSpPr>
          <p:nvPr>
            <p:ph type="body" sz="quarter" idx="13" hasCustomPrompt="1"/>
          </p:nvPr>
        </p:nvSpPr>
        <p:spPr>
          <a:xfrm>
            <a:off x="1076933" y="635463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grpSp>
        <p:nvGrpSpPr>
          <p:cNvPr id="20" name="19 Grupo"/>
          <p:cNvGrpSpPr/>
          <p:nvPr userDrawn="1"/>
        </p:nvGrpSpPr>
        <p:grpSpPr>
          <a:xfrm>
            <a:off x="7725671" y="4376955"/>
            <a:ext cx="1182958" cy="1142124"/>
            <a:chOff x="7134191" y="764554"/>
            <a:chExt cx="1760441" cy="1738919"/>
          </a:xfrm>
        </p:grpSpPr>
        <p:sp>
          <p:nvSpPr>
            <p:cNvPr id="21" name="20 Hexágono"/>
            <p:cNvSpPr/>
            <p:nvPr userDrawn="1"/>
          </p:nvSpPr>
          <p:spPr>
            <a:xfrm rot="5400000">
              <a:off x="7154680" y="844107"/>
              <a:ext cx="1738919" cy="1579814"/>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2" name="21 Imagen"/>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7134191" y="789864"/>
              <a:ext cx="1760441" cy="1688301"/>
            </a:xfrm>
            <a:prstGeom prst="rect">
              <a:avLst/>
            </a:prstGeom>
          </p:spPr>
        </p:pic>
      </p:grpSp>
      <p:sp>
        <p:nvSpPr>
          <p:cNvPr id="24" name="23 Hexágono"/>
          <p:cNvSpPr/>
          <p:nvPr userDrawn="1"/>
        </p:nvSpPr>
        <p:spPr>
          <a:xfrm rot="5400000">
            <a:off x="-890436" y="2927628"/>
            <a:ext cx="1838528" cy="1800252"/>
          </a:xfrm>
          <a:prstGeom prst="hexagon">
            <a:avLst/>
          </a:prstGeom>
          <a:solidFill>
            <a:srgbClr val="FFFFFF">
              <a:alpha val="4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5" name="24 Hexágono"/>
          <p:cNvSpPr/>
          <p:nvPr userDrawn="1"/>
        </p:nvSpPr>
        <p:spPr>
          <a:xfrm rot="5400000">
            <a:off x="9690" y="4412717"/>
            <a:ext cx="1838528" cy="1800252"/>
          </a:xfrm>
          <a:prstGeom prst="hexagon">
            <a:avLst/>
          </a:prstGeom>
          <a:solidFill>
            <a:srgbClr val="FFFFFF">
              <a:alpha val="4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6" name="Marcador de texto 26"/>
          <p:cNvSpPr>
            <a:spLocks noGrp="1"/>
          </p:cNvSpPr>
          <p:nvPr>
            <p:ph type="body" sz="quarter" idx="11" hasCustomPrompt="1"/>
          </p:nvPr>
        </p:nvSpPr>
        <p:spPr>
          <a:xfrm>
            <a:off x="928954" y="5433635"/>
            <a:ext cx="7574807" cy="532676"/>
          </a:xfrm>
          <a:prstGeom prst="rect">
            <a:avLst/>
          </a:prstGeom>
        </p:spPr>
        <p:txBody>
          <a:bodyPr vert="horz"/>
          <a:lstStyle>
            <a:lvl1pPr marL="0" indent="0">
              <a:buClr>
                <a:srgbClr val="726E44"/>
              </a:buClr>
              <a:buFont typeface="+mj-lt"/>
              <a:buNone/>
              <a:defRPr sz="2800" b="1" baseline="0">
                <a:solidFill>
                  <a:schemeClr val="bg1">
                    <a:lumMod val="50000"/>
                  </a:schemeClr>
                </a:solidFill>
                <a:effectLst/>
                <a:latin typeface="Trebuchet MS"/>
                <a:cs typeface="Trebuchet MS"/>
              </a:defRPr>
            </a:lvl1pPr>
          </a:lstStyle>
          <a:p>
            <a:pPr lvl="0"/>
            <a:r>
              <a:rPr lang="en-US" dirty="0"/>
              <a:t>2. </a:t>
            </a:r>
            <a:r>
              <a:rPr lang="en-US" dirty="0" err="1"/>
              <a:t>TITULO</a:t>
            </a:r>
            <a:r>
              <a:rPr lang="en-US" dirty="0"/>
              <a:t> DEL CAPÍTULO</a:t>
            </a:r>
            <a:endParaRPr lang="es-ES" dirty="0"/>
          </a:p>
        </p:txBody>
      </p:sp>
      <p:pic>
        <p:nvPicPr>
          <p:cNvPr id="28" name="27 Imagen"/>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479713" y="329603"/>
            <a:ext cx="5069021" cy="222291"/>
          </a:xfrm>
          <a:prstGeom prst="rect">
            <a:avLst/>
          </a:prstGeom>
        </p:spPr>
      </p:pic>
    </p:spTree>
    <p:extLst>
      <p:ext uri="{BB962C8B-B14F-4D97-AF65-F5344CB8AC3E}">
        <p14:creationId xmlns:p14="http://schemas.microsoft.com/office/powerpoint/2010/main" xmlns="" val="2992993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rtinilla 4">
    <p:spTree>
      <p:nvGrpSpPr>
        <p:cNvPr id="1" name=""/>
        <p:cNvGrpSpPr/>
        <p:nvPr/>
      </p:nvGrpSpPr>
      <p:grpSpPr>
        <a:xfrm>
          <a:off x="0" y="0"/>
          <a:ext cx="0" cy="0"/>
          <a:chOff x="0" y="0"/>
          <a:chExt cx="0" cy="0"/>
        </a:xfrm>
      </p:grpSpPr>
      <p:pic>
        <p:nvPicPr>
          <p:cNvPr id="15" name="Imagen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 y="624882"/>
            <a:ext cx="9143998" cy="4298772"/>
          </a:xfrm>
          <a:prstGeom prst="rect">
            <a:avLst/>
          </a:prstGeom>
        </p:spPr>
      </p:pic>
      <p:pic>
        <p:nvPicPr>
          <p:cNvPr id="16" name="Imagen 10" descr="Horizonte.pdf"/>
          <p:cNvPicPr>
            <a:picLocks noChangeAspect="1"/>
          </p:cNvPicPr>
          <p:nvPr userDrawn="1"/>
        </p:nvPicPr>
        <p:blipFill>
          <a:blip r:embed="rId3">
            <a:alphaModFix amt="30000"/>
            <a:extLst>
              <a:ext uri="{28A0092B-C50C-407E-A947-70E740481C1C}">
                <a14:useLocalDpi xmlns:a14="http://schemas.microsoft.com/office/drawing/2010/main" xmlns=""/>
              </a:ext>
            </a:extLst>
          </a:blip>
          <a:stretch>
            <a:fillRect/>
          </a:stretch>
        </p:blipFill>
        <p:spPr>
          <a:xfrm>
            <a:off x="5226789" y="1361349"/>
            <a:ext cx="2265168" cy="473626"/>
          </a:xfrm>
          <a:prstGeom prst="rect">
            <a:avLst/>
          </a:prstGeom>
        </p:spPr>
      </p:pic>
      <p:pic>
        <p:nvPicPr>
          <p:cNvPr id="21" name="Imagen 11" descr="Horizonte.pdf"/>
          <p:cNvPicPr>
            <a:picLocks noChangeAspect="1"/>
          </p:cNvPicPr>
          <p:nvPr userDrawn="1"/>
        </p:nvPicPr>
        <p:blipFill>
          <a:blip r:embed="rId3">
            <a:alphaModFix amt="30000"/>
            <a:extLst>
              <a:ext uri="{28A0092B-C50C-407E-A947-70E740481C1C}">
                <a14:useLocalDpi xmlns:a14="http://schemas.microsoft.com/office/drawing/2010/main" xmlns=""/>
              </a:ext>
            </a:extLst>
          </a:blip>
          <a:stretch>
            <a:fillRect/>
          </a:stretch>
        </p:blipFill>
        <p:spPr>
          <a:xfrm>
            <a:off x="8651441" y="1361349"/>
            <a:ext cx="2265168" cy="473626"/>
          </a:xfrm>
          <a:prstGeom prst="rect">
            <a:avLst/>
          </a:prstGeom>
        </p:spPr>
      </p:pic>
      <p:sp>
        <p:nvSpPr>
          <p:cNvPr id="22" name="Marcador de texto 2"/>
          <p:cNvSpPr>
            <a:spLocks noGrp="1"/>
          </p:cNvSpPr>
          <p:nvPr>
            <p:ph type="body" sz="quarter" idx="13"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grpSp>
        <p:nvGrpSpPr>
          <p:cNvPr id="23" name="22 Grupo"/>
          <p:cNvGrpSpPr/>
          <p:nvPr userDrawn="1"/>
        </p:nvGrpSpPr>
        <p:grpSpPr>
          <a:xfrm>
            <a:off x="7725671" y="4376955"/>
            <a:ext cx="1182958" cy="1142124"/>
            <a:chOff x="7134191" y="764554"/>
            <a:chExt cx="1760441" cy="1738919"/>
          </a:xfrm>
        </p:grpSpPr>
        <p:sp>
          <p:nvSpPr>
            <p:cNvPr id="24" name="23 Hexágono"/>
            <p:cNvSpPr/>
            <p:nvPr userDrawn="1"/>
          </p:nvSpPr>
          <p:spPr>
            <a:xfrm rot="5400000">
              <a:off x="7154680" y="844107"/>
              <a:ext cx="1738919" cy="1579814"/>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5" name="24 Imagen"/>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7134191" y="789864"/>
              <a:ext cx="1760441" cy="1688301"/>
            </a:xfrm>
            <a:prstGeom prst="rect">
              <a:avLst/>
            </a:prstGeom>
          </p:spPr>
        </p:pic>
      </p:grpSp>
      <p:sp>
        <p:nvSpPr>
          <p:cNvPr id="26" name="Marcador de texto 26"/>
          <p:cNvSpPr>
            <a:spLocks noGrp="1"/>
          </p:cNvSpPr>
          <p:nvPr>
            <p:ph type="body" sz="quarter" idx="11" hasCustomPrompt="1"/>
          </p:nvPr>
        </p:nvSpPr>
        <p:spPr>
          <a:xfrm>
            <a:off x="928954" y="5433635"/>
            <a:ext cx="7574807" cy="532676"/>
          </a:xfrm>
          <a:prstGeom prst="rect">
            <a:avLst/>
          </a:prstGeom>
        </p:spPr>
        <p:txBody>
          <a:bodyPr vert="horz"/>
          <a:lstStyle>
            <a:lvl1pPr marL="0" indent="0">
              <a:buClr>
                <a:srgbClr val="726E44"/>
              </a:buClr>
              <a:buFont typeface="+mj-lt"/>
              <a:buNone/>
              <a:defRPr sz="2800" b="1" baseline="0">
                <a:solidFill>
                  <a:schemeClr val="bg1">
                    <a:lumMod val="50000"/>
                  </a:schemeClr>
                </a:solidFill>
                <a:effectLst/>
                <a:latin typeface="Trebuchet MS"/>
                <a:cs typeface="Trebuchet MS"/>
              </a:defRPr>
            </a:lvl1pPr>
          </a:lstStyle>
          <a:p>
            <a:pPr lvl="0"/>
            <a:r>
              <a:rPr lang="en-US" dirty="0"/>
              <a:t>3. </a:t>
            </a:r>
            <a:r>
              <a:rPr lang="en-US" dirty="0" err="1"/>
              <a:t>TITULO</a:t>
            </a:r>
            <a:r>
              <a:rPr lang="en-US" dirty="0"/>
              <a:t> DEL CAPÍTULO</a:t>
            </a:r>
            <a:endParaRPr lang="es-ES" dirty="0"/>
          </a:p>
        </p:txBody>
      </p:sp>
      <p:sp>
        <p:nvSpPr>
          <p:cNvPr id="29" name="28 Hexágono"/>
          <p:cNvSpPr/>
          <p:nvPr userDrawn="1"/>
        </p:nvSpPr>
        <p:spPr>
          <a:xfrm rot="5400000">
            <a:off x="-890436" y="768168"/>
            <a:ext cx="1838528" cy="1800252"/>
          </a:xfrm>
          <a:prstGeom prst="hexagon">
            <a:avLst/>
          </a:prstGeom>
          <a:solidFill>
            <a:srgbClr val="FFFFFF">
              <a:alpha val="4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0" name="29 Hexágono"/>
          <p:cNvSpPr/>
          <p:nvPr userDrawn="1"/>
        </p:nvSpPr>
        <p:spPr>
          <a:xfrm rot="5400000">
            <a:off x="9690" y="2253257"/>
            <a:ext cx="1838528" cy="1800252"/>
          </a:xfrm>
          <a:prstGeom prst="hexagon">
            <a:avLst/>
          </a:prstGeom>
          <a:solidFill>
            <a:srgbClr val="FFFFFF">
              <a:alpha val="4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xmlns="" val="106760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rtinilla 5">
    <p:spTree>
      <p:nvGrpSpPr>
        <p:cNvPr id="1" name=""/>
        <p:cNvGrpSpPr/>
        <p:nvPr/>
      </p:nvGrpSpPr>
      <p:grpSpPr>
        <a:xfrm>
          <a:off x="0" y="0"/>
          <a:ext cx="0" cy="0"/>
          <a:chOff x="0" y="0"/>
          <a:chExt cx="0" cy="0"/>
        </a:xfrm>
      </p:grpSpPr>
      <p:pic>
        <p:nvPicPr>
          <p:cNvPr id="10" name="Imagen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 y="618667"/>
            <a:ext cx="9143998" cy="4298772"/>
          </a:xfrm>
          <a:prstGeom prst="rect">
            <a:avLst/>
          </a:prstGeom>
        </p:spPr>
      </p:pic>
      <p:pic>
        <p:nvPicPr>
          <p:cNvPr id="15" name="Imagen 10" descr="Horizonte.pdf"/>
          <p:cNvPicPr>
            <a:picLocks noChangeAspect="1"/>
          </p:cNvPicPr>
          <p:nvPr userDrawn="1"/>
        </p:nvPicPr>
        <p:blipFill>
          <a:blip r:embed="rId3">
            <a:alphaModFix amt="30000"/>
            <a:extLst>
              <a:ext uri="{28A0092B-C50C-407E-A947-70E740481C1C}">
                <a14:useLocalDpi xmlns:a14="http://schemas.microsoft.com/office/drawing/2010/main" xmlns=""/>
              </a:ext>
            </a:extLst>
          </a:blip>
          <a:stretch>
            <a:fillRect/>
          </a:stretch>
        </p:blipFill>
        <p:spPr>
          <a:xfrm>
            <a:off x="5226789" y="1361349"/>
            <a:ext cx="2265168" cy="473626"/>
          </a:xfrm>
          <a:prstGeom prst="rect">
            <a:avLst/>
          </a:prstGeom>
        </p:spPr>
      </p:pic>
      <p:pic>
        <p:nvPicPr>
          <p:cNvPr id="16" name="Imagen 11" descr="Horizonte.pdf"/>
          <p:cNvPicPr>
            <a:picLocks noChangeAspect="1"/>
          </p:cNvPicPr>
          <p:nvPr userDrawn="1"/>
        </p:nvPicPr>
        <p:blipFill>
          <a:blip r:embed="rId3">
            <a:alphaModFix amt="30000"/>
            <a:extLst>
              <a:ext uri="{28A0092B-C50C-407E-A947-70E740481C1C}">
                <a14:useLocalDpi xmlns:a14="http://schemas.microsoft.com/office/drawing/2010/main" xmlns=""/>
              </a:ext>
            </a:extLst>
          </a:blip>
          <a:stretch>
            <a:fillRect/>
          </a:stretch>
        </p:blipFill>
        <p:spPr>
          <a:xfrm>
            <a:off x="8651441" y="1361349"/>
            <a:ext cx="2265168" cy="473626"/>
          </a:xfrm>
          <a:prstGeom prst="rect">
            <a:avLst/>
          </a:prstGeom>
        </p:spPr>
      </p:pic>
      <p:sp>
        <p:nvSpPr>
          <p:cNvPr id="20" name="Marcador de texto 2"/>
          <p:cNvSpPr>
            <a:spLocks noGrp="1"/>
          </p:cNvSpPr>
          <p:nvPr>
            <p:ph type="body" sz="quarter" idx="13"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grpSp>
        <p:nvGrpSpPr>
          <p:cNvPr id="21" name="20 Grupo"/>
          <p:cNvGrpSpPr/>
          <p:nvPr userDrawn="1"/>
        </p:nvGrpSpPr>
        <p:grpSpPr>
          <a:xfrm>
            <a:off x="7725671" y="4376955"/>
            <a:ext cx="1182958" cy="1142124"/>
            <a:chOff x="7134191" y="764554"/>
            <a:chExt cx="1760441" cy="1738919"/>
          </a:xfrm>
        </p:grpSpPr>
        <p:sp>
          <p:nvSpPr>
            <p:cNvPr id="22" name="21 Hexágono"/>
            <p:cNvSpPr/>
            <p:nvPr userDrawn="1"/>
          </p:nvSpPr>
          <p:spPr>
            <a:xfrm rot="5400000">
              <a:off x="7154680" y="844107"/>
              <a:ext cx="1738919" cy="1579814"/>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3" name="22 Imagen"/>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7134191" y="789864"/>
              <a:ext cx="1760441" cy="1688301"/>
            </a:xfrm>
            <a:prstGeom prst="rect">
              <a:avLst/>
            </a:prstGeom>
          </p:spPr>
        </p:pic>
      </p:grpSp>
      <p:sp>
        <p:nvSpPr>
          <p:cNvPr id="24" name="Marcador de texto 26"/>
          <p:cNvSpPr>
            <a:spLocks noGrp="1"/>
          </p:cNvSpPr>
          <p:nvPr>
            <p:ph type="body" sz="quarter" idx="11" hasCustomPrompt="1"/>
          </p:nvPr>
        </p:nvSpPr>
        <p:spPr>
          <a:xfrm>
            <a:off x="928954" y="5433635"/>
            <a:ext cx="7574807" cy="532676"/>
          </a:xfrm>
          <a:prstGeom prst="rect">
            <a:avLst/>
          </a:prstGeom>
        </p:spPr>
        <p:txBody>
          <a:bodyPr vert="horz"/>
          <a:lstStyle>
            <a:lvl1pPr marL="0" indent="0">
              <a:buClr>
                <a:srgbClr val="726E44"/>
              </a:buClr>
              <a:buFont typeface="+mj-lt"/>
              <a:buNone/>
              <a:defRPr sz="2800" b="1" baseline="0">
                <a:solidFill>
                  <a:schemeClr val="bg1">
                    <a:lumMod val="50000"/>
                  </a:schemeClr>
                </a:solidFill>
                <a:effectLst/>
                <a:latin typeface="Trebuchet MS"/>
                <a:cs typeface="Trebuchet MS"/>
              </a:defRPr>
            </a:lvl1pPr>
          </a:lstStyle>
          <a:p>
            <a:pPr lvl="0"/>
            <a:r>
              <a:rPr lang="en-US" dirty="0"/>
              <a:t>4. </a:t>
            </a:r>
            <a:r>
              <a:rPr lang="en-US" dirty="0" err="1"/>
              <a:t>TITULO</a:t>
            </a:r>
            <a:r>
              <a:rPr lang="en-US" dirty="0"/>
              <a:t> DEL CAPÍTULO</a:t>
            </a:r>
            <a:endParaRPr lang="es-ES" dirty="0"/>
          </a:p>
        </p:txBody>
      </p:sp>
      <p:sp>
        <p:nvSpPr>
          <p:cNvPr id="26" name="25 Hexágono"/>
          <p:cNvSpPr/>
          <p:nvPr userDrawn="1"/>
        </p:nvSpPr>
        <p:spPr>
          <a:xfrm rot="5400000">
            <a:off x="-919264" y="2253257"/>
            <a:ext cx="1838528" cy="1800252"/>
          </a:xfrm>
          <a:prstGeom prst="hexagon">
            <a:avLst/>
          </a:prstGeom>
          <a:solidFill>
            <a:srgbClr val="FFFFFF">
              <a:alpha val="4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8" name="27 Hexágono"/>
          <p:cNvSpPr/>
          <p:nvPr userDrawn="1"/>
        </p:nvSpPr>
        <p:spPr>
          <a:xfrm rot="5400000">
            <a:off x="-19138" y="3738346"/>
            <a:ext cx="1838528" cy="1800252"/>
          </a:xfrm>
          <a:prstGeom prst="hexagon">
            <a:avLst/>
          </a:prstGeom>
          <a:solidFill>
            <a:srgbClr val="FFFFFF">
              <a:alpha val="4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xmlns="" val="5446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rtinilla 6">
    <p:spTree>
      <p:nvGrpSpPr>
        <p:cNvPr id="1" name=""/>
        <p:cNvGrpSpPr/>
        <p:nvPr/>
      </p:nvGrpSpPr>
      <p:grpSpPr>
        <a:xfrm>
          <a:off x="0" y="0"/>
          <a:ext cx="0" cy="0"/>
          <a:chOff x="0" y="0"/>
          <a:chExt cx="0" cy="0"/>
        </a:xfrm>
      </p:grpSpPr>
      <p:pic>
        <p:nvPicPr>
          <p:cNvPr id="10" name="Marcador de imágenes prediseñadas 8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 y="621706"/>
            <a:ext cx="9143998" cy="4298772"/>
          </a:xfrm>
          <a:prstGeom prst="rect">
            <a:avLst/>
          </a:prstGeom>
        </p:spPr>
      </p:pic>
      <p:pic>
        <p:nvPicPr>
          <p:cNvPr id="13" name="Imagen 11" descr="Horizonte.pdf"/>
          <p:cNvPicPr>
            <a:picLocks noChangeAspect="1"/>
          </p:cNvPicPr>
          <p:nvPr userDrawn="1"/>
        </p:nvPicPr>
        <p:blipFill>
          <a:blip r:embed="rId3">
            <a:alphaModFix amt="30000"/>
            <a:extLst>
              <a:ext uri="{28A0092B-C50C-407E-A947-70E740481C1C}">
                <a14:useLocalDpi xmlns:a14="http://schemas.microsoft.com/office/drawing/2010/main" xmlns=""/>
              </a:ext>
            </a:extLst>
          </a:blip>
          <a:stretch>
            <a:fillRect/>
          </a:stretch>
        </p:blipFill>
        <p:spPr>
          <a:xfrm>
            <a:off x="5226789" y="1361349"/>
            <a:ext cx="2265168" cy="473626"/>
          </a:xfrm>
          <a:prstGeom prst="rect">
            <a:avLst/>
          </a:prstGeom>
        </p:spPr>
      </p:pic>
      <p:pic>
        <p:nvPicPr>
          <p:cNvPr id="15" name="Imagen 16" descr="Horizonte.pdf"/>
          <p:cNvPicPr>
            <a:picLocks noChangeAspect="1"/>
          </p:cNvPicPr>
          <p:nvPr userDrawn="1"/>
        </p:nvPicPr>
        <p:blipFill>
          <a:blip r:embed="rId3">
            <a:alphaModFix amt="30000"/>
            <a:extLst>
              <a:ext uri="{28A0092B-C50C-407E-A947-70E740481C1C}">
                <a14:useLocalDpi xmlns:a14="http://schemas.microsoft.com/office/drawing/2010/main" xmlns=""/>
              </a:ext>
            </a:extLst>
          </a:blip>
          <a:stretch>
            <a:fillRect/>
          </a:stretch>
        </p:blipFill>
        <p:spPr>
          <a:xfrm>
            <a:off x="8651441" y="1361349"/>
            <a:ext cx="2265168" cy="473626"/>
          </a:xfrm>
          <a:prstGeom prst="rect">
            <a:avLst/>
          </a:prstGeom>
        </p:spPr>
      </p:pic>
      <p:sp>
        <p:nvSpPr>
          <p:cNvPr id="16" name="Marcador de texto 2"/>
          <p:cNvSpPr>
            <a:spLocks noGrp="1"/>
          </p:cNvSpPr>
          <p:nvPr>
            <p:ph type="body" sz="quarter" idx="13"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grpSp>
        <p:nvGrpSpPr>
          <p:cNvPr id="21" name="20 Grupo"/>
          <p:cNvGrpSpPr/>
          <p:nvPr userDrawn="1"/>
        </p:nvGrpSpPr>
        <p:grpSpPr>
          <a:xfrm>
            <a:off x="7725671" y="4376955"/>
            <a:ext cx="1182958" cy="1142124"/>
            <a:chOff x="7134191" y="764554"/>
            <a:chExt cx="1760441" cy="1738919"/>
          </a:xfrm>
        </p:grpSpPr>
        <p:sp>
          <p:nvSpPr>
            <p:cNvPr id="22" name="21 Hexágono"/>
            <p:cNvSpPr/>
            <p:nvPr userDrawn="1"/>
          </p:nvSpPr>
          <p:spPr>
            <a:xfrm rot="5400000">
              <a:off x="7154680" y="844107"/>
              <a:ext cx="1738919" cy="1579814"/>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3" name="22 Imagen"/>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7134191" y="789864"/>
              <a:ext cx="1760441" cy="1688301"/>
            </a:xfrm>
            <a:prstGeom prst="rect">
              <a:avLst/>
            </a:prstGeom>
          </p:spPr>
        </p:pic>
      </p:grpSp>
      <p:sp>
        <p:nvSpPr>
          <p:cNvPr id="25" name="24 Hexágono"/>
          <p:cNvSpPr/>
          <p:nvPr userDrawn="1"/>
        </p:nvSpPr>
        <p:spPr>
          <a:xfrm rot="5400000">
            <a:off x="-919264" y="1043785"/>
            <a:ext cx="1838528" cy="1800252"/>
          </a:xfrm>
          <a:prstGeom prst="hexagon">
            <a:avLst/>
          </a:prstGeom>
          <a:solidFill>
            <a:srgbClr val="FFFFFF">
              <a:alpha val="4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6" name="25 Hexágono"/>
          <p:cNvSpPr/>
          <p:nvPr userDrawn="1"/>
        </p:nvSpPr>
        <p:spPr>
          <a:xfrm rot="5400000">
            <a:off x="-19138" y="2528874"/>
            <a:ext cx="1838528" cy="1800252"/>
          </a:xfrm>
          <a:prstGeom prst="hexagon">
            <a:avLst/>
          </a:prstGeom>
          <a:solidFill>
            <a:srgbClr val="FFFFFF">
              <a:alpha val="4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8" name="Marcador de texto 26"/>
          <p:cNvSpPr>
            <a:spLocks noGrp="1"/>
          </p:cNvSpPr>
          <p:nvPr>
            <p:ph type="body" sz="quarter" idx="11" hasCustomPrompt="1"/>
          </p:nvPr>
        </p:nvSpPr>
        <p:spPr>
          <a:xfrm>
            <a:off x="928954" y="5433635"/>
            <a:ext cx="7574807" cy="532676"/>
          </a:xfrm>
          <a:prstGeom prst="rect">
            <a:avLst/>
          </a:prstGeom>
        </p:spPr>
        <p:txBody>
          <a:bodyPr vert="horz"/>
          <a:lstStyle>
            <a:lvl1pPr marL="0" indent="0">
              <a:buClr>
                <a:srgbClr val="726E44"/>
              </a:buClr>
              <a:buFont typeface="+mj-lt"/>
              <a:buNone/>
              <a:defRPr sz="2800" b="1" baseline="0">
                <a:solidFill>
                  <a:schemeClr val="bg1">
                    <a:lumMod val="50000"/>
                  </a:schemeClr>
                </a:solidFill>
                <a:effectLst/>
                <a:latin typeface="Trebuchet MS"/>
                <a:cs typeface="Trebuchet MS"/>
              </a:defRPr>
            </a:lvl1pPr>
          </a:lstStyle>
          <a:p>
            <a:pPr lvl="0"/>
            <a:r>
              <a:rPr lang="en-US" dirty="0"/>
              <a:t>5. </a:t>
            </a:r>
            <a:r>
              <a:rPr lang="en-US" dirty="0" err="1"/>
              <a:t>TITULO</a:t>
            </a:r>
            <a:r>
              <a:rPr lang="en-US" dirty="0"/>
              <a:t> DEL CAPÍTULO</a:t>
            </a:r>
            <a:endParaRPr lang="es-ES" dirty="0"/>
          </a:p>
        </p:txBody>
      </p:sp>
    </p:spTree>
    <p:extLst>
      <p:ext uri="{BB962C8B-B14F-4D97-AF65-F5344CB8AC3E}">
        <p14:creationId xmlns:p14="http://schemas.microsoft.com/office/powerpoint/2010/main" xmlns="" val="17702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rtinilla 7">
    <p:spTree>
      <p:nvGrpSpPr>
        <p:cNvPr id="1" name=""/>
        <p:cNvGrpSpPr/>
        <p:nvPr/>
      </p:nvGrpSpPr>
      <p:grpSpPr>
        <a:xfrm>
          <a:off x="0" y="0"/>
          <a:ext cx="0" cy="0"/>
          <a:chOff x="0" y="0"/>
          <a:chExt cx="0" cy="0"/>
        </a:xfrm>
      </p:grpSpPr>
      <p:pic>
        <p:nvPicPr>
          <p:cNvPr id="10" name="Imagen 10"/>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27305" y="611133"/>
            <a:ext cx="9217417" cy="4333287"/>
          </a:xfrm>
          <a:prstGeom prst="rect">
            <a:avLst/>
          </a:prstGeom>
        </p:spPr>
      </p:pic>
      <p:pic>
        <p:nvPicPr>
          <p:cNvPr id="13" name="Imagen 11" descr="Horizonte.pdf"/>
          <p:cNvPicPr>
            <a:picLocks noChangeAspect="1"/>
          </p:cNvPicPr>
          <p:nvPr userDrawn="1"/>
        </p:nvPicPr>
        <p:blipFill>
          <a:blip r:embed="rId3">
            <a:alphaModFix amt="30000"/>
            <a:extLst>
              <a:ext uri="{28A0092B-C50C-407E-A947-70E740481C1C}">
                <a14:useLocalDpi xmlns:a14="http://schemas.microsoft.com/office/drawing/2010/main" xmlns=""/>
              </a:ext>
            </a:extLst>
          </a:blip>
          <a:stretch>
            <a:fillRect/>
          </a:stretch>
        </p:blipFill>
        <p:spPr>
          <a:xfrm>
            <a:off x="5226789" y="1361349"/>
            <a:ext cx="2265168" cy="473626"/>
          </a:xfrm>
          <a:prstGeom prst="rect">
            <a:avLst/>
          </a:prstGeom>
        </p:spPr>
      </p:pic>
      <p:pic>
        <p:nvPicPr>
          <p:cNvPr id="15" name="Imagen 16" descr="Horizonte.pdf"/>
          <p:cNvPicPr>
            <a:picLocks noChangeAspect="1"/>
          </p:cNvPicPr>
          <p:nvPr userDrawn="1"/>
        </p:nvPicPr>
        <p:blipFill>
          <a:blip r:embed="rId3">
            <a:alphaModFix amt="30000"/>
            <a:extLst>
              <a:ext uri="{28A0092B-C50C-407E-A947-70E740481C1C}">
                <a14:useLocalDpi xmlns:a14="http://schemas.microsoft.com/office/drawing/2010/main" xmlns=""/>
              </a:ext>
            </a:extLst>
          </a:blip>
          <a:stretch>
            <a:fillRect/>
          </a:stretch>
        </p:blipFill>
        <p:spPr>
          <a:xfrm>
            <a:off x="8651441" y="1361349"/>
            <a:ext cx="2265168" cy="473626"/>
          </a:xfrm>
          <a:prstGeom prst="rect">
            <a:avLst/>
          </a:prstGeom>
        </p:spPr>
      </p:pic>
      <p:sp>
        <p:nvSpPr>
          <p:cNvPr id="16" name="Marcador de texto 2"/>
          <p:cNvSpPr>
            <a:spLocks noGrp="1"/>
          </p:cNvSpPr>
          <p:nvPr>
            <p:ph type="body" sz="quarter" idx="13" hasCustomPrompt="1"/>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Nombre de la jefatura</a:t>
            </a:r>
          </a:p>
        </p:txBody>
      </p:sp>
      <p:grpSp>
        <p:nvGrpSpPr>
          <p:cNvPr id="20" name="19 Grupo"/>
          <p:cNvGrpSpPr/>
          <p:nvPr userDrawn="1"/>
        </p:nvGrpSpPr>
        <p:grpSpPr>
          <a:xfrm>
            <a:off x="7725671" y="4376955"/>
            <a:ext cx="1182958" cy="1142124"/>
            <a:chOff x="7134191" y="764554"/>
            <a:chExt cx="1760441" cy="1738919"/>
          </a:xfrm>
        </p:grpSpPr>
        <p:sp>
          <p:nvSpPr>
            <p:cNvPr id="21" name="20 Hexágono"/>
            <p:cNvSpPr/>
            <p:nvPr userDrawn="1"/>
          </p:nvSpPr>
          <p:spPr>
            <a:xfrm rot="5400000">
              <a:off x="7154680" y="844107"/>
              <a:ext cx="1738919" cy="1579814"/>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2" name="21 Imagen"/>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7134191" y="789864"/>
              <a:ext cx="1760441" cy="1688301"/>
            </a:xfrm>
            <a:prstGeom prst="rect">
              <a:avLst/>
            </a:prstGeom>
          </p:spPr>
        </p:pic>
      </p:grpSp>
      <p:sp>
        <p:nvSpPr>
          <p:cNvPr id="23" name="Marcador de texto 26"/>
          <p:cNvSpPr>
            <a:spLocks noGrp="1"/>
          </p:cNvSpPr>
          <p:nvPr>
            <p:ph type="body" sz="quarter" idx="11" hasCustomPrompt="1"/>
          </p:nvPr>
        </p:nvSpPr>
        <p:spPr>
          <a:xfrm>
            <a:off x="928954" y="5433635"/>
            <a:ext cx="7574807" cy="532676"/>
          </a:xfrm>
          <a:prstGeom prst="rect">
            <a:avLst/>
          </a:prstGeom>
        </p:spPr>
        <p:txBody>
          <a:bodyPr vert="horz"/>
          <a:lstStyle>
            <a:lvl1pPr marL="0" indent="0">
              <a:buClr>
                <a:srgbClr val="726E44"/>
              </a:buClr>
              <a:buFont typeface="+mj-lt"/>
              <a:buNone/>
              <a:defRPr sz="2800" b="1" baseline="0">
                <a:solidFill>
                  <a:schemeClr val="bg1">
                    <a:lumMod val="50000"/>
                  </a:schemeClr>
                </a:solidFill>
                <a:effectLst/>
                <a:latin typeface="Trebuchet MS"/>
                <a:cs typeface="Trebuchet MS"/>
              </a:defRPr>
            </a:lvl1pPr>
          </a:lstStyle>
          <a:p>
            <a:pPr lvl="0"/>
            <a:r>
              <a:rPr lang="en-US" dirty="0"/>
              <a:t>6. </a:t>
            </a:r>
            <a:r>
              <a:rPr lang="en-US" dirty="0" err="1"/>
              <a:t>TITULO</a:t>
            </a:r>
            <a:r>
              <a:rPr lang="en-US" dirty="0"/>
              <a:t> DEL CAPÍTULO</a:t>
            </a:r>
            <a:endParaRPr lang="es-ES" dirty="0"/>
          </a:p>
        </p:txBody>
      </p:sp>
      <p:sp>
        <p:nvSpPr>
          <p:cNvPr id="25" name="24 Hexágono"/>
          <p:cNvSpPr/>
          <p:nvPr userDrawn="1"/>
        </p:nvSpPr>
        <p:spPr>
          <a:xfrm rot="5400000">
            <a:off x="-890436" y="768168"/>
            <a:ext cx="1838528" cy="1800252"/>
          </a:xfrm>
          <a:prstGeom prst="hexagon">
            <a:avLst/>
          </a:prstGeom>
          <a:solidFill>
            <a:srgbClr val="FFFFFF">
              <a:alpha val="4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6" name="25 Hexágono"/>
          <p:cNvSpPr/>
          <p:nvPr userDrawn="1"/>
        </p:nvSpPr>
        <p:spPr>
          <a:xfrm rot="5400000">
            <a:off x="9690" y="2253257"/>
            <a:ext cx="1838528" cy="1800252"/>
          </a:xfrm>
          <a:prstGeom prst="hexagon">
            <a:avLst/>
          </a:prstGeom>
          <a:solidFill>
            <a:srgbClr val="FFFFFF">
              <a:alpha val="4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xmlns="" val="2080288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4.png"/><Relationship Id="rId2" Type="http://schemas.openxmlformats.org/officeDocument/2006/relationships/slideLayout" Target="../slideLayouts/slideLayout3.xml"/><Relationship Id="rId16"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2.jpeg"/><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jpeg"/><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ángulo 17"/>
          <p:cNvSpPr/>
          <p:nvPr userDrawn="1"/>
        </p:nvSpPr>
        <p:spPr>
          <a:xfrm>
            <a:off x="-26126" y="6367269"/>
            <a:ext cx="9204959" cy="278212"/>
          </a:xfrm>
          <a:prstGeom prst="rect">
            <a:avLst/>
          </a:prstGeom>
          <a:solidFill>
            <a:srgbClr val="AFAE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s-ES" dirty="0">
              <a:latin typeface="Trebuchet MS"/>
            </a:endParaRPr>
          </a:p>
        </p:txBody>
      </p:sp>
      <p:pic>
        <p:nvPicPr>
          <p:cNvPr id="31" name="30 Imagen"/>
          <p:cNvPicPr>
            <a:picLocks noChangeAspect="1"/>
          </p:cNvPicPr>
          <p:nvPr userDrawn="1"/>
        </p:nvPicPr>
        <p:blipFill rotWithShape="1">
          <a:blip r:embed="rId3">
            <a:extLst>
              <a:ext uri="{28A0092B-C50C-407E-A947-70E740481C1C}">
                <a14:useLocalDpi xmlns:a14="http://schemas.microsoft.com/office/drawing/2010/main" xmlns="" val="0"/>
              </a:ext>
            </a:extLst>
          </a:blip>
          <a:srcRect l="15051" b="14970"/>
          <a:stretch/>
        </p:blipFill>
        <p:spPr>
          <a:xfrm>
            <a:off x="-171450" y="4589540"/>
            <a:ext cx="3191176" cy="2326322"/>
          </a:xfrm>
          <a:prstGeom prst="rect">
            <a:avLst/>
          </a:prstGeom>
        </p:spPr>
      </p:pic>
      <p:sp>
        <p:nvSpPr>
          <p:cNvPr id="24" name="23 Hexágono"/>
          <p:cNvSpPr/>
          <p:nvPr userDrawn="1"/>
        </p:nvSpPr>
        <p:spPr>
          <a:xfrm>
            <a:off x="724432" y="6370952"/>
            <a:ext cx="326003" cy="275938"/>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pic>
        <p:nvPicPr>
          <p:cNvPr id="9" name="8 Imagen"/>
          <p:cNvPicPr>
            <a:picLocks noChangeAspect="1"/>
          </p:cNvPicPr>
          <p:nvPr userDrawn="1"/>
        </p:nvPicPr>
        <p:blipFill rotWithShape="1">
          <a:blip r:embed="rId4" cstate="email">
            <a:extLst>
              <a:ext uri="{28A0092B-C50C-407E-A947-70E740481C1C}">
                <a14:useLocalDpi xmlns:a14="http://schemas.microsoft.com/office/drawing/2010/main" xmlns=""/>
              </a:ext>
            </a:extLst>
          </a:blip>
          <a:srcRect/>
          <a:stretch/>
        </p:blipFill>
        <p:spPr>
          <a:xfrm>
            <a:off x="7023231" y="15240"/>
            <a:ext cx="2120769" cy="4321242"/>
          </a:xfrm>
          <a:prstGeom prst="rect">
            <a:avLst/>
          </a:prstGeom>
        </p:spPr>
      </p:pic>
      <p:sp>
        <p:nvSpPr>
          <p:cNvPr id="13" name="CuadroTexto 25"/>
          <p:cNvSpPr txBox="1"/>
          <p:nvPr userDrawn="1"/>
        </p:nvSpPr>
        <p:spPr>
          <a:xfrm>
            <a:off x="50035" y="6377775"/>
            <a:ext cx="1031627" cy="230832"/>
          </a:xfrm>
          <a:prstGeom prst="rect">
            <a:avLst/>
          </a:prstGeom>
          <a:noFill/>
        </p:spPr>
        <p:txBody>
          <a:bodyPr wrap="square" rtlCol="0">
            <a:spAutoFit/>
          </a:bodyPr>
          <a:lstStyle/>
          <a:p>
            <a:r>
              <a:rPr lang="es-ES" sz="900" b="1" dirty="0">
                <a:solidFill>
                  <a:schemeClr val="bg1"/>
                </a:solidFill>
                <a:latin typeface="+mn-lt"/>
                <a:cs typeface="Trebuchet MS"/>
              </a:rPr>
              <a:t>RESERVADO</a:t>
            </a:r>
          </a:p>
        </p:txBody>
      </p:sp>
      <p:sp>
        <p:nvSpPr>
          <p:cNvPr id="14" name="Marcador de texto 4"/>
          <p:cNvSpPr txBox="1">
            <a:spLocks/>
          </p:cNvSpPr>
          <p:nvPr userDrawn="1"/>
        </p:nvSpPr>
        <p:spPr>
          <a:xfrm>
            <a:off x="8541023" y="6626937"/>
            <a:ext cx="747888" cy="288925"/>
          </a:xfrm>
          <a:prstGeom prst="rect">
            <a:avLst/>
          </a:prstGeom>
        </p:spPr>
        <p:txBody>
          <a:bodyPr vert="horz"/>
          <a:lstStyle>
            <a:lvl1pPr marL="0" indent="0" algn="l" defTabSz="457200" rtl="0" eaLnBrk="1" latinLnBrk="0" hangingPunct="1">
              <a:spcBef>
                <a:spcPct val="20000"/>
              </a:spcBef>
              <a:buFont typeface="Arial"/>
              <a:buNone/>
              <a:defRPr sz="1200" kern="1200">
                <a:solidFill>
                  <a:srgbClr val="3D2B1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900" dirty="0"/>
              <a:t>Pg. </a:t>
            </a:r>
            <a:fld id="{A0217B29-BF59-3149-9BFD-2597222D1F04}" type="slidenum">
              <a:rPr lang="es-ES" sz="900" smtClean="0"/>
              <a:pPr/>
              <a:t>‹Nº›</a:t>
            </a:fld>
            <a:endParaRPr lang="es-ES" sz="900" dirty="0"/>
          </a:p>
        </p:txBody>
      </p:sp>
      <p:sp>
        <p:nvSpPr>
          <p:cNvPr id="15" name="Rectángulo 16"/>
          <p:cNvSpPr/>
          <p:nvPr userDrawn="1"/>
        </p:nvSpPr>
        <p:spPr>
          <a:xfrm>
            <a:off x="6366943" y="6377775"/>
            <a:ext cx="2811891" cy="258548"/>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16" name="Forma libre 19"/>
          <p:cNvSpPr/>
          <p:nvPr userDrawn="1"/>
        </p:nvSpPr>
        <p:spPr>
          <a:xfrm>
            <a:off x="1" y="6367269"/>
            <a:ext cx="967507" cy="279621"/>
          </a:xfrm>
          <a:custGeom>
            <a:avLst/>
            <a:gdLst>
              <a:gd name="connsiteX0" fmla="*/ 1528594 w 1528594"/>
              <a:gd name="connsiteY0" fmla="*/ 296582 h 296582"/>
              <a:gd name="connsiteX1" fmla="*/ 0 w 1528594"/>
              <a:gd name="connsiteY1" fmla="*/ 296582 h 296582"/>
              <a:gd name="connsiteX2" fmla="*/ 3802 w 1528594"/>
              <a:gd name="connsiteY2" fmla="*/ 0 h 296582"/>
              <a:gd name="connsiteX3" fmla="*/ 1270026 w 1528594"/>
              <a:gd name="connsiteY3" fmla="*/ 3802 h 296582"/>
              <a:gd name="connsiteX4" fmla="*/ 1528594 w 1528594"/>
              <a:gd name="connsiteY4" fmla="*/ 296582 h 29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594" h="296582">
                <a:moveTo>
                  <a:pt x="1528594" y="296582"/>
                </a:moveTo>
                <a:lnTo>
                  <a:pt x="0" y="296582"/>
                </a:lnTo>
                <a:cubicBezTo>
                  <a:pt x="1267" y="197721"/>
                  <a:pt x="2535" y="98861"/>
                  <a:pt x="3802" y="0"/>
                </a:cubicBezTo>
                <a:lnTo>
                  <a:pt x="1270026" y="3802"/>
                </a:lnTo>
                <a:lnTo>
                  <a:pt x="1528594" y="296582"/>
                </a:lnTo>
                <a:close/>
              </a:path>
            </a:pathLst>
          </a:cu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a:latin typeface="Trebuchet MS"/>
            </a:endParaRPr>
          </a:p>
        </p:txBody>
      </p:sp>
      <p:sp>
        <p:nvSpPr>
          <p:cNvPr id="17" name="Rectángulo 22"/>
          <p:cNvSpPr/>
          <p:nvPr userDrawn="1"/>
        </p:nvSpPr>
        <p:spPr>
          <a:xfrm>
            <a:off x="3803" y="514275"/>
            <a:ext cx="9144000" cy="109061"/>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18" name="Rectángulo 35"/>
          <p:cNvSpPr/>
          <p:nvPr userDrawn="1"/>
        </p:nvSpPr>
        <p:spPr>
          <a:xfrm>
            <a:off x="794926" y="240786"/>
            <a:ext cx="5648391" cy="280391"/>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19" name="CuadroTexto 14"/>
          <p:cNvSpPr txBox="1"/>
          <p:nvPr userDrawn="1"/>
        </p:nvSpPr>
        <p:spPr>
          <a:xfrm>
            <a:off x="53838" y="6389979"/>
            <a:ext cx="1031627" cy="230832"/>
          </a:xfrm>
          <a:prstGeom prst="rect">
            <a:avLst/>
          </a:prstGeom>
          <a:noFill/>
        </p:spPr>
        <p:txBody>
          <a:bodyPr wrap="square" rtlCol="0">
            <a:spAutoFit/>
          </a:bodyPr>
          <a:lstStyle/>
          <a:p>
            <a:r>
              <a:rPr lang="es-ES" sz="900" b="1" dirty="0">
                <a:solidFill>
                  <a:schemeClr val="bg1"/>
                </a:solidFill>
                <a:latin typeface="+mn-lt"/>
                <a:cs typeface="Trebuchet MS"/>
              </a:rPr>
              <a:t>RESERVADO</a:t>
            </a:r>
          </a:p>
        </p:txBody>
      </p:sp>
      <p:sp>
        <p:nvSpPr>
          <p:cNvPr id="20" name="Marcador de texto 26"/>
          <p:cNvSpPr txBox="1">
            <a:spLocks/>
          </p:cNvSpPr>
          <p:nvPr userDrawn="1"/>
        </p:nvSpPr>
        <p:spPr>
          <a:xfrm>
            <a:off x="934572" y="5170482"/>
            <a:ext cx="7082498" cy="666114"/>
          </a:xfrm>
          <a:prstGeom prst="rect">
            <a:avLst/>
          </a:prstGeom>
        </p:spPr>
        <p:txBody>
          <a:bodyPr vert="horz"/>
          <a:lstStyle>
            <a:lvl1pPr marL="0" indent="0" algn="ctr" defTabSz="457200" rtl="0" eaLnBrk="1" latinLnBrk="0" hangingPunct="1">
              <a:spcBef>
                <a:spcPct val="20000"/>
              </a:spcBef>
              <a:buFontTx/>
              <a:buNone/>
              <a:defRPr sz="4000" b="1" kern="1200" baseline="0">
                <a:solidFill>
                  <a:schemeClr val="accent3"/>
                </a:solidFill>
                <a:effectLst/>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baseline="0" dirty="0">
                <a:solidFill>
                  <a:schemeClr val="bg1">
                    <a:lumMod val="50000"/>
                  </a:schemeClr>
                </a:solidFill>
              </a:rPr>
              <a:t>GRUPOS DE ESPECIAL ATENCIÓN</a:t>
            </a:r>
            <a:endParaRPr lang="es-ES" sz="3200" dirty="0">
              <a:solidFill>
                <a:schemeClr val="bg1">
                  <a:lumMod val="50000"/>
                </a:schemeClr>
              </a:solidFill>
            </a:endParaRPr>
          </a:p>
        </p:txBody>
      </p:sp>
      <p:sp>
        <p:nvSpPr>
          <p:cNvPr id="21" name="20 Hexágono"/>
          <p:cNvSpPr/>
          <p:nvPr userDrawn="1"/>
        </p:nvSpPr>
        <p:spPr>
          <a:xfrm>
            <a:off x="6203941" y="6377776"/>
            <a:ext cx="326003" cy="258548"/>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sp>
        <p:nvSpPr>
          <p:cNvPr id="28" name="27 Hexágono"/>
          <p:cNvSpPr/>
          <p:nvPr userDrawn="1"/>
        </p:nvSpPr>
        <p:spPr>
          <a:xfrm>
            <a:off x="6280315" y="243853"/>
            <a:ext cx="326003" cy="280391"/>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pic>
        <p:nvPicPr>
          <p:cNvPr id="29" name="28 Imagen"/>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1551030" y="1545331"/>
            <a:ext cx="6194103" cy="3485034"/>
          </a:xfrm>
          <a:prstGeom prst="rect">
            <a:avLst/>
          </a:prstGeom>
        </p:spPr>
      </p:pic>
      <p:pic>
        <p:nvPicPr>
          <p:cNvPr id="30" name="29 Imagen"/>
          <p:cNvPicPr>
            <a:picLocks noChangeAspect="1"/>
          </p:cNvPicPr>
          <p:nvPr userDrawn="1"/>
        </p:nvPicPr>
        <p:blipFill>
          <a:blip r:embed="rId6" cstate="email">
            <a:extLst>
              <a:ext uri="{28A0092B-C50C-407E-A947-70E740481C1C}">
                <a14:useLocalDpi xmlns:a14="http://schemas.microsoft.com/office/drawing/2010/main" xmlns=""/>
              </a:ext>
            </a:extLst>
          </a:blip>
          <a:stretch>
            <a:fillRect/>
          </a:stretch>
        </p:blipFill>
        <p:spPr>
          <a:xfrm>
            <a:off x="479713" y="329603"/>
            <a:ext cx="5069021" cy="222291"/>
          </a:xfrm>
          <a:prstGeom prst="rect">
            <a:avLst/>
          </a:prstGeom>
        </p:spPr>
      </p:pic>
      <p:sp>
        <p:nvSpPr>
          <p:cNvPr id="23" name="Rectángulo 17"/>
          <p:cNvSpPr/>
          <p:nvPr userDrawn="1"/>
        </p:nvSpPr>
        <p:spPr>
          <a:xfrm>
            <a:off x="-489525" y="-1570505"/>
            <a:ext cx="6439514" cy="278212"/>
          </a:xfrm>
          <a:prstGeom prst="rect">
            <a:avLst/>
          </a:prstGeom>
          <a:solidFill>
            <a:srgbClr val="AFAE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latin typeface="Trebuchet MS"/>
            </a:endParaRPr>
          </a:p>
        </p:txBody>
      </p:sp>
      <p:sp>
        <p:nvSpPr>
          <p:cNvPr id="22" name="Marcador de texto 2"/>
          <p:cNvSpPr txBox="1">
            <a:spLocks/>
          </p:cNvSpPr>
          <p:nvPr userDrawn="1"/>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 sz="1200" b="1" i="0" u="none" strike="noStrike" kern="1200" cap="none" spc="0" normalizeH="0" baseline="0" noProof="0">
                <a:ln>
                  <a:noFill/>
                </a:ln>
                <a:solidFill>
                  <a:srgbClr val="3D332C"/>
                </a:solidFill>
                <a:effectLst/>
                <a:uLnTx/>
                <a:uFillTx/>
                <a:latin typeface="+mn-lt"/>
                <a:ea typeface="+mn-ea"/>
                <a:cs typeface="+mn-cs"/>
              </a:rPr>
              <a:t>DEPARTAMENTO JURIDICO INTEGRAL</a:t>
            </a:r>
            <a:endParaRPr kumimoji="0" lang="es-ES" sz="1200" b="1" i="0" u="none" strike="noStrike" kern="1200" cap="none" spc="0" normalizeH="0" baseline="0" noProof="0" dirty="0">
              <a:ln>
                <a:noFill/>
              </a:ln>
              <a:solidFill>
                <a:srgbClr val="3D332C"/>
              </a:solidFill>
              <a:effectLst/>
              <a:uLnTx/>
              <a:uFillTx/>
              <a:latin typeface="+mn-lt"/>
              <a:ea typeface="+mn-ea"/>
              <a:cs typeface="+mn-cs"/>
            </a:endParaRPr>
          </a:p>
        </p:txBody>
      </p:sp>
    </p:spTree>
    <p:extLst>
      <p:ext uri="{BB962C8B-B14F-4D97-AF65-F5344CB8AC3E}">
        <p14:creationId xmlns:p14="http://schemas.microsoft.com/office/powerpoint/2010/main" xmlns="" val="3164592533"/>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l" defTabSz="457200" rtl="0" eaLnBrk="1" latinLnBrk="0" hangingPunct="1">
        <a:spcBef>
          <a:spcPct val="0"/>
        </a:spcBef>
        <a:buNone/>
        <a:defRPr sz="11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16 Imagen"/>
          <p:cNvPicPr>
            <a:picLocks noChangeAspect="1"/>
          </p:cNvPicPr>
          <p:nvPr userDrawn="1"/>
        </p:nvPicPr>
        <p:blipFill rotWithShape="1">
          <a:blip r:embed="rId16" cstate="email">
            <a:extLst>
              <a:ext uri="{28A0092B-C50C-407E-A947-70E740481C1C}">
                <a14:useLocalDpi xmlns:a14="http://schemas.microsoft.com/office/drawing/2010/main" xmlns=""/>
              </a:ext>
            </a:extLst>
          </a:blip>
          <a:srcRect/>
          <a:stretch/>
        </p:blipFill>
        <p:spPr>
          <a:xfrm>
            <a:off x="7023231" y="15240"/>
            <a:ext cx="2120769" cy="4321242"/>
          </a:xfrm>
          <a:prstGeom prst="rect">
            <a:avLst/>
          </a:prstGeom>
        </p:spPr>
      </p:pic>
      <p:sp>
        <p:nvSpPr>
          <p:cNvPr id="34" name="Rectángulo 22"/>
          <p:cNvSpPr/>
          <p:nvPr userDrawn="1"/>
        </p:nvSpPr>
        <p:spPr>
          <a:xfrm>
            <a:off x="3803" y="514275"/>
            <a:ext cx="9144000" cy="109061"/>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35" name="Rectángulo 35"/>
          <p:cNvSpPr/>
          <p:nvPr userDrawn="1"/>
        </p:nvSpPr>
        <p:spPr>
          <a:xfrm>
            <a:off x="794926" y="240786"/>
            <a:ext cx="5648391" cy="280391"/>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38" name="37 Hexágono"/>
          <p:cNvSpPr/>
          <p:nvPr userDrawn="1"/>
        </p:nvSpPr>
        <p:spPr>
          <a:xfrm>
            <a:off x="6280315" y="243853"/>
            <a:ext cx="326003" cy="280391"/>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pic>
        <p:nvPicPr>
          <p:cNvPr id="39" name="38 Imagen"/>
          <p:cNvPicPr>
            <a:picLocks noChangeAspect="1"/>
          </p:cNvPicPr>
          <p:nvPr userDrawn="1"/>
        </p:nvPicPr>
        <p:blipFill>
          <a:blip r:embed="rId17" cstate="email">
            <a:extLst>
              <a:ext uri="{28A0092B-C50C-407E-A947-70E740481C1C}">
                <a14:useLocalDpi xmlns:a14="http://schemas.microsoft.com/office/drawing/2010/main" xmlns=""/>
              </a:ext>
            </a:extLst>
          </a:blip>
          <a:stretch>
            <a:fillRect/>
          </a:stretch>
        </p:blipFill>
        <p:spPr>
          <a:xfrm>
            <a:off x="479713" y="329603"/>
            <a:ext cx="5069021" cy="222291"/>
          </a:xfrm>
          <a:prstGeom prst="rect">
            <a:avLst/>
          </a:prstGeom>
        </p:spPr>
      </p:pic>
      <p:sp>
        <p:nvSpPr>
          <p:cNvPr id="42" name="Rectángulo 17"/>
          <p:cNvSpPr/>
          <p:nvPr userDrawn="1"/>
        </p:nvSpPr>
        <p:spPr>
          <a:xfrm>
            <a:off x="-26126" y="6367269"/>
            <a:ext cx="9204959" cy="278212"/>
          </a:xfrm>
          <a:prstGeom prst="rect">
            <a:avLst/>
          </a:prstGeom>
          <a:solidFill>
            <a:srgbClr val="AFAE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s-ES" dirty="0">
              <a:latin typeface="Trebuchet MS"/>
            </a:endParaRPr>
          </a:p>
        </p:txBody>
      </p:sp>
      <p:pic>
        <p:nvPicPr>
          <p:cNvPr id="43" name="42 Imagen"/>
          <p:cNvPicPr>
            <a:picLocks noChangeAspect="1"/>
          </p:cNvPicPr>
          <p:nvPr userDrawn="1"/>
        </p:nvPicPr>
        <p:blipFill rotWithShape="1">
          <a:blip r:embed="rId18">
            <a:extLst>
              <a:ext uri="{28A0092B-C50C-407E-A947-70E740481C1C}">
                <a14:useLocalDpi xmlns:a14="http://schemas.microsoft.com/office/drawing/2010/main" xmlns="" val="0"/>
              </a:ext>
            </a:extLst>
          </a:blip>
          <a:srcRect l="15051" b="14970"/>
          <a:stretch/>
        </p:blipFill>
        <p:spPr>
          <a:xfrm>
            <a:off x="-171450" y="4589540"/>
            <a:ext cx="3191176" cy="2326322"/>
          </a:xfrm>
          <a:prstGeom prst="rect">
            <a:avLst/>
          </a:prstGeom>
        </p:spPr>
      </p:pic>
      <p:sp>
        <p:nvSpPr>
          <p:cNvPr id="44" name="43 Hexágono"/>
          <p:cNvSpPr/>
          <p:nvPr userDrawn="1"/>
        </p:nvSpPr>
        <p:spPr>
          <a:xfrm>
            <a:off x="724432" y="6370952"/>
            <a:ext cx="326003" cy="275938"/>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sp>
        <p:nvSpPr>
          <p:cNvPr id="45" name="CuadroTexto 25"/>
          <p:cNvSpPr txBox="1"/>
          <p:nvPr userDrawn="1"/>
        </p:nvSpPr>
        <p:spPr>
          <a:xfrm>
            <a:off x="50035" y="6377775"/>
            <a:ext cx="1031627" cy="230832"/>
          </a:xfrm>
          <a:prstGeom prst="rect">
            <a:avLst/>
          </a:prstGeom>
          <a:noFill/>
        </p:spPr>
        <p:txBody>
          <a:bodyPr wrap="square" rtlCol="0">
            <a:spAutoFit/>
          </a:bodyPr>
          <a:lstStyle/>
          <a:p>
            <a:r>
              <a:rPr lang="es-ES" sz="900" b="1" dirty="0">
                <a:solidFill>
                  <a:schemeClr val="bg1"/>
                </a:solidFill>
                <a:latin typeface="+mn-lt"/>
                <a:cs typeface="Trebuchet MS"/>
              </a:rPr>
              <a:t>RESERVADO</a:t>
            </a:r>
          </a:p>
        </p:txBody>
      </p:sp>
      <p:sp>
        <p:nvSpPr>
          <p:cNvPr id="46" name="Marcador de texto 4"/>
          <p:cNvSpPr txBox="1">
            <a:spLocks/>
          </p:cNvSpPr>
          <p:nvPr userDrawn="1"/>
        </p:nvSpPr>
        <p:spPr>
          <a:xfrm>
            <a:off x="8541023" y="6626937"/>
            <a:ext cx="747888" cy="288925"/>
          </a:xfrm>
          <a:prstGeom prst="rect">
            <a:avLst/>
          </a:prstGeom>
        </p:spPr>
        <p:txBody>
          <a:bodyPr vert="horz"/>
          <a:lstStyle>
            <a:lvl1pPr marL="0" indent="0" algn="l" defTabSz="457200" rtl="0" eaLnBrk="1" latinLnBrk="0" hangingPunct="1">
              <a:spcBef>
                <a:spcPct val="20000"/>
              </a:spcBef>
              <a:buFont typeface="Arial"/>
              <a:buNone/>
              <a:defRPr sz="1200" kern="1200">
                <a:solidFill>
                  <a:srgbClr val="3D2B1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900" dirty="0"/>
              <a:t>Pg. </a:t>
            </a:r>
            <a:fld id="{A0217B29-BF59-3149-9BFD-2597222D1F04}" type="slidenum">
              <a:rPr lang="es-ES" sz="900" smtClean="0"/>
              <a:pPr/>
              <a:t>‹Nº›</a:t>
            </a:fld>
            <a:endParaRPr lang="es-ES" sz="900" dirty="0"/>
          </a:p>
        </p:txBody>
      </p:sp>
      <p:sp>
        <p:nvSpPr>
          <p:cNvPr id="47" name="Rectángulo 16"/>
          <p:cNvSpPr/>
          <p:nvPr userDrawn="1"/>
        </p:nvSpPr>
        <p:spPr>
          <a:xfrm>
            <a:off x="6366943" y="6377775"/>
            <a:ext cx="2811891" cy="258548"/>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48" name="Forma libre 19"/>
          <p:cNvSpPr/>
          <p:nvPr userDrawn="1"/>
        </p:nvSpPr>
        <p:spPr>
          <a:xfrm>
            <a:off x="1" y="6367269"/>
            <a:ext cx="967507" cy="279621"/>
          </a:xfrm>
          <a:custGeom>
            <a:avLst/>
            <a:gdLst>
              <a:gd name="connsiteX0" fmla="*/ 1528594 w 1528594"/>
              <a:gd name="connsiteY0" fmla="*/ 296582 h 296582"/>
              <a:gd name="connsiteX1" fmla="*/ 0 w 1528594"/>
              <a:gd name="connsiteY1" fmla="*/ 296582 h 296582"/>
              <a:gd name="connsiteX2" fmla="*/ 3802 w 1528594"/>
              <a:gd name="connsiteY2" fmla="*/ 0 h 296582"/>
              <a:gd name="connsiteX3" fmla="*/ 1270026 w 1528594"/>
              <a:gd name="connsiteY3" fmla="*/ 3802 h 296582"/>
              <a:gd name="connsiteX4" fmla="*/ 1528594 w 1528594"/>
              <a:gd name="connsiteY4" fmla="*/ 296582 h 29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594" h="296582">
                <a:moveTo>
                  <a:pt x="1528594" y="296582"/>
                </a:moveTo>
                <a:lnTo>
                  <a:pt x="0" y="296582"/>
                </a:lnTo>
                <a:cubicBezTo>
                  <a:pt x="1267" y="197721"/>
                  <a:pt x="2535" y="98861"/>
                  <a:pt x="3802" y="0"/>
                </a:cubicBezTo>
                <a:lnTo>
                  <a:pt x="1270026" y="3802"/>
                </a:lnTo>
                <a:lnTo>
                  <a:pt x="1528594" y="296582"/>
                </a:lnTo>
                <a:close/>
              </a:path>
            </a:pathLst>
          </a:cu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a:latin typeface="Trebuchet MS"/>
            </a:endParaRPr>
          </a:p>
        </p:txBody>
      </p:sp>
      <p:sp>
        <p:nvSpPr>
          <p:cNvPr id="49" name="CuadroTexto 14"/>
          <p:cNvSpPr txBox="1"/>
          <p:nvPr userDrawn="1"/>
        </p:nvSpPr>
        <p:spPr>
          <a:xfrm>
            <a:off x="53838" y="6389979"/>
            <a:ext cx="1031627" cy="230832"/>
          </a:xfrm>
          <a:prstGeom prst="rect">
            <a:avLst/>
          </a:prstGeom>
          <a:noFill/>
        </p:spPr>
        <p:txBody>
          <a:bodyPr wrap="square" rtlCol="0">
            <a:spAutoFit/>
          </a:bodyPr>
          <a:lstStyle/>
          <a:p>
            <a:r>
              <a:rPr lang="es-ES" sz="900" b="1" dirty="0">
                <a:solidFill>
                  <a:schemeClr val="bg1"/>
                </a:solidFill>
                <a:latin typeface="+mn-lt"/>
                <a:cs typeface="Trebuchet MS"/>
              </a:rPr>
              <a:t>RESERVADO</a:t>
            </a:r>
          </a:p>
        </p:txBody>
      </p:sp>
      <p:sp>
        <p:nvSpPr>
          <p:cNvPr id="50" name="49 Hexágono"/>
          <p:cNvSpPr/>
          <p:nvPr userDrawn="1"/>
        </p:nvSpPr>
        <p:spPr>
          <a:xfrm>
            <a:off x="6203941" y="6377776"/>
            <a:ext cx="326003" cy="258548"/>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sp>
        <p:nvSpPr>
          <p:cNvPr id="16" name="Marcador de texto 2"/>
          <p:cNvSpPr txBox="1">
            <a:spLocks/>
          </p:cNvSpPr>
          <p:nvPr userDrawn="1"/>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 sz="1200" b="1" i="0" u="none" strike="noStrike" kern="1200" cap="none" spc="0" normalizeH="0" baseline="0" noProof="0">
                <a:ln>
                  <a:noFill/>
                </a:ln>
                <a:solidFill>
                  <a:srgbClr val="3D332C"/>
                </a:solidFill>
                <a:effectLst/>
                <a:uLnTx/>
                <a:uFillTx/>
                <a:latin typeface="+mn-lt"/>
                <a:ea typeface="+mn-ea"/>
                <a:cs typeface="+mn-cs"/>
              </a:rPr>
              <a:t>DEPARTAMENTO JURIDICO INTEGRAL</a:t>
            </a:r>
            <a:endParaRPr kumimoji="0" lang="es-ES" sz="1200" b="1" i="0" u="none" strike="noStrike" kern="1200" cap="none" spc="0" normalizeH="0" baseline="0" noProof="0" dirty="0">
              <a:ln>
                <a:noFill/>
              </a:ln>
              <a:solidFill>
                <a:srgbClr val="3D332C"/>
              </a:solidFill>
              <a:effectLst/>
              <a:uLnTx/>
              <a:uFillTx/>
              <a:latin typeface="+mn-lt"/>
              <a:ea typeface="+mn-ea"/>
              <a:cs typeface="+mn-cs"/>
            </a:endParaRPr>
          </a:p>
        </p:txBody>
      </p:sp>
    </p:spTree>
    <p:extLst>
      <p:ext uri="{BB962C8B-B14F-4D97-AF65-F5344CB8AC3E}">
        <p14:creationId xmlns:p14="http://schemas.microsoft.com/office/powerpoint/2010/main" xmlns="" val="151612663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89" r:id="rId3"/>
    <p:sldLayoutId id="2147483743" r:id="rId4"/>
    <p:sldLayoutId id="2147483745" r:id="rId5"/>
    <p:sldLayoutId id="2147483747" r:id="rId6"/>
    <p:sldLayoutId id="2147483746" r:id="rId7"/>
    <p:sldLayoutId id="2147483744" r:id="rId8"/>
    <p:sldLayoutId id="2147483748" r:id="rId9"/>
    <p:sldLayoutId id="2147483755" r:id="rId10"/>
    <p:sldLayoutId id="2147483756" r:id="rId11"/>
    <p:sldLayoutId id="2147483757" r:id="rId12"/>
    <p:sldLayoutId id="2147483758" r:id="rId13"/>
    <p:sldLayoutId id="2147483759"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17 Imagen"/>
          <p:cNvPicPr>
            <a:picLocks noChangeAspect="1"/>
          </p:cNvPicPr>
          <p:nvPr userDrawn="1"/>
        </p:nvPicPr>
        <p:blipFill rotWithShape="1">
          <a:blip r:embed="rId11" cstate="email">
            <a:extLst>
              <a:ext uri="{28A0092B-C50C-407E-A947-70E740481C1C}">
                <a14:useLocalDpi xmlns:a14="http://schemas.microsoft.com/office/drawing/2010/main" xmlns=""/>
              </a:ext>
            </a:extLst>
          </a:blip>
          <a:srcRect/>
          <a:stretch/>
        </p:blipFill>
        <p:spPr>
          <a:xfrm>
            <a:off x="7023231" y="15240"/>
            <a:ext cx="2120769" cy="4321242"/>
          </a:xfrm>
          <a:prstGeom prst="rect">
            <a:avLst/>
          </a:prstGeom>
        </p:spPr>
      </p:pic>
      <p:sp>
        <p:nvSpPr>
          <p:cNvPr id="37" name="Rectángulo 22"/>
          <p:cNvSpPr/>
          <p:nvPr userDrawn="1"/>
        </p:nvSpPr>
        <p:spPr>
          <a:xfrm>
            <a:off x="3803" y="514275"/>
            <a:ext cx="9144000" cy="109061"/>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38" name="Rectángulo 35"/>
          <p:cNvSpPr/>
          <p:nvPr userDrawn="1"/>
        </p:nvSpPr>
        <p:spPr>
          <a:xfrm>
            <a:off x="794926" y="240786"/>
            <a:ext cx="5648391" cy="280391"/>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41" name="40 Hexágono"/>
          <p:cNvSpPr/>
          <p:nvPr userDrawn="1"/>
        </p:nvSpPr>
        <p:spPr>
          <a:xfrm>
            <a:off x="6280315" y="243853"/>
            <a:ext cx="326003" cy="280391"/>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pic>
        <p:nvPicPr>
          <p:cNvPr id="42" name="41 Imagen"/>
          <p:cNvPicPr>
            <a:picLocks noChangeAspect="1"/>
          </p:cNvPicPr>
          <p:nvPr userDrawn="1"/>
        </p:nvPicPr>
        <p:blipFill>
          <a:blip r:embed="rId12" cstate="email">
            <a:extLst>
              <a:ext uri="{28A0092B-C50C-407E-A947-70E740481C1C}">
                <a14:useLocalDpi xmlns:a14="http://schemas.microsoft.com/office/drawing/2010/main" xmlns=""/>
              </a:ext>
            </a:extLst>
          </a:blip>
          <a:stretch>
            <a:fillRect/>
          </a:stretch>
        </p:blipFill>
        <p:spPr>
          <a:xfrm>
            <a:off x="479713" y="329603"/>
            <a:ext cx="5069021" cy="222291"/>
          </a:xfrm>
          <a:prstGeom prst="rect">
            <a:avLst/>
          </a:prstGeom>
        </p:spPr>
      </p:pic>
      <p:sp>
        <p:nvSpPr>
          <p:cNvPr id="45" name="Rectángulo 17"/>
          <p:cNvSpPr/>
          <p:nvPr userDrawn="1"/>
        </p:nvSpPr>
        <p:spPr>
          <a:xfrm>
            <a:off x="-26126" y="6367269"/>
            <a:ext cx="9204959" cy="278212"/>
          </a:xfrm>
          <a:prstGeom prst="rect">
            <a:avLst/>
          </a:prstGeom>
          <a:solidFill>
            <a:srgbClr val="AFAE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s-ES" dirty="0">
              <a:latin typeface="Trebuchet MS"/>
            </a:endParaRPr>
          </a:p>
        </p:txBody>
      </p:sp>
      <p:pic>
        <p:nvPicPr>
          <p:cNvPr id="46" name="45 Imagen"/>
          <p:cNvPicPr>
            <a:picLocks noChangeAspect="1"/>
          </p:cNvPicPr>
          <p:nvPr userDrawn="1"/>
        </p:nvPicPr>
        <p:blipFill rotWithShape="1">
          <a:blip r:embed="rId13">
            <a:extLst>
              <a:ext uri="{28A0092B-C50C-407E-A947-70E740481C1C}">
                <a14:useLocalDpi xmlns:a14="http://schemas.microsoft.com/office/drawing/2010/main" xmlns="" val="0"/>
              </a:ext>
            </a:extLst>
          </a:blip>
          <a:srcRect l="15051" b="14970"/>
          <a:stretch/>
        </p:blipFill>
        <p:spPr>
          <a:xfrm>
            <a:off x="-171450" y="4589540"/>
            <a:ext cx="3191176" cy="2326322"/>
          </a:xfrm>
          <a:prstGeom prst="rect">
            <a:avLst/>
          </a:prstGeom>
        </p:spPr>
      </p:pic>
      <p:sp>
        <p:nvSpPr>
          <p:cNvPr id="47" name="46 Hexágono"/>
          <p:cNvSpPr/>
          <p:nvPr userDrawn="1"/>
        </p:nvSpPr>
        <p:spPr>
          <a:xfrm>
            <a:off x="724432" y="6370952"/>
            <a:ext cx="326003" cy="275938"/>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sp>
        <p:nvSpPr>
          <p:cNvPr id="48" name="CuadroTexto 25"/>
          <p:cNvSpPr txBox="1"/>
          <p:nvPr userDrawn="1"/>
        </p:nvSpPr>
        <p:spPr>
          <a:xfrm>
            <a:off x="50035" y="6377775"/>
            <a:ext cx="1031627" cy="230832"/>
          </a:xfrm>
          <a:prstGeom prst="rect">
            <a:avLst/>
          </a:prstGeom>
          <a:noFill/>
        </p:spPr>
        <p:txBody>
          <a:bodyPr wrap="square" rtlCol="0">
            <a:spAutoFit/>
          </a:bodyPr>
          <a:lstStyle/>
          <a:p>
            <a:r>
              <a:rPr lang="es-ES" sz="900" b="1" dirty="0">
                <a:solidFill>
                  <a:schemeClr val="bg1"/>
                </a:solidFill>
                <a:latin typeface="+mn-lt"/>
                <a:cs typeface="Trebuchet MS"/>
              </a:rPr>
              <a:t>RESERVADO</a:t>
            </a:r>
          </a:p>
        </p:txBody>
      </p:sp>
      <p:sp>
        <p:nvSpPr>
          <p:cNvPr id="49" name="Marcador de texto 4"/>
          <p:cNvSpPr txBox="1">
            <a:spLocks/>
          </p:cNvSpPr>
          <p:nvPr userDrawn="1"/>
        </p:nvSpPr>
        <p:spPr>
          <a:xfrm>
            <a:off x="8541023" y="6626937"/>
            <a:ext cx="747888" cy="288925"/>
          </a:xfrm>
          <a:prstGeom prst="rect">
            <a:avLst/>
          </a:prstGeom>
        </p:spPr>
        <p:txBody>
          <a:bodyPr vert="horz"/>
          <a:lstStyle>
            <a:lvl1pPr marL="0" indent="0" algn="l" defTabSz="457200" rtl="0" eaLnBrk="1" latinLnBrk="0" hangingPunct="1">
              <a:spcBef>
                <a:spcPct val="20000"/>
              </a:spcBef>
              <a:buFont typeface="Arial"/>
              <a:buNone/>
              <a:defRPr sz="1200" kern="1200">
                <a:solidFill>
                  <a:srgbClr val="3D2B1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900" dirty="0"/>
              <a:t>Pg. </a:t>
            </a:r>
            <a:fld id="{A0217B29-BF59-3149-9BFD-2597222D1F04}" type="slidenum">
              <a:rPr lang="es-ES" sz="900" smtClean="0"/>
              <a:pPr/>
              <a:t>‹Nº›</a:t>
            </a:fld>
            <a:endParaRPr lang="es-ES" sz="900" dirty="0"/>
          </a:p>
        </p:txBody>
      </p:sp>
      <p:sp>
        <p:nvSpPr>
          <p:cNvPr id="50" name="Rectángulo 16"/>
          <p:cNvSpPr/>
          <p:nvPr userDrawn="1"/>
        </p:nvSpPr>
        <p:spPr>
          <a:xfrm>
            <a:off x="6366943" y="6377775"/>
            <a:ext cx="2811891" cy="258548"/>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51" name="Forma libre 19"/>
          <p:cNvSpPr/>
          <p:nvPr userDrawn="1"/>
        </p:nvSpPr>
        <p:spPr>
          <a:xfrm>
            <a:off x="1" y="6367269"/>
            <a:ext cx="967507" cy="279621"/>
          </a:xfrm>
          <a:custGeom>
            <a:avLst/>
            <a:gdLst>
              <a:gd name="connsiteX0" fmla="*/ 1528594 w 1528594"/>
              <a:gd name="connsiteY0" fmla="*/ 296582 h 296582"/>
              <a:gd name="connsiteX1" fmla="*/ 0 w 1528594"/>
              <a:gd name="connsiteY1" fmla="*/ 296582 h 296582"/>
              <a:gd name="connsiteX2" fmla="*/ 3802 w 1528594"/>
              <a:gd name="connsiteY2" fmla="*/ 0 h 296582"/>
              <a:gd name="connsiteX3" fmla="*/ 1270026 w 1528594"/>
              <a:gd name="connsiteY3" fmla="*/ 3802 h 296582"/>
              <a:gd name="connsiteX4" fmla="*/ 1528594 w 1528594"/>
              <a:gd name="connsiteY4" fmla="*/ 296582 h 29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594" h="296582">
                <a:moveTo>
                  <a:pt x="1528594" y="296582"/>
                </a:moveTo>
                <a:lnTo>
                  <a:pt x="0" y="296582"/>
                </a:lnTo>
                <a:cubicBezTo>
                  <a:pt x="1267" y="197721"/>
                  <a:pt x="2535" y="98861"/>
                  <a:pt x="3802" y="0"/>
                </a:cubicBezTo>
                <a:lnTo>
                  <a:pt x="1270026" y="3802"/>
                </a:lnTo>
                <a:lnTo>
                  <a:pt x="1528594" y="296582"/>
                </a:lnTo>
                <a:close/>
              </a:path>
            </a:pathLst>
          </a:cu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a:latin typeface="Trebuchet MS"/>
            </a:endParaRPr>
          </a:p>
        </p:txBody>
      </p:sp>
      <p:sp>
        <p:nvSpPr>
          <p:cNvPr id="52" name="CuadroTexto 14"/>
          <p:cNvSpPr txBox="1"/>
          <p:nvPr userDrawn="1"/>
        </p:nvSpPr>
        <p:spPr>
          <a:xfrm>
            <a:off x="53838" y="6389979"/>
            <a:ext cx="1031627" cy="230832"/>
          </a:xfrm>
          <a:prstGeom prst="rect">
            <a:avLst/>
          </a:prstGeom>
          <a:noFill/>
        </p:spPr>
        <p:txBody>
          <a:bodyPr wrap="square" rtlCol="0">
            <a:spAutoFit/>
          </a:bodyPr>
          <a:lstStyle/>
          <a:p>
            <a:r>
              <a:rPr lang="es-ES" sz="900" b="1" dirty="0">
                <a:solidFill>
                  <a:schemeClr val="bg1"/>
                </a:solidFill>
                <a:latin typeface="+mn-lt"/>
                <a:cs typeface="Trebuchet MS"/>
              </a:rPr>
              <a:t>RESERVADO</a:t>
            </a:r>
          </a:p>
        </p:txBody>
      </p:sp>
      <p:sp>
        <p:nvSpPr>
          <p:cNvPr id="53" name="52 Hexágono"/>
          <p:cNvSpPr/>
          <p:nvPr userDrawn="1"/>
        </p:nvSpPr>
        <p:spPr>
          <a:xfrm>
            <a:off x="6203941" y="6377776"/>
            <a:ext cx="326003" cy="258548"/>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sp>
        <p:nvSpPr>
          <p:cNvPr id="16" name="Marcador de texto 2"/>
          <p:cNvSpPr txBox="1">
            <a:spLocks/>
          </p:cNvSpPr>
          <p:nvPr userDrawn="1"/>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 sz="1200" b="1" i="0" u="none" strike="noStrike" kern="1200" cap="none" spc="0" normalizeH="0" baseline="0" noProof="0">
                <a:ln>
                  <a:noFill/>
                </a:ln>
                <a:solidFill>
                  <a:srgbClr val="3D332C"/>
                </a:solidFill>
                <a:effectLst/>
                <a:uLnTx/>
                <a:uFillTx/>
                <a:latin typeface="+mn-lt"/>
                <a:ea typeface="+mn-ea"/>
                <a:cs typeface="+mn-cs"/>
              </a:rPr>
              <a:t>DEPARTAMENTO JURIDICO INTEGRAL</a:t>
            </a:r>
            <a:endParaRPr kumimoji="0" lang="es-ES" sz="1200" b="1" i="0" u="none" strike="noStrike" kern="1200" cap="none" spc="0" normalizeH="0" baseline="0" noProof="0" dirty="0">
              <a:ln>
                <a:noFill/>
              </a:ln>
              <a:solidFill>
                <a:srgbClr val="3D332C"/>
              </a:solidFill>
              <a:effectLst/>
              <a:uLnTx/>
              <a:uFillTx/>
              <a:latin typeface="+mn-lt"/>
              <a:ea typeface="+mn-ea"/>
              <a:cs typeface="+mn-cs"/>
            </a:endParaRPr>
          </a:p>
        </p:txBody>
      </p:sp>
    </p:spTree>
    <p:extLst>
      <p:ext uri="{BB962C8B-B14F-4D97-AF65-F5344CB8AC3E}">
        <p14:creationId xmlns:p14="http://schemas.microsoft.com/office/powerpoint/2010/main" xmlns="" val="4198575351"/>
      </p:ext>
    </p:extLst>
  </p:cSld>
  <p:clrMap bg1="lt1" tx1="dk1" bg2="lt2" tx2="dk2" accent1="accent1" accent2="accent2" accent3="accent3" accent4="accent4" accent5="accent5" accent6="accent6" hlink="hlink" folHlink="folHlink"/>
  <p:sldLayoutIdLst>
    <p:sldLayoutId id="2147483695" r:id="rId1"/>
    <p:sldLayoutId id="2147483738" r:id="rId2"/>
    <p:sldLayoutId id="2147483697" r:id="rId3"/>
    <p:sldLayoutId id="2147483696" r:id="rId4"/>
    <p:sldLayoutId id="2147483739" r:id="rId5"/>
    <p:sldLayoutId id="2147483698" r:id="rId6"/>
    <p:sldLayoutId id="2147483699" r:id="rId7"/>
    <p:sldLayoutId id="2147483737" r:id="rId8"/>
    <p:sldLayoutId id="2147483700"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17 Imagen"/>
          <p:cNvPicPr>
            <a:picLocks noChangeAspect="1"/>
          </p:cNvPicPr>
          <p:nvPr userDrawn="1"/>
        </p:nvPicPr>
        <p:blipFill rotWithShape="1">
          <a:blip r:embed="rId6" cstate="email">
            <a:extLst>
              <a:ext uri="{28A0092B-C50C-407E-A947-70E740481C1C}">
                <a14:useLocalDpi xmlns:a14="http://schemas.microsoft.com/office/drawing/2010/main" xmlns=""/>
              </a:ext>
            </a:extLst>
          </a:blip>
          <a:srcRect/>
          <a:stretch/>
        </p:blipFill>
        <p:spPr>
          <a:xfrm>
            <a:off x="7023231" y="15240"/>
            <a:ext cx="2120769" cy="4321242"/>
          </a:xfrm>
          <a:prstGeom prst="rect">
            <a:avLst/>
          </a:prstGeom>
        </p:spPr>
      </p:pic>
      <p:sp>
        <p:nvSpPr>
          <p:cNvPr id="36" name="Rectángulo 22"/>
          <p:cNvSpPr/>
          <p:nvPr userDrawn="1"/>
        </p:nvSpPr>
        <p:spPr>
          <a:xfrm>
            <a:off x="3803" y="514275"/>
            <a:ext cx="9144000" cy="109061"/>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37" name="Rectángulo 35"/>
          <p:cNvSpPr/>
          <p:nvPr userDrawn="1"/>
        </p:nvSpPr>
        <p:spPr>
          <a:xfrm>
            <a:off x="794926" y="240786"/>
            <a:ext cx="5648391" cy="280391"/>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40" name="39 Hexágono"/>
          <p:cNvSpPr/>
          <p:nvPr userDrawn="1"/>
        </p:nvSpPr>
        <p:spPr>
          <a:xfrm>
            <a:off x="6280315" y="243853"/>
            <a:ext cx="326003" cy="280391"/>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pic>
        <p:nvPicPr>
          <p:cNvPr id="41" name="40 Imagen"/>
          <p:cNvPicPr>
            <a:picLocks noChangeAspect="1"/>
          </p:cNvPicPr>
          <p:nvPr userDrawn="1"/>
        </p:nvPicPr>
        <p:blipFill>
          <a:blip r:embed="rId7" cstate="email">
            <a:extLst>
              <a:ext uri="{28A0092B-C50C-407E-A947-70E740481C1C}">
                <a14:useLocalDpi xmlns:a14="http://schemas.microsoft.com/office/drawing/2010/main" xmlns=""/>
              </a:ext>
            </a:extLst>
          </a:blip>
          <a:stretch>
            <a:fillRect/>
          </a:stretch>
        </p:blipFill>
        <p:spPr>
          <a:xfrm>
            <a:off x="479713" y="329603"/>
            <a:ext cx="5069021" cy="222291"/>
          </a:xfrm>
          <a:prstGeom prst="rect">
            <a:avLst/>
          </a:prstGeom>
        </p:spPr>
      </p:pic>
      <p:sp>
        <p:nvSpPr>
          <p:cNvPr id="44" name="Rectángulo 17"/>
          <p:cNvSpPr/>
          <p:nvPr userDrawn="1"/>
        </p:nvSpPr>
        <p:spPr>
          <a:xfrm>
            <a:off x="-26126" y="6367269"/>
            <a:ext cx="9204959" cy="278212"/>
          </a:xfrm>
          <a:prstGeom prst="rect">
            <a:avLst/>
          </a:prstGeom>
          <a:solidFill>
            <a:srgbClr val="AFAE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s-ES" dirty="0">
              <a:latin typeface="Trebuchet MS"/>
            </a:endParaRPr>
          </a:p>
        </p:txBody>
      </p:sp>
      <p:pic>
        <p:nvPicPr>
          <p:cNvPr id="45" name="44 Imagen"/>
          <p:cNvPicPr>
            <a:picLocks noChangeAspect="1"/>
          </p:cNvPicPr>
          <p:nvPr userDrawn="1"/>
        </p:nvPicPr>
        <p:blipFill rotWithShape="1">
          <a:blip r:embed="rId8">
            <a:extLst>
              <a:ext uri="{28A0092B-C50C-407E-A947-70E740481C1C}">
                <a14:useLocalDpi xmlns:a14="http://schemas.microsoft.com/office/drawing/2010/main" xmlns="" val="0"/>
              </a:ext>
            </a:extLst>
          </a:blip>
          <a:srcRect l="15051" b="14970"/>
          <a:stretch/>
        </p:blipFill>
        <p:spPr>
          <a:xfrm>
            <a:off x="-171450" y="4589540"/>
            <a:ext cx="3191176" cy="2326322"/>
          </a:xfrm>
          <a:prstGeom prst="rect">
            <a:avLst/>
          </a:prstGeom>
        </p:spPr>
      </p:pic>
      <p:sp>
        <p:nvSpPr>
          <p:cNvPr id="46" name="45 Hexágono"/>
          <p:cNvSpPr/>
          <p:nvPr userDrawn="1"/>
        </p:nvSpPr>
        <p:spPr>
          <a:xfrm>
            <a:off x="724432" y="6370952"/>
            <a:ext cx="326003" cy="275938"/>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sp>
        <p:nvSpPr>
          <p:cNvPr id="47" name="CuadroTexto 25"/>
          <p:cNvSpPr txBox="1"/>
          <p:nvPr userDrawn="1"/>
        </p:nvSpPr>
        <p:spPr>
          <a:xfrm>
            <a:off x="50035" y="6377775"/>
            <a:ext cx="1031627" cy="230832"/>
          </a:xfrm>
          <a:prstGeom prst="rect">
            <a:avLst/>
          </a:prstGeom>
          <a:noFill/>
        </p:spPr>
        <p:txBody>
          <a:bodyPr wrap="square" rtlCol="0">
            <a:spAutoFit/>
          </a:bodyPr>
          <a:lstStyle/>
          <a:p>
            <a:r>
              <a:rPr lang="es-ES" sz="900" b="1" dirty="0">
                <a:solidFill>
                  <a:schemeClr val="bg1"/>
                </a:solidFill>
                <a:latin typeface="+mn-lt"/>
                <a:cs typeface="Trebuchet MS"/>
              </a:rPr>
              <a:t>RESERVADO</a:t>
            </a:r>
          </a:p>
        </p:txBody>
      </p:sp>
      <p:sp>
        <p:nvSpPr>
          <p:cNvPr id="48" name="Marcador de texto 4"/>
          <p:cNvSpPr txBox="1">
            <a:spLocks/>
          </p:cNvSpPr>
          <p:nvPr userDrawn="1"/>
        </p:nvSpPr>
        <p:spPr>
          <a:xfrm>
            <a:off x="8541023" y="6626937"/>
            <a:ext cx="747888" cy="288925"/>
          </a:xfrm>
          <a:prstGeom prst="rect">
            <a:avLst/>
          </a:prstGeom>
        </p:spPr>
        <p:txBody>
          <a:bodyPr vert="horz"/>
          <a:lstStyle>
            <a:lvl1pPr marL="0" indent="0" algn="l" defTabSz="457200" rtl="0" eaLnBrk="1" latinLnBrk="0" hangingPunct="1">
              <a:spcBef>
                <a:spcPct val="20000"/>
              </a:spcBef>
              <a:buFont typeface="Arial"/>
              <a:buNone/>
              <a:defRPr sz="1200" kern="1200">
                <a:solidFill>
                  <a:srgbClr val="3D2B1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900" dirty="0"/>
              <a:t>Pg. </a:t>
            </a:r>
            <a:fld id="{A0217B29-BF59-3149-9BFD-2597222D1F04}" type="slidenum">
              <a:rPr lang="es-ES" sz="900" smtClean="0"/>
              <a:pPr/>
              <a:t>‹Nº›</a:t>
            </a:fld>
            <a:endParaRPr lang="es-ES" sz="900" dirty="0"/>
          </a:p>
        </p:txBody>
      </p:sp>
      <p:sp>
        <p:nvSpPr>
          <p:cNvPr id="49" name="Rectángulo 16"/>
          <p:cNvSpPr/>
          <p:nvPr userDrawn="1"/>
        </p:nvSpPr>
        <p:spPr>
          <a:xfrm>
            <a:off x="6366943" y="6377775"/>
            <a:ext cx="2811891" cy="258548"/>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50" name="Forma libre 19"/>
          <p:cNvSpPr/>
          <p:nvPr userDrawn="1"/>
        </p:nvSpPr>
        <p:spPr>
          <a:xfrm>
            <a:off x="1" y="6367269"/>
            <a:ext cx="967507" cy="279621"/>
          </a:xfrm>
          <a:custGeom>
            <a:avLst/>
            <a:gdLst>
              <a:gd name="connsiteX0" fmla="*/ 1528594 w 1528594"/>
              <a:gd name="connsiteY0" fmla="*/ 296582 h 296582"/>
              <a:gd name="connsiteX1" fmla="*/ 0 w 1528594"/>
              <a:gd name="connsiteY1" fmla="*/ 296582 h 296582"/>
              <a:gd name="connsiteX2" fmla="*/ 3802 w 1528594"/>
              <a:gd name="connsiteY2" fmla="*/ 0 h 296582"/>
              <a:gd name="connsiteX3" fmla="*/ 1270026 w 1528594"/>
              <a:gd name="connsiteY3" fmla="*/ 3802 h 296582"/>
              <a:gd name="connsiteX4" fmla="*/ 1528594 w 1528594"/>
              <a:gd name="connsiteY4" fmla="*/ 296582 h 29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594" h="296582">
                <a:moveTo>
                  <a:pt x="1528594" y="296582"/>
                </a:moveTo>
                <a:lnTo>
                  <a:pt x="0" y="296582"/>
                </a:lnTo>
                <a:cubicBezTo>
                  <a:pt x="1267" y="197721"/>
                  <a:pt x="2535" y="98861"/>
                  <a:pt x="3802" y="0"/>
                </a:cubicBezTo>
                <a:lnTo>
                  <a:pt x="1270026" y="3802"/>
                </a:lnTo>
                <a:lnTo>
                  <a:pt x="1528594" y="296582"/>
                </a:lnTo>
                <a:close/>
              </a:path>
            </a:pathLst>
          </a:cu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a:latin typeface="Trebuchet MS"/>
            </a:endParaRPr>
          </a:p>
        </p:txBody>
      </p:sp>
      <p:sp>
        <p:nvSpPr>
          <p:cNvPr id="51" name="CuadroTexto 14"/>
          <p:cNvSpPr txBox="1"/>
          <p:nvPr userDrawn="1"/>
        </p:nvSpPr>
        <p:spPr>
          <a:xfrm>
            <a:off x="53838" y="6389979"/>
            <a:ext cx="1031627" cy="230832"/>
          </a:xfrm>
          <a:prstGeom prst="rect">
            <a:avLst/>
          </a:prstGeom>
          <a:noFill/>
        </p:spPr>
        <p:txBody>
          <a:bodyPr wrap="square" rtlCol="0">
            <a:spAutoFit/>
          </a:bodyPr>
          <a:lstStyle/>
          <a:p>
            <a:r>
              <a:rPr lang="es-ES" sz="900" b="1" dirty="0">
                <a:solidFill>
                  <a:schemeClr val="bg1"/>
                </a:solidFill>
                <a:latin typeface="+mn-lt"/>
                <a:cs typeface="Trebuchet MS"/>
              </a:rPr>
              <a:t>RESERVADO</a:t>
            </a:r>
          </a:p>
        </p:txBody>
      </p:sp>
      <p:sp>
        <p:nvSpPr>
          <p:cNvPr id="52" name="51 Hexágono"/>
          <p:cNvSpPr/>
          <p:nvPr userDrawn="1"/>
        </p:nvSpPr>
        <p:spPr>
          <a:xfrm>
            <a:off x="6203941" y="6377776"/>
            <a:ext cx="326003" cy="258548"/>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sp>
        <p:nvSpPr>
          <p:cNvPr id="16" name="Marcador de texto 2"/>
          <p:cNvSpPr txBox="1">
            <a:spLocks/>
          </p:cNvSpPr>
          <p:nvPr userDrawn="1"/>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 sz="1200" b="1" i="0" u="none" strike="noStrike" kern="1200" cap="none" spc="0" normalizeH="0" baseline="0" noProof="0">
                <a:ln>
                  <a:noFill/>
                </a:ln>
                <a:solidFill>
                  <a:srgbClr val="3D332C"/>
                </a:solidFill>
                <a:effectLst/>
                <a:uLnTx/>
                <a:uFillTx/>
                <a:latin typeface="+mn-lt"/>
                <a:ea typeface="+mn-ea"/>
                <a:cs typeface="+mn-cs"/>
              </a:rPr>
              <a:t>DEPARTAMENTO JURIDICO INTEGRAL</a:t>
            </a:r>
            <a:endParaRPr kumimoji="0" lang="es-ES" sz="1200" b="1" i="0" u="none" strike="noStrike" kern="1200" cap="none" spc="0" normalizeH="0" baseline="0" noProof="0" dirty="0">
              <a:ln>
                <a:noFill/>
              </a:ln>
              <a:solidFill>
                <a:srgbClr val="3D332C"/>
              </a:solidFill>
              <a:effectLst/>
              <a:uLnTx/>
              <a:uFillTx/>
              <a:latin typeface="+mn-lt"/>
              <a:ea typeface="+mn-ea"/>
              <a:cs typeface="+mn-cs"/>
            </a:endParaRPr>
          </a:p>
        </p:txBody>
      </p:sp>
    </p:spTree>
    <p:extLst>
      <p:ext uri="{BB962C8B-B14F-4D97-AF65-F5344CB8AC3E}">
        <p14:creationId xmlns:p14="http://schemas.microsoft.com/office/powerpoint/2010/main" xmlns="" val="768139054"/>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91" r:id="rId3"/>
    <p:sldLayoutId id="2147483682"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20 Imagen"/>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7023231" y="15240"/>
            <a:ext cx="2120769" cy="4321242"/>
          </a:xfrm>
          <a:prstGeom prst="rect">
            <a:avLst/>
          </a:prstGeom>
        </p:spPr>
      </p:pic>
      <p:sp>
        <p:nvSpPr>
          <p:cNvPr id="40" name="Rectángulo 22"/>
          <p:cNvSpPr/>
          <p:nvPr userDrawn="1"/>
        </p:nvSpPr>
        <p:spPr>
          <a:xfrm>
            <a:off x="3803" y="514275"/>
            <a:ext cx="9144000" cy="109061"/>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41" name="Rectángulo 35"/>
          <p:cNvSpPr/>
          <p:nvPr userDrawn="1"/>
        </p:nvSpPr>
        <p:spPr>
          <a:xfrm>
            <a:off x="794926" y="240786"/>
            <a:ext cx="5648391" cy="280391"/>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44" name="43 Hexágono"/>
          <p:cNvSpPr/>
          <p:nvPr userDrawn="1"/>
        </p:nvSpPr>
        <p:spPr>
          <a:xfrm>
            <a:off x="6280315" y="243853"/>
            <a:ext cx="326003" cy="280391"/>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pic>
        <p:nvPicPr>
          <p:cNvPr id="45" name="44 Imagen"/>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479713" y="329603"/>
            <a:ext cx="5069021" cy="222291"/>
          </a:xfrm>
          <a:prstGeom prst="rect">
            <a:avLst/>
          </a:prstGeom>
        </p:spPr>
      </p:pic>
      <p:grpSp>
        <p:nvGrpSpPr>
          <p:cNvPr id="32" name="31 Grupo"/>
          <p:cNvGrpSpPr/>
          <p:nvPr userDrawn="1"/>
        </p:nvGrpSpPr>
        <p:grpSpPr>
          <a:xfrm>
            <a:off x="1191157" y="2374821"/>
            <a:ext cx="6763405" cy="2067533"/>
            <a:chOff x="695482" y="1684486"/>
            <a:chExt cx="8004246" cy="2678369"/>
          </a:xfrm>
        </p:grpSpPr>
        <p:pic>
          <p:nvPicPr>
            <p:cNvPr id="33" name="32 Imagen"/>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695482" y="1684486"/>
              <a:ext cx="2792813" cy="2678369"/>
            </a:xfrm>
            <a:prstGeom prst="rect">
              <a:avLst/>
            </a:prstGeom>
          </p:spPr>
        </p:pic>
        <p:pic>
          <p:nvPicPr>
            <p:cNvPr id="34" name="33 Imagen"/>
            <p:cNvPicPr>
              <a:picLocks noChangeAspect="1"/>
            </p:cNvPicPr>
            <p:nvPr userDrawn="1"/>
          </p:nvPicPr>
          <p:blipFill>
            <a:blip r:embed="rId6" cstate="email">
              <a:extLst>
                <a:ext uri="{28A0092B-C50C-407E-A947-70E740481C1C}">
                  <a14:useLocalDpi xmlns:a14="http://schemas.microsoft.com/office/drawing/2010/main" xmlns=""/>
                </a:ext>
              </a:extLst>
            </a:blip>
            <a:stretch>
              <a:fillRect/>
            </a:stretch>
          </p:blipFill>
          <p:spPr>
            <a:xfrm>
              <a:off x="3427335" y="2095686"/>
              <a:ext cx="5272393" cy="1898061"/>
            </a:xfrm>
            <a:prstGeom prst="rect">
              <a:avLst/>
            </a:prstGeom>
          </p:spPr>
        </p:pic>
      </p:grpSp>
      <p:sp>
        <p:nvSpPr>
          <p:cNvPr id="48" name="Rectángulo 17"/>
          <p:cNvSpPr/>
          <p:nvPr userDrawn="1"/>
        </p:nvSpPr>
        <p:spPr>
          <a:xfrm>
            <a:off x="-26126" y="6367269"/>
            <a:ext cx="9204959" cy="278212"/>
          </a:xfrm>
          <a:prstGeom prst="rect">
            <a:avLst/>
          </a:prstGeom>
          <a:solidFill>
            <a:srgbClr val="AFAE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s-ES" dirty="0">
              <a:latin typeface="Trebuchet MS"/>
            </a:endParaRPr>
          </a:p>
        </p:txBody>
      </p:sp>
      <p:pic>
        <p:nvPicPr>
          <p:cNvPr id="49" name="48 Imagen"/>
          <p:cNvPicPr>
            <a:picLocks noChangeAspect="1"/>
          </p:cNvPicPr>
          <p:nvPr userDrawn="1"/>
        </p:nvPicPr>
        <p:blipFill rotWithShape="1">
          <a:blip r:embed="rId7">
            <a:extLst>
              <a:ext uri="{28A0092B-C50C-407E-A947-70E740481C1C}">
                <a14:useLocalDpi xmlns:a14="http://schemas.microsoft.com/office/drawing/2010/main" xmlns="" val="0"/>
              </a:ext>
            </a:extLst>
          </a:blip>
          <a:srcRect l="15051" b="14970"/>
          <a:stretch/>
        </p:blipFill>
        <p:spPr>
          <a:xfrm>
            <a:off x="-171450" y="4589540"/>
            <a:ext cx="3191176" cy="2326322"/>
          </a:xfrm>
          <a:prstGeom prst="rect">
            <a:avLst/>
          </a:prstGeom>
        </p:spPr>
      </p:pic>
      <p:sp>
        <p:nvSpPr>
          <p:cNvPr id="50" name="49 Hexágono"/>
          <p:cNvSpPr/>
          <p:nvPr userDrawn="1"/>
        </p:nvSpPr>
        <p:spPr>
          <a:xfrm>
            <a:off x="724432" y="6370952"/>
            <a:ext cx="326003" cy="275938"/>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sp>
        <p:nvSpPr>
          <p:cNvPr id="51" name="CuadroTexto 25"/>
          <p:cNvSpPr txBox="1"/>
          <p:nvPr userDrawn="1"/>
        </p:nvSpPr>
        <p:spPr>
          <a:xfrm>
            <a:off x="50035" y="6377775"/>
            <a:ext cx="1031627" cy="230832"/>
          </a:xfrm>
          <a:prstGeom prst="rect">
            <a:avLst/>
          </a:prstGeom>
          <a:noFill/>
        </p:spPr>
        <p:txBody>
          <a:bodyPr wrap="square" rtlCol="0">
            <a:spAutoFit/>
          </a:bodyPr>
          <a:lstStyle/>
          <a:p>
            <a:r>
              <a:rPr lang="es-ES" sz="900" b="1" dirty="0">
                <a:solidFill>
                  <a:schemeClr val="bg1"/>
                </a:solidFill>
                <a:latin typeface="+mn-lt"/>
                <a:cs typeface="Trebuchet MS"/>
              </a:rPr>
              <a:t>RESERVADO</a:t>
            </a:r>
          </a:p>
        </p:txBody>
      </p:sp>
      <p:sp>
        <p:nvSpPr>
          <p:cNvPr id="52" name="Marcador de texto 4"/>
          <p:cNvSpPr txBox="1">
            <a:spLocks/>
          </p:cNvSpPr>
          <p:nvPr userDrawn="1"/>
        </p:nvSpPr>
        <p:spPr>
          <a:xfrm>
            <a:off x="8541023" y="6626937"/>
            <a:ext cx="747888" cy="288925"/>
          </a:xfrm>
          <a:prstGeom prst="rect">
            <a:avLst/>
          </a:prstGeom>
        </p:spPr>
        <p:txBody>
          <a:bodyPr vert="horz"/>
          <a:lstStyle>
            <a:lvl1pPr marL="0" indent="0" algn="l" defTabSz="457200" rtl="0" eaLnBrk="1" latinLnBrk="0" hangingPunct="1">
              <a:spcBef>
                <a:spcPct val="20000"/>
              </a:spcBef>
              <a:buFont typeface="Arial"/>
              <a:buNone/>
              <a:defRPr sz="1200" kern="1200">
                <a:solidFill>
                  <a:srgbClr val="3D2B1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900" dirty="0"/>
              <a:t>Pg. </a:t>
            </a:r>
            <a:fld id="{A0217B29-BF59-3149-9BFD-2597222D1F04}" type="slidenum">
              <a:rPr lang="es-ES" sz="900" smtClean="0"/>
              <a:pPr/>
              <a:t>‹Nº›</a:t>
            </a:fld>
            <a:endParaRPr lang="es-ES" sz="900" dirty="0"/>
          </a:p>
        </p:txBody>
      </p:sp>
      <p:sp>
        <p:nvSpPr>
          <p:cNvPr id="53" name="Rectángulo 16"/>
          <p:cNvSpPr/>
          <p:nvPr userDrawn="1"/>
        </p:nvSpPr>
        <p:spPr>
          <a:xfrm>
            <a:off x="6366943" y="6377775"/>
            <a:ext cx="2811891" cy="258548"/>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dirty="0">
              <a:latin typeface="Trebuchet MS"/>
            </a:endParaRPr>
          </a:p>
        </p:txBody>
      </p:sp>
      <p:sp>
        <p:nvSpPr>
          <p:cNvPr id="54" name="Forma libre 19"/>
          <p:cNvSpPr/>
          <p:nvPr userDrawn="1"/>
        </p:nvSpPr>
        <p:spPr>
          <a:xfrm>
            <a:off x="1" y="6367269"/>
            <a:ext cx="967507" cy="279621"/>
          </a:xfrm>
          <a:custGeom>
            <a:avLst/>
            <a:gdLst>
              <a:gd name="connsiteX0" fmla="*/ 1528594 w 1528594"/>
              <a:gd name="connsiteY0" fmla="*/ 296582 h 296582"/>
              <a:gd name="connsiteX1" fmla="*/ 0 w 1528594"/>
              <a:gd name="connsiteY1" fmla="*/ 296582 h 296582"/>
              <a:gd name="connsiteX2" fmla="*/ 3802 w 1528594"/>
              <a:gd name="connsiteY2" fmla="*/ 0 h 296582"/>
              <a:gd name="connsiteX3" fmla="*/ 1270026 w 1528594"/>
              <a:gd name="connsiteY3" fmla="*/ 3802 h 296582"/>
              <a:gd name="connsiteX4" fmla="*/ 1528594 w 1528594"/>
              <a:gd name="connsiteY4" fmla="*/ 296582 h 29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594" h="296582">
                <a:moveTo>
                  <a:pt x="1528594" y="296582"/>
                </a:moveTo>
                <a:lnTo>
                  <a:pt x="0" y="296582"/>
                </a:lnTo>
                <a:cubicBezTo>
                  <a:pt x="1267" y="197721"/>
                  <a:pt x="2535" y="98861"/>
                  <a:pt x="3802" y="0"/>
                </a:cubicBezTo>
                <a:lnTo>
                  <a:pt x="1270026" y="3802"/>
                </a:lnTo>
                <a:lnTo>
                  <a:pt x="1528594" y="296582"/>
                </a:lnTo>
                <a:close/>
              </a:path>
            </a:pathLst>
          </a:cu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ES">
              <a:latin typeface="Trebuchet MS"/>
            </a:endParaRPr>
          </a:p>
        </p:txBody>
      </p:sp>
      <p:sp>
        <p:nvSpPr>
          <p:cNvPr id="55" name="CuadroTexto 14"/>
          <p:cNvSpPr txBox="1"/>
          <p:nvPr userDrawn="1"/>
        </p:nvSpPr>
        <p:spPr>
          <a:xfrm>
            <a:off x="53838" y="6389979"/>
            <a:ext cx="1031627" cy="230832"/>
          </a:xfrm>
          <a:prstGeom prst="rect">
            <a:avLst/>
          </a:prstGeom>
          <a:noFill/>
        </p:spPr>
        <p:txBody>
          <a:bodyPr wrap="square" rtlCol="0">
            <a:spAutoFit/>
          </a:bodyPr>
          <a:lstStyle/>
          <a:p>
            <a:r>
              <a:rPr lang="es-ES" sz="900" b="1" dirty="0">
                <a:solidFill>
                  <a:schemeClr val="bg1"/>
                </a:solidFill>
                <a:latin typeface="+mn-lt"/>
                <a:cs typeface="Trebuchet MS"/>
              </a:rPr>
              <a:t>RESERVADO</a:t>
            </a:r>
          </a:p>
        </p:txBody>
      </p:sp>
      <p:sp>
        <p:nvSpPr>
          <p:cNvPr id="56" name="55 Hexágono"/>
          <p:cNvSpPr/>
          <p:nvPr userDrawn="1"/>
        </p:nvSpPr>
        <p:spPr>
          <a:xfrm>
            <a:off x="6203941" y="6377776"/>
            <a:ext cx="326003" cy="258548"/>
          </a:xfrm>
          <a:prstGeom prst="hexagon">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a:endParaRPr lang="es-CO">
              <a:latin typeface="Trebuchet MS"/>
            </a:endParaRPr>
          </a:p>
        </p:txBody>
      </p:sp>
      <p:sp>
        <p:nvSpPr>
          <p:cNvPr id="19" name="Marcador de texto 2"/>
          <p:cNvSpPr txBox="1">
            <a:spLocks/>
          </p:cNvSpPr>
          <p:nvPr userDrawn="1"/>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 sz="1200" b="1" i="0" u="none" strike="noStrike" kern="1200" cap="none" spc="0" normalizeH="0" baseline="0" noProof="0">
                <a:ln>
                  <a:noFill/>
                </a:ln>
                <a:solidFill>
                  <a:srgbClr val="3D332C"/>
                </a:solidFill>
                <a:effectLst/>
                <a:uLnTx/>
                <a:uFillTx/>
                <a:latin typeface="+mn-lt"/>
                <a:ea typeface="+mn-ea"/>
                <a:cs typeface="+mn-cs"/>
              </a:rPr>
              <a:t>DEPARTAMENTO JURIDICO INTEGRAL</a:t>
            </a:r>
            <a:endParaRPr kumimoji="0" lang="es-ES" sz="1200" b="1" i="0" u="none" strike="noStrike" kern="1200" cap="none" spc="0" normalizeH="0" baseline="0" noProof="0" dirty="0">
              <a:ln>
                <a:noFill/>
              </a:ln>
              <a:solidFill>
                <a:srgbClr val="3D332C"/>
              </a:solidFill>
              <a:effectLst/>
              <a:uLnTx/>
              <a:uFillTx/>
              <a:latin typeface="+mn-lt"/>
              <a:ea typeface="+mn-ea"/>
              <a:cs typeface="+mn-cs"/>
            </a:endParaRPr>
          </a:p>
        </p:txBody>
      </p:sp>
    </p:spTree>
    <p:extLst>
      <p:ext uri="{BB962C8B-B14F-4D97-AF65-F5344CB8AC3E}">
        <p14:creationId xmlns:p14="http://schemas.microsoft.com/office/powerpoint/2010/main" xmlns="" val="4118104431"/>
      </p:ext>
    </p:extLst>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2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5.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5.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5.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5.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5.xml"/><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5.xml"/><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5.xml"/><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5.xml"/><Relationship Id="rId5" Type="http://schemas.openxmlformats.org/officeDocument/2006/relationships/image" Target="../media/image58.jpeg"/><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5.xml"/><Relationship Id="rId5" Type="http://schemas.openxmlformats.org/officeDocument/2006/relationships/image" Target="../media/image62.jpe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5.xml"/><Relationship Id="rId5" Type="http://schemas.openxmlformats.org/officeDocument/2006/relationships/image" Target="../media/image66.jpeg"/><Relationship Id="rId4" Type="http://schemas.openxmlformats.org/officeDocument/2006/relationships/image" Target="../media/image65.jpeg"/></Relationships>
</file>

<file path=ppt/slides/_rels/slide2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5.xml"/><Relationship Id="rId5" Type="http://schemas.openxmlformats.org/officeDocument/2006/relationships/image" Target="../media/image70.jpeg"/><Relationship Id="rId4" Type="http://schemas.openxmlformats.org/officeDocument/2006/relationships/image" Target="../media/image69.jpeg"/></Relationships>
</file>

<file path=ppt/slides/_rels/slide2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5.xml"/><Relationship Id="rId5" Type="http://schemas.openxmlformats.org/officeDocument/2006/relationships/image" Target="../media/image74.jpeg"/><Relationship Id="rId4" Type="http://schemas.openxmlformats.org/officeDocument/2006/relationships/image" Target="../media/image73.jpeg"/></Relationships>
</file>

<file path=ppt/slides/_rels/slide2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5.xml"/><Relationship Id="rId5" Type="http://schemas.openxmlformats.org/officeDocument/2006/relationships/image" Target="../media/image78.jpeg"/><Relationship Id="rId4" Type="http://schemas.openxmlformats.org/officeDocument/2006/relationships/image" Target="../media/image77.jpeg"/></Relationships>
</file>

<file path=ppt/slides/_rels/slide2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5.xml"/><Relationship Id="rId5" Type="http://schemas.openxmlformats.org/officeDocument/2006/relationships/image" Target="../media/image82.jpeg"/><Relationship Id="rId4" Type="http://schemas.openxmlformats.org/officeDocument/2006/relationships/image" Target="../media/image8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5.xml"/><Relationship Id="rId5" Type="http://schemas.openxmlformats.org/officeDocument/2006/relationships/image" Target="../media/image86.jpeg"/><Relationship Id="rId4" Type="http://schemas.openxmlformats.org/officeDocument/2006/relationships/image" Target="../media/image85.jpeg"/></Relationships>
</file>

<file path=ppt/slides/_rels/slide3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hyperlink" Target="mailto:Johan.jaimes@ejercito.mil.co"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endParaRPr lang="es-CO"/>
          </a:p>
        </p:txBody>
      </p:sp>
      <p:sp>
        <p:nvSpPr>
          <p:cNvPr id="3" name="2 Marcador de texto"/>
          <p:cNvSpPr>
            <a:spLocks noGrp="1"/>
          </p:cNvSpPr>
          <p:nvPr>
            <p:ph type="body" sz="quarter" idx="12"/>
          </p:nvPr>
        </p:nvSpPr>
        <p:spPr/>
        <p:txBody>
          <a:bodyPr/>
          <a:lstStyle/>
          <a:p>
            <a:endParaRPr lang="es-CO"/>
          </a:p>
        </p:txBody>
      </p:sp>
      <p:sp>
        <p:nvSpPr>
          <p:cNvPr id="4" name="3 Marcador de texto"/>
          <p:cNvSpPr>
            <a:spLocks noGrp="1"/>
          </p:cNvSpPr>
          <p:nvPr>
            <p:ph type="body" sz="quarter" idx="13"/>
          </p:nvPr>
        </p:nvSpPr>
        <p:spPr>
          <a:xfrm>
            <a:off x="1076933" y="6385116"/>
            <a:ext cx="5054236" cy="207673"/>
          </a:xfrm>
          <a:solidFill>
            <a:schemeClr val="bg2">
              <a:lumMod val="60000"/>
              <a:lumOff val="40000"/>
            </a:schemeClr>
          </a:solidFill>
        </p:spPr>
        <p:txBody>
          <a:bodyPr/>
          <a:lstStyle/>
          <a:p>
            <a:r>
              <a:rPr lang="es-CO" dirty="0" smtClean="0"/>
              <a:t>DÉCIMA BRIGADA BLINDADA</a:t>
            </a:r>
            <a:endParaRPr lang="es-CO" dirty="0"/>
          </a:p>
        </p:txBody>
      </p:sp>
      <p:sp>
        <p:nvSpPr>
          <p:cNvPr id="5" name="4 CuadroTexto"/>
          <p:cNvSpPr txBox="1"/>
          <p:nvPr/>
        </p:nvSpPr>
        <p:spPr>
          <a:xfrm>
            <a:off x="1606060" y="5744306"/>
            <a:ext cx="6198742" cy="523220"/>
          </a:xfrm>
          <a:prstGeom prst="rect">
            <a:avLst/>
          </a:prstGeom>
          <a:solidFill>
            <a:schemeClr val="bg1"/>
          </a:solidFill>
        </p:spPr>
        <p:txBody>
          <a:bodyPr wrap="square" rtlCol="0">
            <a:spAutoFit/>
          </a:bodyPr>
          <a:lstStyle/>
          <a:p>
            <a:r>
              <a:rPr lang="es-CO" sz="2800" dirty="0" smtClean="0"/>
              <a:t>DIRECTIVA COMUNIDADES INDIGENAS</a:t>
            </a:r>
            <a:endParaRPr lang="es-CO" sz="2800" dirty="0"/>
          </a:p>
        </p:txBody>
      </p:sp>
      <p:pic>
        <p:nvPicPr>
          <p:cNvPr id="2050" name="Picture 2" descr="C:\Users\johan\Desktop\FB_IMG_1507543652313.jpg"/>
          <p:cNvPicPr>
            <a:picLocks noChangeAspect="1" noChangeArrowheads="1"/>
          </p:cNvPicPr>
          <p:nvPr/>
        </p:nvPicPr>
        <p:blipFill>
          <a:blip r:embed="rId2"/>
          <a:srcRect/>
          <a:stretch>
            <a:fillRect/>
          </a:stretch>
        </p:blipFill>
        <p:spPr bwMode="auto">
          <a:xfrm>
            <a:off x="0" y="597876"/>
            <a:ext cx="9144000" cy="5146429"/>
          </a:xfrm>
          <a:prstGeom prst="rect">
            <a:avLst/>
          </a:prstGeom>
          <a:noFill/>
        </p:spPr>
      </p:pic>
    </p:spTree>
    <p:extLst>
      <p:ext uri="{BB962C8B-B14F-4D97-AF65-F5344CB8AC3E}">
        <p14:creationId xmlns:p14="http://schemas.microsoft.com/office/powerpoint/2010/main" xmlns="" val="3095692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821040" y="668524"/>
            <a:ext cx="6388652" cy="522360"/>
          </a:xfrm>
          <a:solidFill>
            <a:schemeClr val="bg1">
              <a:lumMod val="65000"/>
            </a:schemeClr>
          </a:solidFill>
        </p:spPr>
        <p:txBody>
          <a:bodyPr/>
          <a:lstStyle/>
          <a:p>
            <a:r>
              <a:rPr lang="es-CO" sz="2400" dirty="0" smtClean="0">
                <a:solidFill>
                  <a:srgbClr val="800000"/>
                </a:solidFill>
              </a:rPr>
              <a:t>Respecto al Territorio</a:t>
            </a:r>
            <a:endParaRPr lang="es-CO" sz="2400" dirty="0">
              <a:solidFill>
                <a:srgbClr val="800000"/>
              </a:solidFill>
            </a:endParaRPr>
          </a:p>
        </p:txBody>
      </p:sp>
      <p:graphicFrame>
        <p:nvGraphicFramePr>
          <p:cNvPr id="9" name="8 Diagrama"/>
          <p:cNvGraphicFramePr/>
          <p:nvPr>
            <p:extLst>
              <p:ext uri="{D42A27DB-BD31-4B8C-83A1-F6EECF244321}">
                <p14:modId xmlns:p14="http://schemas.microsoft.com/office/powerpoint/2010/main" xmlns="" val="1044504078"/>
              </p:ext>
            </p:extLst>
          </p:nvPr>
        </p:nvGraphicFramePr>
        <p:xfrm>
          <a:off x="278155" y="1250108"/>
          <a:ext cx="8619660" cy="513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32408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821040" y="668524"/>
            <a:ext cx="6388652" cy="522360"/>
          </a:xfrm>
          <a:solidFill>
            <a:schemeClr val="bg1">
              <a:lumMod val="65000"/>
            </a:schemeClr>
          </a:solidFill>
        </p:spPr>
        <p:txBody>
          <a:bodyPr/>
          <a:lstStyle/>
          <a:p>
            <a:r>
              <a:rPr lang="es-CO" sz="2400" dirty="0" smtClean="0">
                <a:solidFill>
                  <a:srgbClr val="800000"/>
                </a:solidFill>
              </a:rPr>
              <a:t>Respecto a la Autonomía.</a:t>
            </a:r>
            <a:endParaRPr lang="es-CO" sz="2400" dirty="0">
              <a:solidFill>
                <a:srgbClr val="800000"/>
              </a:solidFill>
            </a:endParaRPr>
          </a:p>
        </p:txBody>
      </p:sp>
      <p:graphicFrame>
        <p:nvGraphicFramePr>
          <p:cNvPr id="9" name="8 Diagrama"/>
          <p:cNvGraphicFramePr/>
          <p:nvPr>
            <p:extLst>
              <p:ext uri="{D42A27DB-BD31-4B8C-83A1-F6EECF244321}">
                <p14:modId xmlns:p14="http://schemas.microsoft.com/office/powerpoint/2010/main" xmlns="" val="1044504078"/>
              </p:ext>
            </p:extLst>
          </p:nvPr>
        </p:nvGraphicFramePr>
        <p:xfrm>
          <a:off x="278155" y="1250108"/>
          <a:ext cx="8619660" cy="513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32408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4294967295"/>
          </p:nvPr>
        </p:nvSpPr>
        <p:spPr>
          <a:xfrm>
            <a:off x="175846" y="5369571"/>
            <a:ext cx="8815754" cy="789824"/>
          </a:xfrm>
          <a:prstGeom prst="rect">
            <a:avLst/>
          </a:prstGeom>
        </p:spPr>
        <p:txBody>
          <a:bodyPr/>
          <a:lstStyle/>
          <a:p>
            <a:pPr algn="ctr"/>
            <a:r>
              <a:rPr lang="es-CO" sz="2800" b="1" dirty="0" smtClean="0"/>
              <a:t>JURISDICCIÓN</a:t>
            </a:r>
            <a:endParaRPr lang="es-CO" sz="2800" b="1" dirty="0"/>
          </a:p>
        </p:txBody>
      </p:sp>
    </p:spTree>
    <p:extLst>
      <p:ext uri="{BB962C8B-B14F-4D97-AF65-F5344CB8AC3E}">
        <p14:creationId xmlns="" xmlns:p14="http://schemas.microsoft.com/office/powerpoint/2010/main" val="152011043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www.laguajira.gov.co/web/images/stories/aamapa%20hidrografia.png"/>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l="4571" t="2176" r="11401" b="4156"/>
          <a:stretch/>
        </p:blipFill>
        <p:spPr bwMode="auto">
          <a:xfrm>
            <a:off x="72249" y="413347"/>
            <a:ext cx="6515861" cy="5257995"/>
          </a:xfrm>
          <a:prstGeom prst="rect">
            <a:avLst/>
          </a:prstGeom>
          <a:noFill/>
          <a:ln>
            <a:noFill/>
          </a:ln>
          <a:effectLst>
            <a:glow rad="228600">
              <a:schemeClr val="tx1">
                <a:alpha val="40000"/>
              </a:schemeClr>
            </a:glow>
          </a:effectLst>
          <a:extLst>
            <a:ext uri="{909E8E84-426E-40DD-AFC4-6F175D3DCCD1}">
              <a14:hiddenFill xmlns:a14="http://schemas.microsoft.com/office/drawing/2010/main" xmlns="">
                <a:solidFill>
                  <a:srgbClr val="FFFFFF"/>
                </a:solidFill>
              </a14:hiddenFill>
            </a:ext>
          </a:extLst>
        </p:spPr>
      </p:pic>
      <p:sp>
        <p:nvSpPr>
          <p:cNvPr id="13" name="13 Rectángulo"/>
          <p:cNvSpPr>
            <a:spLocks noChangeArrowheads="1"/>
          </p:cNvSpPr>
          <p:nvPr/>
        </p:nvSpPr>
        <p:spPr bwMode="auto">
          <a:xfrm>
            <a:off x="146391" y="2348271"/>
            <a:ext cx="1396796" cy="64633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9525">
            <a:solidFill>
              <a:schemeClr val="tx1"/>
            </a:solidFill>
            <a:miter lim="800000"/>
            <a:headEnd/>
            <a:tailEnd/>
          </a:ln>
          <a:effectLst>
            <a:glow rad="228600">
              <a:schemeClr val="accent5">
                <a:satMod val="175000"/>
                <a:alpha val="40000"/>
              </a:schemeClr>
            </a:glow>
            <a:innerShdw blurRad="114300">
              <a:prstClr val="black"/>
            </a:innerShdw>
          </a:effectLst>
        </p:spPr>
        <p:txBody>
          <a:bodyPr wrap="square">
            <a:spAutoFit/>
          </a:bodyPr>
          <a:lstStyle/>
          <a:p>
            <a:pPr algn="ctr" eaLnBrk="1" hangingPunct="1"/>
            <a:r>
              <a:rPr lang="es-AR" sz="900" b="1" dirty="0">
                <a:solidFill>
                  <a:srgbClr val="000000"/>
                </a:solidFill>
                <a:ea typeface="MS PGothic" pitchFamily="34" charset="-128"/>
                <a:cs typeface="Arial" pitchFamily="34" charset="0"/>
              </a:rPr>
              <a:t>Etnia </a:t>
            </a:r>
            <a:r>
              <a:rPr lang="es-AR" sz="900" b="1" dirty="0" err="1">
                <a:solidFill>
                  <a:srgbClr val="000000"/>
                </a:solidFill>
                <a:ea typeface="MS PGothic" pitchFamily="34" charset="-128"/>
                <a:cs typeface="Arial" pitchFamily="34" charset="0"/>
              </a:rPr>
              <a:t>Arhuaca</a:t>
            </a:r>
            <a:endParaRPr lang="es-AR" sz="900" b="1" dirty="0">
              <a:solidFill>
                <a:srgbClr val="000000"/>
              </a:solidFill>
              <a:ea typeface="MS PGothic" pitchFamily="34" charset="-128"/>
              <a:cs typeface="Arial" pitchFamily="34" charset="0"/>
            </a:endParaRPr>
          </a:p>
          <a:p>
            <a:pPr algn="ctr" eaLnBrk="1" hangingPunct="1"/>
            <a:r>
              <a:rPr lang="es-AR" sz="900" dirty="0">
                <a:solidFill>
                  <a:srgbClr val="000000"/>
                </a:solidFill>
                <a:ea typeface="MS PGothic" pitchFamily="34" charset="-128"/>
                <a:cs typeface="Arial" pitchFamily="34" charset="0"/>
              </a:rPr>
              <a:t>Habitantes: 15.000</a:t>
            </a:r>
          </a:p>
          <a:p>
            <a:pPr algn="ctr" eaLnBrk="1" hangingPunct="1"/>
            <a:r>
              <a:rPr lang="es-AR" sz="900" dirty="0">
                <a:solidFill>
                  <a:srgbClr val="000000"/>
                </a:solidFill>
                <a:ea typeface="MS PGothic" pitchFamily="34" charset="-128"/>
                <a:cs typeface="Arial" pitchFamily="34" charset="0"/>
              </a:rPr>
              <a:t>Comunidades: 11</a:t>
            </a:r>
          </a:p>
          <a:p>
            <a:pPr algn="ctr" eaLnBrk="1" hangingPunct="1"/>
            <a:r>
              <a:rPr lang="es-AR" sz="900" b="1" dirty="0">
                <a:solidFill>
                  <a:srgbClr val="000000"/>
                </a:solidFill>
                <a:ea typeface="MS PGothic" pitchFamily="34" charset="-128"/>
                <a:cs typeface="Arial" pitchFamily="34" charset="0"/>
              </a:rPr>
              <a:t>BAPOP  </a:t>
            </a:r>
          </a:p>
        </p:txBody>
      </p:sp>
      <p:sp>
        <p:nvSpPr>
          <p:cNvPr id="14" name="15 Rectángulo"/>
          <p:cNvSpPr>
            <a:spLocks noChangeArrowheads="1"/>
          </p:cNvSpPr>
          <p:nvPr/>
        </p:nvSpPr>
        <p:spPr bwMode="auto">
          <a:xfrm>
            <a:off x="4225206" y="4844968"/>
            <a:ext cx="1587967" cy="64633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9525">
            <a:solidFill>
              <a:schemeClr val="tx1"/>
            </a:solidFill>
            <a:miter lim="800000"/>
            <a:headEnd/>
            <a:tailEnd/>
          </a:ln>
          <a:effectLst>
            <a:glow rad="228600">
              <a:schemeClr val="accent5">
                <a:satMod val="175000"/>
                <a:alpha val="40000"/>
              </a:schemeClr>
            </a:glow>
            <a:innerShdw blurRad="114300">
              <a:prstClr val="black"/>
            </a:innerShdw>
          </a:effectLst>
        </p:spPr>
        <p:txBody>
          <a:bodyPr wrap="square">
            <a:spAutoFit/>
          </a:bodyPr>
          <a:lstStyle/>
          <a:p>
            <a:pPr algn="ctr" eaLnBrk="1" hangingPunct="1"/>
            <a:r>
              <a:rPr lang="es-AR" sz="900" b="1" dirty="0">
                <a:solidFill>
                  <a:srgbClr val="000000"/>
                </a:solidFill>
                <a:ea typeface="MS PGothic" pitchFamily="34" charset="-128"/>
                <a:cs typeface="Arial" pitchFamily="34" charset="0"/>
              </a:rPr>
              <a:t>Etnia </a:t>
            </a:r>
            <a:r>
              <a:rPr lang="es-AR" sz="900" b="1" dirty="0" err="1">
                <a:solidFill>
                  <a:srgbClr val="000000"/>
                </a:solidFill>
                <a:ea typeface="MS PGothic" pitchFamily="34" charset="-128"/>
                <a:cs typeface="Arial" pitchFamily="34" charset="0"/>
              </a:rPr>
              <a:t>Kankuam</a:t>
            </a:r>
            <a:r>
              <a:rPr lang="es-AR" sz="900" dirty="0" err="1">
                <a:solidFill>
                  <a:srgbClr val="000000"/>
                </a:solidFill>
                <a:ea typeface="MS PGothic" pitchFamily="34" charset="-128"/>
                <a:cs typeface="Arial" pitchFamily="34" charset="0"/>
              </a:rPr>
              <a:t>a</a:t>
            </a:r>
            <a:endParaRPr lang="es-AR" sz="900" dirty="0">
              <a:solidFill>
                <a:srgbClr val="000000"/>
              </a:solidFill>
              <a:ea typeface="MS PGothic" pitchFamily="34" charset="-128"/>
              <a:cs typeface="Arial" pitchFamily="34" charset="0"/>
            </a:endParaRPr>
          </a:p>
          <a:p>
            <a:pPr algn="ctr" eaLnBrk="1" hangingPunct="1"/>
            <a:r>
              <a:rPr lang="es-AR" sz="900" dirty="0">
                <a:solidFill>
                  <a:srgbClr val="000000"/>
                </a:solidFill>
                <a:ea typeface="MS PGothic" pitchFamily="34" charset="-128"/>
                <a:cs typeface="Arial" pitchFamily="34" charset="0"/>
              </a:rPr>
              <a:t>Habitantes: 14.000</a:t>
            </a:r>
          </a:p>
          <a:p>
            <a:pPr algn="ctr" eaLnBrk="1" hangingPunct="1"/>
            <a:r>
              <a:rPr lang="es-AR" sz="900" dirty="0">
                <a:solidFill>
                  <a:srgbClr val="000000"/>
                </a:solidFill>
                <a:ea typeface="MS PGothic" pitchFamily="34" charset="-128"/>
                <a:cs typeface="Arial" pitchFamily="34" charset="0"/>
              </a:rPr>
              <a:t>Comunidades: 36</a:t>
            </a:r>
          </a:p>
          <a:p>
            <a:pPr algn="ctr" eaLnBrk="1" hangingPunct="1"/>
            <a:r>
              <a:rPr lang="es-AR" sz="900" b="1" dirty="0">
                <a:solidFill>
                  <a:srgbClr val="000000"/>
                </a:solidFill>
                <a:ea typeface="MS PGothic" pitchFamily="34" charset="-128"/>
                <a:cs typeface="Arial" pitchFamily="34" charset="0"/>
              </a:rPr>
              <a:t>BIMUR </a:t>
            </a:r>
            <a:r>
              <a:rPr lang="es-AR" sz="900" dirty="0">
                <a:solidFill>
                  <a:srgbClr val="000000"/>
                </a:solidFill>
                <a:ea typeface="MS PGothic" pitchFamily="34" charset="-128"/>
                <a:cs typeface="Arial" pitchFamily="34" charset="0"/>
              </a:rPr>
              <a:t> </a:t>
            </a:r>
          </a:p>
        </p:txBody>
      </p:sp>
      <p:sp>
        <p:nvSpPr>
          <p:cNvPr id="16" name="17 Rectángulo"/>
          <p:cNvSpPr>
            <a:spLocks noChangeArrowheads="1"/>
          </p:cNvSpPr>
          <p:nvPr/>
        </p:nvSpPr>
        <p:spPr bwMode="auto">
          <a:xfrm>
            <a:off x="4706532" y="3807022"/>
            <a:ext cx="1286937" cy="64633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9525">
            <a:solidFill>
              <a:schemeClr val="tx1"/>
            </a:solidFill>
            <a:miter lim="800000"/>
            <a:headEnd/>
            <a:tailEnd/>
          </a:ln>
          <a:effectLst>
            <a:glow rad="228600">
              <a:schemeClr val="accent5">
                <a:satMod val="175000"/>
                <a:alpha val="40000"/>
              </a:schemeClr>
            </a:glow>
            <a:innerShdw blurRad="114300">
              <a:prstClr val="black"/>
            </a:innerShdw>
          </a:effectLst>
        </p:spPr>
        <p:txBody>
          <a:bodyPr wrap="square">
            <a:spAutoFit/>
          </a:bodyPr>
          <a:lstStyle/>
          <a:p>
            <a:pPr algn="ctr" eaLnBrk="1" hangingPunct="1"/>
            <a:r>
              <a:rPr lang="es-AR" sz="900" b="1" dirty="0">
                <a:solidFill>
                  <a:srgbClr val="000000"/>
                </a:solidFill>
                <a:ea typeface="MS PGothic" pitchFamily="34" charset="-128"/>
                <a:cs typeface="Arial" pitchFamily="34" charset="0"/>
              </a:rPr>
              <a:t>Etnia </a:t>
            </a:r>
            <a:r>
              <a:rPr lang="es-AR" sz="900" b="1" dirty="0" err="1">
                <a:solidFill>
                  <a:srgbClr val="000000"/>
                </a:solidFill>
                <a:ea typeface="MS PGothic" pitchFamily="34" charset="-128"/>
                <a:cs typeface="Arial" pitchFamily="34" charset="0"/>
              </a:rPr>
              <a:t>Wiwa</a:t>
            </a:r>
            <a:endParaRPr lang="es-AR" sz="900" b="1" dirty="0">
              <a:solidFill>
                <a:srgbClr val="000000"/>
              </a:solidFill>
              <a:ea typeface="MS PGothic" pitchFamily="34" charset="-128"/>
              <a:cs typeface="Arial" pitchFamily="34" charset="0"/>
            </a:endParaRPr>
          </a:p>
          <a:p>
            <a:pPr algn="ctr" eaLnBrk="1" hangingPunct="1"/>
            <a:r>
              <a:rPr lang="es-AR" sz="900" dirty="0">
                <a:solidFill>
                  <a:srgbClr val="000000"/>
                </a:solidFill>
                <a:ea typeface="MS PGothic" pitchFamily="34" charset="-128"/>
                <a:cs typeface="Arial" pitchFamily="34" charset="0"/>
              </a:rPr>
              <a:t>Habitantes: 1.850</a:t>
            </a:r>
          </a:p>
          <a:p>
            <a:pPr algn="ctr" eaLnBrk="1" hangingPunct="1"/>
            <a:r>
              <a:rPr lang="es-AR" sz="900" dirty="0">
                <a:solidFill>
                  <a:srgbClr val="000000"/>
                </a:solidFill>
                <a:ea typeface="MS PGothic" pitchFamily="34" charset="-128"/>
                <a:cs typeface="Arial" pitchFamily="34" charset="0"/>
              </a:rPr>
              <a:t>Comunidades: 26</a:t>
            </a:r>
          </a:p>
          <a:p>
            <a:pPr algn="ctr" eaLnBrk="1" hangingPunct="1"/>
            <a:r>
              <a:rPr lang="es-AR" sz="900" b="1" dirty="0">
                <a:solidFill>
                  <a:srgbClr val="000000"/>
                </a:solidFill>
                <a:ea typeface="MS PGothic" pitchFamily="34" charset="-128"/>
                <a:cs typeface="Arial" pitchFamily="34" charset="0"/>
              </a:rPr>
              <a:t>BASAB</a:t>
            </a:r>
            <a:r>
              <a:rPr lang="es-AR" sz="900" dirty="0">
                <a:solidFill>
                  <a:srgbClr val="000000"/>
                </a:solidFill>
                <a:ea typeface="MS PGothic" pitchFamily="34" charset="-128"/>
                <a:cs typeface="Arial" pitchFamily="34" charset="0"/>
              </a:rPr>
              <a:t>  </a:t>
            </a:r>
          </a:p>
        </p:txBody>
      </p:sp>
      <p:sp>
        <p:nvSpPr>
          <p:cNvPr id="17" name="18 Rectángulo"/>
          <p:cNvSpPr>
            <a:spLocks noChangeArrowheads="1"/>
          </p:cNvSpPr>
          <p:nvPr/>
        </p:nvSpPr>
        <p:spPr bwMode="auto">
          <a:xfrm>
            <a:off x="2896844" y="5657159"/>
            <a:ext cx="1505450" cy="64633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9525">
            <a:solidFill>
              <a:schemeClr val="tx1"/>
            </a:solidFill>
            <a:miter lim="800000"/>
            <a:headEnd/>
            <a:tailEnd/>
          </a:ln>
          <a:effectLst>
            <a:glow rad="228600">
              <a:schemeClr val="accent5">
                <a:satMod val="175000"/>
                <a:alpha val="40000"/>
              </a:schemeClr>
            </a:glow>
            <a:innerShdw blurRad="114300">
              <a:prstClr val="black"/>
            </a:innerShdw>
          </a:effectLst>
        </p:spPr>
        <p:txBody>
          <a:bodyPr wrap="square">
            <a:spAutoFit/>
          </a:bodyPr>
          <a:lstStyle/>
          <a:p>
            <a:pPr algn="ctr" eaLnBrk="1" hangingPunct="1"/>
            <a:r>
              <a:rPr lang="es-AR" sz="900" b="1">
                <a:solidFill>
                  <a:srgbClr val="000000"/>
                </a:solidFill>
                <a:ea typeface="MS PGothic" pitchFamily="34" charset="-128"/>
                <a:cs typeface="Arial" pitchFamily="34" charset="0"/>
              </a:rPr>
              <a:t>Etnia Yupka</a:t>
            </a:r>
          </a:p>
          <a:p>
            <a:pPr algn="ctr" eaLnBrk="1" hangingPunct="1"/>
            <a:r>
              <a:rPr lang="es-AR" sz="900">
                <a:solidFill>
                  <a:srgbClr val="000000"/>
                </a:solidFill>
                <a:ea typeface="MS PGothic" pitchFamily="34" charset="-128"/>
                <a:cs typeface="Arial" pitchFamily="34" charset="0"/>
              </a:rPr>
              <a:t>Habitantes: 1.500</a:t>
            </a:r>
          </a:p>
          <a:p>
            <a:pPr algn="ctr" eaLnBrk="1" hangingPunct="1"/>
            <a:r>
              <a:rPr lang="es-AR" sz="900">
                <a:solidFill>
                  <a:srgbClr val="000000"/>
                </a:solidFill>
                <a:ea typeface="MS PGothic" pitchFamily="34" charset="-128"/>
                <a:cs typeface="Arial" pitchFamily="34" charset="0"/>
              </a:rPr>
              <a:t>Comunidades: 15</a:t>
            </a:r>
          </a:p>
          <a:p>
            <a:pPr algn="ctr" eaLnBrk="1" hangingPunct="1"/>
            <a:r>
              <a:rPr lang="es-AR" sz="900" b="1">
                <a:solidFill>
                  <a:srgbClr val="000000"/>
                </a:solidFill>
                <a:ea typeface="MS PGothic" pitchFamily="34" charset="-128"/>
                <a:cs typeface="Arial" pitchFamily="34" charset="0"/>
              </a:rPr>
              <a:t>BAMMA-7 -</a:t>
            </a:r>
            <a:r>
              <a:rPr lang="es-AR" sz="900">
                <a:solidFill>
                  <a:srgbClr val="000000"/>
                </a:solidFill>
                <a:ea typeface="MS PGothic" pitchFamily="34" charset="-128"/>
                <a:cs typeface="Arial" pitchFamily="34" charset="0"/>
              </a:rPr>
              <a:t> </a:t>
            </a:r>
            <a:r>
              <a:rPr lang="es-AR" sz="900" b="1">
                <a:solidFill>
                  <a:srgbClr val="000000"/>
                </a:solidFill>
                <a:ea typeface="MS PGothic" pitchFamily="34" charset="-128"/>
                <a:cs typeface="Arial" pitchFamily="34" charset="0"/>
              </a:rPr>
              <a:t>BAEEV 2   </a:t>
            </a:r>
          </a:p>
        </p:txBody>
      </p:sp>
      <p:cxnSp>
        <p:nvCxnSpPr>
          <p:cNvPr id="18" name="17 Conector recto de flecha"/>
          <p:cNvCxnSpPr>
            <a:stCxn id="12" idx="2"/>
            <a:endCxn id="24" idx="7"/>
          </p:cNvCxnSpPr>
          <p:nvPr/>
        </p:nvCxnSpPr>
        <p:spPr>
          <a:xfrm>
            <a:off x="1988584" y="1817646"/>
            <a:ext cx="993421" cy="117469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13" idx="2"/>
            <a:endCxn id="26" idx="7"/>
          </p:cNvCxnSpPr>
          <p:nvPr/>
        </p:nvCxnSpPr>
        <p:spPr>
          <a:xfrm>
            <a:off x="844789" y="2994602"/>
            <a:ext cx="550221" cy="132099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14" idx="1"/>
            <a:endCxn id="28" idx="7"/>
          </p:cNvCxnSpPr>
          <p:nvPr/>
        </p:nvCxnSpPr>
        <p:spPr>
          <a:xfrm flipH="1" flipV="1">
            <a:off x="1514985" y="4730456"/>
            <a:ext cx="2710221" cy="43767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16" idx="1"/>
            <a:endCxn id="27" idx="3"/>
          </p:cNvCxnSpPr>
          <p:nvPr/>
        </p:nvCxnSpPr>
        <p:spPr>
          <a:xfrm flipH="1">
            <a:off x="2468273" y="4130188"/>
            <a:ext cx="2238259" cy="27723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17" idx="1"/>
            <a:endCxn id="29" idx="3"/>
          </p:cNvCxnSpPr>
          <p:nvPr/>
        </p:nvCxnSpPr>
        <p:spPr>
          <a:xfrm flipH="1" flipV="1">
            <a:off x="1701497" y="5314134"/>
            <a:ext cx="1195347" cy="666191"/>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4" name="23 Conector"/>
          <p:cNvSpPr/>
          <p:nvPr/>
        </p:nvSpPr>
        <p:spPr>
          <a:xfrm flipH="1">
            <a:off x="2966093" y="2976589"/>
            <a:ext cx="108653" cy="10758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900">
              <a:solidFill>
                <a:prstClr val="white"/>
              </a:solidFill>
            </a:endParaRPr>
          </a:p>
        </p:txBody>
      </p:sp>
      <p:sp>
        <p:nvSpPr>
          <p:cNvPr id="25" name="24 Conector"/>
          <p:cNvSpPr/>
          <p:nvPr/>
        </p:nvSpPr>
        <p:spPr>
          <a:xfrm flipH="1">
            <a:off x="5288472" y="1447410"/>
            <a:ext cx="108653" cy="10758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900">
              <a:solidFill>
                <a:prstClr val="white"/>
              </a:solidFill>
            </a:endParaRPr>
          </a:p>
        </p:txBody>
      </p:sp>
      <p:sp>
        <p:nvSpPr>
          <p:cNvPr id="26" name="25 Conector"/>
          <p:cNvSpPr/>
          <p:nvPr/>
        </p:nvSpPr>
        <p:spPr>
          <a:xfrm flipH="1">
            <a:off x="1378921" y="4299840"/>
            <a:ext cx="109860" cy="107583"/>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900">
              <a:solidFill>
                <a:prstClr val="white"/>
              </a:solidFill>
            </a:endParaRPr>
          </a:p>
        </p:txBody>
      </p:sp>
      <p:sp>
        <p:nvSpPr>
          <p:cNvPr id="27" name="26 Conector"/>
          <p:cNvSpPr/>
          <p:nvPr/>
        </p:nvSpPr>
        <p:spPr>
          <a:xfrm flipH="1">
            <a:off x="2374502" y="4315595"/>
            <a:ext cx="109860" cy="107583"/>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900">
              <a:solidFill>
                <a:prstClr val="white"/>
              </a:solidFill>
            </a:endParaRPr>
          </a:p>
        </p:txBody>
      </p:sp>
      <p:sp>
        <p:nvSpPr>
          <p:cNvPr id="28" name="27 Conector"/>
          <p:cNvSpPr/>
          <p:nvPr/>
        </p:nvSpPr>
        <p:spPr>
          <a:xfrm flipH="1">
            <a:off x="1498896" y="4714701"/>
            <a:ext cx="109860" cy="10758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900">
              <a:solidFill>
                <a:prstClr val="white"/>
              </a:solidFill>
            </a:endParaRPr>
          </a:p>
        </p:txBody>
      </p:sp>
      <p:sp>
        <p:nvSpPr>
          <p:cNvPr id="29" name="28 Conector"/>
          <p:cNvSpPr/>
          <p:nvPr/>
        </p:nvSpPr>
        <p:spPr>
          <a:xfrm flipH="1">
            <a:off x="1608756" y="5223316"/>
            <a:ext cx="108653" cy="106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900">
              <a:solidFill>
                <a:prstClr val="white"/>
              </a:solidFill>
            </a:endParaRPr>
          </a:p>
        </p:txBody>
      </p:sp>
      <p:cxnSp>
        <p:nvCxnSpPr>
          <p:cNvPr id="53" name="21 Conector recto de flecha"/>
          <p:cNvCxnSpPr>
            <a:stCxn id="15" idx="0"/>
          </p:cNvCxnSpPr>
          <p:nvPr/>
        </p:nvCxnSpPr>
        <p:spPr>
          <a:xfrm flipH="1" flipV="1">
            <a:off x="5331516" y="1530952"/>
            <a:ext cx="947111" cy="141251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16 Rectángulo"/>
          <p:cNvSpPr>
            <a:spLocks noChangeArrowheads="1"/>
          </p:cNvSpPr>
          <p:nvPr/>
        </p:nvSpPr>
        <p:spPr bwMode="auto">
          <a:xfrm>
            <a:off x="5621275" y="2943462"/>
            <a:ext cx="1314704" cy="64633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9525">
            <a:solidFill>
              <a:schemeClr val="tx1"/>
            </a:solidFill>
            <a:miter lim="800000"/>
            <a:headEnd/>
            <a:tailEnd/>
          </a:ln>
          <a:effectLst>
            <a:glow rad="228600">
              <a:schemeClr val="accent5">
                <a:satMod val="175000"/>
                <a:alpha val="40000"/>
              </a:schemeClr>
            </a:glow>
            <a:innerShdw blurRad="114300">
              <a:prstClr val="black"/>
            </a:innerShdw>
          </a:effectLst>
        </p:spPr>
        <p:txBody>
          <a:bodyPr wrap="square">
            <a:spAutoFit/>
          </a:bodyPr>
          <a:lstStyle/>
          <a:p>
            <a:pPr algn="ctr" eaLnBrk="1" hangingPunct="1"/>
            <a:r>
              <a:rPr lang="es-AR" sz="900" b="1" dirty="0">
                <a:solidFill>
                  <a:srgbClr val="000000"/>
                </a:solidFill>
                <a:ea typeface="MS PGothic" pitchFamily="34" charset="-128"/>
                <a:cs typeface="Arial" pitchFamily="34" charset="0"/>
              </a:rPr>
              <a:t>Etnia Wayuu</a:t>
            </a:r>
          </a:p>
          <a:p>
            <a:pPr algn="ctr" eaLnBrk="1" hangingPunct="1"/>
            <a:r>
              <a:rPr lang="es-AR" sz="900" dirty="0" smtClean="0">
                <a:solidFill>
                  <a:srgbClr val="000000"/>
                </a:solidFill>
                <a:ea typeface="MS PGothic" pitchFamily="34" charset="-128"/>
                <a:cs typeface="Arial" pitchFamily="34" charset="0"/>
              </a:rPr>
              <a:t>Habitantes:144.000</a:t>
            </a:r>
          </a:p>
          <a:p>
            <a:pPr algn="ctr" eaLnBrk="1" hangingPunct="1"/>
            <a:r>
              <a:rPr lang="es-AR" sz="900" dirty="0" smtClean="0">
                <a:solidFill>
                  <a:srgbClr val="000000"/>
                </a:solidFill>
                <a:ea typeface="MS PGothic" pitchFamily="34" charset="-128"/>
                <a:cs typeface="Arial" pitchFamily="34" charset="0"/>
              </a:rPr>
              <a:t>Comunidades: 243</a:t>
            </a:r>
            <a:endParaRPr lang="es-AR" sz="900" dirty="0">
              <a:solidFill>
                <a:srgbClr val="000000"/>
              </a:solidFill>
              <a:ea typeface="MS PGothic" pitchFamily="34" charset="-128"/>
              <a:cs typeface="Arial" pitchFamily="34" charset="0"/>
            </a:endParaRPr>
          </a:p>
          <a:p>
            <a:pPr algn="ctr" eaLnBrk="1" hangingPunct="1"/>
            <a:r>
              <a:rPr lang="es-AR" sz="900" b="1" dirty="0">
                <a:solidFill>
                  <a:srgbClr val="000000"/>
                </a:solidFill>
                <a:ea typeface="MS PGothic" pitchFamily="34" charset="-128"/>
                <a:cs typeface="Arial" pitchFamily="34" charset="0"/>
              </a:rPr>
              <a:t>GBMAT- </a:t>
            </a:r>
            <a:r>
              <a:rPr lang="es-AR" sz="900" b="1" dirty="0" err="1">
                <a:solidFill>
                  <a:srgbClr val="000000"/>
                </a:solidFill>
                <a:ea typeface="MS PGothic" pitchFamily="34" charset="-128"/>
                <a:cs typeface="Arial" pitchFamily="34" charset="0"/>
              </a:rPr>
              <a:t>BICAR</a:t>
            </a:r>
            <a:endParaRPr lang="es-AR" sz="900" b="1" dirty="0">
              <a:solidFill>
                <a:srgbClr val="000000"/>
              </a:solidFill>
              <a:ea typeface="MS PGothic" pitchFamily="34" charset="-128"/>
              <a:cs typeface="Arial" pitchFamily="34" charset="0"/>
            </a:endParaRPr>
          </a:p>
        </p:txBody>
      </p:sp>
      <p:sp>
        <p:nvSpPr>
          <p:cNvPr id="12" name="12 Rectángulo"/>
          <p:cNvSpPr>
            <a:spLocks noChangeArrowheads="1"/>
          </p:cNvSpPr>
          <p:nvPr/>
        </p:nvSpPr>
        <p:spPr bwMode="auto">
          <a:xfrm>
            <a:off x="1406293" y="1171315"/>
            <a:ext cx="1164581" cy="64633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9525">
            <a:solidFill>
              <a:schemeClr val="tx1"/>
            </a:solidFill>
            <a:miter lim="800000"/>
            <a:headEnd/>
            <a:tailEnd/>
          </a:ln>
          <a:effectLst>
            <a:glow rad="228600">
              <a:schemeClr val="accent5">
                <a:satMod val="175000"/>
                <a:alpha val="40000"/>
              </a:schemeClr>
            </a:glow>
            <a:innerShdw blurRad="114300">
              <a:prstClr val="black"/>
            </a:innerShdw>
          </a:effectLst>
        </p:spPr>
        <p:txBody>
          <a:bodyPr wrap="square">
            <a:spAutoFit/>
          </a:bodyPr>
          <a:lstStyle/>
          <a:p>
            <a:pPr algn="ctr" eaLnBrk="1" hangingPunct="1"/>
            <a:r>
              <a:rPr lang="es-AR" sz="900" b="1" dirty="0">
                <a:solidFill>
                  <a:srgbClr val="000000"/>
                </a:solidFill>
                <a:ea typeface="MS PGothic" pitchFamily="34" charset="-128"/>
                <a:cs typeface="Arial" pitchFamily="34" charset="0"/>
              </a:rPr>
              <a:t>Etnia </a:t>
            </a:r>
            <a:r>
              <a:rPr lang="es-AR" sz="900" b="1" dirty="0" err="1">
                <a:solidFill>
                  <a:srgbClr val="000000"/>
                </a:solidFill>
                <a:ea typeface="MS PGothic" pitchFamily="34" charset="-128"/>
                <a:cs typeface="Arial" pitchFamily="34" charset="0"/>
              </a:rPr>
              <a:t>Kogui</a:t>
            </a:r>
            <a:endParaRPr lang="es-AR" sz="900" b="1" dirty="0">
              <a:solidFill>
                <a:srgbClr val="000000"/>
              </a:solidFill>
              <a:ea typeface="MS PGothic" pitchFamily="34" charset="-128"/>
              <a:cs typeface="Arial" pitchFamily="34" charset="0"/>
            </a:endParaRPr>
          </a:p>
          <a:p>
            <a:pPr algn="ctr" eaLnBrk="1" hangingPunct="1"/>
            <a:r>
              <a:rPr lang="es-AR" sz="900" dirty="0">
                <a:solidFill>
                  <a:srgbClr val="000000"/>
                </a:solidFill>
                <a:ea typeface="MS PGothic" pitchFamily="34" charset="-128"/>
                <a:cs typeface="Arial" pitchFamily="34" charset="0"/>
              </a:rPr>
              <a:t>Habitantes: 8.000</a:t>
            </a:r>
          </a:p>
          <a:p>
            <a:pPr algn="ctr" eaLnBrk="1" hangingPunct="1"/>
            <a:r>
              <a:rPr lang="es-AR" sz="900" dirty="0">
                <a:solidFill>
                  <a:srgbClr val="000000"/>
                </a:solidFill>
                <a:ea typeface="MS PGothic" pitchFamily="34" charset="-128"/>
                <a:cs typeface="Arial" pitchFamily="34" charset="0"/>
              </a:rPr>
              <a:t>Comunidades: 8</a:t>
            </a:r>
          </a:p>
          <a:p>
            <a:pPr algn="ctr" eaLnBrk="1" hangingPunct="1"/>
            <a:r>
              <a:rPr lang="es-AR" sz="900" b="1" dirty="0">
                <a:solidFill>
                  <a:srgbClr val="000000"/>
                </a:solidFill>
                <a:ea typeface="MS PGothic" pitchFamily="34" charset="-128"/>
                <a:cs typeface="Arial" pitchFamily="34" charset="0"/>
              </a:rPr>
              <a:t>BICAR </a:t>
            </a:r>
            <a:r>
              <a:rPr lang="es-AR" sz="900" dirty="0">
                <a:solidFill>
                  <a:srgbClr val="000000"/>
                </a:solidFill>
                <a:ea typeface="MS PGothic" pitchFamily="34" charset="-128"/>
                <a:cs typeface="Arial" pitchFamily="34" charset="0"/>
              </a:rPr>
              <a:t> </a:t>
            </a:r>
          </a:p>
        </p:txBody>
      </p:sp>
      <p:sp>
        <p:nvSpPr>
          <p:cNvPr id="82" name="Marcador de texto 1"/>
          <p:cNvSpPr txBox="1">
            <a:spLocks/>
          </p:cNvSpPr>
          <p:nvPr/>
        </p:nvSpPr>
        <p:spPr>
          <a:xfrm>
            <a:off x="766908" y="197211"/>
            <a:ext cx="5774708" cy="347596"/>
          </a:xfrm>
          <a:prstGeom prst="rect">
            <a:avLst/>
          </a:prstGeom>
          <a:solidFill>
            <a:schemeClr val="accent3"/>
          </a:solidFill>
        </p:spPr>
        <p:txBody>
          <a:bodyPr lIns="91421" tIns="45710" rIns="91421" bIns="4571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CO" sz="2000" b="1" dirty="0" smtClean="0">
                <a:solidFill>
                  <a:prstClr val="white"/>
                </a:solidFill>
                <a:latin typeface="Trebuch}et MS"/>
                <a:cs typeface="Times New Roman" pitchFamily="18" charset="0"/>
              </a:rPr>
              <a:t>Comunidades Etnias </a:t>
            </a:r>
            <a:endParaRPr lang="es-CO" sz="2000" b="1" dirty="0">
              <a:solidFill>
                <a:prstClr val="white"/>
              </a:solidFill>
              <a:latin typeface="Trebuch}et MS"/>
              <a:cs typeface="Times New Roman" pitchFamily="18" charset="0"/>
            </a:endParaRPr>
          </a:p>
        </p:txBody>
      </p:sp>
      <p:pic>
        <p:nvPicPr>
          <p:cNvPr id="83" name="Picture 6" descr="Resultado de imagen de INDIGENAS CESAR"/>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ackgroundRemoval t="0" b="100000" l="1091" r="100000">
                        <a14:backgroundMark x1="55636" y1="34973" x2="55636" y2="34973"/>
                        <a14:backgroundMark x1="69091" y1="28962" x2="69091" y2="36612"/>
                        <a14:backgroundMark x1="36727" y1="49180" x2="37455" y2="36612"/>
                        <a14:backgroundMark x1="71273" y1="89071" x2="70909" y2="77596"/>
                        <a14:backgroundMark x1="69455" y1="77596" x2="69455" y2="77596"/>
                        <a14:backgroundMark x1="92727" y1="97268" x2="99636" y2="98361"/>
                        <a14:backgroundMark x1="95636" y1="95082" x2="99273" y2="95082"/>
                      </a14:backgroundRemoval>
                    </a14:imgEffect>
                  </a14:imgLayer>
                </a14:imgProps>
              </a:ext>
              <a:ext uri="{28A0092B-C50C-407E-A947-70E740481C1C}">
                <a14:useLocalDpi xmlns:a14="http://schemas.microsoft.com/office/drawing/2010/main" xmlns=""/>
              </a:ext>
            </a:extLst>
          </a:blip>
          <a:srcRect l="36369"/>
          <a:stretch/>
        </p:blipFill>
        <p:spPr bwMode="auto">
          <a:xfrm>
            <a:off x="5906349" y="4491825"/>
            <a:ext cx="2648902" cy="1788512"/>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Picture 2" descr="H:\7fcd24e44694c1a400ce74565abc8f14.jpg"/>
          <p:cNvPicPr>
            <a:picLocks noChangeAspect="1" noChangeArrowheads="1"/>
          </p:cNvPicPr>
          <p:nvPr/>
        </p:nvPicPr>
        <p:blipFill rotWithShape="1">
          <a:blip r:embed="rId5" cstate="email">
            <a:extLst>
              <a:ext uri="{BEBA8EAE-BF5A-486C-A8C5-ECC9F3942E4B}">
                <a14:imgProps xmlns:a14="http://schemas.microsoft.com/office/drawing/2010/main" xmlns="">
                  <a14:imgLayer r:embed="rId6">
                    <a14:imgEffect>
                      <a14:backgroundRemoval t="9890" b="89890" l="1318" r="99609"/>
                    </a14:imgEffect>
                  </a14:imgLayer>
                </a14:imgProps>
              </a:ext>
              <a:ext uri="{28A0092B-C50C-407E-A947-70E740481C1C}">
                <a14:useLocalDpi xmlns:a14="http://schemas.microsoft.com/office/drawing/2010/main" xmlns=""/>
              </a:ext>
            </a:extLst>
          </a:blip>
          <a:srcRect t="4904" b="16272"/>
          <a:stretch/>
        </p:blipFill>
        <p:spPr bwMode="auto">
          <a:xfrm>
            <a:off x="6194576" y="1277815"/>
            <a:ext cx="2864520" cy="16745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35629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barn(inVertical)">
                                      <p:cBhvr>
                                        <p:cTn id="40" dur="500"/>
                                        <p:tgtEl>
                                          <p:spTgt spid="53"/>
                                        </p:tgtEl>
                                      </p:cBhvr>
                                    </p:animEffect>
                                  </p:childTnLst>
                                </p:cTn>
                              </p:par>
                              <p:par>
                                <p:cTn id="41" presetID="6" presetClass="entr" presetSubtype="16"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circle(in)">
                                      <p:cBhvr>
                                        <p:cTn id="43" dur="2000"/>
                                        <p:tgtEl>
                                          <p:spTgt spid="83"/>
                                        </p:tgtEl>
                                      </p:cBhvr>
                                    </p:animEffect>
                                  </p:childTnLst>
                                </p:cTn>
                              </p:par>
                              <p:par>
                                <p:cTn id="44" presetID="6" presetClass="entr" presetSubtype="16" fill="hold" nodeType="with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circle(in)">
                                      <p:cBhvr>
                                        <p:cTn id="46"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5"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4294967295"/>
          </p:nvPr>
        </p:nvSpPr>
        <p:spPr>
          <a:xfrm>
            <a:off x="928954" y="5430039"/>
            <a:ext cx="7574807" cy="532676"/>
          </a:xfrm>
          <a:prstGeom prst="rect">
            <a:avLst/>
          </a:prstGeom>
        </p:spPr>
        <p:txBody>
          <a:bodyPr/>
          <a:lstStyle/>
          <a:p>
            <a:pPr marL="0" indent="0">
              <a:buNone/>
            </a:pPr>
            <a:r>
              <a:rPr lang="es-ES" dirty="0" smtClean="0">
                <a:solidFill>
                  <a:srgbClr val="7B7B60"/>
                </a:solidFill>
              </a:rPr>
              <a:t>JORNADAS DE APOYO AL DESARROLLO</a:t>
            </a:r>
            <a:endParaRPr lang="es-ES" dirty="0">
              <a:solidFill>
                <a:srgbClr val="7B7B60"/>
              </a:solidFill>
            </a:endParaRPr>
          </a:p>
        </p:txBody>
      </p:sp>
    </p:spTree>
    <p:extLst>
      <p:ext uri="{BB962C8B-B14F-4D97-AF65-F5344CB8AC3E}">
        <p14:creationId xmlns:p14="http://schemas.microsoft.com/office/powerpoint/2010/main" xmlns="" val="1784869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502069"/>
            <a:ext cx="9144000" cy="109054"/>
          </a:xfrm>
          <a:custGeom>
            <a:avLst/>
            <a:gdLst/>
            <a:ahLst/>
            <a:cxnLst/>
            <a:rect l="l" t="t" r="r" b="b"/>
            <a:pathLst>
              <a:path w="9144000" h="109054">
                <a:moveTo>
                  <a:pt x="0" y="109054"/>
                </a:moveTo>
                <a:lnTo>
                  <a:pt x="9144000" y="109054"/>
                </a:lnTo>
                <a:lnTo>
                  <a:pt x="9144000" y="0"/>
                </a:lnTo>
                <a:lnTo>
                  <a:pt x="0" y="0"/>
                </a:lnTo>
                <a:lnTo>
                  <a:pt x="0" y="109054"/>
                </a:lnTo>
                <a:close/>
              </a:path>
            </a:pathLst>
          </a:custGeom>
          <a:solidFill>
            <a:srgbClr val="931100"/>
          </a:solidFill>
        </p:spPr>
        <p:txBody>
          <a:bodyPr wrap="square" lIns="0" tIns="0" rIns="0" bIns="0" rtlCol="0">
            <a:noAutofit/>
          </a:bodyPr>
          <a:lstStyle/>
          <a:p>
            <a:endParaRPr dirty="0"/>
          </a:p>
        </p:txBody>
      </p:sp>
      <p:sp>
        <p:nvSpPr>
          <p:cNvPr id="4" name="object 4"/>
          <p:cNvSpPr txBox="1"/>
          <p:nvPr/>
        </p:nvSpPr>
        <p:spPr>
          <a:xfrm>
            <a:off x="7631490" y="6463938"/>
            <a:ext cx="1366674" cy="172317"/>
          </a:xfrm>
          <a:prstGeom prst="rect">
            <a:avLst/>
          </a:prstGeom>
        </p:spPr>
        <p:txBody>
          <a:bodyPr wrap="square" lIns="0" tIns="0" rIns="0" bIns="0" rtlCol="0">
            <a:noAutofit/>
          </a:bodyPr>
          <a:lstStyle/>
          <a:p>
            <a:pPr marL="12700">
              <a:lnSpc>
                <a:spcPts val="1290"/>
              </a:lnSpc>
              <a:spcBef>
                <a:spcPts val="64"/>
              </a:spcBef>
            </a:pPr>
            <a:endParaRPr sz="1100" dirty="0">
              <a:latin typeface="Trebuchet MS"/>
              <a:cs typeface="Trebuchet MS"/>
            </a:endParaRPr>
          </a:p>
        </p:txBody>
      </p:sp>
      <p:sp>
        <p:nvSpPr>
          <p:cNvPr id="2" name="object 2"/>
          <p:cNvSpPr txBox="1"/>
          <p:nvPr/>
        </p:nvSpPr>
        <p:spPr>
          <a:xfrm>
            <a:off x="791121" y="228587"/>
            <a:ext cx="5648388" cy="280390"/>
          </a:xfrm>
          <a:prstGeom prst="rect">
            <a:avLst/>
          </a:prstGeom>
        </p:spPr>
        <p:txBody>
          <a:bodyPr wrap="square" lIns="0" tIns="0" rIns="0" bIns="0" rtlCol="0">
            <a:noAutofit/>
          </a:bodyPr>
          <a:lstStyle/>
          <a:p>
            <a:pPr marL="25400">
              <a:lnSpc>
                <a:spcPts val="1000"/>
              </a:lnSpc>
            </a:pPr>
            <a:endParaRPr sz="1000" dirty="0"/>
          </a:p>
        </p:txBody>
      </p:sp>
      <p:sp>
        <p:nvSpPr>
          <p:cNvPr id="11" name="Rectangle 5"/>
          <p:cNvSpPr>
            <a:spLocks noChangeArrowheads="1"/>
          </p:cNvSpPr>
          <p:nvPr/>
        </p:nvSpPr>
        <p:spPr bwMode="auto">
          <a:xfrm>
            <a:off x="0" y="4514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0" algn="l"/>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9" name="Rectangle 4"/>
          <p:cNvSpPr>
            <a:spLocks noChangeArrowheads="1"/>
          </p:cNvSpPr>
          <p:nvPr/>
        </p:nvSpPr>
        <p:spPr bwMode="auto">
          <a:xfrm>
            <a:off x="152400" y="2409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7" name="Rectangle 4"/>
          <p:cNvSpPr>
            <a:spLocks noChangeArrowheads="1"/>
          </p:cNvSpPr>
          <p:nvPr/>
        </p:nvSpPr>
        <p:spPr bwMode="auto">
          <a:xfrm>
            <a:off x="152400" y="2409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4"/>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2385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4" name="Rectangle 4"/>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2" name="Rectangle 4"/>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5"/>
          <p:cNvSpPr>
            <a:spLocks noChangeArrowheads="1"/>
          </p:cNvSpPr>
          <p:nvPr/>
        </p:nvSpPr>
        <p:spPr bwMode="auto">
          <a:xfrm>
            <a:off x="0" y="2952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4" name="Rectangle 4"/>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25 CuadroTexto"/>
          <p:cNvSpPr txBox="1"/>
          <p:nvPr/>
        </p:nvSpPr>
        <p:spPr>
          <a:xfrm>
            <a:off x="1924334" y="691247"/>
            <a:ext cx="4863697" cy="646331"/>
          </a:xfrm>
          <a:prstGeom prst="rect">
            <a:avLst/>
          </a:prstGeom>
          <a:solidFill>
            <a:srgbClr val="FFFF00"/>
          </a:solidFill>
        </p:spPr>
        <p:txBody>
          <a:bodyPr wrap="square" rtlCol="0">
            <a:spAutoFit/>
          </a:bodyPr>
          <a:lstStyle/>
          <a:p>
            <a:pPr algn="ctr"/>
            <a:r>
              <a:rPr lang="es-CO" dirty="0" smtClean="0"/>
              <a:t>JAD RANCHERIAS</a:t>
            </a:r>
          </a:p>
          <a:p>
            <a:pPr algn="ctr"/>
            <a:r>
              <a:rPr lang="es-CO" dirty="0" smtClean="0"/>
              <a:t>URIBIA – LA GUAJIRA 03 ENERO 2017</a:t>
            </a:r>
            <a:endParaRPr lang="es-CO" dirty="0"/>
          </a:p>
        </p:txBody>
      </p:sp>
      <p:graphicFrame>
        <p:nvGraphicFramePr>
          <p:cNvPr id="27" name="26 Tabla"/>
          <p:cNvGraphicFramePr>
            <a:graphicFrameLocks noGrp="1"/>
          </p:cNvGraphicFramePr>
          <p:nvPr>
            <p:extLst>
              <p:ext uri="{D42A27DB-BD31-4B8C-83A1-F6EECF244321}">
                <p14:modId xmlns:p14="http://schemas.microsoft.com/office/powerpoint/2010/main" xmlns="" val="1408208966"/>
              </p:ext>
            </p:extLst>
          </p:nvPr>
        </p:nvGraphicFramePr>
        <p:xfrm>
          <a:off x="152400" y="3478344"/>
          <a:ext cx="8845763" cy="944799"/>
        </p:xfrm>
        <a:graphic>
          <a:graphicData uri="http://schemas.openxmlformats.org/drawingml/2006/table">
            <a:tbl>
              <a:tblPr>
                <a:tableStyleId>{5C22544A-7EE6-4342-B048-85BDC9FD1C3A}</a:tableStyleId>
              </a:tblPr>
              <a:tblGrid>
                <a:gridCol w="953386"/>
                <a:gridCol w="425302"/>
                <a:gridCol w="499731"/>
                <a:gridCol w="346999"/>
                <a:gridCol w="444098"/>
                <a:gridCol w="434228"/>
                <a:gridCol w="434228"/>
                <a:gridCol w="477591"/>
                <a:gridCol w="393404"/>
                <a:gridCol w="414670"/>
                <a:gridCol w="393405"/>
                <a:gridCol w="557868"/>
                <a:gridCol w="656279"/>
                <a:gridCol w="572392"/>
                <a:gridCol w="921091"/>
                <a:gridCol w="921091"/>
              </a:tblGrid>
              <a:tr h="314933">
                <a:tc rowSpan="2">
                  <a:txBody>
                    <a:bodyPr/>
                    <a:lstStyle/>
                    <a:p>
                      <a:pPr algn="ctr" fontAlgn="ctr"/>
                      <a:r>
                        <a:rPr lang="es-CO" sz="900" u="none" strike="noStrike" dirty="0">
                          <a:solidFill>
                            <a:schemeClr val="bg1"/>
                          </a:solidFill>
                          <a:effectLst/>
                        </a:rPr>
                        <a:t>CENTRO </a:t>
                      </a:r>
                      <a:endParaRPr lang="es-CO" sz="900" u="none" strike="noStrike" dirty="0" smtClean="0">
                        <a:solidFill>
                          <a:schemeClr val="bg1"/>
                        </a:solidFill>
                        <a:effectLst/>
                      </a:endParaRPr>
                    </a:p>
                    <a:p>
                      <a:pPr algn="ctr" fontAlgn="ctr"/>
                      <a:r>
                        <a:rPr lang="es-CO" sz="900" u="none" strike="noStrike" dirty="0" smtClean="0">
                          <a:solidFill>
                            <a:schemeClr val="bg1"/>
                          </a:solidFill>
                          <a:effectLst/>
                        </a:rPr>
                        <a:t>POBLADO</a:t>
                      </a:r>
                      <a:endParaRPr lang="es-CO" sz="900" b="1" i="0" u="none" strike="noStrike" dirty="0">
                        <a:solidFill>
                          <a:schemeClr val="bg1"/>
                        </a:solidFill>
                        <a:effectLst/>
                        <a:latin typeface="Calibri"/>
                      </a:endParaRPr>
                    </a:p>
                  </a:txBody>
                  <a:tcPr marL="3654" marR="3654" marT="3654" marB="0" anchor="ctr">
                    <a:solidFill>
                      <a:schemeClr val="accent3"/>
                    </a:solidFill>
                  </a:tcPr>
                </a:tc>
                <a:tc rowSpan="2">
                  <a:txBody>
                    <a:bodyPr/>
                    <a:lstStyle/>
                    <a:p>
                      <a:pPr algn="ctr" fontAlgn="ctr"/>
                      <a:r>
                        <a:rPr lang="es-CO" sz="900" u="none" strike="noStrike" dirty="0">
                          <a:solidFill>
                            <a:schemeClr val="bg1"/>
                          </a:solidFill>
                          <a:effectLst/>
                        </a:rPr>
                        <a:t>U/T</a:t>
                      </a:r>
                      <a:endParaRPr lang="es-CO" sz="900" b="1" i="0" u="none" strike="noStrike" dirty="0">
                        <a:solidFill>
                          <a:schemeClr val="bg1"/>
                        </a:solidFill>
                        <a:effectLst/>
                        <a:latin typeface="Calibri"/>
                      </a:endParaRPr>
                    </a:p>
                  </a:txBody>
                  <a:tcPr marL="3654" marR="3654" marT="3654" marB="0" anchor="ctr">
                    <a:solidFill>
                      <a:schemeClr val="accent3"/>
                    </a:solidFill>
                  </a:tcPr>
                </a:tc>
                <a:tc gridSpan="10">
                  <a:txBody>
                    <a:bodyPr/>
                    <a:lstStyle/>
                    <a:p>
                      <a:pPr algn="ctr" fontAlgn="ctr"/>
                      <a:r>
                        <a:rPr lang="es-CO" sz="900" u="none" strike="noStrike" dirty="0">
                          <a:solidFill>
                            <a:schemeClr val="bg1"/>
                          </a:solidFill>
                          <a:effectLst/>
                        </a:rPr>
                        <a:t>SERVICIOS DE SALUD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ctr"/>
                      <a:r>
                        <a:rPr lang="es-CO" sz="900" u="none" strike="noStrike" dirty="0">
                          <a:solidFill>
                            <a:schemeClr val="bg1"/>
                          </a:solidFill>
                          <a:effectLst/>
                        </a:rPr>
                        <a:t>ACTIVOS PARA LA PROSPERIDAD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a:txBody>
                    <a:bodyPr/>
                    <a:lstStyle/>
                    <a:p>
                      <a:pPr algn="ctr" fontAlgn="ctr"/>
                      <a:r>
                        <a:rPr lang="es-CO" sz="900" u="none" strike="noStrike" dirty="0">
                          <a:solidFill>
                            <a:schemeClr val="bg1"/>
                          </a:solidFill>
                          <a:effectLst/>
                        </a:rPr>
                        <a:t>AGUA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OFERTA ESTATAL</a:t>
                      </a:r>
                      <a:endParaRPr lang="es-CO" sz="900" b="1" i="0" u="none" strike="noStrike" dirty="0">
                        <a:solidFill>
                          <a:schemeClr val="bg1"/>
                        </a:solidFill>
                        <a:effectLst/>
                        <a:latin typeface="Calibri"/>
                      </a:endParaRPr>
                    </a:p>
                  </a:txBody>
                  <a:tcPr marL="3654" marR="3654" marT="3654" marB="0" anchor="ctr">
                    <a:solidFill>
                      <a:schemeClr val="accent3"/>
                    </a:solidFill>
                  </a:tcPr>
                </a:tc>
              </a:tr>
              <a:tr h="470075">
                <a:tc vMerge="1">
                  <a:txBody>
                    <a:bodyPr/>
                    <a:lstStyle/>
                    <a:p>
                      <a:endParaRPr lang="es-CO"/>
                    </a:p>
                  </a:txBody>
                  <a:tcPr/>
                </a:tc>
                <a:tc vMerge="1">
                  <a:txBody>
                    <a:bodyPr/>
                    <a:lstStyle/>
                    <a:p>
                      <a:endParaRPr lang="es-CO"/>
                    </a:p>
                  </a:txBody>
                  <a:tcPr/>
                </a:tc>
                <a:tc>
                  <a:txBody>
                    <a:bodyPr/>
                    <a:lstStyle/>
                    <a:p>
                      <a:pPr algn="ctr" fontAlgn="ctr"/>
                      <a:r>
                        <a:rPr lang="es-CO" sz="900" u="none" strike="noStrike">
                          <a:solidFill>
                            <a:schemeClr val="bg1"/>
                          </a:solidFill>
                          <a:effectLst/>
                        </a:rPr>
                        <a:t>MEDICOS</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a:solidFill>
                            <a:schemeClr val="bg1"/>
                          </a:solidFill>
                          <a:effectLst/>
                        </a:rPr>
                        <a:t>ODONTOLOGIA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OPTOMETRIA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FISIOTERAPIA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b"/>
                      <a:r>
                        <a:rPr lang="es-CO" sz="900" u="none" strike="noStrike">
                          <a:solidFill>
                            <a:schemeClr val="bg1"/>
                          </a:solidFill>
                          <a:effectLst/>
                        </a:rPr>
                        <a:t>CRECIMIENTO Y DESAR</a:t>
                      </a:r>
                      <a:endParaRPr lang="es-CO" sz="900" b="1" i="0" u="none" strike="noStrike">
                        <a:solidFill>
                          <a:schemeClr val="bg1"/>
                        </a:solidFill>
                        <a:effectLst/>
                        <a:latin typeface="Calibri"/>
                      </a:endParaRPr>
                    </a:p>
                  </a:txBody>
                  <a:tcPr marL="3654" marR="3654" marT="3654" marB="0" anchor="b">
                    <a:solidFill>
                      <a:schemeClr val="accent3"/>
                    </a:solidFill>
                  </a:tcPr>
                </a:tc>
                <a:tc>
                  <a:txBody>
                    <a:bodyPr/>
                    <a:lstStyle/>
                    <a:p>
                      <a:pPr algn="ctr" fontAlgn="ctr"/>
                      <a:r>
                        <a:rPr lang="es-CO" sz="900" u="none" strike="noStrike">
                          <a:solidFill>
                            <a:schemeClr val="bg1"/>
                          </a:solidFill>
                          <a:effectLst/>
                        </a:rPr>
                        <a:t>PSICOLOGIA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GINECOLOGIA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FONAUDIOLOGIA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VACUNACION</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TOTAL</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smtClean="0">
                          <a:solidFill>
                            <a:schemeClr val="bg1"/>
                          </a:solidFill>
                          <a:effectLst/>
                        </a:rPr>
                        <a:t>DONACION </a:t>
                      </a:r>
                      <a:r>
                        <a:rPr lang="es-CO" sz="900" u="none" strike="noStrike" dirty="0">
                          <a:solidFill>
                            <a:schemeClr val="bg1"/>
                          </a:solidFill>
                          <a:effectLst/>
                        </a:rPr>
                        <a:t>PRENDAS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MERCADOS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LITROS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ICBF,SENA</a:t>
                      </a:r>
                      <a:endParaRPr lang="es-CO" sz="900" b="1" i="0" u="none" strike="noStrike" dirty="0">
                        <a:solidFill>
                          <a:schemeClr val="bg1"/>
                        </a:solidFill>
                        <a:effectLst/>
                        <a:latin typeface="Arial"/>
                      </a:endParaRPr>
                    </a:p>
                  </a:txBody>
                  <a:tcPr marL="3654" marR="3654" marT="3654" marB="0" anchor="ctr">
                    <a:solidFill>
                      <a:schemeClr val="accent3"/>
                    </a:solidFill>
                  </a:tcPr>
                </a:tc>
              </a:tr>
              <a:tr h="159791">
                <a:tc>
                  <a:txBody>
                    <a:bodyPr/>
                    <a:lstStyle/>
                    <a:p>
                      <a:pPr algn="ctr" fontAlgn="ctr"/>
                      <a:r>
                        <a:rPr lang="es-CO" sz="900" u="none" strike="noStrike" dirty="0" smtClean="0">
                          <a:effectLst/>
                        </a:rPr>
                        <a:t>RANCHERIAS</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GBMAT</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120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90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ctr"/>
                      <a:r>
                        <a:rPr lang="es-CO" sz="900" u="none" strike="noStrike" dirty="0" smtClean="0">
                          <a:effectLst/>
                        </a:rPr>
                        <a:t>250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40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ctr"/>
                      <a:r>
                        <a:rPr lang="es-CO" sz="900" u="none" strike="noStrike" dirty="0" smtClean="0">
                          <a:effectLst/>
                        </a:rPr>
                        <a:t>500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2300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850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N/A</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1258046748"/>
              </p:ext>
            </p:extLst>
          </p:nvPr>
        </p:nvGraphicFramePr>
        <p:xfrm>
          <a:off x="152398" y="4776165"/>
          <a:ext cx="8845765" cy="714375"/>
        </p:xfrm>
        <a:graphic>
          <a:graphicData uri="http://schemas.openxmlformats.org/drawingml/2006/table">
            <a:tbl>
              <a:tblPr>
                <a:tableStyleId>{5C22544A-7EE6-4342-B048-85BDC9FD1C3A}</a:tableStyleId>
              </a:tblPr>
              <a:tblGrid>
                <a:gridCol w="1410588"/>
                <a:gridCol w="925033"/>
                <a:gridCol w="903767"/>
                <a:gridCol w="637954"/>
                <a:gridCol w="467832"/>
                <a:gridCol w="520995"/>
                <a:gridCol w="815218"/>
                <a:gridCol w="682365"/>
                <a:gridCol w="1289747"/>
                <a:gridCol w="1192266"/>
              </a:tblGrid>
              <a:tr h="113138">
                <a:tc rowSpan="2">
                  <a:txBody>
                    <a:bodyPr/>
                    <a:lstStyle/>
                    <a:p>
                      <a:pPr algn="ctr" fontAlgn="ctr"/>
                      <a:r>
                        <a:rPr lang="es-CO" sz="900" b="1" i="0" u="none" strike="noStrike" dirty="0">
                          <a:solidFill>
                            <a:schemeClr val="bg1"/>
                          </a:solidFill>
                          <a:effectLst/>
                          <a:latin typeface="+mn-lt"/>
                        </a:rPr>
                        <a:t>LUGAR</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MUNICIPIO</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DEPARTAMENTO</a:t>
                      </a:r>
                    </a:p>
                  </a:txBody>
                  <a:tcPr marL="9525" marR="9525" marT="9525" marB="0" anchor="ctr">
                    <a:solidFill>
                      <a:schemeClr val="accent3"/>
                    </a:solidFill>
                  </a:tcPr>
                </a:tc>
                <a:tc gridSpan="5">
                  <a:txBody>
                    <a:bodyPr/>
                    <a:lstStyle/>
                    <a:p>
                      <a:pPr algn="ctr" fontAlgn="ctr"/>
                      <a:r>
                        <a:rPr lang="es-CO" sz="900" b="1" i="0" u="none" strike="noStrike" dirty="0">
                          <a:solidFill>
                            <a:schemeClr val="bg1"/>
                          </a:solidFill>
                          <a:effectLst/>
                          <a:latin typeface="+mn-lt"/>
                        </a:rPr>
                        <a:t>PERSONAS BENEFICIADAS</a:t>
                      </a:r>
                    </a:p>
                  </a:txBody>
                  <a:tcPr marL="9525" marR="9525" marT="9525"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900" b="1" i="0" u="none" strike="noStrike" dirty="0">
                          <a:solidFill>
                            <a:schemeClr val="bg1"/>
                          </a:solidFill>
                          <a:effectLst/>
                          <a:latin typeface="+mn-lt"/>
                        </a:rPr>
                        <a:t>ENEMIGO EN LA </a:t>
                      </a:r>
                      <a:r>
                        <a:rPr lang="es-CO" sz="900" b="1" i="0" u="none" strike="noStrike" dirty="0" smtClean="0">
                          <a:solidFill>
                            <a:schemeClr val="bg1"/>
                          </a:solidFill>
                          <a:effectLst/>
                          <a:latin typeface="+mn-lt"/>
                        </a:rPr>
                        <a:t>ZONA</a:t>
                      </a:r>
                      <a:endParaRPr lang="es-CO" sz="900" b="1" i="0" u="none" strike="noStrike" dirty="0">
                        <a:solidFill>
                          <a:schemeClr val="bg1"/>
                        </a:solidFill>
                        <a:effectLst/>
                        <a:latin typeface="+mn-lt"/>
                      </a:endParaRP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COSTOS</a:t>
                      </a:r>
                    </a:p>
                  </a:txBody>
                  <a:tcPr marL="9525" marR="9525" marT="9525" marB="0" anchor="ctr">
                    <a:solidFill>
                      <a:schemeClr val="accent3"/>
                    </a:solidFill>
                  </a:tcPr>
                </a:tc>
              </a:tr>
              <a:tr h="11313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i="0" u="none" strike="noStrike" dirty="0">
                          <a:solidFill>
                            <a:schemeClr val="bg1"/>
                          </a:solidFill>
                          <a:effectLst/>
                          <a:latin typeface="+mn-lt"/>
                        </a:rPr>
                        <a:t>NIÑAS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NIÑOS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ADOLESCENTES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MUJERES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HOMBRES</a:t>
                      </a:r>
                    </a:p>
                  </a:txBody>
                  <a:tcPr marL="9525" marR="9525" marT="9525" marB="0" anchor="ctr">
                    <a:solidFill>
                      <a:schemeClr val="accent3"/>
                    </a:solidFill>
                  </a:tcPr>
                </a:tc>
                <a:tc vMerge="1">
                  <a:txBody>
                    <a:bodyPr/>
                    <a:lstStyle/>
                    <a:p>
                      <a:endParaRPr lang="es-CO"/>
                    </a:p>
                  </a:txBody>
                  <a:tcPr/>
                </a:tc>
                <a:tc vMerge="1">
                  <a:txBody>
                    <a:bodyPr/>
                    <a:lstStyle/>
                    <a:p>
                      <a:endParaRPr lang="es-CO"/>
                    </a:p>
                  </a:txBody>
                  <a:tcPr/>
                </a:tc>
              </a:tr>
              <a:tr h="113138">
                <a:tc>
                  <a:txBody>
                    <a:bodyPr/>
                    <a:lstStyle/>
                    <a:p>
                      <a:pPr algn="ctr" fontAlgn="ctr"/>
                      <a:r>
                        <a:rPr lang="es-CO" sz="900" b="0" i="0" u="none" strike="noStrike" dirty="0" smtClean="0">
                          <a:solidFill>
                            <a:srgbClr val="000000"/>
                          </a:solidFill>
                          <a:effectLst/>
                          <a:latin typeface="+mn-lt"/>
                        </a:rPr>
                        <a:t>RANCHERIAS</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URIBIA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LA GUAJIRA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200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200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50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30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20</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DELINCUENCIA </a:t>
                      </a:r>
                      <a:endParaRPr lang="es-CO" sz="900" b="0" i="0" u="none" strike="noStrike" dirty="0" smtClean="0">
                        <a:solidFill>
                          <a:srgbClr val="000000"/>
                        </a:solidFill>
                        <a:effectLst/>
                        <a:latin typeface="+mn-lt"/>
                      </a:endParaRPr>
                    </a:p>
                    <a:p>
                      <a:pPr algn="ctr" fontAlgn="ctr"/>
                      <a:r>
                        <a:rPr lang="es-CO" sz="900" b="0" i="0" u="none" strike="noStrike" dirty="0" smtClean="0">
                          <a:solidFill>
                            <a:srgbClr val="000000"/>
                          </a:solidFill>
                          <a:effectLst/>
                          <a:latin typeface="+mn-lt"/>
                        </a:rPr>
                        <a:t>COMUN</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 $  </a:t>
                      </a:r>
                      <a:r>
                        <a:rPr lang="es-CO" sz="900" b="0" i="0" u="none" strike="noStrike" dirty="0" smtClean="0">
                          <a:solidFill>
                            <a:srgbClr val="000000"/>
                          </a:solidFill>
                          <a:effectLst/>
                          <a:latin typeface="+mn-lt"/>
                        </a:rPr>
                        <a:t>        </a:t>
                      </a:r>
                      <a:r>
                        <a:rPr lang="es-CO" sz="900" b="0" i="0" u="none" strike="noStrike" dirty="0">
                          <a:solidFill>
                            <a:srgbClr val="000000"/>
                          </a:solidFill>
                          <a:effectLst/>
                          <a:latin typeface="+mn-lt"/>
                        </a:rPr>
                        <a:t>26.662.000,00 </a:t>
                      </a:r>
                    </a:p>
                  </a:txBody>
                  <a:tcPr marL="9525" marR="9525" marT="9525" marB="0" anchor="ctr">
                    <a:solidFill>
                      <a:schemeClr val="accent6">
                        <a:lumMod val="40000"/>
                        <a:lumOff val="60000"/>
                      </a:schemeClr>
                    </a:solidFill>
                  </a:tcPr>
                </a:tc>
              </a:tr>
            </a:tbl>
          </a:graphicData>
        </a:graphic>
      </p:graphicFrame>
      <p:pic>
        <p:nvPicPr>
          <p:cNvPr id="41" name="40 Imagen" descr="C:\Users\CRISTIAN JIMENEZ\Desktop\BOSSA\FOTOS JORNADA DE SALUD\31 ENERO LA FLOR\20170131_105741.jp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55772" y="1411550"/>
            <a:ext cx="2042392" cy="1704975"/>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42" name="41 Imagen" descr="C:\Users\CRISTIAN JIMENEZ\Desktop\BOSSA\FOTOS JORNADA DE SALUD\30 ENERO LA TETA\20170130_123616.jp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477290" y="1407838"/>
            <a:ext cx="2053766" cy="1708687"/>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43" name="42 Imagen" descr="C:\Users\CRISTIAN JIMENEZ\Desktop\BOSSA\FOTOS JORNADA DE SALUD\A01 FEBRERO NASARET\20170201_104439.jpg"/>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64079" y="1414028"/>
            <a:ext cx="2042393" cy="1702497"/>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44" name="43 Imagen" descr="C:\Users\gbmat S5\Desktop\BOSSA\FOTOS JORNADA DE SALUD\a003 febrero puntagallina\20170203_095318.jpg"/>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746182" y="1402024"/>
            <a:ext cx="2041849" cy="1714501"/>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537896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502069"/>
            <a:ext cx="9144000" cy="109054"/>
          </a:xfrm>
          <a:custGeom>
            <a:avLst/>
            <a:gdLst/>
            <a:ahLst/>
            <a:cxnLst/>
            <a:rect l="l" t="t" r="r" b="b"/>
            <a:pathLst>
              <a:path w="9144000" h="109054">
                <a:moveTo>
                  <a:pt x="0" y="109054"/>
                </a:moveTo>
                <a:lnTo>
                  <a:pt x="9144000" y="109054"/>
                </a:lnTo>
                <a:lnTo>
                  <a:pt x="9144000" y="0"/>
                </a:lnTo>
                <a:lnTo>
                  <a:pt x="0" y="0"/>
                </a:lnTo>
                <a:lnTo>
                  <a:pt x="0" y="109054"/>
                </a:lnTo>
                <a:close/>
              </a:path>
            </a:pathLst>
          </a:custGeom>
          <a:solidFill>
            <a:srgbClr val="931100"/>
          </a:solidFill>
        </p:spPr>
        <p:txBody>
          <a:bodyPr wrap="square" lIns="0" tIns="0" rIns="0" bIns="0" rtlCol="0">
            <a:noAutofit/>
          </a:bodyPr>
          <a:lstStyle/>
          <a:p>
            <a:endParaRPr dirty="0"/>
          </a:p>
        </p:txBody>
      </p:sp>
      <p:sp>
        <p:nvSpPr>
          <p:cNvPr id="4" name="object 4"/>
          <p:cNvSpPr txBox="1"/>
          <p:nvPr/>
        </p:nvSpPr>
        <p:spPr>
          <a:xfrm>
            <a:off x="7631490" y="6463938"/>
            <a:ext cx="1366674" cy="172317"/>
          </a:xfrm>
          <a:prstGeom prst="rect">
            <a:avLst/>
          </a:prstGeom>
        </p:spPr>
        <p:txBody>
          <a:bodyPr wrap="square" lIns="0" tIns="0" rIns="0" bIns="0" rtlCol="0">
            <a:noAutofit/>
          </a:bodyPr>
          <a:lstStyle/>
          <a:p>
            <a:pPr marL="12700">
              <a:lnSpc>
                <a:spcPts val="1290"/>
              </a:lnSpc>
              <a:spcBef>
                <a:spcPts val="64"/>
              </a:spcBef>
            </a:pPr>
            <a:endParaRPr sz="1100" dirty="0">
              <a:latin typeface="Trebuchet MS"/>
              <a:cs typeface="Trebuchet MS"/>
            </a:endParaRPr>
          </a:p>
        </p:txBody>
      </p:sp>
      <p:sp>
        <p:nvSpPr>
          <p:cNvPr id="2" name="object 2"/>
          <p:cNvSpPr txBox="1"/>
          <p:nvPr/>
        </p:nvSpPr>
        <p:spPr>
          <a:xfrm>
            <a:off x="791121" y="228587"/>
            <a:ext cx="5648388" cy="280390"/>
          </a:xfrm>
          <a:prstGeom prst="rect">
            <a:avLst/>
          </a:prstGeom>
        </p:spPr>
        <p:txBody>
          <a:bodyPr wrap="square" lIns="0" tIns="0" rIns="0" bIns="0" rtlCol="0">
            <a:noAutofit/>
          </a:bodyPr>
          <a:lstStyle/>
          <a:p>
            <a:pPr marL="25400">
              <a:lnSpc>
                <a:spcPts val="1000"/>
              </a:lnSpc>
            </a:pPr>
            <a:endParaRPr sz="1000" dirty="0"/>
          </a:p>
        </p:txBody>
      </p:sp>
      <p:sp>
        <p:nvSpPr>
          <p:cNvPr id="11" name="Rectangle 5"/>
          <p:cNvSpPr>
            <a:spLocks noChangeArrowheads="1"/>
          </p:cNvSpPr>
          <p:nvPr/>
        </p:nvSpPr>
        <p:spPr bwMode="auto">
          <a:xfrm>
            <a:off x="0" y="4514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0" algn="l"/>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9" name="Rectangle 4"/>
          <p:cNvSpPr>
            <a:spLocks noChangeArrowheads="1"/>
          </p:cNvSpPr>
          <p:nvPr/>
        </p:nvSpPr>
        <p:spPr bwMode="auto">
          <a:xfrm>
            <a:off x="152400" y="2409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7" name="Rectangle 4"/>
          <p:cNvSpPr>
            <a:spLocks noChangeArrowheads="1"/>
          </p:cNvSpPr>
          <p:nvPr/>
        </p:nvSpPr>
        <p:spPr bwMode="auto">
          <a:xfrm>
            <a:off x="152400" y="2409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4"/>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2385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4" name="Rectangle 4"/>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2" name="Rectangle 4"/>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5"/>
          <p:cNvSpPr>
            <a:spLocks noChangeArrowheads="1"/>
          </p:cNvSpPr>
          <p:nvPr/>
        </p:nvSpPr>
        <p:spPr bwMode="auto">
          <a:xfrm>
            <a:off x="0" y="2952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4" name="Rectangle 4"/>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25 CuadroTexto"/>
          <p:cNvSpPr txBox="1"/>
          <p:nvPr/>
        </p:nvSpPr>
        <p:spPr>
          <a:xfrm>
            <a:off x="1924334" y="691247"/>
            <a:ext cx="4863697" cy="646331"/>
          </a:xfrm>
          <a:prstGeom prst="rect">
            <a:avLst/>
          </a:prstGeom>
          <a:solidFill>
            <a:srgbClr val="FFFF00"/>
          </a:solidFill>
        </p:spPr>
        <p:txBody>
          <a:bodyPr wrap="square" rtlCol="0">
            <a:spAutoFit/>
          </a:bodyPr>
          <a:lstStyle/>
          <a:p>
            <a:pPr algn="ctr"/>
            <a:r>
              <a:rPr lang="es-CO" dirty="0" smtClean="0"/>
              <a:t>JAD TAGUAIRA</a:t>
            </a:r>
          </a:p>
          <a:p>
            <a:pPr algn="ctr"/>
            <a:r>
              <a:rPr lang="es-CO" dirty="0" smtClean="0"/>
              <a:t>URIBIA – LA GUAJIRA 25 FEBRERO 2017</a:t>
            </a:r>
            <a:endParaRPr lang="es-CO" dirty="0"/>
          </a:p>
        </p:txBody>
      </p:sp>
      <p:graphicFrame>
        <p:nvGraphicFramePr>
          <p:cNvPr id="27" name="26 Tabla"/>
          <p:cNvGraphicFramePr>
            <a:graphicFrameLocks noGrp="1"/>
          </p:cNvGraphicFramePr>
          <p:nvPr>
            <p:extLst>
              <p:ext uri="{D42A27DB-BD31-4B8C-83A1-F6EECF244321}">
                <p14:modId xmlns:p14="http://schemas.microsoft.com/office/powerpoint/2010/main" xmlns="" val="711531437"/>
              </p:ext>
            </p:extLst>
          </p:nvPr>
        </p:nvGraphicFramePr>
        <p:xfrm>
          <a:off x="152400" y="3478344"/>
          <a:ext cx="8845763" cy="944799"/>
        </p:xfrm>
        <a:graphic>
          <a:graphicData uri="http://schemas.openxmlformats.org/drawingml/2006/table">
            <a:tbl>
              <a:tblPr>
                <a:tableStyleId>{5C22544A-7EE6-4342-B048-85BDC9FD1C3A}</a:tableStyleId>
              </a:tblPr>
              <a:tblGrid>
                <a:gridCol w="953386"/>
                <a:gridCol w="425302"/>
                <a:gridCol w="499731"/>
                <a:gridCol w="346999"/>
                <a:gridCol w="444098"/>
                <a:gridCol w="434228"/>
                <a:gridCol w="434228"/>
                <a:gridCol w="477591"/>
                <a:gridCol w="393404"/>
                <a:gridCol w="414670"/>
                <a:gridCol w="393405"/>
                <a:gridCol w="557868"/>
                <a:gridCol w="656279"/>
                <a:gridCol w="572392"/>
                <a:gridCol w="921091"/>
                <a:gridCol w="921091"/>
              </a:tblGrid>
              <a:tr h="314933">
                <a:tc rowSpan="2">
                  <a:txBody>
                    <a:bodyPr/>
                    <a:lstStyle/>
                    <a:p>
                      <a:pPr algn="ctr" fontAlgn="ctr"/>
                      <a:r>
                        <a:rPr lang="es-CO" sz="900" u="none" strike="noStrike" dirty="0">
                          <a:solidFill>
                            <a:schemeClr val="bg1"/>
                          </a:solidFill>
                          <a:effectLst/>
                        </a:rPr>
                        <a:t>CENTRO </a:t>
                      </a:r>
                      <a:endParaRPr lang="es-CO" sz="900" u="none" strike="noStrike" dirty="0" smtClean="0">
                        <a:solidFill>
                          <a:schemeClr val="bg1"/>
                        </a:solidFill>
                        <a:effectLst/>
                      </a:endParaRPr>
                    </a:p>
                    <a:p>
                      <a:pPr algn="ctr" fontAlgn="ctr"/>
                      <a:r>
                        <a:rPr lang="es-CO" sz="900" u="none" strike="noStrike" dirty="0" smtClean="0">
                          <a:solidFill>
                            <a:schemeClr val="bg1"/>
                          </a:solidFill>
                          <a:effectLst/>
                        </a:rPr>
                        <a:t>POBLADO</a:t>
                      </a:r>
                      <a:endParaRPr lang="es-CO" sz="900" b="1" i="0" u="none" strike="noStrike" dirty="0">
                        <a:solidFill>
                          <a:schemeClr val="bg1"/>
                        </a:solidFill>
                        <a:effectLst/>
                        <a:latin typeface="Calibri"/>
                      </a:endParaRPr>
                    </a:p>
                  </a:txBody>
                  <a:tcPr marL="3654" marR="3654" marT="3654" marB="0" anchor="ctr">
                    <a:solidFill>
                      <a:schemeClr val="accent3"/>
                    </a:solidFill>
                  </a:tcPr>
                </a:tc>
                <a:tc rowSpan="2">
                  <a:txBody>
                    <a:bodyPr/>
                    <a:lstStyle/>
                    <a:p>
                      <a:pPr algn="ctr" fontAlgn="ctr"/>
                      <a:r>
                        <a:rPr lang="es-CO" sz="900" u="none" strike="noStrike" dirty="0">
                          <a:solidFill>
                            <a:schemeClr val="bg1"/>
                          </a:solidFill>
                          <a:effectLst/>
                        </a:rPr>
                        <a:t>U/T</a:t>
                      </a:r>
                      <a:endParaRPr lang="es-CO" sz="900" b="1" i="0" u="none" strike="noStrike" dirty="0">
                        <a:solidFill>
                          <a:schemeClr val="bg1"/>
                        </a:solidFill>
                        <a:effectLst/>
                        <a:latin typeface="Calibri"/>
                      </a:endParaRPr>
                    </a:p>
                  </a:txBody>
                  <a:tcPr marL="3654" marR="3654" marT="3654" marB="0" anchor="ctr">
                    <a:solidFill>
                      <a:schemeClr val="accent3"/>
                    </a:solidFill>
                  </a:tcPr>
                </a:tc>
                <a:tc gridSpan="10">
                  <a:txBody>
                    <a:bodyPr/>
                    <a:lstStyle/>
                    <a:p>
                      <a:pPr algn="ctr" fontAlgn="ctr"/>
                      <a:r>
                        <a:rPr lang="es-CO" sz="900" u="none" strike="noStrike" dirty="0">
                          <a:solidFill>
                            <a:schemeClr val="bg1"/>
                          </a:solidFill>
                          <a:effectLst/>
                        </a:rPr>
                        <a:t>SERVICIOS DE SALUD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ctr"/>
                      <a:r>
                        <a:rPr lang="es-CO" sz="900" u="none" strike="noStrike" dirty="0">
                          <a:solidFill>
                            <a:schemeClr val="bg1"/>
                          </a:solidFill>
                          <a:effectLst/>
                        </a:rPr>
                        <a:t>ACTIVOS PARA LA PROSPERIDAD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a:txBody>
                    <a:bodyPr/>
                    <a:lstStyle/>
                    <a:p>
                      <a:pPr algn="ctr" fontAlgn="ctr"/>
                      <a:r>
                        <a:rPr lang="es-CO" sz="900" u="none" strike="noStrike" dirty="0">
                          <a:solidFill>
                            <a:schemeClr val="bg1"/>
                          </a:solidFill>
                          <a:effectLst/>
                        </a:rPr>
                        <a:t>AGUA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OFERTA ESTATAL</a:t>
                      </a:r>
                      <a:endParaRPr lang="es-CO" sz="900" b="1" i="0" u="none" strike="noStrike" dirty="0">
                        <a:solidFill>
                          <a:schemeClr val="bg1"/>
                        </a:solidFill>
                        <a:effectLst/>
                        <a:latin typeface="Calibri"/>
                      </a:endParaRPr>
                    </a:p>
                  </a:txBody>
                  <a:tcPr marL="3654" marR="3654" marT="3654" marB="0" anchor="ctr">
                    <a:solidFill>
                      <a:schemeClr val="accent3"/>
                    </a:solidFill>
                  </a:tcPr>
                </a:tc>
              </a:tr>
              <a:tr h="470075">
                <a:tc vMerge="1">
                  <a:txBody>
                    <a:bodyPr/>
                    <a:lstStyle/>
                    <a:p>
                      <a:endParaRPr lang="es-CO"/>
                    </a:p>
                  </a:txBody>
                  <a:tcPr/>
                </a:tc>
                <a:tc vMerge="1">
                  <a:txBody>
                    <a:bodyPr/>
                    <a:lstStyle/>
                    <a:p>
                      <a:endParaRPr lang="es-CO"/>
                    </a:p>
                  </a:txBody>
                  <a:tcPr/>
                </a:tc>
                <a:tc>
                  <a:txBody>
                    <a:bodyPr/>
                    <a:lstStyle/>
                    <a:p>
                      <a:pPr algn="ctr" fontAlgn="ctr"/>
                      <a:r>
                        <a:rPr lang="es-CO" sz="900" u="none" strike="noStrike">
                          <a:solidFill>
                            <a:schemeClr val="bg1"/>
                          </a:solidFill>
                          <a:effectLst/>
                        </a:rPr>
                        <a:t>MEDICOS</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a:solidFill>
                            <a:schemeClr val="bg1"/>
                          </a:solidFill>
                          <a:effectLst/>
                        </a:rPr>
                        <a:t>ODONTOLOGIA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OPTOMETRIA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FISIOTERAPIA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b"/>
                      <a:r>
                        <a:rPr lang="es-CO" sz="900" u="none" strike="noStrike">
                          <a:solidFill>
                            <a:schemeClr val="bg1"/>
                          </a:solidFill>
                          <a:effectLst/>
                        </a:rPr>
                        <a:t>CRECIMIENTO Y DESAR</a:t>
                      </a:r>
                      <a:endParaRPr lang="es-CO" sz="900" b="1" i="0" u="none" strike="noStrike">
                        <a:solidFill>
                          <a:schemeClr val="bg1"/>
                        </a:solidFill>
                        <a:effectLst/>
                        <a:latin typeface="Calibri"/>
                      </a:endParaRPr>
                    </a:p>
                  </a:txBody>
                  <a:tcPr marL="3654" marR="3654" marT="3654" marB="0" anchor="b">
                    <a:solidFill>
                      <a:schemeClr val="accent3"/>
                    </a:solidFill>
                  </a:tcPr>
                </a:tc>
                <a:tc>
                  <a:txBody>
                    <a:bodyPr/>
                    <a:lstStyle/>
                    <a:p>
                      <a:pPr algn="ctr" fontAlgn="ctr"/>
                      <a:r>
                        <a:rPr lang="es-CO" sz="900" u="none" strike="noStrike">
                          <a:solidFill>
                            <a:schemeClr val="bg1"/>
                          </a:solidFill>
                          <a:effectLst/>
                        </a:rPr>
                        <a:t>PSICOLOGIA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GINECOLOGIA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FONAUDIOLOGIA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VACUNACION</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TOTAL</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smtClean="0">
                          <a:solidFill>
                            <a:schemeClr val="bg1"/>
                          </a:solidFill>
                          <a:effectLst/>
                        </a:rPr>
                        <a:t>DONACION </a:t>
                      </a:r>
                      <a:r>
                        <a:rPr lang="es-CO" sz="900" u="none" strike="noStrike" dirty="0">
                          <a:solidFill>
                            <a:schemeClr val="bg1"/>
                          </a:solidFill>
                          <a:effectLst/>
                        </a:rPr>
                        <a:t>PRENDAS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MERCADOS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LITROS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ICBF,SENA</a:t>
                      </a:r>
                      <a:endParaRPr lang="es-CO" sz="900" b="1" i="0" u="none" strike="noStrike" dirty="0">
                        <a:solidFill>
                          <a:schemeClr val="bg1"/>
                        </a:solidFill>
                        <a:effectLst/>
                        <a:latin typeface="Arial"/>
                      </a:endParaRPr>
                    </a:p>
                  </a:txBody>
                  <a:tcPr marL="3654" marR="3654" marT="3654" marB="0" anchor="ctr">
                    <a:solidFill>
                      <a:schemeClr val="accent3"/>
                    </a:solidFill>
                  </a:tcPr>
                </a:tc>
              </a:tr>
              <a:tr h="159791">
                <a:tc>
                  <a:txBody>
                    <a:bodyPr/>
                    <a:lstStyle/>
                    <a:p>
                      <a:pPr algn="ctr" fontAlgn="ctr"/>
                      <a:r>
                        <a:rPr lang="es-CO" sz="900" u="none" strike="noStrike" dirty="0" smtClean="0">
                          <a:effectLst/>
                        </a:rPr>
                        <a:t>TAGUAIRA</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GBMAT</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300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180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ctr"/>
                      <a:r>
                        <a:rPr lang="es-CO" sz="900" u="none" strike="noStrike" dirty="0" smtClean="0">
                          <a:effectLst/>
                        </a:rPr>
                        <a:t>100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80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ctr"/>
                      <a:r>
                        <a:rPr lang="es-CO" sz="900" u="none" strike="noStrike" dirty="0" smtClean="0">
                          <a:effectLst/>
                        </a:rPr>
                        <a:t>660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1320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2125</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N/A</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3419778925"/>
              </p:ext>
            </p:extLst>
          </p:nvPr>
        </p:nvGraphicFramePr>
        <p:xfrm>
          <a:off x="152398" y="4776165"/>
          <a:ext cx="8845765" cy="714375"/>
        </p:xfrm>
        <a:graphic>
          <a:graphicData uri="http://schemas.openxmlformats.org/drawingml/2006/table">
            <a:tbl>
              <a:tblPr>
                <a:tableStyleId>{5C22544A-7EE6-4342-B048-85BDC9FD1C3A}</a:tableStyleId>
              </a:tblPr>
              <a:tblGrid>
                <a:gridCol w="1410588"/>
                <a:gridCol w="925033"/>
                <a:gridCol w="903767"/>
                <a:gridCol w="637954"/>
                <a:gridCol w="467832"/>
                <a:gridCol w="520995"/>
                <a:gridCol w="815218"/>
                <a:gridCol w="682365"/>
                <a:gridCol w="1289747"/>
                <a:gridCol w="1192266"/>
              </a:tblGrid>
              <a:tr h="113138">
                <a:tc rowSpan="2">
                  <a:txBody>
                    <a:bodyPr/>
                    <a:lstStyle/>
                    <a:p>
                      <a:pPr algn="ctr" fontAlgn="ctr"/>
                      <a:r>
                        <a:rPr lang="es-CO" sz="900" b="1" i="0" u="none" strike="noStrike" dirty="0">
                          <a:solidFill>
                            <a:schemeClr val="bg1"/>
                          </a:solidFill>
                          <a:effectLst/>
                          <a:latin typeface="+mn-lt"/>
                        </a:rPr>
                        <a:t>LUGAR</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MUNICIPIO</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DEPARTAMENTO</a:t>
                      </a:r>
                    </a:p>
                  </a:txBody>
                  <a:tcPr marL="9525" marR="9525" marT="9525" marB="0" anchor="ctr">
                    <a:solidFill>
                      <a:schemeClr val="accent3"/>
                    </a:solidFill>
                  </a:tcPr>
                </a:tc>
                <a:tc gridSpan="5">
                  <a:txBody>
                    <a:bodyPr/>
                    <a:lstStyle/>
                    <a:p>
                      <a:pPr algn="ctr" fontAlgn="ctr"/>
                      <a:r>
                        <a:rPr lang="es-CO" sz="900" b="1" i="0" u="none" strike="noStrike" dirty="0">
                          <a:solidFill>
                            <a:schemeClr val="bg1"/>
                          </a:solidFill>
                          <a:effectLst/>
                          <a:latin typeface="+mn-lt"/>
                        </a:rPr>
                        <a:t>PERSONAS BENEFICIADAS</a:t>
                      </a:r>
                    </a:p>
                  </a:txBody>
                  <a:tcPr marL="9525" marR="9525" marT="9525"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900" b="1" i="0" u="none" strike="noStrike" dirty="0">
                          <a:solidFill>
                            <a:schemeClr val="bg1"/>
                          </a:solidFill>
                          <a:effectLst/>
                          <a:latin typeface="+mn-lt"/>
                        </a:rPr>
                        <a:t>ENEMIGO EN LA </a:t>
                      </a:r>
                      <a:r>
                        <a:rPr lang="es-CO" sz="900" b="1" i="0" u="none" strike="noStrike" dirty="0" smtClean="0">
                          <a:solidFill>
                            <a:schemeClr val="bg1"/>
                          </a:solidFill>
                          <a:effectLst/>
                          <a:latin typeface="+mn-lt"/>
                        </a:rPr>
                        <a:t>ZONA</a:t>
                      </a:r>
                      <a:endParaRPr lang="es-CO" sz="900" b="1" i="0" u="none" strike="noStrike" dirty="0">
                        <a:solidFill>
                          <a:schemeClr val="bg1"/>
                        </a:solidFill>
                        <a:effectLst/>
                        <a:latin typeface="+mn-lt"/>
                      </a:endParaRP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COSTOS</a:t>
                      </a:r>
                    </a:p>
                  </a:txBody>
                  <a:tcPr marL="9525" marR="9525" marT="9525" marB="0" anchor="ctr">
                    <a:solidFill>
                      <a:schemeClr val="accent3"/>
                    </a:solidFill>
                  </a:tcPr>
                </a:tc>
              </a:tr>
              <a:tr h="11313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i="0" u="none" strike="noStrike" dirty="0">
                          <a:solidFill>
                            <a:schemeClr val="bg1"/>
                          </a:solidFill>
                          <a:effectLst/>
                          <a:latin typeface="+mn-lt"/>
                        </a:rPr>
                        <a:t>NIÑAS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NIÑOS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ADOLESCENTES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MUJERES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HOMBRES</a:t>
                      </a:r>
                    </a:p>
                  </a:txBody>
                  <a:tcPr marL="9525" marR="9525" marT="9525" marB="0" anchor="ctr">
                    <a:solidFill>
                      <a:schemeClr val="accent3"/>
                    </a:solidFill>
                  </a:tcPr>
                </a:tc>
                <a:tc vMerge="1">
                  <a:txBody>
                    <a:bodyPr/>
                    <a:lstStyle/>
                    <a:p>
                      <a:endParaRPr lang="es-CO"/>
                    </a:p>
                  </a:txBody>
                  <a:tcPr/>
                </a:tc>
                <a:tc vMerge="1">
                  <a:txBody>
                    <a:bodyPr/>
                    <a:lstStyle/>
                    <a:p>
                      <a:endParaRPr lang="es-CO"/>
                    </a:p>
                  </a:txBody>
                  <a:tcPr/>
                </a:tc>
              </a:tr>
              <a:tr h="113138">
                <a:tc>
                  <a:txBody>
                    <a:bodyPr/>
                    <a:lstStyle/>
                    <a:p>
                      <a:pPr algn="ctr" fontAlgn="ctr"/>
                      <a:r>
                        <a:rPr lang="es-CO" sz="900" b="0" i="0" u="none" strike="noStrike" dirty="0" smtClean="0">
                          <a:solidFill>
                            <a:srgbClr val="000000"/>
                          </a:solidFill>
                          <a:effectLst/>
                          <a:latin typeface="+mn-lt"/>
                        </a:rPr>
                        <a:t>TAGUAIRA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URIBIA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LA GUAJIRA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240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190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100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80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50</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DELINCUENCIA </a:t>
                      </a:r>
                      <a:endParaRPr lang="es-CO" sz="900" b="0" i="0" u="none" strike="noStrike" dirty="0" smtClean="0">
                        <a:solidFill>
                          <a:srgbClr val="000000"/>
                        </a:solidFill>
                        <a:effectLst/>
                        <a:latin typeface="+mn-lt"/>
                      </a:endParaRPr>
                    </a:p>
                    <a:p>
                      <a:pPr algn="ctr" fontAlgn="ctr"/>
                      <a:r>
                        <a:rPr lang="es-CO" sz="900" b="0" i="0" u="none" strike="noStrike" dirty="0" smtClean="0">
                          <a:solidFill>
                            <a:srgbClr val="000000"/>
                          </a:solidFill>
                          <a:effectLst/>
                          <a:latin typeface="+mn-lt"/>
                        </a:rPr>
                        <a:t>COMUN</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 </a:t>
                      </a:r>
                      <a:r>
                        <a:rPr lang="es-CO" sz="900" b="0" i="0" u="none" strike="noStrike" dirty="0" smtClean="0">
                          <a:solidFill>
                            <a:srgbClr val="000000"/>
                          </a:solidFill>
                          <a:effectLst/>
                          <a:latin typeface="+mn-lt"/>
                        </a:rPr>
                        <a:t>$          </a:t>
                      </a:r>
                      <a:r>
                        <a:rPr lang="es-CO" sz="900" b="0" i="0" u="none" strike="noStrike" dirty="0">
                          <a:solidFill>
                            <a:srgbClr val="000000"/>
                          </a:solidFill>
                          <a:effectLst/>
                          <a:latin typeface="+mn-lt"/>
                        </a:rPr>
                        <a:t>33.144.000,00 </a:t>
                      </a:r>
                    </a:p>
                  </a:txBody>
                  <a:tcPr marL="9525" marR="9525" marT="9525" marB="0" anchor="ctr">
                    <a:solidFill>
                      <a:schemeClr val="accent6">
                        <a:lumMod val="40000"/>
                        <a:lumOff val="60000"/>
                      </a:schemeClr>
                    </a:solidFill>
                  </a:tcPr>
                </a:tc>
              </a:tr>
            </a:tbl>
          </a:graphicData>
        </a:graphic>
      </p:graphicFrame>
      <p:pic>
        <p:nvPicPr>
          <p:cNvPr id="38" name="37 Imagen" descr="C:\Users\gbmat S5\Desktop\17 feb\IMG-20170221-WA0408.jp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477290" y="1429385"/>
            <a:ext cx="2053766" cy="1687140"/>
          </a:xfrm>
          <a:prstGeom prst="rect">
            <a:avLst/>
          </a:prstGeom>
          <a:noFill/>
          <a:ln>
            <a:noFill/>
          </a:ln>
        </p:spPr>
      </p:pic>
      <p:pic>
        <p:nvPicPr>
          <p:cNvPr id="39" name="38 Imagen" descr="C:\Users\gbmat S5\Desktop\17 feb\IMG-20170221-WA0309.jp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64079" y="1407838"/>
            <a:ext cx="2042393" cy="1708687"/>
          </a:xfrm>
          <a:prstGeom prst="rect">
            <a:avLst/>
          </a:prstGeom>
          <a:noFill/>
          <a:ln>
            <a:noFill/>
          </a:ln>
        </p:spPr>
      </p:pic>
      <p:pic>
        <p:nvPicPr>
          <p:cNvPr id="40" name="39 Imagen" descr="C:\Users\gbmat S5\Desktop\17 feb\IMG-20170221-WA0359.jpg"/>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746181" y="1429385"/>
            <a:ext cx="2041850" cy="1687140"/>
          </a:xfrm>
          <a:prstGeom prst="rect">
            <a:avLst/>
          </a:prstGeom>
          <a:noFill/>
          <a:ln>
            <a:noFill/>
          </a:ln>
        </p:spPr>
      </p:pic>
      <p:pic>
        <p:nvPicPr>
          <p:cNvPr id="45" name="44 Imagen" descr="C:\Users\gbmat S5\Desktop\17 feb\IMG-20170221-WA0297.jpg"/>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955772" y="1411550"/>
            <a:ext cx="2042391" cy="1704975"/>
          </a:xfrm>
          <a:prstGeom prst="rect">
            <a:avLst/>
          </a:prstGeom>
          <a:noFill/>
          <a:ln>
            <a:noFill/>
          </a:ln>
        </p:spPr>
      </p:pic>
    </p:spTree>
    <p:extLst>
      <p:ext uri="{BB962C8B-B14F-4D97-AF65-F5344CB8AC3E}">
        <p14:creationId xmlns:p14="http://schemas.microsoft.com/office/powerpoint/2010/main" xmlns="" val="2040278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502069"/>
            <a:ext cx="9144000" cy="109054"/>
          </a:xfrm>
          <a:custGeom>
            <a:avLst/>
            <a:gdLst/>
            <a:ahLst/>
            <a:cxnLst/>
            <a:rect l="l" t="t" r="r" b="b"/>
            <a:pathLst>
              <a:path w="9144000" h="109054">
                <a:moveTo>
                  <a:pt x="0" y="109054"/>
                </a:moveTo>
                <a:lnTo>
                  <a:pt x="9144000" y="109054"/>
                </a:lnTo>
                <a:lnTo>
                  <a:pt x="9144000" y="0"/>
                </a:lnTo>
                <a:lnTo>
                  <a:pt x="0" y="0"/>
                </a:lnTo>
                <a:lnTo>
                  <a:pt x="0" y="109054"/>
                </a:lnTo>
                <a:close/>
              </a:path>
            </a:pathLst>
          </a:custGeom>
          <a:solidFill>
            <a:srgbClr val="931100"/>
          </a:solidFill>
        </p:spPr>
        <p:txBody>
          <a:bodyPr wrap="square" lIns="0" tIns="0" rIns="0" bIns="0" rtlCol="0">
            <a:noAutofit/>
          </a:bodyPr>
          <a:lstStyle/>
          <a:p>
            <a:endParaRPr dirty="0"/>
          </a:p>
        </p:txBody>
      </p:sp>
      <p:sp>
        <p:nvSpPr>
          <p:cNvPr id="4" name="object 4"/>
          <p:cNvSpPr txBox="1"/>
          <p:nvPr/>
        </p:nvSpPr>
        <p:spPr>
          <a:xfrm>
            <a:off x="7631490" y="6463938"/>
            <a:ext cx="1366674" cy="172317"/>
          </a:xfrm>
          <a:prstGeom prst="rect">
            <a:avLst/>
          </a:prstGeom>
        </p:spPr>
        <p:txBody>
          <a:bodyPr wrap="square" lIns="0" tIns="0" rIns="0" bIns="0" rtlCol="0">
            <a:noAutofit/>
          </a:bodyPr>
          <a:lstStyle/>
          <a:p>
            <a:pPr marL="12700">
              <a:lnSpc>
                <a:spcPts val="1290"/>
              </a:lnSpc>
              <a:spcBef>
                <a:spcPts val="64"/>
              </a:spcBef>
            </a:pPr>
            <a:endParaRPr sz="1100" dirty="0">
              <a:latin typeface="Trebuchet MS"/>
              <a:cs typeface="Trebuchet MS"/>
            </a:endParaRPr>
          </a:p>
        </p:txBody>
      </p:sp>
      <p:sp>
        <p:nvSpPr>
          <p:cNvPr id="2" name="object 2"/>
          <p:cNvSpPr txBox="1"/>
          <p:nvPr/>
        </p:nvSpPr>
        <p:spPr>
          <a:xfrm>
            <a:off x="791121" y="228587"/>
            <a:ext cx="5648388" cy="280390"/>
          </a:xfrm>
          <a:prstGeom prst="rect">
            <a:avLst/>
          </a:prstGeom>
        </p:spPr>
        <p:txBody>
          <a:bodyPr wrap="square" lIns="0" tIns="0" rIns="0" bIns="0" rtlCol="0">
            <a:noAutofit/>
          </a:bodyPr>
          <a:lstStyle/>
          <a:p>
            <a:pPr marL="25400">
              <a:lnSpc>
                <a:spcPts val="1000"/>
              </a:lnSpc>
            </a:pPr>
            <a:endParaRPr sz="1000" dirty="0"/>
          </a:p>
        </p:txBody>
      </p:sp>
      <p:sp>
        <p:nvSpPr>
          <p:cNvPr id="11" name="Rectangle 5"/>
          <p:cNvSpPr>
            <a:spLocks noChangeArrowheads="1"/>
          </p:cNvSpPr>
          <p:nvPr/>
        </p:nvSpPr>
        <p:spPr bwMode="auto">
          <a:xfrm>
            <a:off x="0" y="4514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0" algn="l"/>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9" name="Rectangle 4"/>
          <p:cNvSpPr>
            <a:spLocks noChangeArrowheads="1"/>
          </p:cNvSpPr>
          <p:nvPr/>
        </p:nvSpPr>
        <p:spPr bwMode="auto">
          <a:xfrm>
            <a:off x="152400" y="2409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7" name="Rectangle 4"/>
          <p:cNvSpPr>
            <a:spLocks noChangeArrowheads="1"/>
          </p:cNvSpPr>
          <p:nvPr/>
        </p:nvSpPr>
        <p:spPr bwMode="auto">
          <a:xfrm>
            <a:off x="152400" y="2409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4"/>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2385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4" name="Rectangle 4"/>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2" name="Rectangle 4"/>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5"/>
          <p:cNvSpPr>
            <a:spLocks noChangeArrowheads="1"/>
          </p:cNvSpPr>
          <p:nvPr/>
        </p:nvSpPr>
        <p:spPr bwMode="auto">
          <a:xfrm>
            <a:off x="0" y="2952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4" name="Rectangle 4"/>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25 CuadroTexto"/>
          <p:cNvSpPr txBox="1"/>
          <p:nvPr/>
        </p:nvSpPr>
        <p:spPr>
          <a:xfrm>
            <a:off x="1924334" y="691247"/>
            <a:ext cx="4863697" cy="646331"/>
          </a:xfrm>
          <a:prstGeom prst="rect">
            <a:avLst/>
          </a:prstGeom>
          <a:solidFill>
            <a:srgbClr val="FFFF00"/>
          </a:solidFill>
        </p:spPr>
        <p:txBody>
          <a:bodyPr wrap="square" rtlCol="0">
            <a:spAutoFit/>
          </a:bodyPr>
          <a:lstStyle/>
          <a:p>
            <a:pPr algn="ctr"/>
            <a:r>
              <a:rPr lang="es-CO" dirty="0" smtClean="0"/>
              <a:t>JAD NAZARETH</a:t>
            </a:r>
          </a:p>
          <a:p>
            <a:pPr algn="ctr"/>
            <a:r>
              <a:rPr lang="es-CO" dirty="0" smtClean="0"/>
              <a:t>URIBIA – LA GUAJIRA 20 FEBRERO 2017</a:t>
            </a:r>
            <a:endParaRPr lang="es-CO" dirty="0"/>
          </a:p>
        </p:txBody>
      </p:sp>
      <p:graphicFrame>
        <p:nvGraphicFramePr>
          <p:cNvPr id="27" name="26 Tabla"/>
          <p:cNvGraphicFramePr>
            <a:graphicFrameLocks noGrp="1"/>
          </p:cNvGraphicFramePr>
          <p:nvPr>
            <p:extLst>
              <p:ext uri="{D42A27DB-BD31-4B8C-83A1-F6EECF244321}">
                <p14:modId xmlns:p14="http://schemas.microsoft.com/office/powerpoint/2010/main" xmlns="" val="3294320396"/>
              </p:ext>
            </p:extLst>
          </p:nvPr>
        </p:nvGraphicFramePr>
        <p:xfrm>
          <a:off x="152400" y="3478344"/>
          <a:ext cx="8845763" cy="944799"/>
        </p:xfrm>
        <a:graphic>
          <a:graphicData uri="http://schemas.openxmlformats.org/drawingml/2006/table">
            <a:tbl>
              <a:tblPr>
                <a:tableStyleId>{5C22544A-7EE6-4342-B048-85BDC9FD1C3A}</a:tableStyleId>
              </a:tblPr>
              <a:tblGrid>
                <a:gridCol w="953386"/>
                <a:gridCol w="425302"/>
                <a:gridCol w="499731"/>
                <a:gridCol w="346999"/>
                <a:gridCol w="444098"/>
                <a:gridCol w="434228"/>
                <a:gridCol w="434228"/>
                <a:gridCol w="477591"/>
                <a:gridCol w="393404"/>
                <a:gridCol w="414670"/>
                <a:gridCol w="393405"/>
                <a:gridCol w="557868"/>
                <a:gridCol w="656279"/>
                <a:gridCol w="572392"/>
                <a:gridCol w="921091"/>
                <a:gridCol w="921091"/>
              </a:tblGrid>
              <a:tr h="314933">
                <a:tc rowSpan="2">
                  <a:txBody>
                    <a:bodyPr/>
                    <a:lstStyle/>
                    <a:p>
                      <a:pPr algn="ctr" fontAlgn="ctr"/>
                      <a:r>
                        <a:rPr lang="es-CO" sz="900" u="none" strike="noStrike" dirty="0">
                          <a:solidFill>
                            <a:schemeClr val="bg1"/>
                          </a:solidFill>
                          <a:effectLst/>
                        </a:rPr>
                        <a:t>CENTRO </a:t>
                      </a:r>
                      <a:endParaRPr lang="es-CO" sz="900" u="none" strike="noStrike" dirty="0" smtClean="0">
                        <a:solidFill>
                          <a:schemeClr val="bg1"/>
                        </a:solidFill>
                        <a:effectLst/>
                      </a:endParaRPr>
                    </a:p>
                    <a:p>
                      <a:pPr algn="ctr" fontAlgn="ctr"/>
                      <a:r>
                        <a:rPr lang="es-CO" sz="900" u="none" strike="noStrike" dirty="0" smtClean="0">
                          <a:solidFill>
                            <a:schemeClr val="bg1"/>
                          </a:solidFill>
                          <a:effectLst/>
                        </a:rPr>
                        <a:t>POBLADO</a:t>
                      </a:r>
                      <a:endParaRPr lang="es-CO" sz="900" b="1" i="0" u="none" strike="noStrike" dirty="0">
                        <a:solidFill>
                          <a:schemeClr val="bg1"/>
                        </a:solidFill>
                        <a:effectLst/>
                        <a:latin typeface="Calibri"/>
                      </a:endParaRPr>
                    </a:p>
                  </a:txBody>
                  <a:tcPr marL="3654" marR="3654" marT="3654" marB="0" anchor="ctr">
                    <a:solidFill>
                      <a:schemeClr val="accent3"/>
                    </a:solidFill>
                  </a:tcPr>
                </a:tc>
                <a:tc rowSpan="2">
                  <a:txBody>
                    <a:bodyPr/>
                    <a:lstStyle/>
                    <a:p>
                      <a:pPr algn="ctr" fontAlgn="ctr"/>
                      <a:r>
                        <a:rPr lang="es-CO" sz="900" u="none" strike="noStrike" dirty="0">
                          <a:solidFill>
                            <a:schemeClr val="bg1"/>
                          </a:solidFill>
                          <a:effectLst/>
                        </a:rPr>
                        <a:t>U/T</a:t>
                      </a:r>
                      <a:endParaRPr lang="es-CO" sz="900" b="1" i="0" u="none" strike="noStrike" dirty="0">
                        <a:solidFill>
                          <a:schemeClr val="bg1"/>
                        </a:solidFill>
                        <a:effectLst/>
                        <a:latin typeface="Calibri"/>
                      </a:endParaRPr>
                    </a:p>
                  </a:txBody>
                  <a:tcPr marL="3654" marR="3654" marT="3654" marB="0" anchor="ctr">
                    <a:solidFill>
                      <a:schemeClr val="accent3"/>
                    </a:solidFill>
                  </a:tcPr>
                </a:tc>
                <a:tc gridSpan="10">
                  <a:txBody>
                    <a:bodyPr/>
                    <a:lstStyle/>
                    <a:p>
                      <a:pPr algn="ctr" fontAlgn="ctr"/>
                      <a:r>
                        <a:rPr lang="es-CO" sz="900" u="none" strike="noStrike" dirty="0">
                          <a:solidFill>
                            <a:schemeClr val="bg1"/>
                          </a:solidFill>
                          <a:effectLst/>
                        </a:rPr>
                        <a:t>SERVICIOS DE SALUD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ctr"/>
                      <a:r>
                        <a:rPr lang="es-CO" sz="900" u="none" strike="noStrike" dirty="0">
                          <a:solidFill>
                            <a:schemeClr val="bg1"/>
                          </a:solidFill>
                          <a:effectLst/>
                        </a:rPr>
                        <a:t>ACTIVOS PARA LA PROSPERIDAD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a:txBody>
                    <a:bodyPr/>
                    <a:lstStyle/>
                    <a:p>
                      <a:pPr algn="ctr" fontAlgn="ctr"/>
                      <a:r>
                        <a:rPr lang="es-CO" sz="900" u="none" strike="noStrike" dirty="0">
                          <a:solidFill>
                            <a:schemeClr val="bg1"/>
                          </a:solidFill>
                          <a:effectLst/>
                        </a:rPr>
                        <a:t>AGUA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OFERTA ESTATAL</a:t>
                      </a:r>
                      <a:endParaRPr lang="es-CO" sz="900" b="1" i="0" u="none" strike="noStrike" dirty="0">
                        <a:solidFill>
                          <a:schemeClr val="bg1"/>
                        </a:solidFill>
                        <a:effectLst/>
                        <a:latin typeface="Calibri"/>
                      </a:endParaRPr>
                    </a:p>
                  </a:txBody>
                  <a:tcPr marL="3654" marR="3654" marT="3654" marB="0" anchor="ctr">
                    <a:solidFill>
                      <a:schemeClr val="accent3"/>
                    </a:solidFill>
                  </a:tcPr>
                </a:tc>
              </a:tr>
              <a:tr h="470075">
                <a:tc vMerge="1">
                  <a:txBody>
                    <a:bodyPr/>
                    <a:lstStyle/>
                    <a:p>
                      <a:endParaRPr lang="es-CO"/>
                    </a:p>
                  </a:txBody>
                  <a:tcPr/>
                </a:tc>
                <a:tc vMerge="1">
                  <a:txBody>
                    <a:bodyPr/>
                    <a:lstStyle/>
                    <a:p>
                      <a:endParaRPr lang="es-CO"/>
                    </a:p>
                  </a:txBody>
                  <a:tcPr/>
                </a:tc>
                <a:tc>
                  <a:txBody>
                    <a:bodyPr/>
                    <a:lstStyle/>
                    <a:p>
                      <a:pPr algn="ctr" fontAlgn="ctr"/>
                      <a:r>
                        <a:rPr lang="es-CO" sz="900" u="none" strike="noStrike" dirty="0">
                          <a:solidFill>
                            <a:schemeClr val="bg1"/>
                          </a:solidFill>
                          <a:effectLst/>
                        </a:rPr>
                        <a:t>MEDICOS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a:solidFill>
                            <a:schemeClr val="bg1"/>
                          </a:solidFill>
                          <a:effectLst/>
                        </a:rPr>
                        <a:t>ODONTOLOGIA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OPTOMETRIA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FISIOTERAPIA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b"/>
                      <a:r>
                        <a:rPr lang="es-CO" sz="900" u="none" strike="noStrike">
                          <a:solidFill>
                            <a:schemeClr val="bg1"/>
                          </a:solidFill>
                          <a:effectLst/>
                        </a:rPr>
                        <a:t>CRECIMIENTO Y DESAR</a:t>
                      </a:r>
                      <a:endParaRPr lang="es-CO" sz="900" b="1" i="0" u="none" strike="noStrike">
                        <a:solidFill>
                          <a:schemeClr val="bg1"/>
                        </a:solidFill>
                        <a:effectLst/>
                        <a:latin typeface="Calibri"/>
                      </a:endParaRPr>
                    </a:p>
                  </a:txBody>
                  <a:tcPr marL="3654" marR="3654" marT="3654" marB="0" anchor="b">
                    <a:solidFill>
                      <a:schemeClr val="accent3"/>
                    </a:solidFill>
                  </a:tcPr>
                </a:tc>
                <a:tc>
                  <a:txBody>
                    <a:bodyPr/>
                    <a:lstStyle/>
                    <a:p>
                      <a:pPr algn="ctr" fontAlgn="ctr"/>
                      <a:r>
                        <a:rPr lang="es-CO" sz="900" u="none" strike="noStrike">
                          <a:solidFill>
                            <a:schemeClr val="bg1"/>
                          </a:solidFill>
                          <a:effectLst/>
                        </a:rPr>
                        <a:t>PSICOLOGIA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GINECOLOGIA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FONAUDIOLOGIA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VACUNACION</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TOTAL</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smtClean="0">
                          <a:solidFill>
                            <a:schemeClr val="bg1"/>
                          </a:solidFill>
                          <a:effectLst/>
                        </a:rPr>
                        <a:t>DONACION </a:t>
                      </a:r>
                      <a:r>
                        <a:rPr lang="es-CO" sz="900" u="none" strike="noStrike" dirty="0">
                          <a:solidFill>
                            <a:schemeClr val="bg1"/>
                          </a:solidFill>
                          <a:effectLst/>
                        </a:rPr>
                        <a:t>PRENDAS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MERCADOS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LITROS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ICBF,SENA</a:t>
                      </a:r>
                      <a:endParaRPr lang="es-CO" sz="900" b="1" i="0" u="none" strike="noStrike" dirty="0">
                        <a:solidFill>
                          <a:schemeClr val="bg1"/>
                        </a:solidFill>
                        <a:effectLst/>
                        <a:latin typeface="Arial"/>
                      </a:endParaRPr>
                    </a:p>
                  </a:txBody>
                  <a:tcPr marL="3654" marR="3654" marT="3654" marB="0" anchor="ctr">
                    <a:solidFill>
                      <a:schemeClr val="accent3"/>
                    </a:solidFill>
                  </a:tcPr>
                </a:tc>
              </a:tr>
              <a:tr h="159791">
                <a:tc>
                  <a:txBody>
                    <a:bodyPr/>
                    <a:lstStyle/>
                    <a:p>
                      <a:pPr algn="ctr" fontAlgn="ctr"/>
                      <a:r>
                        <a:rPr lang="es-CO" sz="900" u="none" strike="noStrike" dirty="0" smtClean="0">
                          <a:effectLst/>
                        </a:rPr>
                        <a:t>NAZARETH</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GBMAT</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40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ctr"/>
                      <a:r>
                        <a:rPr lang="es-CO" sz="900" u="none" strike="noStrike" dirty="0" smtClean="0">
                          <a:effectLst/>
                        </a:rPr>
                        <a:t>65</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45</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ctr"/>
                      <a:r>
                        <a:rPr lang="es-CO" sz="900" u="none" strike="noStrike" dirty="0" smtClean="0">
                          <a:effectLst/>
                        </a:rPr>
                        <a:t>250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550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50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800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N/A</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1128349709"/>
              </p:ext>
            </p:extLst>
          </p:nvPr>
        </p:nvGraphicFramePr>
        <p:xfrm>
          <a:off x="152398" y="4776165"/>
          <a:ext cx="8845765" cy="714375"/>
        </p:xfrm>
        <a:graphic>
          <a:graphicData uri="http://schemas.openxmlformats.org/drawingml/2006/table">
            <a:tbl>
              <a:tblPr>
                <a:tableStyleId>{5C22544A-7EE6-4342-B048-85BDC9FD1C3A}</a:tableStyleId>
              </a:tblPr>
              <a:tblGrid>
                <a:gridCol w="1410588"/>
                <a:gridCol w="925033"/>
                <a:gridCol w="903767"/>
                <a:gridCol w="637954"/>
                <a:gridCol w="467832"/>
                <a:gridCol w="520995"/>
                <a:gridCol w="815218"/>
                <a:gridCol w="682365"/>
                <a:gridCol w="1289747"/>
                <a:gridCol w="1192266"/>
              </a:tblGrid>
              <a:tr h="113138">
                <a:tc rowSpan="2">
                  <a:txBody>
                    <a:bodyPr/>
                    <a:lstStyle/>
                    <a:p>
                      <a:pPr algn="ctr" fontAlgn="ctr"/>
                      <a:r>
                        <a:rPr lang="es-CO" sz="900" b="1" i="0" u="none" strike="noStrike" dirty="0">
                          <a:solidFill>
                            <a:schemeClr val="bg1"/>
                          </a:solidFill>
                          <a:effectLst/>
                          <a:latin typeface="+mn-lt"/>
                        </a:rPr>
                        <a:t>LUGAR</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MUNICIPIO</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DEPARTAMENTO</a:t>
                      </a:r>
                    </a:p>
                  </a:txBody>
                  <a:tcPr marL="9525" marR="9525" marT="9525" marB="0" anchor="ctr">
                    <a:solidFill>
                      <a:schemeClr val="accent3"/>
                    </a:solidFill>
                  </a:tcPr>
                </a:tc>
                <a:tc gridSpan="5">
                  <a:txBody>
                    <a:bodyPr/>
                    <a:lstStyle/>
                    <a:p>
                      <a:pPr algn="ctr" fontAlgn="ctr"/>
                      <a:r>
                        <a:rPr lang="es-CO" sz="900" b="1" i="0" u="none" strike="noStrike" dirty="0">
                          <a:solidFill>
                            <a:schemeClr val="bg1"/>
                          </a:solidFill>
                          <a:effectLst/>
                          <a:latin typeface="+mn-lt"/>
                        </a:rPr>
                        <a:t>PERSONAS BENEFICIADAS</a:t>
                      </a:r>
                    </a:p>
                  </a:txBody>
                  <a:tcPr marL="9525" marR="9525" marT="9525"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900" b="1" i="0" u="none" strike="noStrike" dirty="0">
                          <a:solidFill>
                            <a:schemeClr val="bg1"/>
                          </a:solidFill>
                          <a:effectLst/>
                          <a:latin typeface="+mn-lt"/>
                        </a:rPr>
                        <a:t>ENEMIGO EN LA </a:t>
                      </a:r>
                      <a:r>
                        <a:rPr lang="es-CO" sz="900" b="1" i="0" u="none" strike="noStrike" dirty="0" smtClean="0">
                          <a:solidFill>
                            <a:schemeClr val="bg1"/>
                          </a:solidFill>
                          <a:effectLst/>
                          <a:latin typeface="+mn-lt"/>
                        </a:rPr>
                        <a:t>ZONA</a:t>
                      </a:r>
                      <a:endParaRPr lang="es-CO" sz="900" b="1" i="0" u="none" strike="noStrike" dirty="0">
                        <a:solidFill>
                          <a:schemeClr val="bg1"/>
                        </a:solidFill>
                        <a:effectLst/>
                        <a:latin typeface="+mn-lt"/>
                      </a:endParaRP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COSTOS</a:t>
                      </a:r>
                    </a:p>
                  </a:txBody>
                  <a:tcPr marL="9525" marR="9525" marT="9525" marB="0" anchor="ctr">
                    <a:solidFill>
                      <a:schemeClr val="accent3"/>
                    </a:solidFill>
                  </a:tcPr>
                </a:tc>
              </a:tr>
              <a:tr h="11313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i="0" u="none" strike="noStrike" dirty="0">
                          <a:solidFill>
                            <a:schemeClr val="bg1"/>
                          </a:solidFill>
                          <a:effectLst/>
                          <a:latin typeface="+mn-lt"/>
                        </a:rPr>
                        <a:t>NIÑAS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NIÑOS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ADOLESCENTES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MUJERES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HOMBRES</a:t>
                      </a:r>
                    </a:p>
                  </a:txBody>
                  <a:tcPr marL="9525" marR="9525" marT="9525" marB="0" anchor="ctr">
                    <a:solidFill>
                      <a:schemeClr val="accent3"/>
                    </a:solidFill>
                  </a:tcPr>
                </a:tc>
                <a:tc vMerge="1">
                  <a:txBody>
                    <a:bodyPr/>
                    <a:lstStyle/>
                    <a:p>
                      <a:endParaRPr lang="es-CO"/>
                    </a:p>
                  </a:txBody>
                  <a:tcPr/>
                </a:tc>
                <a:tc vMerge="1">
                  <a:txBody>
                    <a:bodyPr/>
                    <a:lstStyle/>
                    <a:p>
                      <a:endParaRPr lang="es-CO"/>
                    </a:p>
                  </a:txBody>
                  <a:tcPr/>
                </a:tc>
              </a:tr>
              <a:tr h="113138">
                <a:tc>
                  <a:txBody>
                    <a:bodyPr/>
                    <a:lstStyle/>
                    <a:p>
                      <a:pPr algn="ctr" fontAlgn="ctr"/>
                      <a:r>
                        <a:rPr lang="es-CO" sz="900" b="0" i="0" u="none" strike="noStrike" dirty="0" smtClean="0">
                          <a:solidFill>
                            <a:srgbClr val="000000"/>
                          </a:solidFill>
                          <a:effectLst/>
                          <a:latin typeface="+mn-lt"/>
                        </a:rPr>
                        <a:t>NAZARETH</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URIBIA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LA GUAJIRA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80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100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20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30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20</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DELINCUENCIA </a:t>
                      </a:r>
                      <a:endParaRPr lang="es-CO" sz="900" b="0" i="0" u="none" strike="noStrike" dirty="0" smtClean="0">
                        <a:solidFill>
                          <a:srgbClr val="000000"/>
                        </a:solidFill>
                        <a:effectLst/>
                        <a:latin typeface="+mn-lt"/>
                      </a:endParaRPr>
                    </a:p>
                    <a:p>
                      <a:pPr algn="ctr" fontAlgn="ctr"/>
                      <a:r>
                        <a:rPr lang="es-CO" sz="900" b="0" i="0" u="none" strike="noStrike" dirty="0" smtClean="0">
                          <a:solidFill>
                            <a:srgbClr val="000000"/>
                          </a:solidFill>
                          <a:effectLst/>
                          <a:latin typeface="+mn-lt"/>
                        </a:rPr>
                        <a:t>COMUN</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 $  </a:t>
                      </a:r>
                      <a:r>
                        <a:rPr lang="es-CO" sz="900" b="0" i="0" u="none" strike="noStrike" dirty="0" smtClean="0">
                          <a:solidFill>
                            <a:srgbClr val="000000"/>
                          </a:solidFill>
                          <a:effectLst/>
                          <a:latin typeface="+mn-lt"/>
                        </a:rPr>
                        <a:t>         </a:t>
                      </a:r>
                      <a:r>
                        <a:rPr lang="es-CO" sz="900" b="0" i="0" u="none" strike="noStrike" dirty="0">
                          <a:solidFill>
                            <a:srgbClr val="000000"/>
                          </a:solidFill>
                          <a:effectLst/>
                          <a:latin typeface="+mn-lt"/>
                        </a:rPr>
                        <a:t>7.891.500,00 </a:t>
                      </a:r>
                    </a:p>
                  </a:txBody>
                  <a:tcPr marL="9525" marR="9525" marT="9525" marB="0" anchor="ctr">
                    <a:solidFill>
                      <a:schemeClr val="accent6">
                        <a:lumMod val="40000"/>
                        <a:lumOff val="60000"/>
                      </a:schemeClr>
                    </a:solidFill>
                  </a:tcPr>
                </a:tc>
              </a:tr>
            </a:tbl>
          </a:graphicData>
        </a:graphic>
      </p:graphicFrame>
      <p:pic>
        <p:nvPicPr>
          <p:cNvPr id="37" name="36 Imagen" descr="C:\Users\gbmat S5\Desktop\BOSSA\FOTOS JORNADA DE SALUD\A01 FEBRERO NASARET\20170201_104614.jp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64079" y="1418265"/>
            <a:ext cx="2042393" cy="1698259"/>
          </a:xfrm>
          <a:prstGeom prst="rect">
            <a:avLst/>
          </a:prstGeom>
          <a:noFill/>
          <a:ln>
            <a:noFill/>
          </a:ln>
        </p:spPr>
      </p:pic>
      <p:pic>
        <p:nvPicPr>
          <p:cNvPr id="41" name="40 Imagen" descr="C:\Users\gbmat S5\Desktop\BOSSA\FOTOS JORNADA DE SALUD\A01 FEBRERO NASARET\20170201_104444.jp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477290" y="1420443"/>
            <a:ext cx="2053766" cy="1696081"/>
          </a:xfrm>
          <a:prstGeom prst="rect">
            <a:avLst/>
          </a:prstGeom>
          <a:noFill/>
          <a:ln>
            <a:noFill/>
          </a:ln>
        </p:spPr>
      </p:pic>
      <p:pic>
        <p:nvPicPr>
          <p:cNvPr id="42" name="41 Imagen" descr="C:\Users\gbmat S5\Desktop\BOSSA\FOTOS JORNADA DE SALUD\A01 FEBRERO NASARET\20170201_104534.jpg"/>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746181" y="1429385"/>
            <a:ext cx="2041850" cy="1687139"/>
          </a:xfrm>
          <a:prstGeom prst="rect">
            <a:avLst/>
          </a:prstGeom>
          <a:noFill/>
          <a:ln>
            <a:noFill/>
          </a:ln>
        </p:spPr>
      </p:pic>
      <p:pic>
        <p:nvPicPr>
          <p:cNvPr id="43" name="42 Imagen" descr="D:\S CINCO BOSSA\1. 2017\22 JAD\20 FEB NASARET\FOTOS DE NASARET\IMG-20170221-WA0205.jpg"/>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955771" y="1399228"/>
            <a:ext cx="2042391" cy="1717296"/>
          </a:xfrm>
          <a:prstGeom prst="rect">
            <a:avLst/>
          </a:prstGeom>
          <a:noFill/>
          <a:ln>
            <a:noFill/>
          </a:ln>
        </p:spPr>
      </p:pic>
    </p:spTree>
    <p:extLst>
      <p:ext uri="{BB962C8B-B14F-4D97-AF65-F5344CB8AC3E}">
        <p14:creationId xmlns:p14="http://schemas.microsoft.com/office/powerpoint/2010/main" xmlns="" val="3576386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502069"/>
            <a:ext cx="9144000" cy="109054"/>
          </a:xfrm>
          <a:custGeom>
            <a:avLst/>
            <a:gdLst/>
            <a:ahLst/>
            <a:cxnLst/>
            <a:rect l="l" t="t" r="r" b="b"/>
            <a:pathLst>
              <a:path w="9144000" h="109054">
                <a:moveTo>
                  <a:pt x="0" y="109054"/>
                </a:moveTo>
                <a:lnTo>
                  <a:pt x="9144000" y="109054"/>
                </a:lnTo>
                <a:lnTo>
                  <a:pt x="9144000" y="0"/>
                </a:lnTo>
                <a:lnTo>
                  <a:pt x="0" y="0"/>
                </a:lnTo>
                <a:lnTo>
                  <a:pt x="0" y="109054"/>
                </a:lnTo>
                <a:close/>
              </a:path>
            </a:pathLst>
          </a:custGeom>
          <a:solidFill>
            <a:srgbClr val="931100"/>
          </a:solidFill>
        </p:spPr>
        <p:txBody>
          <a:bodyPr wrap="square" lIns="0" tIns="0" rIns="0" bIns="0" rtlCol="0">
            <a:noAutofit/>
          </a:bodyPr>
          <a:lstStyle/>
          <a:p>
            <a:endParaRPr dirty="0"/>
          </a:p>
        </p:txBody>
      </p:sp>
      <p:sp>
        <p:nvSpPr>
          <p:cNvPr id="4" name="object 4"/>
          <p:cNvSpPr txBox="1"/>
          <p:nvPr/>
        </p:nvSpPr>
        <p:spPr>
          <a:xfrm>
            <a:off x="7631490" y="6463938"/>
            <a:ext cx="1366674" cy="172317"/>
          </a:xfrm>
          <a:prstGeom prst="rect">
            <a:avLst/>
          </a:prstGeom>
        </p:spPr>
        <p:txBody>
          <a:bodyPr wrap="square" lIns="0" tIns="0" rIns="0" bIns="0" rtlCol="0">
            <a:noAutofit/>
          </a:bodyPr>
          <a:lstStyle/>
          <a:p>
            <a:pPr marL="12700">
              <a:lnSpc>
                <a:spcPts val="1290"/>
              </a:lnSpc>
              <a:spcBef>
                <a:spcPts val="64"/>
              </a:spcBef>
            </a:pPr>
            <a:endParaRPr sz="1100" dirty="0">
              <a:latin typeface="Trebuchet MS"/>
              <a:cs typeface="Trebuchet MS"/>
            </a:endParaRPr>
          </a:p>
        </p:txBody>
      </p:sp>
      <p:sp>
        <p:nvSpPr>
          <p:cNvPr id="2" name="object 2"/>
          <p:cNvSpPr txBox="1"/>
          <p:nvPr/>
        </p:nvSpPr>
        <p:spPr>
          <a:xfrm>
            <a:off x="791121" y="228587"/>
            <a:ext cx="5648388" cy="280390"/>
          </a:xfrm>
          <a:prstGeom prst="rect">
            <a:avLst/>
          </a:prstGeom>
        </p:spPr>
        <p:txBody>
          <a:bodyPr wrap="square" lIns="0" tIns="0" rIns="0" bIns="0" rtlCol="0">
            <a:noAutofit/>
          </a:bodyPr>
          <a:lstStyle/>
          <a:p>
            <a:pPr marL="25400">
              <a:lnSpc>
                <a:spcPts val="1000"/>
              </a:lnSpc>
            </a:pPr>
            <a:endParaRPr sz="1000" dirty="0"/>
          </a:p>
        </p:txBody>
      </p:sp>
      <p:sp>
        <p:nvSpPr>
          <p:cNvPr id="11" name="Rectangle 5"/>
          <p:cNvSpPr>
            <a:spLocks noChangeArrowheads="1"/>
          </p:cNvSpPr>
          <p:nvPr/>
        </p:nvSpPr>
        <p:spPr bwMode="auto">
          <a:xfrm>
            <a:off x="0" y="4514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0" algn="l"/>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9" name="Rectangle 4"/>
          <p:cNvSpPr>
            <a:spLocks noChangeArrowheads="1"/>
          </p:cNvSpPr>
          <p:nvPr/>
        </p:nvSpPr>
        <p:spPr bwMode="auto">
          <a:xfrm>
            <a:off x="152400" y="2409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7" name="Rectangle 4"/>
          <p:cNvSpPr>
            <a:spLocks noChangeArrowheads="1"/>
          </p:cNvSpPr>
          <p:nvPr/>
        </p:nvSpPr>
        <p:spPr bwMode="auto">
          <a:xfrm>
            <a:off x="152400" y="2409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4"/>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2385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4" name="Rectangle 4"/>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2" name="Rectangle 4"/>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5"/>
          <p:cNvSpPr>
            <a:spLocks noChangeArrowheads="1"/>
          </p:cNvSpPr>
          <p:nvPr/>
        </p:nvSpPr>
        <p:spPr bwMode="auto">
          <a:xfrm>
            <a:off x="0" y="2952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4" name="Rectangle 4"/>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25 CuadroTexto"/>
          <p:cNvSpPr txBox="1"/>
          <p:nvPr/>
        </p:nvSpPr>
        <p:spPr>
          <a:xfrm>
            <a:off x="1924334" y="691247"/>
            <a:ext cx="4863697" cy="646331"/>
          </a:xfrm>
          <a:prstGeom prst="rect">
            <a:avLst/>
          </a:prstGeom>
          <a:solidFill>
            <a:srgbClr val="FFFF00"/>
          </a:solidFill>
        </p:spPr>
        <p:txBody>
          <a:bodyPr wrap="square" rtlCol="0">
            <a:spAutoFit/>
          </a:bodyPr>
          <a:lstStyle/>
          <a:p>
            <a:pPr algn="ctr"/>
            <a:r>
              <a:rPr lang="es-CO" dirty="0" smtClean="0"/>
              <a:t>JAD PTO ESTRELLA</a:t>
            </a:r>
          </a:p>
          <a:p>
            <a:pPr algn="ctr"/>
            <a:r>
              <a:rPr lang="es-CO" dirty="0" smtClean="0"/>
              <a:t>URIBIA – LA GUAJIRA 20 FEBRERO 2017</a:t>
            </a:r>
            <a:endParaRPr lang="es-CO" dirty="0"/>
          </a:p>
        </p:txBody>
      </p:sp>
      <p:graphicFrame>
        <p:nvGraphicFramePr>
          <p:cNvPr id="27" name="26 Tabla"/>
          <p:cNvGraphicFramePr>
            <a:graphicFrameLocks noGrp="1"/>
          </p:cNvGraphicFramePr>
          <p:nvPr>
            <p:extLst>
              <p:ext uri="{D42A27DB-BD31-4B8C-83A1-F6EECF244321}">
                <p14:modId xmlns:p14="http://schemas.microsoft.com/office/powerpoint/2010/main" xmlns="" val="2898587584"/>
              </p:ext>
            </p:extLst>
          </p:nvPr>
        </p:nvGraphicFramePr>
        <p:xfrm>
          <a:off x="152400" y="3478344"/>
          <a:ext cx="8845763" cy="1062982"/>
        </p:xfrm>
        <a:graphic>
          <a:graphicData uri="http://schemas.openxmlformats.org/drawingml/2006/table">
            <a:tbl>
              <a:tblPr>
                <a:tableStyleId>{5C22544A-7EE6-4342-B048-85BDC9FD1C3A}</a:tableStyleId>
              </a:tblPr>
              <a:tblGrid>
                <a:gridCol w="953386"/>
                <a:gridCol w="425302"/>
                <a:gridCol w="499731"/>
                <a:gridCol w="346999"/>
                <a:gridCol w="444098"/>
                <a:gridCol w="434228"/>
                <a:gridCol w="434228"/>
                <a:gridCol w="477591"/>
                <a:gridCol w="393404"/>
                <a:gridCol w="414670"/>
                <a:gridCol w="393405"/>
                <a:gridCol w="557868"/>
                <a:gridCol w="656279"/>
                <a:gridCol w="572392"/>
                <a:gridCol w="921091"/>
                <a:gridCol w="921091"/>
              </a:tblGrid>
              <a:tr h="314933">
                <a:tc rowSpan="2">
                  <a:txBody>
                    <a:bodyPr/>
                    <a:lstStyle/>
                    <a:p>
                      <a:pPr algn="ctr" fontAlgn="ctr"/>
                      <a:r>
                        <a:rPr lang="es-CO" sz="900" u="none" strike="noStrike" dirty="0">
                          <a:solidFill>
                            <a:schemeClr val="bg1"/>
                          </a:solidFill>
                          <a:effectLst/>
                        </a:rPr>
                        <a:t>CENTRO </a:t>
                      </a:r>
                      <a:endParaRPr lang="es-CO" sz="900" u="none" strike="noStrike" dirty="0" smtClean="0">
                        <a:solidFill>
                          <a:schemeClr val="bg1"/>
                        </a:solidFill>
                        <a:effectLst/>
                      </a:endParaRPr>
                    </a:p>
                    <a:p>
                      <a:pPr algn="ctr" fontAlgn="ctr"/>
                      <a:r>
                        <a:rPr lang="es-CO" sz="900" u="none" strike="noStrike" dirty="0" smtClean="0">
                          <a:solidFill>
                            <a:schemeClr val="bg1"/>
                          </a:solidFill>
                          <a:effectLst/>
                        </a:rPr>
                        <a:t>POBLADO</a:t>
                      </a:r>
                      <a:endParaRPr lang="es-CO" sz="900" b="1" i="0" u="none" strike="noStrike" dirty="0">
                        <a:solidFill>
                          <a:schemeClr val="bg1"/>
                        </a:solidFill>
                        <a:effectLst/>
                        <a:latin typeface="Calibri"/>
                      </a:endParaRPr>
                    </a:p>
                  </a:txBody>
                  <a:tcPr marL="3654" marR="3654" marT="3654" marB="0" anchor="ctr">
                    <a:solidFill>
                      <a:schemeClr val="accent3"/>
                    </a:solidFill>
                  </a:tcPr>
                </a:tc>
                <a:tc rowSpan="2">
                  <a:txBody>
                    <a:bodyPr/>
                    <a:lstStyle/>
                    <a:p>
                      <a:pPr algn="ctr" fontAlgn="ctr"/>
                      <a:r>
                        <a:rPr lang="es-CO" sz="900" u="none" strike="noStrike" dirty="0">
                          <a:solidFill>
                            <a:schemeClr val="bg1"/>
                          </a:solidFill>
                          <a:effectLst/>
                        </a:rPr>
                        <a:t>U/T</a:t>
                      </a:r>
                      <a:endParaRPr lang="es-CO" sz="900" b="1" i="0" u="none" strike="noStrike" dirty="0">
                        <a:solidFill>
                          <a:schemeClr val="bg1"/>
                        </a:solidFill>
                        <a:effectLst/>
                        <a:latin typeface="Calibri"/>
                      </a:endParaRPr>
                    </a:p>
                  </a:txBody>
                  <a:tcPr marL="3654" marR="3654" marT="3654" marB="0" anchor="ctr">
                    <a:solidFill>
                      <a:schemeClr val="accent3"/>
                    </a:solidFill>
                  </a:tcPr>
                </a:tc>
                <a:tc gridSpan="10">
                  <a:txBody>
                    <a:bodyPr/>
                    <a:lstStyle/>
                    <a:p>
                      <a:pPr algn="ctr" fontAlgn="ctr"/>
                      <a:r>
                        <a:rPr lang="es-CO" sz="900" u="none" strike="noStrike" dirty="0">
                          <a:solidFill>
                            <a:schemeClr val="bg1"/>
                          </a:solidFill>
                          <a:effectLst/>
                        </a:rPr>
                        <a:t>SERVICIOS DE SALUD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ctr"/>
                      <a:r>
                        <a:rPr lang="es-CO" sz="900" u="none" strike="noStrike" dirty="0">
                          <a:solidFill>
                            <a:schemeClr val="bg1"/>
                          </a:solidFill>
                          <a:effectLst/>
                        </a:rPr>
                        <a:t>ACTIVOS PARA LA PROSPERIDAD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a:txBody>
                    <a:bodyPr/>
                    <a:lstStyle/>
                    <a:p>
                      <a:pPr algn="ctr" fontAlgn="ctr"/>
                      <a:r>
                        <a:rPr lang="es-CO" sz="900" u="none" strike="noStrike" dirty="0">
                          <a:solidFill>
                            <a:schemeClr val="bg1"/>
                          </a:solidFill>
                          <a:effectLst/>
                        </a:rPr>
                        <a:t>AGUA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OFERTA ESTATAL</a:t>
                      </a:r>
                      <a:endParaRPr lang="es-CO" sz="900" b="1" i="0" u="none" strike="noStrike" dirty="0">
                        <a:solidFill>
                          <a:schemeClr val="bg1"/>
                        </a:solidFill>
                        <a:effectLst/>
                        <a:latin typeface="Calibri"/>
                      </a:endParaRPr>
                    </a:p>
                  </a:txBody>
                  <a:tcPr marL="3654" marR="3654" marT="3654" marB="0" anchor="ctr">
                    <a:solidFill>
                      <a:schemeClr val="accent3"/>
                    </a:solidFill>
                  </a:tcPr>
                </a:tc>
              </a:tr>
              <a:tr h="470075">
                <a:tc vMerge="1">
                  <a:txBody>
                    <a:bodyPr/>
                    <a:lstStyle/>
                    <a:p>
                      <a:endParaRPr lang="es-CO"/>
                    </a:p>
                  </a:txBody>
                  <a:tcPr/>
                </a:tc>
                <a:tc vMerge="1">
                  <a:txBody>
                    <a:bodyPr/>
                    <a:lstStyle/>
                    <a:p>
                      <a:endParaRPr lang="es-CO"/>
                    </a:p>
                  </a:txBody>
                  <a:tcPr/>
                </a:tc>
                <a:tc>
                  <a:txBody>
                    <a:bodyPr/>
                    <a:lstStyle/>
                    <a:p>
                      <a:pPr algn="ctr" fontAlgn="ctr"/>
                      <a:r>
                        <a:rPr lang="es-CO" sz="900" u="none" strike="noStrike" dirty="0">
                          <a:solidFill>
                            <a:schemeClr val="bg1"/>
                          </a:solidFill>
                          <a:effectLst/>
                        </a:rPr>
                        <a:t>MEDICOS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a:solidFill>
                            <a:schemeClr val="bg1"/>
                          </a:solidFill>
                          <a:effectLst/>
                        </a:rPr>
                        <a:t>ODONTOLOGIA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OPTOMETRIA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FISIOTERAPIA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b"/>
                      <a:r>
                        <a:rPr lang="es-CO" sz="900" u="none" strike="noStrike">
                          <a:solidFill>
                            <a:schemeClr val="bg1"/>
                          </a:solidFill>
                          <a:effectLst/>
                        </a:rPr>
                        <a:t>CRECIMIENTO Y DESAR</a:t>
                      </a:r>
                      <a:endParaRPr lang="es-CO" sz="900" b="1" i="0" u="none" strike="noStrike">
                        <a:solidFill>
                          <a:schemeClr val="bg1"/>
                        </a:solidFill>
                        <a:effectLst/>
                        <a:latin typeface="Calibri"/>
                      </a:endParaRPr>
                    </a:p>
                  </a:txBody>
                  <a:tcPr marL="3654" marR="3654" marT="3654" marB="0" anchor="b">
                    <a:solidFill>
                      <a:schemeClr val="accent3"/>
                    </a:solidFill>
                  </a:tcPr>
                </a:tc>
                <a:tc>
                  <a:txBody>
                    <a:bodyPr/>
                    <a:lstStyle/>
                    <a:p>
                      <a:pPr algn="ctr" fontAlgn="ctr"/>
                      <a:r>
                        <a:rPr lang="es-CO" sz="900" u="none" strike="noStrike">
                          <a:solidFill>
                            <a:schemeClr val="bg1"/>
                          </a:solidFill>
                          <a:effectLst/>
                        </a:rPr>
                        <a:t>PSICOLOGIA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GINECOLOGIA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FONAUDIOLOGIA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VACUNACION</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TOTAL</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smtClean="0">
                          <a:solidFill>
                            <a:schemeClr val="bg1"/>
                          </a:solidFill>
                          <a:effectLst/>
                        </a:rPr>
                        <a:t>DONACION </a:t>
                      </a:r>
                      <a:r>
                        <a:rPr lang="es-CO" sz="900" u="none" strike="noStrike" dirty="0">
                          <a:solidFill>
                            <a:schemeClr val="bg1"/>
                          </a:solidFill>
                          <a:effectLst/>
                        </a:rPr>
                        <a:t>PRENDAS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MERCADOS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LITROS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ICBF,SENA</a:t>
                      </a:r>
                      <a:endParaRPr lang="es-CO" sz="900" b="1" i="0" u="none" strike="noStrike" dirty="0">
                        <a:solidFill>
                          <a:schemeClr val="bg1"/>
                        </a:solidFill>
                        <a:effectLst/>
                        <a:latin typeface="Arial"/>
                      </a:endParaRPr>
                    </a:p>
                  </a:txBody>
                  <a:tcPr marL="3654" marR="3654" marT="3654" marB="0" anchor="ctr">
                    <a:solidFill>
                      <a:schemeClr val="accent3"/>
                    </a:solidFill>
                  </a:tcPr>
                </a:tc>
              </a:tr>
              <a:tr h="159791">
                <a:tc>
                  <a:txBody>
                    <a:bodyPr/>
                    <a:lstStyle/>
                    <a:p>
                      <a:pPr algn="ctr" fontAlgn="ctr"/>
                      <a:r>
                        <a:rPr lang="es-CO" sz="900" b="0" i="0" u="none" strike="noStrike" dirty="0" smtClean="0">
                          <a:solidFill>
                            <a:schemeClr val="dk1"/>
                          </a:solidFill>
                          <a:effectLst/>
                          <a:latin typeface="+mn-lt"/>
                        </a:rPr>
                        <a:t>PUERTO</a:t>
                      </a:r>
                      <a:r>
                        <a:rPr lang="es-CO" sz="900" b="0" i="0" u="none" strike="noStrike" baseline="0" dirty="0" smtClean="0">
                          <a:solidFill>
                            <a:schemeClr val="dk1"/>
                          </a:solidFill>
                          <a:effectLst/>
                          <a:latin typeface="+mn-lt"/>
                        </a:rPr>
                        <a:t> </a:t>
                      </a:r>
                    </a:p>
                    <a:p>
                      <a:pPr algn="ctr" fontAlgn="ctr"/>
                      <a:r>
                        <a:rPr lang="es-CO" sz="900" b="0" i="0" u="none" strike="noStrike" baseline="0" dirty="0" smtClean="0">
                          <a:solidFill>
                            <a:schemeClr val="dk1"/>
                          </a:solidFill>
                          <a:effectLst/>
                          <a:latin typeface="+mn-lt"/>
                        </a:rPr>
                        <a:t>ESTRELLA</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GBMAT</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30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30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30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350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30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500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N/A</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1374593579"/>
              </p:ext>
            </p:extLst>
          </p:nvPr>
        </p:nvGraphicFramePr>
        <p:xfrm>
          <a:off x="152398" y="4776165"/>
          <a:ext cx="8845765" cy="714375"/>
        </p:xfrm>
        <a:graphic>
          <a:graphicData uri="http://schemas.openxmlformats.org/drawingml/2006/table">
            <a:tbl>
              <a:tblPr>
                <a:tableStyleId>{5C22544A-7EE6-4342-B048-85BDC9FD1C3A}</a:tableStyleId>
              </a:tblPr>
              <a:tblGrid>
                <a:gridCol w="1410588"/>
                <a:gridCol w="925033"/>
                <a:gridCol w="903767"/>
                <a:gridCol w="637954"/>
                <a:gridCol w="467832"/>
                <a:gridCol w="520995"/>
                <a:gridCol w="815218"/>
                <a:gridCol w="682365"/>
                <a:gridCol w="1289747"/>
                <a:gridCol w="1192266"/>
              </a:tblGrid>
              <a:tr h="113138">
                <a:tc rowSpan="2">
                  <a:txBody>
                    <a:bodyPr/>
                    <a:lstStyle/>
                    <a:p>
                      <a:pPr algn="ctr" fontAlgn="ctr"/>
                      <a:r>
                        <a:rPr lang="es-CO" sz="900" b="1" i="0" u="none" strike="noStrike" dirty="0">
                          <a:solidFill>
                            <a:schemeClr val="bg1"/>
                          </a:solidFill>
                          <a:effectLst/>
                          <a:latin typeface="+mn-lt"/>
                        </a:rPr>
                        <a:t>LUGAR</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MUNICIPIO</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DEPARTAMENTO</a:t>
                      </a:r>
                    </a:p>
                  </a:txBody>
                  <a:tcPr marL="9525" marR="9525" marT="9525" marB="0" anchor="ctr">
                    <a:solidFill>
                      <a:schemeClr val="accent3"/>
                    </a:solidFill>
                  </a:tcPr>
                </a:tc>
                <a:tc gridSpan="5">
                  <a:txBody>
                    <a:bodyPr/>
                    <a:lstStyle/>
                    <a:p>
                      <a:pPr algn="ctr" fontAlgn="ctr"/>
                      <a:r>
                        <a:rPr lang="es-CO" sz="900" b="1" i="0" u="none" strike="noStrike" dirty="0">
                          <a:solidFill>
                            <a:schemeClr val="bg1"/>
                          </a:solidFill>
                          <a:effectLst/>
                          <a:latin typeface="+mn-lt"/>
                        </a:rPr>
                        <a:t>PERSONAS BENEFICIADAS</a:t>
                      </a:r>
                    </a:p>
                  </a:txBody>
                  <a:tcPr marL="9525" marR="9525" marT="9525"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900" b="1" i="0" u="none" strike="noStrike" dirty="0">
                          <a:solidFill>
                            <a:schemeClr val="bg1"/>
                          </a:solidFill>
                          <a:effectLst/>
                          <a:latin typeface="+mn-lt"/>
                        </a:rPr>
                        <a:t>ENEMIGO EN LA </a:t>
                      </a:r>
                      <a:r>
                        <a:rPr lang="es-CO" sz="900" b="1" i="0" u="none" strike="noStrike" dirty="0" smtClean="0">
                          <a:solidFill>
                            <a:schemeClr val="bg1"/>
                          </a:solidFill>
                          <a:effectLst/>
                          <a:latin typeface="+mn-lt"/>
                        </a:rPr>
                        <a:t>ZONA</a:t>
                      </a:r>
                      <a:endParaRPr lang="es-CO" sz="900" b="1" i="0" u="none" strike="noStrike" dirty="0">
                        <a:solidFill>
                          <a:schemeClr val="bg1"/>
                        </a:solidFill>
                        <a:effectLst/>
                        <a:latin typeface="+mn-lt"/>
                      </a:endParaRP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COSTOS</a:t>
                      </a:r>
                    </a:p>
                  </a:txBody>
                  <a:tcPr marL="9525" marR="9525" marT="9525" marB="0" anchor="ctr">
                    <a:solidFill>
                      <a:schemeClr val="accent3"/>
                    </a:solidFill>
                  </a:tcPr>
                </a:tc>
              </a:tr>
              <a:tr h="11313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i="0" u="none" strike="noStrike" dirty="0">
                          <a:solidFill>
                            <a:schemeClr val="bg1"/>
                          </a:solidFill>
                          <a:effectLst/>
                          <a:latin typeface="+mn-lt"/>
                        </a:rPr>
                        <a:t>NIÑAS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NIÑOS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ADOLESCENTES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MUJERES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HOMBRES</a:t>
                      </a:r>
                    </a:p>
                  </a:txBody>
                  <a:tcPr marL="9525" marR="9525" marT="9525" marB="0" anchor="ctr">
                    <a:solidFill>
                      <a:schemeClr val="accent3"/>
                    </a:solidFill>
                  </a:tcPr>
                </a:tc>
                <a:tc vMerge="1">
                  <a:txBody>
                    <a:bodyPr/>
                    <a:lstStyle/>
                    <a:p>
                      <a:endParaRPr lang="es-CO"/>
                    </a:p>
                  </a:txBody>
                  <a:tcPr/>
                </a:tc>
                <a:tc vMerge="1">
                  <a:txBody>
                    <a:bodyPr/>
                    <a:lstStyle/>
                    <a:p>
                      <a:endParaRPr lang="es-CO"/>
                    </a:p>
                  </a:txBody>
                  <a:tcPr/>
                </a:tc>
              </a:tr>
              <a:tr h="113138">
                <a:tc>
                  <a:txBody>
                    <a:bodyPr/>
                    <a:lstStyle/>
                    <a:p>
                      <a:pPr algn="ctr" fontAlgn="ctr"/>
                      <a:r>
                        <a:rPr lang="es-CO" sz="900" b="0" i="0" u="none" strike="noStrike" dirty="0" smtClean="0">
                          <a:solidFill>
                            <a:srgbClr val="000000"/>
                          </a:solidFill>
                          <a:effectLst/>
                          <a:latin typeface="+mn-lt"/>
                        </a:rPr>
                        <a:t>PUERTO </a:t>
                      </a:r>
                    </a:p>
                    <a:p>
                      <a:pPr algn="ctr" fontAlgn="ctr"/>
                      <a:r>
                        <a:rPr lang="es-CO" sz="900" b="0" i="0" u="none" strike="noStrike" dirty="0" smtClean="0">
                          <a:solidFill>
                            <a:srgbClr val="000000"/>
                          </a:solidFill>
                          <a:effectLst/>
                          <a:latin typeface="+mn-lt"/>
                        </a:rPr>
                        <a:t>ESTRELLA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URIBIA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LA GUAJIRA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25</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34</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11</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20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10</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DELINCUENCIA </a:t>
                      </a:r>
                      <a:endParaRPr lang="es-CO" sz="900" b="0" i="0" u="none" strike="noStrike" dirty="0" smtClean="0">
                        <a:solidFill>
                          <a:srgbClr val="000000"/>
                        </a:solidFill>
                        <a:effectLst/>
                        <a:latin typeface="+mn-lt"/>
                      </a:endParaRPr>
                    </a:p>
                    <a:p>
                      <a:pPr algn="ctr" fontAlgn="ctr"/>
                      <a:r>
                        <a:rPr lang="es-CO" sz="900" b="0" i="0" u="none" strike="noStrike" dirty="0" smtClean="0">
                          <a:solidFill>
                            <a:srgbClr val="000000"/>
                          </a:solidFill>
                          <a:effectLst/>
                          <a:latin typeface="+mn-lt"/>
                        </a:rPr>
                        <a:t>COMUN</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 $    </a:t>
                      </a:r>
                      <a:r>
                        <a:rPr lang="es-CO" sz="900" b="0" i="0" u="none" strike="noStrike" dirty="0" smtClean="0">
                          <a:solidFill>
                            <a:srgbClr val="000000"/>
                          </a:solidFill>
                          <a:effectLst/>
                          <a:latin typeface="+mn-lt"/>
                        </a:rPr>
                        <a:t>       </a:t>
                      </a:r>
                      <a:r>
                        <a:rPr lang="es-CO" sz="900" b="0" i="0" u="none" strike="noStrike" dirty="0">
                          <a:solidFill>
                            <a:srgbClr val="000000"/>
                          </a:solidFill>
                          <a:effectLst/>
                          <a:latin typeface="+mn-lt"/>
                        </a:rPr>
                        <a:t>3.803.500,00 </a:t>
                      </a:r>
                    </a:p>
                  </a:txBody>
                  <a:tcPr marL="9525" marR="9525" marT="9525" marB="0" anchor="ctr">
                    <a:solidFill>
                      <a:schemeClr val="accent6">
                        <a:lumMod val="40000"/>
                        <a:lumOff val="60000"/>
                      </a:schemeClr>
                    </a:solidFill>
                  </a:tcPr>
                </a:tc>
              </a:tr>
            </a:tbl>
          </a:graphicData>
        </a:graphic>
      </p:graphicFrame>
      <p:pic>
        <p:nvPicPr>
          <p:cNvPr id="38" name="37 Imagen" descr="C:\ACCION INTEGRAL 2015\FOTOS ACTIVIDADES  2015\06 JUNIO\07 JUNIO 2015 JDA  TAROA\SAM_4119.JPG"/>
          <p:cNvPicPr/>
          <p:nvPr/>
        </p:nvPicPr>
        <p:blipFill rotWithShape="1">
          <a:blip r:embed="rId2" cstate="email">
            <a:extLst>
              <a:ext uri="{28A0092B-C50C-407E-A947-70E740481C1C}">
                <a14:useLocalDpi xmlns:a14="http://schemas.microsoft.com/office/drawing/2010/main" xmlns=""/>
              </a:ext>
            </a:extLst>
          </a:blip>
          <a:srcRect l="18835" t="28834" r="21945" b="27574"/>
          <a:stretch/>
        </p:blipFill>
        <p:spPr bwMode="auto">
          <a:xfrm>
            <a:off x="2477290" y="1429384"/>
            <a:ext cx="2053766" cy="1687139"/>
          </a:xfrm>
          <a:prstGeom prst="rect">
            <a:avLst/>
          </a:prstGeom>
          <a:noFill/>
          <a:ln>
            <a:noFill/>
          </a:ln>
          <a:extLst>
            <a:ext uri="{53640926-AAD7-44D8-BBD7-CCE9431645EC}">
              <a14:shadowObscured xmlns:a14="http://schemas.microsoft.com/office/drawing/2010/main" xmlns=""/>
            </a:ext>
          </a:extLst>
        </p:spPr>
      </p:pic>
      <p:pic>
        <p:nvPicPr>
          <p:cNvPr id="39" name="38 Imagen" descr="C:\ACCION INTEGRAL 2015\FOTOS ACTIVIDADES  2015\06 JUNIO\06 JUNIO 2015 JDA PARAISO\SAM_3985.JPG"/>
          <p:cNvPicPr/>
          <p:nvPr/>
        </p:nvPicPr>
        <p:blipFill rotWithShape="1">
          <a:blip r:embed="rId3" cstate="email">
            <a:extLst>
              <a:ext uri="{28A0092B-C50C-407E-A947-70E740481C1C}">
                <a14:useLocalDpi xmlns:a14="http://schemas.microsoft.com/office/drawing/2010/main" xmlns=""/>
              </a:ext>
            </a:extLst>
          </a:blip>
          <a:srcRect t="12526" b="12578"/>
          <a:stretch/>
        </p:blipFill>
        <p:spPr bwMode="auto">
          <a:xfrm>
            <a:off x="6958854" y="1428750"/>
            <a:ext cx="2039308" cy="1687773"/>
          </a:xfrm>
          <a:prstGeom prst="rect">
            <a:avLst/>
          </a:prstGeom>
          <a:noFill/>
          <a:ln>
            <a:noFill/>
          </a:ln>
          <a:extLst>
            <a:ext uri="{53640926-AAD7-44D8-BBD7-CCE9431645EC}">
              <a14:shadowObscured xmlns:a14="http://schemas.microsoft.com/office/drawing/2010/main" xmlns=""/>
            </a:ext>
          </a:extLst>
        </p:spPr>
      </p:pic>
      <p:pic>
        <p:nvPicPr>
          <p:cNvPr id="40" name="39 Imagen" descr="D:\S CINCO BOSSA\06FOTOS\11 NOVIEMBRE\28  LUNES ACTIVIDA RANCHERIA COCOMANA\20161128_103214.jpg"/>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64078" y="1399228"/>
            <a:ext cx="2042393" cy="1717296"/>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44" name="43 Imagen" descr="D:\S CINCO BOSSA\06FOTOS\11 NOVIEMBRE\28 actividad a rancheria CAMPAMENTO DE MAICAO\IMG-20161128-WA0039.jpg"/>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746181" y="1420443"/>
            <a:ext cx="2041850" cy="169608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872972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502069"/>
            <a:ext cx="9144000" cy="109054"/>
          </a:xfrm>
          <a:custGeom>
            <a:avLst/>
            <a:gdLst/>
            <a:ahLst/>
            <a:cxnLst/>
            <a:rect l="l" t="t" r="r" b="b"/>
            <a:pathLst>
              <a:path w="9144000" h="109054">
                <a:moveTo>
                  <a:pt x="0" y="109054"/>
                </a:moveTo>
                <a:lnTo>
                  <a:pt x="9144000" y="109054"/>
                </a:lnTo>
                <a:lnTo>
                  <a:pt x="9144000" y="0"/>
                </a:lnTo>
                <a:lnTo>
                  <a:pt x="0" y="0"/>
                </a:lnTo>
                <a:lnTo>
                  <a:pt x="0" y="109054"/>
                </a:lnTo>
                <a:close/>
              </a:path>
            </a:pathLst>
          </a:custGeom>
          <a:solidFill>
            <a:srgbClr val="931100"/>
          </a:solidFill>
        </p:spPr>
        <p:txBody>
          <a:bodyPr wrap="square" lIns="0" tIns="0" rIns="0" bIns="0" rtlCol="0">
            <a:noAutofit/>
          </a:bodyPr>
          <a:lstStyle/>
          <a:p>
            <a:endParaRPr dirty="0"/>
          </a:p>
        </p:txBody>
      </p:sp>
      <p:sp>
        <p:nvSpPr>
          <p:cNvPr id="4" name="object 4"/>
          <p:cNvSpPr txBox="1"/>
          <p:nvPr/>
        </p:nvSpPr>
        <p:spPr>
          <a:xfrm>
            <a:off x="7631490" y="6463938"/>
            <a:ext cx="1366674" cy="172317"/>
          </a:xfrm>
          <a:prstGeom prst="rect">
            <a:avLst/>
          </a:prstGeom>
        </p:spPr>
        <p:txBody>
          <a:bodyPr wrap="square" lIns="0" tIns="0" rIns="0" bIns="0" rtlCol="0">
            <a:noAutofit/>
          </a:bodyPr>
          <a:lstStyle/>
          <a:p>
            <a:pPr marL="12700">
              <a:lnSpc>
                <a:spcPts val="1290"/>
              </a:lnSpc>
              <a:spcBef>
                <a:spcPts val="64"/>
              </a:spcBef>
            </a:pPr>
            <a:endParaRPr sz="1100" dirty="0">
              <a:latin typeface="Trebuchet MS"/>
              <a:cs typeface="Trebuchet MS"/>
            </a:endParaRPr>
          </a:p>
        </p:txBody>
      </p:sp>
      <p:sp>
        <p:nvSpPr>
          <p:cNvPr id="2" name="object 2"/>
          <p:cNvSpPr txBox="1"/>
          <p:nvPr/>
        </p:nvSpPr>
        <p:spPr>
          <a:xfrm>
            <a:off x="791121" y="228587"/>
            <a:ext cx="5648388" cy="280390"/>
          </a:xfrm>
          <a:prstGeom prst="rect">
            <a:avLst/>
          </a:prstGeom>
        </p:spPr>
        <p:txBody>
          <a:bodyPr wrap="square" lIns="0" tIns="0" rIns="0" bIns="0" rtlCol="0">
            <a:noAutofit/>
          </a:bodyPr>
          <a:lstStyle/>
          <a:p>
            <a:pPr marL="25400">
              <a:lnSpc>
                <a:spcPts val="1000"/>
              </a:lnSpc>
            </a:pPr>
            <a:endParaRPr sz="1000" dirty="0"/>
          </a:p>
        </p:txBody>
      </p:sp>
      <p:sp>
        <p:nvSpPr>
          <p:cNvPr id="11" name="Rectangle 5"/>
          <p:cNvSpPr>
            <a:spLocks noChangeArrowheads="1"/>
          </p:cNvSpPr>
          <p:nvPr/>
        </p:nvSpPr>
        <p:spPr bwMode="auto">
          <a:xfrm>
            <a:off x="0" y="4514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0" algn="l"/>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9" name="Rectangle 4"/>
          <p:cNvSpPr>
            <a:spLocks noChangeArrowheads="1"/>
          </p:cNvSpPr>
          <p:nvPr/>
        </p:nvSpPr>
        <p:spPr bwMode="auto">
          <a:xfrm>
            <a:off x="152400" y="2409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7" name="Rectangle 4"/>
          <p:cNvSpPr>
            <a:spLocks noChangeArrowheads="1"/>
          </p:cNvSpPr>
          <p:nvPr/>
        </p:nvSpPr>
        <p:spPr bwMode="auto">
          <a:xfrm>
            <a:off x="152400" y="2409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4"/>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2385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4" name="Rectangle 4"/>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2" name="Rectangle 4"/>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5"/>
          <p:cNvSpPr>
            <a:spLocks noChangeArrowheads="1"/>
          </p:cNvSpPr>
          <p:nvPr/>
        </p:nvSpPr>
        <p:spPr bwMode="auto">
          <a:xfrm>
            <a:off x="0" y="2952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4" name="Rectangle 4"/>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pic>
        <p:nvPicPr>
          <p:cNvPr id="28" name="27 Imagen" descr="Descripción: C:\Users\Hp\Pictures\ACTIVIDADES BIMUR\JAD CHEMESQUEMENA\DSC_9116.JP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477289" y="1425775"/>
            <a:ext cx="2053766" cy="1726244"/>
          </a:xfrm>
          <a:prstGeom prst="rect">
            <a:avLst/>
          </a:prstGeom>
          <a:noFill/>
          <a:ln>
            <a:noFill/>
          </a:ln>
        </p:spPr>
      </p:pic>
      <p:pic>
        <p:nvPicPr>
          <p:cNvPr id="29" name="28 Imagen" descr="Descripción: C:\Users\Hp\Pictures\ACTIVIDADES BIMUR\JAD CHEMESQUEMENA\DSC_9053.JP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745638" y="1435300"/>
            <a:ext cx="2042393" cy="1702757"/>
          </a:xfrm>
          <a:prstGeom prst="rect">
            <a:avLst/>
          </a:prstGeom>
          <a:noFill/>
          <a:ln>
            <a:noFill/>
          </a:ln>
        </p:spPr>
      </p:pic>
      <p:pic>
        <p:nvPicPr>
          <p:cNvPr id="32" name="31 Imagen" descr="Descripción: C:\Users\Hp\Pictures\ACTIVIDADES BIMUR\JAD CHEMESQUEMENA\DSC_8952.JPG"/>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64079" y="1411550"/>
            <a:ext cx="2042393" cy="1714501"/>
          </a:xfrm>
          <a:prstGeom prst="rect">
            <a:avLst/>
          </a:prstGeom>
          <a:noFill/>
          <a:ln>
            <a:noFill/>
          </a:ln>
        </p:spPr>
      </p:pic>
      <p:pic>
        <p:nvPicPr>
          <p:cNvPr id="33" name="32 Imagen"/>
          <p:cNvPicPr/>
          <p:nvPr/>
        </p:nvPicPr>
        <p:blipFill>
          <a:blip r:embed="rId5" cstate="email">
            <a:extLst>
              <a:ext uri="{28A0092B-C50C-407E-A947-70E740481C1C}">
                <a14:useLocalDpi xmlns:a14="http://schemas.microsoft.com/office/drawing/2010/main" xmlns=""/>
              </a:ext>
            </a:extLst>
          </a:blip>
          <a:stretch>
            <a:fillRect/>
          </a:stretch>
        </p:blipFill>
        <p:spPr>
          <a:xfrm>
            <a:off x="6955771" y="1402024"/>
            <a:ext cx="2042393" cy="1714501"/>
          </a:xfrm>
          <a:prstGeom prst="rect">
            <a:avLst/>
          </a:prstGeom>
        </p:spPr>
      </p:pic>
      <p:sp>
        <p:nvSpPr>
          <p:cNvPr id="26" name="25 CuadroTexto"/>
          <p:cNvSpPr txBox="1"/>
          <p:nvPr/>
        </p:nvSpPr>
        <p:spPr>
          <a:xfrm>
            <a:off x="1924334" y="691247"/>
            <a:ext cx="4863697" cy="646331"/>
          </a:xfrm>
          <a:prstGeom prst="rect">
            <a:avLst/>
          </a:prstGeom>
          <a:solidFill>
            <a:srgbClr val="FFFF00"/>
          </a:solidFill>
        </p:spPr>
        <p:txBody>
          <a:bodyPr wrap="square" rtlCol="0">
            <a:spAutoFit/>
          </a:bodyPr>
          <a:lstStyle/>
          <a:p>
            <a:pPr algn="ctr"/>
            <a:r>
              <a:rPr lang="es-CO" dirty="0" smtClean="0"/>
              <a:t>JAD CHEMESQUEMENA </a:t>
            </a:r>
          </a:p>
          <a:p>
            <a:pPr algn="ctr"/>
            <a:r>
              <a:rPr lang="es-CO" dirty="0" smtClean="0"/>
              <a:t>CESAR – VALLEDUPAR 25 FEBRERO 2017</a:t>
            </a:r>
            <a:endParaRPr lang="es-CO" dirty="0"/>
          </a:p>
        </p:txBody>
      </p:sp>
      <p:graphicFrame>
        <p:nvGraphicFramePr>
          <p:cNvPr id="27" name="26 Tabla"/>
          <p:cNvGraphicFramePr>
            <a:graphicFrameLocks noGrp="1"/>
          </p:cNvGraphicFramePr>
          <p:nvPr>
            <p:extLst>
              <p:ext uri="{D42A27DB-BD31-4B8C-83A1-F6EECF244321}">
                <p14:modId xmlns:p14="http://schemas.microsoft.com/office/powerpoint/2010/main" xmlns="" val="2753710598"/>
              </p:ext>
            </p:extLst>
          </p:nvPr>
        </p:nvGraphicFramePr>
        <p:xfrm>
          <a:off x="152400" y="3478344"/>
          <a:ext cx="8845763" cy="944799"/>
        </p:xfrm>
        <a:graphic>
          <a:graphicData uri="http://schemas.openxmlformats.org/drawingml/2006/table">
            <a:tbl>
              <a:tblPr>
                <a:tableStyleId>{5C22544A-7EE6-4342-B048-85BDC9FD1C3A}</a:tableStyleId>
              </a:tblPr>
              <a:tblGrid>
                <a:gridCol w="953386"/>
                <a:gridCol w="425302"/>
                <a:gridCol w="499731"/>
                <a:gridCol w="346999"/>
                <a:gridCol w="444098"/>
                <a:gridCol w="434228"/>
                <a:gridCol w="434228"/>
                <a:gridCol w="477591"/>
                <a:gridCol w="393404"/>
                <a:gridCol w="414670"/>
                <a:gridCol w="393405"/>
                <a:gridCol w="557868"/>
                <a:gridCol w="656279"/>
                <a:gridCol w="572392"/>
                <a:gridCol w="921091"/>
                <a:gridCol w="921091"/>
              </a:tblGrid>
              <a:tr h="314933">
                <a:tc rowSpan="2">
                  <a:txBody>
                    <a:bodyPr/>
                    <a:lstStyle/>
                    <a:p>
                      <a:pPr algn="ctr" fontAlgn="ctr"/>
                      <a:r>
                        <a:rPr lang="es-CO" sz="900" u="none" strike="noStrike" dirty="0">
                          <a:solidFill>
                            <a:schemeClr val="bg1"/>
                          </a:solidFill>
                          <a:effectLst/>
                        </a:rPr>
                        <a:t>CENTRO </a:t>
                      </a:r>
                      <a:endParaRPr lang="es-CO" sz="900" u="none" strike="noStrike" dirty="0" smtClean="0">
                        <a:solidFill>
                          <a:schemeClr val="bg1"/>
                        </a:solidFill>
                        <a:effectLst/>
                      </a:endParaRPr>
                    </a:p>
                    <a:p>
                      <a:pPr algn="ctr" fontAlgn="ctr"/>
                      <a:r>
                        <a:rPr lang="es-CO" sz="900" u="none" strike="noStrike" dirty="0" smtClean="0">
                          <a:solidFill>
                            <a:schemeClr val="bg1"/>
                          </a:solidFill>
                          <a:effectLst/>
                        </a:rPr>
                        <a:t>POBLADO</a:t>
                      </a:r>
                      <a:endParaRPr lang="es-CO" sz="900" b="1" i="0" u="none" strike="noStrike" dirty="0">
                        <a:solidFill>
                          <a:schemeClr val="bg1"/>
                        </a:solidFill>
                        <a:effectLst/>
                        <a:latin typeface="Calibri"/>
                      </a:endParaRPr>
                    </a:p>
                  </a:txBody>
                  <a:tcPr marL="3654" marR="3654" marT="3654" marB="0" anchor="ctr">
                    <a:solidFill>
                      <a:schemeClr val="accent3"/>
                    </a:solidFill>
                  </a:tcPr>
                </a:tc>
                <a:tc rowSpan="2">
                  <a:txBody>
                    <a:bodyPr/>
                    <a:lstStyle/>
                    <a:p>
                      <a:pPr algn="ctr" fontAlgn="ctr"/>
                      <a:r>
                        <a:rPr lang="es-CO" sz="900" u="none" strike="noStrike" dirty="0">
                          <a:solidFill>
                            <a:schemeClr val="bg1"/>
                          </a:solidFill>
                          <a:effectLst/>
                        </a:rPr>
                        <a:t>U/T</a:t>
                      </a:r>
                      <a:endParaRPr lang="es-CO" sz="900" b="1" i="0" u="none" strike="noStrike" dirty="0">
                        <a:solidFill>
                          <a:schemeClr val="bg1"/>
                        </a:solidFill>
                        <a:effectLst/>
                        <a:latin typeface="Calibri"/>
                      </a:endParaRPr>
                    </a:p>
                  </a:txBody>
                  <a:tcPr marL="3654" marR="3654" marT="3654" marB="0" anchor="ctr">
                    <a:solidFill>
                      <a:schemeClr val="accent3"/>
                    </a:solidFill>
                  </a:tcPr>
                </a:tc>
                <a:tc gridSpan="10">
                  <a:txBody>
                    <a:bodyPr/>
                    <a:lstStyle/>
                    <a:p>
                      <a:pPr algn="ctr" fontAlgn="ctr"/>
                      <a:r>
                        <a:rPr lang="es-CO" sz="900" u="none" strike="noStrike" dirty="0">
                          <a:solidFill>
                            <a:schemeClr val="bg1"/>
                          </a:solidFill>
                          <a:effectLst/>
                        </a:rPr>
                        <a:t>SERVICIOS DE SALUD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ctr"/>
                      <a:r>
                        <a:rPr lang="es-CO" sz="900" u="none" strike="noStrike" dirty="0">
                          <a:solidFill>
                            <a:schemeClr val="bg1"/>
                          </a:solidFill>
                          <a:effectLst/>
                        </a:rPr>
                        <a:t>ACTIVOS PARA LA PROSPERIDAD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a:txBody>
                    <a:bodyPr/>
                    <a:lstStyle/>
                    <a:p>
                      <a:pPr algn="ctr" fontAlgn="ctr"/>
                      <a:r>
                        <a:rPr lang="es-CO" sz="900" u="none" strike="noStrike" dirty="0">
                          <a:solidFill>
                            <a:schemeClr val="bg1"/>
                          </a:solidFill>
                          <a:effectLst/>
                        </a:rPr>
                        <a:t>AGUA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OFERTA ESTATAL</a:t>
                      </a:r>
                      <a:endParaRPr lang="es-CO" sz="900" b="1" i="0" u="none" strike="noStrike" dirty="0">
                        <a:solidFill>
                          <a:schemeClr val="bg1"/>
                        </a:solidFill>
                        <a:effectLst/>
                        <a:latin typeface="Calibri"/>
                      </a:endParaRPr>
                    </a:p>
                  </a:txBody>
                  <a:tcPr marL="3654" marR="3654" marT="3654" marB="0" anchor="ctr">
                    <a:solidFill>
                      <a:schemeClr val="accent3"/>
                    </a:solidFill>
                  </a:tcPr>
                </a:tc>
              </a:tr>
              <a:tr h="470075">
                <a:tc vMerge="1">
                  <a:txBody>
                    <a:bodyPr/>
                    <a:lstStyle/>
                    <a:p>
                      <a:endParaRPr lang="es-CO"/>
                    </a:p>
                  </a:txBody>
                  <a:tcPr/>
                </a:tc>
                <a:tc vMerge="1">
                  <a:txBody>
                    <a:bodyPr/>
                    <a:lstStyle/>
                    <a:p>
                      <a:endParaRPr lang="es-CO"/>
                    </a:p>
                  </a:txBody>
                  <a:tcPr/>
                </a:tc>
                <a:tc>
                  <a:txBody>
                    <a:bodyPr/>
                    <a:lstStyle/>
                    <a:p>
                      <a:pPr algn="ctr" fontAlgn="ctr"/>
                      <a:r>
                        <a:rPr lang="es-CO" sz="900" u="none" strike="noStrike">
                          <a:solidFill>
                            <a:schemeClr val="bg1"/>
                          </a:solidFill>
                          <a:effectLst/>
                        </a:rPr>
                        <a:t>MEDICOS</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a:solidFill>
                            <a:schemeClr val="bg1"/>
                          </a:solidFill>
                          <a:effectLst/>
                        </a:rPr>
                        <a:t>ODONTOLOGIA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OPTOMETRIA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FISIOTERAPIA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b"/>
                      <a:r>
                        <a:rPr lang="es-CO" sz="900" u="none" strike="noStrike">
                          <a:solidFill>
                            <a:schemeClr val="bg1"/>
                          </a:solidFill>
                          <a:effectLst/>
                        </a:rPr>
                        <a:t>CRECIMIENTO Y DESAR</a:t>
                      </a:r>
                      <a:endParaRPr lang="es-CO" sz="900" b="1" i="0" u="none" strike="noStrike">
                        <a:solidFill>
                          <a:schemeClr val="bg1"/>
                        </a:solidFill>
                        <a:effectLst/>
                        <a:latin typeface="Calibri"/>
                      </a:endParaRPr>
                    </a:p>
                  </a:txBody>
                  <a:tcPr marL="3654" marR="3654" marT="3654" marB="0" anchor="b">
                    <a:solidFill>
                      <a:schemeClr val="accent3"/>
                    </a:solidFill>
                  </a:tcPr>
                </a:tc>
                <a:tc>
                  <a:txBody>
                    <a:bodyPr/>
                    <a:lstStyle/>
                    <a:p>
                      <a:pPr algn="ctr" fontAlgn="ctr"/>
                      <a:r>
                        <a:rPr lang="es-CO" sz="900" u="none" strike="noStrike">
                          <a:solidFill>
                            <a:schemeClr val="bg1"/>
                          </a:solidFill>
                          <a:effectLst/>
                        </a:rPr>
                        <a:t>PSICOLOGIA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GINECOLOGIA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FONAUDIOLOGIA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VACUNACION</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TOTAL</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smtClean="0">
                          <a:solidFill>
                            <a:schemeClr val="bg1"/>
                          </a:solidFill>
                          <a:effectLst/>
                        </a:rPr>
                        <a:t>DONACION </a:t>
                      </a:r>
                      <a:r>
                        <a:rPr lang="es-CO" sz="900" u="none" strike="noStrike" dirty="0">
                          <a:solidFill>
                            <a:schemeClr val="bg1"/>
                          </a:solidFill>
                          <a:effectLst/>
                        </a:rPr>
                        <a:t>PRENDAS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MERCADOS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LITROS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ICBF,SENA</a:t>
                      </a:r>
                      <a:endParaRPr lang="es-CO" sz="900" b="1" i="0" u="none" strike="noStrike" dirty="0">
                        <a:solidFill>
                          <a:schemeClr val="bg1"/>
                        </a:solidFill>
                        <a:effectLst/>
                        <a:latin typeface="Arial"/>
                      </a:endParaRPr>
                    </a:p>
                  </a:txBody>
                  <a:tcPr marL="3654" marR="3654" marT="3654" marB="0" anchor="ctr">
                    <a:solidFill>
                      <a:schemeClr val="accent3"/>
                    </a:solidFill>
                  </a:tcPr>
                </a:tc>
              </a:tr>
              <a:tr h="159791">
                <a:tc>
                  <a:txBody>
                    <a:bodyPr/>
                    <a:lstStyle/>
                    <a:p>
                      <a:pPr algn="l" fontAlgn="ctr"/>
                      <a:r>
                        <a:rPr lang="es-CO" sz="900" u="none" strike="noStrike" dirty="0">
                          <a:effectLst/>
                        </a:rPr>
                        <a:t>CHEMESQUEMENA</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a:effectLst/>
                        </a:rPr>
                        <a:t>BIMUR</a:t>
                      </a:r>
                      <a:endParaRPr lang="es-CO" sz="900" b="0" i="0" u="none" strike="noStrike">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a:effectLst/>
                        </a:rPr>
                        <a:t>158</a:t>
                      </a:r>
                      <a:endParaRPr lang="es-CO" sz="900" b="0" i="0" u="none" strike="noStrike">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a:effectLst/>
                        </a:rPr>
                        <a:t>40</a:t>
                      </a:r>
                      <a:endParaRPr lang="es-CO" sz="900" b="0" i="0" u="none" strike="noStrike">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a:effectLst/>
                        </a:rPr>
                        <a:t>0</a:t>
                      </a:r>
                      <a:endParaRPr lang="es-CO" sz="900" b="0" i="0" u="none" strike="noStrike">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b"/>
                      <a:r>
                        <a:rPr lang="es-CO" sz="900" u="none" strike="noStrike">
                          <a:effectLst/>
                        </a:rPr>
                        <a:t>0</a:t>
                      </a:r>
                      <a:endParaRPr lang="es-CO" sz="900" b="0" i="0" u="none" strike="noStrike">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ctr"/>
                      <a:r>
                        <a:rPr lang="es-CO" sz="900" u="none" strike="noStrike">
                          <a:effectLst/>
                        </a:rPr>
                        <a:t>100</a:t>
                      </a:r>
                      <a:endParaRPr lang="es-CO" sz="900" b="0" i="0" u="none" strike="noStrike">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a:effectLst/>
                        </a:rPr>
                        <a:t>42</a:t>
                      </a:r>
                      <a:endParaRPr lang="es-CO" sz="900" b="0" i="0" u="none" strike="noStrike">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b"/>
                      <a:r>
                        <a:rPr lang="es-CO" sz="900" u="none" strike="noStrike">
                          <a:effectLst/>
                        </a:rPr>
                        <a:t>0</a:t>
                      </a:r>
                      <a:endParaRPr lang="es-CO" sz="900" b="0" i="0" u="none" strike="noStrike">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c>
                  <a:txBody>
                    <a:bodyPr/>
                    <a:lstStyle/>
                    <a:p>
                      <a:pPr algn="ctr" fontAlgn="ctr"/>
                      <a:r>
                        <a:rPr lang="es-CO" sz="900" u="none" strike="noStrike">
                          <a:effectLst/>
                        </a:rPr>
                        <a:t>340</a:t>
                      </a:r>
                      <a:endParaRPr lang="es-CO" sz="900" b="0" i="0" u="none" strike="noStrike">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a:effectLst/>
                        </a:rPr>
                        <a:t>300</a:t>
                      </a:r>
                      <a:endParaRPr lang="es-CO" sz="900" b="0" i="0" u="none" strike="noStrike">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a:effectLst/>
                        </a:rPr>
                        <a:t>50</a:t>
                      </a:r>
                      <a:endParaRPr lang="es-CO" sz="900" b="0" i="0" u="none" strike="noStrike">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a:effectLst/>
                        </a:rPr>
                        <a:t>0</a:t>
                      </a:r>
                      <a:endParaRPr lang="es-CO" sz="900" b="0" i="0" u="none" strike="noStrike">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N/A</a:t>
                      </a:r>
                      <a:endParaRPr lang="es-CO" sz="900" b="0" i="0" u="none" strike="noStrike" dirty="0">
                        <a:solidFill>
                          <a:srgbClr val="000000"/>
                        </a:solidFill>
                        <a:effectLst/>
                        <a:latin typeface="Calibri"/>
                      </a:endParaRPr>
                    </a:p>
                  </a:txBody>
                  <a:tcPr marL="3654" marR="3654" marT="3654" marB="0" anchor="b">
                    <a:solidFill>
                      <a:schemeClr val="accent6">
                        <a:lumMod val="60000"/>
                        <a:lumOff val="40000"/>
                      </a:scheme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3514846975"/>
              </p:ext>
            </p:extLst>
          </p:nvPr>
        </p:nvGraphicFramePr>
        <p:xfrm>
          <a:off x="152398" y="4776165"/>
          <a:ext cx="8845765" cy="714375"/>
        </p:xfrm>
        <a:graphic>
          <a:graphicData uri="http://schemas.openxmlformats.org/drawingml/2006/table">
            <a:tbl>
              <a:tblPr>
                <a:tableStyleId>{5C22544A-7EE6-4342-B048-85BDC9FD1C3A}</a:tableStyleId>
              </a:tblPr>
              <a:tblGrid>
                <a:gridCol w="1410588"/>
                <a:gridCol w="925033"/>
                <a:gridCol w="903767"/>
                <a:gridCol w="637954"/>
                <a:gridCol w="467832"/>
                <a:gridCol w="520995"/>
                <a:gridCol w="815218"/>
                <a:gridCol w="682365"/>
                <a:gridCol w="1289747"/>
                <a:gridCol w="1192266"/>
              </a:tblGrid>
              <a:tr h="113138">
                <a:tc rowSpan="2">
                  <a:txBody>
                    <a:bodyPr/>
                    <a:lstStyle/>
                    <a:p>
                      <a:pPr algn="ctr" fontAlgn="ctr"/>
                      <a:r>
                        <a:rPr lang="es-CO" sz="900" b="1" i="0" u="none" strike="noStrike" dirty="0">
                          <a:solidFill>
                            <a:schemeClr val="bg1"/>
                          </a:solidFill>
                          <a:effectLst/>
                          <a:latin typeface="+mn-lt"/>
                        </a:rPr>
                        <a:t>LUGAR</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MUNICIPIO</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DEPARTAMENTO</a:t>
                      </a:r>
                    </a:p>
                  </a:txBody>
                  <a:tcPr marL="9525" marR="9525" marT="9525" marB="0" anchor="ctr">
                    <a:solidFill>
                      <a:schemeClr val="accent3"/>
                    </a:solidFill>
                  </a:tcPr>
                </a:tc>
                <a:tc gridSpan="5">
                  <a:txBody>
                    <a:bodyPr/>
                    <a:lstStyle/>
                    <a:p>
                      <a:pPr algn="ctr" fontAlgn="ctr"/>
                      <a:r>
                        <a:rPr lang="es-CO" sz="900" b="1" i="0" u="none" strike="noStrike" dirty="0">
                          <a:solidFill>
                            <a:schemeClr val="bg1"/>
                          </a:solidFill>
                          <a:effectLst/>
                          <a:latin typeface="+mn-lt"/>
                        </a:rPr>
                        <a:t>PERSONAS BENEFICIADAS</a:t>
                      </a:r>
                    </a:p>
                  </a:txBody>
                  <a:tcPr marL="9525" marR="9525" marT="9525"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900" b="1" i="0" u="none" strike="noStrike" dirty="0">
                          <a:solidFill>
                            <a:schemeClr val="bg1"/>
                          </a:solidFill>
                          <a:effectLst/>
                          <a:latin typeface="+mn-lt"/>
                        </a:rPr>
                        <a:t>ENEMIGO EN LA </a:t>
                      </a:r>
                      <a:r>
                        <a:rPr lang="es-CO" sz="900" b="1" i="0" u="none" strike="noStrike" dirty="0" smtClean="0">
                          <a:solidFill>
                            <a:schemeClr val="bg1"/>
                          </a:solidFill>
                          <a:effectLst/>
                          <a:latin typeface="+mn-lt"/>
                        </a:rPr>
                        <a:t>ZONA</a:t>
                      </a:r>
                      <a:endParaRPr lang="es-CO" sz="900" b="1" i="0" u="none" strike="noStrike" dirty="0">
                        <a:solidFill>
                          <a:schemeClr val="bg1"/>
                        </a:solidFill>
                        <a:effectLst/>
                        <a:latin typeface="+mn-lt"/>
                      </a:endParaRP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COSTOS</a:t>
                      </a:r>
                    </a:p>
                  </a:txBody>
                  <a:tcPr marL="9525" marR="9525" marT="9525" marB="0" anchor="ctr">
                    <a:solidFill>
                      <a:schemeClr val="accent3"/>
                    </a:solidFill>
                  </a:tcPr>
                </a:tc>
              </a:tr>
              <a:tr h="11313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i="0" u="none" strike="noStrike" dirty="0">
                          <a:solidFill>
                            <a:schemeClr val="bg1"/>
                          </a:solidFill>
                          <a:effectLst/>
                          <a:latin typeface="+mn-lt"/>
                        </a:rPr>
                        <a:t>NIÑAS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NIÑOS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ADOLESCENTES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MUJERES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HOMBRES</a:t>
                      </a:r>
                    </a:p>
                  </a:txBody>
                  <a:tcPr marL="9525" marR="9525" marT="9525" marB="0" anchor="ctr">
                    <a:solidFill>
                      <a:schemeClr val="accent3"/>
                    </a:solidFill>
                  </a:tcPr>
                </a:tc>
                <a:tc vMerge="1">
                  <a:txBody>
                    <a:bodyPr/>
                    <a:lstStyle/>
                    <a:p>
                      <a:endParaRPr lang="es-CO"/>
                    </a:p>
                  </a:txBody>
                  <a:tcPr/>
                </a:tc>
                <a:tc vMerge="1">
                  <a:txBody>
                    <a:bodyPr/>
                    <a:lstStyle/>
                    <a:p>
                      <a:endParaRPr lang="es-CO"/>
                    </a:p>
                  </a:txBody>
                  <a:tcPr/>
                </a:tc>
              </a:tr>
              <a:tr h="113138">
                <a:tc>
                  <a:txBody>
                    <a:bodyPr/>
                    <a:lstStyle/>
                    <a:p>
                      <a:pPr algn="l" fontAlgn="ctr"/>
                      <a:r>
                        <a:rPr lang="es-CO" sz="900" b="0" i="0" u="none" strike="noStrike" dirty="0">
                          <a:solidFill>
                            <a:srgbClr val="000000"/>
                          </a:solidFill>
                          <a:effectLst/>
                          <a:latin typeface="+mn-lt"/>
                        </a:rPr>
                        <a:t>CGTO/CHEMESQUEMENA</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VALLEDUPAR</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CESAR</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60</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50</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80</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80</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70</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DELINCUENCIA</a:t>
                      </a:r>
                    </a:p>
                    <a:p>
                      <a:pPr algn="ctr" fontAlgn="ctr"/>
                      <a:r>
                        <a:rPr lang="es-CO" sz="900" b="0" i="0" u="none" strike="noStrike" dirty="0" smtClean="0">
                          <a:solidFill>
                            <a:srgbClr val="000000"/>
                          </a:solidFill>
                          <a:effectLst/>
                          <a:latin typeface="+mn-lt"/>
                        </a:rPr>
                        <a:t> </a:t>
                      </a:r>
                      <a:r>
                        <a:rPr lang="es-CO" sz="900" b="0" i="0" u="none" strike="noStrike" dirty="0">
                          <a:solidFill>
                            <a:srgbClr val="000000"/>
                          </a:solidFill>
                          <a:effectLst/>
                          <a:latin typeface="+mn-lt"/>
                        </a:rPr>
                        <a:t>COMUN</a:t>
                      </a:r>
                    </a:p>
                  </a:txBody>
                  <a:tcPr marL="9525" marR="9525" marT="9525" marB="0" anchor="ctr">
                    <a:solidFill>
                      <a:schemeClr val="accent6">
                        <a:lumMod val="40000"/>
                        <a:lumOff val="60000"/>
                      </a:schemeClr>
                    </a:solidFill>
                  </a:tcPr>
                </a:tc>
                <a:tc>
                  <a:txBody>
                    <a:bodyPr/>
                    <a:lstStyle/>
                    <a:p>
                      <a:pPr algn="l" fontAlgn="ctr"/>
                      <a:r>
                        <a:rPr lang="es-CO" sz="900" b="0" i="0" u="none" strike="noStrike" dirty="0" smtClean="0">
                          <a:solidFill>
                            <a:srgbClr val="000000"/>
                          </a:solidFill>
                          <a:effectLst/>
                          <a:latin typeface="+mn-lt"/>
                        </a:rPr>
                        <a:t> $           5.105.000,00 </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xmlns="" val="3188215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a:grpSpLocks/>
          </p:cNvGrpSpPr>
          <p:nvPr/>
        </p:nvGrpSpPr>
        <p:grpSpPr bwMode="auto">
          <a:xfrm>
            <a:off x="269631" y="1148366"/>
            <a:ext cx="3703397" cy="4671927"/>
            <a:chOff x="428596" y="1500174"/>
            <a:chExt cx="5000660" cy="4500594"/>
          </a:xfrm>
        </p:grpSpPr>
        <p:sp>
          <p:nvSpPr>
            <p:cNvPr id="4" name="3 Elipse"/>
            <p:cNvSpPr/>
            <p:nvPr/>
          </p:nvSpPr>
          <p:spPr>
            <a:xfrm>
              <a:off x="428596" y="1500174"/>
              <a:ext cx="5000660" cy="4500594"/>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solidFill>
                  <a:prstClr val="white"/>
                </a:solidFill>
              </a:endParaRPr>
            </a:p>
          </p:txBody>
        </p:sp>
        <p:grpSp>
          <p:nvGrpSpPr>
            <p:cNvPr id="3" name="7 Grupo"/>
            <p:cNvGrpSpPr>
              <a:grpSpLocks/>
            </p:cNvGrpSpPr>
            <p:nvPr/>
          </p:nvGrpSpPr>
          <p:grpSpPr bwMode="auto">
            <a:xfrm>
              <a:off x="428596" y="1643050"/>
              <a:ext cx="4857784" cy="4214842"/>
              <a:chOff x="1500166" y="1500174"/>
              <a:chExt cx="4857784" cy="4214842"/>
            </a:xfrm>
          </p:grpSpPr>
          <p:sp>
            <p:nvSpPr>
              <p:cNvPr id="6" name="5 Elipse"/>
              <p:cNvSpPr/>
              <p:nvPr/>
            </p:nvSpPr>
            <p:spPr>
              <a:xfrm>
                <a:off x="1500166" y="1500174"/>
                <a:ext cx="4357718" cy="4143404"/>
              </a:xfrm>
              <a:prstGeom prst="ellipse">
                <a:avLst/>
              </a:prstGeom>
              <a:solidFill>
                <a:schemeClr val="accent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solidFill>
                    <a:prstClr val="white"/>
                  </a:solidFill>
                </a:endParaRPr>
              </a:p>
            </p:txBody>
          </p:sp>
          <p:sp>
            <p:nvSpPr>
              <p:cNvPr id="7" name="6 Elipse"/>
              <p:cNvSpPr/>
              <p:nvPr/>
            </p:nvSpPr>
            <p:spPr>
              <a:xfrm>
                <a:off x="2000050" y="1572142"/>
                <a:ext cx="4358474" cy="41431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solidFill>
                    <a:prstClr val="white"/>
                  </a:solidFill>
                </a:endParaRPr>
              </a:p>
            </p:txBody>
          </p:sp>
        </p:grpSp>
      </p:grpSp>
      <p:sp>
        <p:nvSpPr>
          <p:cNvPr id="8" name="7 Rectángulo"/>
          <p:cNvSpPr/>
          <p:nvPr/>
        </p:nvSpPr>
        <p:spPr bwMode="auto">
          <a:xfrm>
            <a:off x="1499230" y="2532185"/>
            <a:ext cx="6787839" cy="761999"/>
          </a:xfrm>
          <a:prstGeom prst="rect">
            <a:avLst/>
          </a:prstGeom>
          <a:solidFill>
            <a:schemeClr val="bg1">
              <a:lumMod val="95000"/>
            </a:schemeClr>
          </a:solidFill>
          <a:ln w="317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r>
              <a:rPr lang="es-ES" sz="1400" dirty="0" smtClean="0">
                <a:solidFill>
                  <a:schemeClr val="tx1"/>
                </a:solidFill>
              </a:rPr>
              <a:t>Ley </a:t>
            </a:r>
            <a:r>
              <a:rPr lang="es-ES" sz="1400" dirty="0">
                <a:solidFill>
                  <a:schemeClr val="tx1"/>
                </a:solidFill>
              </a:rPr>
              <a:t>21 de 1991 por medio de la cual se aprueba el Convenio número 169 sobre Pueblos Indígenas y </a:t>
            </a:r>
            <a:r>
              <a:rPr lang="es-ES" sz="1400" dirty="0" smtClean="0">
                <a:solidFill>
                  <a:schemeClr val="tx1"/>
                </a:solidFill>
              </a:rPr>
              <a:t>Tribales </a:t>
            </a:r>
            <a:r>
              <a:rPr lang="es-ES" sz="1400" dirty="0">
                <a:solidFill>
                  <a:schemeClr val="tx1"/>
                </a:solidFill>
              </a:rPr>
              <a:t>en países independientes, adoptado por la 76a. reunión de la Conferencia General de la O.I.T., Ginebra 1989</a:t>
            </a:r>
            <a:r>
              <a:rPr lang="es-ES" sz="1400" dirty="0" smtClean="0">
                <a:solidFill>
                  <a:schemeClr val="tx1"/>
                </a:solidFill>
              </a:rPr>
              <a:t>.</a:t>
            </a:r>
            <a:endParaRPr lang="es-CO" sz="1600" dirty="0">
              <a:solidFill>
                <a:schemeClr val="tx1"/>
              </a:solidFill>
            </a:endParaRPr>
          </a:p>
        </p:txBody>
      </p:sp>
      <p:sp>
        <p:nvSpPr>
          <p:cNvPr id="9" name="8 Rectángulo"/>
          <p:cNvSpPr/>
          <p:nvPr/>
        </p:nvSpPr>
        <p:spPr bwMode="auto">
          <a:xfrm>
            <a:off x="1601145" y="4793317"/>
            <a:ext cx="6767985" cy="712084"/>
          </a:xfrm>
          <a:prstGeom prst="rect">
            <a:avLst/>
          </a:prstGeom>
          <a:solidFill>
            <a:schemeClr val="bg1">
              <a:lumMod val="95000"/>
            </a:schemeClr>
          </a:solidFill>
          <a:ln w="317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sz="1400" dirty="0">
                <a:solidFill>
                  <a:schemeClr val="tx1"/>
                </a:solidFill>
              </a:rPr>
              <a:t>Directiva Permanente de Ejercito No. </a:t>
            </a:r>
            <a:r>
              <a:rPr lang="es-ES_tradnl" sz="1400" dirty="0" smtClean="0">
                <a:solidFill>
                  <a:schemeClr val="tx1"/>
                </a:solidFill>
              </a:rPr>
              <a:t>01150 de 2016</a:t>
            </a:r>
            <a:r>
              <a:rPr lang="es-ES" sz="1400" dirty="0" smtClean="0">
                <a:solidFill>
                  <a:schemeClr val="tx1"/>
                </a:solidFill>
              </a:rPr>
              <a:t>: </a:t>
            </a:r>
            <a:r>
              <a:rPr lang="es-ES" sz="1400" dirty="0">
                <a:solidFill>
                  <a:schemeClr val="tx1"/>
                </a:solidFill>
              </a:rPr>
              <a:t>instrucciones para fortalecer la política de atención, reconocimiento, protección y prevención de los derechos humanos de las comunidades de los pueblos indígenas</a:t>
            </a:r>
            <a:endParaRPr lang="es-CO" sz="1400" dirty="0">
              <a:solidFill>
                <a:schemeClr val="tx1"/>
              </a:solidFill>
              <a:latin typeface="Arial" panose="020B0604020202020204" pitchFamily="34" charset="0"/>
              <a:cs typeface="Arial" panose="020B0604020202020204" pitchFamily="34" charset="0"/>
            </a:endParaRPr>
          </a:p>
        </p:txBody>
      </p:sp>
      <p:sp>
        <p:nvSpPr>
          <p:cNvPr id="10" name="9 CuadroTexto"/>
          <p:cNvSpPr txBox="1"/>
          <p:nvPr/>
        </p:nvSpPr>
        <p:spPr bwMode="auto">
          <a:xfrm>
            <a:off x="5080357" y="1033003"/>
            <a:ext cx="3857904" cy="276999"/>
          </a:xfrm>
          <a:prstGeom prst="rect">
            <a:avLst/>
          </a:prstGeom>
          <a:noFill/>
        </p:spPr>
        <p:txBody>
          <a:bodyPr wrap="square" tIns="0" bIns="0" anchor="ctr">
            <a:spAutoFit/>
          </a:bodyPr>
          <a:lstStyle/>
          <a:p>
            <a:pPr algn="ctr">
              <a:defRPr/>
            </a:pPr>
            <a:r>
              <a:rPr lang="es-MX" b="1" u="sng" dirty="0">
                <a:solidFill>
                  <a:schemeClr val="tx2"/>
                </a:solidFill>
                <a:effectLst>
                  <a:outerShdw blurRad="38100" dist="38100" dir="2700000" algn="tl">
                    <a:srgbClr val="000000">
                      <a:alpha val="43137"/>
                    </a:srgbClr>
                  </a:outerShdw>
                </a:effectLst>
                <a:latin typeface="Arial Narrow" panose="020B0606020202030204" pitchFamily="34" charset="0"/>
              </a:rPr>
              <a:t>MARCO NORMATIVO</a:t>
            </a:r>
          </a:p>
        </p:txBody>
      </p:sp>
      <p:sp>
        <p:nvSpPr>
          <p:cNvPr id="11" name="10 Rectángulo"/>
          <p:cNvSpPr/>
          <p:nvPr/>
        </p:nvSpPr>
        <p:spPr bwMode="auto">
          <a:xfrm>
            <a:off x="1492138" y="1802089"/>
            <a:ext cx="6767985" cy="556134"/>
          </a:xfrm>
          <a:prstGeom prst="rect">
            <a:avLst/>
          </a:prstGeom>
          <a:solidFill>
            <a:schemeClr val="bg1">
              <a:lumMod val="95000"/>
            </a:schemeClr>
          </a:solidFill>
          <a:ln w="317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r>
              <a:rPr lang="es-ES" sz="1400" dirty="0">
                <a:solidFill>
                  <a:schemeClr val="tx1"/>
                </a:solidFill>
              </a:rPr>
              <a:t>Constitución Política de 1991, Artículos 7, 8; 10, 13, 18, 19, 37. 38, 40, 49, 67, 68, 70, 72, 96, 171, 246, 286, 288, 329 y 330.</a:t>
            </a:r>
            <a:endParaRPr lang="es-CO" sz="1400" dirty="0">
              <a:solidFill>
                <a:schemeClr val="tx1"/>
              </a:solidFill>
            </a:endParaRPr>
          </a:p>
        </p:txBody>
      </p:sp>
      <p:sp>
        <p:nvSpPr>
          <p:cNvPr id="12" name="Marcador de texto 2"/>
          <p:cNvSpPr>
            <a:spLocks noGrp="1"/>
          </p:cNvSpPr>
          <p:nvPr>
            <p:ph type="body" sz="quarter" idx="13"/>
          </p:nvPr>
        </p:nvSpPr>
        <p:spPr>
          <a:xfrm>
            <a:off x="1076933" y="6385116"/>
            <a:ext cx="2763838" cy="207673"/>
          </a:xfrm>
          <a:prstGeom prst="rect">
            <a:avLst/>
          </a:prstGeom>
        </p:spPr>
        <p:txBody>
          <a:bodyPr vert="horz" anchor="ctr"/>
          <a:lstStyle>
            <a:lvl1pPr marL="0" indent="0">
              <a:buNone/>
              <a:defRPr sz="1200" b="1" baseline="0">
                <a:solidFill>
                  <a:srgbClr val="3D332C"/>
                </a:solidFill>
              </a:defRPr>
            </a:lvl1pPr>
          </a:lstStyle>
          <a:p>
            <a:pPr lvl="0"/>
            <a:r>
              <a:rPr lang="es-ES" dirty="0"/>
              <a:t>DEPARTAMENTO JURIDICO INTEGRAL</a:t>
            </a:r>
          </a:p>
        </p:txBody>
      </p:sp>
      <p:sp>
        <p:nvSpPr>
          <p:cNvPr id="13" name="12 Rectángulo"/>
          <p:cNvSpPr/>
          <p:nvPr/>
        </p:nvSpPr>
        <p:spPr bwMode="auto">
          <a:xfrm>
            <a:off x="1534400" y="3450882"/>
            <a:ext cx="6787839" cy="443059"/>
          </a:xfrm>
          <a:prstGeom prst="rect">
            <a:avLst/>
          </a:prstGeom>
          <a:solidFill>
            <a:schemeClr val="bg1">
              <a:lumMod val="95000"/>
            </a:schemeClr>
          </a:solidFill>
          <a:ln w="317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r>
              <a:rPr lang="es-ES" sz="1400" dirty="0">
                <a:solidFill>
                  <a:schemeClr val="tx1"/>
                </a:solidFill>
              </a:rPr>
              <a:t>Declaración de las Naciones Unidas sobre los Derechos de los Pueblos Indígenas, aprobada por la Asamblea General de la ONU el 13 de diciembre de </a:t>
            </a:r>
            <a:r>
              <a:rPr lang="es-ES" sz="1400" dirty="0" smtClean="0">
                <a:solidFill>
                  <a:schemeClr val="tx1"/>
                </a:solidFill>
              </a:rPr>
              <a:t>2007</a:t>
            </a:r>
            <a:endParaRPr lang="es-CO" sz="1400" dirty="0">
              <a:solidFill>
                <a:schemeClr val="tx1"/>
              </a:solidFill>
            </a:endParaRPr>
          </a:p>
        </p:txBody>
      </p:sp>
      <p:sp>
        <p:nvSpPr>
          <p:cNvPr id="14" name="13 Rectángulo"/>
          <p:cNvSpPr/>
          <p:nvPr/>
        </p:nvSpPr>
        <p:spPr bwMode="auto">
          <a:xfrm>
            <a:off x="1557847" y="4025310"/>
            <a:ext cx="6787839" cy="593582"/>
          </a:xfrm>
          <a:prstGeom prst="rect">
            <a:avLst/>
          </a:prstGeom>
          <a:solidFill>
            <a:schemeClr val="bg1">
              <a:lumMod val="95000"/>
            </a:schemeClr>
          </a:solidFill>
          <a:ln w="317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endParaRPr lang="es-ES" sz="1400" dirty="0" smtClean="0">
              <a:solidFill>
                <a:schemeClr val="tx1"/>
              </a:solidFill>
            </a:endParaRPr>
          </a:p>
          <a:p>
            <a:pPr marL="0" lvl="1" algn="just"/>
            <a:r>
              <a:rPr lang="es-ES" sz="1400" dirty="0" smtClean="0">
                <a:solidFill>
                  <a:schemeClr val="tx1"/>
                </a:solidFill>
              </a:rPr>
              <a:t>Directiva 016 de 2006 Política sectorial de reconocimiento, prevención y protección a comunidades de los pueblos indígenas</a:t>
            </a:r>
          </a:p>
          <a:p>
            <a:pPr marL="0" lvl="1" algn="just"/>
            <a:endParaRPr lang="es-CO" sz="1400" dirty="0">
              <a:solidFill>
                <a:schemeClr val="tx1"/>
              </a:solidFill>
            </a:endParaRPr>
          </a:p>
        </p:txBody>
      </p:sp>
      <p:sp>
        <p:nvSpPr>
          <p:cNvPr id="15" name="3 Marcador de texto"/>
          <p:cNvSpPr>
            <a:spLocks noGrp="1"/>
          </p:cNvSpPr>
          <p:nvPr>
            <p:ph type="body" sz="quarter" idx="13"/>
          </p:nvPr>
        </p:nvSpPr>
        <p:spPr>
          <a:xfrm>
            <a:off x="1076933" y="6385116"/>
            <a:ext cx="5054236" cy="207673"/>
          </a:xfrm>
          <a:solidFill>
            <a:schemeClr val="bg2">
              <a:lumMod val="60000"/>
              <a:lumOff val="40000"/>
            </a:schemeClr>
          </a:solidFill>
        </p:spPr>
        <p:txBody>
          <a:bodyPr/>
          <a:lstStyle/>
          <a:p>
            <a:r>
              <a:rPr lang="es-CO" dirty="0" smtClean="0"/>
              <a:t>DÉCIMA BRIGADA BLINDADA</a:t>
            </a:r>
            <a:endParaRPr lang="es-CO" dirty="0"/>
          </a:p>
        </p:txBody>
      </p:sp>
    </p:spTree>
    <p:extLst>
      <p:ext uri="{BB962C8B-B14F-4D97-AF65-F5344CB8AC3E}">
        <p14:creationId xmlns:p14="http://schemas.microsoft.com/office/powerpoint/2010/main" xmlns="" val="2502464197"/>
      </p:ext>
    </p:extLst>
  </p:cSld>
  <p:clrMapOvr>
    <a:masterClrMapping/>
  </p:clrMapOvr>
  <mc:AlternateContent xmlns:mc="http://schemas.openxmlformats.org/markup-compatibility/2006">
    <mc:Choice xmlns:p14="http://schemas.microsoft.com/office/powerpoint/2010/main" xmlns="" Requires="p14">
      <p:transition spd="slow" p14:dur="12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2000"/>
                                        <p:tgtEl>
                                          <p:spTgt spid="1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3000" fill="hold"/>
                                        <p:tgtEl>
                                          <p:spTgt spid="8"/>
                                        </p:tgtEl>
                                        <p:attrNameLst>
                                          <p:attrName>ppt_w</p:attrName>
                                        </p:attrNameLst>
                                      </p:cBhvr>
                                      <p:tavLst>
                                        <p:tav tm="0">
                                          <p:val>
                                            <p:fltVal val="0"/>
                                          </p:val>
                                        </p:tav>
                                        <p:tav tm="100000">
                                          <p:val>
                                            <p:strVal val="#ppt_w"/>
                                          </p:val>
                                        </p:tav>
                                      </p:tavLst>
                                    </p:anim>
                                    <p:anim calcmode="lin" valueType="num">
                                      <p:cBhvr>
                                        <p:cTn id="11" dur="3000" fill="hold"/>
                                        <p:tgtEl>
                                          <p:spTgt spid="8"/>
                                        </p:tgtEl>
                                        <p:attrNameLst>
                                          <p:attrName>ppt_h</p:attrName>
                                        </p:attrNameLst>
                                      </p:cBhvr>
                                      <p:tavLst>
                                        <p:tav tm="0">
                                          <p:val>
                                            <p:fltVal val="0"/>
                                          </p:val>
                                        </p:tav>
                                        <p:tav tm="100000">
                                          <p:val>
                                            <p:strVal val="#ppt_h"/>
                                          </p:val>
                                        </p:tav>
                                      </p:tavLst>
                                    </p:anim>
                                    <p:animEffect transition="in" filter="fade">
                                      <p:cBhvr>
                                        <p:cTn id="12" dur="3000"/>
                                        <p:tgtEl>
                                          <p:spTgt spid="8"/>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3000" fill="hold"/>
                                        <p:tgtEl>
                                          <p:spTgt spid="9"/>
                                        </p:tgtEl>
                                        <p:attrNameLst>
                                          <p:attrName>ppt_w</p:attrName>
                                        </p:attrNameLst>
                                      </p:cBhvr>
                                      <p:tavLst>
                                        <p:tav tm="0">
                                          <p:val>
                                            <p:fltVal val="0"/>
                                          </p:val>
                                        </p:tav>
                                        <p:tav tm="100000">
                                          <p:val>
                                            <p:strVal val="#ppt_w"/>
                                          </p:val>
                                        </p:tav>
                                      </p:tavLst>
                                    </p:anim>
                                    <p:anim calcmode="lin" valueType="num">
                                      <p:cBhvr>
                                        <p:cTn id="16" dur="3000" fill="hold"/>
                                        <p:tgtEl>
                                          <p:spTgt spid="9"/>
                                        </p:tgtEl>
                                        <p:attrNameLst>
                                          <p:attrName>ppt_h</p:attrName>
                                        </p:attrNameLst>
                                      </p:cBhvr>
                                      <p:tavLst>
                                        <p:tav tm="0">
                                          <p:val>
                                            <p:fltVal val="0"/>
                                          </p:val>
                                        </p:tav>
                                        <p:tav tm="100000">
                                          <p:val>
                                            <p:strVal val="#ppt_h"/>
                                          </p:val>
                                        </p:tav>
                                      </p:tavLst>
                                    </p:anim>
                                    <p:animEffect transition="in" filter="fade">
                                      <p:cBhvr>
                                        <p:cTn id="17" dur="3000"/>
                                        <p:tgtEl>
                                          <p:spTgt spid="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3000" fill="hold"/>
                                        <p:tgtEl>
                                          <p:spTgt spid="11"/>
                                        </p:tgtEl>
                                        <p:attrNameLst>
                                          <p:attrName>ppt_w</p:attrName>
                                        </p:attrNameLst>
                                      </p:cBhvr>
                                      <p:tavLst>
                                        <p:tav tm="0">
                                          <p:val>
                                            <p:fltVal val="0"/>
                                          </p:val>
                                        </p:tav>
                                        <p:tav tm="100000">
                                          <p:val>
                                            <p:strVal val="#ppt_w"/>
                                          </p:val>
                                        </p:tav>
                                      </p:tavLst>
                                    </p:anim>
                                    <p:anim calcmode="lin" valueType="num">
                                      <p:cBhvr>
                                        <p:cTn id="21" dur="3000" fill="hold"/>
                                        <p:tgtEl>
                                          <p:spTgt spid="11"/>
                                        </p:tgtEl>
                                        <p:attrNameLst>
                                          <p:attrName>ppt_h</p:attrName>
                                        </p:attrNameLst>
                                      </p:cBhvr>
                                      <p:tavLst>
                                        <p:tav tm="0">
                                          <p:val>
                                            <p:fltVal val="0"/>
                                          </p:val>
                                        </p:tav>
                                        <p:tav tm="100000">
                                          <p:val>
                                            <p:strVal val="#ppt_h"/>
                                          </p:val>
                                        </p:tav>
                                      </p:tavLst>
                                    </p:anim>
                                    <p:animEffect transition="in" filter="fade">
                                      <p:cBhvr>
                                        <p:cTn id="22" dur="300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3000" fill="hold"/>
                                        <p:tgtEl>
                                          <p:spTgt spid="13"/>
                                        </p:tgtEl>
                                        <p:attrNameLst>
                                          <p:attrName>ppt_w</p:attrName>
                                        </p:attrNameLst>
                                      </p:cBhvr>
                                      <p:tavLst>
                                        <p:tav tm="0">
                                          <p:val>
                                            <p:fltVal val="0"/>
                                          </p:val>
                                        </p:tav>
                                        <p:tav tm="100000">
                                          <p:val>
                                            <p:strVal val="#ppt_w"/>
                                          </p:val>
                                        </p:tav>
                                      </p:tavLst>
                                    </p:anim>
                                    <p:anim calcmode="lin" valueType="num">
                                      <p:cBhvr>
                                        <p:cTn id="26" dur="3000" fill="hold"/>
                                        <p:tgtEl>
                                          <p:spTgt spid="13"/>
                                        </p:tgtEl>
                                        <p:attrNameLst>
                                          <p:attrName>ppt_h</p:attrName>
                                        </p:attrNameLst>
                                      </p:cBhvr>
                                      <p:tavLst>
                                        <p:tav tm="0">
                                          <p:val>
                                            <p:fltVal val="0"/>
                                          </p:val>
                                        </p:tav>
                                        <p:tav tm="100000">
                                          <p:val>
                                            <p:strVal val="#ppt_h"/>
                                          </p:val>
                                        </p:tav>
                                      </p:tavLst>
                                    </p:anim>
                                    <p:animEffect transition="in" filter="fade">
                                      <p:cBhvr>
                                        <p:cTn id="27" dur="3000"/>
                                        <p:tgtEl>
                                          <p:spTgt spid="1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3000" fill="hold"/>
                                        <p:tgtEl>
                                          <p:spTgt spid="14"/>
                                        </p:tgtEl>
                                        <p:attrNameLst>
                                          <p:attrName>ppt_w</p:attrName>
                                        </p:attrNameLst>
                                      </p:cBhvr>
                                      <p:tavLst>
                                        <p:tav tm="0">
                                          <p:val>
                                            <p:fltVal val="0"/>
                                          </p:val>
                                        </p:tav>
                                        <p:tav tm="100000">
                                          <p:val>
                                            <p:strVal val="#ppt_w"/>
                                          </p:val>
                                        </p:tav>
                                      </p:tavLst>
                                    </p:anim>
                                    <p:anim calcmode="lin" valueType="num">
                                      <p:cBhvr>
                                        <p:cTn id="31" dur="3000" fill="hold"/>
                                        <p:tgtEl>
                                          <p:spTgt spid="14"/>
                                        </p:tgtEl>
                                        <p:attrNameLst>
                                          <p:attrName>ppt_h</p:attrName>
                                        </p:attrNameLst>
                                      </p:cBhvr>
                                      <p:tavLst>
                                        <p:tav tm="0">
                                          <p:val>
                                            <p:fltVal val="0"/>
                                          </p:val>
                                        </p:tav>
                                        <p:tav tm="100000">
                                          <p:val>
                                            <p:strVal val="#ppt_h"/>
                                          </p:val>
                                        </p:tav>
                                      </p:tavLst>
                                    </p:anim>
                                    <p:animEffect transition="in" filter="fade">
                                      <p:cBhvr>
                                        <p:cTn id="32"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502069"/>
            <a:ext cx="9144000" cy="109054"/>
          </a:xfrm>
          <a:custGeom>
            <a:avLst/>
            <a:gdLst/>
            <a:ahLst/>
            <a:cxnLst/>
            <a:rect l="l" t="t" r="r" b="b"/>
            <a:pathLst>
              <a:path w="9144000" h="109054">
                <a:moveTo>
                  <a:pt x="0" y="109054"/>
                </a:moveTo>
                <a:lnTo>
                  <a:pt x="9144000" y="109054"/>
                </a:lnTo>
                <a:lnTo>
                  <a:pt x="9144000" y="0"/>
                </a:lnTo>
                <a:lnTo>
                  <a:pt x="0" y="0"/>
                </a:lnTo>
                <a:lnTo>
                  <a:pt x="0" y="109054"/>
                </a:lnTo>
                <a:close/>
              </a:path>
            </a:pathLst>
          </a:custGeom>
          <a:solidFill>
            <a:srgbClr val="931100"/>
          </a:solidFill>
        </p:spPr>
        <p:txBody>
          <a:bodyPr wrap="square" lIns="0" tIns="0" rIns="0" bIns="0" rtlCol="0">
            <a:noAutofit/>
          </a:bodyPr>
          <a:lstStyle/>
          <a:p>
            <a:endParaRPr dirty="0"/>
          </a:p>
        </p:txBody>
      </p:sp>
      <p:sp>
        <p:nvSpPr>
          <p:cNvPr id="4" name="object 4"/>
          <p:cNvSpPr txBox="1"/>
          <p:nvPr/>
        </p:nvSpPr>
        <p:spPr>
          <a:xfrm>
            <a:off x="7631490" y="6463938"/>
            <a:ext cx="1366674" cy="172317"/>
          </a:xfrm>
          <a:prstGeom prst="rect">
            <a:avLst/>
          </a:prstGeom>
        </p:spPr>
        <p:txBody>
          <a:bodyPr wrap="square" lIns="0" tIns="0" rIns="0" bIns="0" rtlCol="0">
            <a:noAutofit/>
          </a:bodyPr>
          <a:lstStyle/>
          <a:p>
            <a:pPr marL="12700">
              <a:lnSpc>
                <a:spcPts val="1290"/>
              </a:lnSpc>
              <a:spcBef>
                <a:spcPts val="64"/>
              </a:spcBef>
            </a:pPr>
            <a:endParaRPr sz="1100" dirty="0">
              <a:latin typeface="Trebuchet MS"/>
              <a:cs typeface="Trebuchet MS"/>
            </a:endParaRPr>
          </a:p>
        </p:txBody>
      </p:sp>
      <p:sp>
        <p:nvSpPr>
          <p:cNvPr id="2" name="object 2"/>
          <p:cNvSpPr txBox="1"/>
          <p:nvPr/>
        </p:nvSpPr>
        <p:spPr>
          <a:xfrm>
            <a:off x="791121" y="228587"/>
            <a:ext cx="5648388" cy="280390"/>
          </a:xfrm>
          <a:prstGeom prst="rect">
            <a:avLst/>
          </a:prstGeom>
        </p:spPr>
        <p:txBody>
          <a:bodyPr wrap="square" lIns="0" tIns="0" rIns="0" bIns="0" rtlCol="0">
            <a:noAutofit/>
          </a:bodyPr>
          <a:lstStyle/>
          <a:p>
            <a:pPr marL="25400">
              <a:lnSpc>
                <a:spcPts val="1000"/>
              </a:lnSpc>
            </a:pPr>
            <a:endParaRPr sz="1000" dirty="0"/>
          </a:p>
        </p:txBody>
      </p:sp>
      <p:sp>
        <p:nvSpPr>
          <p:cNvPr id="11" name="Rectangle 5"/>
          <p:cNvSpPr>
            <a:spLocks noChangeArrowheads="1"/>
          </p:cNvSpPr>
          <p:nvPr/>
        </p:nvSpPr>
        <p:spPr bwMode="auto">
          <a:xfrm>
            <a:off x="0" y="4514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0" algn="l"/>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9" name="Rectangle 4"/>
          <p:cNvSpPr>
            <a:spLocks noChangeArrowheads="1"/>
          </p:cNvSpPr>
          <p:nvPr/>
        </p:nvSpPr>
        <p:spPr bwMode="auto">
          <a:xfrm>
            <a:off x="152400" y="2409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7" name="Rectangle 4"/>
          <p:cNvSpPr>
            <a:spLocks noChangeArrowheads="1"/>
          </p:cNvSpPr>
          <p:nvPr/>
        </p:nvSpPr>
        <p:spPr bwMode="auto">
          <a:xfrm>
            <a:off x="152400" y="2409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4"/>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2385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4" name="Rectangle 4"/>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2" name="Rectangle 4"/>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5"/>
          <p:cNvSpPr>
            <a:spLocks noChangeArrowheads="1"/>
          </p:cNvSpPr>
          <p:nvPr/>
        </p:nvSpPr>
        <p:spPr bwMode="auto">
          <a:xfrm>
            <a:off x="0" y="2952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4" name="Rectangle 4"/>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25 CuadroTexto"/>
          <p:cNvSpPr txBox="1"/>
          <p:nvPr/>
        </p:nvSpPr>
        <p:spPr>
          <a:xfrm>
            <a:off x="1924334" y="691247"/>
            <a:ext cx="4863697" cy="646331"/>
          </a:xfrm>
          <a:prstGeom prst="rect">
            <a:avLst/>
          </a:prstGeom>
          <a:solidFill>
            <a:srgbClr val="FFFF00"/>
          </a:solidFill>
        </p:spPr>
        <p:txBody>
          <a:bodyPr wrap="square" rtlCol="0">
            <a:spAutoFit/>
          </a:bodyPr>
          <a:lstStyle/>
          <a:p>
            <a:pPr algn="ctr"/>
            <a:r>
              <a:rPr lang="es-CO" dirty="0" smtClean="0"/>
              <a:t>JAD EL PAJARO </a:t>
            </a:r>
          </a:p>
          <a:p>
            <a:pPr algn="ctr"/>
            <a:r>
              <a:rPr lang="es-CO" dirty="0" smtClean="0"/>
              <a:t>MANAURE - LA GUAJIRA 14 MARZO 2017</a:t>
            </a:r>
            <a:endParaRPr lang="es-CO" dirty="0"/>
          </a:p>
        </p:txBody>
      </p:sp>
      <p:graphicFrame>
        <p:nvGraphicFramePr>
          <p:cNvPr id="27" name="26 Tabla"/>
          <p:cNvGraphicFramePr>
            <a:graphicFrameLocks noGrp="1"/>
          </p:cNvGraphicFramePr>
          <p:nvPr>
            <p:extLst>
              <p:ext uri="{D42A27DB-BD31-4B8C-83A1-F6EECF244321}">
                <p14:modId xmlns:p14="http://schemas.microsoft.com/office/powerpoint/2010/main" xmlns="" val="2379388418"/>
              </p:ext>
            </p:extLst>
          </p:nvPr>
        </p:nvGraphicFramePr>
        <p:xfrm>
          <a:off x="152400" y="3478344"/>
          <a:ext cx="8845763" cy="1062982"/>
        </p:xfrm>
        <a:graphic>
          <a:graphicData uri="http://schemas.openxmlformats.org/drawingml/2006/table">
            <a:tbl>
              <a:tblPr>
                <a:tableStyleId>{5C22544A-7EE6-4342-B048-85BDC9FD1C3A}</a:tableStyleId>
              </a:tblPr>
              <a:tblGrid>
                <a:gridCol w="953386"/>
                <a:gridCol w="425302"/>
                <a:gridCol w="499731"/>
                <a:gridCol w="346999"/>
                <a:gridCol w="444098"/>
                <a:gridCol w="434228"/>
                <a:gridCol w="434228"/>
                <a:gridCol w="477591"/>
                <a:gridCol w="393404"/>
                <a:gridCol w="414670"/>
                <a:gridCol w="393405"/>
                <a:gridCol w="557868"/>
                <a:gridCol w="656279"/>
                <a:gridCol w="572392"/>
                <a:gridCol w="921091"/>
                <a:gridCol w="921091"/>
              </a:tblGrid>
              <a:tr h="314933">
                <a:tc rowSpan="2">
                  <a:txBody>
                    <a:bodyPr/>
                    <a:lstStyle/>
                    <a:p>
                      <a:pPr algn="ctr" fontAlgn="ctr"/>
                      <a:r>
                        <a:rPr lang="es-CO" sz="900" u="none" strike="noStrike" dirty="0">
                          <a:solidFill>
                            <a:schemeClr val="bg1"/>
                          </a:solidFill>
                          <a:effectLst/>
                        </a:rPr>
                        <a:t>CENTRO </a:t>
                      </a:r>
                      <a:endParaRPr lang="es-CO" sz="900" u="none" strike="noStrike" dirty="0" smtClean="0">
                        <a:solidFill>
                          <a:schemeClr val="bg1"/>
                        </a:solidFill>
                        <a:effectLst/>
                      </a:endParaRPr>
                    </a:p>
                    <a:p>
                      <a:pPr algn="ctr" fontAlgn="ctr"/>
                      <a:r>
                        <a:rPr lang="es-CO" sz="900" u="none" strike="noStrike" dirty="0" smtClean="0">
                          <a:solidFill>
                            <a:schemeClr val="bg1"/>
                          </a:solidFill>
                          <a:effectLst/>
                        </a:rPr>
                        <a:t>POBLADO</a:t>
                      </a:r>
                      <a:endParaRPr lang="es-CO" sz="900" b="1" i="0" u="none" strike="noStrike" dirty="0">
                        <a:solidFill>
                          <a:schemeClr val="bg1"/>
                        </a:solidFill>
                        <a:effectLst/>
                        <a:latin typeface="Calibri"/>
                      </a:endParaRPr>
                    </a:p>
                  </a:txBody>
                  <a:tcPr marL="3654" marR="3654" marT="3654" marB="0" anchor="ctr">
                    <a:solidFill>
                      <a:schemeClr val="accent3"/>
                    </a:solidFill>
                  </a:tcPr>
                </a:tc>
                <a:tc rowSpan="2">
                  <a:txBody>
                    <a:bodyPr/>
                    <a:lstStyle/>
                    <a:p>
                      <a:pPr algn="ctr" fontAlgn="ctr"/>
                      <a:r>
                        <a:rPr lang="es-CO" sz="900" u="none" strike="noStrike" dirty="0">
                          <a:solidFill>
                            <a:schemeClr val="bg1"/>
                          </a:solidFill>
                          <a:effectLst/>
                        </a:rPr>
                        <a:t>U/T</a:t>
                      </a:r>
                      <a:endParaRPr lang="es-CO" sz="900" b="1" i="0" u="none" strike="noStrike" dirty="0">
                        <a:solidFill>
                          <a:schemeClr val="bg1"/>
                        </a:solidFill>
                        <a:effectLst/>
                        <a:latin typeface="Calibri"/>
                      </a:endParaRPr>
                    </a:p>
                  </a:txBody>
                  <a:tcPr marL="3654" marR="3654" marT="3654" marB="0" anchor="ctr">
                    <a:solidFill>
                      <a:schemeClr val="accent3"/>
                    </a:solidFill>
                  </a:tcPr>
                </a:tc>
                <a:tc gridSpan="10">
                  <a:txBody>
                    <a:bodyPr/>
                    <a:lstStyle/>
                    <a:p>
                      <a:pPr algn="ctr" fontAlgn="ctr"/>
                      <a:r>
                        <a:rPr lang="es-CO" sz="900" u="none" strike="noStrike" dirty="0">
                          <a:solidFill>
                            <a:schemeClr val="bg1"/>
                          </a:solidFill>
                          <a:effectLst/>
                        </a:rPr>
                        <a:t>SERVICIOS DE SALUD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ctr"/>
                      <a:r>
                        <a:rPr lang="es-CO" sz="900" u="none" strike="noStrike" dirty="0">
                          <a:solidFill>
                            <a:schemeClr val="bg1"/>
                          </a:solidFill>
                          <a:effectLst/>
                        </a:rPr>
                        <a:t>ACTIVOS PARA LA PROSPERIDAD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a:txBody>
                    <a:bodyPr/>
                    <a:lstStyle/>
                    <a:p>
                      <a:pPr algn="ctr" fontAlgn="ctr"/>
                      <a:r>
                        <a:rPr lang="es-CO" sz="900" u="none" strike="noStrike" dirty="0">
                          <a:solidFill>
                            <a:schemeClr val="bg1"/>
                          </a:solidFill>
                          <a:effectLst/>
                        </a:rPr>
                        <a:t>AGUA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OFERTA ESTATAL</a:t>
                      </a:r>
                      <a:endParaRPr lang="es-CO" sz="900" b="1" i="0" u="none" strike="noStrike" dirty="0">
                        <a:solidFill>
                          <a:schemeClr val="bg1"/>
                        </a:solidFill>
                        <a:effectLst/>
                        <a:latin typeface="Calibri"/>
                      </a:endParaRPr>
                    </a:p>
                  </a:txBody>
                  <a:tcPr marL="3654" marR="3654" marT="3654" marB="0" anchor="ctr">
                    <a:solidFill>
                      <a:schemeClr val="accent3"/>
                    </a:solidFill>
                  </a:tcPr>
                </a:tc>
              </a:tr>
              <a:tr h="470075">
                <a:tc vMerge="1">
                  <a:txBody>
                    <a:bodyPr/>
                    <a:lstStyle/>
                    <a:p>
                      <a:endParaRPr lang="es-CO"/>
                    </a:p>
                  </a:txBody>
                  <a:tcPr/>
                </a:tc>
                <a:tc vMerge="1">
                  <a:txBody>
                    <a:bodyPr/>
                    <a:lstStyle/>
                    <a:p>
                      <a:endParaRPr lang="es-CO"/>
                    </a:p>
                  </a:txBody>
                  <a:tcPr/>
                </a:tc>
                <a:tc>
                  <a:txBody>
                    <a:bodyPr/>
                    <a:lstStyle/>
                    <a:p>
                      <a:pPr algn="ctr" fontAlgn="ctr"/>
                      <a:r>
                        <a:rPr lang="es-CO" sz="900" u="none" strike="noStrike" dirty="0">
                          <a:solidFill>
                            <a:schemeClr val="bg1"/>
                          </a:solidFill>
                          <a:effectLst/>
                        </a:rPr>
                        <a:t>MEDICOS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a:solidFill>
                            <a:schemeClr val="bg1"/>
                          </a:solidFill>
                          <a:effectLst/>
                        </a:rPr>
                        <a:t>ODONTOLOGIA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OPTOMETRIA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FISIOTERAPIA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b"/>
                      <a:r>
                        <a:rPr lang="es-CO" sz="900" u="none" strike="noStrike">
                          <a:solidFill>
                            <a:schemeClr val="bg1"/>
                          </a:solidFill>
                          <a:effectLst/>
                        </a:rPr>
                        <a:t>CRECIMIENTO Y DESAR</a:t>
                      </a:r>
                      <a:endParaRPr lang="es-CO" sz="900" b="1" i="0" u="none" strike="noStrike">
                        <a:solidFill>
                          <a:schemeClr val="bg1"/>
                        </a:solidFill>
                        <a:effectLst/>
                        <a:latin typeface="Calibri"/>
                      </a:endParaRPr>
                    </a:p>
                  </a:txBody>
                  <a:tcPr marL="3654" marR="3654" marT="3654" marB="0" anchor="b">
                    <a:solidFill>
                      <a:schemeClr val="accent3"/>
                    </a:solidFill>
                  </a:tcPr>
                </a:tc>
                <a:tc>
                  <a:txBody>
                    <a:bodyPr/>
                    <a:lstStyle/>
                    <a:p>
                      <a:pPr algn="ctr" fontAlgn="ctr"/>
                      <a:r>
                        <a:rPr lang="es-CO" sz="900" u="none" strike="noStrike">
                          <a:solidFill>
                            <a:schemeClr val="bg1"/>
                          </a:solidFill>
                          <a:effectLst/>
                        </a:rPr>
                        <a:t>PSICOLOGIA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GINECOLOGIA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FONAUDIOLOGIA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VACUNACION</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TOTAL</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smtClean="0">
                          <a:solidFill>
                            <a:schemeClr val="bg1"/>
                          </a:solidFill>
                          <a:effectLst/>
                        </a:rPr>
                        <a:t>DONACION </a:t>
                      </a:r>
                      <a:r>
                        <a:rPr lang="es-CO" sz="900" u="none" strike="noStrike" dirty="0">
                          <a:solidFill>
                            <a:schemeClr val="bg1"/>
                          </a:solidFill>
                          <a:effectLst/>
                        </a:rPr>
                        <a:t>PRENDAS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MERCADOS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LITROS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ICBF,SENA</a:t>
                      </a:r>
                      <a:endParaRPr lang="es-CO" sz="900" b="1" i="0" u="none" strike="noStrike" dirty="0">
                        <a:solidFill>
                          <a:schemeClr val="bg1"/>
                        </a:solidFill>
                        <a:effectLst/>
                        <a:latin typeface="Arial"/>
                      </a:endParaRPr>
                    </a:p>
                  </a:txBody>
                  <a:tcPr marL="3654" marR="3654" marT="3654" marB="0" anchor="ctr">
                    <a:solidFill>
                      <a:schemeClr val="accent3"/>
                    </a:solidFill>
                  </a:tcPr>
                </a:tc>
              </a:tr>
              <a:tr h="159791">
                <a:tc>
                  <a:txBody>
                    <a:bodyPr/>
                    <a:lstStyle/>
                    <a:p>
                      <a:pPr algn="ctr" fontAlgn="ctr"/>
                      <a:r>
                        <a:rPr lang="es-CO" sz="900" u="none" strike="noStrike" dirty="0" smtClean="0">
                          <a:effectLst/>
                        </a:rPr>
                        <a:t>EL PAJARO</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BICAR</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707</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451</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285</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384</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80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253</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2160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200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10000</a:t>
                      </a: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ICBF 2000 REFRIGERIOS</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1379345791"/>
              </p:ext>
            </p:extLst>
          </p:nvPr>
        </p:nvGraphicFramePr>
        <p:xfrm>
          <a:off x="152398" y="4776165"/>
          <a:ext cx="8845765" cy="714375"/>
        </p:xfrm>
        <a:graphic>
          <a:graphicData uri="http://schemas.openxmlformats.org/drawingml/2006/table">
            <a:tbl>
              <a:tblPr>
                <a:tableStyleId>{5C22544A-7EE6-4342-B048-85BDC9FD1C3A}</a:tableStyleId>
              </a:tblPr>
              <a:tblGrid>
                <a:gridCol w="1410588"/>
                <a:gridCol w="925033"/>
                <a:gridCol w="903767"/>
                <a:gridCol w="637954"/>
                <a:gridCol w="467832"/>
                <a:gridCol w="520995"/>
                <a:gridCol w="815218"/>
                <a:gridCol w="682365"/>
                <a:gridCol w="1289747"/>
                <a:gridCol w="1192266"/>
              </a:tblGrid>
              <a:tr h="113138">
                <a:tc rowSpan="2">
                  <a:txBody>
                    <a:bodyPr/>
                    <a:lstStyle/>
                    <a:p>
                      <a:pPr algn="ctr" fontAlgn="ctr"/>
                      <a:r>
                        <a:rPr lang="es-CO" sz="900" b="1" i="0" u="none" strike="noStrike" dirty="0">
                          <a:solidFill>
                            <a:schemeClr val="bg1"/>
                          </a:solidFill>
                          <a:effectLst/>
                          <a:latin typeface="+mn-lt"/>
                        </a:rPr>
                        <a:t>LUGAR</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MUNICIPIO</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DEPARTAMENTO</a:t>
                      </a:r>
                    </a:p>
                  </a:txBody>
                  <a:tcPr marL="9525" marR="9525" marT="9525" marB="0" anchor="ctr">
                    <a:solidFill>
                      <a:schemeClr val="accent3"/>
                    </a:solidFill>
                  </a:tcPr>
                </a:tc>
                <a:tc gridSpan="5">
                  <a:txBody>
                    <a:bodyPr/>
                    <a:lstStyle/>
                    <a:p>
                      <a:pPr algn="ctr" fontAlgn="ctr"/>
                      <a:r>
                        <a:rPr lang="es-CO" sz="900" b="1" i="0" u="none" strike="noStrike" dirty="0">
                          <a:solidFill>
                            <a:schemeClr val="bg1"/>
                          </a:solidFill>
                          <a:effectLst/>
                          <a:latin typeface="+mn-lt"/>
                        </a:rPr>
                        <a:t>PERSONAS BENEFICIADAS</a:t>
                      </a:r>
                    </a:p>
                  </a:txBody>
                  <a:tcPr marL="9525" marR="9525" marT="9525"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900" b="1" i="0" u="none" strike="noStrike" dirty="0">
                          <a:solidFill>
                            <a:schemeClr val="bg1"/>
                          </a:solidFill>
                          <a:effectLst/>
                          <a:latin typeface="+mn-lt"/>
                        </a:rPr>
                        <a:t>ENEMIGO EN LA </a:t>
                      </a:r>
                      <a:r>
                        <a:rPr lang="es-CO" sz="900" b="1" i="0" u="none" strike="noStrike" dirty="0" smtClean="0">
                          <a:solidFill>
                            <a:schemeClr val="bg1"/>
                          </a:solidFill>
                          <a:effectLst/>
                          <a:latin typeface="+mn-lt"/>
                        </a:rPr>
                        <a:t>ZONA</a:t>
                      </a:r>
                      <a:endParaRPr lang="es-CO" sz="900" b="1" i="0" u="none" strike="noStrike" dirty="0">
                        <a:solidFill>
                          <a:schemeClr val="bg1"/>
                        </a:solidFill>
                        <a:effectLst/>
                        <a:latin typeface="+mn-lt"/>
                      </a:endParaRP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COSTOS</a:t>
                      </a:r>
                    </a:p>
                  </a:txBody>
                  <a:tcPr marL="9525" marR="9525" marT="9525" marB="0" anchor="ctr">
                    <a:solidFill>
                      <a:schemeClr val="accent3"/>
                    </a:solidFill>
                  </a:tcPr>
                </a:tc>
              </a:tr>
              <a:tr h="11313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i="0" u="none" strike="noStrike" dirty="0">
                          <a:solidFill>
                            <a:schemeClr val="bg1"/>
                          </a:solidFill>
                          <a:effectLst/>
                          <a:latin typeface="+mn-lt"/>
                        </a:rPr>
                        <a:t>NIÑAS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NIÑOS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ADOLESCENTES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MUJERES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HOMBRES</a:t>
                      </a:r>
                    </a:p>
                  </a:txBody>
                  <a:tcPr marL="9525" marR="9525" marT="9525" marB="0" anchor="ctr">
                    <a:solidFill>
                      <a:schemeClr val="accent3"/>
                    </a:solidFill>
                  </a:tcPr>
                </a:tc>
                <a:tc vMerge="1">
                  <a:txBody>
                    <a:bodyPr/>
                    <a:lstStyle/>
                    <a:p>
                      <a:endParaRPr lang="es-CO"/>
                    </a:p>
                  </a:txBody>
                  <a:tcPr/>
                </a:tc>
                <a:tc vMerge="1">
                  <a:txBody>
                    <a:bodyPr/>
                    <a:lstStyle/>
                    <a:p>
                      <a:endParaRPr lang="es-CO"/>
                    </a:p>
                  </a:txBody>
                  <a:tcPr/>
                </a:tc>
              </a:tr>
              <a:tr h="113138">
                <a:tc>
                  <a:txBody>
                    <a:bodyPr/>
                    <a:lstStyle/>
                    <a:p>
                      <a:pPr algn="ctr" fontAlgn="ctr"/>
                      <a:r>
                        <a:rPr lang="es-CO" sz="900" b="0" i="0" u="none" strike="noStrike" dirty="0" smtClean="0">
                          <a:solidFill>
                            <a:srgbClr val="000000"/>
                          </a:solidFill>
                          <a:effectLst/>
                          <a:latin typeface="+mn-lt"/>
                        </a:rPr>
                        <a:t>CGTO EL PAJARO</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MANAURE</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LA GUAJIRA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534</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461</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263</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538</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364</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DELINCUENCIA </a:t>
                      </a:r>
                      <a:endParaRPr lang="es-CO" sz="900" b="0" i="0" u="none" strike="noStrike" dirty="0" smtClean="0">
                        <a:solidFill>
                          <a:srgbClr val="000000"/>
                        </a:solidFill>
                        <a:effectLst/>
                        <a:latin typeface="+mn-lt"/>
                      </a:endParaRPr>
                    </a:p>
                    <a:p>
                      <a:pPr algn="ctr" fontAlgn="ctr"/>
                      <a:r>
                        <a:rPr lang="es-CO" sz="900" b="0" i="0" u="none" strike="noStrike" dirty="0" smtClean="0">
                          <a:solidFill>
                            <a:srgbClr val="000000"/>
                          </a:solidFill>
                          <a:effectLst/>
                          <a:latin typeface="+mn-lt"/>
                        </a:rPr>
                        <a:t>COMUN</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l" fontAlgn="ctr"/>
                      <a:r>
                        <a:rPr lang="es-CO" sz="900" b="0" i="0" u="none" strike="noStrike" dirty="0">
                          <a:solidFill>
                            <a:srgbClr val="000000"/>
                          </a:solidFill>
                          <a:effectLst/>
                          <a:latin typeface="+mn-lt"/>
                        </a:rPr>
                        <a:t> $    </a:t>
                      </a:r>
                      <a:r>
                        <a:rPr lang="es-CO" sz="900" b="0" i="0" u="none" strike="noStrike" dirty="0" smtClean="0">
                          <a:solidFill>
                            <a:srgbClr val="000000"/>
                          </a:solidFill>
                          <a:effectLst/>
                          <a:latin typeface="+mn-lt"/>
                        </a:rPr>
                        <a:t>      </a:t>
                      </a:r>
                      <a:r>
                        <a:rPr lang="es-CO" sz="900" b="0" i="0" u="none" strike="noStrike" dirty="0">
                          <a:solidFill>
                            <a:srgbClr val="000000"/>
                          </a:solidFill>
                          <a:effectLst/>
                          <a:latin typeface="+mn-lt"/>
                        </a:rPr>
                        <a:t>43.626.500,00 </a:t>
                      </a:r>
                    </a:p>
                  </a:txBody>
                  <a:tcPr marL="9525" marR="9525" marT="9525" marB="0" anchor="ctr">
                    <a:solidFill>
                      <a:schemeClr val="accent6">
                        <a:lumMod val="40000"/>
                        <a:lumOff val="60000"/>
                      </a:schemeClr>
                    </a:solidFill>
                  </a:tcPr>
                </a:tc>
              </a:tr>
            </a:tbl>
          </a:graphicData>
        </a:graphic>
      </p:graphicFrame>
      <p:pic>
        <p:nvPicPr>
          <p:cNvPr id="39" name="38 Imagen" descr="H:\doc2016\Accion integral 2017\fotos 2017\marzo 2017\jornada de salud  10 de marzo\20170311_093211.jp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745637" y="1425775"/>
            <a:ext cx="2042393" cy="1690750"/>
          </a:xfrm>
          <a:prstGeom prst="rect">
            <a:avLst/>
          </a:prstGeom>
          <a:noFill/>
          <a:ln>
            <a:noFill/>
          </a:ln>
        </p:spPr>
      </p:pic>
      <p:pic>
        <p:nvPicPr>
          <p:cNvPr id="40" name="39 Imagen" descr="H:\doc2016\Accion integral 2017\fotos 2017\marzo 2017\jornada de salud  10 de marzo\20170311_110040.jp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955771" y="1425775"/>
            <a:ext cx="2042392" cy="1690750"/>
          </a:xfrm>
          <a:prstGeom prst="rect">
            <a:avLst/>
          </a:prstGeom>
          <a:noFill/>
          <a:ln>
            <a:noFill/>
          </a:ln>
        </p:spPr>
      </p:pic>
      <p:pic>
        <p:nvPicPr>
          <p:cNvPr id="41" name="40 Imagen" descr="H:\doc2016\Accion integral 2017\fotos 2017\marzo 2017\jornada de salud  10 de marzo\IMG-20170311-WA0038.jpg"/>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64078" y="1411550"/>
            <a:ext cx="2042393" cy="1704975"/>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42" name="41 Imagen" descr="H:\doc2016\Accion integral 2017\fotos 2017\marzo 2017\jornada de salud  10 de marzo\20170310_164417.jpg"/>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477289" y="1435300"/>
            <a:ext cx="2053766" cy="1704975"/>
          </a:xfrm>
          <a:prstGeom prst="rect">
            <a:avLst/>
          </a:prstGeom>
          <a:noFill/>
          <a:ln>
            <a:noFill/>
          </a:ln>
        </p:spPr>
      </p:pic>
    </p:spTree>
    <p:extLst>
      <p:ext uri="{BB962C8B-B14F-4D97-AF65-F5344CB8AC3E}">
        <p14:creationId xmlns:p14="http://schemas.microsoft.com/office/powerpoint/2010/main" xmlns="" val="2816157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502069"/>
            <a:ext cx="9144000" cy="109054"/>
          </a:xfrm>
          <a:custGeom>
            <a:avLst/>
            <a:gdLst/>
            <a:ahLst/>
            <a:cxnLst/>
            <a:rect l="l" t="t" r="r" b="b"/>
            <a:pathLst>
              <a:path w="9144000" h="109054">
                <a:moveTo>
                  <a:pt x="0" y="109054"/>
                </a:moveTo>
                <a:lnTo>
                  <a:pt x="9144000" y="109054"/>
                </a:lnTo>
                <a:lnTo>
                  <a:pt x="9144000" y="0"/>
                </a:lnTo>
                <a:lnTo>
                  <a:pt x="0" y="0"/>
                </a:lnTo>
                <a:lnTo>
                  <a:pt x="0" y="109054"/>
                </a:lnTo>
                <a:close/>
              </a:path>
            </a:pathLst>
          </a:custGeom>
          <a:solidFill>
            <a:srgbClr val="931100"/>
          </a:solidFill>
        </p:spPr>
        <p:txBody>
          <a:bodyPr wrap="square" lIns="0" tIns="0" rIns="0" bIns="0" rtlCol="0">
            <a:noAutofit/>
          </a:bodyPr>
          <a:lstStyle/>
          <a:p>
            <a:endParaRPr dirty="0"/>
          </a:p>
        </p:txBody>
      </p:sp>
      <p:sp>
        <p:nvSpPr>
          <p:cNvPr id="4" name="object 4"/>
          <p:cNvSpPr txBox="1"/>
          <p:nvPr/>
        </p:nvSpPr>
        <p:spPr>
          <a:xfrm>
            <a:off x="7631490" y="6463938"/>
            <a:ext cx="1366674" cy="172317"/>
          </a:xfrm>
          <a:prstGeom prst="rect">
            <a:avLst/>
          </a:prstGeom>
        </p:spPr>
        <p:txBody>
          <a:bodyPr wrap="square" lIns="0" tIns="0" rIns="0" bIns="0" rtlCol="0">
            <a:noAutofit/>
          </a:bodyPr>
          <a:lstStyle/>
          <a:p>
            <a:pPr marL="12700">
              <a:lnSpc>
                <a:spcPts val="1290"/>
              </a:lnSpc>
              <a:spcBef>
                <a:spcPts val="64"/>
              </a:spcBef>
            </a:pPr>
            <a:endParaRPr sz="1100" dirty="0">
              <a:latin typeface="Trebuchet MS"/>
              <a:cs typeface="Trebuchet MS"/>
            </a:endParaRPr>
          </a:p>
        </p:txBody>
      </p:sp>
      <p:sp>
        <p:nvSpPr>
          <p:cNvPr id="2" name="object 2"/>
          <p:cNvSpPr txBox="1"/>
          <p:nvPr/>
        </p:nvSpPr>
        <p:spPr>
          <a:xfrm>
            <a:off x="791121" y="228587"/>
            <a:ext cx="5648388" cy="280390"/>
          </a:xfrm>
          <a:prstGeom prst="rect">
            <a:avLst/>
          </a:prstGeom>
        </p:spPr>
        <p:txBody>
          <a:bodyPr wrap="square" lIns="0" tIns="0" rIns="0" bIns="0" rtlCol="0">
            <a:noAutofit/>
          </a:bodyPr>
          <a:lstStyle/>
          <a:p>
            <a:pPr marL="25400">
              <a:lnSpc>
                <a:spcPts val="1000"/>
              </a:lnSpc>
            </a:pPr>
            <a:endParaRPr sz="1000" dirty="0"/>
          </a:p>
        </p:txBody>
      </p:sp>
      <p:sp>
        <p:nvSpPr>
          <p:cNvPr id="11" name="Rectangle 5"/>
          <p:cNvSpPr>
            <a:spLocks noChangeArrowheads="1"/>
          </p:cNvSpPr>
          <p:nvPr/>
        </p:nvSpPr>
        <p:spPr bwMode="auto">
          <a:xfrm>
            <a:off x="0" y="4514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0" algn="l"/>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9" name="Rectangle 4"/>
          <p:cNvSpPr>
            <a:spLocks noChangeArrowheads="1"/>
          </p:cNvSpPr>
          <p:nvPr/>
        </p:nvSpPr>
        <p:spPr bwMode="auto">
          <a:xfrm>
            <a:off x="152400" y="2409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7" name="Rectangle 4"/>
          <p:cNvSpPr>
            <a:spLocks noChangeArrowheads="1"/>
          </p:cNvSpPr>
          <p:nvPr/>
        </p:nvSpPr>
        <p:spPr bwMode="auto">
          <a:xfrm>
            <a:off x="152400" y="2409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4"/>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2385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4" name="Rectangle 4"/>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2" name="Rectangle 4"/>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5"/>
          <p:cNvSpPr>
            <a:spLocks noChangeArrowheads="1"/>
          </p:cNvSpPr>
          <p:nvPr/>
        </p:nvSpPr>
        <p:spPr bwMode="auto">
          <a:xfrm>
            <a:off x="0" y="2952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4" name="Rectangle 4"/>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25 CuadroTexto"/>
          <p:cNvSpPr txBox="1"/>
          <p:nvPr/>
        </p:nvSpPr>
        <p:spPr>
          <a:xfrm>
            <a:off x="1924334" y="691247"/>
            <a:ext cx="4863697" cy="646331"/>
          </a:xfrm>
          <a:prstGeom prst="rect">
            <a:avLst/>
          </a:prstGeom>
          <a:solidFill>
            <a:srgbClr val="FFFF00"/>
          </a:solidFill>
        </p:spPr>
        <p:txBody>
          <a:bodyPr wrap="square" rtlCol="0">
            <a:spAutoFit/>
          </a:bodyPr>
          <a:lstStyle/>
          <a:p>
            <a:pPr algn="ctr"/>
            <a:r>
              <a:rPr lang="es-CO" dirty="0" smtClean="0"/>
              <a:t>JAD MAYAPO</a:t>
            </a:r>
          </a:p>
          <a:p>
            <a:pPr algn="ctr"/>
            <a:r>
              <a:rPr lang="es-CO" dirty="0" smtClean="0"/>
              <a:t>MANAURE - LA GUAJIRA 20 MARZO 2017</a:t>
            </a:r>
            <a:endParaRPr lang="es-CO" dirty="0"/>
          </a:p>
        </p:txBody>
      </p:sp>
      <p:graphicFrame>
        <p:nvGraphicFramePr>
          <p:cNvPr id="27" name="26 Tabla"/>
          <p:cNvGraphicFramePr>
            <a:graphicFrameLocks noGrp="1"/>
          </p:cNvGraphicFramePr>
          <p:nvPr>
            <p:extLst>
              <p:ext uri="{D42A27DB-BD31-4B8C-83A1-F6EECF244321}">
                <p14:modId xmlns:p14="http://schemas.microsoft.com/office/powerpoint/2010/main" xmlns="" val="4175730951"/>
              </p:ext>
            </p:extLst>
          </p:nvPr>
        </p:nvGraphicFramePr>
        <p:xfrm>
          <a:off x="152400" y="3478344"/>
          <a:ext cx="8845763" cy="1062982"/>
        </p:xfrm>
        <a:graphic>
          <a:graphicData uri="http://schemas.openxmlformats.org/drawingml/2006/table">
            <a:tbl>
              <a:tblPr>
                <a:tableStyleId>{5C22544A-7EE6-4342-B048-85BDC9FD1C3A}</a:tableStyleId>
              </a:tblPr>
              <a:tblGrid>
                <a:gridCol w="953386"/>
                <a:gridCol w="425302"/>
                <a:gridCol w="499731"/>
                <a:gridCol w="346999"/>
                <a:gridCol w="444098"/>
                <a:gridCol w="434228"/>
                <a:gridCol w="434228"/>
                <a:gridCol w="477591"/>
                <a:gridCol w="393404"/>
                <a:gridCol w="414670"/>
                <a:gridCol w="393405"/>
                <a:gridCol w="557868"/>
                <a:gridCol w="656279"/>
                <a:gridCol w="572392"/>
                <a:gridCol w="921091"/>
                <a:gridCol w="921091"/>
              </a:tblGrid>
              <a:tr h="314933">
                <a:tc rowSpan="2">
                  <a:txBody>
                    <a:bodyPr/>
                    <a:lstStyle/>
                    <a:p>
                      <a:pPr algn="ctr" fontAlgn="ctr"/>
                      <a:r>
                        <a:rPr lang="es-CO" sz="900" u="none" strike="noStrike" dirty="0">
                          <a:solidFill>
                            <a:schemeClr val="bg1"/>
                          </a:solidFill>
                          <a:effectLst/>
                        </a:rPr>
                        <a:t>CENTRO </a:t>
                      </a:r>
                      <a:endParaRPr lang="es-CO" sz="900" u="none" strike="noStrike" dirty="0" smtClean="0">
                        <a:solidFill>
                          <a:schemeClr val="bg1"/>
                        </a:solidFill>
                        <a:effectLst/>
                      </a:endParaRPr>
                    </a:p>
                    <a:p>
                      <a:pPr algn="ctr" fontAlgn="ctr"/>
                      <a:r>
                        <a:rPr lang="es-CO" sz="900" u="none" strike="noStrike" dirty="0" smtClean="0">
                          <a:solidFill>
                            <a:schemeClr val="bg1"/>
                          </a:solidFill>
                          <a:effectLst/>
                        </a:rPr>
                        <a:t>POBLADO</a:t>
                      </a:r>
                      <a:endParaRPr lang="es-CO" sz="900" b="1" i="0" u="none" strike="noStrike" dirty="0">
                        <a:solidFill>
                          <a:schemeClr val="bg1"/>
                        </a:solidFill>
                        <a:effectLst/>
                        <a:latin typeface="Calibri"/>
                      </a:endParaRPr>
                    </a:p>
                  </a:txBody>
                  <a:tcPr marL="3654" marR="3654" marT="3654" marB="0" anchor="ctr">
                    <a:solidFill>
                      <a:schemeClr val="accent3"/>
                    </a:solidFill>
                  </a:tcPr>
                </a:tc>
                <a:tc rowSpan="2">
                  <a:txBody>
                    <a:bodyPr/>
                    <a:lstStyle/>
                    <a:p>
                      <a:pPr algn="ctr" fontAlgn="ctr"/>
                      <a:r>
                        <a:rPr lang="es-CO" sz="900" u="none" strike="noStrike" dirty="0">
                          <a:solidFill>
                            <a:schemeClr val="bg1"/>
                          </a:solidFill>
                          <a:effectLst/>
                        </a:rPr>
                        <a:t>U/T</a:t>
                      </a:r>
                      <a:endParaRPr lang="es-CO" sz="900" b="1" i="0" u="none" strike="noStrike" dirty="0">
                        <a:solidFill>
                          <a:schemeClr val="bg1"/>
                        </a:solidFill>
                        <a:effectLst/>
                        <a:latin typeface="Calibri"/>
                      </a:endParaRPr>
                    </a:p>
                  </a:txBody>
                  <a:tcPr marL="3654" marR="3654" marT="3654" marB="0" anchor="ctr">
                    <a:solidFill>
                      <a:schemeClr val="accent3"/>
                    </a:solidFill>
                  </a:tcPr>
                </a:tc>
                <a:tc gridSpan="10">
                  <a:txBody>
                    <a:bodyPr/>
                    <a:lstStyle/>
                    <a:p>
                      <a:pPr algn="ctr" fontAlgn="ctr"/>
                      <a:r>
                        <a:rPr lang="es-CO" sz="900" u="none" strike="noStrike" dirty="0">
                          <a:solidFill>
                            <a:schemeClr val="bg1"/>
                          </a:solidFill>
                          <a:effectLst/>
                        </a:rPr>
                        <a:t>SERVICIOS DE SALUD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ctr"/>
                      <a:r>
                        <a:rPr lang="es-CO" sz="900" u="none" strike="noStrike" dirty="0">
                          <a:solidFill>
                            <a:schemeClr val="bg1"/>
                          </a:solidFill>
                          <a:effectLst/>
                        </a:rPr>
                        <a:t>ACTIVOS PARA LA PROSPERIDAD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a:txBody>
                    <a:bodyPr/>
                    <a:lstStyle/>
                    <a:p>
                      <a:pPr algn="ctr" fontAlgn="ctr"/>
                      <a:r>
                        <a:rPr lang="es-CO" sz="900" u="none" strike="noStrike" dirty="0">
                          <a:solidFill>
                            <a:schemeClr val="bg1"/>
                          </a:solidFill>
                          <a:effectLst/>
                        </a:rPr>
                        <a:t>AGUA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OFERTA ESTATAL</a:t>
                      </a:r>
                      <a:endParaRPr lang="es-CO" sz="900" b="1" i="0" u="none" strike="noStrike" dirty="0">
                        <a:solidFill>
                          <a:schemeClr val="bg1"/>
                        </a:solidFill>
                        <a:effectLst/>
                        <a:latin typeface="Calibri"/>
                      </a:endParaRPr>
                    </a:p>
                  </a:txBody>
                  <a:tcPr marL="3654" marR="3654" marT="3654" marB="0" anchor="ctr">
                    <a:solidFill>
                      <a:schemeClr val="accent3"/>
                    </a:solidFill>
                  </a:tcPr>
                </a:tc>
              </a:tr>
              <a:tr h="470075">
                <a:tc vMerge="1">
                  <a:txBody>
                    <a:bodyPr/>
                    <a:lstStyle/>
                    <a:p>
                      <a:endParaRPr lang="es-CO"/>
                    </a:p>
                  </a:txBody>
                  <a:tcPr/>
                </a:tc>
                <a:tc vMerge="1">
                  <a:txBody>
                    <a:bodyPr/>
                    <a:lstStyle/>
                    <a:p>
                      <a:endParaRPr lang="es-CO"/>
                    </a:p>
                  </a:txBody>
                  <a:tcPr/>
                </a:tc>
                <a:tc>
                  <a:txBody>
                    <a:bodyPr/>
                    <a:lstStyle/>
                    <a:p>
                      <a:pPr algn="ctr" fontAlgn="ctr"/>
                      <a:r>
                        <a:rPr lang="es-CO" sz="900" u="none" strike="noStrike" dirty="0">
                          <a:solidFill>
                            <a:schemeClr val="bg1"/>
                          </a:solidFill>
                          <a:effectLst/>
                        </a:rPr>
                        <a:t>MEDICOS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ODONTOLOGIA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OPTOMETRIA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FISIOTERAPIA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b"/>
                      <a:r>
                        <a:rPr lang="es-CO" sz="900" u="none" strike="noStrike">
                          <a:solidFill>
                            <a:schemeClr val="bg1"/>
                          </a:solidFill>
                          <a:effectLst/>
                        </a:rPr>
                        <a:t>CRECIMIENTO Y DESAR</a:t>
                      </a:r>
                      <a:endParaRPr lang="es-CO" sz="900" b="1" i="0" u="none" strike="noStrike">
                        <a:solidFill>
                          <a:schemeClr val="bg1"/>
                        </a:solidFill>
                        <a:effectLst/>
                        <a:latin typeface="Calibri"/>
                      </a:endParaRPr>
                    </a:p>
                  </a:txBody>
                  <a:tcPr marL="3654" marR="3654" marT="3654" marB="0" anchor="b">
                    <a:solidFill>
                      <a:schemeClr val="accent3"/>
                    </a:solidFill>
                  </a:tcPr>
                </a:tc>
                <a:tc>
                  <a:txBody>
                    <a:bodyPr/>
                    <a:lstStyle/>
                    <a:p>
                      <a:pPr algn="ctr" fontAlgn="ctr"/>
                      <a:r>
                        <a:rPr lang="es-CO" sz="900" u="none" strike="noStrike">
                          <a:solidFill>
                            <a:schemeClr val="bg1"/>
                          </a:solidFill>
                          <a:effectLst/>
                        </a:rPr>
                        <a:t>PSICOLOGIA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GINECOLOGIA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FONAUDIOLOGIA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VACUNACION</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TOTAL</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smtClean="0">
                          <a:solidFill>
                            <a:schemeClr val="bg1"/>
                          </a:solidFill>
                          <a:effectLst/>
                        </a:rPr>
                        <a:t>DONACION </a:t>
                      </a:r>
                      <a:r>
                        <a:rPr lang="es-CO" sz="900" u="none" strike="noStrike" dirty="0">
                          <a:solidFill>
                            <a:schemeClr val="bg1"/>
                          </a:solidFill>
                          <a:effectLst/>
                        </a:rPr>
                        <a:t>PRENDAS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MERCADOS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LITROS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ICBF,SENA</a:t>
                      </a:r>
                      <a:endParaRPr lang="es-CO" sz="900" b="1" i="0" u="none" strike="noStrike" dirty="0">
                        <a:solidFill>
                          <a:schemeClr val="bg1"/>
                        </a:solidFill>
                        <a:effectLst/>
                        <a:latin typeface="Arial"/>
                      </a:endParaRPr>
                    </a:p>
                  </a:txBody>
                  <a:tcPr marL="3654" marR="3654" marT="3654" marB="0" anchor="ctr">
                    <a:solidFill>
                      <a:schemeClr val="accent3"/>
                    </a:solidFill>
                  </a:tcPr>
                </a:tc>
              </a:tr>
              <a:tr h="159791">
                <a:tc>
                  <a:txBody>
                    <a:bodyPr/>
                    <a:lstStyle/>
                    <a:p>
                      <a:pPr algn="ctr" fontAlgn="ctr"/>
                      <a:r>
                        <a:rPr lang="es-CO" sz="900" b="0" i="0" u="none" strike="noStrike" dirty="0" smtClean="0">
                          <a:solidFill>
                            <a:schemeClr val="dk1"/>
                          </a:solidFill>
                          <a:effectLst/>
                          <a:latin typeface="+mn-lt"/>
                        </a:rPr>
                        <a:t>MAYAPO</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BICAR</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618</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745</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168</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101</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80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67</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44</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124</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1947</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200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300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1500</a:t>
                      </a: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ICBF 1500 REFRIGERIOS</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3769909036"/>
              </p:ext>
            </p:extLst>
          </p:nvPr>
        </p:nvGraphicFramePr>
        <p:xfrm>
          <a:off x="152398" y="4776165"/>
          <a:ext cx="8845765" cy="714375"/>
        </p:xfrm>
        <a:graphic>
          <a:graphicData uri="http://schemas.openxmlformats.org/drawingml/2006/table">
            <a:tbl>
              <a:tblPr>
                <a:tableStyleId>{5C22544A-7EE6-4342-B048-85BDC9FD1C3A}</a:tableStyleId>
              </a:tblPr>
              <a:tblGrid>
                <a:gridCol w="1410588"/>
                <a:gridCol w="925033"/>
                <a:gridCol w="903767"/>
                <a:gridCol w="637954"/>
                <a:gridCol w="467832"/>
                <a:gridCol w="520995"/>
                <a:gridCol w="815218"/>
                <a:gridCol w="682365"/>
                <a:gridCol w="1289747"/>
                <a:gridCol w="1192266"/>
              </a:tblGrid>
              <a:tr h="113138">
                <a:tc rowSpan="2">
                  <a:txBody>
                    <a:bodyPr/>
                    <a:lstStyle/>
                    <a:p>
                      <a:pPr algn="ctr" fontAlgn="ctr"/>
                      <a:r>
                        <a:rPr lang="es-CO" sz="900" b="1" i="0" u="none" strike="noStrike" dirty="0">
                          <a:solidFill>
                            <a:schemeClr val="bg1"/>
                          </a:solidFill>
                          <a:effectLst/>
                          <a:latin typeface="+mn-lt"/>
                        </a:rPr>
                        <a:t>LUGAR</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MUNICIPIO</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DEPARTAMENTO</a:t>
                      </a:r>
                    </a:p>
                  </a:txBody>
                  <a:tcPr marL="9525" marR="9525" marT="9525" marB="0" anchor="ctr">
                    <a:solidFill>
                      <a:schemeClr val="accent3"/>
                    </a:solidFill>
                  </a:tcPr>
                </a:tc>
                <a:tc gridSpan="5">
                  <a:txBody>
                    <a:bodyPr/>
                    <a:lstStyle/>
                    <a:p>
                      <a:pPr algn="ctr" fontAlgn="ctr"/>
                      <a:r>
                        <a:rPr lang="es-CO" sz="900" b="1" i="0" u="none" strike="noStrike" dirty="0">
                          <a:solidFill>
                            <a:schemeClr val="bg1"/>
                          </a:solidFill>
                          <a:effectLst/>
                          <a:latin typeface="+mn-lt"/>
                        </a:rPr>
                        <a:t>PERSONAS BENEFICIADAS</a:t>
                      </a:r>
                    </a:p>
                  </a:txBody>
                  <a:tcPr marL="9525" marR="9525" marT="9525"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900" b="1" i="0" u="none" strike="noStrike" dirty="0">
                          <a:solidFill>
                            <a:schemeClr val="bg1"/>
                          </a:solidFill>
                          <a:effectLst/>
                          <a:latin typeface="+mn-lt"/>
                        </a:rPr>
                        <a:t>ENEMIGO EN LA </a:t>
                      </a:r>
                      <a:r>
                        <a:rPr lang="es-CO" sz="900" b="1" i="0" u="none" strike="noStrike" dirty="0" smtClean="0">
                          <a:solidFill>
                            <a:schemeClr val="bg1"/>
                          </a:solidFill>
                          <a:effectLst/>
                          <a:latin typeface="+mn-lt"/>
                        </a:rPr>
                        <a:t>ZONA</a:t>
                      </a:r>
                      <a:endParaRPr lang="es-CO" sz="900" b="1" i="0" u="none" strike="noStrike" dirty="0">
                        <a:solidFill>
                          <a:schemeClr val="bg1"/>
                        </a:solidFill>
                        <a:effectLst/>
                        <a:latin typeface="+mn-lt"/>
                      </a:endParaRP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COSTOS</a:t>
                      </a:r>
                    </a:p>
                  </a:txBody>
                  <a:tcPr marL="9525" marR="9525" marT="9525" marB="0" anchor="ctr">
                    <a:solidFill>
                      <a:schemeClr val="accent3"/>
                    </a:solidFill>
                  </a:tcPr>
                </a:tc>
              </a:tr>
              <a:tr h="11313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i="0" u="none" strike="noStrike" dirty="0">
                          <a:solidFill>
                            <a:schemeClr val="bg1"/>
                          </a:solidFill>
                          <a:effectLst/>
                          <a:latin typeface="+mn-lt"/>
                        </a:rPr>
                        <a:t>NIÑAS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NIÑOS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ADOLESCENTES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MUJERES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HOMBRES</a:t>
                      </a:r>
                    </a:p>
                  </a:txBody>
                  <a:tcPr marL="9525" marR="9525" marT="9525" marB="0" anchor="ctr">
                    <a:solidFill>
                      <a:schemeClr val="accent3"/>
                    </a:solidFill>
                  </a:tcPr>
                </a:tc>
                <a:tc vMerge="1">
                  <a:txBody>
                    <a:bodyPr/>
                    <a:lstStyle/>
                    <a:p>
                      <a:endParaRPr lang="es-CO"/>
                    </a:p>
                  </a:txBody>
                  <a:tcPr/>
                </a:tc>
                <a:tc vMerge="1">
                  <a:txBody>
                    <a:bodyPr/>
                    <a:lstStyle/>
                    <a:p>
                      <a:endParaRPr lang="es-CO"/>
                    </a:p>
                  </a:txBody>
                  <a:tcPr/>
                </a:tc>
              </a:tr>
              <a:tr h="113138">
                <a:tc>
                  <a:txBody>
                    <a:bodyPr/>
                    <a:lstStyle/>
                    <a:p>
                      <a:pPr algn="ctr" fontAlgn="ctr"/>
                      <a:r>
                        <a:rPr lang="es-CO" sz="900" b="0" i="0" u="none" strike="noStrike" dirty="0" smtClean="0">
                          <a:solidFill>
                            <a:srgbClr val="000000"/>
                          </a:solidFill>
                          <a:effectLst/>
                          <a:latin typeface="+mn-lt"/>
                        </a:rPr>
                        <a:t>MAYAPO</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MANAURE</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LA GUAJIRA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445</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424</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232</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438</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408</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DELINCUENCIA </a:t>
                      </a:r>
                      <a:endParaRPr lang="es-CO" sz="900" b="0" i="0" u="none" strike="noStrike" dirty="0" smtClean="0">
                        <a:solidFill>
                          <a:srgbClr val="000000"/>
                        </a:solidFill>
                        <a:effectLst/>
                        <a:latin typeface="+mn-lt"/>
                      </a:endParaRPr>
                    </a:p>
                    <a:p>
                      <a:pPr algn="ctr" fontAlgn="ctr"/>
                      <a:r>
                        <a:rPr lang="es-CO" sz="900" b="0" i="0" u="none" strike="noStrike" dirty="0" smtClean="0">
                          <a:solidFill>
                            <a:srgbClr val="000000"/>
                          </a:solidFill>
                          <a:effectLst/>
                          <a:latin typeface="+mn-lt"/>
                        </a:rPr>
                        <a:t>COMUN</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l" fontAlgn="ctr"/>
                      <a:r>
                        <a:rPr lang="es-CO" sz="900" b="0" i="0" u="none" strike="noStrike" dirty="0">
                          <a:solidFill>
                            <a:srgbClr val="000000"/>
                          </a:solidFill>
                          <a:effectLst/>
                          <a:latin typeface="+mn-lt"/>
                        </a:rPr>
                        <a:t> $ </a:t>
                      </a:r>
                      <a:r>
                        <a:rPr lang="es-CO" sz="900" b="0" i="0" u="none" strike="noStrike" dirty="0" smtClean="0">
                          <a:solidFill>
                            <a:srgbClr val="000000"/>
                          </a:solidFill>
                          <a:effectLst/>
                          <a:latin typeface="+mn-lt"/>
                        </a:rPr>
                        <a:t>         </a:t>
                      </a:r>
                      <a:r>
                        <a:rPr lang="es-CO" sz="900" b="0" i="0" u="none" strike="noStrike" dirty="0">
                          <a:solidFill>
                            <a:srgbClr val="000000"/>
                          </a:solidFill>
                          <a:effectLst/>
                          <a:latin typeface="+mn-lt"/>
                        </a:rPr>
                        <a:t>40.821.000,00 </a:t>
                      </a:r>
                    </a:p>
                  </a:txBody>
                  <a:tcPr marL="9525" marR="9525" marT="9525" marB="0" anchor="ctr">
                    <a:solidFill>
                      <a:schemeClr val="accent6">
                        <a:lumMod val="40000"/>
                        <a:lumOff val="60000"/>
                      </a:schemeClr>
                    </a:solidFill>
                  </a:tcPr>
                </a:tc>
              </a:tr>
            </a:tbl>
          </a:graphicData>
        </a:graphic>
      </p:graphicFrame>
      <p:pic>
        <p:nvPicPr>
          <p:cNvPr id="37" name="36 Imagen" descr="H:\doc2016\Accion integral 2017\fotos 2017\marzo 2017\jad mayapo 20 marzo\IMG-20170318-WA0188.jp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64078" y="1422299"/>
            <a:ext cx="2042393" cy="1694226"/>
          </a:xfrm>
          <a:prstGeom prst="rect">
            <a:avLst/>
          </a:prstGeom>
          <a:noFill/>
          <a:ln>
            <a:noFill/>
          </a:ln>
        </p:spPr>
      </p:pic>
      <p:pic>
        <p:nvPicPr>
          <p:cNvPr id="38" name="37 Imagen" descr="H:\doc2016\Accion integral 2017\fotos 2017\marzo 2017\jad mayapo 20 marzo\IMG-20170319-WA0067.jp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477289" y="1435299"/>
            <a:ext cx="2053766" cy="1681225"/>
          </a:xfrm>
          <a:prstGeom prst="rect">
            <a:avLst/>
          </a:prstGeom>
          <a:noFill/>
          <a:ln>
            <a:noFill/>
          </a:ln>
        </p:spPr>
      </p:pic>
      <p:pic>
        <p:nvPicPr>
          <p:cNvPr id="43" name="42 Imagen" descr="H:\doc2016\Accion integral 2017\fotos 2017\marzo 2017\jad mayapo 20 marzo\IMG-20170318-WA0208.jpg"/>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745636" y="1425774"/>
            <a:ext cx="2042393" cy="1690749"/>
          </a:xfrm>
          <a:prstGeom prst="rect">
            <a:avLst/>
          </a:prstGeom>
          <a:noFill/>
          <a:ln>
            <a:noFill/>
          </a:ln>
        </p:spPr>
      </p:pic>
      <p:pic>
        <p:nvPicPr>
          <p:cNvPr id="44" name="43 Imagen" descr="H:\doc2016\Accion integral 2017\fotos 2017\marzo 2017\jad mayapo 20 marzo\IMG-20170319-WA0069.jpg"/>
          <p:cNvPicPr/>
          <p:nvPr/>
        </p:nvPicPr>
        <p:blipFill rotWithShape="1">
          <a:blip r:embed="rId5" cstate="email">
            <a:extLst>
              <a:ext uri="{28A0092B-C50C-407E-A947-70E740481C1C}">
                <a14:useLocalDpi xmlns:a14="http://schemas.microsoft.com/office/drawing/2010/main" xmlns=""/>
              </a:ext>
            </a:extLst>
          </a:blip>
          <a:srcRect r="21914"/>
          <a:stretch/>
        </p:blipFill>
        <p:spPr bwMode="auto">
          <a:xfrm>
            <a:off x="6955771" y="1422299"/>
            <a:ext cx="2042392" cy="1694226"/>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904976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502069"/>
            <a:ext cx="9144000" cy="109054"/>
          </a:xfrm>
          <a:custGeom>
            <a:avLst/>
            <a:gdLst/>
            <a:ahLst/>
            <a:cxnLst/>
            <a:rect l="l" t="t" r="r" b="b"/>
            <a:pathLst>
              <a:path w="9144000" h="109054">
                <a:moveTo>
                  <a:pt x="0" y="109054"/>
                </a:moveTo>
                <a:lnTo>
                  <a:pt x="9144000" y="109054"/>
                </a:lnTo>
                <a:lnTo>
                  <a:pt x="9144000" y="0"/>
                </a:lnTo>
                <a:lnTo>
                  <a:pt x="0" y="0"/>
                </a:lnTo>
                <a:lnTo>
                  <a:pt x="0" y="109054"/>
                </a:lnTo>
                <a:close/>
              </a:path>
            </a:pathLst>
          </a:custGeom>
          <a:solidFill>
            <a:srgbClr val="931100"/>
          </a:solidFill>
        </p:spPr>
        <p:txBody>
          <a:bodyPr wrap="square" lIns="0" tIns="0" rIns="0" bIns="0" rtlCol="0">
            <a:noAutofit/>
          </a:bodyPr>
          <a:lstStyle/>
          <a:p>
            <a:endParaRPr dirty="0"/>
          </a:p>
        </p:txBody>
      </p:sp>
      <p:sp>
        <p:nvSpPr>
          <p:cNvPr id="4" name="object 4"/>
          <p:cNvSpPr txBox="1"/>
          <p:nvPr/>
        </p:nvSpPr>
        <p:spPr>
          <a:xfrm>
            <a:off x="7631490" y="6463938"/>
            <a:ext cx="1366674" cy="172317"/>
          </a:xfrm>
          <a:prstGeom prst="rect">
            <a:avLst/>
          </a:prstGeom>
        </p:spPr>
        <p:txBody>
          <a:bodyPr wrap="square" lIns="0" tIns="0" rIns="0" bIns="0" rtlCol="0">
            <a:noAutofit/>
          </a:bodyPr>
          <a:lstStyle/>
          <a:p>
            <a:pPr marL="12700">
              <a:lnSpc>
                <a:spcPts val="1290"/>
              </a:lnSpc>
              <a:spcBef>
                <a:spcPts val="64"/>
              </a:spcBef>
            </a:pPr>
            <a:endParaRPr sz="1100" dirty="0">
              <a:latin typeface="Trebuchet MS"/>
              <a:cs typeface="Trebuchet MS"/>
            </a:endParaRPr>
          </a:p>
        </p:txBody>
      </p:sp>
      <p:sp>
        <p:nvSpPr>
          <p:cNvPr id="2" name="object 2"/>
          <p:cNvSpPr txBox="1"/>
          <p:nvPr/>
        </p:nvSpPr>
        <p:spPr>
          <a:xfrm>
            <a:off x="791121" y="228587"/>
            <a:ext cx="5648388" cy="280390"/>
          </a:xfrm>
          <a:prstGeom prst="rect">
            <a:avLst/>
          </a:prstGeom>
        </p:spPr>
        <p:txBody>
          <a:bodyPr wrap="square" lIns="0" tIns="0" rIns="0" bIns="0" rtlCol="0">
            <a:noAutofit/>
          </a:bodyPr>
          <a:lstStyle/>
          <a:p>
            <a:pPr marL="25400">
              <a:lnSpc>
                <a:spcPts val="1000"/>
              </a:lnSpc>
            </a:pPr>
            <a:endParaRPr sz="1000" dirty="0"/>
          </a:p>
        </p:txBody>
      </p:sp>
      <p:sp>
        <p:nvSpPr>
          <p:cNvPr id="11" name="Rectangle 5"/>
          <p:cNvSpPr>
            <a:spLocks noChangeArrowheads="1"/>
          </p:cNvSpPr>
          <p:nvPr/>
        </p:nvSpPr>
        <p:spPr bwMode="auto">
          <a:xfrm>
            <a:off x="0" y="4514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0" algn="l"/>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9" name="Rectangle 4"/>
          <p:cNvSpPr>
            <a:spLocks noChangeArrowheads="1"/>
          </p:cNvSpPr>
          <p:nvPr/>
        </p:nvSpPr>
        <p:spPr bwMode="auto">
          <a:xfrm>
            <a:off x="152400" y="2409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7" name="Rectangle 4"/>
          <p:cNvSpPr>
            <a:spLocks noChangeArrowheads="1"/>
          </p:cNvSpPr>
          <p:nvPr/>
        </p:nvSpPr>
        <p:spPr bwMode="auto">
          <a:xfrm>
            <a:off x="152400" y="2409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4"/>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2385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4" name="Rectangle 4"/>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2" name="Rectangle 4"/>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5"/>
          <p:cNvSpPr>
            <a:spLocks noChangeArrowheads="1"/>
          </p:cNvSpPr>
          <p:nvPr/>
        </p:nvSpPr>
        <p:spPr bwMode="auto">
          <a:xfrm>
            <a:off x="0" y="2952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4" name="Rectangle 4"/>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25 CuadroTexto"/>
          <p:cNvSpPr txBox="1"/>
          <p:nvPr/>
        </p:nvSpPr>
        <p:spPr>
          <a:xfrm>
            <a:off x="1924334" y="679372"/>
            <a:ext cx="4863697" cy="646331"/>
          </a:xfrm>
          <a:prstGeom prst="rect">
            <a:avLst/>
          </a:prstGeom>
          <a:solidFill>
            <a:srgbClr val="FFFF00"/>
          </a:solidFill>
        </p:spPr>
        <p:txBody>
          <a:bodyPr wrap="square" rtlCol="0">
            <a:spAutoFit/>
          </a:bodyPr>
          <a:lstStyle/>
          <a:p>
            <a:pPr algn="ctr"/>
            <a:r>
              <a:rPr lang="es-CO" dirty="0" smtClean="0"/>
              <a:t>JAD COMUNIDAD 4 DE NOVIEMBRE </a:t>
            </a:r>
          </a:p>
          <a:p>
            <a:pPr algn="ctr"/>
            <a:r>
              <a:rPr lang="es-CO" dirty="0" smtClean="0"/>
              <a:t>CUESTECITAS 25 MARZO 2017</a:t>
            </a:r>
            <a:endParaRPr lang="es-CO" dirty="0"/>
          </a:p>
        </p:txBody>
      </p:sp>
      <p:graphicFrame>
        <p:nvGraphicFramePr>
          <p:cNvPr id="27" name="26 Tabla"/>
          <p:cNvGraphicFramePr>
            <a:graphicFrameLocks noGrp="1"/>
          </p:cNvGraphicFramePr>
          <p:nvPr>
            <p:extLst>
              <p:ext uri="{D42A27DB-BD31-4B8C-83A1-F6EECF244321}">
                <p14:modId xmlns:p14="http://schemas.microsoft.com/office/powerpoint/2010/main" xmlns="" val="599722706"/>
              </p:ext>
            </p:extLst>
          </p:nvPr>
        </p:nvGraphicFramePr>
        <p:xfrm>
          <a:off x="152400" y="3478344"/>
          <a:ext cx="8845763" cy="1062982"/>
        </p:xfrm>
        <a:graphic>
          <a:graphicData uri="http://schemas.openxmlformats.org/drawingml/2006/table">
            <a:tbl>
              <a:tblPr>
                <a:tableStyleId>{5C22544A-7EE6-4342-B048-85BDC9FD1C3A}</a:tableStyleId>
              </a:tblPr>
              <a:tblGrid>
                <a:gridCol w="845127"/>
                <a:gridCol w="533561"/>
                <a:gridCol w="499731"/>
                <a:gridCol w="346999"/>
                <a:gridCol w="444098"/>
                <a:gridCol w="434228"/>
                <a:gridCol w="434228"/>
                <a:gridCol w="477591"/>
                <a:gridCol w="393404"/>
                <a:gridCol w="414670"/>
                <a:gridCol w="393405"/>
                <a:gridCol w="557868"/>
                <a:gridCol w="656279"/>
                <a:gridCol w="572392"/>
                <a:gridCol w="921091"/>
                <a:gridCol w="921091"/>
              </a:tblGrid>
              <a:tr h="314933">
                <a:tc rowSpan="2">
                  <a:txBody>
                    <a:bodyPr/>
                    <a:lstStyle/>
                    <a:p>
                      <a:pPr algn="ctr" fontAlgn="ctr"/>
                      <a:r>
                        <a:rPr lang="es-CO" sz="900" u="none" strike="noStrike" dirty="0">
                          <a:solidFill>
                            <a:schemeClr val="bg1"/>
                          </a:solidFill>
                          <a:effectLst/>
                        </a:rPr>
                        <a:t>CENTRO </a:t>
                      </a:r>
                      <a:endParaRPr lang="es-CO" sz="900" u="none" strike="noStrike" dirty="0" smtClean="0">
                        <a:solidFill>
                          <a:schemeClr val="bg1"/>
                        </a:solidFill>
                        <a:effectLst/>
                      </a:endParaRPr>
                    </a:p>
                    <a:p>
                      <a:pPr algn="ctr" fontAlgn="ctr"/>
                      <a:r>
                        <a:rPr lang="es-CO" sz="900" u="none" strike="noStrike" dirty="0" smtClean="0">
                          <a:solidFill>
                            <a:schemeClr val="bg1"/>
                          </a:solidFill>
                          <a:effectLst/>
                        </a:rPr>
                        <a:t>POBLADO</a:t>
                      </a:r>
                      <a:endParaRPr lang="es-CO" sz="900" b="1" i="0" u="none" strike="noStrike" dirty="0">
                        <a:solidFill>
                          <a:schemeClr val="bg1"/>
                        </a:solidFill>
                        <a:effectLst/>
                        <a:latin typeface="Calibri"/>
                      </a:endParaRPr>
                    </a:p>
                  </a:txBody>
                  <a:tcPr marL="3654" marR="3654" marT="3654" marB="0" anchor="ctr">
                    <a:solidFill>
                      <a:schemeClr val="accent3"/>
                    </a:solidFill>
                  </a:tcPr>
                </a:tc>
                <a:tc rowSpan="2">
                  <a:txBody>
                    <a:bodyPr/>
                    <a:lstStyle/>
                    <a:p>
                      <a:pPr algn="ctr" fontAlgn="ctr"/>
                      <a:r>
                        <a:rPr lang="es-CO" sz="900" u="none" strike="noStrike" dirty="0">
                          <a:solidFill>
                            <a:schemeClr val="bg1"/>
                          </a:solidFill>
                          <a:effectLst/>
                        </a:rPr>
                        <a:t>U/T</a:t>
                      </a:r>
                      <a:endParaRPr lang="es-CO" sz="900" b="1" i="0" u="none" strike="noStrike" dirty="0">
                        <a:solidFill>
                          <a:schemeClr val="bg1"/>
                        </a:solidFill>
                        <a:effectLst/>
                        <a:latin typeface="Calibri"/>
                      </a:endParaRPr>
                    </a:p>
                  </a:txBody>
                  <a:tcPr marL="3654" marR="3654" marT="3654" marB="0" anchor="ctr">
                    <a:solidFill>
                      <a:schemeClr val="accent3"/>
                    </a:solidFill>
                  </a:tcPr>
                </a:tc>
                <a:tc gridSpan="10">
                  <a:txBody>
                    <a:bodyPr/>
                    <a:lstStyle/>
                    <a:p>
                      <a:pPr algn="ctr" fontAlgn="ctr"/>
                      <a:r>
                        <a:rPr lang="es-CO" sz="900" u="none" strike="noStrike" dirty="0">
                          <a:solidFill>
                            <a:schemeClr val="bg1"/>
                          </a:solidFill>
                          <a:effectLst/>
                        </a:rPr>
                        <a:t>SERVICIOS DE SALUD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ctr"/>
                      <a:r>
                        <a:rPr lang="es-CO" sz="900" u="none" strike="noStrike" dirty="0">
                          <a:solidFill>
                            <a:schemeClr val="bg1"/>
                          </a:solidFill>
                          <a:effectLst/>
                        </a:rPr>
                        <a:t>ACTIVOS PARA LA PROSPERIDAD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a:txBody>
                    <a:bodyPr/>
                    <a:lstStyle/>
                    <a:p>
                      <a:pPr algn="ctr" fontAlgn="ctr"/>
                      <a:r>
                        <a:rPr lang="es-CO" sz="900" u="none" strike="noStrike" dirty="0">
                          <a:solidFill>
                            <a:schemeClr val="bg1"/>
                          </a:solidFill>
                          <a:effectLst/>
                        </a:rPr>
                        <a:t>AGUA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OFERTA ESTATAL</a:t>
                      </a:r>
                      <a:endParaRPr lang="es-CO" sz="900" b="1" i="0" u="none" strike="noStrike" dirty="0">
                        <a:solidFill>
                          <a:schemeClr val="bg1"/>
                        </a:solidFill>
                        <a:effectLst/>
                        <a:latin typeface="Calibri"/>
                      </a:endParaRPr>
                    </a:p>
                  </a:txBody>
                  <a:tcPr marL="3654" marR="3654" marT="3654" marB="0" anchor="ctr">
                    <a:solidFill>
                      <a:schemeClr val="accent3"/>
                    </a:solidFill>
                  </a:tcPr>
                </a:tc>
              </a:tr>
              <a:tr h="470075">
                <a:tc vMerge="1">
                  <a:txBody>
                    <a:bodyPr/>
                    <a:lstStyle/>
                    <a:p>
                      <a:endParaRPr lang="es-CO"/>
                    </a:p>
                  </a:txBody>
                  <a:tcPr/>
                </a:tc>
                <a:tc vMerge="1">
                  <a:txBody>
                    <a:bodyPr/>
                    <a:lstStyle/>
                    <a:p>
                      <a:endParaRPr lang="es-CO"/>
                    </a:p>
                  </a:txBody>
                  <a:tcPr/>
                </a:tc>
                <a:tc>
                  <a:txBody>
                    <a:bodyPr/>
                    <a:lstStyle/>
                    <a:p>
                      <a:pPr algn="ctr" fontAlgn="ctr"/>
                      <a:r>
                        <a:rPr lang="es-CO" sz="900" u="none" strike="noStrike" dirty="0">
                          <a:solidFill>
                            <a:schemeClr val="bg1"/>
                          </a:solidFill>
                          <a:effectLst/>
                        </a:rPr>
                        <a:t>MEDICOS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a:solidFill>
                            <a:schemeClr val="bg1"/>
                          </a:solidFill>
                          <a:effectLst/>
                        </a:rPr>
                        <a:t>ODONTOLOGIA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OPTOMETRIA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FISIOTERAPIA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b"/>
                      <a:r>
                        <a:rPr lang="es-CO" sz="900" u="none" strike="noStrike">
                          <a:solidFill>
                            <a:schemeClr val="bg1"/>
                          </a:solidFill>
                          <a:effectLst/>
                        </a:rPr>
                        <a:t>CRECIMIENTO Y DESAR</a:t>
                      </a:r>
                      <a:endParaRPr lang="es-CO" sz="900" b="1" i="0" u="none" strike="noStrike">
                        <a:solidFill>
                          <a:schemeClr val="bg1"/>
                        </a:solidFill>
                        <a:effectLst/>
                        <a:latin typeface="Calibri"/>
                      </a:endParaRPr>
                    </a:p>
                  </a:txBody>
                  <a:tcPr marL="3654" marR="3654" marT="3654" marB="0" anchor="b">
                    <a:solidFill>
                      <a:schemeClr val="accent3"/>
                    </a:solidFill>
                  </a:tcPr>
                </a:tc>
                <a:tc>
                  <a:txBody>
                    <a:bodyPr/>
                    <a:lstStyle/>
                    <a:p>
                      <a:pPr algn="ctr" fontAlgn="ctr"/>
                      <a:r>
                        <a:rPr lang="es-CO" sz="900" u="none" strike="noStrike">
                          <a:solidFill>
                            <a:schemeClr val="bg1"/>
                          </a:solidFill>
                          <a:effectLst/>
                        </a:rPr>
                        <a:t>PSICOLOGIA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GINECOLOGIA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FONAUDIOLOGIA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VACUNACION</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TOTAL</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smtClean="0">
                          <a:solidFill>
                            <a:schemeClr val="bg1"/>
                          </a:solidFill>
                          <a:effectLst/>
                        </a:rPr>
                        <a:t>DONACION </a:t>
                      </a:r>
                      <a:r>
                        <a:rPr lang="es-CO" sz="900" u="none" strike="noStrike" dirty="0">
                          <a:solidFill>
                            <a:schemeClr val="bg1"/>
                          </a:solidFill>
                          <a:effectLst/>
                        </a:rPr>
                        <a:t>PRENDAS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MERCADOS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LITROS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ICBF,SENA</a:t>
                      </a:r>
                      <a:endParaRPr lang="es-CO" sz="900" b="1" i="0" u="none" strike="noStrike" dirty="0">
                        <a:solidFill>
                          <a:schemeClr val="bg1"/>
                        </a:solidFill>
                        <a:effectLst/>
                        <a:latin typeface="Arial"/>
                      </a:endParaRPr>
                    </a:p>
                  </a:txBody>
                  <a:tcPr marL="3654" marR="3654" marT="3654" marB="0" anchor="ctr">
                    <a:solidFill>
                      <a:schemeClr val="accent3"/>
                    </a:solidFill>
                  </a:tcPr>
                </a:tc>
              </a:tr>
              <a:tr h="159791">
                <a:tc>
                  <a:txBody>
                    <a:bodyPr/>
                    <a:lstStyle/>
                    <a:p>
                      <a:pPr algn="l" fontAlgn="ctr"/>
                      <a:r>
                        <a:rPr lang="es-CO" sz="900" u="none" strike="noStrike" dirty="0" smtClean="0">
                          <a:effectLst/>
                        </a:rPr>
                        <a:t>CUESTECITAS</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BAEEV 17</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440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190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300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170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1100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200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6000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ICBF 1000 REFRIGERIOS</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4010830769"/>
              </p:ext>
            </p:extLst>
          </p:nvPr>
        </p:nvGraphicFramePr>
        <p:xfrm>
          <a:off x="152398" y="4776165"/>
          <a:ext cx="8845765" cy="851535"/>
        </p:xfrm>
        <a:graphic>
          <a:graphicData uri="http://schemas.openxmlformats.org/drawingml/2006/table">
            <a:tbl>
              <a:tblPr>
                <a:tableStyleId>{5C22544A-7EE6-4342-B048-85BDC9FD1C3A}</a:tableStyleId>
              </a:tblPr>
              <a:tblGrid>
                <a:gridCol w="1410588"/>
                <a:gridCol w="925033"/>
                <a:gridCol w="903767"/>
                <a:gridCol w="637954"/>
                <a:gridCol w="467832"/>
                <a:gridCol w="520995"/>
                <a:gridCol w="815218"/>
                <a:gridCol w="682365"/>
                <a:gridCol w="1289747"/>
                <a:gridCol w="1192266"/>
              </a:tblGrid>
              <a:tr h="113138">
                <a:tc rowSpan="2">
                  <a:txBody>
                    <a:bodyPr/>
                    <a:lstStyle/>
                    <a:p>
                      <a:pPr algn="ctr" fontAlgn="ctr"/>
                      <a:r>
                        <a:rPr lang="es-CO" sz="900" b="1" i="0" u="none" strike="noStrike" dirty="0">
                          <a:solidFill>
                            <a:schemeClr val="bg1"/>
                          </a:solidFill>
                          <a:effectLst/>
                          <a:latin typeface="+mn-lt"/>
                        </a:rPr>
                        <a:t>LUGAR</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MUNICIPIO</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DEPARTAMENTO</a:t>
                      </a:r>
                    </a:p>
                  </a:txBody>
                  <a:tcPr marL="9525" marR="9525" marT="9525" marB="0" anchor="ctr">
                    <a:solidFill>
                      <a:schemeClr val="accent3"/>
                    </a:solidFill>
                  </a:tcPr>
                </a:tc>
                <a:tc gridSpan="5">
                  <a:txBody>
                    <a:bodyPr/>
                    <a:lstStyle/>
                    <a:p>
                      <a:pPr algn="ctr" fontAlgn="ctr"/>
                      <a:r>
                        <a:rPr lang="es-CO" sz="900" b="1" i="0" u="none" strike="noStrike" dirty="0">
                          <a:solidFill>
                            <a:schemeClr val="bg1"/>
                          </a:solidFill>
                          <a:effectLst/>
                          <a:latin typeface="+mn-lt"/>
                        </a:rPr>
                        <a:t>PERSONAS BENEFICIADAS</a:t>
                      </a:r>
                    </a:p>
                  </a:txBody>
                  <a:tcPr marL="9525" marR="9525" marT="9525"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900" b="1" i="0" u="none" strike="noStrike" dirty="0">
                          <a:solidFill>
                            <a:schemeClr val="bg1"/>
                          </a:solidFill>
                          <a:effectLst/>
                          <a:latin typeface="+mn-lt"/>
                        </a:rPr>
                        <a:t>ENEMIGO EN LA </a:t>
                      </a:r>
                      <a:r>
                        <a:rPr lang="es-CO" sz="900" b="1" i="0" u="none" strike="noStrike" dirty="0" smtClean="0">
                          <a:solidFill>
                            <a:schemeClr val="bg1"/>
                          </a:solidFill>
                          <a:effectLst/>
                          <a:latin typeface="+mn-lt"/>
                        </a:rPr>
                        <a:t>ZONA</a:t>
                      </a:r>
                      <a:endParaRPr lang="es-CO" sz="900" b="1" i="0" u="none" strike="noStrike" dirty="0">
                        <a:solidFill>
                          <a:schemeClr val="bg1"/>
                        </a:solidFill>
                        <a:effectLst/>
                        <a:latin typeface="+mn-lt"/>
                      </a:endParaRP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COSTOS</a:t>
                      </a:r>
                    </a:p>
                  </a:txBody>
                  <a:tcPr marL="9525" marR="9525" marT="9525" marB="0" anchor="ctr">
                    <a:solidFill>
                      <a:schemeClr val="accent3"/>
                    </a:solidFill>
                  </a:tcPr>
                </a:tc>
              </a:tr>
              <a:tr h="11313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i="0" u="none" strike="noStrike" dirty="0">
                          <a:solidFill>
                            <a:schemeClr val="bg1"/>
                          </a:solidFill>
                          <a:effectLst/>
                          <a:latin typeface="+mn-lt"/>
                        </a:rPr>
                        <a:t>NIÑAS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NIÑOS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ADOLESCENTES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MUJERES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HOMBRES</a:t>
                      </a:r>
                    </a:p>
                  </a:txBody>
                  <a:tcPr marL="9525" marR="9525" marT="9525" marB="0" anchor="ctr">
                    <a:solidFill>
                      <a:schemeClr val="accent3"/>
                    </a:solidFill>
                  </a:tcPr>
                </a:tc>
                <a:tc vMerge="1">
                  <a:txBody>
                    <a:bodyPr/>
                    <a:lstStyle/>
                    <a:p>
                      <a:endParaRPr lang="es-CO"/>
                    </a:p>
                  </a:txBody>
                  <a:tcPr/>
                </a:tc>
                <a:tc vMerge="1">
                  <a:txBody>
                    <a:bodyPr/>
                    <a:lstStyle/>
                    <a:p>
                      <a:endParaRPr lang="es-CO"/>
                    </a:p>
                  </a:txBody>
                  <a:tcPr/>
                </a:tc>
              </a:tr>
              <a:tr h="113138">
                <a:tc>
                  <a:txBody>
                    <a:bodyPr/>
                    <a:lstStyle/>
                    <a:p>
                      <a:pPr algn="l" fontAlgn="ctr"/>
                      <a:r>
                        <a:rPr lang="es-CO" sz="900" b="0" i="0" u="none" strike="noStrike" dirty="0" smtClean="0">
                          <a:solidFill>
                            <a:srgbClr val="000000"/>
                          </a:solidFill>
                          <a:effectLst/>
                          <a:latin typeface="+mn-lt"/>
                        </a:rPr>
                        <a:t>COMUNIDAD 4 NOVIEMBRE </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CUESTECITAS</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LA GUAJIRA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280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250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220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200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150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CLAN DEL GOLFO - Compañía Mixta Libardo ELN</a:t>
                      </a:r>
                    </a:p>
                  </a:txBody>
                  <a:tcPr marL="9525" marR="9525" marT="9525" marB="0" anchor="ctr">
                    <a:solidFill>
                      <a:schemeClr val="accent6">
                        <a:lumMod val="40000"/>
                        <a:lumOff val="60000"/>
                      </a:schemeClr>
                    </a:solidFill>
                  </a:tcPr>
                </a:tc>
                <a:tc>
                  <a:txBody>
                    <a:bodyPr/>
                    <a:lstStyle/>
                    <a:p>
                      <a:pPr algn="l" fontAlgn="ctr"/>
                      <a:r>
                        <a:rPr lang="es-CO" sz="900" b="0" i="0" u="none" strike="noStrike" dirty="0">
                          <a:solidFill>
                            <a:srgbClr val="000000"/>
                          </a:solidFill>
                          <a:effectLst/>
                          <a:latin typeface="+mn-lt"/>
                        </a:rPr>
                        <a:t> $  </a:t>
                      </a:r>
                      <a:r>
                        <a:rPr lang="es-CO" sz="900" b="0" i="0" u="none" strike="noStrike" dirty="0" smtClean="0">
                          <a:solidFill>
                            <a:srgbClr val="000000"/>
                          </a:solidFill>
                          <a:effectLst/>
                          <a:latin typeface="+mn-lt"/>
                        </a:rPr>
                        <a:t>        </a:t>
                      </a:r>
                      <a:r>
                        <a:rPr lang="es-CO" sz="900" b="0" i="0" u="none" strike="noStrike" dirty="0">
                          <a:solidFill>
                            <a:srgbClr val="000000"/>
                          </a:solidFill>
                          <a:effectLst/>
                          <a:latin typeface="+mn-lt"/>
                        </a:rPr>
                        <a:t>30.250.000,00 </a:t>
                      </a:r>
                    </a:p>
                  </a:txBody>
                  <a:tcPr marL="9525" marR="9525" marT="9525" marB="0" anchor="ctr">
                    <a:solidFill>
                      <a:schemeClr val="accent6">
                        <a:lumMod val="40000"/>
                        <a:lumOff val="60000"/>
                      </a:schemeClr>
                    </a:solidFill>
                  </a:tcPr>
                </a:tc>
              </a:tr>
            </a:tbl>
          </a:graphicData>
        </a:graphic>
      </p:graphicFrame>
      <p:pic>
        <p:nvPicPr>
          <p:cNvPr id="39" name="38 Imagen" descr="C:\Users\S5\Desktop\Acción Integral\jornada al desarrollo cuatro de noviembre\MOLANO\fotos\IMG-20170327-WA0070.jp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745637" y="1435299"/>
            <a:ext cx="2042393" cy="1702757"/>
          </a:xfrm>
          <a:prstGeom prst="rect">
            <a:avLst/>
          </a:prstGeom>
          <a:noFill/>
          <a:ln>
            <a:noFill/>
          </a:ln>
        </p:spPr>
      </p:pic>
      <p:pic>
        <p:nvPicPr>
          <p:cNvPr id="40" name="39 Imagen" descr="C:\Users\S5\Desktop\Acción Integral\jornada al desarrollo cuatro de noviembre\MOLANO\fotos\20170325_101709.jp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477289" y="1425775"/>
            <a:ext cx="2053766" cy="1712282"/>
          </a:xfrm>
          <a:prstGeom prst="rect">
            <a:avLst/>
          </a:prstGeom>
          <a:noFill/>
          <a:ln>
            <a:noFill/>
          </a:ln>
        </p:spPr>
      </p:pic>
      <p:pic>
        <p:nvPicPr>
          <p:cNvPr id="41" name="40 Imagen" descr="C:\Users\S5\Desktop\Acción Integral\jornada al desarrollo cuatro de noviembre\MOLANO\fotos\20170325_113639.jpg"/>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955771" y="1402024"/>
            <a:ext cx="2042392" cy="1712282"/>
          </a:xfrm>
          <a:prstGeom prst="rect">
            <a:avLst/>
          </a:prstGeom>
          <a:noFill/>
          <a:ln>
            <a:noFill/>
          </a:ln>
        </p:spPr>
      </p:pic>
      <p:pic>
        <p:nvPicPr>
          <p:cNvPr id="42" name="41 Imagen" descr="C:\Users\S5\Desktop\Acción Integral\jornada al desarrollo cuatro de noviembre\MOLANO\fotos\20170325_114226.jpg"/>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76509" y="1411549"/>
            <a:ext cx="2029963" cy="1714501"/>
          </a:xfrm>
          <a:prstGeom prst="rect">
            <a:avLst/>
          </a:prstGeom>
          <a:noFill/>
          <a:ln>
            <a:noFill/>
          </a:ln>
        </p:spPr>
      </p:pic>
    </p:spTree>
    <p:extLst>
      <p:ext uri="{BB962C8B-B14F-4D97-AF65-F5344CB8AC3E}">
        <p14:creationId xmlns:p14="http://schemas.microsoft.com/office/powerpoint/2010/main" xmlns="" val="97366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502069"/>
            <a:ext cx="9144000" cy="109054"/>
          </a:xfrm>
          <a:custGeom>
            <a:avLst/>
            <a:gdLst/>
            <a:ahLst/>
            <a:cxnLst/>
            <a:rect l="l" t="t" r="r" b="b"/>
            <a:pathLst>
              <a:path w="9144000" h="109054">
                <a:moveTo>
                  <a:pt x="0" y="109054"/>
                </a:moveTo>
                <a:lnTo>
                  <a:pt x="9144000" y="109054"/>
                </a:lnTo>
                <a:lnTo>
                  <a:pt x="9144000" y="0"/>
                </a:lnTo>
                <a:lnTo>
                  <a:pt x="0" y="0"/>
                </a:lnTo>
                <a:lnTo>
                  <a:pt x="0" y="109054"/>
                </a:lnTo>
                <a:close/>
              </a:path>
            </a:pathLst>
          </a:custGeom>
          <a:solidFill>
            <a:srgbClr val="931100"/>
          </a:solidFill>
        </p:spPr>
        <p:txBody>
          <a:bodyPr wrap="square" lIns="0" tIns="0" rIns="0" bIns="0" rtlCol="0">
            <a:noAutofit/>
          </a:bodyPr>
          <a:lstStyle/>
          <a:p>
            <a:endParaRPr dirty="0"/>
          </a:p>
        </p:txBody>
      </p:sp>
      <p:sp>
        <p:nvSpPr>
          <p:cNvPr id="4" name="object 4"/>
          <p:cNvSpPr txBox="1"/>
          <p:nvPr/>
        </p:nvSpPr>
        <p:spPr>
          <a:xfrm>
            <a:off x="7631490" y="6463938"/>
            <a:ext cx="1366674" cy="172317"/>
          </a:xfrm>
          <a:prstGeom prst="rect">
            <a:avLst/>
          </a:prstGeom>
        </p:spPr>
        <p:txBody>
          <a:bodyPr wrap="square" lIns="0" tIns="0" rIns="0" bIns="0" rtlCol="0">
            <a:noAutofit/>
          </a:bodyPr>
          <a:lstStyle/>
          <a:p>
            <a:pPr marL="12700">
              <a:lnSpc>
                <a:spcPts val="1290"/>
              </a:lnSpc>
              <a:spcBef>
                <a:spcPts val="64"/>
              </a:spcBef>
            </a:pPr>
            <a:endParaRPr sz="1100" dirty="0">
              <a:latin typeface="Trebuchet MS"/>
              <a:cs typeface="Trebuchet MS"/>
            </a:endParaRPr>
          </a:p>
        </p:txBody>
      </p:sp>
      <p:sp>
        <p:nvSpPr>
          <p:cNvPr id="2" name="object 2"/>
          <p:cNvSpPr txBox="1"/>
          <p:nvPr/>
        </p:nvSpPr>
        <p:spPr>
          <a:xfrm>
            <a:off x="791121" y="228587"/>
            <a:ext cx="5648388" cy="280390"/>
          </a:xfrm>
          <a:prstGeom prst="rect">
            <a:avLst/>
          </a:prstGeom>
        </p:spPr>
        <p:txBody>
          <a:bodyPr wrap="square" lIns="0" tIns="0" rIns="0" bIns="0" rtlCol="0">
            <a:noAutofit/>
          </a:bodyPr>
          <a:lstStyle/>
          <a:p>
            <a:pPr marL="25400">
              <a:lnSpc>
                <a:spcPts val="1000"/>
              </a:lnSpc>
            </a:pPr>
            <a:endParaRPr sz="1000" dirty="0"/>
          </a:p>
        </p:txBody>
      </p:sp>
      <p:sp>
        <p:nvSpPr>
          <p:cNvPr id="11" name="Rectangle 5"/>
          <p:cNvSpPr>
            <a:spLocks noChangeArrowheads="1"/>
          </p:cNvSpPr>
          <p:nvPr/>
        </p:nvSpPr>
        <p:spPr bwMode="auto">
          <a:xfrm>
            <a:off x="0" y="4514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0" algn="l"/>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9" name="Rectangle 4"/>
          <p:cNvSpPr>
            <a:spLocks noChangeArrowheads="1"/>
          </p:cNvSpPr>
          <p:nvPr/>
        </p:nvSpPr>
        <p:spPr bwMode="auto">
          <a:xfrm>
            <a:off x="152400" y="2409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7" name="Rectangle 4"/>
          <p:cNvSpPr>
            <a:spLocks noChangeArrowheads="1"/>
          </p:cNvSpPr>
          <p:nvPr/>
        </p:nvSpPr>
        <p:spPr bwMode="auto">
          <a:xfrm>
            <a:off x="152400" y="2409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4"/>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2385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4" name="Rectangle 4"/>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2" name="Rectangle 4"/>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5"/>
          <p:cNvSpPr>
            <a:spLocks noChangeArrowheads="1"/>
          </p:cNvSpPr>
          <p:nvPr/>
        </p:nvSpPr>
        <p:spPr bwMode="auto">
          <a:xfrm>
            <a:off x="0" y="2952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4" name="Rectangle 4"/>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25 CuadroTexto"/>
          <p:cNvSpPr txBox="1"/>
          <p:nvPr/>
        </p:nvSpPr>
        <p:spPr>
          <a:xfrm>
            <a:off x="1924334" y="691247"/>
            <a:ext cx="4863697" cy="646331"/>
          </a:xfrm>
          <a:prstGeom prst="rect">
            <a:avLst/>
          </a:prstGeom>
          <a:solidFill>
            <a:srgbClr val="FFFF00"/>
          </a:solidFill>
        </p:spPr>
        <p:txBody>
          <a:bodyPr wrap="square" rtlCol="0">
            <a:spAutoFit/>
          </a:bodyPr>
          <a:lstStyle/>
          <a:p>
            <a:pPr algn="ctr"/>
            <a:r>
              <a:rPr lang="es-CO" dirty="0" smtClean="0"/>
              <a:t>JAD LA SABANA</a:t>
            </a:r>
          </a:p>
          <a:p>
            <a:pPr algn="ctr"/>
            <a:r>
              <a:rPr lang="es-CO" dirty="0" smtClean="0"/>
              <a:t>MANAURE - LA GUAJIRA 09 ABRIL 2017</a:t>
            </a:r>
            <a:endParaRPr lang="es-CO" dirty="0"/>
          </a:p>
        </p:txBody>
      </p:sp>
      <p:graphicFrame>
        <p:nvGraphicFramePr>
          <p:cNvPr id="27" name="26 Tabla"/>
          <p:cNvGraphicFramePr>
            <a:graphicFrameLocks noGrp="1"/>
          </p:cNvGraphicFramePr>
          <p:nvPr>
            <p:extLst>
              <p:ext uri="{D42A27DB-BD31-4B8C-83A1-F6EECF244321}">
                <p14:modId xmlns:p14="http://schemas.microsoft.com/office/powerpoint/2010/main" xmlns="" val="2596657515"/>
              </p:ext>
            </p:extLst>
          </p:nvPr>
        </p:nvGraphicFramePr>
        <p:xfrm>
          <a:off x="152400" y="3478344"/>
          <a:ext cx="8845763" cy="1062982"/>
        </p:xfrm>
        <a:graphic>
          <a:graphicData uri="http://schemas.openxmlformats.org/drawingml/2006/table">
            <a:tbl>
              <a:tblPr>
                <a:tableStyleId>{5C22544A-7EE6-4342-B048-85BDC9FD1C3A}</a:tableStyleId>
              </a:tblPr>
              <a:tblGrid>
                <a:gridCol w="953386"/>
                <a:gridCol w="425302"/>
                <a:gridCol w="499731"/>
                <a:gridCol w="346999"/>
                <a:gridCol w="444098"/>
                <a:gridCol w="434228"/>
                <a:gridCol w="434228"/>
                <a:gridCol w="477591"/>
                <a:gridCol w="393404"/>
                <a:gridCol w="414670"/>
                <a:gridCol w="393405"/>
                <a:gridCol w="557868"/>
                <a:gridCol w="656279"/>
                <a:gridCol w="572392"/>
                <a:gridCol w="921091"/>
                <a:gridCol w="921091"/>
              </a:tblGrid>
              <a:tr h="314933">
                <a:tc rowSpan="2">
                  <a:txBody>
                    <a:bodyPr/>
                    <a:lstStyle/>
                    <a:p>
                      <a:pPr algn="ctr" fontAlgn="ctr"/>
                      <a:r>
                        <a:rPr lang="es-CO" sz="900" u="none" strike="noStrike" dirty="0">
                          <a:solidFill>
                            <a:schemeClr val="bg1"/>
                          </a:solidFill>
                          <a:effectLst/>
                        </a:rPr>
                        <a:t>CENTRO </a:t>
                      </a:r>
                      <a:endParaRPr lang="es-CO" sz="900" u="none" strike="noStrike" dirty="0" smtClean="0">
                        <a:solidFill>
                          <a:schemeClr val="bg1"/>
                        </a:solidFill>
                        <a:effectLst/>
                      </a:endParaRPr>
                    </a:p>
                    <a:p>
                      <a:pPr algn="ctr" fontAlgn="ctr"/>
                      <a:r>
                        <a:rPr lang="es-CO" sz="900" u="none" strike="noStrike" dirty="0" smtClean="0">
                          <a:solidFill>
                            <a:schemeClr val="bg1"/>
                          </a:solidFill>
                          <a:effectLst/>
                        </a:rPr>
                        <a:t>POBLADO</a:t>
                      </a:r>
                      <a:endParaRPr lang="es-CO" sz="900" b="1" i="0" u="none" strike="noStrike" dirty="0">
                        <a:solidFill>
                          <a:schemeClr val="bg1"/>
                        </a:solidFill>
                        <a:effectLst/>
                        <a:latin typeface="Calibri"/>
                      </a:endParaRPr>
                    </a:p>
                  </a:txBody>
                  <a:tcPr marL="3654" marR="3654" marT="3654" marB="0" anchor="ctr">
                    <a:solidFill>
                      <a:schemeClr val="accent3"/>
                    </a:solidFill>
                  </a:tcPr>
                </a:tc>
                <a:tc rowSpan="2">
                  <a:txBody>
                    <a:bodyPr/>
                    <a:lstStyle/>
                    <a:p>
                      <a:pPr algn="ctr" fontAlgn="ctr"/>
                      <a:r>
                        <a:rPr lang="es-CO" sz="900" u="none" strike="noStrike" dirty="0">
                          <a:solidFill>
                            <a:schemeClr val="bg1"/>
                          </a:solidFill>
                          <a:effectLst/>
                        </a:rPr>
                        <a:t>U/T</a:t>
                      </a:r>
                      <a:endParaRPr lang="es-CO" sz="900" b="1" i="0" u="none" strike="noStrike" dirty="0">
                        <a:solidFill>
                          <a:schemeClr val="bg1"/>
                        </a:solidFill>
                        <a:effectLst/>
                        <a:latin typeface="Calibri"/>
                      </a:endParaRPr>
                    </a:p>
                  </a:txBody>
                  <a:tcPr marL="3654" marR="3654" marT="3654" marB="0" anchor="ctr">
                    <a:solidFill>
                      <a:schemeClr val="accent3"/>
                    </a:solidFill>
                  </a:tcPr>
                </a:tc>
                <a:tc gridSpan="10">
                  <a:txBody>
                    <a:bodyPr/>
                    <a:lstStyle/>
                    <a:p>
                      <a:pPr algn="ctr" fontAlgn="ctr"/>
                      <a:r>
                        <a:rPr lang="es-CO" sz="900" u="none" strike="noStrike" dirty="0">
                          <a:solidFill>
                            <a:schemeClr val="bg1"/>
                          </a:solidFill>
                          <a:effectLst/>
                        </a:rPr>
                        <a:t>SERVICIOS DE SALUD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ctr"/>
                      <a:r>
                        <a:rPr lang="es-CO" sz="900" u="none" strike="noStrike" dirty="0">
                          <a:solidFill>
                            <a:schemeClr val="bg1"/>
                          </a:solidFill>
                          <a:effectLst/>
                        </a:rPr>
                        <a:t>ACTIVOS PARA LA PROSPERIDAD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a:txBody>
                    <a:bodyPr/>
                    <a:lstStyle/>
                    <a:p>
                      <a:pPr algn="ctr" fontAlgn="ctr"/>
                      <a:r>
                        <a:rPr lang="es-CO" sz="900" u="none" strike="noStrike" dirty="0">
                          <a:solidFill>
                            <a:schemeClr val="bg1"/>
                          </a:solidFill>
                          <a:effectLst/>
                        </a:rPr>
                        <a:t>AGUA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OFERTA ESTATAL</a:t>
                      </a:r>
                      <a:endParaRPr lang="es-CO" sz="900" b="1" i="0" u="none" strike="noStrike" dirty="0">
                        <a:solidFill>
                          <a:schemeClr val="bg1"/>
                        </a:solidFill>
                        <a:effectLst/>
                        <a:latin typeface="Calibri"/>
                      </a:endParaRPr>
                    </a:p>
                  </a:txBody>
                  <a:tcPr marL="3654" marR="3654" marT="3654" marB="0" anchor="ctr">
                    <a:solidFill>
                      <a:schemeClr val="accent3"/>
                    </a:solidFill>
                  </a:tcPr>
                </a:tc>
              </a:tr>
              <a:tr h="470075">
                <a:tc vMerge="1">
                  <a:txBody>
                    <a:bodyPr/>
                    <a:lstStyle/>
                    <a:p>
                      <a:endParaRPr lang="es-CO"/>
                    </a:p>
                  </a:txBody>
                  <a:tcPr/>
                </a:tc>
                <a:tc vMerge="1">
                  <a:txBody>
                    <a:bodyPr/>
                    <a:lstStyle/>
                    <a:p>
                      <a:endParaRPr lang="es-CO"/>
                    </a:p>
                  </a:txBody>
                  <a:tcPr/>
                </a:tc>
                <a:tc>
                  <a:txBody>
                    <a:bodyPr/>
                    <a:lstStyle/>
                    <a:p>
                      <a:pPr algn="ctr" fontAlgn="ctr"/>
                      <a:r>
                        <a:rPr lang="es-CO" sz="900" u="none" strike="noStrike" dirty="0">
                          <a:solidFill>
                            <a:schemeClr val="bg1"/>
                          </a:solidFill>
                          <a:effectLst/>
                        </a:rPr>
                        <a:t>MEDICOS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ODONTOLOGIA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OPTOMETRIA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FISIOTERAPIA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b"/>
                      <a:r>
                        <a:rPr lang="es-CO" sz="900" u="none" strike="noStrike">
                          <a:solidFill>
                            <a:schemeClr val="bg1"/>
                          </a:solidFill>
                          <a:effectLst/>
                        </a:rPr>
                        <a:t>CRECIMIENTO Y DESAR</a:t>
                      </a:r>
                      <a:endParaRPr lang="es-CO" sz="900" b="1" i="0" u="none" strike="noStrike">
                        <a:solidFill>
                          <a:schemeClr val="bg1"/>
                        </a:solidFill>
                        <a:effectLst/>
                        <a:latin typeface="Calibri"/>
                      </a:endParaRPr>
                    </a:p>
                  </a:txBody>
                  <a:tcPr marL="3654" marR="3654" marT="3654" marB="0" anchor="b">
                    <a:solidFill>
                      <a:schemeClr val="accent3"/>
                    </a:solidFill>
                  </a:tcPr>
                </a:tc>
                <a:tc>
                  <a:txBody>
                    <a:bodyPr/>
                    <a:lstStyle/>
                    <a:p>
                      <a:pPr algn="ctr" fontAlgn="ctr"/>
                      <a:r>
                        <a:rPr lang="es-CO" sz="900" u="none" strike="noStrike">
                          <a:solidFill>
                            <a:schemeClr val="bg1"/>
                          </a:solidFill>
                          <a:effectLst/>
                        </a:rPr>
                        <a:t>PSICOLOGIA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GINECOLOGIA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FONAUDIOLOGIA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VACUNACION</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TOTAL</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smtClean="0">
                          <a:solidFill>
                            <a:schemeClr val="bg1"/>
                          </a:solidFill>
                          <a:effectLst/>
                        </a:rPr>
                        <a:t>DONACION </a:t>
                      </a:r>
                      <a:r>
                        <a:rPr lang="es-CO" sz="900" u="none" strike="noStrike" dirty="0">
                          <a:solidFill>
                            <a:schemeClr val="bg1"/>
                          </a:solidFill>
                          <a:effectLst/>
                        </a:rPr>
                        <a:t>PRENDAS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MERCADOS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LITROS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ICBF,SENA</a:t>
                      </a:r>
                      <a:endParaRPr lang="es-CO" sz="900" b="1" i="0" u="none" strike="noStrike" dirty="0">
                        <a:solidFill>
                          <a:schemeClr val="bg1"/>
                        </a:solidFill>
                        <a:effectLst/>
                        <a:latin typeface="Arial"/>
                      </a:endParaRPr>
                    </a:p>
                  </a:txBody>
                  <a:tcPr marL="3654" marR="3654" marT="3654" marB="0" anchor="ctr">
                    <a:solidFill>
                      <a:schemeClr val="accent3"/>
                    </a:solidFill>
                  </a:tcPr>
                </a:tc>
              </a:tr>
              <a:tr h="159791">
                <a:tc>
                  <a:txBody>
                    <a:bodyPr/>
                    <a:lstStyle/>
                    <a:p>
                      <a:pPr algn="ctr" fontAlgn="ctr"/>
                      <a:r>
                        <a:rPr lang="es-CO" sz="900" b="0" i="0" u="none" strike="noStrike" dirty="0" smtClean="0">
                          <a:solidFill>
                            <a:schemeClr val="dk1"/>
                          </a:solidFill>
                          <a:effectLst/>
                          <a:latin typeface="+mn-lt"/>
                        </a:rPr>
                        <a:t>LA SABANA</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BICAR</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409</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250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280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42</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477</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101</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125</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53</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233</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1970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300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2000</a:t>
                      </a: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ICBF 300</a:t>
                      </a:r>
                    </a:p>
                    <a:p>
                      <a:pPr algn="ctr" fontAlgn="b"/>
                      <a:r>
                        <a:rPr lang="es-CO" sz="900" u="none" strike="noStrike" dirty="0" smtClean="0">
                          <a:effectLst/>
                        </a:rPr>
                        <a:t>REFRIGERIOS</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554662106"/>
              </p:ext>
            </p:extLst>
          </p:nvPr>
        </p:nvGraphicFramePr>
        <p:xfrm>
          <a:off x="152398" y="4776165"/>
          <a:ext cx="8845765" cy="714375"/>
        </p:xfrm>
        <a:graphic>
          <a:graphicData uri="http://schemas.openxmlformats.org/drawingml/2006/table">
            <a:tbl>
              <a:tblPr>
                <a:tableStyleId>{5C22544A-7EE6-4342-B048-85BDC9FD1C3A}</a:tableStyleId>
              </a:tblPr>
              <a:tblGrid>
                <a:gridCol w="1410588"/>
                <a:gridCol w="925033"/>
                <a:gridCol w="903767"/>
                <a:gridCol w="637954"/>
                <a:gridCol w="467832"/>
                <a:gridCol w="520995"/>
                <a:gridCol w="815218"/>
                <a:gridCol w="682365"/>
                <a:gridCol w="1289747"/>
                <a:gridCol w="1192266"/>
              </a:tblGrid>
              <a:tr h="113138">
                <a:tc rowSpan="2">
                  <a:txBody>
                    <a:bodyPr/>
                    <a:lstStyle/>
                    <a:p>
                      <a:pPr algn="ctr" fontAlgn="ctr"/>
                      <a:r>
                        <a:rPr lang="es-CO" sz="900" b="1" i="0" u="none" strike="noStrike" dirty="0">
                          <a:solidFill>
                            <a:schemeClr val="bg1"/>
                          </a:solidFill>
                          <a:effectLst/>
                          <a:latin typeface="+mn-lt"/>
                        </a:rPr>
                        <a:t>LUGAR</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MUNICIPIO</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DEPARTAMENTO</a:t>
                      </a:r>
                    </a:p>
                  </a:txBody>
                  <a:tcPr marL="9525" marR="9525" marT="9525" marB="0" anchor="ctr">
                    <a:solidFill>
                      <a:schemeClr val="accent3"/>
                    </a:solidFill>
                  </a:tcPr>
                </a:tc>
                <a:tc gridSpan="5">
                  <a:txBody>
                    <a:bodyPr/>
                    <a:lstStyle/>
                    <a:p>
                      <a:pPr algn="ctr" fontAlgn="ctr"/>
                      <a:r>
                        <a:rPr lang="es-CO" sz="900" b="1" i="0" u="none" strike="noStrike" dirty="0">
                          <a:solidFill>
                            <a:schemeClr val="bg1"/>
                          </a:solidFill>
                          <a:effectLst/>
                          <a:latin typeface="+mn-lt"/>
                        </a:rPr>
                        <a:t>PERSONAS BENEFICIADAS</a:t>
                      </a:r>
                    </a:p>
                  </a:txBody>
                  <a:tcPr marL="9525" marR="9525" marT="9525"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900" b="1" i="0" u="none" strike="noStrike" dirty="0">
                          <a:solidFill>
                            <a:schemeClr val="bg1"/>
                          </a:solidFill>
                          <a:effectLst/>
                          <a:latin typeface="+mn-lt"/>
                        </a:rPr>
                        <a:t>ENEMIGO EN LA </a:t>
                      </a:r>
                      <a:r>
                        <a:rPr lang="es-CO" sz="900" b="1" i="0" u="none" strike="noStrike" dirty="0" smtClean="0">
                          <a:solidFill>
                            <a:schemeClr val="bg1"/>
                          </a:solidFill>
                          <a:effectLst/>
                          <a:latin typeface="+mn-lt"/>
                        </a:rPr>
                        <a:t>ZONA</a:t>
                      </a:r>
                      <a:endParaRPr lang="es-CO" sz="900" b="1" i="0" u="none" strike="noStrike" dirty="0">
                        <a:solidFill>
                          <a:schemeClr val="bg1"/>
                        </a:solidFill>
                        <a:effectLst/>
                        <a:latin typeface="+mn-lt"/>
                      </a:endParaRP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COSTOS</a:t>
                      </a:r>
                    </a:p>
                  </a:txBody>
                  <a:tcPr marL="9525" marR="9525" marT="9525" marB="0" anchor="ctr">
                    <a:solidFill>
                      <a:schemeClr val="accent3"/>
                    </a:solidFill>
                  </a:tcPr>
                </a:tc>
              </a:tr>
              <a:tr h="11313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i="0" u="none" strike="noStrike" dirty="0">
                          <a:solidFill>
                            <a:schemeClr val="bg1"/>
                          </a:solidFill>
                          <a:effectLst/>
                          <a:latin typeface="+mn-lt"/>
                        </a:rPr>
                        <a:t>NIÑAS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NIÑOS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ADOLESCENTES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MUJERES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HOMBRES</a:t>
                      </a:r>
                    </a:p>
                  </a:txBody>
                  <a:tcPr marL="9525" marR="9525" marT="9525" marB="0" anchor="ctr">
                    <a:solidFill>
                      <a:schemeClr val="accent3"/>
                    </a:solidFill>
                  </a:tcPr>
                </a:tc>
                <a:tc vMerge="1">
                  <a:txBody>
                    <a:bodyPr/>
                    <a:lstStyle/>
                    <a:p>
                      <a:endParaRPr lang="es-CO"/>
                    </a:p>
                  </a:txBody>
                  <a:tcPr/>
                </a:tc>
                <a:tc vMerge="1">
                  <a:txBody>
                    <a:bodyPr/>
                    <a:lstStyle/>
                    <a:p>
                      <a:endParaRPr lang="es-CO"/>
                    </a:p>
                  </a:txBody>
                  <a:tcPr/>
                </a:tc>
              </a:tr>
              <a:tr h="113138">
                <a:tc>
                  <a:txBody>
                    <a:bodyPr/>
                    <a:lstStyle/>
                    <a:p>
                      <a:pPr algn="ctr" fontAlgn="ctr"/>
                      <a:r>
                        <a:rPr lang="es-CO" sz="900" b="0" i="0" u="none" strike="noStrike" dirty="0" smtClean="0">
                          <a:solidFill>
                            <a:srgbClr val="000000"/>
                          </a:solidFill>
                          <a:effectLst/>
                          <a:latin typeface="+mn-lt"/>
                        </a:rPr>
                        <a:t>LA</a:t>
                      </a:r>
                      <a:r>
                        <a:rPr lang="es-CO" sz="900" b="0" i="0" u="none" strike="noStrike" baseline="0" dirty="0" smtClean="0">
                          <a:solidFill>
                            <a:srgbClr val="000000"/>
                          </a:solidFill>
                          <a:effectLst/>
                          <a:latin typeface="+mn-lt"/>
                        </a:rPr>
                        <a:t> SABANA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MANAURE</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LA GUAJIRA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492</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455</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235</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432</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356</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DELINCUENCIA </a:t>
                      </a:r>
                      <a:endParaRPr lang="es-CO" sz="900" b="0" i="0" u="none" strike="noStrike" dirty="0" smtClean="0">
                        <a:solidFill>
                          <a:srgbClr val="000000"/>
                        </a:solidFill>
                        <a:effectLst/>
                        <a:latin typeface="+mn-lt"/>
                      </a:endParaRPr>
                    </a:p>
                    <a:p>
                      <a:pPr algn="ctr" fontAlgn="ctr"/>
                      <a:r>
                        <a:rPr lang="es-CO" sz="900" b="0" i="0" u="none" strike="noStrike" dirty="0" smtClean="0">
                          <a:solidFill>
                            <a:srgbClr val="000000"/>
                          </a:solidFill>
                          <a:effectLst/>
                          <a:latin typeface="+mn-lt"/>
                        </a:rPr>
                        <a:t>COMUN</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l" fontAlgn="ctr"/>
                      <a:r>
                        <a:rPr lang="es-CO" sz="900" b="0" i="0" u="none" strike="noStrike" dirty="0">
                          <a:solidFill>
                            <a:srgbClr val="000000"/>
                          </a:solidFill>
                          <a:effectLst/>
                          <a:latin typeface="+mn-lt"/>
                        </a:rPr>
                        <a:t> $    </a:t>
                      </a:r>
                      <a:r>
                        <a:rPr lang="es-CO" sz="900" b="0" i="0" u="none" strike="noStrike" dirty="0" smtClean="0">
                          <a:solidFill>
                            <a:srgbClr val="000000"/>
                          </a:solidFill>
                          <a:effectLst/>
                          <a:latin typeface="+mn-lt"/>
                        </a:rPr>
                        <a:t>      </a:t>
                      </a:r>
                      <a:r>
                        <a:rPr lang="es-CO" sz="900" b="0" i="0" u="none" strike="noStrike" dirty="0">
                          <a:solidFill>
                            <a:srgbClr val="000000"/>
                          </a:solidFill>
                          <a:effectLst/>
                          <a:latin typeface="+mn-lt"/>
                        </a:rPr>
                        <a:t>40.119.000,00 </a:t>
                      </a:r>
                    </a:p>
                  </a:txBody>
                  <a:tcPr marL="9525" marR="9525" marT="9525" marB="0" anchor="ctr">
                    <a:solidFill>
                      <a:schemeClr val="accent6">
                        <a:lumMod val="40000"/>
                        <a:lumOff val="60000"/>
                      </a:schemeClr>
                    </a:solidFill>
                  </a:tcPr>
                </a:tc>
              </a:tr>
            </a:tbl>
          </a:graphicData>
        </a:graphic>
      </p:graphicFrame>
      <p:sp>
        <p:nvSpPr>
          <p:cNvPr id="1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8" name="Rectangle 4"/>
          <p:cNvSpPr>
            <a:spLocks noChangeArrowheads="1"/>
          </p:cNvSpPr>
          <p:nvPr/>
        </p:nvSpPr>
        <p:spPr bwMode="auto">
          <a:xfrm>
            <a:off x="0" y="9620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Liberation Serif"/>
                <a:ea typeface="DejaVu Sans"/>
                <a:cs typeface="Times New Roman" pitchFamily="18"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pic>
        <p:nvPicPr>
          <p:cNvPr id="40" name="Imagen 35"/>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477289" y="1425774"/>
            <a:ext cx="2053766" cy="1690749"/>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Imagen 36"/>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64078" y="1422299"/>
            <a:ext cx="2042393" cy="1694224"/>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41 Imagen"/>
          <p:cNvPicPr/>
          <p:nvPr/>
        </p:nvPicPr>
        <p:blipFill>
          <a:blip r:embed="rId4" cstate="email">
            <a:extLst>
              <a:ext uri="{28A0092B-C50C-407E-A947-70E740481C1C}">
                <a14:useLocalDpi xmlns:a14="http://schemas.microsoft.com/office/drawing/2010/main" xmlns=""/>
              </a:ext>
            </a:extLst>
          </a:blip>
          <a:stretch>
            <a:fillRect/>
          </a:stretch>
        </p:blipFill>
        <p:spPr bwMode="auto">
          <a:xfrm>
            <a:off x="4745636" y="1425774"/>
            <a:ext cx="2042395" cy="1690749"/>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45" name="44 Imagen" descr="H:\doc2016\Accion integral 2017\fotos 2017\abril 2017\JAD 09 ABRIL SABANA\IMG-20170410-WA0086.jpg"/>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955771" y="1435299"/>
            <a:ext cx="2042392" cy="1681224"/>
          </a:xfrm>
          <a:prstGeom prst="rect">
            <a:avLst/>
          </a:prstGeom>
          <a:noFill/>
          <a:ln>
            <a:noFill/>
          </a:ln>
        </p:spPr>
      </p:pic>
    </p:spTree>
    <p:extLst>
      <p:ext uri="{BB962C8B-B14F-4D97-AF65-F5344CB8AC3E}">
        <p14:creationId xmlns:p14="http://schemas.microsoft.com/office/powerpoint/2010/main" xmlns="" val="3945229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502069"/>
            <a:ext cx="9144000" cy="109054"/>
          </a:xfrm>
          <a:custGeom>
            <a:avLst/>
            <a:gdLst/>
            <a:ahLst/>
            <a:cxnLst/>
            <a:rect l="l" t="t" r="r" b="b"/>
            <a:pathLst>
              <a:path w="9144000" h="109054">
                <a:moveTo>
                  <a:pt x="0" y="109054"/>
                </a:moveTo>
                <a:lnTo>
                  <a:pt x="9144000" y="109054"/>
                </a:lnTo>
                <a:lnTo>
                  <a:pt x="9144000" y="0"/>
                </a:lnTo>
                <a:lnTo>
                  <a:pt x="0" y="0"/>
                </a:lnTo>
                <a:lnTo>
                  <a:pt x="0" y="109054"/>
                </a:lnTo>
                <a:close/>
              </a:path>
            </a:pathLst>
          </a:custGeom>
          <a:solidFill>
            <a:srgbClr val="931100"/>
          </a:solidFill>
        </p:spPr>
        <p:txBody>
          <a:bodyPr wrap="square" lIns="0" tIns="0" rIns="0" bIns="0" rtlCol="0">
            <a:noAutofit/>
          </a:bodyPr>
          <a:lstStyle/>
          <a:p>
            <a:endParaRPr dirty="0"/>
          </a:p>
        </p:txBody>
      </p:sp>
      <p:sp>
        <p:nvSpPr>
          <p:cNvPr id="4" name="object 4"/>
          <p:cNvSpPr txBox="1"/>
          <p:nvPr/>
        </p:nvSpPr>
        <p:spPr>
          <a:xfrm>
            <a:off x="7631490" y="6463938"/>
            <a:ext cx="1366674" cy="172317"/>
          </a:xfrm>
          <a:prstGeom prst="rect">
            <a:avLst/>
          </a:prstGeom>
        </p:spPr>
        <p:txBody>
          <a:bodyPr wrap="square" lIns="0" tIns="0" rIns="0" bIns="0" rtlCol="0">
            <a:noAutofit/>
          </a:bodyPr>
          <a:lstStyle/>
          <a:p>
            <a:pPr marL="12700">
              <a:lnSpc>
                <a:spcPts val="1290"/>
              </a:lnSpc>
              <a:spcBef>
                <a:spcPts val="64"/>
              </a:spcBef>
            </a:pPr>
            <a:endParaRPr sz="1100" dirty="0">
              <a:latin typeface="Trebuchet MS"/>
              <a:cs typeface="Trebuchet MS"/>
            </a:endParaRPr>
          </a:p>
        </p:txBody>
      </p:sp>
      <p:sp>
        <p:nvSpPr>
          <p:cNvPr id="2" name="object 2"/>
          <p:cNvSpPr txBox="1"/>
          <p:nvPr/>
        </p:nvSpPr>
        <p:spPr>
          <a:xfrm>
            <a:off x="791121" y="228587"/>
            <a:ext cx="5648388" cy="280390"/>
          </a:xfrm>
          <a:prstGeom prst="rect">
            <a:avLst/>
          </a:prstGeom>
        </p:spPr>
        <p:txBody>
          <a:bodyPr wrap="square" lIns="0" tIns="0" rIns="0" bIns="0" rtlCol="0">
            <a:noAutofit/>
          </a:bodyPr>
          <a:lstStyle/>
          <a:p>
            <a:pPr marL="25400">
              <a:lnSpc>
                <a:spcPts val="1000"/>
              </a:lnSpc>
            </a:pPr>
            <a:endParaRPr sz="1000" dirty="0"/>
          </a:p>
        </p:txBody>
      </p:sp>
      <p:sp>
        <p:nvSpPr>
          <p:cNvPr id="11" name="Rectangle 5"/>
          <p:cNvSpPr>
            <a:spLocks noChangeArrowheads="1"/>
          </p:cNvSpPr>
          <p:nvPr/>
        </p:nvSpPr>
        <p:spPr bwMode="auto">
          <a:xfrm>
            <a:off x="0" y="4514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0" algn="l"/>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9" name="Rectangle 4"/>
          <p:cNvSpPr>
            <a:spLocks noChangeArrowheads="1"/>
          </p:cNvSpPr>
          <p:nvPr/>
        </p:nvSpPr>
        <p:spPr bwMode="auto">
          <a:xfrm>
            <a:off x="152400" y="2409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7" name="Rectangle 4"/>
          <p:cNvSpPr>
            <a:spLocks noChangeArrowheads="1"/>
          </p:cNvSpPr>
          <p:nvPr/>
        </p:nvSpPr>
        <p:spPr bwMode="auto">
          <a:xfrm>
            <a:off x="152400" y="2409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4"/>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2385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4" name="Rectangle 4"/>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2" name="Rectangle 4"/>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5"/>
          <p:cNvSpPr>
            <a:spLocks noChangeArrowheads="1"/>
          </p:cNvSpPr>
          <p:nvPr/>
        </p:nvSpPr>
        <p:spPr bwMode="auto">
          <a:xfrm>
            <a:off x="0" y="2952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4" name="Rectangle 4"/>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25 CuadroTexto"/>
          <p:cNvSpPr txBox="1"/>
          <p:nvPr/>
        </p:nvSpPr>
        <p:spPr>
          <a:xfrm>
            <a:off x="1924334" y="691247"/>
            <a:ext cx="4863697" cy="646331"/>
          </a:xfrm>
          <a:prstGeom prst="rect">
            <a:avLst/>
          </a:prstGeom>
          <a:solidFill>
            <a:srgbClr val="FFFF00"/>
          </a:solidFill>
        </p:spPr>
        <p:txBody>
          <a:bodyPr wrap="square" rtlCol="0">
            <a:spAutoFit/>
          </a:bodyPr>
          <a:lstStyle/>
          <a:p>
            <a:pPr algn="ctr"/>
            <a:r>
              <a:rPr lang="es-CO" dirty="0" smtClean="0"/>
              <a:t>JAD LA FLOR</a:t>
            </a:r>
          </a:p>
          <a:p>
            <a:pPr algn="ctr"/>
            <a:r>
              <a:rPr lang="es-CO" dirty="0" smtClean="0"/>
              <a:t>URIBIA - LA GUAJIRA 29 ABRIL 2017</a:t>
            </a:r>
            <a:endParaRPr lang="es-CO" dirty="0"/>
          </a:p>
        </p:txBody>
      </p:sp>
      <p:graphicFrame>
        <p:nvGraphicFramePr>
          <p:cNvPr id="27" name="26 Tabla"/>
          <p:cNvGraphicFramePr>
            <a:graphicFrameLocks noGrp="1"/>
          </p:cNvGraphicFramePr>
          <p:nvPr>
            <p:extLst>
              <p:ext uri="{D42A27DB-BD31-4B8C-83A1-F6EECF244321}">
                <p14:modId xmlns:p14="http://schemas.microsoft.com/office/powerpoint/2010/main" xmlns="" val="1221189530"/>
              </p:ext>
            </p:extLst>
          </p:nvPr>
        </p:nvGraphicFramePr>
        <p:xfrm>
          <a:off x="152400" y="3478344"/>
          <a:ext cx="8845763" cy="944799"/>
        </p:xfrm>
        <a:graphic>
          <a:graphicData uri="http://schemas.openxmlformats.org/drawingml/2006/table">
            <a:tbl>
              <a:tblPr>
                <a:tableStyleId>{5C22544A-7EE6-4342-B048-85BDC9FD1C3A}</a:tableStyleId>
              </a:tblPr>
              <a:tblGrid>
                <a:gridCol w="953386"/>
                <a:gridCol w="425302"/>
                <a:gridCol w="499731"/>
                <a:gridCol w="346999"/>
                <a:gridCol w="444098"/>
                <a:gridCol w="434228"/>
                <a:gridCol w="434228"/>
                <a:gridCol w="477591"/>
                <a:gridCol w="393404"/>
                <a:gridCol w="414670"/>
                <a:gridCol w="393405"/>
                <a:gridCol w="557868"/>
                <a:gridCol w="656279"/>
                <a:gridCol w="572392"/>
                <a:gridCol w="921091"/>
                <a:gridCol w="921091"/>
              </a:tblGrid>
              <a:tr h="314933">
                <a:tc rowSpan="2">
                  <a:txBody>
                    <a:bodyPr/>
                    <a:lstStyle/>
                    <a:p>
                      <a:pPr algn="ctr" fontAlgn="ctr"/>
                      <a:r>
                        <a:rPr lang="es-CO" sz="900" u="none" strike="noStrike" dirty="0">
                          <a:solidFill>
                            <a:schemeClr val="bg1"/>
                          </a:solidFill>
                          <a:effectLst/>
                        </a:rPr>
                        <a:t>CENTRO </a:t>
                      </a:r>
                      <a:endParaRPr lang="es-CO" sz="900" u="none" strike="noStrike" dirty="0" smtClean="0">
                        <a:solidFill>
                          <a:schemeClr val="bg1"/>
                        </a:solidFill>
                        <a:effectLst/>
                      </a:endParaRPr>
                    </a:p>
                    <a:p>
                      <a:pPr algn="ctr" fontAlgn="ctr"/>
                      <a:r>
                        <a:rPr lang="es-CO" sz="900" u="none" strike="noStrike" dirty="0" smtClean="0">
                          <a:solidFill>
                            <a:schemeClr val="bg1"/>
                          </a:solidFill>
                          <a:effectLst/>
                        </a:rPr>
                        <a:t>POBLADO</a:t>
                      </a:r>
                      <a:endParaRPr lang="es-CO" sz="900" b="1" i="0" u="none" strike="noStrike" dirty="0">
                        <a:solidFill>
                          <a:schemeClr val="bg1"/>
                        </a:solidFill>
                        <a:effectLst/>
                        <a:latin typeface="Calibri"/>
                      </a:endParaRPr>
                    </a:p>
                  </a:txBody>
                  <a:tcPr marL="3654" marR="3654" marT="3654" marB="0" anchor="ctr">
                    <a:solidFill>
                      <a:schemeClr val="accent3"/>
                    </a:solidFill>
                  </a:tcPr>
                </a:tc>
                <a:tc rowSpan="2">
                  <a:txBody>
                    <a:bodyPr/>
                    <a:lstStyle/>
                    <a:p>
                      <a:pPr algn="ctr" fontAlgn="ctr"/>
                      <a:r>
                        <a:rPr lang="es-CO" sz="900" u="none" strike="noStrike" dirty="0">
                          <a:solidFill>
                            <a:schemeClr val="bg1"/>
                          </a:solidFill>
                          <a:effectLst/>
                        </a:rPr>
                        <a:t>U/T</a:t>
                      </a:r>
                      <a:endParaRPr lang="es-CO" sz="900" b="1" i="0" u="none" strike="noStrike" dirty="0">
                        <a:solidFill>
                          <a:schemeClr val="bg1"/>
                        </a:solidFill>
                        <a:effectLst/>
                        <a:latin typeface="Calibri"/>
                      </a:endParaRPr>
                    </a:p>
                  </a:txBody>
                  <a:tcPr marL="3654" marR="3654" marT="3654" marB="0" anchor="ctr">
                    <a:solidFill>
                      <a:schemeClr val="accent3"/>
                    </a:solidFill>
                  </a:tcPr>
                </a:tc>
                <a:tc gridSpan="10">
                  <a:txBody>
                    <a:bodyPr/>
                    <a:lstStyle/>
                    <a:p>
                      <a:pPr algn="ctr" fontAlgn="ctr"/>
                      <a:r>
                        <a:rPr lang="es-CO" sz="900" u="none" strike="noStrike" dirty="0">
                          <a:solidFill>
                            <a:schemeClr val="bg1"/>
                          </a:solidFill>
                          <a:effectLst/>
                        </a:rPr>
                        <a:t>SERVICIOS DE SALUD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ctr"/>
                      <a:r>
                        <a:rPr lang="es-CO" sz="900" u="none" strike="noStrike" dirty="0">
                          <a:solidFill>
                            <a:schemeClr val="bg1"/>
                          </a:solidFill>
                          <a:effectLst/>
                        </a:rPr>
                        <a:t>ACTIVOS PARA LA PROSPERIDAD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a:txBody>
                    <a:bodyPr/>
                    <a:lstStyle/>
                    <a:p>
                      <a:pPr algn="ctr" fontAlgn="ctr"/>
                      <a:r>
                        <a:rPr lang="es-CO" sz="900" u="none" strike="noStrike" dirty="0">
                          <a:solidFill>
                            <a:schemeClr val="bg1"/>
                          </a:solidFill>
                          <a:effectLst/>
                        </a:rPr>
                        <a:t>AGUA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OFERTA ESTATAL</a:t>
                      </a:r>
                      <a:endParaRPr lang="es-CO" sz="900" b="1" i="0" u="none" strike="noStrike" dirty="0">
                        <a:solidFill>
                          <a:schemeClr val="bg1"/>
                        </a:solidFill>
                        <a:effectLst/>
                        <a:latin typeface="Calibri"/>
                      </a:endParaRPr>
                    </a:p>
                  </a:txBody>
                  <a:tcPr marL="3654" marR="3654" marT="3654" marB="0" anchor="ctr">
                    <a:solidFill>
                      <a:schemeClr val="accent3"/>
                    </a:solidFill>
                  </a:tcPr>
                </a:tc>
              </a:tr>
              <a:tr h="470075">
                <a:tc vMerge="1">
                  <a:txBody>
                    <a:bodyPr/>
                    <a:lstStyle/>
                    <a:p>
                      <a:endParaRPr lang="es-CO"/>
                    </a:p>
                  </a:txBody>
                  <a:tcPr/>
                </a:tc>
                <a:tc vMerge="1">
                  <a:txBody>
                    <a:bodyPr/>
                    <a:lstStyle/>
                    <a:p>
                      <a:endParaRPr lang="es-CO"/>
                    </a:p>
                  </a:txBody>
                  <a:tcPr/>
                </a:tc>
                <a:tc>
                  <a:txBody>
                    <a:bodyPr/>
                    <a:lstStyle/>
                    <a:p>
                      <a:pPr algn="ctr" fontAlgn="ctr"/>
                      <a:r>
                        <a:rPr lang="es-CO" sz="900" u="none" strike="noStrike" dirty="0">
                          <a:solidFill>
                            <a:schemeClr val="bg1"/>
                          </a:solidFill>
                          <a:effectLst/>
                        </a:rPr>
                        <a:t>MEDICOS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ODONTOLOGIA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OPTOMETRIA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FISIOTERAPIA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b"/>
                      <a:r>
                        <a:rPr lang="es-CO" sz="900" u="none" strike="noStrike">
                          <a:solidFill>
                            <a:schemeClr val="bg1"/>
                          </a:solidFill>
                          <a:effectLst/>
                        </a:rPr>
                        <a:t>CRECIMIENTO Y DESAR</a:t>
                      </a:r>
                      <a:endParaRPr lang="es-CO" sz="900" b="1" i="0" u="none" strike="noStrike">
                        <a:solidFill>
                          <a:schemeClr val="bg1"/>
                        </a:solidFill>
                        <a:effectLst/>
                        <a:latin typeface="Calibri"/>
                      </a:endParaRPr>
                    </a:p>
                  </a:txBody>
                  <a:tcPr marL="3654" marR="3654" marT="3654" marB="0" anchor="b">
                    <a:solidFill>
                      <a:schemeClr val="accent3"/>
                    </a:solidFill>
                  </a:tcPr>
                </a:tc>
                <a:tc>
                  <a:txBody>
                    <a:bodyPr/>
                    <a:lstStyle/>
                    <a:p>
                      <a:pPr algn="ctr" fontAlgn="ctr"/>
                      <a:r>
                        <a:rPr lang="es-CO" sz="900" u="none" strike="noStrike">
                          <a:solidFill>
                            <a:schemeClr val="bg1"/>
                          </a:solidFill>
                          <a:effectLst/>
                        </a:rPr>
                        <a:t>PSICOLOGIA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GINECOLOGIA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FONAUDIOLOGIA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VACUNACION</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TOTAL</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smtClean="0">
                          <a:solidFill>
                            <a:schemeClr val="bg1"/>
                          </a:solidFill>
                          <a:effectLst/>
                        </a:rPr>
                        <a:t>DONACION </a:t>
                      </a:r>
                      <a:r>
                        <a:rPr lang="es-CO" sz="900" u="none" strike="noStrike" dirty="0">
                          <a:solidFill>
                            <a:schemeClr val="bg1"/>
                          </a:solidFill>
                          <a:effectLst/>
                        </a:rPr>
                        <a:t>PRENDAS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MERCADOS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LITROS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ICBF,SENA</a:t>
                      </a:r>
                      <a:endParaRPr lang="es-CO" sz="900" b="1" i="0" u="none" strike="noStrike" dirty="0">
                        <a:solidFill>
                          <a:schemeClr val="bg1"/>
                        </a:solidFill>
                        <a:effectLst/>
                        <a:latin typeface="Arial"/>
                      </a:endParaRPr>
                    </a:p>
                  </a:txBody>
                  <a:tcPr marL="3654" marR="3654" marT="3654" marB="0" anchor="ctr">
                    <a:solidFill>
                      <a:schemeClr val="accent3"/>
                    </a:solidFill>
                  </a:tcPr>
                </a:tc>
              </a:tr>
              <a:tr h="159791">
                <a:tc>
                  <a:txBody>
                    <a:bodyPr/>
                    <a:lstStyle/>
                    <a:p>
                      <a:pPr algn="ctr" fontAlgn="ctr"/>
                      <a:r>
                        <a:rPr lang="es-CO" sz="900" b="0" i="0" u="none" strike="noStrike" dirty="0" smtClean="0">
                          <a:solidFill>
                            <a:schemeClr val="dk1"/>
                          </a:solidFill>
                          <a:effectLst/>
                          <a:latin typeface="+mn-lt"/>
                        </a:rPr>
                        <a:t>LA FLOR</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GBMAT</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257</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112</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72</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441</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50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250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8000</a:t>
                      </a: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N/A</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3312580417"/>
              </p:ext>
            </p:extLst>
          </p:nvPr>
        </p:nvGraphicFramePr>
        <p:xfrm>
          <a:off x="152398" y="4776165"/>
          <a:ext cx="8845765" cy="714375"/>
        </p:xfrm>
        <a:graphic>
          <a:graphicData uri="http://schemas.openxmlformats.org/drawingml/2006/table">
            <a:tbl>
              <a:tblPr>
                <a:tableStyleId>{5C22544A-7EE6-4342-B048-85BDC9FD1C3A}</a:tableStyleId>
              </a:tblPr>
              <a:tblGrid>
                <a:gridCol w="1410588"/>
                <a:gridCol w="925033"/>
                <a:gridCol w="903767"/>
                <a:gridCol w="637954"/>
                <a:gridCol w="467832"/>
                <a:gridCol w="520995"/>
                <a:gridCol w="815218"/>
                <a:gridCol w="682365"/>
                <a:gridCol w="1289747"/>
                <a:gridCol w="1192266"/>
              </a:tblGrid>
              <a:tr h="113138">
                <a:tc rowSpan="2">
                  <a:txBody>
                    <a:bodyPr/>
                    <a:lstStyle/>
                    <a:p>
                      <a:pPr algn="ctr" fontAlgn="ctr"/>
                      <a:r>
                        <a:rPr lang="es-CO" sz="900" b="1" i="0" u="none" strike="noStrike" dirty="0">
                          <a:solidFill>
                            <a:schemeClr val="bg1"/>
                          </a:solidFill>
                          <a:effectLst/>
                          <a:latin typeface="+mn-lt"/>
                        </a:rPr>
                        <a:t>LUGAR</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MUNICIPIO</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DEPARTAMENTO</a:t>
                      </a:r>
                    </a:p>
                  </a:txBody>
                  <a:tcPr marL="9525" marR="9525" marT="9525" marB="0" anchor="ctr">
                    <a:solidFill>
                      <a:schemeClr val="accent3"/>
                    </a:solidFill>
                  </a:tcPr>
                </a:tc>
                <a:tc gridSpan="5">
                  <a:txBody>
                    <a:bodyPr/>
                    <a:lstStyle/>
                    <a:p>
                      <a:pPr algn="ctr" fontAlgn="ctr"/>
                      <a:r>
                        <a:rPr lang="es-CO" sz="900" b="1" i="0" u="none" strike="noStrike" dirty="0">
                          <a:solidFill>
                            <a:schemeClr val="bg1"/>
                          </a:solidFill>
                          <a:effectLst/>
                          <a:latin typeface="+mn-lt"/>
                        </a:rPr>
                        <a:t>PERSONAS BENEFICIADAS</a:t>
                      </a:r>
                    </a:p>
                  </a:txBody>
                  <a:tcPr marL="9525" marR="9525" marT="9525"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900" b="1" i="0" u="none" strike="noStrike" dirty="0">
                          <a:solidFill>
                            <a:schemeClr val="bg1"/>
                          </a:solidFill>
                          <a:effectLst/>
                          <a:latin typeface="+mn-lt"/>
                        </a:rPr>
                        <a:t>ENEMIGO EN LA </a:t>
                      </a:r>
                      <a:r>
                        <a:rPr lang="es-CO" sz="900" b="1" i="0" u="none" strike="noStrike" dirty="0" smtClean="0">
                          <a:solidFill>
                            <a:schemeClr val="bg1"/>
                          </a:solidFill>
                          <a:effectLst/>
                          <a:latin typeface="+mn-lt"/>
                        </a:rPr>
                        <a:t>ZONA</a:t>
                      </a:r>
                      <a:endParaRPr lang="es-CO" sz="900" b="1" i="0" u="none" strike="noStrike" dirty="0">
                        <a:solidFill>
                          <a:schemeClr val="bg1"/>
                        </a:solidFill>
                        <a:effectLst/>
                        <a:latin typeface="+mn-lt"/>
                      </a:endParaRP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COSTOS</a:t>
                      </a:r>
                    </a:p>
                  </a:txBody>
                  <a:tcPr marL="9525" marR="9525" marT="9525" marB="0" anchor="ctr">
                    <a:solidFill>
                      <a:schemeClr val="accent3"/>
                    </a:solidFill>
                  </a:tcPr>
                </a:tc>
              </a:tr>
              <a:tr h="11313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i="0" u="none" strike="noStrike" dirty="0">
                          <a:solidFill>
                            <a:schemeClr val="bg1"/>
                          </a:solidFill>
                          <a:effectLst/>
                          <a:latin typeface="+mn-lt"/>
                        </a:rPr>
                        <a:t>NIÑAS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NIÑOS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ADOLESCENTES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MUJERES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HOMBRES</a:t>
                      </a:r>
                    </a:p>
                  </a:txBody>
                  <a:tcPr marL="9525" marR="9525" marT="9525" marB="0" anchor="ctr">
                    <a:solidFill>
                      <a:schemeClr val="accent3"/>
                    </a:solidFill>
                  </a:tcPr>
                </a:tc>
                <a:tc vMerge="1">
                  <a:txBody>
                    <a:bodyPr/>
                    <a:lstStyle/>
                    <a:p>
                      <a:endParaRPr lang="es-CO"/>
                    </a:p>
                  </a:txBody>
                  <a:tcPr/>
                </a:tc>
                <a:tc vMerge="1">
                  <a:txBody>
                    <a:bodyPr/>
                    <a:lstStyle/>
                    <a:p>
                      <a:endParaRPr lang="es-CO"/>
                    </a:p>
                  </a:txBody>
                  <a:tcPr/>
                </a:tc>
              </a:tr>
              <a:tr h="113138">
                <a:tc>
                  <a:txBody>
                    <a:bodyPr/>
                    <a:lstStyle/>
                    <a:p>
                      <a:pPr algn="ctr" fontAlgn="ctr"/>
                      <a:r>
                        <a:rPr lang="es-CO" sz="900" b="0" i="0" u="none" strike="noStrike" dirty="0" smtClean="0">
                          <a:solidFill>
                            <a:srgbClr val="000000"/>
                          </a:solidFill>
                          <a:effectLst/>
                          <a:latin typeface="+mn-lt"/>
                        </a:rPr>
                        <a:t>LA</a:t>
                      </a:r>
                      <a:r>
                        <a:rPr lang="es-CO" sz="900" b="0" i="0" u="none" strike="noStrike" baseline="0" dirty="0" smtClean="0">
                          <a:solidFill>
                            <a:srgbClr val="000000"/>
                          </a:solidFill>
                          <a:effectLst/>
                          <a:latin typeface="+mn-lt"/>
                        </a:rPr>
                        <a:t> FLOR</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URIBIA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LA GUAJIRA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40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36</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300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65</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DELINCUENCIA </a:t>
                      </a:r>
                      <a:endParaRPr lang="es-CO" sz="900" b="0" i="0" u="none" strike="noStrike" dirty="0" smtClean="0">
                        <a:solidFill>
                          <a:srgbClr val="000000"/>
                        </a:solidFill>
                        <a:effectLst/>
                        <a:latin typeface="+mn-lt"/>
                      </a:endParaRPr>
                    </a:p>
                    <a:p>
                      <a:pPr algn="ctr" fontAlgn="ctr"/>
                      <a:r>
                        <a:rPr lang="es-CO" sz="900" b="0" i="0" u="none" strike="noStrike" dirty="0" smtClean="0">
                          <a:solidFill>
                            <a:srgbClr val="000000"/>
                          </a:solidFill>
                          <a:effectLst/>
                          <a:latin typeface="+mn-lt"/>
                        </a:rPr>
                        <a:t>COMUN</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 $  </a:t>
                      </a:r>
                      <a:r>
                        <a:rPr lang="es-CO" sz="900" b="0" i="0" u="none" strike="noStrike" dirty="0" smtClean="0">
                          <a:solidFill>
                            <a:srgbClr val="000000"/>
                          </a:solidFill>
                          <a:effectLst/>
                          <a:latin typeface="+mn-lt"/>
                        </a:rPr>
                        <a:t>        </a:t>
                      </a:r>
                      <a:r>
                        <a:rPr lang="es-CO" sz="900" b="0" i="0" u="none" strike="noStrike" dirty="0">
                          <a:solidFill>
                            <a:srgbClr val="000000"/>
                          </a:solidFill>
                          <a:effectLst/>
                          <a:latin typeface="+mn-lt"/>
                        </a:rPr>
                        <a:t>22.274.000,00 </a:t>
                      </a:r>
                    </a:p>
                  </a:txBody>
                  <a:tcPr marL="9525" marR="9525" marT="9525" marB="0" anchor="ctr">
                    <a:solidFill>
                      <a:schemeClr val="accent6">
                        <a:lumMod val="40000"/>
                        <a:lumOff val="60000"/>
                      </a:schemeClr>
                    </a:solidFill>
                  </a:tcPr>
                </a:tc>
              </a:tr>
            </a:tbl>
          </a:graphicData>
        </a:graphic>
      </p:graphicFrame>
      <p:sp>
        <p:nvSpPr>
          <p:cNvPr id="1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8" name="Rectangle 4"/>
          <p:cNvSpPr>
            <a:spLocks noChangeArrowheads="1"/>
          </p:cNvSpPr>
          <p:nvPr/>
        </p:nvSpPr>
        <p:spPr bwMode="auto">
          <a:xfrm>
            <a:off x="0" y="9620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Liberation Serif"/>
                <a:ea typeface="DejaVu Sans"/>
                <a:cs typeface="Times New Roman" pitchFamily="18"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pic>
        <p:nvPicPr>
          <p:cNvPr id="39" name="38 Imagen" descr="D:\S CINCO BOSSA\1. 2017\7-FOTOS POR MESES\04 ABRIL 2017\29 ABRIL JAD EN LA  FLOR\20170429_104139.jp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745635" y="1438275"/>
            <a:ext cx="2042395" cy="1647824"/>
          </a:xfrm>
          <a:prstGeom prst="rect">
            <a:avLst/>
          </a:prstGeom>
          <a:noFill/>
          <a:ln>
            <a:noFill/>
          </a:ln>
        </p:spPr>
      </p:pic>
      <p:pic>
        <p:nvPicPr>
          <p:cNvPr id="43" name="42 Imagen" descr="D:\S CINCO BOSSA\1. 2017\7-FOTOS POR MESES\04 ABRIL 2017\29 ABRIL JAD EN LA  FLOR\20170429_114156.jp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86033" y="1438274"/>
            <a:ext cx="2020437" cy="1647825"/>
          </a:xfrm>
          <a:prstGeom prst="rect">
            <a:avLst/>
          </a:prstGeom>
          <a:noFill/>
          <a:ln>
            <a:noFill/>
          </a:ln>
        </p:spPr>
      </p:pic>
      <p:pic>
        <p:nvPicPr>
          <p:cNvPr id="44" name="43 Imagen" descr="D:\S CINCO BOSSA\1. 2017\7-FOTOS POR MESES\04 ABRIL 2017\29 ABRIL JAD EN LA  FLOR\20170429_103225.jpg"/>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955771" y="1453613"/>
            <a:ext cx="2042393" cy="1632485"/>
          </a:xfrm>
          <a:prstGeom prst="rect">
            <a:avLst/>
          </a:prstGeom>
          <a:noFill/>
          <a:ln>
            <a:noFill/>
          </a:ln>
        </p:spPr>
      </p:pic>
      <p:pic>
        <p:nvPicPr>
          <p:cNvPr id="46" name="45 Imagen" descr="D:\S CINCO BOSSA\1. 2017\7-FOTOS POR MESES\04 ABRIL 2017\29 ABRIL JAD EN LA  FLOR\IMG-20170429-WA0041.jpg"/>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477289" y="1435299"/>
            <a:ext cx="2053766" cy="1650800"/>
          </a:xfrm>
          <a:prstGeom prst="rect">
            <a:avLst/>
          </a:prstGeom>
          <a:noFill/>
          <a:ln>
            <a:noFill/>
          </a:ln>
        </p:spPr>
      </p:pic>
    </p:spTree>
    <p:extLst>
      <p:ext uri="{BB962C8B-B14F-4D97-AF65-F5344CB8AC3E}">
        <p14:creationId xmlns:p14="http://schemas.microsoft.com/office/powerpoint/2010/main" xmlns="" val="617979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502069"/>
            <a:ext cx="9144000" cy="109054"/>
          </a:xfrm>
          <a:custGeom>
            <a:avLst/>
            <a:gdLst/>
            <a:ahLst/>
            <a:cxnLst/>
            <a:rect l="l" t="t" r="r" b="b"/>
            <a:pathLst>
              <a:path w="9144000" h="109054">
                <a:moveTo>
                  <a:pt x="0" y="109054"/>
                </a:moveTo>
                <a:lnTo>
                  <a:pt x="9144000" y="109054"/>
                </a:lnTo>
                <a:lnTo>
                  <a:pt x="9144000" y="0"/>
                </a:lnTo>
                <a:lnTo>
                  <a:pt x="0" y="0"/>
                </a:lnTo>
                <a:lnTo>
                  <a:pt x="0" y="109054"/>
                </a:lnTo>
                <a:close/>
              </a:path>
            </a:pathLst>
          </a:custGeom>
          <a:solidFill>
            <a:srgbClr val="931100"/>
          </a:solidFill>
        </p:spPr>
        <p:txBody>
          <a:bodyPr wrap="square" lIns="0" tIns="0" rIns="0" bIns="0" rtlCol="0">
            <a:noAutofit/>
          </a:bodyPr>
          <a:lstStyle/>
          <a:p>
            <a:endParaRPr dirty="0"/>
          </a:p>
        </p:txBody>
      </p:sp>
      <p:sp>
        <p:nvSpPr>
          <p:cNvPr id="4" name="object 4"/>
          <p:cNvSpPr txBox="1"/>
          <p:nvPr/>
        </p:nvSpPr>
        <p:spPr>
          <a:xfrm>
            <a:off x="7631490" y="6463938"/>
            <a:ext cx="1366674" cy="172317"/>
          </a:xfrm>
          <a:prstGeom prst="rect">
            <a:avLst/>
          </a:prstGeom>
        </p:spPr>
        <p:txBody>
          <a:bodyPr wrap="square" lIns="0" tIns="0" rIns="0" bIns="0" rtlCol="0">
            <a:noAutofit/>
          </a:bodyPr>
          <a:lstStyle/>
          <a:p>
            <a:pPr marL="12700">
              <a:lnSpc>
                <a:spcPts val="1290"/>
              </a:lnSpc>
              <a:spcBef>
                <a:spcPts val="64"/>
              </a:spcBef>
            </a:pPr>
            <a:endParaRPr sz="1100" dirty="0">
              <a:latin typeface="Trebuchet MS"/>
              <a:cs typeface="Trebuchet MS"/>
            </a:endParaRPr>
          </a:p>
        </p:txBody>
      </p:sp>
      <p:sp>
        <p:nvSpPr>
          <p:cNvPr id="2" name="object 2"/>
          <p:cNvSpPr txBox="1"/>
          <p:nvPr/>
        </p:nvSpPr>
        <p:spPr>
          <a:xfrm>
            <a:off x="791121" y="228587"/>
            <a:ext cx="5648388" cy="280390"/>
          </a:xfrm>
          <a:prstGeom prst="rect">
            <a:avLst/>
          </a:prstGeom>
        </p:spPr>
        <p:txBody>
          <a:bodyPr wrap="square" lIns="0" tIns="0" rIns="0" bIns="0" rtlCol="0">
            <a:noAutofit/>
          </a:bodyPr>
          <a:lstStyle/>
          <a:p>
            <a:pPr marL="25400">
              <a:lnSpc>
                <a:spcPts val="1000"/>
              </a:lnSpc>
            </a:pPr>
            <a:endParaRPr sz="1000" dirty="0"/>
          </a:p>
        </p:txBody>
      </p:sp>
      <p:sp>
        <p:nvSpPr>
          <p:cNvPr id="11" name="Rectangle 5"/>
          <p:cNvSpPr>
            <a:spLocks noChangeArrowheads="1"/>
          </p:cNvSpPr>
          <p:nvPr/>
        </p:nvSpPr>
        <p:spPr bwMode="auto">
          <a:xfrm>
            <a:off x="0" y="4514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0" algn="l"/>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9" name="Rectangle 4"/>
          <p:cNvSpPr>
            <a:spLocks noChangeArrowheads="1"/>
          </p:cNvSpPr>
          <p:nvPr/>
        </p:nvSpPr>
        <p:spPr bwMode="auto">
          <a:xfrm>
            <a:off x="152400" y="2409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7" name="Rectangle 4"/>
          <p:cNvSpPr>
            <a:spLocks noChangeArrowheads="1"/>
          </p:cNvSpPr>
          <p:nvPr/>
        </p:nvSpPr>
        <p:spPr bwMode="auto">
          <a:xfrm>
            <a:off x="152400" y="2409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4"/>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2385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4" name="Rectangle 4"/>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2" name="Rectangle 4"/>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5"/>
          <p:cNvSpPr>
            <a:spLocks noChangeArrowheads="1"/>
          </p:cNvSpPr>
          <p:nvPr/>
        </p:nvSpPr>
        <p:spPr bwMode="auto">
          <a:xfrm>
            <a:off x="0" y="2952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4" name="Rectangle 4"/>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25 CuadroTexto"/>
          <p:cNvSpPr txBox="1"/>
          <p:nvPr/>
        </p:nvSpPr>
        <p:spPr>
          <a:xfrm>
            <a:off x="1924334" y="691247"/>
            <a:ext cx="4863697" cy="646331"/>
          </a:xfrm>
          <a:prstGeom prst="rect">
            <a:avLst/>
          </a:prstGeom>
          <a:solidFill>
            <a:srgbClr val="FFFF00"/>
          </a:solidFill>
        </p:spPr>
        <p:txBody>
          <a:bodyPr wrap="square" rtlCol="0">
            <a:spAutoFit/>
          </a:bodyPr>
          <a:lstStyle/>
          <a:p>
            <a:pPr algn="ctr"/>
            <a:r>
              <a:rPr lang="es-CO" dirty="0" smtClean="0"/>
              <a:t>JAD LA GLORIA</a:t>
            </a:r>
          </a:p>
          <a:p>
            <a:pPr algn="ctr"/>
            <a:r>
              <a:rPr lang="es-CO" dirty="0" smtClean="0"/>
              <a:t>FONSECA - LA GUAJIRA 26 MAYO 2017</a:t>
            </a:r>
            <a:endParaRPr lang="es-CO" dirty="0"/>
          </a:p>
        </p:txBody>
      </p:sp>
      <p:graphicFrame>
        <p:nvGraphicFramePr>
          <p:cNvPr id="27" name="26 Tabla"/>
          <p:cNvGraphicFramePr>
            <a:graphicFrameLocks noGrp="1"/>
          </p:cNvGraphicFramePr>
          <p:nvPr>
            <p:extLst>
              <p:ext uri="{D42A27DB-BD31-4B8C-83A1-F6EECF244321}">
                <p14:modId xmlns:p14="http://schemas.microsoft.com/office/powerpoint/2010/main" xmlns="" val="863589699"/>
              </p:ext>
            </p:extLst>
          </p:nvPr>
        </p:nvGraphicFramePr>
        <p:xfrm>
          <a:off x="152400" y="3478344"/>
          <a:ext cx="8845763" cy="944799"/>
        </p:xfrm>
        <a:graphic>
          <a:graphicData uri="http://schemas.openxmlformats.org/drawingml/2006/table">
            <a:tbl>
              <a:tblPr>
                <a:tableStyleId>{5C22544A-7EE6-4342-B048-85BDC9FD1C3A}</a:tableStyleId>
              </a:tblPr>
              <a:tblGrid>
                <a:gridCol w="953386"/>
                <a:gridCol w="425302"/>
                <a:gridCol w="499731"/>
                <a:gridCol w="346999"/>
                <a:gridCol w="444098"/>
                <a:gridCol w="434228"/>
                <a:gridCol w="434228"/>
                <a:gridCol w="477591"/>
                <a:gridCol w="393404"/>
                <a:gridCol w="414670"/>
                <a:gridCol w="393405"/>
                <a:gridCol w="557868"/>
                <a:gridCol w="656279"/>
                <a:gridCol w="572392"/>
                <a:gridCol w="921091"/>
                <a:gridCol w="921091"/>
              </a:tblGrid>
              <a:tr h="314933">
                <a:tc rowSpan="2">
                  <a:txBody>
                    <a:bodyPr/>
                    <a:lstStyle/>
                    <a:p>
                      <a:pPr algn="ctr" fontAlgn="ctr"/>
                      <a:r>
                        <a:rPr lang="es-CO" sz="900" u="none" strike="noStrike" dirty="0">
                          <a:solidFill>
                            <a:schemeClr val="bg1"/>
                          </a:solidFill>
                          <a:effectLst/>
                        </a:rPr>
                        <a:t>CENTRO </a:t>
                      </a:r>
                      <a:endParaRPr lang="es-CO" sz="900" u="none" strike="noStrike" dirty="0" smtClean="0">
                        <a:solidFill>
                          <a:schemeClr val="bg1"/>
                        </a:solidFill>
                        <a:effectLst/>
                      </a:endParaRPr>
                    </a:p>
                    <a:p>
                      <a:pPr algn="ctr" fontAlgn="ctr"/>
                      <a:r>
                        <a:rPr lang="es-CO" sz="900" u="none" strike="noStrike" dirty="0" smtClean="0">
                          <a:solidFill>
                            <a:schemeClr val="bg1"/>
                          </a:solidFill>
                          <a:effectLst/>
                        </a:rPr>
                        <a:t>POBLADO</a:t>
                      </a:r>
                      <a:endParaRPr lang="es-CO" sz="900" b="1" i="0" u="none" strike="noStrike" dirty="0">
                        <a:solidFill>
                          <a:schemeClr val="bg1"/>
                        </a:solidFill>
                        <a:effectLst/>
                        <a:latin typeface="Calibri"/>
                      </a:endParaRPr>
                    </a:p>
                  </a:txBody>
                  <a:tcPr marL="3654" marR="3654" marT="3654" marB="0" anchor="ctr">
                    <a:solidFill>
                      <a:schemeClr val="accent3"/>
                    </a:solidFill>
                  </a:tcPr>
                </a:tc>
                <a:tc rowSpan="2">
                  <a:txBody>
                    <a:bodyPr/>
                    <a:lstStyle/>
                    <a:p>
                      <a:pPr algn="ctr" fontAlgn="ctr"/>
                      <a:r>
                        <a:rPr lang="es-CO" sz="900" u="none" strike="noStrike" dirty="0">
                          <a:solidFill>
                            <a:schemeClr val="bg1"/>
                          </a:solidFill>
                          <a:effectLst/>
                        </a:rPr>
                        <a:t>U/T</a:t>
                      </a:r>
                      <a:endParaRPr lang="es-CO" sz="900" b="1" i="0" u="none" strike="noStrike" dirty="0">
                        <a:solidFill>
                          <a:schemeClr val="bg1"/>
                        </a:solidFill>
                        <a:effectLst/>
                        <a:latin typeface="Calibri"/>
                      </a:endParaRPr>
                    </a:p>
                  </a:txBody>
                  <a:tcPr marL="3654" marR="3654" marT="3654" marB="0" anchor="ctr">
                    <a:solidFill>
                      <a:schemeClr val="accent3"/>
                    </a:solidFill>
                  </a:tcPr>
                </a:tc>
                <a:tc gridSpan="10">
                  <a:txBody>
                    <a:bodyPr/>
                    <a:lstStyle/>
                    <a:p>
                      <a:pPr algn="ctr" fontAlgn="ctr"/>
                      <a:r>
                        <a:rPr lang="es-CO" sz="900" u="none" strike="noStrike" dirty="0">
                          <a:solidFill>
                            <a:schemeClr val="bg1"/>
                          </a:solidFill>
                          <a:effectLst/>
                        </a:rPr>
                        <a:t>SERVICIOS DE SALUD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ctr"/>
                      <a:r>
                        <a:rPr lang="es-CO" sz="900" u="none" strike="noStrike" dirty="0">
                          <a:solidFill>
                            <a:schemeClr val="bg1"/>
                          </a:solidFill>
                          <a:effectLst/>
                        </a:rPr>
                        <a:t>ACTIVOS PARA LA PROSPERIDAD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a:txBody>
                    <a:bodyPr/>
                    <a:lstStyle/>
                    <a:p>
                      <a:pPr algn="ctr" fontAlgn="ctr"/>
                      <a:r>
                        <a:rPr lang="es-CO" sz="900" u="none" strike="noStrike" dirty="0">
                          <a:solidFill>
                            <a:schemeClr val="bg1"/>
                          </a:solidFill>
                          <a:effectLst/>
                        </a:rPr>
                        <a:t>AGUA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OFERTA ESTATAL</a:t>
                      </a:r>
                      <a:endParaRPr lang="es-CO" sz="900" b="1" i="0" u="none" strike="noStrike" dirty="0">
                        <a:solidFill>
                          <a:schemeClr val="bg1"/>
                        </a:solidFill>
                        <a:effectLst/>
                        <a:latin typeface="Calibri"/>
                      </a:endParaRPr>
                    </a:p>
                  </a:txBody>
                  <a:tcPr marL="3654" marR="3654" marT="3654" marB="0" anchor="ctr">
                    <a:solidFill>
                      <a:schemeClr val="accent3"/>
                    </a:solidFill>
                  </a:tcPr>
                </a:tc>
              </a:tr>
              <a:tr h="470075">
                <a:tc vMerge="1">
                  <a:txBody>
                    <a:bodyPr/>
                    <a:lstStyle/>
                    <a:p>
                      <a:endParaRPr lang="es-CO"/>
                    </a:p>
                  </a:txBody>
                  <a:tcPr/>
                </a:tc>
                <a:tc vMerge="1">
                  <a:txBody>
                    <a:bodyPr/>
                    <a:lstStyle/>
                    <a:p>
                      <a:endParaRPr lang="es-CO"/>
                    </a:p>
                  </a:txBody>
                  <a:tcPr/>
                </a:tc>
                <a:tc>
                  <a:txBody>
                    <a:bodyPr/>
                    <a:lstStyle/>
                    <a:p>
                      <a:pPr algn="ctr" fontAlgn="ctr"/>
                      <a:r>
                        <a:rPr lang="es-CO" sz="900" u="none" strike="noStrike" dirty="0">
                          <a:solidFill>
                            <a:schemeClr val="bg1"/>
                          </a:solidFill>
                          <a:effectLst/>
                        </a:rPr>
                        <a:t>MEDICOS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ODONTOLOGIA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OPTOMETRIA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FISIOTERAPIA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b"/>
                      <a:r>
                        <a:rPr lang="es-CO" sz="900" u="none" strike="noStrike">
                          <a:solidFill>
                            <a:schemeClr val="bg1"/>
                          </a:solidFill>
                          <a:effectLst/>
                        </a:rPr>
                        <a:t>CRECIMIENTO Y DESAR</a:t>
                      </a:r>
                      <a:endParaRPr lang="es-CO" sz="900" b="1" i="0" u="none" strike="noStrike">
                        <a:solidFill>
                          <a:schemeClr val="bg1"/>
                        </a:solidFill>
                        <a:effectLst/>
                        <a:latin typeface="Calibri"/>
                      </a:endParaRPr>
                    </a:p>
                  </a:txBody>
                  <a:tcPr marL="3654" marR="3654" marT="3654" marB="0" anchor="b">
                    <a:solidFill>
                      <a:schemeClr val="accent3"/>
                    </a:solidFill>
                  </a:tcPr>
                </a:tc>
                <a:tc>
                  <a:txBody>
                    <a:bodyPr/>
                    <a:lstStyle/>
                    <a:p>
                      <a:pPr algn="ctr" fontAlgn="ctr"/>
                      <a:r>
                        <a:rPr lang="es-CO" sz="900" u="none" strike="noStrike">
                          <a:solidFill>
                            <a:schemeClr val="bg1"/>
                          </a:solidFill>
                          <a:effectLst/>
                        </a:rPr>
                        <a:t>PSICOLOGIA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GINECOLOGIA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FONAUDIOLOGIA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VACUNACION</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TOTAL</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smtClean="0">
                          <a:solidFill>
                            <a:schemeClr val="bg1"/>
                          </a:solidFill>
                          <a:effectLst/>
                        </a:rPr>
                        <a:t>DONACION </a:t>
                      </a:r>
                      <a:r>
                        <a:rPr lang="es-CO" sz="900" u="none" strike="noStrike" dirty="0">
                          <a:solidFill>
                            <a:schemeClr val="bg1"/>
                          </a:solidFill>
                          <a:effectLst/>
                        </a:rPr>
                        <a:t>PRENDAS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MERCADOS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LITROS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ICBF,SENA</a:t>
                      </a:r>
                      <a:endParaRPr lang="es-CO" sz="900" b="1" i="0" u="none" strike="noStrike" dirty="0">
                        <a:solidFill>
                          <a:schemeClr val="bg1"/>
                        </a:solidFill>
                        <a:effectLst/>
                        <a:latin typeface="Arial"/>
                      </a:endParaRPr>
                    </a:p>
                  </a:txBody>
                  <a:tcPr marL="3654" marR="3654" marT="3654" marB="0" anchor="ctr">
                    <a:solidFill>
                      <a:schemeClr val="accent3"/>
                    </a:solidFill>
                  </a:tcPr>
                </a:tc>
              </a:tr>
              <a:tr h="159791">
                <a:tc>
                  <a:txBody>
                    <a:bodyPr/>
                    <a:lstStyle/>
                    <a:p>
                      <a:pPr algn="ctr" fontAlgn="ctr"/>
                      <a:r>
                        <a:rPr lang="es-CO" sz="900" b="0" i="0" u="none" strike="noStrike" dirty="0" smtClean="0">
                          <a:solidFill>
                            <a:schemeClr val="dk1"/>
                          </a:solidFill>
                          <a:effectLst/>
                          <a:latin typeface="+mn-lt"/>
                        </a:rPr>
                        <a:t>LA GLORIA</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GMRON</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70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40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50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160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3000</a:t>
                      </a: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N/A</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522997566"/>
              </p:ext>
            </p:extLst>
          </p:nvPr>
        </p:nvGraphicFramePr>
        <p:xfrm>
          <a:off x="152398" y="4776165"/>
          <a:ext cx="8845765" cy="577215"/>
        </p:xfrm>
        <a:graphic>
          <a:graphicData uri="http://schemas.openxmlformats.org/drawingml/2006/table">
            <a:tbl>
              <a:tblPr>
                <a:tableStyleId>{5C22544A-7EE6-4342-B048-85BDC9FD1C3A}</a:tableStyleId>
              </a:tblPr>
              <a:tblGrid>
                <a:gridCol w="1410588"/>
                <a:gridCol w="925033"/>
                <a:gridCol w="903767"/>
                <a:gridCol w="637954"/>
                <a:gridCol w="467832"/>
                <a:gridCol w="520995"/>
                <a:gridCol w="815218"/>
                <a:gridCol w="682365"/>
                <a:gridCol w="1289747"/>
                <a:gridCol w="1192266"/>
              </a:tblGrid>
              <a:tr h="113138">
                <a:tc rowSpan="2">
                  <a:txBody>
                    <a:bodyPr/>
                    <a:lstStyle/>
                    <a:p>
                      <a:pPr algn="ctr" fontAlgn="ctr"/>
                      <a:r>
                        <a:rPr lang="es-CO" sz="900" b="1" i="0" u="none" strike="noStrike" dirty="0">
                          <a:solidFill>
                            <a:schemeClr val="bg1"/>
                          </a:solidFill>
                          <a:effectLst/>
                          <a:latin typeface="+mn-lt"/>
                        </a:rPr>
                        <a:t>LUGAR</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MUNICIPIO</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DEPARTAMENTO</a:t>
                      </a:r>
                    </a:p>
                  </a:txBody>
                  <a:tcPr marL="9525" marR="9525" marT="9525" marB="0" anchor="ctr">
                    <a:solidFill>
                      <a:schemeClr val="accent3"/>
                    </a:solidFill>
                  </a:tcPr>
                </a:tc>
                <a:tc gridSpan="5">
                  <a:txBody>
                    <a:bodyPr/>
                    <a:lstStyle/>
                    <a:p>
                      <a:pPr algn="ctr" fontAlgn="ctr"/>
                      <a:r>
                        <a:rPr lang="es-CO" sz="900" b="1" i="0" u="none" strike="noStrike" dirty="0">
                          <a:solidFill>
                            <a:schemeClr val="bg1"/>
                          </a:solidFill>
                          <a:effectLst/>
                          <a:latin typeface="+mn-lt"/>
                        </a:rPr>
                        <a:t>PERSONAS BENEFICIADAS</a:t>
                      </a:r>
                    </a:p>
                  </a:txBody>
                  <a:tcPr marL="9525" marR="9525" marT="9525"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900" b="1" i="0" u="none" strike="noStrike" dirty="0">
                          <a:solidFill>
                            <a:schemeClr val="bg1"/>
                          </a:solidFill>
                          <a:effectLst/>
                          <a:latin typeface="+mn-lt"/>
                        </a:rPr>
                        <a:t>ENEMIGO EN LA </a:t>
                      </a:r>
                      <a:r>
                        <a:rPr lang="es-CO" sz="900" b="1" i="0" u="none" strike="noStrike" dirty="0" smtClean="0">
                          <a:solidFill>
                            <a:schemeClr val="bg1"/>
                          </a:solidFill>
                          <a:effectLst/>
                          <a:latin typeface="+mn-lt"/>
                        </a:rPr>
                        <a:t>ZONA</a:t>
                      </a:r>
                      <a:endParaRPr lang="es-CO" sz="900" b="1" i="0" u="none" strike="noStrike" dirty="0">
                        <a:solidFill>
                          <a:schemeClr val="bg1"/>
                        </a:solidFill>
                        <a:effectLst/>
                        <a:latin typeface="+mn-lt"/>
                      </a:endParaRP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COSTOS</a:t>
                      </a:r>
                    </a:p>
                  </a:txBody>
                  <a:tcPr marL="9525" marR="9525" marT="9525" marB="0" anchor="ctr">
                    <a:solidFill>
                      <a:schemeClr val="accent3"/>
                    </a:solidFill>
                  </a:tcPr>
                </a:tc>
              </a:tr>
              <a:tr h="11313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i="0" u="none" strike="noStrike" dirty="0">
                          <a:solidFill>
                            <a:schemeClr val="bg1"/>
                          </a:solidFill>
                          <a:effectLst/>
                          <a:latin typeface="+mn-lt"/>
                        </a:rPr>
                        <a:t>NIÑAS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NIÑOS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ADOLESCENTES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MUJERES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HOMBRES</a:t>
                      </a:r>
                    </a:p>
                  </a:txBody>
                  <a:tcPr marL="9525" marR="9525" marT="9525" marB="0" anchor="ctr">
                    <a:solidFill>
                      <a:schemeClr val="accent3"/>
                    </a:solidFill>
                  </a:tcPr>
                </a:tc>
                <a:tc vMerge="1">
                  <a:txBody>
                    <a:bodyPr/>
                    <a:lstStyle/>
                    <a:p>
                      <a:endParaRPr lang="es-CO"/>
                    </a:p>
                  </a:txBody>
                  <a:tcPr/>
                </a:tc>
                <a:tc vMerge="1">
                  <a:txBody>
                    <a:bodyPr/>
                    <a:lstStyle/>
                    <a:p>
                      <a:endParaRPr lang="es-CO"/>
                    </a:p>
                  </a:txBody>
                  <a:tcPr/>
                </a:tc>
              </a:tr>
              <a:tr h="113138">
                <a:tc>
                  <a:txBody>
                    <a:bodyPr/>
                    <a:lstStyle/>
                    <a:p>
                      <a:pPr algn="ctr" fontAlgn="ctr"/>
                      <a:r>
                        <a:rPr lang="es-CO" sz="900" b="0" i="0" u="none" strike="noStrike" dirty="0" smtClean="0">
                          <a:solidFill>
                            <a:srgbClr val="000000"/>
                          </a:solidFill>
                          <a:effectLst/>
                          <a:latin typeface="+mn-lt"/>
                        </a:rPr>
                        <a:t>LA</a:t>
                      </a:r>
                      <a:r>
                        <a:rPr lang="es-CO" sz="900" b="0" i="0" u="none" strike="noStrike" baseline="0" dirty="0" smtClean="0">
                          <a:solidFill>
                            <a:srgbClr val="000000"/>
                          </a:solidFill>
                          <a:effectLst/>
                          <a:latin typeface="+mn-lt"/>
                        </a:rPr>
                        <a:t> GLORIA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FONSECA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LA GUAJIRA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37</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35</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20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32</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36</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OMITIDO</a:t>
                      </a:r>
                    </a:p>
                  </a:txBody>
                  <a:tcPr marL="9525" marR="9525" marT="9525" marB="0" anchor="ctr">
                    <a:solidFill>
                      <a:schemeClr val="accent6">
                        <a:lumMod val="40000"/>
                        <a:lumOff val="60000"/>
                      </a:schemeClr>
                    </a:solidFill>
                  </a:tcPr>
                </a:tc>
                <a:tc>
                  <a:txBody>
                    <a:bodyPr/>
                    <a:lstStyle/>
                    <a:p>
                      <a:pPr algn="r" fontAlgn="ctr"/>
                      <a:r>
                        <a:rPr lang="es-CO" sz="900" b="0" i="0" u="none" strike="noStrike" dirty="0">
                          <a:solidFill>
                            <a:srgbClr val="000000"/>
                          </a:solidFill>
                          <a:effectLst/>
                          <a:latin typeface="+mn-lt"/>
                        </a:rPr>
                        <a:t> $         </a:t>
                      </a:r>
                      <a:r>
                        <a:rPr lang="es-CO" sz="900" b="0" i="0" u="none" strike="noStrike" dirty="0" smtClean="0">
                          <a:solidFill>
                            <a:srgbClr val="000000"/>
                          </a:solidFill>
                          <a:effectLst/>
                          <a:latin typeface="+mn-lt"/>
                        </a:rPr>
                        <a:t>14.465.500,00 </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r>
            </a:tbl>
          </a:graphicData>
        </a:graphic>
      </p:graphicFrame>
      <p:sp>
        <p:nvSpPr>
          <p:cNvPr id="1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8" name="Rectangle 4"/>
          <p:cNvSpPr>
            <a:spLocks noChangeArrowheads="1"/>
          </p:cNvSpPr>
          <p:nvPr/>
        </p:nvSpPr>
        <p:spPr bwMode="auto">
          <a:xfrm>
            <a:off x="0" y="9620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Liberation Serif"/>
                <a:ea typeface="DejaVu Sans"/>
                <a:cs typeface="Times New Roman" pitchFamily="18"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pic>
        <p:nvPicPr>
          <p:cNvPr id="40" name="39 Imagen" descr="G:\CS. GUTIERREZ\PLAZO S5\fotos jad\WhatsApp Image 2017-05-29 at 20.20.49 (1).jpe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477289" y="1438275"/>
            <a:ext cx="2053766" cy="1647328"/>
          </a:xfrm>
          <a:prstGeom prst="rect">
            <a:avLst/>
          </a:prstGeom>
          <a:noFill/>
          <a:ln>
            <a:noFill/>
          </a:ln>
        </p:spPr>
      </p:pic>
      <p:pic>
        <p:nvPicPr>
          <p:cNvPr id="41" name="40 Imagen" descr="G:\CS. GUTIERREZ\PLAZO S5\fotos jad\WhatsApp Image 2017-05-29 at 20.23.39 (1).jpe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86033" y="1453613"/>
            <a:ext cx="2020437" cy="1631990"/>
          </a:xfrm>
          <a:prstGeom prst="rect">
            <a:avLst/>
          </a:prstGeom>
          <a:noFill/>
          <a:ln>
            <a:noFill/>
          </a:ln>
        </p:spPr>
      </p:pic>
      <p:pic>
        <p:nvPicPr>
          <p:cNvPr id="42" name="41 Imagen" descr="G:\CS. GUTIERREZ\PLAZO S5\fotos jad\WhatsApp Image 2017-05-29 at 20.20.47 (11).jpeg"/>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745634" y="1453613"/>
            <a:ext cx="2042395" cy="1631990"/>
          </a:xfrm>
          <a:prstGeom prst="rect">
            <a:avLst/>
          </a:prstGeom>
          <a:noFill/>
          <a:ln>
            <a:noFill/>
          </a:ln>
        </p:spPr>
      </p:pic>
      <p:pic>
        <p:nvPicPr>
          <p:cNvPr id="45" name="44 Imagen" descr="C:\Users\CP CAVARIQUE\Downloads\WhatsApp Image 2017-05-29 at 17.13.45 (3).jpeg"/>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955771" y="1453613"/>
            <a:ext cx="2042392" cy="1631990"/>
          </a:xfrm>
          <a:prstGeom prst="rect">
            <a:avLst/>
          </a:prstGeom>
          <a:noFill/>
          <a:ln w="9525">
            <a:noFill/>
            <a:miter lim="800000"/>
            <a:headEnd/>
            <a:tailEnd/>
          </a:ln>
        </p:spPr>
      </p:pic>
    </p:spTree>
    <p:extLst>
      <p:ext uri="{BB962C8B-B14F-4D97-AF65-F5344CB8AC3E}">
        <p14:creationId xmlns:p14="http://schemas.microsoft.com/office/powerpoint/2010/main" xmlns="" val="416908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502069"/>
            <a:ext cx="9144000" cy="109054"/>
          </a:xfrm>
          <a:custGeom>
            <a:avLst/>
            <a:gdLst/>
            <a:ahLst/>
            <a:cxnLst/>
            <a:rect l="l" t="t" r="r" b="b"/>
            <a:pathLst>
              <a:path w="9144000" h="109054">
                <a:moveTo>
                  <a:pt x="0" y="109054"/>
                </a:moveTo>
                <a:lnTo>
                  <a:pt x="9144000" y="109054"/>
                </a:lnTo>
                <a:lnTo>
                  <a:pt x="9144000" y="0"/>
                </a:lnTo>
                <a:lnTo>
                  <a:pt x="0" y="0"/>
                </a:lnTo>
                <a:lnTo>
                  <a:pt x="0" y="109054"/>
                </a:lnTo>
                <a:close/>
              </a:path>
            </a:pathLst>
          </a:custGeom>
          <a:solidFill>
            <a:srgbClr val="931100"/>
          </a:solidFill>
        </p:spPr>
        <p:txBody>
          <a:bodyPr wrap="square" lIns="0" tIns="0" rIns="0" bIns="0" rtlCol="0">
            <a:noAutofit/>
          </a:bodyPr>
          <a:lstStyle/>
          <a:p>
            <a:endParaRPr dirty="0"/>
          </a:p>
        </p:txBody>
      </p:sp>
      <p:sp>
        <p:nvSpPr>
          <p:cNvPr id="4" name="object 4"/>
          <p:cNvSpPr txBox="1"/>
          <p:nvPr/>
        </p:nvSpPr>
        <p:spPr>
          <a:xfrm>
            <a:off x="7631490" y="6463938"/>
            <a:ext cx="1366674" cy="172317"/>
          </a:xfrm>
          <a:prstGeom prst="rect">
            <a:avLst/>
          </a:prstGeom>
        </p:spPr>
        <p:txBody>
          <a:bodyPr wrap="square" lIns="0" tIns="0" rIns="0" bIns="0" rtlCol="0">
            <a:noAutofit/>
          </a:bodyPr>
          <a:lstStyle/>
          <a:p>
            <a:pPr marL="12700">
              <a:lnSpc>
                <a:spcPts val="1290"/>
              </a:lnSpc>
              <a:spcBef>
                <a:spcPts val="64"/>
              </a:spcBef>
            </a:pPr>
            <a:endParaRPr sz="1100" dirty="0">
              <a:latin typeface="Trebuchet MS"/>
              <a:cs typeface="Trebuchet MS"/>
            </a:endParaRPr>
          </a:p>
        </p:txBody>
      </p:sp>
      <p:sp>
        <p:nvSpPr>
          <p:cNvPr id="2" name="object 2"/>
          <p:cNvSpPr txBox="1"/>
          <p:nvPr/>
        </p:nvSpPr>
        <p:spPr>
          <a:xfrm>
            <a:off x="791121" y="228587"/>
            <a:ext cx="5648388" cy="280390"/>
          </a:xfrm>
          <a:prstGeom prst="rect">
            <a:avLst/>
          </a:prstGeom>
        </p:spPr>
        <p:txBody>
          <a:bodyPr wrap="square" lIns="0" tIns="0" rIns="0" bIns="0" rtlCol="0">
            <a:noAutofit/>
          </a:bodyPr>
          <a:lstStyle/>
          <a:p>
            <a:pPr marL="25400">
              <a:lnSpc>
                <a:spcPts val="1000"/>
              </a:lnSpc>
            </a:pPr>
            <a:endParaRPr sz="1000" dirty="0"/>
          </a:p>
        </p:txBody>
      </p:sp>
      <p:sp>
        <p:nvSpPr>
          <p:cNvPr id="11" name="Rectangle 5"/>
          <p:cNvSpPr>
            <a:spLocks noChangeArrowheads="1"/>
          </p:cNvSpPr>
          <p:nvPr/>
        </p:nvSpPr>
        <p:spPr bwMode="auto">
          <a:xfrm>
            <a:off x="0" y="4514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0" algn="l"/>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9" name="Rectangle 4"/>
          <p:cNvSpPr>
            <a:spLocks noChangeArrowheads="1"/>
          </p:cNvSpPr>
          <p:nvPr/>
        </p:nvSpPr>
        <p:spPr bwMode="auto">
          <a:xfrm>
            <a:off x="152400" y="2409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7" name="Rectangle 4"/>
          <p:cNvSpPr>
            <a:spLocks noChangeArrowheads="1"/>
          </p:cNvSpPr>
          <p:nvPr/>
        </p:nvSpPr>
        <p:spPr bwMode="auto">
          <a:xfrm>
            <a:off x="152400" y="2409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4"/>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2385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4" name="Rectangle 4"/>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2" name="Rectangle 4"/>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5"/>
          <p:cNvSpPr>
            <a:spLocks noChangeArrowheads="1"/>
          </p:cNvSpPr>
          <p:nvPr/>
        </p:nvSpPr>
        <p:spPr bwMode="auto">
          <a:xfrm>
            <a:off x="0" y="2952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4" name="Rectangle 4"/>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25 CuadroTexto"/>
          <p:cNvSpPr txBox="1"/>
          <p:nvPr/>
        </p:nvSpPr>
        <p:spPr>
          <a:xfrm>
            <a:off x="1924333" y="679372"/>
            <a:ext cx="5367115" cy="646331"/>
          </a:xfrm>
          <a:prstGeom prst="rect">
            <a:avLst/>
          </a:prstGeom>
          <a:solidFill>
            <a:srgbClr val="FFFF00"/>
          </a:solidFill>
        </p:spPr>
        <p:txBody>
          <a:bodyPr wrap="square" rtlCol="0">
            <a:spAutoFit/>
          </a:bodyPr>
          <a:lstStyle/>
          <a:p>
            <a:pPr algn="ctr"/>
            <a:r>
              <a:rPr lang="es-CO" dirty="0" smtClean="0"/>
              <a:t>JAD EL PARAISO </a:t>
            </a:r>
          </a:p>
          <a:p>
            <a:pPr algn="ctr"/>
            <a:r>
              <a:rPr lang="es-CO" dirty="0" smtClean="0"/>
              <a:t>LA JAGUA DEL PILAR – LA GUAJIRA 24 JUNIO 2017</a:t>
            </a:r>
            <a:endParaRPr lang="es-CO" dirty="0"/>
          </a:p>
        </p:txBody>
      </p:sp>
      <p:graphicFrame>
        <p:nvGraphicFramePr>
          <p:cNvPr id="27" name="26 Tabla"/>
          <p:cNvGraphicFramePr>
            <a:graphicFrameLocks noGrp="1"/>
          </p:cNvGraphicFramePr>
          <p:nvPr>
            <p:extLst>
              <p:ext uri="{D42A27DB-BD31-4B8C-83A1-F6EECF244321}">
                <p14:modId xmlns:p14="http://schemas.microsoft.com/office/powerpoint/2010/main" xmlns="" val="3766601112"/>
              </p:ext>
            </p:extLst>
          </p:nvPr>
        </p:nvGraphicFramePr>
        <p:xfrm>
          <a:off x="152400" y="3478344"/>
          <a:ext cx="8845763" cy="1062982"/>
        </p:xfrm>
        <a:graphic>
          <a:graphicData uri="http://schemas.openxmlformats.org/drawingml/2006/table">
            <a:tbl>
              <a:tblPr>
                <a:tableStyleId>{5C22544A-7EE6-4342-B048-85BDC9FD1C3A}</a:tableStyleId>
              </a:tblPr>
              <a:tblGrid>
                <a:gridCol w="845127"/>
                <a:gridCol w="533561"/>
                <a:gridCol w="499731"/>
                <a:gridCol w="346999"/>
                <a:gridCol w="444098"/>
                <a:gridCol w="434228"/>
                <a:gridCol w="434228"/>
                <a:gridCol w="477591"/>
                <a:gridCol w="393404"/>
                <a:gridCol w="414670"/>
                <a:gridCol w="393405"/>
                <a:gridCol w="557868"/>
                <a:gridCol w="656279"/>
                <a:gridCol w="572392"/>
                <a:gridCol w="921091"/>
                <a:gridCol w="921091"/>
              </a:tblGrid>
              <a:tr h="314933">
                <a:tc rowSpan="2">
                  <a:txBody>
                    <a:bodyPr/>
                    <a:lstStyle/>
                    <a:p>
                      <a:pPr algn="ctr" fontAlgn="ctr"/>
                      <a:r>
                        <a:rPr lang="es-CO" sz="900" u="none" strike="noStrike" dirty="0">
                          <a:solidFill>
                            <a:schemeClr val="bg1"/>
                          </a:solidFill>
                          <a:effectLst/>
                        </a:rPr>
                        <a:t>CENTRO </a:t>
                      </a:r>
                      <a:endParaRPr lang="es-CO" sz="900" u="none" strike="noStrike" dirty="0" smtClean="0">
                        <a:solidFill>
                          <a:schemeClr val="bg1"/>
                        </a:solidFill>
                        <a:effectLst/>
                      </a:endParaRPr>
                    </a:p>
                    <a:p>
                      <a:pPr algn="ctr" fontAlgn="ctr"/>
                      <a:r>
                        <a:rPr lang="es-CO" sz="900" u="none" strike="noStrike" dirty="0" smtClean="0">
                          <a:solidFill>
                            <a:schemeClr val="bg1"/>
                          </a:solidFill>
                          <a:effectLst/>
                        </a:rPr>
                        <a:t>POBLADO</a:t>
                      </a:r>
                      <a:endParaRPr lang="es-CO" sz="900" b="1" i="0" u="none" strike="noStrike" dirty="0">
                        <a:solidFill>
                          <a:schemeClr val="bg1"/>
                        </a:solidFill>
                        <a:effectLst/>
                        <a:latin typeface="Calibri"/>
                      </a:endParaRPr>
                    </a:p>
                  </a:txBody>
                  <a:tcPr marL="3654" marR="3654" marT="3654" marB="0" anchor="ctr">
                    <a:solidFill>
                      <a:schemeClr val="accent3"/>
                    </a:solidFill>
                  </a:tcPr>
                </a:tc>
                <a:tc rowSpan="2">
                  <a:txBody>
                    <a:bodyPr/>
                    <a:lstStyle/>
                    <a:p>
                      <a:pPr algn="ctr" fontAlgn="ctr"/>
                      <a:r>
                        <a:rPr lang="es-CO" sz="900" u="none" strike="noStrike" dirty="0">
                          <a:solidFill>
                            <a:schemeClr val="bg1"/>
                          </a:solidFill>
                          <a:effectLst/>
                        </a:rPr>
                        <a:t>U/T</a:t>
                      </a:r>
                      <a:endParaRPr lang="es-CO" sz="900" b="1" i="0" u="none" strike="noStrike" dirty="0">
                        <a:solidFill>
                          <a:schemeClr val="bg1"/>
                        </a:solidFill>
                        <a:effectLst/>
                        <a:latin typeface="Calibri"/>
                      </a:endParaRPr>
                    </a:p>
                  </a:txBody>
                  <a:tcPr marL="3654" marR="3654" marT="3654" marB="0" anchor="ctr">
                    <a:solidFill>
                      <a:schemeClr val="accent3"/>
                    </a:solidFill>
                  </a:tcPr>
                </a:tc>
                <a:tc gridSpan="10">
                  <a:txBody>
                    <a:bodyPr/>
                    <a:lstStyle/>
                    <a:p>
                      <a:pPr algn="ctr" fontAlgn="ctr"/>
                      <a:r>
                        <a:rPr lang="es-CO" sz="900" u="none" strike="noStrike" dirty="0">
                          <a:solidFill>
                            <a:schemeClr val="bg1"/>
                          </a:solidFill>
                          <a:effectLst/>
                        </a:rPr>
                        <a:t>SERVICIOS DE SALUD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ctr"/>
                      <a:r>
                        <a:rPr lang="es-CO" sz="900" u="none" strike="noStrike" dirty="0">
                          <a:solidFill>
                            <a:schemeClr val="bg1"/>
                          </a:solidFill>
                          <a:effectLst/>
                        </a:rPr>
                        <a:t>ACTIVOS PARA LA PROSPERIDAD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a:txBody>
                    <a:bodyPr/>
                    <a:lstStyle/>
                    <a:p>
                      <a:pPr algn="ctr" fontAlgn="ctr"/>
                      <a:r>
                        <a:rPr lang="es-CO" sz="900" u="none" strike="noStrike" dirty="0">
                          <a:solidFill>
                            <a:schemeClr val="bg1"/>
                          </a:solidFill>
                          <a:effectLst/>
                        </a:rPr>
                        <a:t>AGUA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OFERTA ESTATAL</a:t>
                      </a:r>
                      <a:endParaRPr lang="es-CO" sz="900" b="1" i="0" u="none" strike="noStrike" dirty="0">
                        <a:solidFill>
                          <a:schemeClr val="bg1"/>
                        </a:solidFill>
                        <a:effectLst/>
                        <a:latin typeface="Calibri"/>
                      </a:endParaRPr>
                    </a:p>
                  </a:txBody>
                  <a:tcPr marL="3654" marR="3654" marT="3654" marB="0" anchor="ctr">
                    <a:solidFill>
                      <a:schemeClr val="accent3"/>
                    </a:solidFill>
                  </a:tcPr>
                </a:tc>
              </a:tr>
              <a:tr h="470075">
                <a:tc vMerge="1">
                  <a:txBody>
                    <a:bodyPr/>
                    <a:lstStyle/>
                    <a:p>
                      <a:endParaRPr lang="es-CO"/>
                    </a:p>
                  </a:txBody>
                  <a:tcPr/>
                </a:tc>
                <a:tc vMerge="1">
                  <a:txBody>
                    <a:bodyPr/>
                    <a:lstStyle/>
                    <a:p>
                      <a:endParaRPr lang="es-CO"/>
                    </a:p>
                  </a:txBody>
                  <a:tcPr/>
                </a:tc>
                <a:tc>
                  <a:txBody>
                    <a:bodyPr/>
                    <a:lstStyle/>
                    <a:p>
                      <a:pPr algn="ctr" fontAlgn="ctr"/>
                      <a:r>
                        <a:rPr lang="es-CO" sz="900" u="none" strike="noStrike" dirty="0">
                          <a:solidFill>
                            <a:schemeClr val="bg1"/>
                          </a:solidFill>
                          <a:effectLst/>
                        </a:rPr>
                        <a:t>MEDICOS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a:solidFill>
                            <a:schemeClr val="bg1"/>
                          </a:solidFill>
                          <a:effectLst/>
                        </a:rPr>
                        <a:t>ODONTOLOGIA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OPTOMETRIA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FISIOTERAPIA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b"/>
                      <a:r>
                        <a:rPr lang="es-CO" sz="900" u="none" strike="noStrike">
                          <a:solidFill>
                            <a:schemeClr val="bg1"/>
                          </a:solidFill>
                          <a:effectLst/>
                        </a:rPr>
                        <a:t>CRECIMIENTO Y DESAR</a:t>
                      </a:r>
                      <a:endParaRPr lang="es-CO" sz="900" b="1" i="0" u="none" strike="noStrike">
                        <a:solidFill>
                          <a:schemeClr val="bg1"/>
                        </a:solidFill>
                        <a:effectLst/>
                        <a:latin typeface="Calibri"/>
                      </a:endParaRPr>
                    </a:p>
                  </a:txBody>
                  <a:tcPr marL="3654" marR="3654" marT="3654" marB="0" anchor="b">
                    <a:solidFill>
                      <a:schemeClr val="accent3"/>
                    </a:solidFill>
                  </a:tcPr>
                </a:tc>
                <a:tc>
                  <a:txBody>
                    <a:bodyPr/>
                    <a:lstStyle/>
                    <a:p>
                      <a:pPr algn="ctr" fontAlgn="ctr"/>
                      <a:r>
                        <a:rPr lang="es-CO" sz="900" u="none" strike="noStrike">
                          <a:solidFill>
                            <a:schemeClr val="bg1"/>
                          </a:solidFill>
                          <a:effectLst/>
                        </a:rPr>
                        <a:t>PSICOLOGIA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GINECOLOGIA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FONAUDIOLOGIA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VACUNACION</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TOTAL</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smtClean="0">
                          <a:solidFill>
                            <a:schemeClr val="bg1"/>
                          </a:solidFill>
                          <a:effectLst/>
                        </a:rPr>
                        <a:t>DONACION </a:t>
                      </a:r>
                      <a:r>
                        <a:rPr lang="es-CO" sz="900" u="none" strike="noStrike" dirty="0">
                          <a:solidFill>
                            <a:schemeClr val="bg1"/>
                          </a:solidFill>
                          <a:effectLst/>
                        </a:rPr>
                        <a:t>PRENDAS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MERCADOS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LITROS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ICBF,SENA</a:t>
                      </a:r>
                      <a:endParaRPr lang="es-CO" sz="900" b="1" i="0" u="none" strike="noStrike" dirty="0">
                        <a:solidFill>
                          <a:schemeClr val="bg1"/>
                        </a:solidFill>
                        <a:effectLst/>
                        <a:latin typeface="Arial"/>
                      </a:endParaRPr>
                    </a:p>
                  </a:txBody>
                  <a:tcPr marL="3654" marR="3654" marT="3654" marB="0" anchor="ctr">
                    <a:solidFill>
                      <a:schemeClr val="accent3"/>
                    </a:solidFill>
                  </a:tcPr>
                </a:tc>
              </a:tr>
              <a:tr h="159791">
                <a:tc>
                  <a:txBody>
                    <a:bodyPr/>
                    <a:lstStyle/>
                    <a:p>
                      <a:pPr algn="l" fontAlgn="ctr"/>
                      <a:r>
                        <a:rPr lang="es-CO" sz="900" u="none" strike="noStrike" dirty="0" smtClean="0">
                          <a:effectLst/>
                        </a:rPr>
                        <a:t>EL PARAISO</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BASAB</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250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180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70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600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400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500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ICBF  250</a:t>
                      </a:r>
                    </a:p>
                    <a:p>
                      <a:pPr algn="ctr" fontAlgn="b"/>
                      <a:r>
                        <a:rPr lang="es-CO" sz="900" u="none" strike="noStrike" dirty="0" smtClean="0">
                          <a:effectLst/>
                        </a:rPr>
                        <a:t>REFRIGERIOS</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1589497280"/>
              </p:ext>
            </p:extLst>
          </p:nvPr>
        </p:nvGraphicFramePr>
        <p:xfrm>
          <a:off x="152398" y="4776165"/>
          <a:ext cx="8845765" cy="851535"/>
        </p:xfrm>
        <a:graphic>
          <a:graphicData uri="http://schemas.openxmlformats.org/drawingml/2006/table">
            <a:tbl>
              <a:tblPr>
                <a:tableStyleId>{5C22544A-7EE6-4342-B048-85BDC9FD1C3A}</a:tableStyleId>
              </a:tblPr>
              <a:tblGrid>
                <a:gridCol w="1094511"/>
                <a:gridCol w="1241110"/>
                <a:gridCol w="903767"/>
                <a:gridCol w="637954"/>
                <a:gridCol w="467832"/>
                <a:gridCol w="520995"/>
                <a:gridCol w="815218"/>
                <a:gridCol w="682365"/>
                <a:gridCol w="1289747"/>
                <a:gridCol w="1192266"/>
              </a:tblGrid>
              <a:tr h="113138">
                <a:tc rowSpan="2">
                  <a:txBody>
                    <a:bodyPr/>
                    <a:lstStyle/>
                    <a:p>
                      <a:pPr algn="ctr" fontAlgn="ctr"/>
                      <a:r>
                        <a:rPr lang="es-CO" sz="900" b="1" i="0" u="none" strike="noStrike" dirty="0">
                          <a:solidFill>
                            <a:schemeClr val="bg1"/>
                          </a:solidFill>
                          <a:effectLst/>
                          <a:latin typeface="+mn-lt"/>
                        </a:rPr>
                        <a:t>LUGAR</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MUNICIPIO</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DEPARTAMENTO</a:t>
                      </a:r>
                    </a:p>
                  </a:txBody>
                  <a:tcPr marL="9525" marR="9525" marT="9525" marB="0" anchor="ctr">
                    <a:solidFill>
                      <a:schemeClr val="accent3"/>
                    </a:solidFill>
                  </a:tcPr>
                </a:tc>
                <a:tc gridSpan="5">
                  <a:txBody>
                    <a:bodyPr/>
                    <a:lstStyle/>
                    <a:p>
                      <a:pPr algn="ctr" fontAlgn="ctr"/>
                      <a:r>
                        <a:rPr lang="es-CO" sz="900" b="1" i="0" u="none" strike="noStrike" dirty="0">
                          <a:solidFill>
                            <a:schemeClr val="bg1"/>
                          </a:solidFill>
                          <a:effectLst/>
                          <a:latin typeface="+mn-lt"/>
                        </a:rPr>
                        <a:t>PERSONAS BENEFICIADAS</a:t>
                      </a:r>
                    </a:p>
                  </a:txBody>
                  <a:tcPr marL="9525" marR="9525" marT="9525"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900" b="1" i="0" u="none" strike="noStrike" dirty="0">
                          <a:solidFill>
                            <a:schemeClr val="bg1"/>
                          </a:solidFill>
                          <a:effectLst/>
                          <a:latin typeface="+mn-lt"/>
                        </a:rPr>
                        <a:t>ENEMIGO EN LA </a:t>
                      </a:r>
                      <a:r>
                        <a:rPr lang="es-CO" sz="900" b="1" i="0" u="none" strike="noStrike" dirty="0" smtClean="0">
                          <a:solidFill>
                            <a:schemeClr val="bg1"/>
                          </a:solidFill>
                          <a:effectLst/>
                          <a:latin typeface="+mn-lt"/>
                        </a:rPr>
                        <a:t>ZONA</a:t>
                      </a:r>
                      <a:endParaRPr lang="es-CO" sz="900" b="1" i="0" u="none" strike="noStrike" dirty="0">
                        <a:solidFill>
                          <a:schemeClr val="bg1"/>
                        </a:solidFill>
                        <a:effectLst/>
                        <a:latin typeface="+mn-lt"/>
                      </a:endParaRP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COSTOS</a:t>
                      </a:r>
                    </a:p>
                  </a:txBody>
                  <a:tcPr marL="9525" marR="9525" marT="9525" marB="0" anchor="ctr">
                    <a:solidFill>
                      <a:schemeClr val="accent3"/>
                    </a:solidFill>
                  </a:tcPr>
                </a:tc>
              </a:tr>
              <a:tr h="11313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i="0" u="none" strike="noStrike" dirty="0">
                          <a:solidFill>
                            <a:schemeClr val="bg1"/>
                          </a:solidFill>
                          <a:effectLst/>
                          <a:latin typeface="+mn-lt"/>
                        </a:rPr>
                        <a:t>NIÑAS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NIÑOS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ADOLESCENTES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MUJERES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HOMBRES</a:t>
                      </a:r>
                    </a:p>
                  </a:txBody>
                  <a:tcPr marL="9525" marR="9525" marT="9525" marB="0" anchor="ctr">
                    <a:solidFill>
                      <a:schemeClr val="accent3"/>
                    </a:solidFill>
                  </a:tcPr>
                </a:tc>
                <a:tc vMerge="1">
                  <a:txBody>
                    <a:bodyPr/>
                    <a:lstStyle/>
                    <a:p>
                      <a:endParaRPr lang="es-CO"/>
                    </a:p>
                  </a:txBody>
                  <a:tcPr/>
                </a:tc>
                <a:tc vMerge="1">
                  <a:txBody>
                    <a:bodyPr/>
                    <a:lstStyle/>
                    <a:p>
                      <a:endParaRPr lang="es-CO"/>
                    </a:p>
                  </a:txBody>
                  <a:tcPr/>
                </a:tc>
              </a:tr>
              <a:tr h="113138">
                <a:tc>
                  <a:txBody>
                    <a:bodyPr/>
                    <a:lstStyle/>
                    <a:p>
                      <a:pPr algn="ctr" fontAlgn="ctr"/>
                      <a:r>
                        <a:rPr lang="es-CO" sz="900" b="0" i="0" u="none" strike="noStrike" dirty="0" smtClean="0">
                          <a:solidFill>
                            <a:srgbClr val="000000"/>
                          </a:solidFill>
                          <a:effectLst/>
                          <a:latin typeface="+mn-lt"/>
                        </a:rPr>
                        <a:t>EL PARAISO</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LA JAGUA</a:t>
                      </a:r>
                      <a:r>
                        <a:rPr lang="es-CO" sz="900" b="0" i="0" u="none" strike="noStrike" baseline="0" dirty="0" smtClean="0">
                          <a:solidFill>
                            <a:srgbClr val="000000"/>
                          </a:solidFill>
                          <a:effectLst/>
                          <a:latin typeface="+mn-lt"/>
                        </a:rPr>
                        <a:t> DEL PILAR</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LA GUAJIRA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130</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120</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80</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120</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150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CLAN DEL GOLFO - Compañía Mixta Libardo ELN</a:t>
                      </a:r>
                    </a:p>
                  </a:txBody>
                  <a:tcPr marL="9525" marR="9525" marT="9525" marB="0" anchor="ctr">
                    <a:solidFill>
                      <a:schemeClr val="accent6">
                        <a:lumMod val="40000"/>
                        <a:lumOff val="60000"/>
                      </a:schemeClr>
                    </a:solidFill>
                  </a:tcPr>
                </a:tc>
                <a:tc>
                  <a:txBody>
                    <a:bodyPr/>
                    <a:lstStyle/>
                    <a:p>
                      <a:pPr algn="l" fontAlgn="ctr"/>
                      <a:r>
                        <a:rPr lang="es-CO" sz="900" b="0" i="0" u="none" strike="noStrike" dirty="0">
                          <a:solidFill>
                            <a:srgbClr val="000000"/>
                          </a:solidFill>
                          <a:effectLst/>
                          <a:latin typeface="+mn-lt"/>
                        </a:rPr>
                        <a:t> $  </a:t>
                      </a:r>
                      <a:r>
                        <a:rPr lang="es-CO" sz="900" b="0" i="0" u="none" strike="noStrike" dirty="0" smtClean="0">
                          <a:solidFill>
                            <a:srgbClr val="000000"/>
                          </a:solidFill>
                          <a:effectLst/>
                          <a:latin typeface="+mn-lt"/>
                        </a:rPr>
                        <a:t>        26.530.000,00 </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r>
            </a:tbl>
          </a:graphicData>
        </a:graphic>
      </p:graphicFrame>
      <p:pic>
        <p:nvPicPr>
          <p:cNvPr id="38" name="37 Imagen" descr="D:\ACCION INTEGRAL 2017\FOTOS 2017\06 JUNIO\IMG_20170624_161317.jp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477289" y="1437649"/>
            <a:ext cx="2053766" cy="1688531"/>
          </a:xfrm>
          <a:prstGeom prst="rect">
            <a:avLst/>
          </a:prstGeom>
          <a:noFill/>
          <a:ln>
            <a:noFill/>
          </a:ln>
        </p:spPr>
      </p:pic>
      <p:pic>
        <p:nvPicPr>
          <p:cNvPr id="43" name="42 Imagen" descr="C:\Users\USUARIO\Downloads\IMG_20170624_161402.jp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745637" y="1447174"/>
            <a:ext cx="2042393" cy="1679006"/>
          </a:xfrm>
          <a:prstGeom prst="rect">
            <a:avLst/>
          </a:prstGeom>
          <a:noFill/>
          <a:ln>
            <a:noFill/>
          </a:ln>
        </p:spPr>
      </p:pic>
      <p:pic>
        <p:nvPicPr>
          <p:cNvPr id="44" name="43 Imagen" descr="C:\Users\USUARIO\Downloads\IMG_20170624_164413.jpg"/>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76508" y="1425774"/>
            <a:ext cx="2029963" cy="1688531"/>
          </a:xfrm>
          <a:prstGeom prst="rect">
            <a:avLst/>
          </a:prstGeom>
          <a:noFill/>
          <a:ln>
            <a:noFill/>
          </a:ln>
        </p:spPr>
      </p:pic>
      <p:pic>
        <p:nvPicPr>
          <p:cNvPr id="45" name="44 Imagen" descr="C:\Users\USUARIO\Downloads\IMG_20170624_163131.jpg"/>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955771" y="1435794"/>
            <a:ext cx="2042392" cy="1678511"/>
          </a:xfrm>
          <a:prstGeom prst="rect">
            <a:avLst/>
          </a:prstGeom>
          <a:noFill/>
          <a:ln>
            <a:noFill/>
          </a:ln>
        </p:spPr>
      </p:pic>
    </p:spTree>
    <p:extLst>
      <p:ext uri="{BB962C8B-B14F-4D97-AF65-F5344CB8AC3E}">
        <p14:creationId xmlns:p14="http://schemas.microsoft.com/office/powerpoint/2010/main" xmlns="" val="3752312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502069"/>
            <a:ext cx="9144000" cy="109054"/>
          </a:xfrm>
          <a:custGeom>
            <a:avLst/>
            <a:gdLst/>
            <a:ahLst/>
            <a:cxnLst/>
            <a:rect l="l" t="t" r="r" b="b"/>
            <a:pathLst>
              <a:path w="9144000" h="109054">
                <a:moveTo>
                  <a:pt x="0" y="109054"/>
                </a:moveTo>
                <a:lnTo>
                  <a:pt x="9144000" y="109054"/>
                </a:lnTo>
                <a:lnTo>
                  <a:pt x="9144000" y="0"/>
                </a:lnTo>
                <a:lnTo>
                  <a:pt x="0" y="0"/>
                </a:lnTo>
                <a:lnTo>
                  <a:pt x="0" y="109054"/>
                </a:lnTo>
                <a:close/>
              </a:path>
            </a:pathLst>
          </a:custGeom>
          <a:solidFill>
            <a:srgbClr val="931100"/>
          </a:solidFill>
        </p:spPr>
        <p:txBody>
          <a:bodyPr wrap="square" lIns="0" tIns="0" rIns="0" bIns="0" rtlCol="0">
            <a:noAutofit/>
          </a:bodyPr>
          <a:lstStyle/>
          <a:p>
            <a:endParaRPr dirty="0"/>
          </a:p>
        </p:txBody>
      </p:sp>
      <p:sp>
        <p:nvSpPr>
          <p:cNvPr id="4" name="object 4"/>
          <p:cNvSpPr txBox="1"/>
          <p:nvPr/>
        </p:nvSpPr>
        <p:spPr>
          <a:xfrm>
            <a:off x="7631490" y="6463938"/>
            <a:ext cx="1366674" cy="172317"/>
          </a:xfrm>
          <a:prstGeom prst="rect">
            <a:avLst/>
          </a:prstGeom>
        </p:spPr>
        <p:txBody>
          <a:bodyPr wrap="square" lIns="0" tIns="0" rIns="0" bIns="0" rtlCol="0">
            <a:noAutofit/>
          </a:bodyPr>
          <a:lstStyle/>
          <a:p>
            <a:pPr marL="12700">
              <a:lnSpc>
                <a:spcPts val="1290"/>
              </a:lnSpc>
              <a:spcBef>
                <a:spcPts val="64"/>
              </a:spcBef>
            </a:pPr>
            <a:endParaRPr sz="1100" dirty="0">
              <a:latin typeface="Trebuchet MS"/>
              <a:cs typeface="Trebuchet MS"/>
            </a:endParaRPr>
          </a:p>
        </p:txBody>
      </p:sp>
      <p:sp>
        <p:nvSpPr>
          <p:cNvPr id="2" name="object 2"/>
          <p:cNvSpPr txBox="1"/>
          <p:nvPr/>
        </p:nvSpPr>
        <p:spPr>
          <a:xfrm>
            <a:off x="791121" y="228587"/>
            <a:ext cx="5648388" cy="280390"/>
          </a:xfrm>
          <a:prstGeom prst="rect">
            <a:avLst/>
          </a:prstGeom>
        </p:spPr>
        <p:txBody>
          <a:bodyPr wrap="square" lIns="0" tIns="0" rIns="0" bIns="0" rtlCol="0">
            <a:noAutofit/>
          </a:bodyPr>
          <a:lstStyle/>
          <a:p>
            <a:pPr marL="25400">
              <a:lnSpc>
                <a:spcPts val="1000"/>
              </a:lnSpc>
            </a:pPr>
            <a:endParaRPr sz="1000" dirty="0"/>
          </a:p>
        </p:txBody>
      </p:sp>
      <p:sp>
        <p:nvSpPr>
          <p:cNvPr id="11" name="Rectangle 5"/>
          <p:cNvSpPr>
            <a:spLocks noChangeArrowheads="1"/>
          </p:cNvSpPr>
          <p:nvPr/>
        </p:nvSpPr>
        <p:spPr bwMode="auto">
          <a:xfrm>
            <a:off x="0" y="4514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0" algn="l"/>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9" name="Rectangle 4"/>
          <p:cNvSpPr>
            <a:spLocks noChangeArrowheads="1"/>
          </p:cNvSpPr>
          <p:nvPr/>
        </p:nvSpPr>
        <p:spPr bwMode="auto">
          <a:xfrm>
            <a:off x="152400" y="2409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7" name="Rectangle 4"/>
          <p:cNvSpPr>
            <a:spLocks noChangeArrowheads="1"/>
          </p:cNvSpPr>
          <p:nvPr/>
        </p:nvSpPr>
        <p:spPr bwMode="auto">
          <a:xfrm>
            <a:off x="152400" y="2409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4"/>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2385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4" name="Rectangle 4"/>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2" name="Rectangle 4"/>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5"/>
          <p:cNvSpPr>
            <a:spLocks noChangeArrowheads="1"/>
          </p:cNvSpPr>
          <p:nvPr/>
        </p:nvSpPr>
        <p:spPr bwMode="auto">
          <a:xfrm>
            <a:off x="0" y="2952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4" name="Rectangle 4"/>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25 CuadroTexto"/>
          <p:cNvSpPr txBox="1"/>
          <p:nvPr/>
        </p:nvSpPr>
        <p:spPr>
          <a:xfrm>
            <a:off x="1924334" y="679372"/>
            <a:ext cx="4863697" cy="646331"/>
          </a:xfrm>
          <a:prstGeom prst="rect">
            <a:avLst/>
          </a:prstGeom>
          <a:solidFill>
            <a:srgbClr val="FFFF00"/>
          </a:solidFill>
        </p:spPr>
        <p:txBody>
          <a:bodyPr wrap="square" rtlCol="0">
            <a:spAutoFit/>
          </a:bodyPr>
          <a:lstStyle/>
          <a:p>
            <a:pPr algn="ctr"/>
            <a:r>
              <a:rPr lang="es-CO" dirty="0" smtClean="0"/>
              <a:t>JAD MINGUEO </a:t>
            </a:r>
          </a:p>
          <a:p>
            <a:pPr algn="ctr"/>
            <a:r>
              <a:rPr lang="es-CO" dirty="0" smtClean="0"/>
              <a:t>DIBULLA – LA GUAJIRA 19 AGOSTO 2017</a:t>
            </a:r>
            <a:endParaRPr lang="es-CO" dirty="0"/>
          </a:p>
        </p:txBody>
      </p:sp>
      <p:graphicFrame>
        <p:nvGraphicFramePr>
          <p:cNvPr id="27" name="26 Tabla"/>
          <p:cNvGraphicFramePr>
            <a:graphicFrameLocks noGrp="1"/>
          </p:cNvGraphicFramePr>
          <p:nvPr>
            <p:extLst>
              <p:ext uri="{D42A27DB-BD31-4B8C-83A1-F6EECF244321}">
                <p14:modId xmlns:p14="http://schemas.microsoft.com/office/powerpoint/2010/main" xmlns="" val="3910208593"/>
              </p:ext>
            </p:extLst>
          </p:nvPr>
        </p:nvGraphicFramePr>
        <p:xfrm>
          <a:off x="152400" y="3478344"/>
          <a:ext cx="8845763" cy="1062982"/>
        </p:xfrm>
        <a:graphic>
          <a:graphicData uri="http://schemas.openxmlformats.org/drawingml/2006/table">
            <a:tbl>
              <a:tblPr>
                <a:tableStyleId>{5C22544A-7EE6-4342-B048-85BDC9FD1C3A}</a:tableStyleId>
              </a:tblPr>
              <a:tblGrid>
                <a:gridCol w="845127"/>
                <a:gridCol w="533561"/>
                <a:gridCol w="499731"/>
                <a:gridCol w="346999"/>
                <a:gridCol w="444098"/>
                <a:gridCol w="434228"/>
                <a:gridCol w="434228"/>
                <a:gridCol w="477591"/>
                <a:gridCol w="393404"/>
                <a:gridCol w="414670"/>
                <a:gridCol w="393405"/>
                <a:gridCol w="557868"/>
                <a:gridCol w="656279"/>
                <a:gridCol w="572392"/>
                <a:gridCol w="921091"/>
                <a:gridCol w="921091"/>
              </a:tblGrid>
              <a:tr h="314933">
                <a:tc rowSpan="2">
                  <a:txBody>
                    <a:bodyPr/>
                    <a:lstStyle/>
                    <a:p>
                      <a:pPr algn="ctr" fontAlgn="ctr"/>
                      <a:r>
                        <a:rPr lang="es-CO" sz="900" u="none" strike="noStrike" dirty="0">
                          <a:solidFill>
                            <a:schemeClr val="bg1"/>
                          </a:solidFill>
                          <a:effectLst/>
                        </a:rPr>
                        <a:t>CENTRO </a:t>
                      </a:r>
                      <a:endParaRPr lang="es-CO" sz="900" u="none" strike="noStrike" dirty="0" smtClean="0">
                        <a:solidFill>
                          <a:schemeClr val="bg1"/>
                        </a:solidFill>
                        <a:effectLst/>
                      </a:endParaRPr>
                    </a:p>
                    <a:p>
                      <a:pPr algn="ctr" fontAlgn="ctr"/>
                      <a:r>
                        <a:rPr lang="es-CO" sz="900" u="none" strike="noStrike" dirty="0" smtClean="0">
                          <a:solidFill>
                            <a:schemeClr val="bg1"/>
                          </a:solidFill>
                          <a:effectLst/>
                        </a:rPr>
                        <a:t>POBLADO</a:t>
                      </a:r>
                      <a:endParaRPr lang="es-CO" sz="900" b="1" i="0" u="none" strike="noStrike" dirty="0">
                        <a:solidFill>
                          <a:schemeClr val="bg1"/>
                        </a:solidFill>
                        <a:effectLst/>
                        <a:latin typeface="Calibri"/>
                      </a:endParaRPr>
                    </a:p>
                  </a:txBody>
                  <a:tcPr marL="3654" marR="3654" marT="3654" marB="0" anchor="ctr">
                    <a:solidFill>
                      <a:schemeClr val="accent3"/>
                    </a:solidFill>
                  </a:tcPr>
                </a:tc>
                <a:tc rowSpan="2">
                  <a:txBody>
                    <a:bodyPr/>
                    <a:lstStyle/>
                    <a:p>
                      <a:pPr algn="ctr" fontAlgn="ctr"/>
                      <a:r>
                        <a:rPr lang="es-CO" sz="900" u="none" strike="noStrike" dirty="0">
                          <a:solidFill>
                            <a:schemeClr val="bg1"/>
                          </a:solidFill>
                          <a:effectLst/>
                        </a:rPr>
                        <a:t>U/T</a:t>
                      </a:r>
                      <a:endParaRPr lang="es-CO" sz="900" b="1" i="0" u="none" strike="noStrike" dirty="0">
                        <a:solidFill>
                          <a:schemeClr val="bg1"/>
                        </a:solidFill>
                        <a:effectLst/>
                        <a:latin typeface="Calibri"/>
                      </a:endParaRPr>
                    </a:p>
                  </a:txBody>
                  <a:tcPr marL="3654" marR="3654" marT="3654" marB="0" anchor="ctr">
                    <a:solidFill>
                      <a:schemeClr val="accent3"/>
                    </a:solidFill>
                  </a:tcPr>
                </a:tc>
                <a:tc gridSpan="10">
                  <a:txBody>
                    <a:bodyPr/>
                    <a:lstStyle/>
                    <a:p>
                      <a:pPr algn="ctr" fontAlgn="ctr"/>
                      <a:r>
                        <a:rPr lang="es-CO" sz="900" u="none" strike="noStrike" dirty="0">
                          <a:solidFill>
                            <a:schemeClr val="bg1"/>
                          </a:solidFill>
                          <a:effectLst/>
                        </a:rPr>
                        <a:t>SERVICIOS DE SALUD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ctr"/>
                      <a:r>
                        <a:rPr lang="es-CO" sz="900" u="none" strike="noStrike" dirty="0">
                          <a:solidFill>
                            <a:schemeClr val="bg1"/>
                          </a:solidFill>
                          <a:effectLst/>
                        </a:rPr>
                        <a:t>ACTIVOS PARA LA PROSPERIDAD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a:txBody>
                    <a:bodyPr/>
                    <a:lstStyle/>
                    <a:p>
                      <a:pPr algn="ctr" fontAlgn="ctr"/>
                      <a:r>
                        <a:rPr lang="es-CO" sz="900" u="none" strike="noStrike" dirty="0">
                          <a:solidFill>
                            <a:schemeClr val="bg1"/>
                          </a:solidFill>
                          <a:effectLst/>
                        </a:rPr>
                        <a:t>AGUA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OFERTA ESTATAL</a:t>
                      </a:r>
                      <a:endParaRPr lang="es-CO" sz="900" b="1" i="0" u="none" strike="noStrike" dirty="0">
                        <a:solidFill>
                          <a:schemeClr val="bg1"/>
                        </a:solidFill>
                        <a:effectLst/>
                        <a:latin typeface="Calibri"/>
                      </a:endParaRPr>
                    </a:p>
                  </a:txBody>
                  <a:tcPr marL="3654" marR="3654" marT="3654" marB="0" anchor="ctr">
                    <a:solidFill>
                      <a:schemeClr val="accent3"/>
                    </a:solidFill>
                  </a:tcPr>
                </a:tc>
              </a:tr>
              <a:tr h="470075">
                <a:tc vMerge="1">
                  <a:txBody>
                    <a:bodyPr/>
                    <a:lstStyle/>
                    <a:p>
                      <a:endParaRPr lang="es-CO"/>
                    </a:p>
                  </a:txBody>
                  <a:tcPr/>
                </a:tc>
                <a:tc vMerge="1">
                  <a:txBody>
                    <a:bodyPr/>
                    <a:lstStyle/>
                    <a:p>
                      <a:endParaRPr lang="es-CO"/>
                    </a:p>
                  </a:txBody>
                  <a:tcPr/>
                </a:tc>
                <a:tc>
                  <a:txBody>
                    <a:bodyPr/>
                    <a:lstStyle/>
                    <a:p>
                      <a:pPr algn="ctr" fontAlgn="ctr"/>
                      <a:r>
                        <a:rPr lang="es-CO" sz="900" u="none" strike="noStrike" dirty="0">
                          <a:solidFill>
                            <a:schemeClr val="bg1"/>
                          </a:solidFill>
                          <a:effectLst/>
                        </a:rPr>
                        <a:t>MEDICOS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a:solidFill>
                            <a:schemeClr val="bg1"/>
                          </a:solidFill>
                          <a:effectLst/>
                        </a:rPr>
                        <a:t>ODONTOLOGIA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OPTOMETRIA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FISIOTERAPIA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b"/>
                      <a:r>
                        <a:rPr lang="es-CO" sz="900" u="none" strike="noStrike">
                          <a:solidFill>
                            <a:schemeClr val="bg1"/>
                          </a:solidFill>
                          <a:effectLst/>
                        </a:rPr>
                        <a:t>CRECIMIENTO Y DESAR</a:t>
                      </a:r>
                      <a:endParaRPr lang="es-CO" sz="900" b="1" i="0" u="none" strike="noStrike">
                        <a:solidFill>
                          <a:schemeClr val="bg1"/>
                        </a:solidFill>
                        <a:effectLst/>
                        <a:latin typeface="Calibri"/>
                      </a:endParaRPr>
                    </a:p>
                  </a:txBody>
                  <a:tcPr marL="3654" marR="3654" marT="3654" marB="0" anchor="b">
                    <a:solidFill>
                      <a:schemeClr val="accent3"/>
                    </a:solidFill>
                  </a:tcPr>
                </a:tc>
                <a:tc>
                  <a:txBody>
                    <a:bodyPr/>
                    <a:lstStyle/>
                    <a:p>
                      <a:pPr algn="ctr" fontAlgn="ctr"/>
                      <a:r>
                        <a:rPr lang="es-CO" sz="900" u="none" strike="noStrike">
                          <a:solidFill>
                            <a:schemeClr val="bg1"/>
                          </a:solidFill>
                          <a:effectLst/>
                        </a:rPr>
                        <a:t>PSICOLOGIA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GINECOLOGIA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FONAUDIOLOGIA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VACUNACION</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TOTAL</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smtClean="0">
                          <a:solidFill>
                            <a:schemeClr val="bg1"/>
                          </a:solidFill>
                          <a:effectLst/>
                        </a:rPr>
                        <a:t>DONACION </a:t>
                      </a:r>
                      <a:r>
                        <a:rPr lang="es-CO" sz="900" u="none" strike="noStrike" dirty="0">
                          <a:solidFill>
                            <a:schemeClr val="bg1"/>
                          </a:solidFill>
                          <a:effectLst/>
                        </a:rPr>
                        <a:t>PRENDAS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MERCADOS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LITROS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ICBF,SENA</a:t>
                      </a:r>
                      <a:endParaRPr lang="es-CO" sz="900" b="1" i="0" u="none" strike="noStrike" dirty="0">
                        <a:solidFill>
                          <a:schemeClr val="bg1"/>
                        </a:solidFill>
                        <a:effectLst/>
                        <a:latin typeface="Arial"/>
                      </a:endParaRPr>
                    </a:p>
                  </a:txBody>
                  <a:tcPr marL="3654" marR="3654" marT="3654" marB="0" anchor="ctr">
                    <a:solidFill>
                      <a:schemeClr val="accent3"/>
                    </a:solidFill>
                  </a:tcPr>
                </a:tc>
              </a:tr>
              <a:tr h="159791">
                <a:tc>
                  <a:txBody>
                    <a:bodyPr/>
                    <a:lstStyle/>
                    <a:p>
                      <a:pPr algn="ctr" fontAlgn="ctr"/>
                      <a:r>
                        <a:rPr lang="es-CO" sz="900" b="0" i="0" u="none" strike="noStrike" dirty="0" smtClean="0">
                          <a:solidFill>
                            <a:schemeClr val="dk1"/>
                          </a:solidFill>
                          <a:effectLst/>
                          <a:latin typeface="+mn-lt"/>
                        </a:rPr>
                        <a:t>MINGUEO</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BICAR</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331</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187</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110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282</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60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84</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1054</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120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200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10000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ICBF  400</a:t>
                      </a:r>
                    </a:p>
                    <a:p>
                      <a:pPr algn="ctr" fontAlgn="b"/>
                      <a:r>
                        <a:rPr lang="es-CO" sz="900" u="none" strike="noStrike" dirty="0" smtClean="0">
                          <a:effectLst/>
                        </a:rPr>
                        <a:t>REFRIGERIOS</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2389616622"/>
              </p:ext>
            </p:extLst>
          </p:nvPr>
        </p:nvGraphicFramePr>
        <p:xfrm>
          <a:off x="152398" y="4776165"/>
          <a:ext cx="8845765" cy="714375"/>
        </p:xfrm>
        <a:graphic>
          <a:graphicData uri="http://schemas.openxmlformats.org/drawingml/2006/table">
            <a:tbl>
              <a:tblPr>
                <a:tableStyleId>{5C22544A-7EE6-4342-B048-85BDC9FD1C3A}</a:tableStyleId>
              </a:tblPr>
              <a:tblGrid>
                <a:gridCol w="1094511"/>
                <a:gridCol w="1241110"/>
                <a:gridCol w="903767"/>
                <a:gridCol w="637954"/>
                <a:gridCol w="467832"/>
                <a:gridCol w="520995"/>
                <a:gridCol w="815218"/>
                <a:gridCol w="682365"/>
                <a:gridCol w="1289747"/>
                <a:gridCol w="1192266"/>
              </a:tblGrid>
              <a:tr h="113138">
                <a:tc rowSpan="2">
                  <a:txBody>
                    <a:bodyPr/>
                    <a:lstStyle/>
                    <a:p>
                      <a:pPr algn="ctr" fontAlgn="ctr"/>
                      <a:r>
                        <a:rPr lang="es-CO" sz="900" b="1" i="0" u="none" strike="noStrike" dirty="0">
                          <a:solidFill>
                            <a:schemeClr val="bg1"/>
                          </a:solidFill>
                          <a:effectLst/>
                          <a:latin typeface="+mn-lt"/>
                        </a:rPr>
                        <a:t>LUGAR</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MUNICIPIO</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DEPARTAMENTO</a:t>
                      </a:r>
                    </a:p>
                  </a:txBody>
                  <a:tcPr marL="9525" marR="9525" marT="9525" marB="0" anchor="ctr">
                    <a:solidFill>
                      <a:schemeClr val="accent3"/>
                    </a:solidFill>
                  </a:tcPr>
                </a:tc>
                <a:tc gridSpan="5">
                  <a:txBody>
                    <a:bodyPr/>
                    <a:lstStyle/>
                    <a:p>
                      <a:pPr algn="ctr" fontAlgn="ctr"/>
                      <a:r>
                        <a:rPr lang="es-CO" sz="900" b="1" i="0" u="none" strike="noStrike" dirty="0">
                          <a:solidFill>
                            <a:schemeClr val="bg1"/>
                          </a:solidFill>
                          <a:effectLst/>
                          <a:latin typeface="+mn-lt"/>
                        </a:rPr>
                        <a:t>PERSONAS BENEFICIADAS</a:t>
                      </a:r>
                    </a:p>
                  </a:txBody>
                  <a:tcPr marL="9525" marR="9525" marT="9525"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900" b="1" i="0" u="none" strike="noStrike" dirty="0">
                          <a:solidFill>
                            <a:schemeClr val="bg1"/>
                          </a:solidFill>
                          <a:effectLst/>
                          <a:latin typeface="+mn-lt"/>
                        </a:rPr>
                        <a:t>ENEMIGO EN LA </a:t>
                      </a:r>
                      <a:r>
                        <a:rPr lang="es-CO" sz="900" b="1" i="0" u="none" strike="noStrike" dirty="0" smtClean="0">
                          <a:solidFill>
                            <a:schemeClr val="bg1"/>
                          </a:solidFill>
                          <a:effectLst/>
                          <a:latin typeface="+mn-lt"/>
                        </a:rPr>
                        <a:t>ZONA</a:t>
                      </a:r>
                      <a:endParaRPr lang="es-CO" sz="900" b="1" i="0" u="none" strike="noStrike" dirty="0">
                        <a:solidFill>
                          <a:schemeClr val="bg1"/>
                        </a:solidFill>
                        <a:effectLst/>
                        <a:latin typeface="+mn-lt"/>
                      </a:endParaRP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COSTOS</a:t>
                      </a:r>
                    </a:p>
                  </a:txBody>
                  <a:tcPr marL="9525" marR="9525" marT="9525" marB="0" anchor="ctr">
                    <a:solidFill>
                      <a:schemeClr val="accent3"/>
                    </a:solidFill>
                  </a:tcPr>
                </a:tc>
              </a:tr>
              <a:tr h="11313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i="0" u="none" strike="noStrike" dirty="0">
                          <a:solidFill>
                            <a:schemeClr val="bg1"/>
                          </a:solidFill>
                          <a:effectLst/>
                          <a:latin typeface="+mn-lt"/>
                        </a:rPr>
                        <a:t>NIÑAS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NIÑOS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ADOLESCENTES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MUJERES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HOMBRES</a:t>
                      </a:r>
                    </a:p>
                  </a:txBody>
                  <a:tcPr marL="9525" marR="9525" marT="9525" marB="0" anchor="ctr">
                    <a:solidFill>
                      <a:schemeClr val="accent3"/>
                    </a:solidFill>
                  </a:tcPr>
                </a:tc>
                <a:tc vMerge="1">
                  <a:txBody>
                    <a:bodyPr/>
                    <a:lstStyle/>
                    <a:p>
                      <a:endParaRPr lang="es-CO"/>
                    </a:p>
                  </a:txBody>
                  <a:tcPr/>
                </a:tc>
                <a:tc vMerge="1">
                  <a:txBody>
                    <a:bodyPr/>
                    <a:lstStyle/>
                    <a:p>
                      <a:endParaRPr lang="es-CO"/>
                    </a:p>
                  </a:txBody>
                  <a:tcPr/>
                </a:tc>
              </a:tr>
              <a:tr h="113138">
                <a:tc>
                  <a:txBody>
                    <a:bodyPr/>
                    <a:lstStyle/>
                    <a:p>
                      <a:pPr algn="ctr" fontAlgn="ctr"/>
                      <a:r>
                        <a:rPr lang="es-CO" sz="900" b="0" i="0" u="none" strike="noStrike" dirty="0" smtClean="0">
                          <a:solidFill>
                            <a:srgbClr val="000000"/>
                          </a:solidFill>
                          <a:effectLst/>
                          <a:latin typeface="+mn-lt"/>
                        </a:rPr>
                        <a:t>MINGUEO</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DIBULLA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LA GUAJIRA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200</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210</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170</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220</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254</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DELINCUENCIA </a:t>
                      </a:r>
                    </a:p>
                    <a:p>
                      <a:pPr algn="ctr" fontAlgn="ctr"/>
                      <a:r>
                        <a:rPr lang="es-CO" sz="900" b="0" i="0" u="none" strike="noStrike" dirty="0" smtClean="0">
                          <a:solidFill>
                            <a:srgbClr val="000000"/>
                          </a:solidFill>
                          <a:effectLst/>
                          <a:latin typeface="+mn-lt"/>
                        </a:rPr>
                        <a:t>COMUN</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l" fontAlgn="ctr"/>
                      <a:r>
                        <a:rPr lang="es-CO" sz="900" b="0" i="0" u="none" strike="noStrike" dirty="0">
                          <a:solidFill>
                            <a:srgbClr val="000000"/>
                          </a:solidFill>
                          <a:effectLst/>
                          <a:latin typeface="+mn-lt"/>
                        </a:rPr>
                        <a:t> $  </a:t>
                      </a:r>
                      <a:r>
                        <a:rPr lang="es-CO" sz="900" b="0" i="0" u="none" strike="noStrike" dirty="0" smtClean="0">
                          <a:solidFill>
                            <a:srgbClr val="000000"/>
                          </a:solidFill>
                          <a:effectLst/>
                          <a:latin typeface="+mn-lt"/>
                        </a:rPr>
                        <a:t>        56.020.500,00 </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r>
            </a:tbl>
          </a:graphicData>
        </a:graphic>
      </p:graphicFrame>
      <p:pic>
        <p:nvPicPr>
          <p:cNvPr id="40" name="39 Imagen" descr="H:\doc2016\Accion integral 2017\fotos 2017\JUNIO 2017 -\JAD 17.06.17. PALOMINO CASA DEL ABUELO\IMG-20170617-WA0220.jp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76507" y="1425773"/>
            <a:ext cx="2029963" cy="1688531"/>
          </a:xfrm>
          <a:prstGeom prst="rect">
            <a:avLst/>
          </a:prstGeom>
          <a:noFill/>
          <a:ln>
            <a:noFill/>
          </a:ln>
        </p:spPr>
      </p:pic>
      <p:pic>
        <p:nvPicPr>
          <p:cNvPr id="41" name="40 Imagen" descr="H:\doc2016\Accion integral 2017\fotos 2017\JUNIO 2017 -\JAD 17.06.17. PALOMINO CASA DEL ABUELO\IMG-20170617-WA0506.jp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477289" y="1420828"/>
            <a:ext cx="2029962" cy="1696943"/>
          </a:xfrm>
          <a:prstGeom prst="rect">
            <a:avLst/>
          </a:prstGeom>
          <a:noFill/>
          <a:ln>
            <a:noFill/>
          </a:ln>
        </p:spPr>
      </p:pic>
      <p:pic>
        <p:nvPicPr>
          <p:cNvPr id="42" name="41 Imagen" descr="H:\doc2016\Accion integral 2017\fotos 2017\JUNIO 2017 -\JAD 17.06.17. PALOMINO CASA DEL ABUELO\20170617_110642 (1).jpg"/>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955771" y="1420828"/>
            <a:ext cx="2042392" cy="1693476"/>
          </a:xfrm>
          <a:prstGeom prst="rect">
            <a:avLst/>
          </a:prstGeom>
          <a:noFill/>
          <a:ln>
            <a:noFill/>
          </a:ln>
        </p:spPr>
      </p:pic>
      <p:pic>
        <p:nvPicPr>
          <p:cNvPr id="46" name="45 Imagen" descr="H:\doc2016\Accion integral 2017\fotos 2017\JUNIO 2017 -\JAD 17.06.17. PALOMINO CASA DEL ABUELO\20170617_105624.jpg"/>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745637" y="1430845"/>
            <a:ext cx="2029962" cy="1683459"/>
          </a:xfrm>
          <a:prstGeom prst="rect">
            <a:avLst/>
          </a:prstGeom>
          <a:noFill/>
          <a:ln>
            <a:noFill/>
          </a:ln>
        </p:spPr>
      </p:pic>
    </p:spTree>
    <p:extLst>
      <p:ext uri="{BB962C8B-B14F-4D97-AF65-F5344CB8AC3E}">
        <p14:creationId xmlns:p14="http://schemas.microsoft.com/office/powerpoint/2010/main" xmlns="" val="4267072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502069"/>
            <a:ext cx="9144000" cy="109054"/>
          </a:xfrm>
          <a:custGeom>
            <a:avLst/>
            <a:gdLst/>
            <a:ahLst/>
            <a:cxnLst/>
            <a:rect l="l" t="t" r="r" b="b"/>
            <a:pathLst>
              <a:path w="9144000" h="109054">
                <a:moveTo>
                  <a:pt x="0" y="109054"/>
                </a:moveTo>
                <a:lnTo>
                  <a:pt x="9144000" y="109054"/>
                </a:lnTo>
                <a:lnTo>
                  <a:pt x="9144000" y="0"/>
                </a:lnTo>
                <a:lnTo>
                  <a:pt x="0" y="0"/>
                </a:lnTo>
                <a:lnTo>
                  <a:pt x="0" y="109054"/>
                </a:lnTo>
                <a:close/>
              </a:path>
            </a:pathLst>
          </a:custGeom>
          <a:solidFill>
            <a:srgbClr val="931100"/>
          </a:solidFill>
        </p:spPr>
        <p:txBody>
          <a:bodyPr wrap="square" lIns="0" tIns="0" rIns="0" bIns="0" rtlCol="0">
            <a:noAutofit/>
          </a:bodyPr>
          <a:lstStyle/>
          <a:p>
            <a:endParaRPr dirty="0"/>
          </a:p>
        </p:txBody>
      </p:sp>
      <p:sp>
        <p:nvSpPr>
          <p:cNvPr id="4" name="object 4"/>
          <p:cNvSpPr txBox="1"/>
          <p:nvPr/>
        </p:nvSpPr>
        <p:spPr>
          <a:xfrm>
            <a:off x="7631490" y="6463938"/>
            <a:ext cx="1366674" cy="172317"/>
          </a:xfrm>
          <a:prstGeom prst="rect">
            <a:avLst/>
          </a:prstGeom>
        </p:spPr>
        <p:txBody>
          <a:bodyPr wrap="square" lIns="0" tIns="0" rIns="0" bIns="0" rtlCol="0">
            <a:noAutofit/>
          </a:bodyPr>
          <a:lstStyle/>
          <a:p>
            <a:pPr marL="12700">
              <a:lnSpc>
                <a:spcPts val="1290"/>
              </a:lnSpc>
              <a:spcBef>
                <a:spcPts val="64"/>
              </a:spcBef>
            </a:pPr>
            <a:endParaRPr sz="1100" dirty="0">
              <a:latin typeface="Trebuchet MS"/>
              <a:cs typeface="Trebuchet MS"/>
            </a:endParaRPr>
          </a:p>
        </p:txBody>
      </p:sp>
      <p:sp>
        <p:nvSpPr>
          <p:cNvPr id="2" name="object 2"/>
          <p:cNvSpPr txBox="1"/>
          <p:nvPr/>
        </p:nvSpPr>
        <p:spPr>
          <a:xfrm>
            <a:off x="791121" y="228587"/>
            <a:ext cx="5648388" cy="280390"/>
          </a:xfrm>
          <a:prstGeom prst="rect">
            <a:avLst/>
          </a:prstGeom>
        </p:spPr>
        <p:txBody>
          <a:bodyPr wrap="square" lIns="0" tIns="0" rIns="0" bIns="0" rtlCol="0">
            <a:noAutofit/>
          </a:bodyPr>
          <a:lstStyle/>
          <a:p>
            <a:pPr marL="25400">
              <a:lnSpc>
                <a:spcPts val="1000"/>
              </a:lnSpc>
            </a:pPr>
            <a:endParaRPr sz="1000" dirty="0"/>
          </a:p>
        </p:txBody>
      </p:sp>
      <p:sp>
        <p:nvSpPr>
          <p:cNvPr id="11" name="Rectangle 5"/>
          <p:cNvSpPr>
            <a:spLocks noChangeArrowheads="1"/>
          </p:cNvSpPr>
          <p:nvPr/>
        </p:nvSpPr>
        <p:spPr bwMode="auto">
          <a:xfrm>
            <a:off x="0" y="4514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0" algn="l"/>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9" name="Rectangle 4"/>
          <p:cNvSpPr>
            <a:spLocks noChangeArrowheads="1"/>
          </p:cNvSpPr>
          <p:nvPr/>
        </p:nvSpPr>
        <p:spPr bwMode="auto">
          <a:xfrm>
            <a:off x="152400" y="2409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7" name="Rectangle 4"/>
          <p:cNvSpPr>
            <a:spLocks noChangeArrowheads="1"/>
          </p:cNvSpPr>
          <p:nvPr/>
        </p:nvSpPr>
        <p:spPr bwMode="auto">
          <a:xfrm>
            <a:off x="152400" y="2409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4"/>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2385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4" name="Rectangle 4"/>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2" name="Rectangle 4"/>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5"/>
          <p:cNvSpPr>
            <a:spLocks noChangeArrowheads="1"/>
          </p:cNvSpPr>
          <p:nvPr/>
        </p:nvSpPr>
        <p:spPr bwMode="auto">
          <a:xfrm>
            <a:off x="0" y="2952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4" name="Rectangle 4"/>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25 CuadroTexto"/>
          <p:cNvSpPr txBox="1"/>
          <p:nvPr/>
        </p:nvSpPr>
        <p:spPr>
          <a:xfrm>
            <a:off x="1924334" y="679372"/>
            <a:ext cx="4863697" cy="646331"/>
          </a:xfrm>
          <a:prstGeom prst="rect">
            <a:avLst/>
          </a:prstGeom>
          <a:solidFill>
            <a:srgbClr val="FFFF00"/>
          </a:solidFill>
        </p:spPr>
        <p:txBody>
          <a:bodyPr wrap="square" rtlCol="0">
            <a:spAutoFit/>
          </a:bodyPr>
          <a:lstStyle/>
          <a:p>
            <a:pPr algn="ctr"/>
            <a:r>
              <a:rPr lang="es-CO" dirty="0" smtClean="0"/>
              <a:t>JAD CABO PLAYA </a:t>
            </a:r>
          </a:p>
          <a:p>
            <a:pPr algn="ctr"/>
            <a:r>
              <a:rPr lang="es-CO" dirty="0" smtClean="0"/>
              <a:t>URIBIA – LA GUAJIRA 26 AGOSTO 2017</a:t>
            </a:r>
            <a:endParaRPr lang="es-CO" dirty="0"/>
          </a:p>
        </p:txBody>
      </p:sp>
      <p:graphicFrame>
        <p:nvGraphicFramePr>
          <p:cNvPr id="27" name="26 Tabla"/>
          <p:cNvGraphicFramePr>
            <a:graphicFrameLocks noGrp="1"/>
          </p:cNvGraphicFramePr>
          <p:nvPr>
            <p:extLst>
              <p:ext uri="{D42A27DB-BD31-4B8C-83A1-F6EECF244321}">
                <p14:modId xmlns:p14="http://schemas.microsoft.com/office/powerpoint/2010/main" xmlns="" val="3487612850"/>
              </p:ext>
            </p:extLst>
          </p:nvPr>
        </p:nvGraphicFramePr>
        <p:xfrm>
          <a:off x="152400" y="3478344"/>
          <a:ext cx="8845763" cy="1062982"/>
        </p:xfrm>
        <a:graphic>
          <a:graphicData uri="http://schemas.openxmlformats.org/drawingml/2006/table">
            <a:tbl>
              <a:tblPr>
                <a:tableStyleId>{5C22544A-7EE6-4342-B048-85BDC9FD1C3A}</a:tableStyleId>
              </a:tblPr>
              <a:tblGrid>
                <a:gridCol w="845127"/>
                <a:gridCol w="533561"/>
                <a:gridCol w="499731"/>
                <a:gridCol w="346999"/>
                <a:gridCol w="444098"/>
                <a:gridCol w="434228"/>
                <a:gridCol w="434228"/>
                <a:gridCol w="477591"/>
                <a:gridCol w="393404"/>
                <a:gridCol w="414670"/>
                <a:gridCol w="393405"/>
                <a:gridCol w="557868"/>
                <a:gridCol w="656279"/>
                <a:gridCol w="572392"/>
                <a:gridCol w="921091"/>
                <a:gridCol w="921091"/>
              </a:tblGrid>
              <a:tr h="314933">
                <a:tc rowSpan="2">
                  <a:txBody>
                    <a:bodyPr/>
                    <a:lstStyle/>
                    <a:p>
                      <a:pPr algn="ctr" fontAlgn="ctr"/>
                      <a:r>
                        <a:rPr lang="es-CO" sz="900" u="none" strike="noStrike" dirty="0">
                          <a:solidFill>
                            <a:schemeClr val="bg1"/>
                          </a:solidFill>
                          <a:effectLst/>
                        </a:rPr>
                        <a:t>CENTRO </a:t>
                      </a:r>
                      <a:endParaRPr lang="es-CO" sz="900" u="none" strike="noStrike" dirty="0" smtClean="0">
                        <a:solidFill>
                          <a:schemeClr val="bg1"/>
                        </a:solidFill>
                        <a:effectLst/>
                      </a:endParaRPr>
                    </a:p>
                    <a:p>
                      <a:pPr algn="ctr" fontAlgn="ctr"/>
                      <a:r>
                        <a:rPr lang="es-CO" sz="900" u="none" strike="noStrike" dirty="0" smtClean="0">
                          <a:solidFill>
                            <a:schemeClr val="bg1"/>
                          </a:solidFill>
                          <a:effectLst/>
                        </a:rPr>
                        <a:t>POBLADO</a:t>
                      </a:r>
                      <a:endParaRPr lang="es-CO" sz="900" b="1" i="0" u="none" strike="noStrike" dirty="0">
                        <a:solidFill>
                          <a:schemeClr val="bg1"/>
                        </a:solidFill>
                        <a:effectLst/>
                        <a:latin typeface="Calibri"/>
                      </a:endParaRPr>
                    </a:p>
                  </a:txBody>
                  <a:tcPr marL="3654" marR="3654" marT="3654" marB="0" anchor="ctr">
                    <a:solidFill>
                      <a:schemeClr val="accent3"/>
                    </a:solidFill>
                  </a:tcPr>
                </a:tc>
                <a:tc rowSpan="2">
                  <a:txBody>
                    <a:bodyPr/>
                    <a:lstStyle/>
                    <a:p>
                      <a:pPr algn="ctr" fontAlgn="ctr"/>
                      <a:r>
                        <a:rPr lang="es-CO" sz="900" u="none" strike="noStrike" dirty="0">
                          <a:solidFill>
                            <a:schemeClr val="bg1"/>
                          </a:solidFill>
                          <a:effectLst/>
                        </a:rPr>
                        <a:t>U/T</a:t>
                      </a:r>
                      <a:endParaRPr lang="es-CO" sz="900" b="1" i="0" u="none" strike="noStrike" dirty="0">
                        <a:solidFill>
                          <a:schemeClr val="bg1"/>
                        </a:solidFill>
                        <a:effectLst/>
                        <a:latin typeface="Calibri"/>
                      </a:endParaRPr>
                    </a:p>
                  </a:txBody>
                  <a:tcPr marL="3654" marR="3654" marT="3654" marB="0" anchor="ctr">
                    <a:solidFill>
                      <a:schemeClr val="accent3"/>
                    </a:solidFill>
                  </a:tcPr>
                </a:tc>
                <a:tc gridSpan="10">
                  <a:txBody>
                    <a:bodyPr/>
                    <a:lstStyle/>
                    <a:p>
                      <a:pPr algn="ctr" fontAlgn="ctr"/>
                      <a:r>
                        <a:rPr lang="es-CO" sz="900" u="none" strike="noStrike" dirty="0">
                          <a:solidFill>
                            <a:schemeClr val="bg1"/>
                          </a:solidFill>
                          <a:effectLst/>
                        </a:rPr>
                        <a:t>SERVICIOS DE SALUD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ctr"/>
                      <a:r>
                        <a:rPr lang="es-CO" sz="900" u="none" strike="noStrike" dirty="0">
                          <a:solidFill>
                            <a:schemeClr val="bg1"/>
                          </a:solidFill>
                          <a:effectLst/>
                        </a:rPr>
                        <a:t>ACTIVOS PARA LA PROSPERIDAD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a:txBody>
                    <a:bodyPr/>
                    <a:lstStyle/>
                    <a:p>
                      <a:pPr algn="ctr" fontAlgn="ctr"/>
                      <a:r>
                        <a:rPr lang="es-CO" sz="900" u="none" strike="noStrike" dirty="0">
                          <a:solidFill>
                            <a:schemeClr val="bg1"/>
                          </a:solidFill>
                          <a:effectLst/>
                        </a:rPr>
                        <a:t>AGUA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OFERTA ESTATAL</a:t>
                      </a:r>
                      <a:endParaRPr lang="es-CO" sz="900" b="1" i="0" u="none" strike="noStrike" dirty="0">
                        <a:solidFill>
                          <a:schemeClr val="bg1"/>
                        </a:solidFill>
                        <a:effectLst/>
                        <a:latin typeface="Calibri"/>
                      </a:endParaRPr>
                    </a:p>
                  </a:txBody>
                  <a:tcPr marL="3654" marR="3654" marT="3654" marB="0" anchor="ctr">
                    <a:solidFill>
                      <a:schemeClr val="accent3"/>
                    </a:solidFill>
                  </a:tcPr>
                </a:tc>
              </a:tr>
              <a:tr h="470075">
                <a:tc vMerge="1">
                  <a:txBody>
                    <a:bodyPr/>
                    <a:lstStyle/>
                    <a:p>
                      <a:endParaRPr lang="es-CO"/>
                    </a:p>
                  </a:txBody>
                  <a:tcPr/>
                </a:tc>
                <a:tc vMerge="1">
                  <a:txBody>
                    <a:bodyPr/>
                    <a:lstStyle/>
                    <a:p>
                      <a:endParaRPr lang="es-CO"/>
                    </a:p>
                  </a:txBody>
                  <a:tcPr/>
                </a:tc>
                <a:tc>
                  <a:txBody>
                    <a:bodyPr/>
                    <a:lstStyle/>
                    <a:p>
                      <a:pPr algn="ctr" fontAlgn="ctr"/>
                      <a:r>
                        <a:rPr lang="es-CO" sz="900" u="none" strike="noStrike" dirty="0">
                          <a:solidFill>
                            <a:schemeClr val="bg1"/>
                          </a:solidFill>
                          <a:effectLst/>
                        </a:rPr>
                        <a:t>MEDICOS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a:solidFill>
                            <a:schemeClr val="bg1"/>
                          </a:solidFill>
                          <a:effectLst/>
                        </a:rPr>
                        <a:t>ODONTOLOGIA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OPTOMETRIA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FISIOTERAPIA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b"/>
                      <a:r>
                        <a:rPr lang="es-CO" sz="900" u="none" strike="noStrike">
                          <a:solidFill>
                            <a:schemeClr val="bg1"/>
                          </a:solidFill>
                          <a:effectLst/>
                        </a:rPr>
                        <a:t>CRECIMIENTO Y DESAR</a:t>
                      </a:r>
                      <a:endParaRPr lang="es-CO" sz="900" b="1" i="0" u="none" strike="noStrike">
                        <a:solidFill>
                          <a:schemeClr val="bg1"/>
                        </a:solidFill>
                        <a:effectLst/>
                        <a:latin typeface="Calibri"/>
                      </a:endParaRPr>
                    </a:p>
                  </a:txBody>
                  <a:tcPr marL="3654" marR="3654" marT="3654" marB="0" anchor="b">
                    <a:solidFill>
                      <a:schemeClr val="accent3"/>
                    </a:solidFill>
                  </a:tcPr>
                </a:tc>
                <a:tc>
                  <a:txBody>
                    <a:bodyPr/>
                    <a:lstStyle/>
                    <a:p>
                      <a:pPr algn="ctr" fontAlgn="ctr"/>
                      <a:r>
                        <a:rPr lang="es-CO" sz="900" u="none" strike="noStrike">
                          <a:solidFill>
                            <a:schemeClr val="bg1"/>
                          </a:solidFill>
                          <a:effectLst/>
                        </a:rPr>
                        <a:t>PSICOLOGIA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GINECOLOGIA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FONAUDIOLOGIA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VACUNACION</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TOTAL</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smtClean="0">
                          <a:solidFill>
                            <a:schemeClr val="bg1"/>
                          </a:solidFill>
                          <a:effectLst/>
                        </a:rPr>
                        <a:t>DONACION </a:t>
                      </a:r>
                      <a:r>
                        <a:rPr lang="es-CO" sz="900" u="none" strike="noStrike" dirty="0">
                          <a:solidFill>
                            <a:schemeClr val="bg1"/>
                          </a:solidFill>
                          <a:effectLst/>
                        </a:rPr>
                        <a:t>PRENDAS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MERCADOS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LITROS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ICBF,SENA</a:t>
                      </a:r>
                      <a:endParaRPr lang="es-CO" sz="900" b="1" i="0" u="none" strike="noStrike" dirty="0">
                        <a:solidFill>
                          <a:schemeClr val="bg1"/>
                        </a:solidFill>
                        <a:effectLst/>
                        <a:latin typeface="Arial"/>
                      </a:endParaRPr>
                    </a:p>
                  </a:txBody>
                  <a:tcPr marL="3654" marR="3654" marT="3654" marB="0" anchor="ctr">
                    <a:solidFill>
                      <a:schemeClr val="accent3"/>
                    </a:solidFill>
                  </a:tcPr>
                </a:tc>
              </a:tr>
              <a:tr h="159791">
                <a:tc>
                  <a:txBody>
                    <a:bodyPr/>
                    <a:lstStyle/>
                    <a:p>
                      <a:pPr algn="ctr" fontAlgn="ctr"/>
                      <a:r>
                        <a:rPr lang="es-CO" sz="900" b="0" i="0" u="none" strike="noStrike" dirty="0" smtClean="0">
                          <a:solidFill>
                            <a:schemeClr val="dk1"/>
                          </a:solidFill>
                          <a:effectLst/>
                          <a:latin typeface="+mn-lt"/>
                        </a:rPr>
                        <a:t>CABO PLAYA</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BAEEV 17</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300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120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360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70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150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1000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360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80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6000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U/T 100</a:t>
                      </a:r>
                    </a:p>
                    <a:p>
                      <a:pPr algn="ctr" fontAlgn="b"/>
                      <a:r>
                        <a:rPr lang="es-CO" sz="900" u="none" strike="noStrike" dirty="0" smtClean="0">
                          <a:effectLst/>
                        </a:rPr>
                        <a:t>REFRIGERIOS</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1029782217"/>
              </p:ext>
            </p:extLst>
          </p:nvPr>
        </p:nvGraphicFramePr>
        <p:xfrm>
          <a:off x="152398" y="4776165"/>
          <a:ext cx="8845765" cy="714375"/>
        </p:xfrm>
        <a:graphic>
          <a:graphicData uri="http://schemas.openxmlformats.org/drawingml/2006/table">
            <a:tbl>
              <a:tblPr>
                <a:tableStyleId>{5C22544A-7EE6-4342-B048-85BDC9FD1C3A}</a:tableStyleId>
              </a:tblPr>
              <a:tblGrid>
                <a:gridCol w="1094511"/>
                <a:gridCol w="1241110"/>
                <a:gridCol w="903767"/>
                <a:gridCol w="637954"/>
                <a:gridCol w="467832"/>
                <a:gridCol w="520995"/>
                <a:gridCol w="815218"/>
                <a:gridCol w="682365"/>
                <a:gridCol w="1289747"/>
                <a:gridCol w="1192266"/>
              </a:tblGrid>
              <a:tr h="113138">
                <a:tc rowSpan="2">
                  <a:txBody>
                    <a:bodyPr/>
                    <a:lstStyle/>
                    <a:p>
                      <a:pPr algn="ctr" fontAlgn="ctr"/>
                      <a:r>
                        <a:rPr lang="es-CO" sz="900" b="1" i="0" u="none" strike="noStrike" dirty="0">
                          <a:solidFill>
                            <a:schemeClr val="bg1"/>
                          </a:solidFill>
                          <a:effectLst/>
                          <a:latin typeface="+mn-lt"/>
                        </a:rPr>
                        <a:t>LUGAR</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MUNICIPIO</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DEPARTAMENTO</a:t>
                      </a:r>
                    </a:p>
                  </a:txBody>
                  <a:tcPr marL="9525" marR="9525" marT="9525" marB="0" anchor="ctr">
                    <a:solidFill>
                      <a:schemeClr val="accent3"/>
                    </a:solidFill>
                  </a:tcPr>
                </a:tc>
                <a:tc gridSpan="5">
                  <a:txBody>
                    <a:bodyPr/>
                    <a:lstStyle/>
                    <a:p>
                      <a:pPr algn="ctr" fontAlgn="ctr"/>
                      <a:r>
                        <a:rPr lang="es-CO" sz="900" b="1" i="0" u="none" strike="noStrike" dirty="0">
                          <a:solidFill>
                            <a:schemeClr val="bg1"/>
                          </a:solidFill>
                          <a:effectLst/>
                          <a:latin typeface="+mn-lt"/>
                        </a:rPr>
                        <a:t>PERSONAS BENEFICIADAS</a:t>
                      </a:r>
                    </a:p>
                  </a:txBody>
                  <a:tcPr marL="9525" marR="9525" marT="9525"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900" b="1" i="0" u="none" strike="noStrike" dirty="0">
                          <a:solidFill>
                            <a:schemeClr val="bg1"/>
                          </a:solidFill>
                          <a:effectLst/>
                          <a:latin typeface="+mn-lt"/>
                        </a:rPr>
                        <a:t>ENEMIGO EN LA </a:t>
                      </a:r>
                      <a:r>
                        <a:rPr lang="es-CO" sz="900" b="1" i="0" u="none" strike="noStrike" dirty="0" smtClean="0">
                          <a:solidFill>
                            <a:schemeClr val="bg1"/>
                          </a:solidFill>
                          <a:effectLst/>
                          <a:latin typeface="+mn-lt"/>
                        </a:rPr>
                        <a:t>ZONA</a:t>
                      </a:r>
                      <a:endParaRPr lang="es-CO" sz="900" b="1" i="0" u="none" strike="noStrike" dirty="0">
                        <a:solidFill>
                          <a:schemeClr val="bg1"/>
                        </a:solidFill>
                        <a:effectLst/>
                        <a:latin typeface="+mn-lt"/>
                      </a:endParaRP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COSTOS</a:t>
                      </a:r>
                    </a:p>
                  </a:txBody>
                  <a:tcPr marL="9525" marR="9525" marT="9525" marB="0" anchor="ctr">
                    <a:solidFill>
                      <a:schemeClr val="accent3"/>
                    </a:solidFill>
                  </a:tcPr>
                </a:tc>
              </a:tr>
              <a:tr h="11313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i="0" u="none" strike="noStrike" dirty="0">
                          <a:solidFill>
                            <a:schemeClr val="bg1"/>
                          </a:solidFill>
                          <a:effectLst/>
                          <a:latin typeface="+mn-lt"/>
                        </a:rPr>
                        <a:t>NIÑAS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NIÑOS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ADOLESCENTES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MUJERES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HOMBRES</a:t>
                      </a:r>
                    </a:p>
                  </a:txBody>
                  <a:tcPr marL="9525" marR="9525" marT="9525" marB="0" anchor="ctr">
                    <a:solidFill>
                      <a:schemeClr val="accent3"/>
                    </a:solidFill>
                  </a:tcPr>
                </a:tc>
                <a:tc vMerge="1">
                  <a:txBody>
                    <a:bodyPr/>
                    <a:lstStyle/>
                    <a:p>
                      <a:endParaRPr lang="es-CO"/>
                    </a:p>
                  </a:txBody>
                  <a:tcPr/>
                </a:tc>
                <a:tc vMerge="1">
                  <a:txBody>
                    <a:bodyPr/>
                    <a:lstStyle/>
                    <a:p>
                      <a:endParaRPr lang="es-CO"/>
                    </a:p>
                  </a:txBody>
                  <a:tcPr/>
                </a:tc>
              </a:tr>
              <a:tr h="113138">
                <a:tc>
                  <a:txBody>
                    <a:bodyPr/>
                    <a:lstStyle/>
                    <a:p>
                      <a:pPr algn="ctr" fontAlgn="ctr"/>
                      <a:r>
                        <a:rPr lang="es-CO" sz="900" b="0" i="0" u="none" strike="noStrike" dirty="0" smtClean="0">
                          <a:solidFill>
                            <a:srgbClr val="000000"/>
                          </a:solidFill>
                          <a:effectLst/>
                          <a:latin typeface="+mn-lt"/>
                        </a:rPr>
                        <a:t>CABO PLAYA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URIBIA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LA GUAJIRA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260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220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170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200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150</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DELINCUENCIA </a:t>
                      </a:r>
                      <a:endParaRPr lang="es-CO" sz="900" b="0" i="0" u="none" strike="noStrike" dirty="0" smtClean="0">
                        <a:solidFill>
                          <a:srgbClr val="000000"/>
                        </a:solidFill>
                        <a:effectLst/>
                        <a:latin typeface="+mn-lt"/>
                      </a:endParaRPr>
                    </a:p>
                    <a:p>
                      <a:pPr algn="ctr" fontAlgn="ctr"/>
                      <a:r>
                        <a:rPr lang="es-CO" sz="900" b="0" i="0" u="none" strike="noStrike" dirty="0" smtClean="0">
                          <a:solidFill>
                            <a:srgbClr val="000000"/>
                          </a:solidFill>
                          <a:effectLst/>
                          <a:latin typeface="+mn-lt"/>
                        </a:rPr>
                        <a:t>COMUN</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 $     </a:t>
                      </a:r>
                      <a:r>
                        <a:rPr lang="es-CO" sz="900" b="0" i="0" u="none" strike="noStrike" dirty="0" smtClean="0">
                          <a:solidFill>
                            <a:srgbClr val="000000"/>
                          </a:solidFill>
                          <a:effectLst/>
                          <a:latin typeface="+mn-lt"/>
                        </a:rPr>
                        <a:t>     </a:t>
                      </a:r>
                      <a:r>
                        <a:rPr lang="es-CO" sz="900" b="0" i="0" u="none" strike="noStrike" dirty="0">
                          <a:solidFill>
                            <a:srgbClr val="000000"/>
                          </a:solidFill>
                          <a:effectLst/>
                          <a:latin typeface="+mn-lt"/>
                        </a:rPr>
                        <a:t>38.415.500,00 </a:t>
                      </a:r>
                    </a:p>
                  </a:txBody>
                  <a:tcPr marL="9525" marR="9525" marT="9525" marB="0" anchor="ctr">
                    <a:solidFill>
                      <a:schemeClr val="accent6">
                        <a:lumMod val="40000"/>
                        <a:lumOff val="60000"/>
                      </a:schemeClr>
                    </a:solidFill>
                  </a:tcPr>
                </a:tc>
              </a:tr>
            </a:tbl>
          </a:graphicData>
        </a:graphic>
      </p:graphicFrame>
      <p:pic>
        <p:nvPicPr>
          <p:cNvPr id="37" name="36 Imagen" descr="C:\Users\USUARIO\AppData\Local\Microsoft\Windows\Temporary Internet Files\Content.Word\20170826_113515.jp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477289" y="1430845"/>
            <a:ext cx="2029962" cy="1683458"/>
          </a:xfrm>
          <a:prstGeom prst="rect">
            <a:avLst/>
          </a:prstGeom>
          <a:noFill/>
          <a:ln>
            <a:noFill/>
          </a:ln>
        </p:spPr>
      </p:pic>
      <p:pic>
        <p:nvPicPr>
          <p:cNvPr id="38" name="37 Imagen" descr="C:\Users\USUARIO\AppData\Local\Microsoft\Windows\Temporary Internet Files\Content.Word\20170826_121146.jp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745637" y="1420828"/>
            <a:ext cx="2042394" cy="1693475"/>
          </a:xfrm>
          <a:prstGeom prst="rect">
            <a:avLst/>
          </a:prstGeom>
          <a:noFill/>
          <a:ln>
            <a:noFill/>
          </a:ln>
        </p:spPr>
      </p:pic>
      <p:pic>
        <p:nvPicPr>
          <p:cNvPr id="39" name="38 Imagen" descr="C:\Users\USUARIO\AppData\Local\Microsoft\Windows\Temporary Internet Files\Content.Word\20170826_103527.jpg"/>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953709" y="1430844"/>
            <a:ext cx="2044454" cy="1683459"/>
          </a:xfrm>
          <a:prstGeom prst="rect">
            <a:avLst/>
          </a:prstGeom>
          <a:noFill/>
          <a:ln>
            <a:noFill/>
          </a:ln>
        </p:spPr>
      </p:pic>
      <p:pic>
        <p:nvPicPr>
          <p:cNvPr id="43" name="42 Imagen" descr="C:\Users\USUARIO\AppData\Local\Microsoft\Windows\Temporary Internet Files\Content.Word\20170826_092625.jpg"/>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76506" y="1430845"/>
            <a:ext cx="2029963" cy="1683459"/>
          </a:xfrm>
          <a:prstGeom prst="rect">
            <a:avLst/>
          </a:prstGeom>
          <a:noFill/>
          <a:ln>
            <a:noFill/>
          </a:ln>
        </p:spPr>
      </p:pic>
    </p:spTree>
    <p:extLst>
      <p:ext uri="{BB962C8B-B14F-4D97-AF65-F5344CB8AC3E}">
        <p14:creationId xmlns:p14="http://schemas.microsoft.com/office/powerpoint/2010/main" xmlns="" val="3830060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502069"/>
            <a:ext cx="9144000" cy="109054"/>
          </a:xfrm>
          <a:custGeom>
            <a:avLst/>
            <a:gdLst/>
            <a:ahLst/>
            <a:cxnLst/>
            <a:rect l="l" t="t" r="r" b="b"/>
            <a:pathLst>
              <a:path w="9144000" h="109054">
                <a:moveTo>
                  <a:pt x="0" y="109054"/>
                </a:moveTo>
                <a:lnTo>
                  <a:pt x="9144000" y="109054"/>
                </a:lnTo>
                <a:lnTo>
                  <a:pt x="9144000" y="0"/>
                </a:lnTo>
                <a:lnTo>
                  <a:pt x="0" y="0"/>
                </a:lnTo>
                <a:lnTo>
                  <a:pt x="0" y="109054"/>
                </a:lnTo>
                <a:close/>
              </a:path>
            </a:pathLst>
          </a:custGeom>
          <a:solidFill>
            <a:srgbClr val="931100"/>
          </a:solidFill>
        </p:spPr>
        <p:txBody>
          <a:bodyPr wrap="square" lIns="0" tIns="0" rIns="0" bIns="0" rtlCol="0">
            <a:noAutofit/>
          </a:bodyPr>
          <a:lstStyle/>
          <a:p>
            <a:endParaRPr dirty="0"/>
          </a:p>
        </p:txBody>
      </p:sp>
      <p:sp>
        <p:nvSpPr>
          <p:cNvPr id="4" name="object 4"/>
          <p:cNvSpPr txBox="1"/>
          <p:nvPr/>
        </p:nvSpPr>
        <p:spPr>
          <a:xfrm>
            <a:off x="7631490" y="6463938"/>
            <a:ext cx="1366674" cy="172317"/>
          </a:xfrm>
          <a:prstGeom prst="rect">
            <a:avLst/>
          </a:prstGeom>
        </p:spPr>
        <p:txBody>
          <a:bodyPr wrap="square" lIns="0" tIns="0" rIns="0" bIns="0" rtlCol="0">
            <a:noAutofit/>
          </a:bodyPr>
          <a:lstStyle/>
          <a:p>
            <a:pPr marL="12700">
              <a:lnSpc>
                <a:spcPts val="1290"/>
              </a:lnSpc>
              <a:spcBef>
                <a:spcPts val="64"/>
              </a:spcBef>
            </a:pPr>
            <a:endParaRPr sz="1100" dirty="0">
              <a:latin typeface="Trebuchet MS"/>
              <a:cs typeface="Trebuchet MS"/>
            </a:endParaRPr>
          </a:p>
        </p:txBody>
      </p:sp>
      <p:sp>
        <p:nvSpPr>
          <p:cNvPr id="2" name="object 2"/>
          <p:cNvSpPr txBox="1"/>
          <p:nvPr/>
        </p:nvSpPr>
        <p:spPr>
          <a:xfrm>
            <a:off x="791121" y="228587"/>
            <a:ext cx="5648388" cy="280390"/>
          </a:xfrm>
          <a:prstGeom prst="rect">
            <a:avLst/>
          </a:prstGeom>
        </p:spPr>
        <p:txBody>
          <a:bodyPr wrap="square" lIns="0" tIns="0" rIns="0" bIns="0" rtlCol="0">
            <a:noAutofit/>
          </a:bodyPr>
          <a:lstStyle/>
          <a:p>
            <a:pPr marL="25400">
              <a:lnSpc>
                <a:spcPts val="1000"/>
              </a:lnSpc>
            </a:pPr>
            <a:endParaRPr sz="1000" dirty="0"/>
          </a:p>
        </p:txBody>
      </p:sp>
      <p:sp>
        <p:nvSpPr>
          <p:cNvPr id="11" name="Rectangle 5"/>
          <p:cNvSpPr>
            <a:spLocks noChangeArrowheads="1"/>
          </p:cNvSpPr>
          <p:nvPr/>
        </p:nvSpPr>
        <p:spPr bwMode="auto">
          <a:xfrm>
            <a:off x="0" y="4514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0" algn="l"/>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9" name="Rectangle 4"/>
          <p:cNvSpPr>
            <a:spLocks noChangeArrowheads="1"/>
          </p:cNvSpPr>
          <p:nvPr/>
        </p:nvSpPr>
        <p:spPr bwMode="auto">
          <a:xfrm>
            <a:off x="152400" y="2409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7" name="Rectangle 4"/>
          <p:cNvSpPr>
            <a:spLocks noChangeArrowheads="1"/>
          </p:cNvSpPr>
          <p:nvPr/>
        </p:nvSpPr>
        <p:spPr bwMode="auto">
          <a:xfrm>
            <a:off x="152400" y="2409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4"/>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2385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4" name="Rectangle 4"/>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2" name="Rectangle 4"/>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5"/>
          <p:cNvSpPr>
            <a:spLocks noChangeArrowheads="1"/>
          </p:cNvSpPr>
          <p:nvPr/>
        </p:nvSpPr>
        <p:spPr bwMode="auto">
          <a:xfrm>
            <a:off x="0" y="2952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4" name="Rectangle 4"/>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25 CuadroTexto"/>
          <p:cNvSpPr txBox="1"/>
          <p:nvPr/>
        </p:nvSpPr>
        <p:spPr>
          <a:xfrm>
            <a:off x="1924334" y="679372"/>
            <a:ext cx="4863697" cy="646331"/>
          </a:xfrm>
          <a:prstGeom prst="rect">
            <a:avLst/>
          </a:prstGeom>
          <a:solidFill>
            <a:srgbClr val="FFFF00"/>
          </a:solidFill>
        </p:spPr>
        <p:txBody>
          <a:bodyPr wrap="square" rtlCol="0">
            <a:spAutoFit/>
          </a:bodyPr>
          <a:lstStyle/>
          <a:p>
            <a:pPr algn="ctr"/>
            <a:r>
              <a:rPr lang="es-CO" dirty="0" smtClean="0"/>
              <a:t>JAD MAICAITO </a:t>
            </a:r>
          </a:p>
          <a:p>
            <a:pPr algn="ctr"/>
            <a:r>
              <a:rPr lang="es-CO" dirty="0" smtClean="0"/>
              <a:t>MAICAO – LA GUAJIRA 09 SEPTIEMBRE 2017</a:t>
            </a:r>
            <a:endParaRPr lang="es-CO" dirty="0"/>
          </a:p>
        </p:txBody>
      </p:sp>
      <p:graphicFrame>
        <p:nvGraphicFramePr>
          <p:cNvPr id="27" name="26 Tabla"/>
          <p:cNvGraphicFramePr>
            <a:graphicFrameLocks noGrp="1"/>
          </p:cNvGraphicFramePr>
          <p:nvPr>
            <p:extLst>
              <p:ext uri="{D42A27DB-BD31-4B8C-83A1-F6EECF244321}">
                <p14:modId xmlns:p14="http://schemas.microsoft.com/office/powerpoint/2010/main" xmlns="" val="773396841"/>
              </p:ext>
            </p:extLst>
          </p:nvPr>
        </p:nvGraphicFramePr>
        <p:xfrm>
          <a:off x="152400" y="3478344"/>
          <a:ext cx="8845763" cy="1200142"/>
        </p:xfrm>
        <a:graphic>
          <a:graphicData uri="http://schemas.openxmlformats.org/drawingml/2006/table">
            <a:tbl>
              <a:tblPr>
                <a:tableStyleId>{5C22544A-7EE6-4342-B048-85BDC9FD1C3A}</a:tableStyleId>
              </a:tblPr>
              <a:tblGrid>
                <a:gridCol w="845127"/>
                <a:gridCol w="533561"/>
                <a:gridCol w="499731"/>
                <a:gridCol w="346999"/>
                <a:gridCol w="444098"/>
                <a:gridCol w="434228"/>
                <a:gridCol w="434228"/>
                <a:gridCol w="477591"/>
                <a:gridCol w="393404"/>
                <a:gridCol w="414670"/>
                <a:gridCol w="393405"/>
                <a:gridCol w="557868"/>
                <a:gridCol w="656279"/>
                <a:gridCol w="572392"/>
                <a:gridCol w="921091"/>
                <a:gridCol w="921091"/>
              </a:tblGrid>
              <a:tr h="314933">
                <a:tc rowSpan="2">
                  <a:txBody>
                    <a:bodyPr/>
                    <a:lstStyle/>
                    <a:p>
                      <a:pPr algn="ctr" fontAlgn="ctr"/>
                      <a:r>
                        <a:rPr lang="es-CO" sz="900" u="none" strike="noStrike" dirty="0">
                          <a:solidFill>
                            <a:schemeClr val="bg1"/>
                          </a:solidFill>
                          <a:effectLst/>
                        </a:rPr>
                        <a:t>CENTRO </a:t>
                      </a:r>
                      <a:endParaRPr lang="es-CO" sz="900" u="none" strike="noStrike" dirty="0" smtClean="0">
                        <a:solidFill>
                          <a:schemeClr val="bg1"/>
                        </a:solidFill>
                        <a:effectLst/>
                      </a:endParaRPr>
                    </a:p>
                    <a:p>
                      <a:pPr algn="ctr" fontAlgn="ctr"/>
                      <a:r>
                        <a:rPr lang="es-CO" sz="900" u="none" strike="noStrike" dirty="0" smtClean="0">
                          <a:solidFill>
                            <a:schemeClr val="bg1"/>
                          </a:solidFill>
                          <a:effectLst/>
                        </a:rPr>
                        <a:t>POBLADO</a:t>
                      </a:r>
                      <a:endParaRPr lang="es-CO" sz="900" b="1" i="0" u="none" strike="noStrike" dirty="0">
                        <a:solidFill>
                          <a:schemeClr val="bg1"/>
                        </a:solidFill>
                        <a:effectLst/>
                        <a:latin typeface="Calibri"/>
                      </a:endParaRPr>
                    </a:p>
                  </a:txBody>
                  <a:tcPr marL="3654" marR="3654" marT="3654" marB="0" anchor="ctr">
                    <a:solidFill>
                      <a:schemeClr val="accent3"/>
                    </a:solidFill>
                  </a:tcPr>
                </a:tc>
                <a:tc rowSpan="2">
                  <a:txBody>
                    <a:bodyPr/>
                    <a:lstStyle/>
                    <a:p>
                      <a:pPr algn="ctr" fontAlgn="ctr"/>
                      <a:r>
                        <a:rPr lang="es-CO" sz="900" u="none" strike="noStrike" dirty="0">
                          <a:solidFill>
                            <a:schemeClr val="bg1"/>
                          </a:solidFill>
                          <a:effectLst/>
                        </a:rPr>
                        <a:t>U/T</a:t>
                      </a:r>
                      <a:endParaRPr lang="es-CO" sz="900" b="1" i="0" u="none" strike="noStrike" dirty="0">
                        <a:solidFill>
                          <a:schemeClr val="bg1"/>
                        </a:solidFill>
                        <a:effectLst/>
                        <a:latin typeface="Calibri"/>
                      </a:endParaRPr>
                    </a:p>
                  </a:txBody>
                  <a:tcPr marL="3654" marR="3654" marT="3654" marB="0" anchor="ctr">
                    <a:solidFill>
                      <a:schemeClr val="accent3"/>
                    </a:solidFill>
                  </a:tcPr>
                </a:tc>
                <a:tc gridSpan="10">
                  <a:txBody>
                    <a:bodyPr/>
                    <a:lstStyle/>
                    <a:p>
                      <a:pPr algn="ctr" fontAlgn="ctr"/>
                      <a:r>
                        <a:rPr lang="es-CO" sz="900" u="none" strike="noStrike" dirty="0">
                          <a:solidFill>
                            <a:schemeClr val="bg1"/>
                          </a:solidFill>
                          <a:effectLst/>
                        </a:rPr>
                        <a:t>SERVICIOS DE SALUD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ctr"/>
                      <a:r>
                        <a:rPr lang="es-CO" sz="900" u="none" strike="noStrike" dirty="0">
                          <a:solidFill>
                            <a:schemeClr val="bg1"/>
                          </a:solidFill>
                          <a:effectLst/>
                        </a:rPr>
                        <a:t>ACTIVOS PARA LA PROSPERIDAD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a:txBody>
                    <a:bodyPr/>
                    <a:lstStyle/>
                    <a:p>
                      <a:pPr algn="ctr" fontAlgn="ctr"/>
                      <a:r>
                        <a:rPr lang="es-CO" sz="900" u="none" strike="noStrike" dirty="0">
                          <a:solidFill>
                            <a:schemeClr val="bg1"/>
                          </a:solidFill>
                          <a:effectLst/>
                        </a:rPr>
                        <a:t>AGUA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OFERTA ESTATAL</a:t>
                      </a:r>
                      <a:endParaRPr lang="es-CO" sz="900" b="1" i="0" u="none" strike="noStrike" dirty="0">
                        <a:solidFill>
                          <a:schemeClr val="bg1"/>
                        </a:solidFill>
                        <a:effectLst/>
                        <a:latin typeface="Calibri"/>
                      </a:endParaRPr>
                    </a:p>
                  </a:txBody>
                  <a:tcPr marL="3654" marR="3654" marT="3654" marB="0" anchor="ctr">
                    <a:solidFill>
                      <a:schemeClr val="accent3"/>
                    </a:solidFill>
                  </a:tcPr>
                </a:tc>
              </a:tr>
              <a:tr h="470075">
                <a:tc vMerge="1">
                  <a:txBody>
                    <a:bodyPr/>
                    <a:lstStyle/>
                    <a:p>
                      <a:endParaRPr lang="es-CO"/>
                    </a:p>
                  </a:txBody>
                  <a:tcPr/>
                </a:tc>
                <a:tc vMerge="1">
                  <a:txBody>
                    <a:bodyPr/>
                    <a:lstStyle/>
                    <a:p>
                      <a:endParaRPr lang="es-CO"/>
                    </a:p>
                  </a:txBody>
                  <a:tcPr/>
                </a:tc>
                <a:tc>
                  <a:txBody>
                    <a:bodyPr/>
                    <a:lstStyle/>
                    <a:p>
                      <a:pPr algn="ctr" fontAlgn="ctr"/>
                      <a:r>
                        <a:rPr lang="es-CO" sz="900" u="none" strike="noStrike" dirty="0">
                          <a:solidFill>
                            <a:schemeClr val="bg1"/>
                          </a:solidFill>
                          <a:effectLst/>
                        </a:rPr>
                        <a:t>MEDICOS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a:solidFill>
                            <a:schemeClr val="bg1"/>
                          </a:solidFill>
                          <a:effectLst/>
                        </a:rPr>
                        <a:t>ODONTOLOGIA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OPTOMETRIA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FISIOTERAPIA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b"/>
                      <a:r>
                        <a:rPr lang="es-CO" sz="900" u="none" strike="noStrike">
                          <a:solidFill>
                            <a:schemeClr val="bg1"/>
                          </a:solidFill>
                          <a:effectLst/>
                        </a:rPr>
                        <a:t>CRECIMIENTO Y DESAR</a:t>
                      </a:r>
                      <a:endParaRPr lang="es-CO" sz="900" b="1" i="0" u="none" strike="noStrike">
                        <a:solidFill>
                          <a:schemeClr val="bg1"/>
                        </a:solidFill>
                        <a:effectLst/>
                        <a:latin typeface="Calibri"/>
                      </a:endParaRPr>
                    </a:p>
                  </a:txBody>
                  <a:tcPr marL="3654" marR="3654" marT="3654" marB="0" anchor="b">
                    <a:solidFill>
                      <a:schemeClr val="accent3"/>
                    </a:solidFill>
                  </a:tcPr>
                </a:tc>
                <a:tc>
                  <a:txBody>
                    <a:bodyPr/>
                    <a:lstStyle/>
                    <a:p>
                      <a:pPr algn="ctr" fontAlgn="ctr"/>
                      <a:r>
                        <a:rPr lang="es-CO" sz="900" u="none" strike="noStrike">
                          <a:solidFill>
                            <a:schemeClr val="bg1"/>
                          </a:solidFill>
                          <a:effectLst/>
                        </a:rPr>
                        <a:t>PSICOLOGIA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GINECOLOGIA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FONAUDIOLOGIA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VACUNACION</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TOTAL</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smtClean="0">
                          <a:solidFill>
                            <a:schemeClr val="bg1"/>
                          </a:solidFill>
                          <a:effectLst/>
                        </a:rPr>
                        <a:t>DONACION </a:t>
                      </a:r>
                      <a:r>
                        <a:rPr lang="es-CO" sz="900" u="none" strike="noStrike" dirty="0">
                          <a:solidFill>
                            <a:schemeClr val="bg1"/>
                          </a:solidFill>
                          <a:effectLst/>
                        </a:rPr>
                        <a:t>PRENDAS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MERCADOS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LITROS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ICBF,SENA</a:t>
                      </a:r>
                      <a:endParaRPr lang="es-CO" sz="900" b="1" i="0" u="none" strike="noStrike" dirty="0">
                        <a:solidFill>
                          <a:schemeClr val="bg1"/>
                        </a:solidFill>
                        <a:effectLst/>
                        <a:latin typeface="Arial"/>
                      </a:endParaRPr>
                    </a:p>
                  </a:txBody>
                  <a:tcPr marL="3654" marR="3654" marT="3654" marB="0" anchor="ctr">
                    <a:solidFill>
                      <a:schemeClr val="accent3"/>
                    </a:solidFill>
                  </a:tcPr>
                </a:tc>
              </a:tr>
              <a:tr h="159791">
                <a:tc>
                  <a:txBody>
                    <a:bodyPr/>
                    <a:lstStyle/>
                    <a:p>
                      <a:pPr algn="ctr" fontAlgn="ctr"/>
                      <a:r>
                        <a:rPr lang="es-CO" sz="900" b="0" i="0" u="none" strike="noStrike" dirty="0" smtClean="0">
                          <a:solidFill>
                            <a:schemeClr val="dk1"/>
                          </a:solidFill>
                          <a:effectLst/>
                          <a:latin typeface="+mn-lt"/>
                        </a:rPr>
                        <a:t>ESCUELA MAICAITO</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GBMAT</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150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140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310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90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160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850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1000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924</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2000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665 REFRIGERIOS - KITS ESCOLARES Y DE ASEO 306</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163220918"/>
              </p:ext>
            </p:extLst>
          </p:nvPr>
        </p:nvGraphicFramePr>
        <p:xfrm>
          <a:off x="152398" y="4776165"/>
          <a:ext cx="8845765" cy="851535"/>
        </p:xfrm>
        <a:graphic>
          <a:graphicData uri="http://schemas.openxmlformats.org/drawingml/2006/table">
            <a:tbl>
              <a:tblPr>
                <a:tableStyleId>{5C22544A-7EE6-4342-B048-85BDC9FD1C3A}</a:tableStyleId>
              </a:tblPr>
              <a:tblGrid>
                <a:gridCol w="1094511"/>
                <a:gridCol w="1241110"/>
                <a:gridCol w="903767"/>
                <a:gridCol w="637954"/>
                <a:gridCol w="467832"/>
                <a:gridCol w="520995"/>
                <a:gridCol w="815218"/>
                <a:gridCol w="682365"/>
                <a:gridCol w="1289747"/>
                <a:gridCol w="1192266"/>
              </a:tblGrid>
              <a:tr h="113138">
                <a:tc rowSpan="2">
                  <a:txBody>
                    <a:bodyPr/>
                    <a:lstStyle/>
                    <a:p>
                      <a:pPr algn="ctr" fontAlgn="ctr"/>
                      <a:r>
                        <a:rPr lang="es-CO" sz="900" b="1" i="0" u="none" strike="noStrike" dirty="0">
                          <a:solidFill>
                            <a:schemeClr val="bg1"/>
                          </a:solidFill>
                          <a:effectLst/>
                          <a:latin typeface="+mn-lt"/>
                        </a:rPr>
                        <a:t>LUGAR</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MUNICIPIO</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DEPARTAMENTO</a:t>
                      </a:r>
                    </a:p>
                  </a:txBody>
                  <a:tcPr marL="9525" marR="9525" marT="9525" marB="0" anchor="ctr">
                    <a:solidFill>
                      <a:schemeClr val="accent3"/>
                    </a:solidFill>
                  </a:tcPr>
                </a:tc>
                <a:tc gridSpan="5">
                  <a:txBody>
                    <a:bodyPr/>
                    <a:lstStyle/>
                    <a:p>
                      <a:pPr algn="ctr" fontAlgn="ctr"/>
                      <a:r>
                        <a:rPr lang="es-CO" sz="900" b="1" i="0" u="none" strike="noStrike" dirty="0">
                          <a:solidFill>
                            <a:schemeClr val="bg1"/>
                          </a:solidFill>
                          <a:effectLst/>
                          <a:latin typeface="+mn-lt"/>
                        </a:rPr>
                        <a:t>PERSONAS BENEFICIADAS</a:t>
                      </a:r>
                    </a:p>
                  </a:txBody>
                  <a:tcPr marL="9525" marR="9525" marT="9525"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900" b="1" i="0" u="none" strike="noStrike" dirty="0">
                          <a:solidFill>
                            <a:schemeClr val="bg1"/>
                          </a:solidFill>
                          <a:effectLst/>
                          <a:latin typeface="+mn-lt"/>
                        </a:rPr>
                        <a:t>ENEMIGO EN LA </a:t>
                      </a:r>
                      <a:r>
                        <a:rPr lang="es-CO" sz="900" b="1" i="0" u="none" strike="noStrike" dirty="0" smtClean="0">
                          <a:solidFill>
                            <a:schemeClr val="bg1"/>
                          </a:solidFill>
                          <a:effectLst/>
                          <a:latin typeface="+mn-lt"/>
                        </a:rPr>
                        <a:t>ZONA</a:t>
                      </a:r>
                      <a:endParaRPr lang="es-CO" sz="900" b="1" i="0" u="none" strike="noStrike" dirty="0">
                        <a:solidFill>
                          <a:schemeClr val="bg1"/>
                        </a:solidFill>
                        <a:effectLst/>
                        <a:latin typeface="+mn-lt"/>
                      </a:endParaRP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COSTOS</a:t>
                      </a:r>
                    </a:p>
                  </a:txBody>
                  <a:tcPr marL="9525" marR="9525" marT="9525" marB="0" anchor="ctr">
                    <a:solidFill>
                      <a:schemeClr val="accent3"/>
                    </a:solidFill>
                  </a:tcPr>
                </a:tc>
              </a:tr>
              <a:tr h="11313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i="0" u="none" strike="noStrike" dirty="0">
                          <a:solidFill>
                            <a:schemeClr val="bg1"/>
                          </a:solidFill>
                          <a:effectLst/>
                          <a:latin typeface="+mn-lt"/>
                        </a:rPr>
                        <a:t>NIÑAS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NIÑOS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ADOLESCENTES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MUJERES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HOMBRES</a:t>
                      </a:r>
                    </a:p>
                  </a:txBody>
                  <a:tcPr marL="9525" marR="9525" marT="9525" marB="0" anchor="ctr">
                    <a:solidFill>
                      <a:schemeClr val="accent3"/>
                    </a:solidFill>
                  </a:tcPr>
                </a:tc>
                <a:tc vMerge="1">
                  <a:txBody>
                    <a:bodyPr/>
                    <a:lstStyle/>
                    <a:p>
                      <a:endParaRPr lang="es-CO"/>
                    </a:p>
                  </a:txBody>
                  <a:tcPr/>
                </a:tc>
                <a:tc vMerge="1">
                  <a:txBody>
                    <a:bodyPr/>
                    <a:lstStyle/>
                    <a:p>
                      <a:endParaRPr lang="es-CO"/>
                    </a:p>
                  </a:txBody>
                  <a:tcPr/>
                </a:tc>
              </a:tr>
              <a:tr h="113138">
                <a:tc>
                  <a:txBody>
                    <a:bodyPr/>
                    <a:lstStyle/>
                    <a:p>
                      <a:pPr algn="ctr" fontAlgn="ctr"/>
                      <a:r>
                        <a:rPr lang="es-CO" sz="900" b="0" i="0" u="none" strike="noStrike" dirty="0" smtClean="0">
                          <a:solidFill>
                            <a:srgbClr val="000000"/>
                          </a:solidFill>
                          <a:effectLst/>
                          <a:latin typeface="+mn-lt"/>
                        </a:rPr>
                        <a:t>ESCUELA </a:t>
                      </a:r>
                    </a:p>
                    <a:p>
                      <a:pPr algn="ctr" fontAlgn="ctr"/>
                      <a:r>
                        <a:rPr lang="es-CO" sz="900" b="0" i="0" u="none" strike="noStrike" dirty="0" smtClean="0">
                          <a:solidFill>
                            <a:srgbClr val="000000"/>
                          </a:solidFill>
                          <a:effectLst/>
                          <a:latin typeface="+mn-lt"/>
                        </a:rPr>
                        <a:t>MAICAITO</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URIBIA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LA GUAJIRA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180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130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160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210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170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CLAN DEL GOLFO - Compañía Mixta Libardo ELN</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 $    </a:t>
                      </a:r>
                      <a:r>
                        <a:rPr lang="es-CO" sz="900" b="0" i="0" u="none" strike="noStrike" dirty="0" smtClean="0">
                          <a:solidFill>
                            <a:srgbClr val="000000"/>
                          </a:solidFill>
                          <a:effectLst/>
                          <a:latin typeface="+mn-lt"/>
                        </a:rPr>
                        <a:t>     </a:t>
                      </a:r>
                      <a:r>
                        <a:rPr lang="es-CO" sz="900" b="0" i="0" u="none" strike="noStrike" dirty="0">
                          <a:solidFill>
                            <a:srgbClr val="000000"/>
                          </a:solidFill>
                          <a:effectLst/>
                          <a:latin typeface="+mn-lt"/>
                        </a:rPr>
                        <a:t>55.892.200,00 </a:t>
                      </a:r>
                    </a:p>
                  </a:txBody>
                  <a:tcPr marL="9525" marR="9525" marT="9525" marB="0" anchor="ctr">
                    <a:solidFill>
                      <a:schemeClr val="accent6">
                        <a:lumMod val="40000"/>
                        <a:lumOff val="60000"/>
                      </a:schemeClr>
                    </a:solidFill>
                  </a:tcPr>
                </a:tc>
              </a:tr>
            </a:tbl>
          </a:graphicData>
        </a:graphic>
      </p:graphicFrame>
      <p:pic>
        <p:nvPicPr>
          <p:cNvPr id="40" name="39 Imagen" descr="C:\Users\gbmat S5\Downloads\WhatsApp Image 2017-09-05 at 10.08.07 AM.jpe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76505" y="1420827"/>
            <a:ext cx="2029963" cy="1693478"/>
          </a:xfrm>
          <a:prstGeom prst="rect">
            <a:avLst/>
          </a:prstGeom>
          <a:noFill/>
          <a:ln>
            <a:noFill/>
          </a:ln>
        </p:spPr>
      </p:pic>
      <p:pic>
        <p:nvPicPr>
          <p:cNvPr id="41" name="40 Imagen" descr="C:\Users\gbmat S5\Downloads\descarga 3\WhatsApp Image 2017-09-05 at 4.26.41 PM.jpe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745637" y="1430845"/>
            <a:ext cx="2042394" cy="1683458"/>
          </a:xfrm>
          <a:prstGeom prst="rect">
            <a:avLst/>
          </a:prstGeom>
          <a:noFill/>
          <a:ln>
            <a:noFill/>
          </a:ln>
        </p:spPr>
      </p:pic>
      <p:pic>
        <p:nvPicPr>
          <p:cNvPr id="42" name="41 Imagen" descr="C:\Users\gbmat S5\Downloads\WhatsApp Image 2017-09-05 at 10.05.44 AM.jpeg"/>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953709" y="1420827"/>
            <a:ext cx="2044454" cy="1693475"/>
          </a:xfrm>
          <a:prstGeom prst="rect">
            <a:avLst/>
          </a:prstGeom>
          <a:noFill/>
          <a:ln>
            <a:noFill/>
          </a:ln>
        </p:spPr>
      </p:pic>
      <p:pic>
        <p:nvPicPr>
          <p:cNvPr id="44" name="43 Imagen" descr="C:\Users\gbmat S5\Desktop\FOTOS CMARA\IMG_20170902_104840.jpg"/>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477289" y="1420828"/>
            <a:ext cx="2029962" cy="1693476"/>
          </a:xfrm>
          <a:prstGeom prst="rect">
            <a:avLst/>
          </a:prstGeom>
          <a:noFill/>
          <a:ln>
            <a:noFill/>
          </a:ln>
        </p:spPr>
      </p:pic>
    </p:spTree>
    <p:extLst>
      <p:ext uri="{BB962C8B-B14F-4D97-AF65-F5344CB8AC3E}">
        <p14:creationId xmlns:p14="http://schemas.microsoft.com/office/powerpoint/2010/main" xmlns="" val="2010363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457200" y="729239"/>
            <a:ext cx="8229600" cy="372729"/>
          </a:xfrm>
          <a:prstGeom prst="rect">
            <a:avLst/>
          </a:prstGeom>
          <a:solidFill>
            <a:schemeClr val="bg1">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400" dirty="0" smtClean="0"/>
              <a:t>OBLIGACIONES DEL ESTADO</a:t>
            </a:r>
            <a:endParaRPr lang="es-CO" sz="2400" dirty="0"/>
          </a:p>
        </p:txBody>
      </p:sp>
      <p:sp>
        <p:nvSpPr>
          <p:cNvPr id="10" name="2 Marcador de contenido"/>
          <p:cNvSpPr txBox="1">
            <a:spLocks/>
          </p:cNvSpPr>
          <p:nvPr/>
        </p:nvSpPr>
        <p:spPr>
          <a:xfrm>
            <a:off x="136575" y="1547125"/>
            <a:ext cx="8229600" cy="478631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S" sz="2400" dirty="0" smtClean="0"/>
              <a:t>¿</a:t>
            </a:r>
            <a:r>
              <a:rPr lang="es-ES" sz="2400" u="sng" dirty="0" smtClean="0"/>
              <a:t>Qué son</a:t>
            </a:r>
            <a:r>
              <a:rPr lang="es-ES" sz="2400" dirty="0" smtClean="0"/>
              <a:t>? </a:t>
            </a:r>
          </a:p>
          <a:p>
            <a:pPr algn="just"/>
            <a:r>
              <a:rPr lang="es-ES" sz="2400" dirty="0" smtClean="0"/>
              <a:t>	</a:t>
            </a:r>
          </a:p>
          <a:p>
            <a:pPr algn="just"/>
            <a:endParaRPr lang="es-ES" sz="2800" dirty="0" smtClean="0"/>
          </a:p>
          <a:p>
            <a:pPr algn="just"/>
            <a:endParaRPr lang="es-ES" sz="2800" dirty="0" smtClean="0"/>
          </a:p>
        </p:txBody>
      </p:sp>
      <p:cxnSp>
        <p:nvCxnSpPr>
          <p:cNvPr id="11" name="10 Conector angular"/>
          <p:cNvCxnSpPr/>
          <p:nvPr/>
        </p:nvCxnSpPr>
        <p:spPr>
          <a:xfrm>
            <a:off x="893813" y="2118625"/>
            <a:ext cx="928687" cy="500063"/>
          </a:xfrm>
          <a:prstGeom prst="bentConnector3">
            <a:avLst>
              <a:gd name="adj1" fmla="val 770"/>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2168769" y="1547125"/>
            <a:ext cx="6154544" cy="1571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s-ES" sz="1600" dirty="0">
                <a:solidFill>
                  <a:schemeClr val="tx1"/>
                </a:solidFill>
              </a:rPr>
              <a:t>El Estado debe reconocer y garantizar los derechos individuales y colectivos de los integrantes de las comunidades de los Pueblos Indígenas, sin obstáculos ni discriminación alguna. Asimismo, debe respetar y proteger su identidad cultural (valores, prácticas sociales, religiosas y espirituales, costumbres, lenguas, etc.), sus territorios y sus bienes.</a:t>
            </a:r>
            <a:endParaRPr lang="es-CO" sz="1600" dirty="0">
              <a:solidFill>
                <a:schemeClr val="tx1"/>
              </a:solidFill>
            </a:endParaRPr>
          </a:p>
        </p:txBody>
      </p:sp>
      <p:sp>
        <p:nvSpPr>
          <p:cNvPr id="13" name="12 Rectángulo"/>
          <p:cNvSpPr/>
          <p:nvPr/>
        </p:nvSpPr>
        <p:spPr>
          <a:xfrm>
            <a:off x="2168769" y="3201183"/>
            <a:ext cx="6154544" cy="772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1600" dirty="0">
                <a:solidFill>
                  <a:schemeClr val="tx1"/>
                </a:solidFill>
              </a:rPr>
              <a:t>R</a:t>
            </a:r>
            <a:r>
              <a:rPr lang="es-ES" sz="1600" dirty="0" smtClean="0">
                <a:solidFill>
                  <a:schemeClr val="tx1"/>
                </a:solidFill>
              </a:rPr>
              <a:t>ealizar</a:t>
            </a:r>
            <a:r>
              <a:rPr lang="es-ES" sz="1600" dirty="0">
                <a:solidFill>
                  <a:schemeClr val="tx1"/>
                </a:solidFill>
              </a:rPr>
              <a:t>, con la colaboración de </a:t>
            </a:r>
            <a:r>
              <a:rPr lang="es-ES" sz="1600" dirty="0" smtClean="0">
                <a:solidFill>
                  <a:schemeClr val="tx1"/>
                </a:solidFill>
              </a:rPr>
              <a:t>la comunidad indígena, </a:t>
            </a:r>
            <a:r>
              <a:rPr lang="es-ES" sz="1600" dirty="0">
                <a:solidFill>
                  <a:schemeClr val="tx1"/>
                </a:solidFill>
              </a:rPr>
              <a:t>una acción coordinada y constante con el propósito de proteger sus derechos y garantizar el respeto de su integridad. </a:t>
            </a:r>
          </a:p>
        </p:txBody>
      </p:sp>
      <p:cxnSp>
        <p:nvCxnSpPr>
          <p:cNvPr id="14" name="13 Conector angular"/>
          <p:cNvCxnSpPr/>
          <p:nvPr/>
        </p:nvCxnSpPr>
        <p:spPr>
          <a:xfrm>
            <a:off x="893813" y="3280317"/>
            <a:ext cx="928687" cy="500062"/>
          </a:xfrm>
          <a:prstGeom prst="bentConnector3">
            <a:avLst>
              <a:gd name="adj1" fmla="val 770"/>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2180493" y="4103855"/>
            <a:ext cx="6154544" cy="772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s-ES" sz="1600" dirty="0" smtClean="0">
              <a:solidFill>
                <a:schemeClr val="tx1"/>
              </a:solidFill>
            </a:endParaRPr>
          </a:p>
          <a:p>
            <a:pPr algn="just">
              <a:defRPr/>
            </a:pPr>
            <a:r>
              <a:rPr lang="es-ES" sz="1600" dirty="0" smtClean="0">
                <a:solidFill>
                  <a:schemeClr val="tx1"/>
                </a:solidFill>
              </a:rPr>
              <a:t>En </a:t>
            </a:r>
            <a:r>
              <a:rPr lang="es-ES" sz="1600" dirty="0">
                <a:solidFill>
                  <a:schemeClr val="tx1"/>
                </a:solidFill>
              </a:rPr>
              <a:t>la elaboración y aplicación de las políticas relativas a los Pueblos Indígenas, el Estado debe, igualmente, respetarles el derecho a la propia definición y su conciencia de </a:t>
            </a:r>
            <a:r>
              <a:rPr lang="es-ES" sz="1600" dirty="0" smtClean="0">
                <a:solidFill>
                  <a:schemeClr val="tx1"/>
                </a:solidFill>
              </a:rPr>
              <a:t>identidad.</a:t>
            </a:r>
            <a:endParaRPr lang="es-CO" sz="1600" dirty="0">
              <a:solidFill>
                <a:schemeClr val="tx1"/>
              </a:solidFill>
            </a:endParaRPr>
          </a:p>
          <a:p>
            <a:pPr algn="just">
              <a:defRPr/>
            </a:pPr>
            <a:endParaRPr lang="es-ES" sz="1600" dirty="0">
              <a:solidFill>
                <a:schemeClr val="tx1"/>
              </a:solidFill>
            </a:endParaRPr>
          </a:p>
        </p:txBody>
      </p:sp>
      <p:sp>
        <p:nvSpPr>
          <p:cNvPr id="16" name="15 Rectángulo"/>
          <p:cNvSpPr/>
          <p:nvPr/>
        </p:nvSpPr>
        <p:spPr>
          <a:xfrm>
            <a:off x="2180493" y="4971357"/>
            <a:ext cx="6154544" cy="772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1600" dirty="0">
                <a:solidFill>
                  <a:schemeClr val="tx1"/>
                </a:solidFill>
              </a:rPr>
              <a:t>T</a:t>
            </a:r>
            <a:r>
              <a:rPr lang="es-ES" sz="1600" dirty="0" smtClean="0">
                <a:solidFill>
                  <a:schemeClr val="tx1"/>
                </a:solidFill>
              </a:rPr>
              <a:t>omar</a:t>
            </a:r>
            <a:r>
              <a:rPr lang="es-ES" sz="1600" dirty="0">
                <a:solidFill>
                  <a:schemeClr val="tx1"/>
                </a:solidFill>
              </a:rPr>
              <a:t>, incluso por medio de acuerdos internacionales, las medidas adecuadas para facilitar los contactos y la cooperación entre Pueblos Indígenas y tribales a través de las fronteras.</a:t>
            </a:r>
          </a:p>
        </p:txBody>
      </p:sp>
      <p:cxnSp>
        <p:nvCxnSpPr>
          <p:cNvPr id="17" name="16 Conector angular"/>
          <p:cNvCxnSpPr/>
          <p:nvPr/>
        </p:nvCxnSpPr>
        <p:spPr>
          <a:xfrm>
            <a:off x="905537" y="3960252"/>
            <a:ext cx="928687" cy="500062"/>
          </a:xfrm>
          <a:prstGeom prst="bentConnector3">
            <a:avLst>
              <a:gd name="adj1" fmla="val 770"/>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8" name="17 Conector angular"/>
          <p:cNvCxnSpPr/>
          <p:nvPr/>
        </p:nvCxnSpPr>
        <p:spPr>
          <a:xfrm>
            <a:off x="905538" y="4851201"/>
            <a:ext cx="928687" cy="500062"/>
          </a:xfrm>
          <a:prstGeom prst="bentConnector3">
            <a:avLst>
              <a:gd name="adj1" fmla="val 770"/>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9" name="3 Marcador de texto"/>
          <p:cNvSpPr txBox="1">
            <a:spLocks/>
          </p:cNvSpPr>
          <p:nvPr/>
        </p:nvSpPr>
        <p:spPr>
          <a:xfrm>
            <a:off x="1076933" y="6408562"/>
            <a:ext cx="5054236" cy="207673"/>
          </a:xfrm>
          <a:prstGeom prst="rect">
            <a:avLst/>
          </a:prstGeom>
          <a:solidFill>
            <a:schemeClr val="bg2">
              <a:lumMod val="60000"/>
              <a:lumOff val="4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s-CO" sz="1200" dirty="0" smtClean="0"/>
              <a:t>DÉCIMA BRIGADA BLINDADA</a:t>
            </a:r>
            <a:endParaRPr lang="es-CO" sz="1200" dirty="0"/>
          </a:p>
        </p:txBody>
      </p:sp>
    </p:spTree>
    <p:extLst>
      <p:ext uri="{BB962C8B-B14F-4D97-AF65-F5344CB8AC3E}">
        <p14:creationId xmlns:p14="http://schemas.microsoft.com/office/powerpoint/2010/main" xmlns="" val="3349283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0" y="502069"/>
            <a:ext cx="9144000" cy="109054"/>
          </a:xfrm>
          <a:custGeom>
            <a:avLst/>
            <a:gdLst/>
            <a:ahLst/>
            <a:cxnLst/>
            <a:rect l="l" t="t" r="r" b="b"/>
            <a:pathLst>
              <a:path w="9144000" h="109054">
                <a:moveTo>
                  <a:pt x="0" y="109054"/>
                </a:moveTo>
                <a:lnTo>
                  <a:pt x="9144000" y="109054"/>
                </a:lnTo>
                <a:lnTo>
                  <a:pt x="9144000" y="0"/>
                </a:lnTo>
                <a:lnTo>
                  <a:pt x="0" y="0"/>
                </a:lnTo>
                <a:lnTo>
                  <a:pt x="0" y="109054"/>
                </a:lnTo>
                <a:close/>
              </a:path>
            </a:pathLst>
          </a:custGeom>
          <a:solidFill>
            <a:srgbClr val="931100"/>
          </a:solidFill>
        </p:spPr>
        <p:txBody>
          <a:bodyPr wrap="square" lIns="0" tIns="0" rIns="0" bIns="0" rtlCol="0">
            <a:noAutofit/>
          </a:bodyPr>
          <a:lstStyle/>
          <a:p>
            <a:endParaRPr dirty="0"/>
          </a:p>
        </p:txBody>
      </p:sp>
      <p:sp>
        <p:nvSpPr>
          <p:cNvPr id="4" name="object 4"/>
          <p:cNvSpPr txBox="1"/>
          <p:nvPr/>
        </p:nvSpPr>
        <p:spPr>
          <a:xfrm>
            <a:off x="7631490" y="6463938"/>
            <a:ext cx="1366674" cy="172317"/>
          </a:xfrm>
          <a:prstGeom prst="rect">
            <a:avLst/>
          </a:prstGeom>
        </p:spPr>
        <p:txBody>
          <a:bodyPr wrap="square" lIns="0" tIns="0" rIns="0" bIns="0" rtlCol="0">
            <a:noAutofit/>
          </a:bodyPr>
          <a:lstStyle/>
          <a:p>
            <a:pPr marL="12700">
              <a:lnSpc>
                <a:spcPts val="1290"/>
              </a:lnSpc>
              <a:spcBef>
                <a:spcPts val="64"/>
              </a:spcBef>
            </a:pPr>
            <a:endParaRPr sz="1100" dirty="0">
              <a:latin typeface="Trebuchet MS"/>
              <a:cs typeface="Trebuchet MS"/>
            </a:endParaRPr>
          </a:p>
        </p:txBody>
      </p:sp>
      <p:sp>
        <p:nvSpPr>
          <p:cNvPr id="2" name="object 2"/>
          <p:cNvSpPr txBox="1"/>
          <p:nvPr/>
        </p:nvSpPr>
        <p:spPr>
          <a:xfrm>
            <a:off x="791121" y="228587"/>
            <a:ext cx="5648388" cy="280390"/>
          </a:xfrm>
          <a:prstGeom prst="rect">
            <a:avLst/>
          </a:prstGeom>
        </p:spPr>
        <p:txBody>
          <a:bodyPr wrap="square" lIns="0" tIns="0" rIns="0" bIns="0" rtlCol="0">
            <a:noAutofit/>
          </a:bodyPr>
          <a:lstStyle/>
          <a:p>
            <a:pPr marL="25400">
              <a:lnSpc>
                <a:spcPts val="1000"/>
              </a:lnSpc>
            </a:pPr>
            <a:endParaRPr sz="1000" dirty="0"/>
          </a:p>
        </p:txBody>
      </p:sp>
      <p:sp>
        <p:nvSpPr>
          <p:cNvPr id="11" name="Rectangle 5"/>
          <p:cNvSpPr>
            <a:spLocks noChangeArrowheads="1"/>
          </p:cNvSpPr>
          <p:nvPr/>
        </p:nvSpPr>
        <p:spPr bwMode="auto">
          <a:xfrm>
            <a:off x="0" y="4514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0" algn="l"/>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9" name="Rectangle 4"/>
          <p:cNvSpPr>
            <a:spLocks noChangeArrowheads="1"/>
          </p:cNvSpPr>
          <p:nvPr/>
        </p:nvSpPr>
        <p:spPr bwMode="auto">
          <a:xfrm>
            <a:off x="152400" y="2409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7" name="Rectangle 4"/>
          <p:cNvSpPr>
            <a:spLocks noChangeArrowheads="1"/>
          </p:cNvSpPr>
          <p:nvPr/>
        </p:nvSpPr>
        <p:spPr bwMode="auto">
          <a:xfrm>
            <a:off x="152400" y="2409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4"/>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0" y="32385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4" name="Rectangle 4"/>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2" name="Rectangle 4"/>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5"/>
          <p:cNvSpPr>
            <a:spLocks noChangeArrowheads="1"/>
          </p:cNvSpPr>
          <p:nvPr/>
        </p:nvSpPr>
        <p:spPr bwMode="auto">
          <a:xfrm>
            <a:off x="0" y="2952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4" name="Rectangle 4"/>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itchFamily="34" charset="0"/>
                <a:ea typeface="DejaVu Sans"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25 CuadroTexto"/>
          <p:cNvSpPr txBox="1"/>
          <p:nvPr/>
        </p:nvSpPr>
        <p:spPr>
          <a:xfrm>
            <a:off x="1924334" y="679372"/>
            <a:ext cx="5188985" cy="646331"/>
          </a:xfrm>
          <a:prstGeom prst="rect">
            <a:avLst/>
          </a:prstGeom>
          <a:solidFill>
            <a:srgbClr val="FFFF00"/>
          </a:solidFill>
        </p:spPr>
        <p:txBody>
          <a:bodyPr wrap="square" rtlCol="0">
            <a:spAutoFit/>
          </a:bodyPr>
          <a:lstStyle/>
          <a:p>
            <a:pPr algn="ctr"/>
            <a:r>
              <a:rPr lang="es-CO" dirty="0" smtClean="0"/>
              <a:t>JAD LOMA MATO </a:t>
            </a:r>
          </a:p>
          <a:p>
            <a:pPr algn="ctr"/>
            <a:r>
              <a:rPr lang="es-CO" dirty="0" smtClean="0"/>
              <a:t>HATO NUEVO – LA GUAJIRA 28 SEPTIEMBRE 2017</a:t>
            </a:r>
            <a:endParaRPr lang="es-CO" dirty="0"/>
          </a:p>
        </p:txBody>
      </p:sp>
      <p:graphicFrame>
        <p:nvGraphicFramePr>
          <p:cNvPr id="27" name="26 Tabla"/>
          <p:cNvGraphicFramePr>
            <a:graphicFrameLocks noGrp="1"/>
          </p:cNvGraphicFramePr>
          <p:nvPr>
            <p:extLst>
              <p:ext uri="{D42A27DB-BD31-4B8C-83A1-F6EECF244321}">
                <p14:modId xmlns:p14="http://schemas.microsoft.com/office/powerpoint/2010/main" xmlns="" val="4036733203"/>
              </p:ext>
            </p:extLst>
          </p:nvPr>
        </p:nvGraphicFramePr>
        <p:xfrm>
          <a:off x="152400" y="3478344"/>
          <a:ext cx="8845763" cy="1062982"/>
        </p:xfrm>
        <a:graphic>
          <a:graphicData uri="http://schemas.openxmlformats.org/drawingml/2006/table">
            <a:tbl>
              <a:tblPr>
                <a:tableStyleId>{5C22544A-7EE6-4342-B048-85BDC9FD1C3A}</a:tableStyleId>
              </a:tblPr>
              <a:tblGrid>
                <a:gridCol w="845127"/>
                <a:gridCol w="533561"/>
                <a:gridCol w="499731"/>
                <a:gridCol w="346999"/>
                <a:gridCol w="444098"/>
                <a:gridCol w="434228"/>
                <a:gridCol w="434228"/>
                <a:gridCol w="477591"/>
                <a:gridCol w="393404"/>
                <a:gridCol w="414670"/>
                <a:gridCol w="393405"/>
                <a:gridCol w="557868"/>
                <a:gridCol w="656279"/>
                <a:gridCol w="572392"/>
                <a:gridCol w="921091"/>
                <a:gridCol w="921091"/>
              </a:tblGrid>
              <a:tr h="314933">
                <a:tc rowSpan="2">
                  <a:txBody>
                    <a:bodyPr/>
                    <a:lstStyle/>
                    <a:p>
                      <a:pPr algn="ctr" fontAlgn="ctr"/>
                      <a:r>
                        <a:rPr lang="es-CO" sz="900" u="none" strike="noStrike" dirty="0">
                          <a:solidFill>
                            <a:schemeClr val="bg1"/>
                          </a:solidFill>
                          <a:effectLst/>
                        </a:rPr>
                        <a:t>CENTRO </a:t>
                      </a:r>
                      <a:endParaRPr lang="es-CO" sz="900" u="none" strike="noStrike" dirty="0" smtClean="0">
                        <a:solidFill>
                          <a:schemeClr val="bg1"/>
                        </a:solidFill>
                        <a:effectLst/>
                      </a:endParaRPr>
                    </a:p>
                    <a:p>
                      <a:pPr algn="ctr" fontAlgn="ctr"/>
                      <a:r>
                        <a:rPr lang="es-CO" sz="900" u="none" strike="noStrike" dirty="0" smtClean="0">
                          <a:solidFill>
                            <a:schemeClr val="bg1"/>
                          </a:solidFill>
                          <a:effectLst/>
                        </a:rPr>
                        <a:t>POBLADO</a:t>
                      </a:r>
                      <a:endParaRPr lang="es-CO" sz="900" b="1" i="0" u="none" strike="noStrike" dirty="0">
                        <a:solidFill>
                          <a:schemeClr val="bg1"/>
                        </a:solidFill>
                        <a:effectLst/>
                        <a:latin typeface="Calibri"/>
                      </a:endParaRPr>
                    </a:p>
                  </a:txBody>
                  <a:tcPr marL="3654" marR="3654" marT="3654" marB="0" anchor="ctr">
                    <a:solidFill>
                      <a:schemeClr val="accent3"/>
                    </a:solidFill>
                  </a:tcPr>
                </a:tc>
                <a:tc rowSpan="2">
                  <a:txBody>
                    <a:bodyPr/>
                    <a:lstStyle/>
                    <a:p>
                      <a:pPr algn="ctr" fontAlgn="ctr"/>
                      <a:r>
                        <a:rPr lang="es-CO" sz="900" u="none" strike="noStrike" dirty="0">
                          <a:solidFill>
                            <a:schemeClr val="bg1"/>
                          </a:solidFill>
                          <a:effectLst/>
                        </a:rPr>
                        <a:t>U/T</a:t>
                      </a:r>
                      <a:endParaRPr lang="es-CO" sz="900" b="1" i="0" u="none" strike="noStrike" dirty="0">
                        <a:solidFill>
                          <a:schemeClr val="bg1"/>
                        </a:solidFill>
                        <a:effectLst/>
                        <a:latin typeface="Calibri"/>
                      </a:endParaRPr>
                    </a:p>
                  </a:txBody>
                  <a:tcPr marL="3654" marR="3654" marT="3654" marB="0" anchor="ctr">
                    <a:solidFill>
                      <a:schemeClr val="accent3"/>
                    </a:solidFill>
                  </a:tcPr>
                </a:tc>
                <a:tc gridSpan="10">
                  <a:txBody>
                    <a:bodyPr/>
                    <a:lstStyle/>
                    <a:p>
                      <a:pPr algn="ctr" fontAlgn="ctr"/>
                      <a:r>
                        <a:rPr lang="es-CO" sz="900" u="none" strike="noStrike" dirty="0">
                          <a:solidFill>
                            <a:schemeClr val="bg1"/>
                          </a:solidFill>
                          <a:effectLst/>
                        </a:rPr>
                        <a:t>SERVICIOS DE SALUD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ctr"/>
                      <a:r>
                        <a:rPr lang="es-CO" sz="900" u="none" strike="noStrike" dirty="0">
                          <a:solidFill>
                            <a:schemeClr val="bg1"/>
                          </a:solidFill>
                          <a:effectLst/>
                        </a:rPr>
                        <a:t>ACTIVOS PARA LA PROSPERIDAD</a:t>
                      </a:r>
                      <a:endParaRPr lang="es-CO" sz="900" b="1" i="0" u="none" strike="noStrike" dirty="0">
                        <a:solidFill>
                          <a:schemeClr val="bg1"/>
                        </a:solidFill>
                        <a:effectLst/>
                        <a:latin typeface="Calibri"/>
                      </a:endParaRPr>
                    </a:p>
                  </a:txBody>
                  <a:tcPr marL="3654" marR="3654" marT="3654" marB="0" anchor="ctr">
                    <a:solidFill>
                      <a:schemeClr val="accent3"/>
                    </a:solidFill>
                  </a:tcPr>
                </a:tc>
                <a:tc hMerge="1">
                  <a:txBody>
                    <a:bodyPr/>
                    <a:lstStyle/>
                    <a:p>
                      <a:endParaRPr lang="es-CO"/>
                    </a:p>
                  </a:txBody>
                  <a:tcPr/>
                </a:tc>
                <a:tc>
                  <a:txBody>
                    <a:bodyPr/>
                    <a:lstStyle/>
                    <a:p>
                      <a:pPr algn="ctr" fontAlgn="ctr"/>
                      <a:r>
                        <a:rPr lang="es-CO" sz="900" u="none" strike="noStrike" dirty="0">
                          <a:solidFill>
                            <a:schemeClr val="bg1"/>
                          </a:solidFill>
                          <a:effectLst/>
                        </a:rPr>
                        <a:t>AGUA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OFERTA ESTATAL</a:t>
                      </a:r>
                      <a:endParaRPr lang="es-CO" sz="900" b="1" i="0" u="none" strike="noStrike" dirty="0">
                        <a:solidFill>
                          <a:schemeClr val="bg1"/>
                        </a:solidFill>
                        <a:effectLst/>
                        <a:latin typeface="Calibri"/>
                      </a:endParaRPr>
                    </a:p>
                  </a:txBody>
                  <a:tcPr marL="3654" marR="3654" marT="3654" marB="0" anchor="ctr">
                    <a:solidFill>
                      <a:schemeClr val="accent3"/>
                    </a:solidFill>
                  </a:tcPr>
                </a:tc>
              </a:tr>
              <a:tr h="470075">
                <a:tc vMerge="1">
                  <a:txBody>
                    <a:bodyPr/>
                    <a:lstStyle/>
                    <a:p>
                      <a:endParaRPr lang="es-CO"/>
                    </a:p>
                  </a:txBody>
                  <a:tcPr/>
                </a:tc>
                <a:tc vMerge="1">
                  <a:txBody>
                    <a:bodyPr/>
                    <a:lstStyle/>
                    <a:p>
                      <a:endParaRPr lang="es-CO"/>
                    </a:p>
                  </a:txBody>
                  <a:tcPr/>
                </a:tc>
                <a:tc>
                  <a:txBody>
                    <a:bodyPr/>
                    <a:lstStyle/>
                    <a:p>
                      <a:pPr algn="ctr" fontAlgn="ctr"/>
                      <a:r>
                        <a:rPr lang="es-CO" sz="900" u="none" strike="noStrike" dirty="0">
                          <a:solidFill>
                            <a:schemeClr val="bg1"/>
                          </a:solidFill>
                          <a:effectLst/>
                        </a:rPr>
                        <a:t>MEDICOS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a:solidFill>
                            <a:schemeClr val="bg1"/>
                          </a:solidFill>
                          <a:effectLst/>
                        </a:rPr>
                        <a:t>ODONTOLOGIA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OPTOMETRIA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FISIOTERAPIA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b"/>
                      <a:r>
                        <a:rPr lang="es-CO" sz="900" u="none" strike="noStrike">
                          <a:solidFill>
                            <a:schemeClr val="bg1"/>
                          </a:solidFill>
                          <a:effectLst/>
                        </a:rPr>
                        <a:t>CRECIMIENTO Y DESAR</a:t>
                      </a:r>
                      <a:endParaRPr lang="es-CO" sz="900" b="1" i="0" u="none" strike="noStrike">
                        <a:solidFill>
                          <a:schemeClr val="bg1"/>
                        </a:solidFill>
                        <a:effectLst/>
                        <a:latin typeface="Calibri"/>
                      </a:endParaRPr>
                    </a:p>
                  </a:txBody>
                  <a:tcPr marL="3654" marR="3654" marT="3654" marB="0" anchor="b">
                    <a:solidFill>
                      <a:schemeClr val="accent3"/>
                    </a:solidFill>
                  </a:tcPr>
                </a:tc>
                <a:tc>
                  <a:txBody>
                    <a:bodyPr/>
                    <a:lstStyle/>
                    <a:p>
                      <a:pPr algn="ctr" fontAlgn="ctr"/>
                      <a:r>
                        <a:rPr lang="es-CO" sz="900" u="none" strike="noStrike">
                          <a:solidFill>
                            <a:schemeClr val="bg1"/>
                          </a:solidFill>
                          <a:effectLst/>
                        </a:rPr>
                        <a:t>PSICOLOGIA</a:t>
                      </a:r>
                      <a:endParaRPr lang="es-CO" sz="900" b="1" i="0" u="none" strike="noStrike">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GINECOLOGIA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FONAUDIOLOGIA</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VACUNACION</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TOTAL</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smtClean="0">
                          <a:solidFill>
                            <a:schemeClr val="bg1"/>
                          </a:solidFill>
                          <a:effectLst/>
                        </a:rPr>
                        <a:t>DONACION </a:t>
                      </a:r>
                      <a:r>
                        <a:rPr lang="es-CO" sz="900" u="none" strike="noStrike" dirty="0">
                          <a:solidFill>
                            <a:schemeClr val="bg1"/>
                          </a:solidFill>
                          <a:effectLst/>
                        </a:rPr>
                        <a:t>PRENDAS</a:t>
                      </a:r>
                      <a:endParaRPr lang="es-CO" sz="900" b="1" i="0" u="none" strike="noStrike" dirty="0">
                        <a:solidFill>
                          <a:schemeClr val="bg1"/>
                        </a:solidFill>
                        <a:effectLst/>
                        <a:latin typeface="Calibri"/>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MERCADOS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LITROS</a:t>
                      </a:r>
                      <a:endParaRPr lang="es-CO" sz="900" b="1" i="0" u="none" strike="noStrike" dirty="0">
                        <a:solidFill>
                          <a:schemeClr val="bg1"/>
                        </a:solidFill>
                        <a:effectLst/>
                        <a:latin typeface="Arial"/>
                      </a:endParaRPr>
                    </a:p>
                  </a:txBody>
                  <a:tcPr marL="3654" marR="3654" marT="3654" marB="0" anchor="ctr">
                    <a:solidFill>
                      <a:schemeClr val="accent3"/>
                    </a:solidFill>
                  </a:tcPr>
                </a:tc>
                <a:tc>
                  <a:txBody>
                    <a:bodyPr/>
                    <a:lstStyle/>
                    <a:p>
                      <a:pPr algn="ctr" fontAlgn="ctr"/>
                      <a:r>
                        <a:rPr lang="es-CO" sz="900" u="none" strike="noStrike" dirty="0">
                          <a:solidFill>
                            <a:schemeClr val="bg1"/>
                          </a:solidFill>
                          <a:effectLst/>
                        </a:rPr>
                        <a:t>ICBF,SENA</a:t>
                      </a:r>
                      <a:endParaRPr lang="es-CO" sz="900" b="1" i="0" u="none" strike="noStrike" dirty="0">
                        <a:solidFill>
                          <a:schemeClr val="bg1"/>
                        </a:solidFill>
                        <a:effectLst/>
                        <a:latin typeface="Arial"/>
                      </a:endParaRPr>
                    </a:p>
                  </a:txBody>
                  <a:tcPr marL="3654" marR="3654" marT="3654" marB="0" anchor="ctr">
                    <a:solidFill>
                      <a:schemeClr val="accent3"/>
                    </a:solidFill>
                  </a:tcPr>
                </a:tc>
              </a:tr>
              <a:tr h="159791">
                <a:tc>
                  <a:txBody>
                    <a:bodyPr/>
                    <a:lstStyle/>
                    <a:p>
                      <a:pPr algn="ctr" fontAlgn="ctr"/>
                      <a:r>
                        <a:rPr lang="es-CO" sz="900" b="0" i="0" u="none" strike="noStrike" dirty="0" smtClean="0">
                          <a:solidFill>
                            <a:schemeClr val="dk1"/>
                          </a:solidFill>
                          <a:effectLst/>
                          <a:latin typeface="+mn-lt"/>
                        </a:rPr>
                        <a:t>LOMA</a:t>
                      </a:r>
                      <a:r>
                        <a:rPr lang="es-CO" sz="900" b="0" i="0" u="none" strike="noStrike" baseline="0" dirty="0" smtClean="0">
                          <a:solidFill>
                            <a:schemeClr val="dk1"/>
                          </a:solidFill>
                          <a:effectLst/>
                          <a:latin typeface="+mn-lt"/>
                        </a:rPr>
                        <a:t> MATO</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GMRON</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650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400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250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1300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629</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200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ctr"/>
                      <a:r>
                        <a:rPr lang="es-CO" sz="900" u="none" strike="noStrike" dirty="0" smtClean="0">
                          <a:effectLst/>
                        </a:rPr>
                        <a:t>18000</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c>
                  <a:txBody>
                    <a:bodyPr/>
                    <a:lstStyle/>
                    <a:p>
                      <a:pPr algn="ctr" fontAlgn="b"/>
                      <a:r>
                        <a:rPr lang="es-CO" sz="900" u="none" strike="noStrike" dirty="0" smtClean="0">
                          <a:effectLst/>
                        </a:rPr>
                        <a:t>ICBF  700</a:t>
                      </a:r>
                    </a:p>
                    <a:p>
                      <a:pPr algn="ctr" fontAlgn="b"/>
                      <a:r>
                        <a:rPr lang="es-CO" sz="900" u="none" strike="noStrike" dirty="0" smtClean="0">
                          <a:effectLst/>
                        </a:rPr>
                        <a:t>REFRIGERIOS</a:t>
                      </a:r>
                      <a:endParaRPr lang="es-CO" sz="900" b="0" i="0" u="none" strike="noStrike" dirty="0">
                        <a:solidFill>
                          <a:srgbClr val="000000"/>
                        </a:solidFill>
                        <a:effectLst/>
                        <a:latin typeface="Calibri"/>
                      </a:endParaRPr>
                    </a:p>
                  </a:txBody>
                  <a:tcPr marL="3654" marR="3654" marT="3654" marB="0" anchor="ctr">
                    <a:solidFill>
                      <a:schemeClr val="accent6">
                        <a:lumMod val="60000"/>
                        <a:lumOff val="40000"/>
                      </a:scheme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xmlns="" val="975276864"/>
              </p:ext>
            </p:extLst>
          </p:nvPr>
        </p:nvGraphicFramePr>
        <p:xfrm>
          <a:off x="152398" y="4776165"/>
          <a:ext cx="8845765" cy="714375"/>
        </p:xfrm>
        <a:graphic>
          <a:graphicData uri="http://schemas.openxmlformats.org/drawingml/2006/table">
            <a:tbl>
              <a:tblPr>
                <a:tableStyleId>{5C22544A-7EE6-4342-B048-85BDC9FD1C3A}</a:tableStyleId>
              </a:tblPr>
              <a:tblGrid>
                <a:gridCol w="1094511"/>
                <a:gridCol w="1241110"/>
                <a:gridCol w="903767"/>
                <a:gridCol w="637954"/>
                <a:gridCol w="467832"/>
                <a:gridCol w="520995"/>
                <a:gridCol w="815218"/>
                <a:gridCol w="682365"/>
                <a:gridCol w="1289747"/>
                <a:gridCol w="1192266"/>
              </a:tblGrid>
              <a:tr h="113138">
                <a:tc rowSpan="2">
                  <a:txBody>
                    <a:bodyPr/>
                    <a:lstStyle/>
                    <a:p>
                      <a:pPr algn="ctr" fontAlgn="ctr"/>
                      <a:r>
                        <a:rPr lang="es-CO" sz="900" b="1" i="0" u="none" strike="noStrike" dirty="0">
                          <a:solidFill>
                            <a:schemeClr val="bg1"/>
                          </a:solidFill>
                          <a:effectLst/>
                          <a:latin typeface="+mn-lt"/>
                        </a:rPr>
                        <a:t>LUGAR</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MUNICIPIO</a:t>
                      </a: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DEPARTAMENTO</a:t>
                      </a:r>
                    </a:p>
                  </a:txBody>
                  <a:tcPr marL="9525" marR="9525" marT="9525" marB="0" anchor="ctr">
                    <a:solidFill>
                      <a:schemeClr val="accent3"/>
                    </a:solidFill>
                  </a:tcPr>
                </a:tc>
                <a:tc gridSpan="5">
                  <a:txBody>
                    <a:bodyPr/>
                    <a:lstStyle/>
                    <a:p>
                      <a:pPr algn="ctr" fontAlgn="ctr"/>
                      <a:r>
                        <a:rPr lang="es-CO" sz="900" b="1" i="0" u="none" strike="noStrike" dirty="0">
                          <a:solidFill>
                            <a:schemeClr val="bg1"/>
                          </a:solidFill>
                          <a:effectLst/>
                          <a:latin typeface="+mn-lt"/>
                        </a:rPr>
                        <a:t>PERSONAS BENEFICIADAS</a:t>
                      </a:r>
                    </a:p>
                  </a:txBody>
                  <a:tcPr marL="9525" marR="9525" marT="9525" marB="0" anchor="ctr">
                    <a:solidFill>
                      <a:schemeClr val="accent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900" b="1" i="0" u="none" strike="noStrike" dirty="0">
                          <a:solidFill>
                            <a:schemeClr val="bg1"/>
                          </a:solidFill>
                          <a:effectLst/>
                          <a:latin typeface="+mn-lt"/>
                        </a:rPr>
                        <a:t>ENEMIGO EN LA </a:t>
                      </a:r>
                      <a:r>
                        <a:rPr lang="es-CO" sz="900" b="1" i="0" u="none" strike="noStrike" dirty="0" smtClean="0">
                          <a:solidFill>
                            <a:schemeClr val="bg1"/>
                          </a:solidFill>
                          <a:effectLst/>
                          <a:latin typeface="+mn-lt"/>
                        </a:rPr>
                        <a:t>ZONA</a:t>
                      </a:r>
                      <a:endParaRPr lang="es-CO" sz="900" b="1" i="0" u="none" strike="noStrike" dirty="0">
                        <a:solidFill>
                          <a:schemeClr val="bg1"/>
                        </a:solidFill>
                        <a:effectLst/>
                        <a:latin typeface="+mn-lt"/>
                      </a:endParaRPr>
                    </a:p>
                  </a:txBody>
                  <a:tcPr marL="9525" marR="9525" marT="9525" marB="0" anchor="ctr">
                    <a:solidFill>
                      <a:schemeClr val="accent3"/>
                    </a:solidFill>
                  </a:tcPr>
                </a:tc>
                <a:tc rowSpan="2">
                  <a:txBody>
                    <a:bodyPr/>
                    <a:lstStyle/>
                    <a:p>
                      <a:pPr algn="ctr" fontAlgn="ctr"/>
                      <a:r>
                        <a:rPr lang="es-CO" sz="900" b="1" i="0" u="none" strike="noStrike" dirty="0">
                          <a:solidFill>
                            <a:schemeClr val="bg1"/>
                          </a:solidFill>
                          <a:effectLst/>
                          <a:latin typeface="+mn-lt"/>
                        </a:rPr>
                        <a:t>COSTOS</a:t>
                      </a:r>
                    </a:p>
                  </a:txBody>
                  <a:tcPr marL="9525" marR="9525" marT="9525" marB="0" anchor="ctr">
                    <a:solidFill>
                      <a:schemeClr val="accent3"/>
                    </a:solidFill>
                  </a:tcPr>
                </a:tc>
              </a:tr>
              <a:tr h="11313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i="0" u="none" strike="noStrike" dirty="0">
                          <a:solidFill>
                            <a:schemeClr val="bg1"/>
                          </a:solidFill>
                          <a:effectLst/>
                          <a:latin typeface="+mn-lt"/>
                        </a:rPr>
                        <a:t>NIÑAS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NIÑOS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ADOLESCENTES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MUJERES</a:t>
                      </a:r>
                    </a:p>
                  </a:txBody>
                  <a:tcPr marL="9525" marR="9525" marT="9525" marB="0" anchor="ctr">
                    <a:solidFill>
                      <a:schemeClr val="accent3"/>
                    </a:solidFill>
                  </a:tcPr>
                </a:tc>
                <a:tc>
                  <a:txBody>
                    <a:bodyPr/>
                    <a:lstStyle/>
                    <a:p>
                      <a:pPr algn="ctr" fontAlgn="ctr"/>
                      <a:r>
                        <a:rPr lang="es-CO" sz="900" b="1" i="0" u="none" strike="noStrike" dirty="0">
                          <a:solidFill>
                            <a:schemeClr val="bg1"/>
                          </a:solidFill>
                          <a:effectLst/>
                          <a:latin typeface="+mn-lt"/>
                        </a:rPr>
                        <a:t>HOMBRES</a:t>
                      </a:r>
                    </a:p>
                  </a:txBody>
                  <a:tcPr marL="9525" marR="9525" marT="9525" marB="0" anchor="ctr">
                    <a:solidFill>
                      <a:schemeClr val="accent3"/>
                    </a:solidFill>
                  </a:tcPr>
                </a:tc>
                <a:tc vMerge="1">
                  <a:txBody>
                    <a:bodyPr/>
                    <a:lstStyle/>
                    <a:p>
                      <a:endParaRPr lang="es-CO"/>
                    </a:p>
                  </a:txBody>
                  <a:tcPr/>
                </a:tc>
                <a:tc vMerge="1">
                  <a:txBody>
                    <a:bodyPr/>
                    <a:lstStyle/>
                    <a:p>
                      <a:endParaRPr lang="es-CO"/>
                    </a:p>
                  </a:txBody>
                  <a:tcPr/>
                </a:tc>
              </a:tr>
              <a:tr h="113138">
                <a:tc>
                  <a:txBody>
                    <a:bodyPr/>
                    <a:lstStyle/>
                    <a:p>
                      <a:pPr algn="ctr" fontAlgn="ctr"/>
                      <a:r>
                        <a:rPr lang="es-CO" sz="900" b="0" i="0" u="none" strike="noStrike" dirty="0" smtClean="0">
                          <a:solidFill>
                            <a:srgbClr val="000000"/>
                          </a:solidFill>
                          <a:effectLst/>
                          <a:latin typeface="+mn-lt"/>
                        </a:rPr>
                        <a:t>LOMA</a:t>
                      </a:r>
                      <a:r>
                        <a:rPr lang="es-CO" sz="900" b="0" i="0" u="none" strike="noStrike" baseline="0" dirty="0" smtClean="0">
                          <a:solidFill>
                            <a:srgbClr val="000000"/>
                          </a:solidFill>
                          <a:effectLst/>
                          <a:latin typeface="+mn-lt"/>
                        </a:rPr>
                        <a:t> MATO</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HATO NUEVO</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LA GUAJIRA</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380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350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250</a:t>
                      </a:r>
                    </a:p>
                  </a:txBody>
                  <a:tcPr marL="9525" marR="9525" marT="9525" marB="0" anchor="ctr">
                    <a:solidFill>
                      <a:schemeClr val="accent6">
                        <a:lumMod val="40000"/>
                        <a:lumOff val="60000"/>
                      </a:schemeClr>
                    </a:solidFill>
                  </a:tcPr>
                </a:tc>
                <a:tc>
                  <a:txBody>
                    <a:bodyPr/>
                    <a:lstStyle/>
                    <a:p>
                      <a:pPr algn="ctr" fontAlgn="ctr"/>
                      <a:r>
                        <a:rPr lang="es-CO" sz="900" b="0" i="0" u="none" strike="noStrike">
                          <a:solidFill>
                            <a:srgbClr val="000000"/>
                          </a:solidFill>
                          <a:effectLst/>
                          <a:latin typeface="+mn-lt"/>
                        </a:rPr>
                        <a:t>180</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a:solidFill>
                            <a:srgbClr val="000000"/>
                          </a:solidFill>
                          <a:effectLst/>
                          <a:latin typeface="+mn-lt"/>
                        </a:rPr>
                        <a:t>140</a:t>
                      </a:r>
                    </a:p>
                  </a:txBody>
                  <a:tcPr marL="9525" marR="9525" marT="9525" marB="0" anchor="ctr">
                    <a:solidFill>
                      <a:schemeClr val="accent6">
                        <a:lumMod val="40000"/>
                        <a:lumOff val="60000"/>
                      </a:schemeClr>
                    </a:solidFill>
                  </a:tcPr>
                </a:tc>
                <a:tc>
                  <a:txBody>
                    <a:bodyPr/>
                    <a:lstStyle/>
                    <a:p>
                      <a:pPr algn="ctr" fontAlgn="ctr"/>
                      <a:r>
                        <a:rPr lang="es-CO" sz="900" b="0" i="0" u="none" strike="noStrike" dirty="0" smtClean="0">
                          <a:solidFill>
                            <a:srgbClr val="000000"/>
                          </a:solidFill>
                          <a:effectLst/>
                          <a:latin typeface="+mn-lt"/>
                        </a:rPr>
                        <a:t>DELINCUENCIA</a:t>
                      </a:r>
                    </a:p>
                    <a:p>
                      <a:pPr algn="ctr" fontAlgn="ctr"/>
                      <a:r>
                        <a:rPr lang="es-CO" sz="900" b="0" i="0" u="none" strike="noStrike" dirty="0" smtClean="0">
                          <a:solidFill>
                            <a:srgbClr val="000000"/>
                          </a:solidFill>
                          <a:effectLst/>
                          <a:latin typeface="+mn-lt"/>
                        </a:rPr>
                        <a:t> COMUN</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c>
                  <a:txBody>
                    <a:bodyPr/>
                    <a:lstStyle/>
                    <a:p>
                      <a:pPr algn="l" fontAlgn="ctr"/>
                      <a:r>
                        <a:rPr lang="es-CO" sz="900" b="0" i="0" u="none" strike="noStrike" dirty="0">
                          <a:solidFill>
                            <a:srgbClr val="000000"/>
                          </a:solidFill>
                          <a:effectLst/>
                          <a:latin typeface="+mn-lt"/>
                        </a:rPr>
                        <a:t> $  </a:t>
                      </a:r>
                      <a:r>
                        <a:rPr lang="es-CO" sz="900" b="0" i="0" u="none" strike="noStrike" dirty="0" smtClean="0">
                          <a:solidFill>
                            <a:srgbClr val="000000"/>
                          </a:solidFill>
                          <a:effectLst/>
                          <a:latin typeface="+mn-lt"/>
                        </a:rPr>
                        <a:t>        81.130.000,00 </a:t>
                      </a:r>
                      <a:endParaRPr lang="es-CO" sz="900" b="0" i="0" u="none" strike="noStrike" dirty="0">
                        <a:solidFill>
                          <a:srgbClr val="000000"/>
                        </a:solidFill>
                        <a:effectLst/>
                        <a:latin typeface="+mn-lt"/>
                      </a:endParaRPr>
                    </a:p>
                  </a:txBody>
                  <a:tcPr marL="9525" marR="9525" marT="9525" marB="0" anchor="ctr">
                    <a:solidFill>
                      <a:schemeClr val="accent6">
                        <a:lumMod val="40000"/>
                        <a:lumOff val="60000"/>
                      </a:schemeClr>
                    </a:solidFill>
                  </a:tcPr>
                </a:tc>
              </a:tr>
            </a:tbl>
          </a:graphicData>
        </a:graphic>
      </p:graphicFrame>
      <p:pic>
        <p:nvPicPr>
          <p:cNvPr id="38" name="Picture 4" descr="C:\Users\SERGIO ANDRES\Documents\fotos plazos s - 5\plazos\plazos Setiembre\26-09-15 jornada de apoyo para el desarrollo en la sierra\20150926_090013.jpg"/>
          <p:cNvPicPr/>
          <p:nvPr/>
        </p:nvPicPr>
        <p:blipFill rotWithShape="1">
          <a:blip r:embed="rId2" cstate="email">
            <a:extLst>
              <a:ext uri="{28A0092B-C50C-407E-A947-70E740481C1C}">
                <a14:useLocalDpi xmlns:a14="http://schemas.microsoft.com/office/drawing/2010/main" xmlns=""/>
              </a:ext>
            </a:extLst>
          </a:blip>
          <a:srcRect t="14500" b="17000"/>
          <a:stretch/>
        </p:blipFill>
        <p:spPr bwMode="auto">
          <a:xfrm>
            <a:off x="273585" y="1430844"/>
            <a:ext cx="2032885" cy="1683459"/>
          </a:xfrm>
          <a:prstGeom prst="rect">
            <a:avLst/>
          </a:prstGeom>
          <a:ln>
            <a:noFill/>
          </a:ln>
          <a:effectLst/>
          <a:extLst/>
        </p:spPr>
      </p:pic>
      <p:pic>
        <p:nvPicPr>
          <p:cNvPr id="39" name="Picture 5" descr="C:\Users\SERGIO ANDRES\Documents\fotos plazos s - 5\plazos\plazos Setiembre\26-09-15 jornada de apoyo para el desarrollo en la sierra\20150926_120409.jpg"/>
          <p:cNvPicPr/>
          <p:nvPr/>
        </p:nvPicPr>
        <p:blipFill rotWithShape="1">
          <a:blip r:embed="rId3" cstate="email">
            <a:extLst>
              <a:ext uri="{28A0092B-C50C-407E-A947-70E740481C1C}">
                <a14:useLocalDpi xmlns:a14="http://schemas.microsoft.com/office/drawing/2010/main" xmlns=""/>
              </a:ext>
            </a:extLst>
          </a:blip>
          <a:srcRect t="2499" b="25001"/>
          <a:stretch/>
        </p:blipFill>
        <p:spPr bwMode="auto">
          <a:xfrm>
            <a:off x="6963263" y="1420827"/>
            <a:ext cx="2034900" cy="1693475"/>
          </a:xfrm>
          <a:prstGeom prst="rect">
            <a:avLst/>
          </a:prstGeom>
          <a:ln>
            <a:noFill/>
          </a:ln>
          <a:effectLst/>
          <a:extLst/>
        </p:spPr>
      </p:pic>
      <p:pic>
        <p:nvPicPr>
          <p:cNvPr id="43" name="Picture 2" descr="C:\Users\SERGIO ANDRES\Documents\fotos plazos s - 5\plazos\plazos Setiembre\26-09-15 jornada de apoyo para el desarrollo en la sierra\20150926_111324.jpg"/>
          <p:cNvPicPr/>
          <p:nvPr/>
        </p:nvPicPr>
        <p:blipFill rotWithShape="1">
          <a:blip r:embed="rId4" cstate="email">
            <a:extLst>
              <a:ext uri="{28A0092B-C50C-407E-A947-70E740481C1C}">
                <a14:useLocalDpi xmlns:a14="http://schemas.microsoft.com/office/drawing/2010/main" xmlns=""/>
              </a:ext>
            </a:extLst>
          </a:blip>
          <a:srcRect t="14000" b="33000"/>
          <a:stretch/>
        </p:blipFill>
        <p:spPr bwMode="auto">
          <a:xfrm>
            <a:off x="2466338" y="1430845"/>
            <a:ext cx="2040913" cy="1683458"/>
          </a:xfrm>
          <a:prstGeom prst="rect">
            <a:avLst/>
          </a:prstGeom>
          <a:ln>
            <a:noFill/>
          </a:ln>
          <a:effectLst/>
          <a:extLst/>
        </p:spPr>
      </p:pic>
      <p:pic>
        <p:nvPicPr>
          <p:cNvPr id="44" name="Picture 3" descr="C:\Users\SERGIO ANDRES\Documents\fotos plazos s - 5\plazos\plazos Setiembre\26-09-15 jornada de apoyo para el desarrollo en la sierra\20150926_115020.jpg"/>
          <p:cNvPicPr/>
          <p:nvPr/>
        </p:nvPicPr>
        <p:blipFill rotWithShape="1">
          <a:blip r:embed="rId5" cstate="email">
            <a:extLst>
              <a:ext uri="{28A0092B-C50C-407E-A947-70E740481C1C}">
                <a14:useLocalDpi xmlns:a14="http://schemas.microsoft.com/office/drawing/2010/main" xmlns=""/>
              </a:ext>
            </a:extLst>
          </a:blip>
          <a:srcRect t="5499" r="6771" b="15501"/>
          <a:stretch/>
        </p:blipFill>
        <p:spPr bwMode="auto">
          <a:xfrm>
            <a:off x="4745637" y="1430845"/>
            <a:ext cx="2029962" cy="1683458"/>
          </a:xfrm>
          <a:prstGeom prst="rect">
            <a:avLst/>
          </a:prstGeom>
          <a:ln>
            <a:noFill/>
          </a:ln>
          <a:effectLst/>
          <a:extLst/>
        </p:spPr>
      </p:pic>
    </p:spTree>
    <p:extLst>
      <p:ext uri="{BB962C8B-B14F-4D97-AF65-F5344CB8AC3E}">
        <p14:creationId xmlns:p14="http://schemas.microsoft.com/office/powerpoint/2010/main" xmlns="" val="674349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1"/>
          </p:nvPr>
        </p:nvSpPr>
        <p:spPr>
          <a:xfrm>
            <a:off x="128954" y="5761879"/>
            <a:ext cx="8862645" cy="533414"/>
          </a:xfrm>
        </p:spPr>
        <p:txBody>
          <a:bodyPr/>
          <a:lstStyle/>
          <a:p>
            <a:pPr>
              <a:spcBef>
                <a:spcPts val="0"/>
              </a:spcBef>
            </a:pPr>
            <a:r>
              <a:rPr lang="es-CO" sz="1400" dirty="0" smtClean="0">
                <a:solidFill>
                  <a:schemeClr val="tx1"/>
                </a:solidFill>
              </a:rPr>
              <a:t>CONTACTO EJERCITO NACIONAL DÉCIMA BRIGADA BLINDADA. </a:t>
            </a:r>
          </a:p>
          <a:p>
            <a:pPr>
              <a:spcBef>
                <a:spcPts val="0"/>
              </a:spcBef>
            </a:pPr>
            <a:r>
              <a:rPr lang="es-CO" sz="1400" dirty="0" smtClean="0">
                <a:solidFill>
                  <a:schemeClr val="tx1"/>
                </a:solidFill>
                <a:hlinkClick r:id="rId2"/>
              </a:rPr>
              <a:t>Johan.jaimes@ejercito.mil.co</a:t>
            </a:r>
            <a:r>
              <a:rPr lang="es-CO" sz="1400" dirty="0" smtClean="0">
                <a:solidFill>
                  <a:schemeClr val="tx1"/>
                </a:solidFill>
              </a:rPr>
              <a:t> - Teléfono: 3204560478 </a:t>
            </a:r>
            <a:endParaRPr lang="es-CO" sz="1400" dirty="0">
              <a:solidFill>
                <a:schemeClr val="tx1"/>
              </a:solidFill>
            </a:endParaRPr>
          </a:p>
        </p:txBody>
      </p:sp>
      <p:pic>
        <p:nvPicPr>
          <p:cNvPr id="1026" name="Picture 2" descr="C:\Users\johan\Desktop\FB_IMG_1507543642104.jpg"/>
          <p:cNvPicPr>
            <a:picLocks noChangeAspect="1" noChangeArrowheads="1"/>
          </p:cNvPicPr>
          <p:nvPr/>
        </p:nvPicPr>
        <p:blipFill>
          <a:blip r:embed="rId3"/>
          <a:srcRect/>
          <a:stretch>
            <a:fillRect/>
          </a:stretch>
        </p:blipFill>
        <p:spPr bwMode="auto">
          <a:xfrm>
            <a:off x="0" y="586153"/>
            <a:ext cx="9144000" cy="5046771"/>
          </a:xfrm>
          <a:prstGeom prst="rect">
            <a:avLst/>
          </a:prstGeom>
          <a:noFill/>
        </p:spPr>
      </p:pic>
      <p:sp>
        <p:nvSpPr>
          <p:cNvPr id="4" name="3 CuadroTexto"/>
          <p:cNvSpPr txBox="1"/>
          <p:nvPr/>
        </p:nvSpPr>
        <p:spPr>
          <a:xfrm>
            <a:off x="2063263" y="2438401"/>
            <a:ext cx="4829900" cy="1323439"/>
          </a:xfrm>
          <a:prstGeom prst="rect">
            <a:avLst/>
          </a:prstGeom>
          <a:noFill/>
        </p:spPr>
        <p:txBody>
          <a:bodyPr wrap="square" rtlCol="0">
            <a:spAutoFit/>
          </a:bodyPr>
          <a:lstStyle/>
          <a:p>
            <a:r>
              <a:rPr lang="es-CO" sz="5400" dirty="0" smtClean="0">
                <a:solidFill>
                  <a:schemeClr val="bg1"/>
                </a:solidFill>
              </a:rPr>
              <a:t> </a:t>
            </a:r>
            <a:r>
              <a:rPr lang="es-CO" sz="8000" dirty="0" smtClean="0">
                <a:solidFill>
                  <a:schemeClr val="bg1"/>
                </a:solidFill>
              </a:rPr>
              <a:t>GRACIAS</a:t>
            </a:r>
            <a:endParaRPr lang="es-CO" sz="8000" dirty="0">
              <a:solidFill>
                <a:schemeClr val="bg1"/>
              </a:solidFill>
            </a:endParaRPr>
          </a:p>
        </p:txBody>
      </p:sp>
    </p:spTree>
    <p:extLst>
      <p:ext uri="{BB962C8B-B14F-4D97-AF65-F5344CB8AC3E}">
        <p14:creationId xmlns:p14="http://schemas.microsoft.com/office/powerpoint/2010/main" xmlns="" val="1543392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821040" y="668524"/>
            <a:ext cx="6388652" cy="522360"/>
          </a:xfrm>
          <a:solidFill>
            <a:schemeClr val="bg1">
              <a:lumMod val="65000"/>
            </a:schemeClr>
          </a:solidFill>
        </p:spPr>
        <p:txBody>
          <a:bodyPr/>
          <a:lstStyle/>
          <a:p>
            <a:r>
              <a:rPr lang="es-CO" sz="2400" dirty="0" smtClean="0">
                <a:solidFill>
                  <a:srgbClr val="800000"/>
                </a:solidFill>
              </a:rPr>
              <a:t>DIRECTIVA 016 DEL 30 DE OCTUBRE DE 2006 </a:t>
            </a:r>
            <a:endParaRPr lang="es-CO" sz="2400" dirty="0">
              <a:solidFill>
                <a:srgbClr val="800000"/>
              </a:solidFill>
            </a:endParaRPr>
          </a:p>
        </p:txBody>
      </p:sp>
      <p:graphicFrame>
        <p:nvGraphicFramePr>
          <p:cNvPr id="9" name="8 Diagrama"/>
          <p:cNvGraphicFramePr/>
          <p:nvPr>
            <p:extLst>
              <p:ext uri="{D42A27DB-BD31-4B8C-83A1-F6EECF244321}">
                <p14:modId xmlns:p14="http://schemas.microsoft.com/office/powerpoint/2010/main" xmlns="" val="2297133867"/>
              </p:ext>
            </p:extLst>
          </p:nvPr>
        </p:nvGraphicFramePr>
        <p:xfrm>
          <a:off x="278155" y="1250108"/>
          <a:ext cx="8619660" cy="513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3 Marcador de texto"/>
          <p:cNvSpPr>
            <a:spLocks noGrp="1"/>
          </p:cNvSpPr>
          <p:nvPr>
            <p:ph type="body" sz="quarter" idx="13"/>
          </p:nvPr>
        </p:nvSpPr>
        <p:spPr>
          <a:xfrm>
            <a:off x="1076933" y="6385116"/>
            <a:ext cx="5054236" cy="207673"/>
          </a:xfrm>
          <a:solidFill>
            <a:schemeClr val="bg2">
              <a:lumMod val="60000"/>
              <a:lumOff val="40000"/>
            </a:schemeClr>
          </a:solidFill>
        </p:spPr>
        <p:txBody>
          <a:bodyPr/>
          <a:lstStyle/>
          <a:p>
            <a:r>
              <a:rPr lang="es-CO" sz="1200" b="1" dirty="0" smtClean="0">
                <a:solidFill>
                  <a:schemeClr val="tx1"/>
                </a:solidFill>
              </a:rPr>
              <a:t>DÉCIMA BRIGADA BLINDADA</a:t>
            </a:r>
          </a:p>
          <a:p>
            <a:endParaRPr lang="es-CO" sz="1200" dirty="0">
              <a:solidFill>
                <a:schemeClr val="tx1"/>
              </a:solidFill>
            </a:endParaRPr>
          </a:p>
        </p:txBody>
      </p:sp>
    </p:spTree>
    <p:extLst>
      <p:ext uri="{BB962C8B-B14F-4D97-AF65-F5344CB8AC3E}">
        <p14:creationId xmlns:p14="http://schemas.microsoft.com/office/powerpoint/2010/main" xmlns="" val="1905987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claudiamart\Pictures\Personaje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14606" y="5367847"/>
            <a:ext cx="1353194" cy="9398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9 Diagrama"/>
          <p:cNvGraphicFramePr/>
          <p:nvPr>
            <p:extLst>
              <p:ext uri="{D42A27DB-BD31-4B8C-83A1-F6EECF244321}">
                <p14:modId xmlns:p14="http://schemas.microsoft.com/office/powerpoint/2010/main" xmlns="" val="3642477297"/>
              </p:ext>
            </p:extLst>
          </p:nvPr>
        </p:nvGraphicFramePr>
        <p:xfrm>
          <a:off x="106680" y="663526"/>
          <a:ext cx="9176604" cy="5682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3 Marcador de texto"/>
          <p:cNvSpPr>
            <a:spLocks noGrp="1"/>
          </p:cNvSpPr>
          <p:nvPr>
            <p:ph type="body" sz="quarter" idx="13"/>
          </p:nvPr>
        </p:nvSpPr>
        <p:spPr>
          <a:xfrm>
            <a:off x="1076933" y="6396839"/>
            <a:ext cx="5054236" cy="207673"/>
          </a:xfrm>
          <a:solidFill>
            <a:schemeClr val="bg2">
              <a:lumMod val="60000"/>
              <a:lumOff val="40000"/>
            </a:schemeClr>
          </a:solidFill>
        </p:spPr>
        <p:txBody>
          <a:bodyPr/>
          <a:lstStyle/>
          <a:p>
            <a:r>
              <a:rPr lang="es-CO" sz="1400" b="1" dirty="0" smtClean="0">
                <a:solidFill>
                  <a:schemeClr val="tx1"/>
                </a:solidFill>
              </a:rPr>
              <a:t>DÉCIMA BRIGADA BLINDADA</a:t>
            </a:r>
            <a:endParaRPr lang="es-CO" sz="1400" b="1" dirty="0">
              <a:solidFill>
                <a:schemeClr val="tx1"/>
              </a:solidFill>
            </a:endParaRPr>
          </a:p>
        </p:txBody>
      </p:sp>
    </p:spTree>
    <p:extLst>
      <p:ext uri="{BB962C8B-B14F-4D97-AF65-F5344CB8AC3E}">
        <p14:creationId xmlns:p14="http://schemas.microsoft.com/office/powerpoint/2010/main" xmlns="" val="1552228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821040" y="668524"/>
            <a:ext cx="6388652" cy="522360"/>
          </a:xfrm>
          <a:solidFill>
            <a:schemeClr val="bg1">
              <a:lumMod val="65000"/>
            </a:schemeClr>
          </a:solidFill>
        </p:spPr>
        <p:txBody>
          <a:bodyPr/>
          <a:lstStyle/>
          <a:p>
            <a:r>
              <a:rPr lang="es-CO" sz="2400" dirty="0" smtClean="0">
                <a:solidFill>
                  <a:srgbClr val="800000"/>
                </a:solidFill>
              </a:rPr>
              <a:t>INSTRUCCIONES IMPARTIDAS </a:t>
            </a:r>
            <a:endParaRPr lang="es-CO" sz="2400" dirty="0">
              <a:solidFill>
                <a:srgbClr val="800000"/>
              </a:solidFill>
            </a:endParaRPr>
          </a:p>
        </p:txBody>
      </p:sp>
      <p:graphicFrame>
        <p:nvGraphicFramePr>
          <p:cNvPr id="9" name="8 Diagrama"/>
          <p:cNvGraphicFramePr/>
          <p:nvPr>
            <p:extLst>
              <p:ext uri="{D42A27DB-BD31-4B8C-83A1-F6EECF244321}">
                <p14:modId xmlns:p14="http://schemas.microsoft.com/office/powerpoint/2010/main" xmlns="" val="1002848274"/>
              </p:ext>
            </p:extLst>
          </p:nvPr>
        </p:nvGraphicFramePr>
        <p:xfrm>
          <a:off x="278155" y="1250108"/>
          <a:ext cx="8619660" cy="513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3 Marcador de texto"/>
          <p:cNvSpPr>
            <a:spLocks noGrp="1"/>
          </p:cNvSpPr>
          <p:nvPr>
            <p:ph type="body" sz="quarter" idx="13"/>
          </p:nvPr>
        </p:nvSpPr>
        <p:spPr>
          <a:xfrm>
            <a:off x="1076933" y="6385116"/>
            <a:ext cx="5054236" cy="207673"/>
          </a:xfrm>
          <a:solidFill>
            <a:schemeClr val="bg2">
              <a:lumMod val="60000"/>
              <a:lumOff val="40000"/>
            </a:schemeClr>
          </a:solidFill>
        </p:spPr>
        <p:txBody>
          <a:bodyPr/>
          <a:lstStyle/>
          <a:p>
            <a:r>
              <a:rPr lang="es-CO" sz="1200" dirty="0" smtClean="0">
                <a:solidFill>
                  <a:schemeClr val="tx1"/>
                </a:solidFill>
              </a:rPr>
              <a:t>DÉCIMA BRIGADA BLINDADA</a:t>
            </a:r>
            <a:endParaRPr lang="es-CO" sz="1200" dirty="0">
              <a:solidFill>
                <a:schemeClr val="tx1"/>
              </a:solidFill>
            </a:endParaRPr>
          </a:p>
        </p:txBody>
      </p:sp>
    </p:spTree>
    <p:extLst>
      <p:ext uri="{BB962C8B-B14F-4D97-AF65-F5344CB8AC3E}">
        <p14:creationId xmlns:p14="http://schemas.microsoft.com/office/powerpoint/2010/main" xmlns="" val="3895942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821040" y="668524"/>
            <a:ext cx="6388652" cy="522360"/>
          </a:xfrm>
          <a:solidFill>
            <a:schemeClr val="bg1">
              <a:lumMod val="65000"/>
            </a:schemeClr>
          </a:solidFill>
        </p:spPr>
        <p:txBody>
          <a:bodyPr/>
          <a:lstStyle/>
          <a:p>
            <a:r>
              <a:rPr lang="es-CO" sz="2400" dirty="0" smtClean="0">
                <a:solidFill>
                  <a:srgbClr val="800000"/>
                </a:solidFill>
              </a:rPr>
              <a:t>INSTRUCCIONES IMPARTIDAS </a:t>
            </a:r>
            <a:endParaRPr lang="es-CO" sz="2400" dirty="0">
              <a:solidFill>
                <a:srgbClr val="800000"/>
              </a:solidFill>
            </a:endParaRPr>
          </a:p>
        </p:txBody>
      </p:sp>
      <p:graphicFrame>
        <p:nvGraphicFramePr>
          <p:cNvPr id="9" name="8 Diagrama"/>
          <p:cNvGraphicFramePr/>
          <p:nvPr>
            <p:extLst>
              <p:ext uri="{D42A27DB-BD31-4B8C-83A1-F6EECF244321}">
                <p14:modId xmlns:p14="http://schemas.microsoft.com/office/powerpoint/2010/main" xmlns="" val="3994366245"/>
              </p:ext>
            </p:extLst>
          </p:nvPr>
        </p:nvGraphicFramePr>
        <p:xfrm>
          <a:off x="278155" y="1250108"/>
          <a:ext cx="8619660" cy="513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3 Marcador de texto"/>
          <p:cNvSpPr>
            <a:spLocks noGrp="1"/>
          </p:cNvSpPr>
          <p:nvPr>
            <p:ph type="body" sz="quarter" idx="13"/>
          </p:nvPr>
        </p:nvSpPr>
        <p:spPr>
          <a:xfrm>
            <a:off x="1076933" y="6385116"/>
            <a:ext cx="5054236" cy="207673"/>
          </a:xfrm>
          <a:solidFill>
            <a:schemeClr val="bg2">
              <a:lumMod val="60000"/>
              <a:lumOff val="40000"/>
            </a:schemeClr>
          </a:solidFill>
        </p:spPr>
        <p:txBody>
          <a:bodyPr/>
          <a:lstStyle/>
          <a:p>
            <a:r>
              <a:rPr lang="es-CO" sz="1200" dirty="0" smtClean="0">
                <a:solidFill>
                  <a:schemeClr val="tx1"/>
                </a:solidFill>
              </a:rPr>
              <a:t>DÉCIMA BRIGADA BLINDADA</a:t>
            </a:r>
            <a:endParaRPr lang="es-CO" sz="1200" dirty="0">
              <a:solidFill>
                <a:schemeClr val="tx1"/>
              </a:solidFill>
            </a:endParaRPr>
          </a:p>
        </p:txBody>
      </p:sp>
    </p:spTree>
    <p:extLst>
      <p:ext uri="{BB962C8B-B14F-4D97-AF65-F5344CB8AC3E}">
        <p14:creationId xmlns:p14="http://schemas.microsoft.com/office/powerpoint/2010/main" xmlns="" val="3276431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821040" y="668524"/>
            <a:ext cx="6388652" cy="522360"/>
          </a:xfrm>
          <a:solidFill>
            <a:schemeClr val="bg1">
              <a:lumMod val="65000"/>
            </a:schemeClr>
          </a:solidFill>
        </p:spPr>
        <p:txBody>
          <a:bodyPr/>
          <a:lstStyle/>
          <a:p>
            <a:r>
              <a:rPr lang="es-CO" sz="2400" dirty="0" smtClean="0">
                <a:solidFill>
                  <a:srgbClr val="800000"/>
                </a:solidFill>
              </a:rPr>
              <a:t>INSTRUCCIONES IMPARTIDAS </a:t>
            </a:r>
            <a:endParaRPr lang="es-CO" sz="2400" dirty="0">
              <a:solidFill>
                <a:srgbClr val="800000"/>
              </a:solidFill>
            </a:endParaRPr>
          </a:p>
        </p:txBody>
      </p:sp>
      <p:graphicFrame>
        <p:nvGraphicFramePr>
          <p:cNvPr id="9" name="8 Diagrama"/>
          <p:cNvGraphicFramePr/>
          <p:nvPr>
            <p:extLst>
              <p:ext uri="{D42A27DB-BD31-4B8C-83A1-F6EECF244321}">
                <p14:modId xmlns:p14="http://schemas.microsoft.com/office/powerpoint/2010/main" xmlns="" val="1044504078"/>
              </p:ext>
            </p:extLst>
          </p:nvPr>
        </p:nvGraphicFramePr>
        <p:xfrm>
          <a:off x="278155" y="1250108"/>
          <a:ext cx="8619660" cy="513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32408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821040" y="668524"/>
            <a:ext cx="6388652" cy="522360"/>
          </a:xfrm>
          <a:solidFill>
            <a:schemeClr val="bg1">
              <a:lumMod val="65000"/>
            </a:schemeClr>
          </a:solidFill>
        </p:spPr>
        <p:txBody>
          <a:bodyPr/>
          <a:lstStyle/>
          <a:p>
            <a:r>
              <a:rPr lang="es-CO" sz="2400" dirty="0" smtClean="0">
                <a:solidFill>
                  <a:srgbClr val="800000"/>
                </a:solidFill>
              </a:rPr>
              <a:t>INSTRUCCIONES IMPARTIDAS </a:t>
            </a:r>
            <a:endParaRPr lang="es-CO" sz="2400" dirty="0">
              <a:solidFill>
                <a:srgbClr val="800000"/>
              </a:solidFill>
            </a:endParaRPr>
          </a:p>
        </p:txBody>
      </p:sp>
      <p:graphicFrame>
        <p:nvGraphicFramePr>
          <p:cNvPr id="9" name="8 Diagrama"/>
          <p:cNvGraphicFramePr/>
          <p:nvPr>
            <p:extLst>
              <p:ext uri="{D42A27DB-BD31-4B8C-83A1-F6EECF244321}">
                <p14:modId xmlns:p14="http://schemas.microsoft.com/office/powerpoint/2010/main" xmlns="" val="1044504078"/>
              </p:ext>
            </p:extLst>
          </p:nvPr>
        </p:nvGraphicFramePr>
        <p:xfrm>
          <a:off x="278155" y="1250108"/>
          <a:ext cx="8619660" cy="513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32408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ortada Principal">
  <a:themeElements>
    <a:clrScheme name="Personalizar 1">
      <a:dk1>
        <a:sysClr val="windowText" lastClr="000000"/>
      </a:dk1>
      <a:lt1>
        <a:sysClr val="window" lastClr="FFFFFF"/>
      </a:lt1>
      <a:dk2>
        <a:srgbClr val="3D332C"/>
      </a:dk2>
      <a:lt2>
        <a:srgbClr val="AFAEAA"/>
      </a:lt2>
      <a:accent1>
        <a:srgbClr val="775833"/>
      </a:accent1>
      <a:accent2>
        <a:srgbClr val="5F5D46"/>
      </a:accent2>
      <a:accent3>
        <a:srgbClr val="800000"/>
      </a:accent3>
      <a:accent4>
        <a:srgbClr val="717126"/>
      </a:accent4>
      <a:accent5>
        <a:srgbClr val="7D6B5D"/>
      </a:accent5>
      <a:accent6>
        <a:srgbClr val="AC9F80"/>
      </a:accent6>
      <a:hlink>
        <a:srgbClr val="3B5C90"/>
      </a:hlink>
      <a:folHlink>
        <a:srgbClr val="AC9F80"/>
      </a:folHlink>
    </a:clrScheme>
    <a:fontScheme name="Revolució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rtinillas">
  <a:themeElements>
    <a:clrScheme name="Personalizar 1">
      <a:dk1>
        <a:sysClr val="windowText" lastClr="000000"/>
      </a:dk1>
      <a:lt1>
        <a:sysClr val="window" lastClr="FFFFFF"/>
      </a:lt1>
      <a:dk2>
        <a:srgbClr val="3D332C"/>
      </a:dk2>
      <a:lt2>
        <a:srgbClr val="AFAEAA"/>
      </a:lt2>
      <a:accent1>
        <a:srgbClr val="775833"/>
      </a:accent1>
      <a:accent2>
        <a:srgbClr val="5F5D46"/>
      </a:accent2>
      <a:accent3>
        <a:srgbClr val="800000"/>
      </a:accent3>
      <a:accent4>
        <a:srgbClr val="717126"/>
      </a:accent4>
      <a:accent5>
        <a:srgbClr val="7D6B5D"/>
      </a:accent5>
      <a:accent6>
        <a:srgbClr val="AC9F80"/>
      </a:accent6>
      <a:hlink>
        <a:srgbClr val="3B5C90"/>
      </a:hlink>
      <a:folHlink>
        <a:srgbClr val="AC9F80"/>
      </a:folHlink>
    </a:clrScheme>
    <a:fontScheme name="Revolució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nterna contenido">
  <a:themeElements>
    <a:clrScheme name="Personalizar 1">
      <a:dk1>
        <a:sysClr val="windowText" lastClr="000000"/>
      </a:dk1>
      <a:lt1>
        <a:sysClr val="window" lastClr="FFFFFF"/>
      </a:lt1>
      <a:dk2>
        <a:srgbClr val="3D332C"/>
      </a:dk2>
      <a:lt2>
        <a:srgbClr val="AFAEAA"/>
      </a:lt2>
      <a:accent1>
        <a:srgbClr val="775833"/>
      </a:accent1>
      <a:accent2>
        <a:srgbClr val="5F5D46"/>
      </a:accent2>
      <a:accent3>
        <a:srgbClr val="800000"/>
      </a:accent3>
      <a:accent4>
        <a:srgbClr val="717126"/>
      </a:accent4>
      <a:accent5>
        <a:srgbClr val="7D6B5D"/>
      </a:accent5>
      <a:accent6>
        <a:srgbClr val="AC9F80"/>
      </a:accent6>
      <a:hlink>
        <a:srgbClr val="3B5C90"/>
      </a:hlink>
      <a:folHlink>
        <a:srgbClr val="AC9F80"/>
      </a:folHlink>
    </a:clrScheme>
    <a:fontScheme name="Revolució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terna Solo foto">
  <a:themeElements>
    <a:clrScheme name="Personalizar 1">
      <a:dk1>
        <a:sysClr val="windowText" lastClr="000000"/>
      </a:dk1>
      <a:lt1>
        <a:sysClr val="window" lastClr="FFFFFF"/>
      </a:lt1>
      <a:dk2>
        <a:srgbClr val="3D332C"/>
      </a:dk2>
      <a:lt2>
        <a:srgbClr val="AFAEAA"/>
      </a:lt2>
      <a:accent1>
        <a:srgbClr val="775833"/>
      </a:accent1>
      <a:accent2>
        <a:srgbClr val="5F5D46"/>
      </a:accent2>
      <a:accent3>
        <a:srgbClr val="800000"/>
      </a:accent3>
      <a:accent4>
        <a:srgbClr val="717126"/>
      </a:accent4>
      <a:accent5>
        <a:srgbClr val="7D6B5D"/>
      </a:accent5>
      <a:accent6>
        <a:srgbClr val="AC9F80"/>
      </a:accent6>
      <a:hlink>
        <a:srgbClr val="3B5C90"/>
      </a:hlink>
      <a:folHlink>
        <a:srgbClr val="AC9F80"/>
      </a:folHlink>
    </a:clrScheme>
    <a:fontScheme name="Revolució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Gracias">
  <a:themeElements>
    <a:clrScheme name="Personalizar 1">
      <a:dk1>
        <a:sysClr val="windowText" lastClr="000000"/>
      </a:dk1>
      <a:lt1>
        <a:sysClr val="window" lastClr="FFFFFF"/>
      </a:lt1>
      <a:dk2>
        <a:srgbClr val="3D332C"/>
      </a:dk2>
      <a:lt2>
        <a:srgbClr val="AFAEAA"/>
      </a:lt2>
      <a:accent1>
        <a:srgbClr val="775833"/>
      </a:accent1>
      <a:accent2>
        <a:srgbClr val="5F5D46"/>
      </a:accent2>
      <a:accent3>
        <a:srgbClr val="800000"/>
      </a:accent3>
      <a:accent4>
        <a:srgbClr val="717126"/>
      </a:accent4>
      <a:accent5>
        <a:srgbClr val="7D6B5D"/>
      </a:accent5>
      <a:accent6>
        <a:srgbClr val="AC9F80"/>
      </a:accent6>
      <a:hlink>
        <a:srgbClr val="3B5C90"/>
      </a:hlink>
      <a:folHlink>
        <a:srgbClr val="AC9F80"/>
      </a:folHlink>
    </a:clrScheme>
    <a:fontScheme name="Revolució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7702</TotalTime>
  <Words>3200</Words>
  <Application>Microsoft Office PowerPoint</Application>
  <PresentationFormat>Presentación en pantalla (4:3)</PresentationFormat>
  <Paragraphs>1195</Paragraphs>
  <Slides>31</Slides>
  <Notes>0</Notes>
  <HiddenSlides>0</HiddenSlides>
  <MMClips>0</MMClips>
  <ScaleCrop>false</ScaleCrop>
  <HeadingPairs>
    <vt:vector size="4" baseType="variant">
      <vt:variant>
        <vt:lpstr>Tema</vt:lpstr>
      </vt:variant>
      <vt:variant>
        <vt:i4>5</vt:i4>
      </vt:variant>
      <vt:variant>
        <vt:lpstr>Títulos de diapositiva</vt:lpstr>
      </vt:variant>
      <vt:variant>
        <vt:i4>31</vt:i4>
      </vt:variant>
    </vt:vector>
  </HeadingPairs>
  <TitlesOfParts>
    <vt:vector size="36" baseType="lpstr">
      <vt:lpstr>1_Portada Principal</vt:lpstr>
      <vt:lpstr>Cortinillas</vt:lpstr>
      <vt:lpstr>Interna contenido</vt:lpstr>
      <vt:lpstr>Interna Solo foto</vt:lpstr>
      <vt:lpstr>1_Gracias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Pedro Vallejo</dc:creator>
  <cp:lastModifiedBy>johan</cp:lastModifiedBy>
  <cp:revision>480</cp:revision>
  <cp:lastPrinted>2017-09-21T01:17:18Z</cp:lastPrinted>
  <dcterms:created xsi:type="dcterms:W3CDTF">2015-09-07T21:32:17Z</dcterms:created>
  <dcterms:modified xsi:type="dcterms:W3CDTF">2017-10-12T12:54:11Z</dcterms:modified>
</cp:coreProperties>
</file>