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37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MX"/>
              <a:t>Juzgado Primero Civil del Circuito Transitorio de Bogotá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ED5F7-E3D2-4FE7-9A50-EBA0A6E34E2F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58E1C-082B-4215-B2C4-F4A544C45ED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290149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MX"/>
              <a:t>Juzgado Primero Civil del Circuito Transitorio de Bogotá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0C45E-55B8-428F-8D5C-93FC8E70C9D7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4AB41-BEAA-4BB9-89C8-C9847A043B2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648235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4AB41-BEAA-4BB9-89C8-C9847A043B24}" type="slidenum">
              <a:rPr lang="es-CO" smtClean="0"/>
              <a:t>1</a:t>
            </a:fld>
            <a:endParaRPr lang="es-CO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MX"/>
              <a:t>Juzgado Primero Civil del Circuito Transitorio de Bogotá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5929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B245-13C9-4619-95E4-D776AC240CAE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976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C0D7-795B-4DC5-88F2-4981E3E32B77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2781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C0D7-795B-4DC5-88F2-4981E3E32B77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98419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C0D7-795B-4DC5-88F2-4981E3E32B77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087327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C0D7-795B-4DC5-88F2-4981E3E32B77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69827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C0D7-795B-4DC5-88F2-4981E3E32B77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24225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C0D7-795B-4DC5-88F2-4981E3E32B77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71096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9A79-71C9-4765-95A8-3CFE37A3C5C1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788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CC81-2558-4569-9C34-DCD1A7909427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70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C5007-EE7B-42DA-BD38-E2D90C13A2EE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697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A5D3-6939-4C4C-94D2-372DDA0C6E6C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98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8D39-D0BB-4F39-A996-37A74030A9AC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87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5E9F-72A3-4606-A61C-FEDBB07F56E0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35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C8869-5F78-46AF-914D-CDAB8C033CBC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8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5415-E7AD-4817-BFF6-27F2C97DCE0E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49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76247-30EC-41C6-9F44-D56382AB476C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14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0ECE-62EB-4DD9-834F-BFFD8A8A0899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89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257C0D7-795B-4DC5-88F2-4981E3E32B77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0816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j405cctobta@cendoj.ramajudicial.gov.co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j405cctobta@cendoj.ramajudicial.gov.c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1515115-95FB-41E0-86F3-8744438C0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7169" y="632258"/>
            <a:ext cx="6162687" cy="16223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300" b="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JUZGADO</a:t>
            </a:r>
            <a:r>
              <a:rPr lang="en-US" sz="3300" b="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PRIMERO CIVIL DEL </a:t>
            </a:r>
            <a:r>
              <a:rPr lang="en-US" sz="3300" b="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CIRCUITO</a:t>
            </a:r>
            <a:r>
              <a:rPr lang="en-US" sz="3300" b="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300" b="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TRANSITORIO</a:t>
            </a:r>
            <a:r>
              <a:rPr lang="en-US" sz="3300" b="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DE BOGOTÁ</a:t>
            </a:r>
          </a:p>
        </p:txBody>
      </p:sp>
      <p:sp>
        <p:nvSpPr>
          <p:cNvPr id="24" name="Freeform 31">
            <a:extLst>
              <a:ext uri="{FF2B5EF4-FFF2-40B4-BE49-F238E27FC236}">
                <a16:creationId xmlns:a16="http://schemas.microsoft.com/office/drawing/2014/main" id="{8222A33F-BE2D-4D69-92A0-5DF8B17BA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49843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CE1C74D0-9609-468A-9597-5D87C8A42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998731" y="664312"/>
            <a:ext cx="6858001" cy="5529377"/>
          </a:xfrm>
          <a:custGeom>
            <a:avLst/>
            <a:gdLst>
              <a:gd name="connsiteX0" fmla="*/ 6858001 w 6858001"/>
              <a:gd name="connsiteY0" fmla="*/ 1177 h 5529377"/>
              <a:gd name="connsiteX1" fmla="*/ 6858001 w 6858001"/>
              <a:gd name="connsiteY1" fmla="*/ 1344715 h 5529377"/>
              <a:gd name="connsiteX2" fmla="*/ 6858000 w 6858001"/>
              <a:gd name="connsiteY2" fmla="*/ 1344715 h 5529377"/>
              <a:gd name="connsiteX3" fmla="*/ 6858000 w 6858001"/>
              <a:gd name="connsiteY3" fmla="*/ 5529377 h 5529377"/>
              <a:gd name="connsiteX4" fmla="*/ 0 w 6858001"/>
              <a:gd name="connsiteY4" fmla="*/ 5529376 h 5529377"/>
              <a:gd name="connsiteX5" fmla="*/ 0 w 6858001"/>
              <a:gd name="connsiteY5" fmla="*/ 891096 h 5529377"/>
              <a:gd name="connsiteX6" fmla="*/ 1 w 6858001"/>
              <a:gd name="connsiteY6" fmla="*/ 891096 h 5529377"/>
              <a:gd name="connsiteX7" fmla="*/ 1 w 6858001"/>
              <a:gd name="connsiteY7" fmla="*/ 0 h 5529377"/>
              <a:gd name="connsiteX8" fmla="*/ 40463 w 6858001"/>
              <a:gd name="connsiteY8" fmla="*/ 5883 h 5529377"/>
              <a:gd name="connsiteX9" fmla="*/ 159107 w 6858001"/>
              <a:gd name="connsiteY9" fmla="*/ 23196 h 5529377"/>
              <a:gd name="connsiteX10" fmla="*/ 245518 w 6858001"/>
              <a:gd name="connsiteY10" fmla="*/ 35299 h 5529377"/>
              <a:gd name="connsiteX11" fmla="*/ 348388 w 6858001"/>
              <a:gd name="connsiteY11" fmla="*/ 48073 h 5529377"/>
              <a:gd name="connsiteX12" fmla="*/ 470460 w 6858001"/>
              <a:gd name="connsiteY12" fmla="*/ 63369 h 5529377"/>
              <a:gd name="connsiteX13" fmla="*/ 605563 w 6858001"/>
              <a:gd name="connsiteY13" fmla="*/ 79506 h 5529377"/>
              <a:gd name="connsiteX14" fmla="*/ 757810 w 6858001"/>
              <a:gd name="connsiteY14" fmla="*/ 96483 h 5529377"/>
              <a:gd name="connsiteX15" fmla="*/ 923774 w 6858001"/>
              <a:gd name="connsiteY15" fmla="*/ 114469 h 5529377"/>
              <a:gd name="connsiteX16" fmla="*/ 1104139 w 6858001"/>
              <a:gd name="connsiteY16" fmla="*/ 132454 h 5529377"/>
              <a:gd name="connsiteX17" fmla="*/ 1296163 w 6858001"/>
              <a:gd name="connsiteY17" fmla="*/ 150776 h 5529377"/>
              <a:gd name="connsiteX18" fmla="*/ 1503275 w 6858001"/>
              <a:gd name="connsiteY18" fmla="*/ 167753 h 5529377"/>
              <a:gd name="connsiteX19" fmla="*/ 1719988 w 6858001"/>
              <a:gd name="connsiteY19" fmla="*/ 184058 h 5529377"/>
              <a:gd name="connsiteX20" fmla="*/ 1949045 w 6858001"/>
              <a:gd name="connsiteY20" fmla="*/ 198849 h 5529377"/>
              <a:gd name="connsiteX21" fmla="*/ 2187703 w 6858001"/>
              <a:gd name="connsiteY21" fmla="*/ 212969 h 5529377"/>
              <a:gd name="connsiteX22" fmla="*/ 2436649 w 6858001"/>
              <a:gd name="connsiteY22" fmla="*/ 226248 h 5529377"/>
              <a:gd name="connsiteX23" fmla="*/ 2564208 w 6858001"/>
              <a:gd name="connsiteY23" fmla="*/ 230955 h 5529377"/>
              <a:gd name="connsiteX24" fmla="*/ 2694509 w 6858001"/>
              <a:gd name="connsiteY24" fmla="*/ 236165 h 5529377"/>
              <a:gd name="connsiteX25" fmla="*/ 2826868 w 6858001"/>
              <a:gd name="connsiteY25" fmla="*/ 241040 h 5529377"/>
              <a:gd name="connsiteX26" fmla="*/ 2959914 w 6858001"/>
              <a:gd name="connsiteY26" fmla="*/ 244234 h 5529377"/>
              <a:gd name="connsiteX27" fmla="*/ 3095702 w 6858001"/>
              <a:gd name="connsiteY27" fmla="*/ 247091 h 5529377"/>
              <a:gd name="connsiteX28" fmla="*/ 3232862 w 6858001"/>
              <a:gd name="connsiteY28" fmla="*/ 250117 h 5529377"/>
              <a:gd name="connsiteX29" fmla="*/ 3372765 w 6858001"/>
              <a:gd name="connsiteY29" fmla="*/ 252134 h 5529377"/>
              <a:gd name="connsiteX30" fmla="*/ 3514040 w 6858001"/>
              <a:gd name="connsiteY30" fmla="*/ 252134 h 5529377"/>
              <a:gd name="connsiteX31" fmla="*/ 3656686 w 6858001"/>
              <a:gd name="connsiteY31" fmla="*/ 253142 h 5529377"/>
              <a:gd name="connsiteX32" fmla="*/ 3800704 w 6858001"/>
              <a:gd name="connsiteY32" fmla="*/ 252134 h 5529377"/>
              <a:gd name="connsiteX33" fmla="*/ 3946780 w 6858001"/>
              <a:gd name="connsiteY33" fmla="*/ 250117 h 5529377"/>
              <a:gd name="connsiteX34" fmla="*/ 4092855 w 6858001"/>
              <a:gd name="connsiteY34" fmla="*/ 248268 h 5529377"/>
              <a:gd name="connsiteX35" fmla="*/ 4240988 w 6858001"/>
              <a:gd name="connsiteY35" fmla="*/ 244234 h 5529377"/>
              <a:gd name="connsiteX36" fmla="*/ 4390492 w 6858001"/>
              <a:gd name="connsiteY36" fmla="*/ 240032 h 5529377"/>
              <a:gd name="connsiteX37" fmla="*/ 4539997 w 6858001"/>
              <a:gd name="connsiteY37" fmla="*/ 235157 h 5529377"/>
              <a:gd name="connsiteX38" fmla="*/ 4690873 w 6858001"/>
              <a:gd name="connsiteY38" fmla="*/ 228266 h 5529377"/>
              <a:gd name="connsiteX39" fmla="*/ 4843120 w 6858001"/>
              <a:gd name="connsiteY39" fmla="*/ 220029 h 5529377"/>
              <a:gd name="connsiteX40" fmla="*/ 4996054 w 6858001"/>
              <a:gd name="connsiteY40" fmla="*/ 212129 h 5529377"/>
              <a:gd name="connsiteX41" fmla="*/ 5148987 w 6858001"/>
              <a:gd name="connsiteY41" fmla="*/ 202044 h 5529377"/>
              <a:gd name="connsiteX42" fmla="*/ 5303978 w 6858001"/>
              <a:gd name="connsiteY42" fmla="*/ 189941 h 5529377"/>
              <a:gd name="connsiteX43" fmla="*/ 5456911 w 6858001"/>
              <a:gd name="connsiteY43" fmla="*/ 177839 h 5529377"/>
              <a:gd name="connsiteX44" fmla="*/ 5612588 w 6858001"/>
              <a:gd name="connsiteY44" fmla="*/ 163887 h 5529377"/>
              <a:gd name="connsiteX45" fmla="*/ 5768950 w 6858001"/>
              <a:gd name="connsiteY45" fmla="*/ 148591 h 5529377"/>
              <a:gd name="connsiteX46" fmla="*/ 5923255 w 6858001"/>
              <a:gd name="connsiteY46" fmla="*/ 132455 h 5529377"/>
              <a:gd name="connsiteX47" fmla="*/ 6079618 w 6858001"/>
              <a:gd name="connsiteY47" fmla="*/ 113629 h 5529377"/>
              <a:gd name="connsiteX48" fmla="*/ 6235294 w 6858001"/>
              <a:gd name="connsiteY48" fmla="*/ 93458 h 5529377"/>
              <a:gd name="connsiteX49" fmla="*/ 6391657 w 6858001"/>
              <a:gd name="connsiteY49" fmla="*/ 73455 h 5529377"/>
              <a:gd name="connsiteX50" fmla="*/ 6547333 w 6858001"/>
              <a:gd name="connsiteY50" fmla="*/ 50091 h 5529377"/>
              <a:gd name="connsiteX51" fmla="*/ 6702324 w 6858001"/>
              <a:gd name="connsiteY51" fmla="*/ 26222 h 5529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5529377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5529377"/>
                </a:lnTo>
                <a:lnTo>
                  <a:pt x="0" y="5529376"/>
                </a:lnTo>
                <a:lnTo>
                  <a:pt x="0" y="891096"/>
                </a:lnTo>
                <a:lnTo>
                  <a:pt x="1" y="891096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8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5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4" y="252134"/>
                </a:lnTo>
                <a:lnTo>
                  <a:pt x="3946780" y="250117"/>
                </a:lnTo>
                <a:lnTo>
                  <a:pt x="4092855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</p:sp>
      <p:pic>
        <p:nvPicPr>
          <p:cNvPr id="5" name="Imagen 4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63742" y="2806612"/>
            <a:ext cx="3980139" cy="1244772"/>
          </a:xfrm>
          <a:prstGeom prst="rect">
            <a:avLst/>
          </a:prstGeom>
          <a:noFill/>
          <a:effectLst/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C137128D-E594-4905-9F76-E385F0831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8714" y="2386358"/>
            <a:ext cx="6389336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 err="1">
                <a:solidFill>
                  <a:srgbClr val="FFFFFF"/>
                </a:solidFill>
              </a:rPr>
              <a:t>Protocolo</a:t>
            </a:r>
            <a:r>
              <a:rPr lang="en-US" dirty="0">
                <a:solidFill>
                  <a:srgbClr val="FFFFFF"/>
                </a:solidFill>
              </a:rPr>
              <a:t> de Audiencias y Diligencias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(</a:t>
            </a:r>
            <a:r>
              <a:rPr lang="en-US" dirty="0" err="1">
                <a:solidFill>
                  <a:srgbClr val="FFFFFF"/>
                </a:solidFill>
              </a:rPr>
              <a:t>Acuerdo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PCSJA20</a:t>
            </a:r>
            <a:r>
              <a:rPr lang="en-US" dirty="0">
                <a:solidFill>
                  <a:srgbClr val="FFFFFF"/>
                </a:solidFill>
              </a:rPr>
              <a:t>-11483 y </a:t>
            </a:r>
            <a:r>
              <a:rPr lang="en-US" dirty="0" err="1">
                <a:solidFill>
                  <a:srgbClr val="FFFFFF"/>
                </a:solidFill>
              </a:rPr>
              <a:t>Acuerdo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CSJBTA20</a:t>
            </a:r>
            <a:r>
              <a:rPr lang="en-US" dirty="0">
                <a:solidFill>
                  <a:srgbClr val="FFFFFF"/>
                </a:solidFill>
              </a:rPr>
              <a:t>-41)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Calle 12 No. 9-23 </a:t>
            </a:r>
            <a:r>
              <a:rPr lang="en-US" dirty="0" err="1">
                <a:solidFill>
                  <a:srgbClr val="FFFFFF"/>
                </a:solidFill>
              </a:rPr>
              <a:t>Edificio</a:t>
            </a:r>
            <a:r>
              <a:rPr lang="en-US" dirty="0">
                <a:solidFill>
                  <a:srgbClr val="FFFFFF"/>
                </a:solidFill>
              </a:rPr>
              <a:t> el </a:t>
            </a:r>
            <a:r>
              <a:rPr lang="en-US" dirty="0" err="1">
                <a:solidFill>
                  <a:srgbClr val="FFFFFF"/>
                </a:solidFill>
              </a:rPr>
              <a:t>Virrey</a:t>
            </a:r>
            <a:r>
              <a:rPr lang="en-US" dirty="0">
                <a:solidFill>
                  <a:srgbClr val="FFFFFF"/>
                </a:solidFill>
              </a:rPr>
              <a:t> Torre Norte </a:t>
            </a:r>
            <a:r>
              <a:rPr lang="en-US" dirty="0" err="1">
                <a:solidFill>
                  <a:srgbClr val="FFFFFF"/>
                </a:solidFill>
              </a:rPr>
              <a:t>Piso</a:t>
            </a:r>
            <a:r>
              <a:rPr lang="en-US" dirty="0">
                <a:solidFill>
                  <a:srgbClr val="FFFFFF"/>
                </a:solidFill>
              </a:rPr>
              <a:t> 3 </a:t>
            </a:r>
          </a:p>
          <a:p>
            <a:pPr algn="ctr">
              <a:buFont typeface="Wingdings 3" charset="2"/>
              <a:buChar char=""/>
            </a:pPr>
            <a:endParaRPr lang="en-US" dirty="0">
              <a:solidFill>
                <a:srgbClr val="FFC000"/>
              </a:solidFill>
            </a:endParaRPr>
          </a:p>
          <a:p>
            <a:pPr algn="ctr"/>
            <a:r>
              <a:rPr lang="en-US" u="sng" dirty="0">
                <a:solidFill>
                  <a:srgbClr val="FFC00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j405cctobta@cendoj.ramajudicial.gov.co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5571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Inspección judicial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5146" y="1152983"/>
            <a:ext cx="8946541" cy="4195481"/>
          </a:xfrm>
        </p:spPr>
        <p:txBody>
          <a:bodyPr>
            <a:noAutofit/>
          </a:bodyPr>
          <a:lstStyle/>
          <a:p>
            <a:pPr algn="just"/>
            <a:r>
              <a:rPr lang="es-CO" sz="2400" dirty="0">
                <a:solidFill>
                  <a:schemeClr val="bg1"/>
                </a:solidFill>
              </a:rPr>
              <a:t>El art. 171 del Código General del Proceso permite la práctica de las pruebas “a través de videoconferencia… o de cualquier otro medio de comunicación”. Por consiguiente se harán las inspecciones judiciales de forma virtual.</a:t>
            </a:r>
          </a:p>
          <a:p>
            <a:pPr algn="just"/>
            <a:r>
              <a:rPr lang="es-CO" sz="2400" dirty="0">
                <a:solidFill>
                  <a:schemeClr val="bg1"/>
                </a:solidFill>
              </a:rPr>
              <a:t>En la fecha y hora señaladas en el auto de pruebas, una vez se evacúen las etapas previstas en los artículos 372 y 373 del </a:t>
            </a:r>
            <a:r>
              <a:rPr lang="es-CO" sz="2400" dirty="0" err="1">
                <a:solidFill>
                  <a:schemeClr val="bg1"/>
                </a:solidFill>
              </a:rPr>
              <a:t>C.G.P</a:t>
            </a:r>
            <a:r>
              <a:rPr lang="es-CO" sz="2400" dirty="0">
                <a:solidFill>
                  <a:schemeClr val="bg1"/>
                </a:solidFill>
              </a:rPr>
              <a:t>., la parte interesada deberá recorrer el inmueble con la cámara activada para que se pueda verificar ubicación, nomenclatura, linderos, </a:t>
            </a:r>
            <a:r>
              <a:rPr lang="es-CO" sz="2400" dirty="0" err="1">
                <a:solidFill>
                  <a:schemeClr val="bg1"/>
                </a:solidFill>
              </a:rPr>
              <a:t>etc</a:t>
            </a:r>
            <a:r>
              <a:rPr lang="es-CO" sz="2400" dirty="0">
                <a:solidFill>
                  <a:schemeClr val="bg1"/>
                </a:solidFill>
              </a:rPr>
              <a:t> del predio. Para lo anterior se sugiere que la diligencia se realice mediante un aparato portátil (Tablet, laptop o celular).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519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>
                <a:solidFill>
                  <a:schemeClr val="tx1">
                    <a:lumMod val="95000"/>
                    <a:lumOff val="5000"/>
                  </a:schemeClr>
                </a:solidFill>
              </a:rPr>
              <a:t>Para finalizar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4293" y="1331259"/>
            <a:ext cx="9248247" cy="4195481"/>
          </a:xfrm>
        </p:spPr>
        <p:txBody>
          <a:bodyPr>
            <a:noAutofit/>
          </a:bodyPr>
          <a:lstStyle/>
          <a:p>
            <a:pPr algn="just"/>
            <a:r>
              <a:rPr lang="es-CO" sz="2400">
                <a:solidFill>
                  <a:schemeClr val="bg1"/>
                </a:solidFill>
              </a:rPr>
              <a:t>Si no hay inconvenientes probatorios (necesidad de practicar una prueba otro día), técnicos o de tiempo, finalizada la práctica de las pruebas se cerrará el debate probatorio y se escucharán las alegaciones de las partes. Oído lo anterior el Juez dictará sentencia o anunciará el sentido del fallo conforme lo previsto en el art. 373 C.G.P.</a:t>
            </a:r>
          </a:p>
          <a:p>
            <a:pPr algn="just"/>
            <a:r>
              <a:rPr lang="es-CO" sz="2400">
                <a:solidFill>
                  <a:schemeClr val="bg1"/>
                </a:solidFill>
              </a:rPr>
              <a:t>Si las partes requieren copia de la grabación deberán solicitarlo al correo electrónico. Dicha petición la responderá la Secretaría del Despacho sin necesidad de auto que lo ordene.</a:t>
            </a:r>
          </a:p>
          <a:p>
            <a:pPr algn="just"/>
            <a:r>
              <a:rPr lang="es-CO" sz="2400">
                <a:solidFill>
                  <a:schemeClr val="bg1"/>
                </a:solidFill>
              </a:rPr>
              <a:t>El acta de la diligencia será enviada al correo electrónico proporcionado por los asistentes a la diligencia. </a:t>
            </a:r>
            <a:endParaRPr lang="es-CO" sz="2400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42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C82A5-1232-4572-939E-DD9AB74E0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999" y="1855304"/>
            <a:ext cx="8946541" cy="4153221"/>
          </a:xfrm>
        </p:spPr>
        <p:txBody>
          <a:bodyPr>
            <a:normAutofit lnSpcReduction="10000"/>
          </a:bodyPr>
          <a:lstStyle/>
          <a:p>
            <a:pPr algn="just">
              <a:buFont typeface="Wingdings 3" charset="2"/>
              <a:buChar char=""/>
            </a:pPr>
            <a:r>
              <a:rPr lang="es-CO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canales virtuales estarán habilitados 30 minutos antes del inicio de la diligencia, con el propósito de que los intervinientes accedan a la plataforma y reporten al Funcionario del Despacho vía correo electrónico </a:t>
            </a:r>
            <a:r>
              <a:rPr lang="en-US" sz="2400" u="sng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j405cctobta@cendoj.ramajudicial.gov.co</a:t>
            </a:r>
            <a:r>
              <a:rPr lang="es-CO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los inconvenientes que presenten, a afectos de superarlos antes del inicio de la diligencia. </a:t>
            </a:r>
            <a:endParaRPr lang="es-CO" sz="2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CO" sz="2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Recuerde que la audiencia y/o diligencia será grabada por los funcionarios del Juzgado</a:t>
            </a:r>
            <a:r>
              <a:rPr lang="es-CO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CO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2B0D785-4B8C-4253-8C99-347195DE9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9E57DC2-970A-4B3E-BB1C-7A09969E49D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684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Aplicativos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5146" y="1524001"/>
            <a:ext cx="8946541" cy="4976190"/>
          </a:xfrm>
        </p:spPr>
        <p:txBody>
          <a:bodyPr/>
          <a:lstStyle/>
          <a:p>
            <a:pPr algn="just"/>
            <a:r>
              <a:rPr lang="es-MX" sz="2400" dirty="0">
                <a:solidFill>
                  <a:schemeClr val="bg1"/>
                </a:solidFill>
              </a:rPr>
              <a:t>Las diligencias se llevarán a cabo mediante la plataforma Microsoft </a:t>
            </a:r>
            <a:r>
              <a:rPr lang="es-MX" sz="2400" dirty="0" err="1">
                <a:solidFill>
                  <a:schemeClr val="bg1"/>
                </a:solidFill>
              </a:rPr>
              <a:t>Teams</a:t>
            </a:r>
            <a:r>
              <a:rPr lang="es-MX" sz="2400" dirty="0">
                <a:solidFill>
                  <a:schemeClr val="bg1"/>
                </a:solidFill>
              </a:rPr>
              <a:t>, que es el previsto por el Consejo Superior de la Judicatura para las audiencias y diligencias. Excepcionalmente se permitirá el uso de otras tecnologías.</a:t>
            </a:r>
          </a:p>
          <a:p>
            <a:pPr marL="0" indent="0" algn="just">
              <a:buNone/>
            </a:pPr>
            <a:endParaRPr lang="es-MX" sz="2400" dirty="0">
              <a:solidFill>
                <a:schemeClr val="bg1"/>
              </a:solidFill>
            </a:endParaRP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Microsoft </a:t>
            </a:r>
            <a:r>
              <a:rPr lang="es-MX" sz="2400" dirty="0" err="1">
                <a:solidFill>
                  <a:schemeClr val="bg1"/>
                </a:solidFill>
              </a:rPr>
              <a:t>Teams</a:t>
            </a:r>
            <a:r>
              <a:rPr lang="es-MX" sz="2400" dirty="0">
                <a:solidFill>
                  <a:schemeClr val="bg1"/>
                </a:solidFill>
              </a:rPr>
              <a:t> es una plataforma digital que permite la realización de reuniones en audio y video e incluye la posibilidad de charla escrita mediante el servicio de chat en tiempo real.</a:t>
            </a:r>
          </a:p>
          <a:p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39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Microsoft Teams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4293" y="1469823"/>
            <a:ext cx="8946541" cy="4935459"/>
          </a:xfrm>
        </p:spPr>
        <p:txBody>
          <a:bodyPr>
            <a:normAutofit/>
          </a:bodyPr>
          <a:lstStyle/>
          <a:p>
            <a:pPr algn="just"/>
            <a:r>
              <a:rPr lang="es-MX" sz="2400" dirty="0">
                <a:solidFill>
                  <a:schemeClr val="bg1"/>
                </a:solidFill>
              </a:rPr>
              <a:t>La plataforma Microsoft </a:t>
            </a:r>
            <a:r>
              <a:rPr lang="es-MX" sz="2400" dirty="0" err="1">
                <a:solidFill>
                  <a:schemeClr val="bg1"/>
                </a:solidFill>
              </a:rPr>
              <a:t>Teams</a:t>
            </a:r>
            <a:r>
              <a:rPr lang="es-MX" sz="2400" dirty="0">
                <a:solidFill>
                  <a:schemeClr val="bg1"/>
                </a:solidFill>
              </a:rPr>
              <a:t> puede ser descargada en el siguiente enlace que puede copiar y pegar en la barra de búsqueda de su navegador: https://www.microsoft.com/es-ww/microsoft-365/microsoft-teams/download-app 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Microsoft </a:t>
            </a:r>
            <a:r>
              <a:rPr lang="es-MX" sz="2400" dirty="0" err="1">
                <a:solidFill>
                  <a:schemeClr val="bg1"/>
                </a:solidFill>
              </a:rPr>
              <a:t>Teams</a:t>
            </a:r>
            <a:r>
              <a:rPr lang="es-MX" sz="2400" dirty="0">
                <a:solidFill>
                  <a:schemeClr val="bg1"/>
                </a:solidFill>
              </a:rPr>
              <a:t> también puede instalarse en su celular o tableta mediante descarga de la aplicación en App store, Google Play o su tienda de aplicaciones preferida.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Para recibir instrucciones sobre el aplicativo puede buscar tutoriales de acceso público en plataformas como </a:t>
            </a:r>
            <a:r>
              <a:rPr lang="es-MX" sz="2400" dirty="0" err="1">
                <a:solidFill>
                  <a:schemeClr val="bg1"/>
                </a:solidFill>
              </a:rPr>
              <a:t>Youtube</a:t>
            </a:r>
            <a:r>
              <a:rPr lang="es-MX" sz="2400" dirty="0">
                <a:solidFill>
                  <a:schemeClr val="bg1"/>
                </a:solidFill>
              </a:rPr>
              <a:t> u otras.</a:t>
            </a:r>
          </a:p>
          <a:p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199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06429" cy="1400530"/>
          </a:xfrm>
        </p:spPr>
        <p:txBody>
          <a:bodyPr/>
          <a:lstStyle/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Instrucciones previas a la audiencia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6054" y="1513173"/>
            <a:ext cx="8946541" cy="4892109"/>
          </a:xfrm>
        </p:spPr>
        <p:txBody>
          <a:bodyPr>
            <a:noAutofit/>
          </a:bodyPr>
          <a:lstStyle/>
          <a:p>
            <a:pPr algn="just"/>
            <a:r>
              <a:rPr lang="es-CO" sz="2200" dirty="0">
                <a:solidFill>
                  <a:schemeClr val="bg1"/>
                </a:solidFill>
              </a:rPr>
              <a:t>Los abogados, abogadas y sus representados deberán estar atentos a la publicación de estados electrónicos del juzgado, y en general todo tipo de avisos o actuaciones, en el siguiente enlace </a:t>
            </a:r>
            <a:r>
              <a:rPr lang="es-MX" sz="2200" dirty="0">
                <a:solidFill>
                  <a:schemeClr val="bg1"/>
                </a:solidFill>
              </a:rPr>
              <a:t>que puede copiar y pegar en la barra de búsqueda de su navegador</a:t>
            </a:r>
            <a:r>
              <a:rPr lang="es-CO" sz="2200" dirty="0">
                <a:solidFill>
                  <a:schemeClr val="bg1"/>
                </a:solidFill>
              </a:rPr>
              <a:t>: https://www.ramajudicial.gov.co/web/juzgado-405-civil-del-circuito-de-bogota</a:t>
            </a:r>
          </a:p>
          <a:p>
            <a:pPr algn="just"/>
            <a:r>
              <a:rPr lang="es-CO" sz="2200" dirty="0">
                <a:solidFill>
                  <a:schemeClr val="bg1"/>
                </a:solidFill>
              </a:rPr>
              <a:t>Los abogados, abogadas y sus representados deberán diligenciar </a:t>
            </a:r>
            <a:r>
              <a:rPr lang="es-MX" sz="2200" dirty="0">
                <a:solidFill>
                  <a:schemeClr val="bg1"/>
                </a:solidFill>
              </a:rPr>
              <a:t>formulario de actualización de datos de los intervinientes de cada proceso, el cual se encuentra disponible en el link https://forms.office.com/Pages/ResponsePage.aspx?id=mLosYviA80GN9Y65mQFZi3ZYuVWO0_JCi5C2L1xtKjxUQ0dOQ1NaOFVTV1oyUEFYSVNZVkVYOExYQy4u</a:t>
            </a:r>
            <a:endParaRPr lang="es-CO" sz="2200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660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Antes de iniciar la audiencia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200" dirty="0">
                <a:solidFill>
                  <a:schemeClr val="bg1"/>
                </a:solidFill>
              </a:rPr>
              <a:t>Verifique que tenga una conexión a internet estable. </a:t>
            </a:r>
          </a:p>
          <a:p>
            <a:pPr algn="just"/>
            <a:r>
              <a:rPr lang="es-MX" sz="2200" dirty="0">
                <a:solidFill>
                  <a:schemeClr val="bg1"/>
                </a:solidFill>
              </a:rPr>
              <a:t>De ser posible no tenga en uso otras aplicaciones ni utilice servicios de televisión por internet durante la audiencia o diligencia</a:t>
            </a:r>
          </a:p>
          <a:p>
            <a:pPr algn="just"/>
            <a:r>
              <a:rPr lang="es-MX" sz="2200" dirty="0">
                <a:solidFill>
                  <a:schemeClr val="bg1"/>
                </a:solidFill>
              </a:rPr>
              <a:t>Su equipo de cómputo debe tener cámara y micrófono. Verifique que estén en funcionamiento.</a:t>
            </a:r>
          </a:p>
          <a:p>
            <a:pPr algn="just"/>
            <a:r>
              <a:rPr lang="es-MX" sz="2200" dirty="0">
                <a:solidFill>
                  <a:schemeClr val="bg1"/>
                </a:solidFill>
              </a:rPr>
              <a:t>Tenga a la mano su documento de identificación y tarjeta profesional, el cual deberá exponer ante la cámara al inicio de la audiencia cuando el Juez lo requiera.</a:t>
            </a:r>
            <a:endParaRPr lang="es-CO" sz="2200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196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</a:rPr>
              <a:t>¿Cómo ingresar a la audiencia?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709530"/>
            <a:ext cx="8946541" cy="4538869"/>
          </a:xfrm>
        </p:spPr>
        <p:txBody>
          <a:bodyPr>
            <a:normAutofit fontScale="92500"/>
          </a:bodyPr>
          <a:lstStyle/>
          <a:p>
            <a:pPr algn="just"/>
            <a:r>
              <a:rPr lang="es-MX" sz="2400" dirty="0">
                <a:solidFill>
                  <a:schemeClr val="bg1"/>
                </a:solidFill>
              </a:rPr>
              <a:t>Al correo electrónico que haya proporcionado le llegará una invitación a la audiencia programada, correo que incluye el enlace (link) que lo conectará a la audiencia.</a:t>
            </a:r>
          </a:p>
          <a:p>
            <a:pPr marL="0" indent="0" algn="just">
              <a:buNone/>
            </a:pPr>
            <a:endParaRPr lang="es-MX" sz="2400" dirty="0">
              <a:solidFill>
                <a:schemeClr val="bg1"/>
              </a:solidFill>
            </a:endParaRP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Antes de la hora programada, deberá unirse a la reunión dando clic en el botón</a:t>
            </a:r>
            <a:r>
              <a:rPr lang="es-MX" sz="2400" b="1" u="sng" dirty="0">
                <a:solidFill>
                  <a:schemeClr val="bg1"/>
                </a:solidFill>
              </a:rPr>
              <a:t> UNIRSE A UNA REUNIÓN. </a:t>
            </a:r>
            <a:r>
              <a:rPr lang="es-MX" sz="2400" dirty="0">
                <a:solidFill>
                  <a:schemeClr val="bg1"/>
                </a:solidFill>
              </a:rPr>
              <a:t>Allí el sistema le preguntará si desea conectarse desde la aplicación Microsoft Teams o por medio de internet. Si ya tiene la aplicación descargada en su PC o móvil ingrese por la aplicación, de lo contrario tome la opción de ingresar por medio de internet.</a:t>
            </a:r>
          </a:p>
          <a:p>
            <a:pPr algn="r"/>
            <a:r>
              <a:rPr lang="es-MX" dirty="0">
                <a:solidFill>
                  <a:schemeClr val="bg1"/>
                </a:solidFill>
              </a:rPr>
              <a:t>Continúa  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153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>
                <a:solidFill>
                  <a:schemeClr val="bg1"/>
                </a:solidFill>
              </a:rPr>
              <a:t>….continúa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258958"/>
            <a:ext cx="8946541" cy="4989442"/>
          </a:xfrm>
        </p:spPr>
        <p:txBody>
          <a:bodyPr>
            <a:normAutofit/>
          </a:bodyPr>
          <a:lstStyle/>
          <a:p>
            <a:pPr algn="just"/>
            <a:r>
              <a:rPr lang="es-MX" sz="2400" dirty="0">
                <a:solidFill>
                  <a:schemeClr val="bg1"/>
                </a:solidFill>
              </a:rPr>
              <a:t>Al unirse, la aplicación le avisará que ha ingresado a la sala de espera de la reunión; por favor espere a que se le dé ingreso a la sala virtual.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 Una vez se encuentre en la sala virtual, escuche atentamente la información que le será suministrada como reglas de la audiencia.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Mantenga la cámara encendida durante toda la audiencia. Si tiene problemas de conectividad deberá manifestarlo. En todo caso, si llega a desconectarse recuerde que debe volver a conectarse.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Si debe retirarse de la audiencia antes de que termine deberá informarlo para que se autorice su retiro.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15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11137"/>
            <a:ext cx="10515600" cy="1325563"/>
          </a:xfrm>
        </p:spPr>
        <p:txBody>
          <a:bodyPr/>
          <a:lstStyle/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</a:rPr>
              <a:t>Durante la audiencia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36700"/>
            <a:ext cx="10515600" cy="5473699"/>
          </a:xfrm>
        </p:spPr>
        <p:txBody>
          <a:bodyPr>
            <a:normAutofit/>
          </a:bodyPr>
          <a:lstStyle/>
          <a:p>
            <a:pPr algn="just"/>
            <a:r>
              <a:rPr lang="es-MX" sz="2400" dirty="0">
                <a:solidFill>
                  <a:schemeClr val="bg1"/>
                </a:solidFill>
              </a:rPr>
              <a:t>Iniciada la audiencia deberá identificarse ante el Juez para el registro de la grabación. Las partes podrán hablar cuando se les autorice.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Si desea pedir la palabra deberá pedir permiso a través del chat/mensajes de texto del aplicativo Microsoft Teams o mediante la opción de “levantar la mano”.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Para los </a:t>
            </a:r>
            <a:r>
              <a:rPr lang="es-MX" sz="2400" b="1" u="sng" dirty="0">
                <a:solidFill>
                  <a:schemeClr val="bg1"/>
                </a:solidFill>
              </a:rPr>
              <a:t>Testimonios</a:t>
            </a:r>
            <a:r>
              <a:rPr lang="es-MX" sz="2400" dirty="0">
                <a:solidFill>
                  <a:schemeClr val="bg1"/>
                </a:solidFill>
              </a:rPr>
              <a:t>: los abogados y abogadas deberán indicar el correo electrónico a dónde se les remitirá la invitación a los testigos para la audiencia. Los testigos deberán conectarse y estar pendientes cuando se les autorice el ingreso a la sala virtual. De igual manera se procederá cuando deba interrogarse al </a:t>
            </a:r>
            <a:r>
              <a:rPr lang="es-MX" sz="2400" b="1" u="sng" dirty="0">
                <a:solidFill>
                  <a:schemeClr val="bg1"/>
                </a:solidFill>
              </a:rPr>
              <a:t>Perito</a:t>
            </a:r>
            <a:r>
              <a:rPr lang="es-MX" sz="2400" dirty="0">
                <a:solidFill>
                  <a:schemeClr val="bg1"/>
                </a:solidFill>
              </a:rPr>
              <a:t>.</a:t>
            </a:r>
          </a:p>
          <a:p>
            <a:endParaRPr lang="es-MX" sz="2400" dirty="0">
              <a:solidFill>
                <a:schemeClr val="bg1"/>
              </a:solidFill>
            </a:endParaRPr>
          </a:p>
          <a:p>
            <a:pPr algn="r"/>
            <a:r>
              <a:rPr lang="es-MX" dirty="0">
                <a:solidFill>
                  <a:schemeClr val="bg1"/>
                </a:solidFill>
              </a:rPr>
              <a:t>Continúa…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89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>
                <a:solidFill>
                  <a:schemeClr val="bg1"/>
                </a:solidFill>
              </a:rPr>
              <a:t>…continúa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sz="2400" dirty="0">
                <a:solidFill>
                  <a:schemeClr val="bg1"/>
                </a:solidFill>
              </a:rPr>
              <a:t>Si en la audiencia se debe compartir un documento, el interesado o interesada deberá escanearlo o convertirlo a </a:t>
            </a:r>
            <a:r>
              <a:rPr lang="es-MX" sz="2400" dirty="0" err="1">
                <a:solidFill>
                  <a:schemeClr val="bg1"/>
                </a:solidFill>
              </a:rPr>
              <a:t>PDF</a:t>
            </a:r>
            <a:r>
              <a:rPr lang="es-MX" sz="2400" dirty="0">
                <a:solidFill>
                  <a:schemeClr val="bg1"/>
                </a:solidFill>
              </a:rPr>
              <a:t>. Podrá compartirlo en el chat de la aplicación y el Juez decidirá sobre su incorporación al proceso y traslado para su contradicción. 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De no ser posible lo anterior, el interesado o interesada deberá remitir previamente a la audiencia el respectivo documento al correo electrónico del Juzgado. En la audiencia se decidirá sobre su incorporación al proceso y traslado para su contradicción. </a:t>
            </a:r>
          </a:p>
          <a:p>
            <a:endParaRPr lang="es-MX" sz="2400" dirty="0">
              <a:solidFill>
                <a:schemeClr val="bg1"/>
              </a:solidFill>
            </a:endParaRPr>
          </a:p>
          <a:p>
            <a:pPr algn="r"/>
            <a:r>
              <a:rPr lang="es-MX" dirty="0">
                <a:solidFill>
                  <a:schemeClr val="bg1"/>
                </a:solidFill>
              </a:rPr>
              <a:t>Continúa…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738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1151</Words>
  <Application>Microsoft Office PowerPoint</Application>
  <PresentationFormat>Panorámica</PresentationFormat>
  <Paragraphs>66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Ion</vt:lpstr>
      <vt:lpstr>JUZGADO PRIMERO CIVIL DEL CIRCUITO TRANSITORIO DE BOGOTÁ</vt:lpstr>
      <vt:lpstr>Aplicativos</vt:lpstr>
      <vt:lpstr>Microsoft Teams</vt:lpstr>
      <vt:lpstr>Instrucciones previas a la audiencia</vt:lpstr>
      <vt:lpstr>Antes de iniciar la audiencia</vt:lpstr>
      <vt:lpstr>¿Cómo ingresar a la audiencia?</vt:lpstr>
      <vt:lpstr>….continúa</vt:lpstr>
      <vt:lpstr>Durante la audiencia</vt:lpstr>
      <vt:lpstr>…continúa</vt:lpstr>
      <vt:lpstr>Inspección judicial</vt:lpstr>
      <vt:lpstr>Para finalizar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JUZGADO PRIMERO CIVIL DEL CIRCUITO TRANSITORIO DE BOGOTÁ</dc:title>
  <dc:creator>Maria Fernanda Rosas Rueda</dc:creator>
  <cp:lastModifiedBy>Maria Fernanda Rosas Rueda</cp:lastModifiedBy>
  <cp:revision>1</cp:revision>
  <dcterms:created xsi:type="dcterms:W3CDTF">2020-07-08T02:33:03Z</dcterms:created>
  <dcterms:modified xsi:type="dcterms:W3CDTF">2020-07-08T02:35:29Z</dcterms:modified>
</cp:coreProperties>
</file>