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2" r:id="rId2"/>
    <p:sldId id="308" r:id="rId3"/>
    <p:sldId id="303" r:id="rId4"/>
    <p:sldId id="291" r:id="rId5"/>
  </p:sldIdLst>
  <p:sldSz cx="9144000" cy="5149850"/>
  <p:notesSz cx="9144000" cy="51498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6F0A"/>
    <a:srgbClr val="6893C6"/>
    <a:srgbClr val="CC2E2E"/>
    <a:srgbClr val="CC1D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/>
    <p:restoredTop sz="94674"/>
  </p:normalViewPr>
  <p:slideViewPr>
    <p:cSldViewPr>
      <p:cViewPr varScale="1">
        <p:scale>
          <a:sx n="91" d="100"/>
          <a:sy n="91" d="100"/>
        </p:scale>
        <p:origin x="-76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02T00:13:09.28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0 256,'67'0,"-10"0,-43 0,5 0,11 0,-6 0,12 0,-12 0,-3 0,15-5,-19 4,18-4,-13 5,3 0,6 0,-7 0,4 0,-1 0,-2 0,2 0,3 0,-5 0,4 0,0 0,-7 0,18 0,-22 0,11 0,-5 0,1 0,5 0,-3 0,-2 0,6 0,-8 0,7 0,-8 0,6 0,0 0,-4 0,3 0,-3 0,9 0,-3 0,-6 0,10 0,-16 0,18 0,-12 0,-1 0,6 0,-5 0,7-4,-3 3,-1-4,1 1,0 3,0-4,0 5,3-3,-3 2,4-3,-5 1,1 2,-4-7,3 7,-2-4,3 5,-1-3,1 2,3-2,-2 3,2 0,-3 0,0 0,0 0,-4 0,6 0,-5 0,3 0,-1-5,3 4,-4-4,3 5,-2 0,-5 0,15 0,-15 0,7 0,0 0,-7 0,10 0,-7 0,-1 0,6 0,-8 0,9 0,-7 0,2 0,1 0,2 0,-6 0,7 0,-8 0,12 0,-5 0,1 0,-3 0,-7 0,13 0,-11-4,7 3,0-4,-7 5,7 0,4 0,-10 0,9 0,5 0,-13 0,7 0,-5 0,1 0,-2-3,14 2,-23-3,13 4,0 0,-3 0,4 0,2 0,-9 0,9 0,-2 0,-10 0,17 0,-17 0,10 0,2 0,-15 0,19 0,-10-4,5 3,-2-4,-9 5,9-4,1 3,1-4,-4 5,2 0,-6-4,6 3,3-4,-9 5,9-4,-8 2,-3-2,15 4,-19 0,18 0,-13-5,3 4,6-3,-7 0,0 3,3-2,-2-1,8 4,-13-4,17 4,-21-4,13 3,4-4,-10 0,9 4,-8-3,-3 4,15-5,-13 4,9-3,-3-1,-7 4,7-3,0-1,-6 4,6-4,0 5,-7 0,7 0,3 0,-9 0,10 0,-4 0,-13 0,21 0,-17 0,10 0,-3 0,-3 0,4 0,0-3,-4 2,3-2,-2 3,-1-5,3 4,1-8,-5 8,8-4,-10 2,7 2,-2-2,0 3,1-5,-3 4,4-4,-4 5,3 0,-2 0,4 0,0 0,-1 0,-1 0,-5 0,7 0,-3 0,6 0,-8 0,3 0,-3 0,0 0,6 0,-3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09:09.4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1 110 24575,'2'-2'0,"-1"-3"0,3 4 0,-3-3 0,3 3 0,-3-3 0,3 3 0,-1-3 0,2 3 0,-2-3 0,1 3 0,-3-4 0,4 5 0,-5-5 0,5 5 0,-5-5 0,5 5 0,-5-5 0,5 4 0,-5-3 0,5 3 0,-5-3 0,5 3 0,-2-1 0,-1 0 0,3 1 0,-4-4 0,3 5 0,-3-5 0,1 2 0,-2-2 0,0 0 0,0 0 0,2 0 0,-1 0 0,3 2 0,-3-2 0,1 7 0,-2 1 0,0 2 0,0 3 0,2-5 0,-1 1 0,3-3 0,-3 3 0,1-1 0,0 0 0,-1 1 0,3-3 0,-3 3 0,3-3 0,-3 3 0,4-3 0,-3 4 0,3-5 0,-2 5 0,2-5 0,-2 2 0,-1 1 0,3-3 0,-2 2 0,2 1 0,-2 0 0,1-1 0,-6 1 0,2-3 0,-5 0 0,-1 0 0,1 0 0,0 0 0,0 0 0,0 0 0,0 0 0,0 0 0,0 0 0,-1 0 0,1 0 0,0 0 0,2 2 0,1 1 0,2 2 0,0 0 0,0 0 0,0 0 0,-2 0 0,1 0 0,-1 0 0,2 0 0,0 0 0,0 0 0,0 0 0,0 0 0,0 0 0,-2-2 0,1 2 0,-1-2 0,2 2 0,0 0 0,0 0 0,0 0 0,0 0 0,-3 0 0,3 0 0,-2 0 0,2 0 0,0 0 0,0 0 0,0 0 0,0 0 0,0 0 0,0 1 0,0-6 0,2 2 0,1-5 0,0 6 0,-1 0 0,-2 2 0,0 0 0,-3-3 0,1 1 0,-3-1 0,-1-1 0,1 1 0,2-4 0,1-1 0,2-2 0,0-1 0,0 1 0,0 0 0,0 0 0,0 0 0,0 0 0,0-4 0,0 3 0,0-3 0,0 4 0,-2 2 0,1-1 0,-1 1 0,2-2 0,0 0 0,-2 2 0,1-2 0,-1 2 0,0-2 0,1 0 0,-4 0 0,5 0 0,-2 0 0,2 0 0,-3-1 0,3 1 0,-3 0 0,3 0 0,0 0 0,-2 2 0,2-2 0,-3 3 0,3-4 0,0 1 0,0 0 0,0 0 0,0 0 0,0 0 0,0 0 0,3 2 0,-3-2 0,5 5 0,-5-3 0,2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09:25.0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83 24575,'2'-3'0,"1"-2"0,2 5 0,-2-5 0,2 4 0,-5-3 0,5 3 0,-5-3 0,5 3 0,-5-3 0,5 3 0,-5-3 0,5 3 0,-5-4 0,3-1 0,-3-4 0,0-3 0,2 6 0,1 1 0,2 6 0,0 0 0,0 0 0,-2 2 0,1-1 0,-3 3 0,3-3 0,-1 1 0,0 0 0,1-1 0,-3 3 0,4-3 0,-5 3 0,5-1 0,-5 2 0,2 0 0,1-2 0,-3 2 0,2-3 0,1 1 0,-3 2 0,5-5 0,-5 5 0,3-2 0,-1-1 0,1 1 0,2-3 0,0 0 0,0 0 0,-5 0 0,-2 0 0,-4 0 0,-2 0 0,3 0 0,0 0 0,0 0 0,0 0 0,2-3 0,-2 3 0,3-5 0,-4 5 0,4-5 0,-3 2 0,2 0 0,0-1 0,1 1 0,0 0 0,1-1 0,-1 1 0,0 0 0,1-2 0,-1 3 0,2-4 0,0 1 0,0 0 0,0 0 0,0 4 0,0 6 0,0 2 0,0 2 0,0-4 0,0 0 0,0 0 0,0 0 0,0 1 0,0-1 0,0 0 0,0 0 0,0 0 0,0 0 0,0 0 0,0 0 0,0 0 0,0 0 0,0 0 0,0 0 0,0 0 0,0 0 0,0 0 0,0 0 0,0 1 0,0-1 0,0 0 0,0 0 0,0 0 0,0 0 0,0 0 0,0 0 0,0 0 0,0 0 0,0 0 0,0 0 0,0 0 0,0 0 0,0 0 0,0 0 0,0 1 0,0-1 0,0 0 0,0 0 0,0 0 0,0 0 0,0 0 0,0 0 0,0 0 0,0 0 0,0 0 0,0 0 0,0 0 0,0 0 0,0 0 0,0 1 0,0-1 0,0 0 0,0 0 0,0 0 0,0 0 0,0 0 0,0 0 0,0 0 0,0 0 0,0 0 0,0 0 0,0 0 0,0 0 0,0 0 0,0-4 0,0-4 0,2 0 0,-1-4 0,1 0 0,-2 1 0,0-2 0,0 2 0,0 1 0,2 0 0,1 0 0,0 0 0,-1 0 0,-2 0 0,0 0 0,0-1 0,0 1 0,0 0 0,2 2 0,-1-1 0,1 1 0,-2-2 0,0 0 0,0-1 0,0 1 0,0 0 0,0 0 0,0 0 0,0 0 0,0 0 0,0 0 0,0-1 0,0 1 0,0 0 0,0 0 0,0 0 0,0 0 0,0 0 0,0 0 0,0-1 0,0 1 0,0 0 0,0 0 0,0 0 0,0 0 0,0 0 0,0-1 0,0 1 0,0 0 0,0 0 0,0 0 0,0 4 0,0 6 0,0 2 0,0 2 0,0-4 0,0 0 0,0 0 0,0 0 0,0 0 0,0 0 0,0 1 0,0-1 0,0 0 0,0 0 0,0 0 0,0 0 0,0 0 0,0 0 0,0 0 0,0 0 0,0 0 0,0 0 0,0 0 0,0 0 0,0 0 0,0 1 0,0-1 0,0 0 0,0 0 0,0 0 0,0 0 0,0 0 0,0 0 0,0 0 0,0 0 0,0 0 0,2 0 0,-1 0 0,1 0 0,0-2 0,-1 2 0,1-3 0,-2 4 0,2-4 0,-1 3 0,1-2 0,-2 2 0,0 0 0,0-2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09:57.7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58 44 24575,'-8'1'0,"3"2"0,1-1 0,4 1 0,-4-2 0,4 2 0,-4 0 0,2-1 0,0 2 0,-2-4 0,4 4 0,-4-4 0,2 2 0,-1 0 0,0-2 0,2 4 0,-2-4 0,2 4 0,-2-4 0,2 4 0,-3-4 0,4 4 0,2-9 0,0 5 0,4-7 0,-2 5 0,0-1 0,-1 0 0,0 2 0,-2-2 0,2 2 0,-2-2 0,2 2 0,-2-3 0,2 4 0,0-2 0,1 2 0,-2-2 0,1 0 0,0 0 0,1 0 0,-2 0 0,1 2 0,0-4 0,1 4 0,0-2 0,-2 0 0,2 2 0,-2-4 0,2 3 0,-2-2 0,2 2 0,-4-2 0,4 2 0,-4 1 0,2 2 0,-2 3 0,2-3 0,-2 1 0,4 0 0,-2 1 0,2 0 0,-2 0 0,2-2 0,-2 2 0,2-2 0,0 0 0,-2 2 0,2-4 0,-2 2 0,2 0 0,0-2 0,0 2 0,-1 0 0,0-2 0,-1 2 0,1 0 0,0-2 0,-2 4 0,2-4 0,-4 2 0,-1-2 0,-3 0 0,-1-2 0,2 2 0,0-4 0,0 4 0,0-4 0,0 2 0,0-2 0,0 0 0,0 1 0,-1 0 0,3 0 0,-1 1 0,2-2 0,-3 2 0,2-2 0,-2 2 0,2-2 0,-2 2 0,4-2 0,-2 0 0,2 0 0,0 0 0,0-1 0,0 1 0,0 0 0,0 0 0,0 4 0,0 4 0,0 1 0,0 2 0,0-3 0,0 0 0,0 0 0,0 0 0,0 0 0,0 0 0,0 1 0,0-1 0,0 0 0,0 0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0 0,0 1 0,2-1 0,-2 0 0,2 0 0,-2 0 0,0 0 0,0 0 0,2 0 0,-2 0 0,2 0 0,-2 0 0,0 0 0,0 0 0,0 0 0,0 0 0,2-2 0,-2 2 0,2-2 0,-2 2 0,0 0 0,0 0 0,0 0 0,2 0 0,-2 0 0,2 0 0,-2 0 0,0 0 0,0 0 0,0 0 0,0 0 0,2 1 0,-2-1 0,2 0 0,-2 0 0,0 0 0,0 0 0,0 0 0,0 0 0,0 0 0,0 0 0,0 0 0,0 0 0,0 0 0,0 0 0,0 0 0,0 0 0,0 0 0,0 0 0,0 0 0,0 0 0,0 0 0,0 0 0,0 0 0,0 0 0,0 0 0,0 0 0,0 0 0,0 0 0,0 0 0,0 1 0,0-1 0,-2-2 0,0 0 0,-2-2 0,0 0 0,0 0 0,0 0 0,0 0 0,1 1 0,0 0 0,0 1 0,1-4 0,0 0 0,2-3 0,0 1 0,0 0 0,0 0 0,0 0 0,0 0 0,0 0 0,2 2 0,-1-2 0,2 2 0,-2-2 0,0 0 0,-1-1 0,0 1 0,2 0 0,-1 0 0,0 0 0,1 2 0,-1-2 0,0 2 0,-1-2 0,0 0 0,0 0 0,0 0 0,0-1 0,0 1 0,0 0 0,0 0 0,0 0 0,0 0 0,0-3 0,0 2 0,0-2 0,0 3 0,0 0 0,0 0 0,0 0 0,0 0 0,0 0 0,0 0 0,0 0 0,0 0 0,0-1 0,0 1 0,0 0 0,0 0 0,0 0 0,0 0 0,0 0 0,0 0 0,0 0 0,0 0 0,0 0 0,0-1 0,0 1 0,0 0 0,0 0 0,0 0 0,0 0 0,0 0 0,0 0 0,0 0 0,-1 1 0,0 0 0,-1 1 0,2-3 0,0 1 0,-1 2 0,0-1 0,-1 0 0,2-1 0,0 0 0,0 0 0,0 0 0,-2 0 0,2 0 0,-2 0 0,2 0 0,0-1 0,-2 1 0,2 0 0,-2 0 0,2 0 0,0 0 0,0 0 0,0 0 0,0 0 0,0 0 0,0 0 0,0-1 0,0 1 0,-2 2 0,2-2 0,-2 2 0,2-2 0,0 0 0,0 0 0,0 0 0,0 0 0,0 0 0,0 0 0,0 3 0,0 5 0,0 1 0,0 3 0,0-4 0,0 0 0,0 0 0,-5 0 0,4 0 0,-4 1 0,5-1 0,0 0 0,0 0 0,0 0 0,0 0 0,0 0 0,0 0 0,0 0 0,0 0 0,0 0 0,0 0 0,0 0 0,0 1 0,0-1 0,0 0 0,0 0 0,0 0 0,0 0 0,0 0 0,0 0 0,0 0 0,-1-2 0,0 2 0,-1-2 0,2 2 0,0 0 0,0 0 0,0 0 0,-1 0 0,0 0 0,-1 0 0,2 0 0,0 0 0,0 0 0,-2 0 0,2 0 0,-2 0 0,2 0 0,0 0 0,0 0 0,0 0 0,0 0 0,0 0 0,0 1 0,0-1 0,0 0 0,0 0 0,0 0 0,0 0 0,0 0 0,0 0 0,0 0 0,0 0 0,0 0 0,0 0 0,0 0 0,0 0 0,0 0 0,0 0 0,0 0 0,0 0 0,0 0 0,0 0 0,0 0 0,0 0 0,0 0 0,0 0 0,0 0 0,0 0 0,0 0 0,0 0 0,0 0 0,0 1 0,0-1 0,0 0 0,0 0 0,0 0 0,0 0 0,0 0 0,0 0 0,0 0 0,0 0 0,0 0 0,0 0 0,0 0 0,0-2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3AAA6-6FC5-4800-80B6-6F7E06FBBDA4}" type="datetimeFigureOut">
              <a:rPr lang="es-CO" smtClean="0"/>
              <a:pPr/>
              <a:t>5/11/2020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1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F3DD-477D-4992-A943-7E9D04BA6DF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019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F3DD-477D-4992-A943-7E9D04BA6DFD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63227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F3DD-477D-4992-A943-7E9D04BA6DFD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4216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F3DD-477D-4992-A943-7E9D04BA6DFD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54767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E838FC7-F8CD-46DF-9DF4-AA6FBE496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F8CF5B-E67D-480A-A4FE-66C4A306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9E30BFC-5DAE-48B0-95F7-231793C44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8ACED6-546D-444E-9646-F48DAC9023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652210F-3FD2-43F1-82D9-3E1D82C5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957B34F-DA72-44AF-B75A-B8075F425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1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51FECC-CF48-4AF7-8C82-C47357B2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FD2D9CB-7583-4D80-9E97-D3EDCE9C39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5B49C6-52CF-4182-B752-045CF12247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E287E7C-52FE-49EE-8440-2F046A0A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BC4088C-9D85-4C17-99FD-DB6B18F2B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35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0A683BA-4030-4D13-A2DA-83AFCE31E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9DF1E5C-4194-48CD-8893-48FBB8C3A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03F9A1F-389F-4D11-B4AE-1255B5CC3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D72554B-15EE-4DFA-A847-101A3A7E3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235967-365F-4F80-B5BC-27910650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3804559-E494-4039-B9AD-ADF90B537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547DBAD-69C8-4B2D-9769-B811FBDBCF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A054432-96F9-44D9-9CBF-30508C7A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15D08AD-E260-4C95-9EAB-299F741E0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59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74511C-9A28-4C5D-8FA9-8D33B8AF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45E7F87-88E2-4D16-8565-88EBEF7081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7D3DA0-FC36-4A90-AD98-4F18CBFC30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713850B-BBCD-4C30-96D8-7F96F66E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3C83546-70DA-4311-8E5A-A259EBBFC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0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D13DCE-6EFC-4F4E-9E6E-F0B92635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69A4A69-05D9-48EC-A301-DAE3BABDB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4D28036-53E9-44FD-A81E-360B2DB96A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D79D693-EBE2-48DB-A586-E5C27EF9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67C1FBF-B43B-47D8-B830-D1487FF2A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06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7E3A20-B3E0-4CC1-8E71-2381DDA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8DF3D79-D850-4CB4-909B-C146A7647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408475-305F-4196-AD0A-810622296A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4C1D3DF-909F-4ADA-B5F5-45FAF3EC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8DC1EA9-B143-47D9-A555-C16351959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06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image" Target="../media/image12.png"/><Relationship Id="rId21" Type="http://schemas.openxmlformats.org/officeDocument/2006/relationships/image" Target="../media/image30.sv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36.sv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" Type="http://schemas.openxmlformats.org/officeDocument/2006/relationships/image" Target="../media/image29.png"/><Relationship Id="rId21" Type="http://schemas.openxmlformats.org/officeDocument/2006/relationships/image" Target="../media/image53.svg"/><Relationship Id="rId7" Type="http://schemas.openxmlformats.org/officeDocument/2006/relationships/image" Target="../media/image30.svg"/><Relationship Id="rId12" Type="http://schemas.openxmlformats.org/officeDocument/2006/relationships/image" Target="../media/image47.svg"/><Relationship Id="rId17" Type="http://schemas.openxmlformats.org/officeDocument/2006/relationships/image" Target="../media/image37.png"/><Relationship Id="rId25" Type="http://schemas.openxmlformats.org/officeDocument/2006/relationships/image" Target="../media/image5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29" Type="http://schemas.openxmlformats.org/officeDocument/2006/relationships/image" Target="../media/image6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24" Type="http://schemas.openxmlformats.org/officeDocument/2006/relationships/image" Target="../media/image41.png"/><Relationship Id="rId5" Type="http://schemas.openxmlformats.org/officeDocument/2006/relationships/image" Target="../media/image16.png"/><Relationship Id="rId15" Type="http://schemas.openxmlformats.org/officeDocument/2006/relationships/image" Target="../media/image35.png"/><Relationship Id="rId23" Type="http://schemas.openxmlformats.org/officeDocument/2006/relationships/image" Target="../media/image55.svg"/><Relationship Id="rId28" Type="http://schemas.openxmlformats.org/officeDocument/2006/relationships/image" Target="../media/image43.png"/><Relationship Id="rId10" Type="http://schemas.openxmlformats.org/officeDocument/2006/relationships/image" Target="../media/image32.png"/><Relationship Id="rId19" Type="http://schemas.openxmlformats.org/officeDocument/2006/relationships/image" Target="../media/image51.svg"/><Relationship Id="rId31" Type="http://schemas.openxmlformats.org/officeDocument/2006/relationships/image" Target="../media/image63.svg"/><Relationship Id="rId4" Type="http://schemas.openxmlformats.org/officeDocument/2006/relationships/image" Target="../media/image42.svg"/><Relationship Id="rId9" Type="http://schemas.openxmlformats.org/officeDocument/2006/relationships/image" Target="../media/image44.svg"/><Relationship Id="rId14" Type="http://schemas.openxmlformats.org/officeDocument/2006/relationships/image" Target="../media/image49.svg"/><Relationship Id="rId22" Type="http://schemas.openxmlformats.org/officeDocument/2006/relationships/image" Target="../media/image40.png"/><Relationship Id="rId27" Type="http://schemas.openxmlformats.org/officeDocument/2006/relationships/image" Target="../media/image59.svg"/><Relationship Id="rId30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75.svg"/><Relationship Id="rId18" Type="http://schemas.openxmlformats.org/officeDocument/2006/relationships/image" Target="../media/image54.png"/><Relationship Id="rId26" Type="http://schemas.openxmlformats.org/officeDocument/2006/relationships/image" Target="../media/image84.svg"/><Relationship Id="rId3" Type="http://schemas.openxmlformats.org/officeDocument/2006/relationships/image" Target="../media/image65.svg"/><Relationship Id="rId21" Type="http://schemas.openxmlformats.org/officeDocument/2006/relationships/image" Target="../media/image56.png"/><Relationship Id="rId34" Type="http://schemas.openxmlformats.org/officeDocument/2006/relationships/image" Target="../media/image92.svg"/><Relationship Id="rId7" Type="http://schemas.openxmlformats.org/officeDocument/2006/relationships/image" Target="../media/image69.svg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5" Type="http://schemas.openxmlformats.org/officeDocument/2006/relationships/image" Target="../media/image58.png"/><Relationship Id="rId33" Type="http://schemas.openxmlformats.org/officeDocument/2006/relationships/image" Target="../media/image62.png"/><Relationship Id="rId38" Type="http://schemas.openxmlformats.org/officeDocument/2006/relationships/image" Target="../media/image16.png"/><Relationship Id="rId2" Type="http://schemas.openxmlformats.org/officeDocument/2006/relationships/image" Target="../media/image45.png"/><Relationship Id="rId16" Type="http://schemas.openxmlformats.org/officeDocument/2006/relationships/image" Target="../media/image52.png"/><Relationship Id="rId20" Type="http://schemas.openxmlformats.org/officeDocument/2006/relationships/image" Target="../media/image79.sv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11" Type="http://schemas.openxmlformats.org/officeDocument/2006/relationships/image" Target="../media/image73.svg"/><Relationship Id="rId24" Type="http://schemas.openxmlformats.org/officeDocument/2006/relationships/image" Target="../media/image57.png"/><Relationship Id="rId32" Type="http://schemas.openxmlformats.org/officeDocument/2006/relationships/image" Target="../media/image90.svg"/><Relationship Id="rId37" Type="http://schemas.openxmlformats.org/officeDocument/2006/relationships/image" Target="../media/image65.pn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23" Type="http://schemas.openxmlformats.org/officeDocument/2006/relationships/customXml" Target="../ink/ink1.xml"/><Relationship Id="rId28" Type="http://schemas.openxmlformats.org/officeDocument/2006/relationships/image" Target="../media/image86.svg"/><Relationship Id="rId36" Type="http://schemas.openxmlformats.org/officeDocument/2006/relationships/image" Target="../media/image64.png"/><Relationship Id="rId10" Type="http://schemas.openxmlformats.org/officeDocument/2006/relationships/image" Target="../media/image49.png"/><Relationship Id="rId19" Type="http://schemas.openxmlformats.org/officeDocument/2006/relationships/image" Target="../media/image55.png"/><Relationship Id="rId31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71.svg"/><Relationship Id="rId14" Type="http://schemas.openxmlformats.org/officeDocument/2006/relationships/image" Target="../media/image51.png"/><Relationship Id="rId22" Type="http://schemas.openxmlformats.org/officeDocument/2006/relationships/image" Target="../media/image81.svg"/><Relationship Id="rId27" Type="http://schemas.openxmlformats.org/officeDocument/2006/relationships/image" Target="../media/image59.png"/><Relationship Id="rId30" Type="http://schemas.openxmlformats.org/officeDocument/2006/relationships/image" Target="../media/image88.svg"/><Relationship Id="rId35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11" Type="http://schemas.openxmlformats.org/officeDocument/2006/relationships/image" Target="../media/image68.png"/><Relationship Id="rId5" Type="http://schemas.openxmlformats.org/officeDocument/2006/relationships/image" Target="../media/image16.png"/><Relationship Id="rId10" Type="http://schemas.openxmlformats.org/officeDocument/2006/relationships/customXml" Target="../ink/ink4.xml"/><Relationship Id="rId4" Type="http://schemas.openxmlformats.org/officeDocument/2006/relationships/image" Target="../media/image3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27 Rectángulo">
            <a:extLst>
              <a:ext uri="{FF2B5EF4-FFF2-40B4-BE49-F238E27FC236}">
                <a16:creationId xmlns:a16="http://schemas.microsoft.com/office/drawing/2014/main" xmlns="" id="{34F00E17-4A05-084F-9C62-8DA572E5DD16}"/>
              </a:ext>
            </a:extLst>
          </p:cNvPr>
          <p:cNvSpPr/>
          <p:nvPr/>
        </p:nvSpPr>
        <p:spPr>
          <a:xfrm>
            <a:off x="5998204" y="1652918"/>
            <a:ext cx="3145795" cy="3496931"/>
          </a:xfrm>
          <a:prstGeom prst="rect">
            <a:avLst/>
          </a:prstGeom>
          <a:solidFill>
            <a:srgbClr val="6893C6">
              <a:alpha val="66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xmlns="" id="{96974E7E-493B-410D-9D92-D3B0186CC1B1}"/>
              </a:ext>
            </a:extLst>
          </p:cNvPr>
          <p:cNvSpPr txBox="1"/>
          <p:nvPr/>
        </p:nvSpPr>
        <p:spPr>
          <a:xfrm>
            <a:off x="1054988" y="1425934"/>
            <a:ext cx="1145579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300" dirty="0">
                <a:solidFill>
                  <a:srgbClr val="5F5F5F"/>
                </a:solidFill>
                <a:latin typeface="Century Gothic"/>
                <a:cs typeface="Century Gothic"/>
              </a:rPr>
              <a:t>LOGROS</a:t>
            </a:r>
            <a:endParaRPr sz="1300" spc="300" dirty="0">
              <a:latin typeface="Century Gothic"/>
              <a:cs typeface="Century Gothic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307975" y="1151067"/>
            <a:ext cx="685977" cy="604872"/>
            <a:chOff x="152400" y="1407115"/>
            <a:chExt cx="634932" cy="634410"/>
          </a:xfrm>
        </p:grpSpPr>
        <p:sp>
          <p:nvSpPr>
            <p:cNvPr id="16" name="object 15">
              <a:extLst>
                <a:ext uri="{FF2B5EF4-FFF2-40B4-BE49-F238E27FC236}">
                  <a16:creationId xmlns:a16="http://schemas.microsoft.com/office/drawing/2014/main" xmlns="" id="{7BBC03F3-72FF-4E70-B95C-C9F67A9AEB99}"/>
                </a:ext>
              </a:extLst>
            </p:cNvPr>
            <p:cNvSpPr/>
            <p:nvPr/>
          </p:nvSpPr>
          <p:spPr>
            <a:xfrm>
              <a:off x="296146" y="1506874"/>
              <a:ext cx="327660" cy="222885"/>
            </a:xfrm>
            <a:custGeom>
              <a:avLst/>
              <a:gdLst/>
              <a:ahLst/>
              <a:cxnLst/>
              <a:rect l="l" t="t" r="r" b="b"/>
              <a:pathLst>
                <a:path w="327659" h="222885">
                  <a:moveTo>
                    <a:pt x="4673" y="198107"/>
                  </a:moveTo>
                  <a:lnTo>
                    <a:pt x="1181" y="200926"/>
                  </a:lnTo>
                  <a:lnTo>
                    <a:pt x="0" y="208851"/>
                  </a:lnTo>
                  <a:lnTo>
                    <a:pt x="2590" y="212585"/>
                  </a:lnTo>
                  <a:lnTo>
                    <a:pt x="46896" y="220224"/>
                  </a:lnTo>
                  <a:lnTo>
                    <a:pt x="83489" y="222389"/>
                  </a:lnTo>
                  <a:lnTo>
                    <a:pt x="143355" y="215316"/>
                  </a:lnTo>
                  <a:lnTo>
                    <a:pt x="163914" y="207187"/>
                  </a:lnTo>
                  <a:lnTo>
                    <a:pt x="78473" y="207187"/>
                  </a:lnTo>
                  <a:lnTo>
                    <a:pt x="108361" y="198747"/>
                  </a:lnTo>
                  <a:lnTo>
                    <a:pt x="23726" y="198747"/>
                  </a:lnTo>
                  <a:lnTo>
                    <a:pt x="8712" y="198412"/>
                  </a:lnTo>
                  <a:lnTo>
                    <a:pt x="4673" y="198107"/>
                  </a:lnTo>
                  <a:close/>
                </a:path>
                <a:path w="327659" h="222885">
                  <a:moveTo>
                    <a:pt x="288163" y="74396"/>
                  </a:moveTo>
                  <a:lnTo>
                    <a:pt x="284213" y="75399"/>
                  </a:lnTo>
                  <a:lnTo>
                    <a:pt x="282524" y="76669"/>
                  </a:lnTo>
                  <a:lnTo>
                    <a:pt x="281482" y="78422"/>
                  </a:lnTo>
                  <a:lnTo>
                    <a:pt x="255157" y="118641"/>
                  </a:lnTo>
                  <a:lnTo>
                    <a:pt x="223748" y="154321"/>
                  </a:lnTo>
                  <a:lnTo>
                    <a:pt x="185201" y="182769"/>
                  </a:lnTo>
                  <a:lnTo>
                    <a:pt x="137460" y="201289"/>
                  </a:lnTo>
                  <a:lnTo>
                    <a:pt x="78473" y="207187"/>
                  </a:lnTo>
                  <a:lnTo>
                    <a:pt x="163914" y="207187"/>
                  </a:lnTo>
                  <a:lnTo>
                    <a:pt x="192251" y="195983"/>
                  </a:lnTo>
                  <a:lnTo>
                    <a:pt x="231933" y="167223"/>
                  </a:lnTo>
                  <a:lnTo>
                    <a:pt x="264156" y="131868"/>
                  </a:lnTo>
                  <a:lnTo>
                    <a:pt x="290677" y="92748"/>
                  </a:lnTo>
                  <a:lnTo>
                    <a:pt x="325418" y="92748"/>
                  </a:lnTo>
                  <a:lnTo>
                    <a:pt x="324252" y="85852"/>
                  </a:lnTo>
                  <a:lnTo>
                    <a:pt x="308800" y="85852"/>
                  </a:lnTo>
                  <a:lnTo>
                    <a:pt x="291973" y="75755"/>
                  </a:lnTo>
                  <a:lnTo>
                    <a:pt x="290258" y="74701"/>
                  </a:lnTo>
                  <a:lnTo>
                    <a:pt x="288163" y="74396"/>
                  </a:lnTo>
                  <a:close/>
                </a:path>
                <a:path w="327659" h="222885">
                  <a:moveTo>
                    <a:pt x="302501" y="0"/>
                  </a:moveTo>
                  <a:lnTo>
                    <a:pt x="214414" y="37376"/>
                  </a:lnTo>
                  <a:lnTo>
                    <a:pt x="212598" y="40043"/>
                  </a:lnTo>
                  <a:lnTo>
                    <a:pt x="212445" y="46012"/>
                  </a:lnTo>
                  <a:lnTo>
                    <a:pt x="214096" y="48768"/>
                  </a:lnTo>
                  <a:lnTo>
                    <a:pt x="241871" y="62306"/>
                  </a:lnTo>
                  <a:lnTo>
                    <a:pt x="201843" y="123586"/>
                  </a:lnTo>
                  <a:lnTo>
                    <a:pt x="153211" y="163198"/>
                  </a:lnTo>
                  <a:lnTo>
                    <a:pt x="102779" y="185813"/>
                  </a:lnTo>
                  <a:lnTo>
                    <a:pt x="57349" y="196105"/>
                  </a:lnTo>
                  <a:lnTo>
                    <a:pt x="23726" y="198747"/>
                  </a:lnTo>
                  <a:lnTo>
                    <a:pt x="108361" y="198747"/>
                  </a:lnTo>
                  <a:lnTo>
                    <a:pt x="155459" y="178710"/>
                  </a:lnTo>
                  <a:lnTo>
                    <a:pt x="194432" y="151503"/>
                  </a:lnTo>
                  <a:lnTo>
                    <a:pt x="229849" y="113112"/>
                  </a:lnTo>
                  <a:lnTo>
                    <a:pt x="258800" y="61633"/>
                  </a:lnTo>
                  <a:lnTo>
                    <a:pt x="260375" y="57899"/>
                  </a:lnTo>
                  <a:lnTo>
                    <a:pt x="258762" y="53606"/>
                  </a:lnTo>
                  <a:lnTo>
                    <a:pt x="238506" y="43713"/>
                  </a:lnTo>
                  <a:lnTo>
                    <a:pt x="297434" y="18707"/>
                  </a:lnTo>
                  <a:lnTo>
                    <a:pt x="312896" y="18707"/>
                  </a:lnTo>
                  <a:lnTo>
                    <a:pt x="310857" y="6654"/>
                  </a:lnTo>
                  <a:lnTo>
                    <a:pt x="310451" y="4368"/>
                  </a:lnTo>
                  <a:lnTo>
                    <a:pt x="309054" y="2362"/>
                  </a:lnTo>
                  <a:lnTo>
                    <a:pt x="304965" y="127"/>
                  </a:lnTo>
                  <a:lnTo>
                    <a:pt x="302501" y="0"/>
                  </a:lnTo>
                  <a:close/>
                </a:path>
                <a:path w="327659" h="222885">
                  <a:moveTo>
                    <a:pt x="325418" y="92748"/>
                  </a:moveTo>
                  <a:lnTo>
                    <a:pt x="290677" y="92748"/>
                  </a:lnTo>
                  <a:lnTo>
                    <a:pt x="317690" y="108953"/>
                  </a:lnTo>
                  <a:lnTo>
                    <a:pt x="320903" y="108851"/>
                  </a:lnTo>
                  <a:lnTo>
                    <a:pt x="325818" y="105498"/>
                  </a:lnTo>
                  <a:lnTo>
                    <a:pt x="327063" y="102552"/>
                  </a:lnTo>
                  <a:lnTo>
                    <a:pt x="325418" y="92748"/>
                  </a:lnTo>
                  <a:close/>
                </a:path>
                <a:path w="327659" h="222885">
                  <a:moveTo>
                    <a:pt x="312896" y="18707"/>
                  </a:moveTo>
                  <a:lnTo>
                    <a:pt x="297434" y="18707"/>
                  </a:lnTo>
                  <a:lnTo>
                    <a:pt x="308800" y="85852"/>
                  </a:lnTo>
                  <a:lnTo>
                    <a:pt x="324252" y="85852"/>
                  </a:lnTo>
                  <a:lnTo>
                    <a:pt x="312896" y="18707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D4371548-4E2E-4ACB-AC34-7DC86FC968B5}"/>
                </a:ext>
              </a:extLst>
            </p:cNvPr>
            <p:cNvSpPr/>
            <p:nvPr/>
          </p:nvSpPr>
          <p:spPr>
            <a:xfrm>
              <a:off x="303090" y="1802455"/>
              <a:ext cx="88315" cy="1226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xmlns="" id="{97251B0F-83B4-4259-985C-57B0AD89A9D5}"/>
                </a:ext>
              </a:extLst>
            </p:cNvPr>
            <p:cNvSpPr/>
            <p:nvPr/>
          </p:nvSpPr>
          <p:spPr>
            <a:xfrm>
              <a:off x="411487" y="1748747"/>
              <a:ext cx="88303" cy="176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xmlns="" id="{FEF032CD-5092-46F2-BECB-DCFCFA424863}"/>
                </a:ext>
              </a:extLst>
            </p:cNvPr>
            <p:cNvSpPr/>
            <p:nvPr/>
          </p:nvSpPr>
          <p:spPr>
            <a:xfrm>
              <a:off x="530575" y="1684290"/>
              <a:ext cx="88315" cy="240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xmlns="" id="{8B41CA3A-0283-44BD-B202-B5DDCE72DECB}"/>
                </a:ext>
              </a:extLst>
            </p:cNvPr>
            <p:cNvSpPr/>
            <p:nvPr/>
          </p:nvSpPr>
          <p:spPr>
            <a:xfrm>
              <a:off x="185576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09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52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35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3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09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xmlns="" id="{CD41A0FF-AA68-4714-BE13-91F49B63F679}"/>
                </a:ext>
              </a:extLst>
            </p:cNvPr>
            <p:cNvSpPr/>
            <p:nvPr/>
          </p:nvSpPr>
          <p:spPr>
            <a:xfrm>
              <a:off x="457663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5" y="190239"/>
                  </a:lnTo>
                  <a:lnTo>
                    <a:pt x="267017" y="239001"/>
                  </a:lnTo>
                  <a:lnTo>
                    <a:pt x="276987" y="283489"/>
                  </a:lnTo>
                  <a:lnTo>
                    <a:pt x="279717" y="286854"/>
                  </a:lnTo>
                  <a:lnTo>
                    <a:pt x="291846" y="287909"/>
                  </a:lnTo>
                  <a:lnTo>
                    <a:pt x="296240" y="282638"/>
                  </a:lnTo>
                  <a:lnTo>
                    <a:pt x="295021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67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5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xmlns="" id="{F0A9074B-CBC1-468A-912E-DFC3225547BE}"/>
                </a:ext>
              </a:extLst>
            </p:cNvPr>
            <p:cNvSpPr/>
            <p:nvPr/>
          </p:nvSpPr>
          <p:spPr>
            <a:xfrm>
              <a:off x="497137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7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8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392"/>
                  </a:lnTo>
                  <a:lnTo>
                    <a:pt x="64562" y="283853"/>
                  </a:lnTo>
                  <a:lnTo>
                    <a:pt x="107365" y="265266"/>
                  </a:lnTo>
                  <a:lnTo>
                    <a:pt x="146407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9" y="47218"/>
                  </a:lnTo>
                  <a:lnTo>
                    <a:pt x="257517" y="39852"/>
                  </a:lnTo>
                  <a:lnTo>
                    <a:pt x="281521" y="39852"/>
                  </a:lnTo>
                  <a:lnTo>
                    <a:pt x="279257" y="36702"/>
                  </a:lnTo>
                  <a:close/>
                </a:path>
                <a:path w="290195" h="296544">
                  <a:moveTo>
                    <a:pt x="281521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1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7" y="36702"/>
                  </a:lnTo>
                  <a:lnTo>
                    <a:pt x="266065" y="18351"/>
                  </a:lnTo>
                  <a:lnTo>
                    <a:pt x="261759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xmlns="" id="{E1F9C430-F17A-470C-9A7C-EF8E99CC7C35}"/>
                </a:ext>
              </a:extLst>
            </p:cNvPr>
            <p:cNvSpPr/>
            <p:nvPr/>
          </p:nvSpPr>
          <p:spPr>
            <a:xfrm>
              <a:off x="152400" y="1439089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40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7"/>
                  </a:lnTo>
                  <a:lnTo>
                    <a:pt x="18049" y="268841"/>
                  </a:lnTo>
                  <a:lnTo>
                    <a:pt x="25175" y="279718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02" y="259841"/>
                  </a:lnTo>
                  <a:lnTo>
                    <a:pt x="52031" y="259841"/>
                  </a:lnTo>
                  <a:lnTo>
                    <a:pt x="51244" y="259448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41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40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02" y="259841"/>
                  </a:lnTo>
                  <a:lnTo>
                    <a:pt x="90385" y="248945"/>
                  </a:lnTo>
                  <a:lnTo>
                    <a:pt x="90576" y="243065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40" h="297180">
                  <a:moveTo>
                    <a:pt x="277431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3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3">
            <a:extLst>
              <a:ext uri="{FF2B5EF4-FFF2-40B4-BE49-F238E27FC236}">
                <a16:creationId xmlns:a16="http://schemas.microsoft.com/office/drawing/2014/main" xmlns="" id="{5332661B-4F19-416C-BE4F-6966C08AFED5}"/>
              </a:ext>
            </a:extLst>
          </p:cNvPr>
          <p:cNvSpPr txBox="1"/>
          <p:nvPr/>
        </p:nvSpPr>
        <p:spPr>
          <a:xfrm>
            <a:off x="4314699" y="211652"/>
            <a:ext cx="440311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ES" sz="1200" spc="9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Brindar información, acompañar, asesorar y orientar a la comunidad judicial de la Seccional Pereira, sobre la prevención del Acoso Laboral, empleando, medios audio visuales y relacionamiento virtual.</a:t>
            </a:r>
          </a:p>
        </p:txBody>
      </p:sp>
      <p:sp>
        <p:nvSpPr>
          <p:cNvPr id="55" name="object 5">
            <a:extLst>
              <a:ext uri="{FF2B5EF4-FFF2-40B4-BE49-F238E27FC236}">
                <a16:creationId xmlns:a16="http://schemas.microsoft.com/office/drawing/2014/main" xmlns="" id="{475DFC8C-9C37-3C4E-AB73-7D80224C9A12}"/>
              </a:ext>
            </a:extLst>
          </p:cNvPr>
          <p:cNvSpPr txBox="1"/>
          <p:nvPr/>
        </p:nvSpPr>
        <p:spPr>
          <a:xfrm>
            <a:off x="3019920" y="562895"/>
            <a:ext cx="122215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400" b="1" spc="300" dirty="0">
                <a:solidFill>
                  <a:srgbClr val="5F5F5F"/>
                </a:solidFill>
                <a:latin typeface="Century Gothic"/>
                <a:cs typeface="Century Gothic"/>
              </a:rPr>
              <a:t>OBJETIVO</a:t>
            </a:r>
            <a:endParaRPr sz="1200" spc="300" dirty="0">
              <a:latin typeface="Century Gothic"/>
              <a:cs typeface="Century Gothic"/>
            </a:endParaRPr>
          </a:p>
        </p:txBody>
      </p:sp>
      <p:sp>
        <p:nvSpPr>
          <p:cNvPr id="53" name="AutoShape 4" descr="Resultado de imagen para icono justici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479925"/>
            <a:ext cx="1828800" cy="594256"/>
          </a:xfrm>
          <a:prstGeom prst="rect">
            <a:avLst/>
          </a:prstGeom>
        </p:spPr>
      </p:pic>
      <p:sp>
        <p:nvSpPr>
          <p:cNvPr id="39" name="38 Rectángulo"/>
          <p:cNvSpPr/>
          <p:nvPr/>
        </p:nvSpPr>
        <p:spPr>
          <a:xfrm>
            <a:off x="217724" y="1662355"/>
            <a:ext cx="2820108" cy="2846728"/>
          </a:xfrm>
          <a:prstGeom prst="rect">
            <a:avLst/>
          </a:prstGeom>
        </p:spPr>
        <p:txBody>
          <a:bodyPr wrap="square" lIns="144000" tIns="0" rIns="0" bIns="0">
            <a:noAutofit/>
          </a:bodyPr>
          <a:lstStyle/>
          <a:p>
            <a:pPr marR="483870" algn="just">
              <a:lnSpc>
                <a:spcPct val="100000"/>
              </a:lnSpc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71450" marR="48387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Focalizar la atención de 3 juzgados los cuales cada uno presentaba en el año anterior una historia de presunto a acoso laboral. </a:t>
            </a:r>
          </a:p>
          <a:p>
            <a:pPr marL="171450" marR="48387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CO" sz="1200" i="1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71450" marR="48387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100" i="1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8 servidores por juzgado, para un total de 24 servidores el 15 de mayo de 2020. 18 servidores, en septiembre 30 de 2020; y falta el tercero en noviembre.</a:t>
            </a:r>
          </a:p>
          <a:p>
            <a:pPr marR="483870" algn="just">
              <a:lnSpc>
                <a:spcPct val="100000"/>
              </a:lnSpc>
            </a:pPr>
            <a:endParaRPr lang="es-CO" sz="10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96974E7E-493B-410D-9D92-D3B0186CC1B1}"/>
              </a:ext>
            </a:extLst>
          </p:cNvPr>
          <p:cNvSpPr txBox="1"/>
          <p:nvPr/>
        </p:nvSpPr>
        <p:spPr>
          <a:xfrm>
            <a:off x="137573" y="215859"/>
            <a:ext cx="2820108" cy="8553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SERVIDORES VIRTUALES </a:t>
            </a:r>
            <a:r>
              <a:rPr lang="es-CO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MÁS FELICES</a:t>
            </a:r>
            <a:endParaRPr lang="es-CO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endParaRPr lang="es-CO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347B9C7-2C9E-F54F-8146-53945B2AD221}"/>
              </a:ext>
            </a:extLst>
          </p:cNvPr>
          <p:cNvSpPr txBox="1"/>
          <p:nvPr/>
        </p:nvSpPr>
        <p:spPr>
          <a:xfrm>
            <a:off x="3311611" y="2141838"/>
            <a:ext cx="184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/>
          </a:p>
        </p:txBody>
      </p:sp>
      <p:sp>
        <p:nvSpPr>
          <p:cNvPr id="37" name="38 Rectángulo">
            <a:extLst>
              <a:ext uri="{FF2B5EF4-FFF2-40B4-BE49-F238E27FC236}">
                <a16:creationId xmlns:a16="http://schemas.microsoft.com/office/drawing/2014/main" xmlns="" id="{6C0F373F-2D40-A64E-A7B5-266B3E5C2751}"/>
              </a:ext>
            </a:extLst>
          </p:cNvPr>
          <p:cNvSpPr/>
          <p:nvPr/>
        </p:nvSpPr>
        <p:spPr>
          <a:xfrm>
            <a:off x="3202198" y="1773409"/>
            <a:ext cx="3048870" cy="3120176"/>
          </a:xfrm>
          <a:prstGeom prst="rect">
            <a:avLst/>
          </a:prstGeom>
        </p:spPr>
        <p:txBody>
          <a:bodyPr wrap="square" lIns="144000" tIns="0" rIns="0" bIns="0">
            <a:noAutofit/>
          </a:bodyPr>
          <a:lstStyle/>
          <a:p>
            <a:pPr marL="171450" marR="48387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CO" sz="1200" i="1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71450" marR="48387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Sensibilizar y generar conciencia de las labores y funciones del CCL, en la comunidad judicial. </a:t>
            </a:r>
          </a:p>
          <a:p>
            <a:pPr marR="483870" algn="just">
              <a:lnSpc>
                <a:spcPct val="100000"/>
              </a:lnSpc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R="483870" algn="just">
              <a:lnSpc>
                <a:spcPct val="100000"/>
              </a:lnSpc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71450" marR="48387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Motivar a los servidores judiciales a realizar ajustes en su relacionamiento como compañeros de trabajo, para mejorar el clima laboral al interior de los despachos. </a:t>
            </a:r>
          </a:p>
          <a:p>
            <a:pPr marR="483870" algn="just">
              <a:lnSpc>
                <a:spcPct val="100000"/>
              </a:lnSpc>
            </a:pPr>
            <a:endParaRPr lang="es-CO" sz="10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xmlns="" id="{EF31C2ED-3BE9-3444-BD4D-FE2585F874E6}"/>
              </a:ext>
            </a:extLst>
          </p:cNvPr>
          <p:cNvSpPr txBox="1"/>
          <p:nvPr/>
        </p:nvSpPr>
        <p:spPr>
          <a:xfrm>
            <a:off x="5970982" y="2478279"/>
            <a:ext cx="3200238" cy="160492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spcBef>
                <a:spcPts val="835"/>
              </a:spcBef>
            </a:pPr>
            <a:r>
              <a:rPr lang="es-CO" sz="14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Generar relaciones de confianza y credibilidad entre los servidores judiciales y el Comité de Convivencia Laboral</a:t>
            </a:r>
          </a:p>
          <a:p>
            <a:pPr marL="12700" algn="ctr">
              <a:spcBef>
                <a:spcPts val="835"/>
              </a:spcBef>
            </a:pPr>
            <a:r>
              <a:rPr lang="es-CO" sz="1400" b="1" i="1" spc="90" dirty="0">
                <a:solidFill>
                  <a:srgbClr val="FFFFFF"/>
                </a:solidFill>
                <a:latin typeface="Century Gothic"/>
                <a:cs typeface="Century Gothic"/>
              </a:rPr>
              <a:t>-COCOLARA-</a:t>
            </a:r>
          </a:p>
          <a:p>
            <a:pPr marL="12700" algn="ctr">
              <a:spcBef>
                <a:spcPts val="835"/>
              </a:spcBef>
            </a:pPr>
            <a:r>
              <a:rPr lang="es-CO" sz="1400" b="1" i="1" spc="90" dirty="0">
                <a:solidFill>
                  <a:srgbClr val="FFFFFF"/>
                </a:solidFill>
                <a:latin typeface="Century Gothic"/>
                <a:cs typeface="Century Gothic"/>
              </a:rPr>
              <a:t>SECCIONAL PEREIRA</a:t>
            </a:r>
          </a:p>
        </p:txBody>
      </p:sp>
      <p:pic>
        <p:nvPicPr>
          <p:cNvPr id="31" name="Gráfico 30" descr="Marketing">
            <a:extLst>
              <a:ext uri="{FF2B5EF4-FFF2-40B4-BE49-F238E27FC236}">
                <a16:creationId xmlns:a16="http://schemas.microsoft.com/office/drawing/2014/main" xmlns="" id="{FAF0429D-FFFB-7D4E-B197-CB340159AA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128" y="1965325"/>
            <a:ext cx="434272" cy="434272"/>
          </a:xfrm>
          <a:prstGeom prst="rect">
            <a:avLst/>
          </a:prstGeom>
        </p:spPr>
      </p:pic>
      <p:pic>
        <p:nvPicPr>
          <p:cNvPr id="56" name="Gráfico 55" descr="Aula">
            <a:extLst>
              <a:ext uri="{FF2B5EF4-FFF2-40B4-BE49-F238E27FC236}">
                <a16:creationId xmlns:a16="http://schemas.microsoft.com/office/drawing/2014/main" xmlns="" id="{6E42A981-8ACF-634E-BF13-7F843A62E7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71962" y="2117725"/>
            <a:ext cx="537530" cy="537530"/>
          </a:xfrm>
          <a:prstGeom prst="rect">
            <a:avLst/>
          </a:prstGeom>
        </p:spPr>
      </p:pic>
      <p:pic>
        <p:nvPicPr>
          <p:cNvPr id="58" name="Gráfico 57" descr="Relámpagos">
            <a:extLst>
              <a:ext uri="{FF2B5EF4-FFF2-40B4-BE49-F238E27FC236}">
                <a16:creationId xmlns:a16="http://schemas.microsoft.com/office/drawing/2014/main" xmlns="" id="{1811D361-B468-B540-847F-8C99D00BF1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73946" y="3043871"/>
            <a:ext cx="445454" cy="445454"/>
          </a:xfrm>
          <a:prstGeom prst="rect">
            <a:avLst/>
          </a:prstGeom>
        </p:spPr>
      </p:pic>
      <p:pic>
        <p:nvPicPr>
          <p:cNvPr id="62" name="Gráfico 61" descr="Éxito de grupo">
            <a:extLst>
              <a:ext uri="{FF2B5EF4-FFF2-40B4-BE49-F238E27FC236}">
                <a16:creationId xmlns:a16="http://schemas.microsoft.com/office/drawing/2014/main" xmlns="" id="{DC73280F-5D3E-424E-8DE2-DD597EDD69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259404" y="4327038"/>
            <a:ext cx="797070" cy="797070"/>
          </a:xfrm>
          <a:prstGeom prst="rect">
            <a:avLst/>
          </a:prstGeom>
        </p:spPr>
      </p:pic>
      <p:pic>
        <p:nvPicPr>
          <p:cNvPr id="64" name="Gráfico 63" descr="Corazón con pulso">
            <a:extLst>
              <a:ext uri="{FF2B5EF4-FFF2-40B4-BE49-F238E27FC236}">
                <a16:creationId xmlns:a16="http://schemas.microsoft.com/office/drawing/2014/main" xmlns="" id="{27D2DD1F-E2C0-5A45-99C9-174016C4D9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460061" y="4100752"/>
            <a:ext cx="452571" cy="452571"/>
          </a:xfrm>
          <a:prstGeom prst="rect">
            <a:avLst/>
          </a:prstGeom>
        </p:spPr>
      </p:pic>
      <p:pic>
        <p:nvPicPr>
          <p:cNvPr id="68" name="Gráfico 67" descr="Sala de juntas">
            <a:extLst>
              <a:ext uri="{FF2B5EF4-FFF2-40B4-BE49-F238E27FC236}">
                <a16:creationId xmlns:a16="http://schemas.microsoft.com/office/drawing/2014/main" xmlns="" id="{710987AA-5998-1440-BE93-AE46980567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911643" y="3200568"/>
            <a:ext cx="593557" cy="593557"/>
          </a:xfrm>
          <a:prstGeom prst="rect">
            <a:avLst/>
          </a:prstGeom>
        </p:spPr>
      </p:pic>
      <p:pic>
        <p:nvPicPr>
          <p:cNvPr id="70" name="Gráfico 69" descr="Reseña de cliente RTL">
            <a:extLst>
              <a:ext uri="{FF2B5EF4-FFF2-40B4-BE49-F238E27FC236}">
                <a16:creationId xmlns:a16="http://schemas.microsoft.com/office/drawing/2014/main" xmlns="" id="{767174CB-ECFA-2742-80A0-AE0844DBBF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5246055" y="2574925"/>
            <a:ext cx="468946" cy="468946"/>
          </a:xfrm>
          <a:prstGeom prst="rect">
            <a:avLst/>
          </a:prstGeom>
        </p:spPr>
      </p:pic>
      <p:pic>
        <p:nvPicPr>
          <p:cNvPr id="72" name="Gráfico 71" descr="Crecimiento empresarial">
            <a:extLst>
              <a:ext uri="{FF2B5EF4-FFF2-40B4-BE49-F238E27FC236}">
                <a16:creationId xmlns:a16="http://schemas.microsoft.com/office/drawing/2014/main" xmlns="" id="{6F9562E0-A0B7-8743-98C1-F31E0764FE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863762" y="4238287"/>
            <a:ext cx="622638" cy="622638"/>
          </a:xfrm>
          <a:prstGeom prst="rect">
            <a:avLst/>
          </a:prstGeom>
        </p:spPr>
      </p:pic>
      <p:pic>
        <p:nvPicPr>
          <p:cNvPr id="91" name="Gráfico 90" descr="Candado">
            <a:extLst>
              <a:ext uri="{FF2B5EF4-FFF2-40B4-BE49-F238E27FC236}">
                <a16:creationId xmlns:a16="http://schemas.microsoft.com/office/drawing/2014/main" xmlns="" id="{2C104D13-45D3-CD49-9B14-E50EA8F5B9F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222141" y="3276393"/>
            <a:ext cx="326735" cy="326735"/>
          </a:xfrm>
          <a:prstGeom prst="rect">
            <a:avLst/>
          </a:prstGeom>
        </p:spPr>
      </p:pic>
      <p:pic>
        <p:nvPicPr>
          <p:cNvPr id="93" name="Gráfico 92" descr="Desbloquear">
            <a:extLst>
              <a:ext uri="{FF2B5EF4-FFF2-40B4-BE49-F238E27FC236}">
                <a16:creationId xmlns:a16="http://schemas.microsoft.com/office/drawing/2014/main" xmlns="" id="{74F53479-F6BC-4042-BD47-6E11BD3CD4B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3060487" y="3139781"/>
            <a:ext cx="273344" cy="273344"/>
          </a:xfrm>
          <a:prstGeom prst="rect">
            <a:avLst/>
          </a:prstGeom>
        </p:spPr>
      </p:pic>
      <p:pic>
        <p:nvPicPr>
          <p:cNvPr id="95" name="Gráfico 94" descr="Cinta">
            <a:extLst>
              <a:ext uri="{FF2B5EF4-FFF2-40B4-BE49-F238E27FC236}">
                <a16:creationId xmlns:a16="http://schemas.microsoft.com/office/drawing/2014/main" xmlns="" id="{C172AF27-7F7A-A14D-B6D0-8147DFD7543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195052" y="1812925"/>
            <a:ext cx="914400" cy="914400"/>
          </a:xfrm>
          <a:prstGeom prst="rect">
            <a:avLst/>
          </a:prstGeom>
        </p:spPr>
      </p:pic>
      <p:pic>
        <p:nvPicPr>
          <p:cNvPr id="98" name="Gráfico 97" descr="Sol">
            <a:extLst>
              <a:ext uri="{FF2B5EF4-FFF2-40B4-BE49-F238E27FC236}">
                <a16:creationId xmlns:a16="http://schemas.microsoft.com/office/drawing/2014/main" xmlns="" id="{2358269A-540E-1C46-AB15-1D087E587D2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 flipH="1">
            <a:off x="5466425" y="4175125"/>
            <a:ext cx="248575" cy="248575"/>
          </a:xfrm>
          <a:prstGeom prst="rect">
            <a:avLst/>
          </a:prstGeom>
        </p:spPr>
      </p:pic>
      <p:sp>
        <p:nvSpPr>
          <p:cNvPr id="100" name="CuadroTexto 99">
            <a:extLst>
              <a:ext uri="{FF2B5EF4-FFF2-40B4-BE49-F238E27FC236}">
                <a16:creationId xmlns:a16="http://schemas.microsoft.com/office/drawing/2014/main" xmlns="" id="{25B51E44-E970-554B-872D-7792F4A5C212}"/>
              </a:ext>
            </a:extLst>
          </p:cNvPr>
          <p:cNvSpPr txBox="1"/>
          <p:nvPr/>
        </p:nvSpPr>
        <p:spPr>
          <a:xfrm>
            <a:off x="3050697" y="49766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26551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xmlns="" id="{74A6C451-1902-4448-8AAB-39666EA445CD}"/>
              </a:ext>
            </a:extLst>
          </p:cNvPr>
          <p:cNvSpPr/>
          <p:nvPr/>
        </p:nvSpPr>
        <p:spPr>
          <a:xfrm>
            <a:off x="2743200" y="4575487"/>
            <a:ext cx="2916003" cy="4543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5" name="Gráfico 34" descr="Bombilla y engranaje">
            <a:extLst>
              <a:ext uri="{FF2B5EF4-FFF2-40B4-BE49-F238E27FC236}">
                <a16:creationId xmlns:a16="http://schemas.microsoft.com/office/drawing/2014/main" xmlns="" id="{BD844974-4364-E346-8857-5BA9EA8BA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97300" y="3127019"/>
            <a:ext cx="1357797" cy="1357797"/>
          </a:xfrm>
          <a:prstGeom prst="rect">
            <a:avLst/>
          </a:prstGeom>
        </p:spPr>
      </p:pic>
      <p:sp>
        <p:nvSpPr>
          <p:cNvPr id="25" name="Proceso 24">
            <a:extLst>
              <a:ext uri="{FF2B5EF4-FFF2-40B4-BE49-F238E27FC236}">
                <a16:creationId xmlns:a16="http://schemas.microsoft.com/office/drawing/2014/main" xmlns="" id="{11D45FF1-F367-DF41-81C1-3A1DA92E52AE}"/>
              </a:ext>
            </a:extLst>
          </p:cNvPr>
          <p:cNvSpPr/>
          <p:nvPr/>
        </p:nvSpPr>
        <p:spPr>
          <a:xfrm>
            <a:off x="2506760" y="840120"/>
            <a:ext cx="4198840" cy="492731"/>
          </a:xfrm>
          <a:prstGeom prst="flowChartProcess">
            <a:avLst/>
          </a:prstGeom>
          <a:solidFill>
            <a:srgbClr val="E96F0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27 Rectángulo">
            <a:extLst>
              <a:ext uri="{FF2B5EF4-FFF2-40B4-BE49-F238E27FC236}">
                <a16:creationId xmlns:a16="http://schemas.microsoft.com/office/drawing/2014/main" xmlns="" id="{B19ABCBD-45EF-2447-8A7C-B6A671969D24}"/>
              </a:ext>
            </a:extLst>
          </p:cNvPr>
          <p:cNvSpPr/>
          <p:nvPr/>
        </p:nvSpPr>
        <p:spPr>
          <a:xfrm>
            <a:off x="425990" y="-8081"/>
            <a:ext cx="8292019" cy="1553639"/>
          </a:xfrm>
          <a:prstGeom prst="rect">
            <a:avLst/>
          </a:prstGeom>
          <a:solidFill>
            <a:srgbClr val="6893C6">
              <a:alpha val="66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53" name="AutoShape 4" descr="Resultado de imagen para icono justici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09" y="4479925"/>
            <a:ext cx="1828800" cy="5942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347B9C7-2C9E-F54F-8146-53945B2AD221}"/>
              </a:ext>
            </a:extLst>
          </p:cNvPr>
          <p:cNvSpPr txBox="1"/>
          <p:nvPr/>
        </p:nvSpPr>
        <p:spPr>
          <a:xfrm>
            <a:off x="3311611" y="2141838"/>
            <a:ext cx="184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/>
          </a:p>
        </p:txBody>
      </p:sp>
      <p:sp>
        <p:nvSpPr>
          <p:cNvPr id="37" name="38 Rectángulo">
            <a:extLst>
              <a:ext uri="{FF2B5EF4-FFF2-40B4-BE49-F238E27FC236}">
                <a16:creationId xmlns:a16="http://schemas.microsoft.com/office/drawing/2014/main" xmlns="" id="{6C0F373F-2D40-A64E-A7B5-266B3E5C2751}"/>
              </a:ext>
            </a:extLst>
          </p:cNvPr>
          <p:cNvSpPr/>
          <p:nvPr/>
        </p:nvSpPr>
        <p:spPr>
          <a:xfrm>
            <a:off x="4479963" y="1970088"/>
            <a:ext cx="4311755" cy="3114121"/>
          </a:xfrm>
          <a:prstGeom prst="rect">
            <a:avLst/>
          </a:prstGeom>
        </p:spPr>
        <p:txBody>
          <a:bodyPr wrap="square" lIns="144000" tIns="0" rIns="0" bIns="0">
            <a:noAutofit/>
          </a:bodyPr>
          <a:lstStyle/>
          <a:p>
            <a:pPr marL="12700" marR="483870" algn="just">
              <a:spcBef>
                <a:spcPts val="100"/>
              </a:spcBef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2700" marR="483870" algn="just">
              <a:spcBef>
                <a:spcPts val="100"/>
              </a:spcBef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En la unión está la fuerza entre los integrantes del CCL, ya que se encontró que la creatividad y la construcción solo es posible desde el trabajo conjunto.</a:t>
            </a:r>
          </a:p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La articulación entre comités COPAS Y CCLA, enrriquese el impacto y multiplica los resultados en los despachos judiciales.</a:t>
            </a:r>
          </a:p>
          <a:p>
            <a:pPr marR="483870" algn="just">
              <a:lnSpc>
                <a:spcPct val="100000"/>
              </a:lnSpc>
            </a:pPr>
            <a:endParaRPr lang="es-CO" sz="10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0" name="Gráfico 69" descr="Reseña de cliente RTL">
            <a:extLst>
              <a:ext uri="{FF2B5EF4-FFF2-40B4-BE49-F238E27FC236}">
                <a16:creationId xmlns:a16="http://schemas.microsoft.com/office/drawing/2014/main" xmlns="" id="{767174CB-ECFA-2742-80A0-AE0844DBB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03381" y="1802237"/>
            <a:ext cx="517219" cy="517219"/>
          </a:xfrm>
          <a:prstGeom prst="rect">
            <a:avLst/>
          </a:prstGeom>
        </p:spPr>
      </p:pic>
      <p:pic>
        <p:nvPicPr>
          <p:cNvPr id="80" name="Gráfico 79" descr="Diana">
            <a:extLst>
              <a:ext uri="{FF2B5EF4-FFF2-40B4-BE49-F238E27FC236}">
                <a16:creationId xmlns:a16="http://schemas.microsoft.com/office/drawing/2014/main" xmlns="" id="{3F996097-1952-8B46-8364-D9237C2871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36240" y="1910249"/>
            <a:ext cx="545671" cy="545671"/>
          </a:xfrm>
          <a:prstGeom prst="rect">
            <a:avLst/>
          </a:prstGeom>
        </p:spPr>
      </p:pic>
      <p:grpSp>
        <p:nvGrpSpPr>
          <p:cNvPr id="44" name="31 Grupo">
            <a:extLst>
              <a:ext uri="{FF2B5EF4-FFF2-40B4-BE49-F238E27FC236}">
                <a16:creationId xmlns:a16="http://schemas.microsoft.com/office/drawing/2014/main" xmlns="" id="{BC3ED1F7-1F11-C042-AEC1-E890D03BC7AE}"/>
              </a:ext>
            </a:extLst>
          </p:cNvPr>
          <p:cNvGrpSpPr/>
          <p:nvPr/>
        </p:nvGrpSpPr>
        <p:grpSpPr>
          <a:xfrm>
            <a:off x="1520145" y="378565"/>
            <a:ext cx="1145579" cy="914399"/>
            <a:chOff x="3022667" y="1407115"/>
            <a:chExt cx="634933" cy="634410"/>
          </a:xfrm>
        </p:grpSpPr>
        <p:sp>
          <p:nvSpPr>
            <p:cNvPr id="45" name="object 7">
              <a:extLst>
                <a:ext uri="{FF2B5EF4-FFF2-40B4-BE49-F238E27FC236}">
                  <a16:creationId xmlns:a16="http://schemas.microsoft.com/office/drawing/2014/main" xmlns="" id="{566A94B1-C1D9-AB49-90CE-871D170BFAD8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">
              <a:extLst>
                <a:ext uri="{FF2B5EF4-FFF2-40B4-BE49-F238E27FC236}">
                  <a16:creationId xmlns:a16="http://schemas.microsoft.com/office/drawing/2014/main" xmlns="" id="{512A2474-6D2D-9E4E-89E4-8D8EF8E2EEC2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9">
              <a:extLst>
                <a:ext uri="{FF2B5EF4-FFF2-40B4-BE49-F238E27FC236}">
                  <a16:creationId xmlns:a16="http://schemas.microsoft.com/office/drawing/2014/main" xmlns="" id="{6278A701-527D-8C41-B4A6-9CACDD1DFF62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xmlns="" id="{E408A21F-7BA2-6D42-83A6-629FA0C70BE5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xmlns="" id="{3BC59217-41F7-0C4B-8A3C-DAA4A8BC76DB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2">
              <a:extLst>
                <a:ext uri="{FF2B5EF4-FFF2-40B4-BE49-F238E27FC236}">
                  <a16:creationId xmlns:a16="http://schemas.microsoft.com/office/drawing/2014/main" xmlns="" id="{1CF4227A-E49A-8349-9D9F-34BF91700819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3">
              <a:extLst>
                <a:ext uri="{FF2B5EF4-FFF2-40B4-BE49-F238E27FC236}">
                  <a16:creationId xmlns:a16="http://schemas.microsoft.com/office/drawing/2014/main" xmlns="" id="{85F63F0A-4099-DD47-A60B-60EADB47D5D0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4">
              <a:extLst>
                <a:ext uri="{FF2B5EF4-FFF2-40B4-BE49-F238E27FC236}">
                  <a16:creationId xmlns:a16="http://schemas.microsoft.com/office/drawing/2014/main" xmlns="" id="{765434C8-DEC2-9E4A-8839-1E1F1CC40CB4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5C0E1C-41F4-094A-9371-C6393474FB5B}"/>
              </a:ext>
            </a:extLst>
          </p:cNvPr>
          <p:cNvSpPr txBox="1"/>
          <p:nvPr/>
        </p:nvSpPr>
        <p:spPr>
          <a:xfrm>
            <a:off x="5308375" y="655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69" name="Gráfico 68" descr="Cabeza con engranajes">
            <a:extLst>
              <a:ext uri="{FF2B5EF4-FFF2-40B4-BE49-F238E27FC236}">
                <a16:creationId xmlns:a16="http://schemas.microsoft.com/office/drawing/2014/main" xmlns="" id="{997F7296-CBE2-E349-BE61-B945451080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798090" y="53337"/>
            <a:ext cx="1457419" cy="1457419"/>
          </a:xfrm>
          <a:prstGeom prst="rect">
            <a:avLst/>
          </a:prstGeom>
        </p:spPr>
      </p:pic>
      <p:sp>
        <p:nvSpPr>
          <p:cNvPr id="65" name="24 Rectángulo">
            <a:extLst>
              <a:ext uri="{FF2B5EF4-FFF2-40B4-BE49-F238E27FC236}">
                <a16:creationId xmlns:a16="http://schemas.microsoft.com/office/drawing/2014/main" xmlns="" id="{EE7A9257-1589-2442-90B2-4CB755F0241D}"/>
              </a:ext>
            </a:extLst>
          </p:cNvPr>
          <p:cNvSpPr/>
          <p:nvPr/>
        </p:nvSpPr>
        <p:spPr>
          <a:xfrm>
            <a:off x="555534" y="1761510"/>
            <a:ext cx="4100851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Definitivamente hay que transmitir contenido de valor para crear liderazgo, credibilidad y dejar huella en la comunidad judicial.</a:t>
            </a:r>
          </a:p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 Identificar como equipo el valor que tiene el relacionamiento, el contacto y la comunicación aunque virtual entre los servidores y el CCL. </a:t>
            </a:r>
          </a:p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 puede causar impacto desde la virtualidad, mientras se conserve lla escencia y conexión humana. </a:t>
            </a:r>
          </a:p>
          <a:p>
            <a:pPr marL="184150" marR="483870" indent="-1714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2700" marR="483870" algn="just">
              <a:spcBef>
                <a:spcPts val="100"/>
              </a:spcBef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2700" marR="483870" algn="just">
              <a:spcBef>
                <a:spcPts val="100"/>
              </a:spcBef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2700" marR="483870" algn="just">
              <a:spcBef>
                <a:spcPts val="100"/>
              </a:spcBef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12700" marR="483870" algn="just">
              <a:spcBef>
                <a:spcPts val="100"/>
              </a:spcBef>
            </a:pP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3" name="Gráfico 72" descr="Huellas de zapatos">
            <a:extLst>
              <a:ext uri="{FF2B5EF4-FFF2-40B4-BE49-F238E27FC236}">
                <a16:creationId xmlns:a16="http://schemas.microsoft.com/office/drawing/2014/main" xmlns="" id="{427E9264-B875-C94D-ADA8-ACF2E21911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7382705">
            <a:off x="7427948" y="709645"/>
            <a:ext cx="489875" cy="489875"/>
          </a:xfrm>
          <a:prstGeom prst="rect">
            <a:avLst/>
          </a:prstGeom>
        </p:spPr>
      </p:pic>
      <p:pic>
        <p:nvPicPr>
          <p:cNvPr id="74" name="Gráfico 73" descr="Huellas de zapatos">
            <a:extLst>
              <a:ext uri="{FF2B5EF4-FFF2-40B4-BE49-F238E27FC236}">
                <a16:creationId xmlns:a16="http://schemas.microsoft.com/office/drawing/2014/main" xmlns="" id="{848ED6A8-E0CB-7541-9830-13406FE57E5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8087602">
            <a:off x="7966174" y="993686"/>
            <a:ext cx="396791" cy="396791"/>
          </a:xfrm>
          <a:prstGeom prst="rect">
            <a:avLst/>
          </a:prstGeom>
        </p:spPr>
      </p:pic>
      <p:pic>
        <p:nvPicPr>
          <p:cNvPr id="75" name="Gráfico 74" descr="Huellas de zapatos">
            <a:extLst>
              <a:ext uri="{FF2B5EF4-FFF2-40B4-BE49-F238E27FC236}">
                <a16:creationId xmlns:a16="http://schemas.microsoft.com/office/drawing/2014/main" xmlns="" id="{5A387FA0-7323-E14E-B0AB-A0457CB946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7145505">
            <a:off x="6401278" y="344436"/>
            <a:ext cx="605779" cy="605779"/>
          </a:xfrm>
          <a:prstGeom prst="rect">
            <a:avLst/>
          </a:prstGeom>
        </p:spPr>
      </p:pic>
      <p:pic>
        <p:nvPicPr>
          <p:cNvPr id="77" name="Gráfico 76" descr="Huellas de zapatos">
            <a:extLst>
              <a:ext uri="{FF2B5EF4-FFF2-40B4-BE49-F238E27FC236}">
                <a16:creationId xmlns:a16="http://schemas.microsoft.com/office/drawing/2014/main" xmlns="" id="{4FE5F949-F104-BB43-8382-BDD9A369B0D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7433050">
            <a:off x="6975719" y="557416"/>
            <a:ext cx="435562" cy="435562"/>
          </a:xfrm>
          <a:prstGeom prst="rect">
            <a:avLst/>
          </a:prstGeom>
        </p:spPr>
      </p:pic>
      <p:pic>
        <p:nvPicPr>
          <p:cNvPr id="30" name="Gráfico 29" descr="Bombilla y engranaje">
            <a:extLst>
              <a:ext uri="{FF2B5EF4-FFF2-40B4-BE49-F238E27FC236}">
                <a16:creationId xmlns:a16="http://schemas.microsoft.com/office/drawing/2014/main" xmlns="" id="{AB6D54E6-7409-B64D-AC4D-88F2D580E89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551262" y="92492"/>
            <a:ext cx="914400" cy="914400"/>
          </a:xfrm>
          <a:prstGeom prst="rect">
            <a:avLst/>
          </a:prstGeom>
        </p:spPr>
      </p:pic>
      <p:pic>
        <p:nvPicPr>
          <p:cNvPr id="33" name="Gráfico 32" descr="Lluvia de ideas de grupo">
            <a:extLst>
              <a:ext uri="{FF2B5EF4-FFF2-40B4-BE49-F238E27FC236}">
                <a16:creationId xmlns:a16="http://schemas.microsoft.com/office/drawing/2014/main" xmlns="" id="{93BA72A1-6DF9-8047-8485-82BEE69F9A6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694370" y="2517286"/>
            <a:ext cx="483707" cy="483707"/>
          </a:xfrm>
          <a:prstGeom prst="rect">
            <a:avLst/>
          </a:prstGeom>
        </p:spPr>
      </p:pic>
      <p:pic>
        <p:nvPicPr>
          <p:cNvPr id="61" name="Gráfico 60" descr="Red de usuarios">
            <a:extLst>
              <a:ext uri="{FF2B5EF4-FFF2-40B4-BE49-F238E27FC236}">
                <a16:creationId xmlns:a16="http://schemas.microsoft.com/office/drawing/2014/main" xmlns="" id="{5B494871-B4E4-CC4B-B062-30A4918479F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40654" y="2807945"/>
            <a:ext cx="521952" cy="521952"/>
          </a:xfrm>
          <a:prstGeom prst="rect">
            <a:avLst/>
          </a:prstGeom>
        </p:spPr>
      </p:pic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xmlns="" id="{363F11B1-6543-A94D-A976-06FBD2E79B75}"/>
              </a:ext>
            </a:extLst>
          </p:cNvPr>
          <p:cNvCxnSpPr/>
          <p:nvPr/>
        </p:nvCxnSpPr>
        <p:spPr>
          <a:xfrm>
            <a:off x="4419600" y="1749455"/>
            <a:ext cx="0" cy="3192573"/>
          </a:xfrm>
          <a:prstGeom prst="line">
            <a:avLst/>
          </a:prstGeom>
          <a:ln/>
          <a:effectLst>
            <a:glow rad="25400">
              <a:schemeClr val="bg1">
                <a:lumMod val="50000"/>
                <a:alpha val="40000"/>
              </a:schemeClr>
            </a:glow>
            <a:reflection endPos="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Gráfico 81" descr="Informática en la nube">
            <a:extLst>
              <a:ext uri="{FF2B5EF4-FFF2-40B4-BE49-F238E27FC236}">
                <a16:creationId xmlns:a16="http://schemas.microsoft.com/office/drawing/2014/main" xmlns="" id="{0F47DF80-142E-FA40-A7C6-A23DC0B3492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252886" y="3896832"/>
            <a:ext cx="497487" cy="497487"/>
          </a:xfrm>
          <a:prstGeom prst="rect">
            <a:avLst/>
          </a:prstGeom>
        </p:spPr>
      </p:pic>
      <p:pic>
        <p:nvPicPr>
          <p:cNvPr id="92" name="Gráfico 91" descr="Reunión">
            <a:extLst>
              <a:ext uri="{FF2B5EF4-FFF2-40B4-BE49-F238E27FC236}">
                <a16:creationId xmlns:a16="http://schemas.microsoft.com/office/drawing/2014/main" xmlns="" id="{C35C9C41-8837-CD4C-9D89-85BB08CC3A5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5341181" y="4010386"/>
            <a:ext cx="636044" cy="636044"/>
          </a:xfrm>
          <a:prstGeom prst="rect">
            <a:avLst/>
          </a:prstGeom>
        </p:spPr>
      </p:pic>
      <p:sp>
        <p:nvSpPr>
          <p:cNvPr id="54" name="object 6">
            <a:extLst>
              <a:ext uri="{FF2B5EF4-FFF2-40B4-BE49-F238E27FC236}">
                <a16:creationId xmlns:a16="http://schemas.microsoft.com/office/drawing/2014/main" xmlns="" id="{3443A243-F865-2949-81BD-F9AF5690918C}"/>
              </a:ext>
            </a:extLst>
          </p:cNvPr>
          <p:cNvSpPr txBox="1"/>
          <p:nvPr/>
        </p:nvSpPr>
        <p:spPr>
          <a:xfrm>
            <a:off x="3428470" y="909697"/>
            <a:ext cx="2651417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CO" sz="2400" b="1" spc="300" dirty="0">
                <a:solidFill>
                  <a:schemeClr val="bg1"/>
                </a:solidFill>
                <a:latin typeface="Century Gothic"/>
                <a:cs typeface="Century Gothic"/>
              </a:rPr>
              <a:t>APRENDIZAJES</a:t>
            </a:r>
            <a:endParaRPr lang="es-CO" sz="1600" spc="3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90" name="Gráfico 89" descr="Engranajes">
            <a:extLst>
              <a:ext uri="{FF2B5EF4-FFF2-40B4-BE49-F238E27FC236}">
                <a16:creationId xmlns:a16="http://schemas.microsoft.com/office/drawing/2014/main" xmlns="" id="{7F5B77FA-3AE8-CB49-900A-FBB3DF4BCC8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6299841" y="3970288"/>
            <a:ext cx="669707" cy="669707"/>
          </a:xfrm>
          <a:prstGeom prst="rect">
            <a:avLst/>
          </a:prstGeom>
        </p:spPr>
      </p:pic>
      <p:pic>
        <p:nvPicPr>
          <p:cNvPr id="101" name="Gráfico 100" descr="Persona con idea">
            <a:extLst>
              <a:ext uri="{FF2B5EF4-FFF2-40B4-BE49-F238E27FC236}">
                <a16:creationId xmlns:a16="http://schemas.microsoft.com/office/drawing/2014/main" xmlns="" id="{D846E127-F71D-A34E-B09E-E0760D536DD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156539" y="4004128"/>
            <a:ext cx="636044" cy="636044"/>
          </a:xfrm>
          <a:prstGeom prst="rect">
            <a:avLst/>
          </a:prstGeom>
        </p:spPr>
      </p:pic>
      <p:pic>
        <p:nvPicPr>
          <p:cNvPr id="102" name="Gráfico 101" descr="Huellas de zapatos">
            <a:extLst>
              <a:ext uri="{FF2B5EF4-FFF2-40B4-BE49-F238E27FC236}">
                <a16:creationId xmlns:a16="http://schemas.microsoft.com/office/drawing/2014/main" xmlns="" id="{2233921C-7661-5847-B0F5-530F7C9886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9060841">
            <a:off x="8321538" y="1270792"/>
            <a:ext cx="396791" cy="396791"/>
          </a:xfrm>
          <a:prstGeom prst="rect">
            <a:avLst/>
          </a:prstGeom>
        </p:spPr>
      </p:pic>
      <p:pic>
        <p:nvPicPr>
          <p:cNvPr id="103" name="Gráfico 102" descr="Huellas de zapatos">
            <a:extLst>
              <a:ext uri="{FF2B5EF4-FFF2-40B4-BE49-F238E27FC236}">
                <a16:creationId xmlns:a16="http://schemas.microsoft.com/office/drawing/2014/main" xmlns="" id="{83CA7B00-8861-A04B-8596-ED141506FD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20143189">
            <a:off x="8561961" y="1600024"/>
            <a:ext cx="396791" cy="396791"/>
          </a:xfrm>
          <a:prstGeom prst="rect">
            <a:avLst/>
          </a:prstGeom>
        </p:spPr>
      </p:pic>
      <p:pic>
        <p:nvPicPr>
          <p:cNvPr id="106" name="Gráfico 105" descr="Huellas de zapatos">
            <a:extLst>
              <a:ext uri="{FF2B5EF4-FFF2-40B4-BE49-F238E27FC236}">
                <a16:creationId xmlns:a16="http://schemas.microsoft.com/office/drawing/2014/main" xmlns="" id="{D0B60E7C-E703-2F42-B941-049A3A5580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21201038">
            <a:off x="8599709" y="1970749"/>
            <a:ext cx="396791" cy="396791"/>
          </a:xfrm>
          <a:prstGeom prst="rect">
            <a:avLst/>
          </a:prstGeom>
        </p:spPr>
      </p:pic>
      <p:pic>
        <p:nvPicPr>
          <p:cNvPr id="107" name="Gráfico 106" descr="Huellas de zapatos">
            <a:extLst>
              <a:ext uri="{FF2B5EF4-FFF2-40B4-BE49-F238E27FC236}">
                <a16:creationId xmlns:a16="http://schemas.microsoft.com/office/drawing/2014/main" xmlns="" id="{8B7CEEE5-2545-E140-8AD0-A54752A1CF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631734" y="2394173"/>
            <a:ext cx="396791" cy="396791"/>
          </a:xfrm>
          <a:prstGeom prst="rect">
            <a:avLst/>
          </a:prstGeom>
        </p:spPr>
      </p:pic>
      <p:pic>
        <p:nvPicPr>
          <p:cNvPr id="108" name="Gráfico 107" descr="Huellas de zapatos">
            <a:extLst>
              <a:ext uri="{FF2B5EF4-FFF2-40B4-BE49-F238E27FC236}">
                <a16:creationId xmlns:a16="http://schemas.microsoft.com/office/drawing/2014/main" xmlns="" id="{C78A6AE6-48AA-2F4A-B241-E3755EEC72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393559">
            <a:off x="8576030" y="2815449"/>
            <a:ext cx="396791" cy="396791"/>
          </a:xfrm>
          <a:prstGeom prst="rect">
            <a:avLst/>
          </a:prstGeom>
        </p:spPr>
      </p:pic>
      <p:pic>
        <p:nvPicPr>
          <p:cNvPr id="109" name="Gráfico 108" descr="Huellas de zapatos">
            <a:extLst>
              <a:ext uri="{FF2B5EF4-FFF2-40B4-BE49-F238E27FC236}">
                <a16:creationId xmlns:a16="http://schemas.microsoft.com/office/drawing/2014/main" xmlns="" id="{0E2FA46E-3CD8-A94C-98A7-F171AC9FD6C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656644">
            <a:off x="8527132" y="3256619"/>
            <a:ext cx="396791" cy="396791"/>
          </a:xfrm>
          <a:prstGeom prst="rect">
            <a:avLst/>
          </a:prstGeom>
        </p:spPr>
      </p:pic>
      <p:pic>
        <p:nvPicPr>
          <p:cNvPr id="110" name="Gráfico 109" descr="Huellas de zapatos">
            <a:extLst>
              <a:ext uri="{FF2B5EF4-FFF2-40B4-BE49-F238E27FC236}">
                <a16:creationId xmlns:a16="http://schemas.microsoft.com/office/drawing/2014/main" xmlns="" id="{94DE765F-EAE2-DB41-A067-C4DA03C23D0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438516">
            <a:off x="8390982" y="3708669"/>
            <a:ext cx="396791" cy="396791"/>
          </a:xfrm>
          <a:prstGeom prst="rect">
            <a:avLst/>
          </a:prstGeom>
        </p:spPr>
      </p:pic>
      <p:pic>
        <p:nvPicPr>
          <p:cNvPr id="111" name="Gráfico 110" descr="Huellas de zapatos">
            <a:extLst>
              <a:ext uri="{FF2B5EF4-FFF2-40B4-BE49-F238E27FC236}">
                <a16:creationId xmlns:a16="http://schemas.microsoft.com/office/drawing/2014/main" xmlns="" id="{53DAA195-C983-4742-B9BD-FF43103B58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3012135">
            <a:off x="8014140" y="4060529"/>
            <a:ext cx="396791" cy="3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37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ráfico 99" descr="Engranajes">
            <a:extLst>
              <a:ext uri="{FF2B5EF4-FFF2-40B4-BE49-F238E27FC236}">
                <a16:creationId xmlns:a16="http://schemas.microsoft.com/office/drawing/2014/main" xmlns="" id="{AE5DEDBA-BD21-1545-B8FF-48EAB6ACB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243882">
            <a:off x="228600" y="-36035"/>
            <a:ext cx="914400" cy="914400"/>
          </a:xfrm>
          <a:prstGeom prst="rect">
            <a:avLst/>
          </a:prstGeom>
        </p:spPr>
      </p:pic>
      <p:pic>
        <p:nvPicPr>
          <p:cNvPr id="61" name="Gráfico 60" descr="Saludos">
            <a:extLst>
              <a:ext uri="{FF2B5EF4-FFF2-40B4-BE49-F238E27FC236}">
                <a16:creationId xmlns:a16="http://schemas.microsoft.com/office/drawing/2014/main" xmlns="" id="{A00146E6-31DE-6047-88A3-BAFA5ACA8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1309" y="3291240"/>
            <a:ext cx="1066491" cy="1112485"/>
          </a:xfrm>
          <a:prstGeom prst="rect">
            <a:avLst/>
          </a:prstGeom>
        </p:spPr>
      </p:pic>
      <p:pic>
        <p:nvPicPr>
          <p:cNvPr id="59" name="Gráfico 58" descr="Corazón con pulso">
            <a:extLst>
              <a:ext uri="{FF2B5EF4-FFF2-40B4-BE49-F238E27FC236}">
                <a16:creationId xmlns:a16="http://schemas.microsoft.com/office/drawing/2014/main" xmlns="" id="{AF344B1A-4E42-1448-8C8E-2E7BC1776B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11572" y="1387771"/>
            <a:ext cx="1042686" cy="1042686"/>
          </a:xfrm>
          <a:prstGeom prst="rect">
            <a:avLst/>
          </a:prstGeom>
        </p:spPr>
      </p:pic>
      <p:pic>
        <p:nvPicPr>
          <p:cNvPr id="42" name="Gráfico 41" descr="Braille">
            <a:extLst>
              <a:ext uri="{FF2B5EF4-FFF2-40B4-BE49-F238E27FC236}">
                <a16:creationId xmlns:a16="http://schemas.microsoft.com/office/drawing/2014/main" xmlns="" id="{01B07240-A576-A645-BF81-A52BAA3BA6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800000">
            <a:off x="1861999" y="114448"/>
            <a:ext cx="914400" cy="914400"/>
          </a:xfrm>
          <a:prstGeom prst="rect">
            <a:avLst/>
          </a:prstGeom>
        </p:spPr>
      </p:pic>
      <p:sp>
        <p:nvSpPr>
          <p:cNvPr id="4" name="Proceso 3">
            <a:extLst>
              <a:ext uri="{FF2B5EF4-FFF2-40B4-BE49-F238E27FC236}">
                <a16:creationId xmlns:a16="http://schemas.microsoft.com/office/drawing/2014/main" xmlns="" id="{3653E496-A145-9640-8B01-A8D10382FEEA}"/>
              </a:ext>
            </a:extLst>
          </p:cNvPr>
          <p:cNvSpPr/>
          <p:nvPr/>
        </p:nvSpPr>
        <p:spPr>
          <a:xfrm>
            <a:off x="7543800" y="4479925"/>
            <a:ext cx="1150840" cy="492731"/>
          </a:xfrm>
          <a:prstGeom prst="flowChartProcess">
            <a:avLst/>
          </a:prstGeom>
          <a:solidFill>
            <a:srgbClr val="E96F0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7 Rectángulo">
            <a:extLst>
              <a:ext uri="{FF2B5EF4-FFF2-40B4-BE49-F238E27FC236}">
                <a16:creationId xmlns:a16="http://schemas.microsoft.com/office/drawing/2014/main" xmlns="" id="{614A42A2-1E63-3046-8185-59780509B4DF}"/>
              </a:ext>
            </a:extLst>
          </p:cNvPr>
          <p:cNvSpPr/>
          <p:nvPr/>
        </p:nvSpPr>
        <p:spPr>
          <a:xfrm rot="5400000">
            <a:off x="5884251" y="1898568"/>
            <a:ext cx="3451290" cy="3051279"/>
          </a:xfrm>
          <a:prstGeom prst="rect">
            <a:avLst/>
          </a:prstGeom>
          <a:solidFill>
            <a:srgbClr val="6893C6">
              <a:alpha val="66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pic>
        <p:nvPicPr>
          <p:cNvPr id="13" name="Gráfico 12" descr="Grupo de hombres">
            <a:extLst>
              <a:ext uri="{FF2B5EF4-FFF2-40B4-BE49-F238E27FC236}">
                <a16:creationId xmlns:a16="http://schemas.microsoft.com/office/drawing/2014/main" xmlns="" id="{A99CFCB5-0024-B04B-9833-4C5016AB5A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95998" y="455763"/>
            <a:ext cx="899962" cy="899962"/>
          </a:xfrm>
          <a:prstGeom prst="rect">
            <a:avLst/>
          </a:prstGeom>
        </p:spPr>
      </p:pic>
      <p:pic>
        <p:nvPicPr>
          <p:cNvPr id="19" name="Gráfico 18" descr="Persona confundida">
            <a:extLst>
              <a:ext uri="{FF2B5EF4-FFF2-40B4-BE49-F238E27FC236}">
                <a16:creationId xmlns:a16="http://schemas.microsoft.com/office/drawing/2014/main" xmlns="" id="{01C4A71F-9463-5B47-99A9-168376FE70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454968" y="466403"/>
            <a:ext cx="813122" cy="813122"/>
          </a:xfrm>
          <a:prstGeom prst="rect">
            <a:avLst/>
          </a:prstGeom>
        </p:spPr>
      </p:pic>
      <p:pic>
        <p:nvPicPr>
          <p:cNvPr id="21" name="Gráfico 20" descr="Signo de interrogación">
            <a:extLst>
              <a:ext uri="{FF2B5EF4-FFF2-40B4-BE49-F238E27FC236}">
                <a16:creationId xmlns:a16="http://schemas.microsoft.com/office/drawing/2014/main" xmlns="" id="{2D86A2EB-802C-8641-A1D6-B07BA11EB1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791200" y="212725"/>
            <a:ext cx="519241" cy="519241"/>
          </a:xfrm>
          <a:prstGeom prst="rect">
            <a:avLst/>
          </a:prstGeom>
        </p:spPr>
      </p:pic>
      <p:pic>
        <p:nvPicPr>
          <p:cNvPr id="22" name="Gráfico 21" descr="Persona confundida">
            <a:extLst>
              <a:ext uri="{FF2B5EF4-FFF2-40B4-BE49-F238E27FC236}">
                <a16:creationId xmlns:a16="http://schemas.microsoft.com/office/drawing/2014/main" xmlns="" id="{68246356-6A71-604B-BD81-7BAA48BB47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553200" y="466403"/>
            <a:ext cx="813122" cy="813122"/>
          </a:xfrm>
          <a:prstGeom prst="rect">
            <a:avLst/>
          </a:prstGeom>
        </p:spPr>
      </p:pic>
      <p:pic>
        <p:nvPicPr>
          <p:cNvPr id="23" name="Gráfico 22" descr="Signo de interrogación">
            <a:extLst>
              <a:ext uri="{FF2B5EF4-FFF2-40B4-BE49-F238E27FC236}">
                <a16:creationId xmlns:a16="http://schemas.microsoft.com/office/drawing/2014/main" xmlns="" id="{9C0ABCC9-767F-3049-9DEB-521F7D328C0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334000" y="-9277"/>
            <a:ext cx="526802" cy="526802"/>
          </a:xfrm>
          <a:prstGeom prst="rect">
            <a:avLst/>
          </a:prstGeom>
        </p:spPr>
      </p:pic>
      <p:pic>
        <p:nvPicPr>
          <p:cNvPr id="24" name="Gráfico 23" descr="Signo de interrogación">
            <a:extLst>
              <a:ext uri="{FF2B5EF4-FFF2-40B4-BE49-F238E27FC236}">
                <a16:creationId xmlns:a16="http://schemas.microsoft.com/office/drawing/2014/main" xmlns="" id="{2758B5BE-E4FB-5243-88E9-2867E15A7A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266170" y="-23436"/>
            <a:ext cx="608334" cy="608334"/>
          </a:xfrm>
          <a:prstGeom prst="rect">
            <a:avLst/>
          </a:prstGeom>
        </p:spPr>
      </p:pic>
      <p:pic>
        <p:nvPicPr>
          <p:cNvPr id="25" name="Gráfico 24" descr="Signo de interrogación">
            <a:extLst>
              <a:ext uri="{FF2B5EF4-FFF2-40B4-BE49-F238E27FC236}">
                <a16:creationId xmlns:a16="http://schemas.microsoft.com/office/drawing/2014/main" xmlns="" id="{60E8334D-DCB3-FD40-AF13-831429B2325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861438" y="5880"/>
            <a:ext cx="467490" cy="467490"/>
          </a:xfrm>
          <a:prstGeom prst="rect">
            <a:avLst/>
          </a:prstGeom>
        </p:spPr>
      </p:pic>
      <p:pic>
        <p:nvPicPr>
          <p:cNvPr id="26" name="Gráfico 25" descr="Signo de interrogación">
            <a:extLst>
              <a:ext uri="{FF2B5EF4-FFF2-40B4-BE49-F238E27FC236}">
                <a16:creationId xmlns:a16="http://schemas.microsoft.com/office/drawing/2014/main" xmlns="" id="{6CD50BA3-0E9A-0743-B9BD-7FC71842C2E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084257" y="74265"/>
            <a:ext cx="467490" cy="467490"/>
          </a:xfrm>
          <a:prstGeom prst="rect">
            <a:avLst/>
          </a:prstGeom>
        </p:spPr>
      </p:pic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FFEF70B7-76BD-6A44-97F3-1DAF9DC81E23}"/>
              </a:ext>
            </a:extLst>
          </p:cNvPr>
          <p:cNvSpPr txBox="1"/>
          <p:nvPr/>
        </p:nvSpPr>
        <p:spPr>
          <a:xfrm>
            <a:off x="432114" y="180586"/>
            <a:ext cx="2209089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CO" sz="2400" b="1" spc="3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¿PARA </a:t>
            </a:r>
            <a:r>
              <a:rPr lang="es-CO" sz="3600" b="1" spc="300" baseline="2136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QUÉ?</a:t>
            </a:r>
            <a:endParaRPr lang="es-CO" sz="1600" spc="3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9" name="object 34">
            <a:extLst>
              <a:ext uri="{FF2B5EF4-FFF2-40B4-BE49-F238E27FC236}">
                <a16:creationId xmlns:a16="http://schemas.microsoft.com/office/drawing/2014/main" xmlns="" id="{0916718D-5223-D24C-B163-A49E0E9B27EA}"/>
              </a:ext>
            </a:extLst>
          </p:cNvPr>
          <p:cNvSpPr txBox="1"/>
          <p:nvPr/>
        </p:nvSpPr>
        <p:spPr>
          <a:xfrm>
            <a:off x="228600" y="669925"/>
            <a:ext cx="2501611" cy="39235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84150" indent="-171450" algn="just">
              <a:lnSpc>
                <a:spcPct val="100000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Sensibilizar y generar relaciones de valor entre el CCL y los servidores judiciales. </a:t>
            </a:r>
          </a:p>
          <a:p>
            <a:pPr marL="184150" indent="-171450" algn="just">
              <a:lnSpc>
                <a:spcPct val="100000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Plantear nuevas estrategias de interacción en los juzgados donde se identifica la necesidad de apoyo. </a:t>
            </a:r>
          </a:p>
          <a:p>
            <a:pPr marL="184150" indent="-171450" algn="just">
              <a:lnSpc>
                <a:spcPct val="100000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Avanzar en la construcción de focalizar a la rama judicial como un todo. </a:t>
            </a:r>
          </a:p>
          <a:p>
            <a:pPr marL="184150" indent="-171450" algn="just">
              <a:lnSpc>
                <a:spcPct val="100000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Crear trabajo articulado entre los diferentes comités de la seccional COPAS y CCL y SGSST, focalizando a la comunidad judicial desde lo sistémico.</a:t>
            </a:r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xmlns="" id="{4DF4FA89-4217-094B-B2C3-478B306BD774}"/>
              </a:ext>
            </a:extLst>
          </p:cNvPr>
          <p:cNvSpPr txBox="1"/>
          <p:nvPr/>
        </p:nvSpPr>
        <p:spPr>
          <a:xfrm>
            <a:off x="3111436" y="2651125"/>
            <a:ext cx="2688223" cy="158440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spcBef>
                <a:spcPts val="940"/>
              </a:spcBef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Durante el 2020 y en el marco de la aparición del Coronavirius COVID - 19, se procede a poner en marcha de manera virtual el cumplimiento de los objetivos del CCL de la seccional Pereira, los cuales se pretende desarrollar en 3 momentos.</a:t>
            </a:r>
          </a:p>
        </p:txBody>
      </p:sp>
      <p:pic>
        <p:nvPicPr>
          <p:cNvPr id="36" name="Gráfico 35" descr="Engranajes">
            <a:extLst>
              <a:ext uri="{FF2B5EF4-FFF2-40B4-BE49-F238E27FC236}">
                <a16:creationId xmlns:a16="http://schemas.microsoft.com/office/drawing/2014/main" xmlns="" id="{81673DBE-90BA-5742-B3B6-D8366577B5D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114800" y="1965325"/>
            <a:ext cx="914400" cy="914400"/>
          </a:xfrm>
          <a:prstGeom prst="rect">
            <a:avLst/>
          </a:prstGeom>
        </p:spPr>
      </p:pic>
      <p:pic>
        <p:nvPicPr>
          <p:cNvPr id="38" name="Gráfico 37" descr="Engranaje único">
            <a:extLst>
              <a:ext uri="{FF2B5EF4-FFF2-40B4-BE49-F238E27FC236}">
                <a16:creationId xmlns:a16="http://schemas.microsoft.com/office/drawing/2014/main" xmlns="" id="{714833B2-4DD5-2F4F-8295-46C9E5C57D7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 rot="1002730">
            <a:off x="3620168" y="1772688"/>
            <a:ext cx="914400" cy="914400"/>
          </a:xfrm>
          <a:prstGeom prst="rect">
            <a:avLst/>
          </a:prstGeom>
        </p:spPr>
      </p:pic>
      <p:pic>
        <p:nvPicPr>
          <p:cNvPr id="43" name="Gráfico 42" descr="Braille">
            <a:extLst>
              <a:ext uri="{FF2B5EF4-FFF2-40B4-BE49-F238E27FC236}">
                <a16:creationId xmlns:a16="http://schemas.microsoft.com/office/drawing/2014/main" xmlns="" id="{7B09F104-71F8-564B-800E-B5C82ADED2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800000">
            <a:off x="4572000" y="1404995"/>
            <a:ext cx="914400" cy="914400"/>
          </a:xfrm>
          <a:prstGeom prst="rect">
            <a:avLst/>
          </a:prstGeom>
        </p:spPr>
      </p:pic>
      <p:pic>
        <p:nvPicPr>
          <p:cNvPr id="44" name="Gráfico 43" descr="Braille">
            <a:extLst>
              <a:ext uri="{FF2B5EF4-FFF2-40B4-BE49-F238E27FC236}">
                <a16:creationId xmlns:a16="http://schemas.microsoft.com/office/drawing/2014/main" xmlns="" id="{DD971342-1666-BC4C-B827-FE56F4F13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76600" y="1279525"/>
            <a:ext cx="914400" cy="914400"/>
          </a:xfrm>
          <a:prstGeom prst="rect">
            <a:avLst/>
          </a:prstGeom>
        </p:spPr>
      </p:pic>
      <p:sp>
        <p:nvSpPr>
          <p:cNvPr id="31" name="object 6">
            <a:extLst>
              <a:ext uri="{FF2B5EF4-FFF2-40B4-BE49-F238E27FC236}">
                <a16:creationId xmlns:a16="http://schemas.microsoft.com/office/drawing/2014/main" xmlns="" id="{47A662DD-20BA-1A44-B4AE-58BC205F7956}"/>
              </a:ext>
            </a:extLst>
          </p:cNvPr>
          <p:cNvSpPr txBox="1"/>
          <p:nvPr/>
        </p:nvSpPr>
        <p:spPr>
          <a:xfrm>
            <a:off x="3293966" y="1584452"/>
            <a:ext cx="2237769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2400" b="1" spc="3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¿CÓMO?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B4F22DDA-52FC-B244-9B4E-2F8670D7CB5B}"/>
                  </a:ext>
                </a:extLst>
              </p14:cNvPr>
              <p14:cNvContentPartPr/>
              <p14:nvPr/>
            </p14:nvContentPartPr>
            <p14:xfrm>
              <a:off x="3276600" y="2276651"/>
              <a:ext cx="2302920" cy="92160"/>
            </p14:xfrm>
          </p:contentPart>
        </mc:Choice>
        <mc:Fallback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4F22DDA-52FC-B244-9B4E-2F8670D7CB5B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3186600" y="2096651"/>
                <a:ext cx="2482560" cy="4518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object 34">
            <a:extLst>
              <a:ext uri="{FF2B5EF4-FFF2-40B4-BE49-F238E27FC236}">
                <a16:creationId xmlns:a16="http://schemas.microsoft.com/office/drawing/2014/main" xmlns="" id="{37F4BF07-3761-394A-8AE8-53963FE26688}"/>
              </a:ext>
            </a:extLst>
          </p:cNvPr>
          <p:cNvSpPr txBox="1"/>
          <p:nvPr/>
        </p:nvSpPr>
        <p:spPr>
          <a:xfrm>
            <a:off x="3106518" y="2130778"/>
            <a:ext cx="2626163" cy="29174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ctr">
              <a:spcBef>
                <a:spcPts val="940"/>
              </a:spcBef>
            </a:pPr>
            <a:r>
              <a:rPr lang="es-CO" sz="1200" b="1" dirty="0">
                <a:solidFill>
                  <a:schemeClr val="tx2"/>
                </a:solidFill>
                <a:latin typeface="Century Gothic"/>
                <a:cs typeface="Century Gothic"/>
              </a:rPr>
              <a:t>METODOLOGÍA DEL PROYECTO </a:t>
            </a:r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xmlns="" id="{72E81792-EC18-D54B-B3C9-99DC086464C0}"/>
              </a:ext>
            </a:extLst>
          </p:cNvPr>
          <p:cNvSpPr txBox="1"/>
          <p:nvPr/>
        </p:nvSpPr>
        <p:spPr>
          <a:xfrm>
            <a:off x="6314945" y="3168051"/>
            <a:ext cx="2711849" cy="176907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lang="es-CO" sz="1200" dirty="0">
                <a:solidFill>
                  <a:schemeClr val="bg1"/>
                </a:solidFill>
                <a:latin typeface="Century Gothic"/>
                <a:cs typeface="Century Gothic"/>
              </a:rPr>
              <a:t>La dinámica elaborada se realiza ubicando una fecha para visitar 3 juzgados de manera virtual e independiente, y que cada juzgado viva 3 etapas con abordajes complementarios,  una en mayo, una agosto y la ultima programada para el mes de noviembre de 2020. </a:t>
            </a:r>
          </a:p>
        </p:txBody>
      </p:sp>
      <p:pic>
        <p:nvPicPr>
          <p:cNvPr id="67" name="Gráfico 66" descr="Disc jockey">
            <a:extLst>
              <a:ext uri="{FF2B5EF4-FFF2-40B4-BE49-F238E27FC236}">
                <a16:creationId xmlns:a16="http://schemas.microsoft.com/office/drawing/2014/main" xmlns="" id="{D28AD81D-3DD0-B946-B665-24EA255F9A0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3508004" y="4182030"/>
            <a:ext cx="790625" cy="790625"/>
          </a:xfrm>
          <a:prstGeom prst="rect">
            <a:avLst/>
          </a:prstGeom>
        </p:spPr>
      </p:pic>
      <p:pic>
        <p:nvPicPr>
          <p:cNvPr id="69" name="Gráfico 68" descr="Equipo">
            <a:extLst>
              <a:ext uri="{FF2B5EF4-FFF2-40B4-BE49-F238E27FC236}">
                <a16:creationId xmlns:a16="http://schemas.microsoft.com/office/drawing/2014/main" xmlns="" id="{627A811E-5534-9044-8116-CBECFE0EDFA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4466182" y="4120142"/>
            <a:ext cx="914400" cy="914400"/>
          </a:xfrm>
          <a:prstGeom prst="rect">
            <a:avLst/>
          </a:prstGeom>
        </p:spPr>
      </p:pic>
      <p:pic>
        <p:nvPicPr>
          <p:cNvPr id="76" name="Gráfico 75" descr="Engranajes">
            <a:extLst>
              <a:ext uri="{FF2B5EF4-FFF2-40B4-BE49-F238E27FC236}">
                <a16:creationId xmlns:a16="http://schemas.microsoft.com/office/drawing/2014/main" xmlns="" id="{BE8D4858-1B23-7A41-B605-9B808E5F7F3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 rot="1334035">
            <a:off x="7184834" y="2256731"/>
            <a:ext cx="914400" cy="914400"/>
          </a:xfrm>
          <a:prstGeom prst="rect">
            <a:avLst/>
          </a:prstGeom>
        </p:spPr>
      </p:pic>
      <p:pic>
        <p:nvPicPr>
          <p:cNvPr id="78" name="Gráfico 77" descr="Engranaje único">
            <a:extLst>
              <a:ext uri="{FF2B5EF4-FFF2-40B4-BE49-F238E27FC236}">
                <a16:creationId xmlns:a16="http://schemas.microsoft.com/office/drawing/2014/main" xmlns="" id="{E0E08923-DAD6-FF43-A308-8FEF57A5772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6454841" y="2346325"/>
            <a:ext cx="914400" cy="914400"/>
          </a:xfrm>
          <a:prstGeom prst="rect">
            <a:avLst/>
          </a:prstGeom>
        </p:spPr>
      </p:pic>
      <p:pic>
        <p:nvPicPr>
          <p:cNvPr id="80" name="Gráfico 79" descr="Engranaje único">
            <a:extLst>
              <a:ext uri="{FF2B5EF4-FFF2-40B4-BE49-F238E27FC236}">
                <a16:creationId xmlns:a16="http://schemas.microsoft.com/office/drawing/2014/main" xmlns="" id="{06FB24C6-B10F-9F48-9D31-2C697769CB5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7848600" y="2346325"/>
            <a:ext cx="914400" cy="914400"/>
          </a:xfrm>
          <a:prstGeom prst="rect">
            <a:avLst/>
          </a:prstGeom>
        </p:spPr>
      </p:pic>
      <p:pic>
        <p:nvPicPr>
          <p:cNvPr id="82" name="Gráfico 81" descr="Ejecutar">
            <a:extLst>
              <a:ext uri="{FF2B5EF4-FFF2-40B4-BE49-F238E27FC236}">
                <a16:creationId xmlns:a16="http://schemas.microsoft.com/office/drawing/2014/main" xmlns="" id="{83F77513-6D4A-8F41-9EF6-53C876F3785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 rot="21204443">
            <a:off x="6713723" y="1993313"/>
            <a:ext cx="517351" cy="517351"/>
          </a:xfrm>
          <a:prstGeom prst="rect">
            <a:avLst/>
          </a:prstGeom>
        </p:spPr>
      </p:pic>
      <p:pic>
        <p:nvPicPr>
          <p:cNvPr id="84" name="Gráfico 83" descr="Ejecutar">
            <a:extLst>
              <a:ext uri="{FF2B5EF4-FFF2-40B4-BE49-F238E27FC236}">
                <a16:creationId xmlns:a16="http://schemas.microsoft.com/office/drawing/2014/main" xmlns="" id="{60E60E5E-1EBE-0E45-BBBC-946C61EC0E8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7696200" y="1965325"/>
            <a:ext cx="505283" cy="505283"/>
          </a:xfrm>
          <a:prstGeom prst="rect">
            <a:avLst/>
          </a:prstGeom>
        </p:spPr>
      </p:pic>
      <p:pic>
        <p:nvPicPr>
          <p:cNvPr id="86" name="Gráfico 85" descr="Ejecutar">
            <a:extLst>
              <a:ext uri="{FF2B5EF4-FFF2-40B4-BE49-F238E27FC236}">
                <a16:creationId xmlns:a16="http://schemas.microsoft.com/office/drawing/2014/main" xmlns="" id="{510F6C83-3854-1F45-8AD7-34539C4E81C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7239000" y="2117725"/>
            <a:ext cx="459212" cy="459212"/>
          </a:xfrm>
          <a:prstGeom prst="rect">
            <a:avLst/>
          </a:prstGeom>
        </p:spPr>
      </p:pic>
      <p:pic>
        <p:nvPicPr>
          <p:cNvPr id="88" name="Gráfico 87" descr="Ejecutar">
            <a:extLst>
              <a:ext uri="{FF2B5EF4-FFF2-40B4-BE49-F238E27FC236}">
                <a16:creationId xmlns:a16="http://schemas.microsoft.com/office/drawing/2014/main" xmlns="" id="{E48605CA-159D-784E-ACD0-6F4DB272956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8127019" y="1965325"/>
            <a:ext cx="547872" cy="547872"/>
          </a:xfrm>
          <a:prstGeom prst="rect">
            <a:avLst/>
          </a:prstGeom>
        </p:spPr>
      </p:pic>
      <p:pic>
        <p:nvPicPr>
          <p:cNvPr id="102" name="5 Imagen">
            <a:extLst>
              <a:ext uri="{FF2B5EF4-FFF2-40B4-BE49-F238E27FC236}">
                <a16:creationId xmlns:a16="http://schemas.microsoft.com/office/drawing/2014/main" xmlns="" id="{872B40F6-1535-704E-B967-632C7310613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52" y="4528322"/>
            <a:ext cx="1828800" cy="5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33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6079896" y="1695405"/>
            <a:ext cx="3064104" cy="3452920"/>
          </a:xfrm>
          <a:prstGeom prst="rect">
            <a:avLst/>
          </a:prstGeom>
          <a:solidFill>
            <a:srgbClr val="6893C6">
              <a:alpha val="66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xmlns="" id="{96974E7E-493B-410D-9D92-D3B0186CC1B1}"/>
              </a:ext>
            </a:extLst>
          </p:cNvPr>
          <p:cNvSpPr txBox="1"/>
          <p:nvPr/>
        </p:nvSpPr>
        <p:spPr>
          <a:xfrm>
            <a:off x="997635" y="610729"/>
            <a:ext cx="1236457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ES" sz="13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MOMENTO 1:</a:t>
            </a:r>
            <a:endParaRPr sz="1300" b="1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3287390" y="2588438"/>
            <a:ext cx="483229" cy="439355"/>
            <a:chOff x="3022667" y="1407115"/>
            <a:chExt cx="634933" cy="63441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xmlns="" id="{29EB7767-E92E-4906-99FE-7B3B8EDD4FB8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xmlns="" id="{30C00483-39CD-4431-B7FF-C27E4B8B5271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xmlns="" id="{61C2C994-0F6D-4907-8009-52C04FD52A79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79F52994-8A2B-4C4E-BB74-902A6BF75F1D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D90B5D64-20F0-4389-B510-F0A071995C28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xmlns="" id="{023B45AE-6041-406E-91BC-C4A07C279B1C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xmlns="" id="{440BC59A-F694-4B49-9A0F-9C2B054C8289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xmlns="" id="{8E55ACEF-0BA3-419E-BAE9-93B48E597638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4">
            <a:extLst>
              <a:ext uri="{FF2B5EF4-FFF2-40B4-BE49-F238E27FC236}">
                <a16:creationId xmlns:a16="http://schemas.microsoft.com/office/drawing/2014/main" xmlns="" id="{9EC2C246-77C5-4B1E-A846-DACBB17B708D}"/>
              </a:ext>
            </a:extLst>
          </p:cNvPr>
          <p:cNvSpPr txBox="1"/>
          <p:nvPr/>
        </p:nvSpPr>
        <p:spPr>
          <a:xfrm>
            <a:off x="6248400" y="2193925"/>
            <a:ext cx="2750171" cy="30713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es-CO"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53" name="AutoShape 4" descr="Resultado de imagen para icono justicia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5" name="24 Rectángulo"/>
          <p:cNvSpPr/>
          <p:nvPr/>
        </p:nvSpPr>
        <p:spPr>
          <a:xfrm>
            <a:off x="3180049" y="3158209"/>
            <a:ext cx="318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3870" algn="just">
              <a:spcBef>
                <a:spcPts val="100"/>
              </a:spcBef>
            </a:pPr>
            <a:r>
              <a:rPr lang="es-ES" sz="1200" kern="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A)Elaboración del material de apoyo (video de funciones y modalidades del acoso laboral); B) visita virtual través de la plataforma </a:t>
            </a:r>
            <a:r>
              <a:rPr lang="es-ES" sz="1200" kern="0" dirty="0" err="1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Teams</a:t>
            </a:r>
            <a:r>
              <a:rPr lang="es-ES" sz="1200" kern="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a cada juzgado, C) Registro fotográfico y testimonio de miembro de juzgado que evidencia el impacto de la visita al despacho.</a:t>
            </a:r>
            <a:br>
              <a:rPr lang="es-ES" sz="1200" kern="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</a:b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426" y="4465709"/>
            <a:ext cx="1828800" cy="594256"/>
          </a:xfrm>
          <a:prstGeom prst="rect">
            <a:avLst/>
          </a:prstGeom>
        </p:spPr>
      </p:pic>
      <p:sp>
        <p:nvSpPr>
          <p:cNvPr id="39" name="38 Rectángulo"/>
          <p:cNvSpPr/>
          <p:nvPr/>
        </p:nvSpPr>
        <p:spPr>
          <a:xfrm>
            <a:off x="120365" y="1050925"/>
            <a:ext cx="3053493" cy="2730137"/>
          </a:xfrm>
          <a:prstGeom prst="rect">
            <a:avLst/>
          </a:prstGeom>
        </p:spPr>
        <p:txBody>
          <a:bodyPr wrap="square" lIns="144000" tIns="0" rIns="0" bIns="0">
            <a:noAutofit/>
          </a:bodyPr>
          <a:lstStyle/>
          <a:p>
            <a:pPr marR="483870" algn="just">
              <a:lnSpc>
                <a:spcPct val="100000"/>
              </a:lnSpc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A)Construcción del insumo para el plan de trabajo, trazando una ruta para que se le de continuidad a la acción, por los CCL venideros. B) Selección de los despachos judiciales con enfoque territorial; C)Selección de miembros del CCL que acompañaran y servirán de apoyo cada visita. D) Elaboración de material de apoyo del CCL para las visitas a cada juzgado (manual de prevención del acoso laboral de la seccional Pereira); E) preparación de la temática, para abordaje de cada visita en los juzgados. </a:t>
            </a:r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xmlns="" id="{96974E7E-493B-410D-9D92-D3B0186CC1B1}"/>
              </a:ext>
            </a:extLst>
          </p:cNvPr>
          <p:cNvSpPr txBox="1"/>
          <p:nvPr/>
        </p:nvSpPr>
        <p:spPr>
          <a:xfrm>
            <a:off x="2844121" y="517013"/>
            <a:ext cx="6147479" cy="624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spcBef>
                <a:spcPts val="90"/>
              </a:spcBef>
            </a:pPr>
            <a:r>
              <a:rPr lang="es-CO" sz="1900" b="1" spc="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...</a:t>
            </a:r>
            <a:r>
              <a:rPr lang="es-CO" sz="2000" b="1" spc="600" dirty="0">
                <a:solidFill>
                  <a:schemeClr val="tx2"/>
                </a:solidFill>
                <a:latin typeface="Century Gothic"/>
                <a:cs typeface="Century Gothic"/>
              </a:rPr>
              <a:t>METODOLOGÍA DEL PROYECTO </a:t>
            </a:r>
          </a:p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xmlns="" id="{96974E7E-493B-410D-9D92-D3B0186CC1B1}"/>
              </a:ext>
            </a:extLst>
          </p:cNvPr>
          <p:cNvSpPr txBox="1"/>
          <p:nvPr/>
        </p:nvSpPr>
        <p:spPr>
          <a:xfrm>
            <a:off x="3907462" y="2723060"/>
            <a:ext cx="1329076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ES"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MOMENTO 2: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37" name="24 Rectángulo">
            <a:extLst>
              <a:ext uri="{FF2B5EF4-FFF2-40B4-BE49-F238E27FC236}">
                <a16:creationId xmlns:a16="http://schemas.microsoft.com/office/drawing/2014/main" xmlns="" id="{8C2AF8D1-446E-2941-B6B7-3D88916AED1F}"/>
              </a:ext>
            </a:extLst>
          </p:cNvPr>
          <p:cNvSpPr/>
          <p:nvPr/>
        </p:nvSpPr>
        <p:spPr>
          <a:xfrm>
            <a:off x="3148100" y="1367391"/>
            <a:ext cx="318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3870" algn="just">
              <a:spcBef>
                <a:spcPts val="100"/>
              </a:spcBef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F) visita virtual través de la plataforma Teams acada juzgado. </a:t>
            </a:r>
            <a:r>
              <a:rPr lang="es-ES" sz="1200" kern="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G) Registro fotográfico y testimonio de miembro de juzgado que evidencia el impacto de la visita al despacho.</a:t>
            </a: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38" name="31 Grupo">
            <a:extLst>
              <a:ext uri="{FF2B5EF4-FFF2-40B4-BE49-F238E27FC236}">
                <a16:creationId xmlns:a16="http://schemas.microsoft.com/office/drawing/2014/main" xmlns="" id="{81BEC37B-B3D9-8343-9126-A3A2E7799F8E}"/>
              </a:ext>
            </a:extLst>
          </p:cNvPr>
          <p:cNvGrpSpPr/>
          <p:nvPr/>
        </p:nvGrpSpPr>
        <p:grpSpPr>
          <a:xfrm>
            <a:off x="6334311" y="1894967"/>
            <a:ext cx="483229" cy="439355"/>
            <a:chOff x="3022667" y="1407115"/>
            <a:chExt cx="634933" cy="634410"/>
          </a:xfrm>
        </p:grpSpPr>
        <p:sp>
          <p:nvSpPr>
            <p:cNvPr id="41" name="object 7">
              <a:extLst>
                <a:ext uri="{FF2B5EF4-FFF2-40B4-BE49-F238E27FC236}">
                  <a16:creationId xmlns:a16="http://schemas.microsoft.com/office/drawing/2014/main" xmlns="" id="{13887FD7-7EF0-6044-B211-D26AF7442296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8">
              <a:extLst>
                <a:ext uri="{FF2B5EF4-FFF2-40B4-BE49-F238E27FC236}">
                  <a16:creationId xmlns:a16="http://schemas.microsoft.com/office/drawing/2014/main" xmlns="" id="{D687FA55-B1CB-BE42-ADB5-93E788E15112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9">
              <a:extLst>
                <a:ext uri="{FF2B5EF4-FFF2-40B4-BE49-F238E27FC236}">
                  <a16:creationId xmlns:a16="http://schemas.microsoft.com/office/drawing/2014/main" xmlns="" id="{AEA87852-5751-324B-B87D-BE404095E931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0">
              <a:extLst>
                <a:ext uri="{FF2B5EF4-FFF2-40B4-BE49-F238E27FC236}">
                  <a16:creationId xmlns:a16="http://schemas.microsoft.com/office/drawing/2014/main" xmlns="" id="{C3B42B17-9B27-8248-9196-D90B5BBEA685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1">
              <a:extLst>
                <a:ext uri="{FF2B5EF4-FFF2-40B4-BE49-F238E27FC236}">
                  <a16:creationId xmlns:a16="http://schemas.microsoft.com/office/drawing/2014/main" xmlns="" id="{2E5A9F82-BAAF-5F46-BB0B-0D1A8026684B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2">
              <a:extLst>
                <a:ext uri="{FF2B5EF4-FFF2-40B4-BE49-F238E27FC236}">
                  <a16:creationId xmlns:a16="http://schemas.microsoft.com/office/drawing/2014/main" xmlns="" id="{64A7CEE2-7A60-1741-BFE2-34C9FA8B41D8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3">
              <a:extLst>
                <a:ext uri="{FF2B5EF4-FFF2-40B4-BE49-F238E27FC236}">
                  <a16:creationId xmlns:a16="http://schemas.microsoft.com/office/drawing/2014/main" xmlns="" id="{DDA17332-AEA8-7149-9C2E-E03E82284712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4">
              <a:extLst>
                <a:ext uri="{FF2B5EF4-FFF2-40B4-BE49-F238E27FC236}">
                  <a16:creationId xmlns:a16="http://schemas.microsoft.com/office/drawing/2014/main" xmlns="" id="{3C8FBEB4-137E-8D41-9689-1AD5384939C2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">
            <a:extLst>
              <a:ext uri="{FF2B5EF4-FFF2-40B4-BE49-F238E27FC236}">
                <a16:creationId xmlns:a16="http://schemas.microsoft.com/office/drawing/2014/main" xmlns="" id="{8C80FD10-2752-6440-9072-6221982C2BD2}"/>
              </a:ext>
            </a:extLst>
          </p:cNvPr>
          <p:cNvSpPr txBox="1"/>
          <p:nvPr/>
        </p:nvSpPr>
        <p:spPr>
          <a:xfrm>
            <a:off x="6896124" y="2041525"/>
            <a:ext cx="2043997" cy="7784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ES" sz="1300" b="1" spc="90" dirty="0">
                <a:solidFill>
                  <a:schemeClr val="bg1"/>
                </a:solidFill>
                <a:latin typeface="Century Gothic"/>
                <a:cs typeface="Century Gothic"/>
              </a:rPr>
              <a:t>MOMENTO 3:</a:t>
            </a:r>
          </a:p>
          <a:p>
            <a:pPr marL="12700" marR="5080" algn="r">
              <a:lnSpc>
                <a:spcPct val="100000"/>
              </a:lnSpc>
              <a:spcBef>
                <a:spcPts val="90"/>
              </a:spcBef>
            </a:pPr>
            <a:r>
              <a:rPr lang="es-ES" sz="1200" kern="0" dirty="0">
                <a:solidFill>
                  <a:schemeClr val="bg1"/>
                </a:solidFill>
                <a:latin typeface="Century Gothic"/>
                <a:cs typeface="Century Gothic"/>
              </a:rPr>
              <a:t>(en proceso y programada para desarrollar en el mes de noviembre)</a:t>
            </a:r>
            <a:endParaRPr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2" name="24 Rectángulo">
            <a:extLst>
              <a:ext uri="{FF2B5EF4-FFF2-40B4-BE49-F238E27FC236}">
                <a16:creationId xmlns:a16="http://schemas.microsoft.com/office/drawing/2014/main" xmlns="" id="{E58892A1-4DA5-EE4C-BAC6-8450FF0B1E4D}"/>
              </a:ext>
            </a:extLst>
          </p:cNvPr>
          <p:cNvSpPr/>
          <p:nvPr/>
        </p:nvSpPr>
        <p:spPr>
          <a:xfrm>
            <a:off x="6297852" y="3018730"/>
            <a:ext cx="318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3870" algn="just">
              <a:spcBef>
                <a:spcPts val="100"/>
              </a:spcBef>
            </a:pPr>
            <a:r>
              <a:rPr lang="es-ES" sz="1200" kern="0" dirty="0">
                <a:solidFill>
                  <a:schemeClr val="bg1"/>
                </a:solidFill>
                <a:latin typeface="Century Gothic"/>
                <a:cs typeface="Century Gothic"/>
              </a:rPr>
              <a:t>A) Elaboración del material de apoyo (campaña de los súper héroes del clima laboral); B) preparación de la temática, para abordaje de cada visita en los juzgados.</a:t>
            </a:r>
            <a:r>
              <a:rPr lang="es-ES" sz="1200" kern="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/>
            </a:r>
            <a:br>
              <a:rPr lang="es-ES" sz="1200" kern="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</a:br>
            <a:endParaRPr lang="es-CO" sz="1200" spc="85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64" name="31 Grupo">
            <a:extLst>
              <a:ext uri="{FF2B5EF4-FFF2-40B4-BE49-F238E27FC236}">
                <a16:creationId xmlns:a16="http://schemas.microsoft.com/office/drawing/2014/main" xmlns="" id="{96167C6E-6F8E-FB45-B16D-2D078BAE0689}"/>
              </a:ext>
            </a:extLst>
          </p:cNvPr>
          <p:cNvGrpSpPr/>
          <p:nvPr/>
        </p:nvGrpSpPr>
        <p:grpSpPr>
          <a:xfrm>
            <a:off x="307975" y="495525"/>
            <a:ext cx="483229" cy="439355"/>
            <a:chOff x="3022667" y="1407115"/>
            <a:chExt cx="634933" cy="634410"/>
          </a:xfrm>
        </p:grpSpPr>
        <p:sp>
          <p:nvSpPr>
            <p:cNvPr id="65" name="object 7">
              <a:extLst>
                <a:ext uri="{FF2B5EF4-FFF2-40B4-BE49-F238E27FC236}">
                  <a16:creationId xmlns:a16="http://schemas.microsoft.com/office/drawing/2014/main" xmlns="" id="{AA3F80AB-1D54-EF45-A093-A4B656F8E944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">
              <a:extLst>
                <a:ext uri="{FF2B5EF4-FFF2-40B4-BE49-F238E27FC236}">
                  <a16:creationId xmlns:a16="http://schemas.microsoft.com/office/drawing/2014/main" xmlns="" id="{F91C0B26-2D36-CC4B-98B8-06F81CF34AC1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9">
              <a:extLst>
                <a:ext uri="{FF2B5EF4-FFF2-40B4-BE49-F238E27FC236}">
                  <a16:creationId xmlns:a16="http://schemas.microsoft.com/office/drawing/2014/main" xmlns="" id="{87C97A6C-4CAB-8743-80F5-81FE8FA3B637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0">
              <a:extLst>
                <a:ext uri="{FF2B5EF4-FFF2-40B4-BE49-F238E27FC236}">
                  <a16:creationId xmlns:a16="http://schemas.microsoft.com/office/drawing/2014/main" xmlns="" id="{48BB5DBB-3314-AD48-84A4-D4C274EA48C5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1">
              <a:extLst>
                <a:ext uri="{FF2B5EF4-FFF2-40B4-BE49-F238E27FC236}">
                  <a16:creationId xmlns:a16="http://schemas.microsoft.com/office/drawing/2014/main" xmlns="" id="{706B8BA6-DA11-3E4A-B8B6-97385FCBF699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2">
              <a:extLst>
                <a:ext uri="{FF2B5EF4-FFF2-40B4-BE49-F238E27FC236}">
                  <a16:creationId xmlns:a16="http://schemas.microsoft.com/office/drawing/2014/main" xmlns="" id="{21EF58DD-74A1-8C4E-8A72-679C7EDBCF32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3">
              <a:extLst>
                <a:ext uri="{FF2B5EF4-FFF2-40B4-BE49-F238E27FC236}">
                  <a16:creationId xmlns:a16="http://schemas.microsoft.com/office/drawing/2014/main" xmlns="" id="{FB35F7FD-D8D3-BA42-AC90-3A79FF353E0C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4">
              <a:extLst>
                <a:ext uri="{FF2B5EF4-FFF2-40B4-BE49-F238E27FC236}">
                  <a16:creationId xmlns:a16="http://schemas.microsoft.com/office/drawing/2014/main" xmlns="" id="{D4453F81-2B34-2043-B9FE-BC7571CEB19C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C08811C1-56F5-E44A-8955-9BEEBD4C682D}"/>
                  </a:ext>
                </a:extLst>
              </p14:cNvPr>
              <p14:cNvContentPartPr/>
              <p14:nvPr/>
            </p14:nvContentPartPr>
            <p14:xfrm>
              <a:off x="418072" y="696017"/>
              <a:ext cx="57600" cy="9396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08811C1-56F5-E44A-8955-9BEEBD4C682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9432" y="687017"/>
                <a:ext cx="75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75010C23-4649-494A-AE70-2C4F8CD6E421}"/>
                  </a:ext>
                </a:extLst>
              </p14:cNvPr>
              <p14:cNvContentPartPr/>
              <p14:nvPr/>
            </p14:nvContentPartPr>
            <p14:xfrm>
              <a:off x="3507232" y="2751257"/>
              <a:ext cx="47880" cy="128520"/>
            </p14:xfrm>
          </p:contentPart>
        </mc:Choice>
        <mc:Fallback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5010C23-4649-494A-AE70-2C4F8CD6E42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498232" y="2742257"/>
                <a:ext cx="655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2B775006-C315-F54A-B2FA-5FFE71E4951A}"/>
                  </a:ext>
                </a:extLst>
              </p14:cNvPr>
              <p14:cNvContentPartPr/>
              <p14:nvPr/>
            </p14:nvContentPartPr>
            <p14:xfrm>
              <a:off x="6647280" y="2003125"/>
              <a:ext cx="58320" cy="19080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B775006-C315-F54A-B2FA-5FFE71E4951A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638280" y="1994485"/>
                <a:ext cx="75960" cy="2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26104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688</Words>
  <Application>Microsoft Office PowerPoint</Application>
  <PresentationFormat>Personalizado</PresentationFormat>
  <Paragraphs>57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RAE-1</dc:title>
  <dc:creator>Yajaira Manosalva Gomez</dc:creator>
  <cp:lastModifiedBy>Ana Maria</cp:lastModifiedBy>
  <cp:revision>101</cp:revision>
  <dcterms:created xsi:type="dcterms:W3CDTF">2020-01-10T14:01:32Z</dcterms:created>
  <dcterms:modified xsi:type="dcterms:W3CDTF">2020-11-05T13:22:15Z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2020-01-10T00:00:00Z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2020-01-10T00:00:00Z</vt:filetime>
  </property>
</Properties>
</file>