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  <p:sldMasterId id="2147483753" r:id="rId2"/>
  </p:sldMasterIdLst>
  <p:notesMasterIdLst>
    <p:notesMasterId r:id="rId21"/>
  </p:notesMasterIdLst>
  <p:sldIdLst>
    <p:sldId id="947" r:id="rId3"/>
    <p:sldId id="975" r:id="rId4"/>
    <p:sldId id="967" r:id="rId5"/>
    <p:sldId id="265" r:id="rId6"/>
    <p:sldId id="961" r:id="rId7"/>
    <p:sldId id="957" r:id="rId8"/>
    <p:sldId id="983" r:id="rId9"/>
    <p:sldId id="968" r:id="rId10"/>
    <p:sldId id="978" r:id="rId11"/>
    <p:sldId id="984" r:id="rId12"/>
    <p:sldId id="977" r:id="rId13"/>
    <p:sldId id="985" r:id="rId14"/>
    <p:sldId id="979" r:id="rId15"/>
    <p:sldId id="986" r:id="rId16"/>
    <p:sldId id="980" r:id="rId17"/>
    <p:sldId id="981" r:id="rId18"/>
    <p:sldId id="982" r:id="rId19"/>
    <p:sldId id="959" r:id="rId20"/>
  </p:sldIdLst>
  <p:sldSz cx="6858000" cy="5143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IEGUIN Sanchez Gantiva" initials="DSG" lastIdx="4" clrIdx="0">
    <p:extLst>
      <p:ext uri="{19B8F6BF-5375-455C-9EA6-DF929625EA0E}">
        <p15:presenceInfo xmlns:p15="http://schemas.microsoft.com/office/powerpoint/2012/main" userId="8cca2539b77460c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500"/>
    <a:srgbClr val="FF9900"/>
    <a:srgbClr val="F0F4FA"/>
    <a:srgbClr val="F7DEAB"/>
    <a:srgbClr val="BE8D10"/>
    <a:srgbClr val="F2F2F2"/>
    <a:srgbClr val="ECEAE9"/>
    <a:srgbClr val="F8F8FA"/>
    <a:srgbClr val="FBFBFB"/>
    <a:srgbClr val="5F85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Estilo medio 3 - 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64" autoAdjust="0"/>
    <p:restoredTop sz="94291" autoAdjust="0"/>
  </p:normalViewPr>
  <p:slideViewPr>
    <p:cSldViewPr snapToGrid="0" snapToObjects="1">
      <p:cViewPr varScale="1">
        <p:scale>
          <a:sx n="102" d="100"/>
          <a:sy n="102" d="100"/>
        </p:scale>
        <p:origin x="756" y="90"/>
      </p:cViewPr>
      <p:guideLst>
        <p:guide orient="horz" pos="16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37" d="100"/>
          <a:sy n="137" d="100"/>
        </p:scale>
        <p:origin x="491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B72BA1-B9ED-CC44-A0C5-A688A46613A3}" type="datetimeFigureOut">
              <a:rPr lang="es-CO" smtClean="0"/>
              <a:t>5/11/2020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290C8C-EBE0-FD44-A668-3E513342063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4329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4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BF06F29-903A-B346-9E5D-9AF6833E14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6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31B8154-BD85-F042-A927-31F24AC89F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325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F27AE27-127A-9F45-97D7-D49D94C81A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1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10C7177-5F9B-4D46-82F0-F35F5D390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86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CCD9F0C-FB43-9E41-A972-5D959ED3B0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33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787767F-2EE3-0143-8798-1903E309B6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57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05B30C8-5A7C-D54A-87DC-4A632A94DE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43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8CA64D7-1B27-2C43-AA87-56A4D56E13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400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951778B-13DC-9F44-B0C0-C7BBB1A7AD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759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21EFAFC-CCA9-9447-A07B-8DEEDAE9E1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35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88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6998A93-6C22-434F-AC84-184FF21E95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42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740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6145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369219"/>
            <a:ext cx="291465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369219"/>
            <a:ext cx="2914650" cy="326350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023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99417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260872"/>
            <a:ext cx="2901255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878806"/>
            <a:ext cx="2901255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260872"/>
            <a:ext cx="2915543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878806"/>
            <a:ext cx="2915543" cy="27634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6081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328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805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041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773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285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4"/>
            <a:ext cx="1478756" cy="435887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4"/>
            <a:ext cx="4350544" cy="435887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58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865BDFC-40D6-2C48-BB43-C6C101E551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4705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471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BF06F29-903A-B346-9E5D-9AF6833E14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380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3EC99C7-8F56-464E-A9DC-EB25712D1B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33048"/>
            <a:ext cx="6858000" cy="51435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6547313-A67F-594A-A949-1B92CDC33B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220108" y="27091"/>
            <a:ext cx="1613106" cy="510755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761F959-DD45-8C48-8E7A-0336A876C9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0441" y="4608971"/>
            <a:ext cx="726065" cy="23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29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F99D8F2-D8BD-0C47-B8FD-D0D078B110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5E1973C-EC84-7B4B-BDE5-04E06FDBB6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3532246"/>
            <a:ext cx="6858000" cy="161126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4ECDDB6-8C19-4F48-921F-DFE0FE8BB61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487" y="179364"/>
            <a:ext cx="36195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99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A1B0F77-5D0F-2C40-8FA4-F8C9359EF5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0266DE3-E766-9544-92FC-8DEB0D6E25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13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A1B0F77-5D0F-2C40-8FA4-F8C9359EF5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1AA6ECD-06A6-0748-A484-EEA520EA7AE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116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4C7FCD5-08A4-504C-A31C-F0F6ADB29A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127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A8BA6B1-5C86-3D45-9ED2-95A5893B96C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526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D85EDDB-48E9-EA49-B979-022BB65F053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281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3A2CB6E-5F7B-B240-B283-455C6BC476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73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F028059-EC88-9741-98C6-9BDABBDC2F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595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3758612-0830-9948-8BF0-5F9AF9BCA4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6272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72960A8-DD14-0842-B169-E7E2B8ACDF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842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1A5A1555-BA57-FD4D-8107-BD876D885C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3076" y="317500"/>
            <a:ext cx="3371850" cy="45085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07D28C1-EE71-8A40-B8C8-ADEFE23450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5053" y="4631585"/>
            <a:ext cx="2247899" cy="2667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5CC78B3-E14F-D346-942F-1CB4020BD60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16" y="3195005"/>
            <a:ext cx="381001" cy="93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31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CFE29F3-510B-E642-A1C9-5A848F1C35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3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74C3D8F-4FA6-1046-9002-50402F8BC3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68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AC72963-CA05-0649-A033-CC098CFF3C2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0FDC54C-C702-EF4F-8734-006174BEB5A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85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0A703DC-9A16-D24D-9F92-168ABEDFE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858000" cy="51435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BF8B8EC-83AD-2B44-BF31-11A5CD9B3F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406" y="4779828"/>
            <a:ext cx="560847" cy="18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2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39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42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23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Relationship Id="rId22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52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</p:sldLayoutIdLst>
  <p:txStyles>
    <p:titleStyle>
      <a:lvl1pPr algn="l" defTabSz="514369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93" indent="-128593" algn="l" defTabSz="514369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77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61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46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329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515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99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82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067" indent="-128593" algn="l" defTabSz="514369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84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69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53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37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922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106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90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74" algn="l" defTabSz="514369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9"/>
            <a:ext cx="5915025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62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677" r:id="rId13"/>
    <p:sldLayoutId id="2147483665" r:id="rId14"/>
    <p:sldLayoutId id="2147483663" r:id="rId15"/>
    <p:sldLayoutId id="2147483666" r:id="rId16"/>
    <p:sldLayoutId id="2147483676" r:id="rId17"/>
    <p:sldLayoutId id="2147483669" r:id="rId18"/>
    <p:sldLayoutId id="2147483674" r:id="rId19"/>
    <p:sldLayoutId id="2147483675" r:id="rId20"/>
    <p:sldLayoutId id="2147483670" r:id="rId21"/>
    <p:sldLayoutId id="2147483679" r:id="rId22"/>
    <p:sldLayoutId id="2147483680" r:id="rId23"/>
    <p:sldLayoutId id="2147483700" r:id="rId2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1.png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n 39">
            <a:extLst>
              <a:ext uri="{FF2B5EF4-FFF2-40B4-BE49-F238E27FC236}">
                <a16:creationId xmlns:a16="http://schemas.microsoft.com/office/drawing/2014/main" id="{F9E474A8-A579-4C89-B84C-4B412FBA1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r="5639"/>
          <a:stretch/>
        </p:blipFill>
        <p:spPr>
          <a:xfrm>
            <a:off x="-9939" y="83244"/>
            <a:ext cx="6897755" cy="50105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1CE017C-6489-4F47-9C33-121271F5C49E}"/>
              </a:ext>
            </a:extLst>
          </p:cNvPr>
          <p:cNvSpPr txBox="1"/>
          <p:nvPr/>
        </p:nvSpPr>
        <p:spPr>
          <a:xfrm>
            <a:off x="1347478" y="3149114"/>
            <a:ext cx="4222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Unidos, </a:t>
            </a:r>
            <a:r>
              <a:rPr lang="en-US" sz="2800" b="1" dirty="0" err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en</a:t>
            </a:r>
            <a:r>
              <a:rPr lang="en-US" sz="2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la </a:t>
            </a:r>
            <a:r>
              <a:rPr lang="en-US" sz="2800" b="1" dirty="0" err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distancia</a:t>
            </a:r>
            <a:endParaRPr lang="en-US" sz="28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7101D30-399E-4F02-A6E1-A62A66A33D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99" y="4565397"/>
            <a:ext cx="1570695" cy="510386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A447D1E3-70C3-46AA-9D00-D27754859899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3691173-26DE-4155-8970-20CAE27486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0155" y="4668081"/>
            <a:ext cx="1109053" cy="269688"/>
          </a:xfrm>
          <a:prstGeom prst="rect">
            <a:avLst/>
          </a:prstGeom>
        </p:spPr>
      </p:pic>
      <p:grpSp>
        <p:nvGrpSpPr>
          <p:cNvPr id="39" name="Grupo 38">
            <a:extLst>
              <a:ext uri="{FF2B5EF4-FFF2-40B4-BE49-F238E27FC236}">
                <a16:creationId xmlns:a16="http://schemas.microsoft.com/office/drawing/2014/main" id="{93A9F8AD-C990-4CD6-BB73-17B8E001239B}"/>
              </a:ext>
            </a:extLst>
          </p:cNvPr>
          <p:cNvGrpSpPr/>
          <p:nvPr/>
        </p:nvGrpSpPr>
        <p:grpSpPr>
          <a:xfrm>
            <a:off x="1667193" y="1485303"/>
            <a:ext cx="3583246" cy="1614728"/>
            <a:chOff x="2703442" y="506882"/>
            <a:chExt cx="3816628" cy="1790712"/>
          </a:xfrm>
        </p:grpSpPr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51B73414-F7DA-4AF5-9612-FD6DB1905264}"/>
                </a:ext>
              </a:extLst>
            </p:cNvPr>
            <p:cNvSpPr txBox="1"/>
            <p:nvPr/>
          </p:nvSpPr>
          <p:spPr>
            <a:xfrm>
              <a:off x="2703442" y="533081"/>
              <a:ext cx="3816628" cy="511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300" b="1" dirty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COMITÉS DE</a:t>
              </a: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007EBA8E-09FB-4A4B-83F3-7CB065F726D8}"/>
                </a:ext>
              </a:extLst>
            </p:cNvPr>
            <p:cNvSpPr txBox="1"/>
            <p:nvPr/>
          </p:nvSpPr>
          <p:spPr>
            <a:xfrm>
              <a:off x="2703443" y="966445"/>
              <a:ext cx="3816627" cy="1331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3600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CONVIVENCIA </a:t>
              </a:r>
            </a:p>
            <a:p>
              <a:pPr algn="ctr"/>
              <a:r>
                <a:rPr lang="es-CO" sz="3600" b="1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LABORAL</a:t>
              </a:r>
            </a:p>
          </p:txBody>
        </p:sp>
        <p:cxnSp>
          <p:nvCxnSpPr>
            <p:cNvPr id="11" name="Conector recto de flecha 10">
              <a:extLst>
                <a:ext uri="{FF2B5EF4-FFF2-40B4-BE49-F238E27FC236}">
                  <a16:creationId xmlns:a16="http://schemas.microsoft.com/office/drawing/2014/main" id="{FD6D1F1F-38F6-4E25-8039-9C53F3F46510}"/>
                </a:ext>
              </a:extLst>
            </p:cNvPr>
            <p:cNvCxnSpPr>
              <a:cxnSpLocks/>
            </p:cNvCxnSpPr>
            <p:nvPr/>
          </p:nvCxnSpPr>
          <p:spPr>
            <a:xfrm>
              <a:off x="5558319" y="812411"/>
              <a:ext cx="961751" cy="0"/>
            </a:xfrm>
            <a:prstGeom prst="straightConnector1">
              <a:avLst/>
            </a:prstGeom>
            <a:ln w="25400">
              <a:solidFill>
                <a:schemeClr val="accent1">
                  <a:lumMod val="50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C9595179-466F-481F-98C6-0F1A02CBBBE5}"/>
                </a:ext>
              </a:extLst>
            </p:cNvPr>
            <p:cNvCxnSpPr>
              <a:cxnSpLocks/>
            </p:cNvCxnSpPr>
            <p:nvPr/>
          </p:nvCxnSpPr>
          <p:spPr>
            <a:xfrm>
              <a:off x="2703443" y="2205548"/>
              <a:ext cx="3816627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ector recto 14">
              <a:extLst>
                <a:ext uri="{FF2B5EF4-FFF2-40B4-BE49-F238E27FC236}">
                  <a16:creationId xmlns:a16="http://schemas.microsoft.com/office/drawing/2014/main" id="{6D2031D2-B566-472B-AEC3-E6E9967838F4}"/>
                </a:ext>
              </a:extLst>
            </p:cNvPr>
            <p:cNvCxnSpPr>
              <a:cxnSpLocks/>
            </p:cNvCxnSpPr>
            <p:nvPr/>
          </p:nvCxnSpPr>
          <p:spPr>
            <a:xfrm>
              <a:off x="2703443" y="2286030"/>
              <a:ext cx="3816627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A4974A25-8DED-45CD-A5FB-0F7747168521}"/>
                </a:ext>
              </a:extLst>
            </p:cNvPr>
            <p:cNvCxnSpPr>
              <a:cxnSpLocks/>
            </p:cNvCxnSpPr>
            <p:nvPr/>
          </p:nvCxnSpPr>
          <p:spPr>
            <a:xfrm>
              <a:off x="3616504" y="580510"/>
              <a:ext cx="1941815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ector recto 16">
              <a:extLst>
                <a:ext uri="{FF2B5EF4-FFF2-40B4-BE49-F238E27FC236}">
                  <a16:creationId xmlns:a16="http://schemas.microsoft.com/office/drawing/2014/main" id="{8DC5A108-39B4-491C-A5BA-BB1E0F2C8CCA}"/>
                </a:ext>
              </a:extLst>
            </p:cNvPr>
            <p:cNvCxnSpPr>
              <a:cxnSpLocks/>
            </p:cNvCxnSpPr>
            <p:nvPr/>
          </p:nvCxnSpPr>
          <p:spPr>
            <a:xfrm>
              <a:off x="3616504" y="506882"/>
              <a:ext cx="1941815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ector recto de flecha 30">
              <a:extLst>
                <a:ext uri="{FF2B5EF4-FFF2-40B4-BE49-F238E27FC236}">
                  <a16:creationId xmlns:a16="http://schemas.microsoft.com/office/drawing/2014/main" id="{C887AAC2-25DB-490B-AA7C-041EAAFB0157}"/>
                </a:ext>
              </a:extLst>
            </p:cNvPr>
            <p:cNvCxnSpPr>
              <a:cxnSpLocks/>
            </p:cNvCxnSpPr>
            <p:nvPr/>
          </p:nvCxnSpPr>
          <p:spPr>
            <a:xfrm>
              <a:off x="2703443" y="812411"/>
              <a:ext cx="895119" cy="0"/>
            </a:xfrm>
            <a:prstGeom prst="straightConnector1">
              <a:avLst/>
            </a:prstGeom>
            <a:ln w="25400">
              <a:solidFill>
                <a:schemeClr val="accent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2644656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659877"/>
            <a:ext cx="3884901" cy="345760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CLIP 2 RELACIONES SALUDABLES DE TRABAJO. (Ver Anexos)</a:t>
            </a:r>
            <a:endParaRPr lang="es-CO" sz="13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57184" indent="-257184" algn="just">
              <a:buFont typeface="Calibri" panose="020F0502020204030204" pitchFamily="34" charset="0"/>
              <a:buChar char="-"/>
            </a:pP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457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481621" y="657765"/>
            <a:ext cx="4021736" cy="36555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3. OCTUBRE/NOVIEMBRE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Difusión video informativo para La Empatía y el </a:t>
            </a:r>
            <a:r>
              <a:rPr lang="es-CO" sz="1200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Desescalamiento</a:t>
            </a: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conflictos.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Casos pendientes.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</a:t>
            </a:r>
            <a:r>
              <a:rPr lang="es-CO" sz="1200" dirty="0" err="1">
                <a:latin typeface="Century Gothic" panose="020B0502020202020204" pitchFamily="34" charset="0"/>
                <a:ea typeface="Calibri" panose="020F0502020204030204" pitchFamily="34" charset="0"/>
              </a:rPr>
              <a:t>Whatsapp</a:t>
            </a: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. 560 Correos de Despachos</a:t>
            </a: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13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659877"/>
            <a:ext cx="3884901" cy="345760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CLIP 3 EMPATÌA </a:t>
            </a:r>
            <a:r>
              <a:rPr lang="es-CO" sz="12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(Ver Anexos)</a:t>
            </a:r>
            <a:endParaRPr lang="es-CO" sz="12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endParaRPr lang="es-CO" sz="13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57184" indent="-257184" algn="just">
              <a:buFont typeface="Calibri" panose="020F0502020204030204" pitchFamily="34" charset="0"/>
              <a:buChar char="-"/>
            </a:pP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38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461913"/>
            <a:ext cx="4021736" cy="36555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4. DICIEMBRE/ENERO 2021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Difusión video informativo “El Respeto en las Relaciones de Trabajo”.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Conferencia “Liderazgo y Convivencia”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Casos pendientes.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</a:t>
            </a:r>
            <a:r>
              <a:rPr lang="es-CO" sz="1200" dirty="0" err="1">
                <a:latin typeface="Century Gothic" panose="020B0502020202020204" pitchFamily="34" charset="0"/>
                <a:ea typeface="Calibri" panose="020F0502020204030204" pitchFamily="34" charset="0"/>
              </a:rPr>
              <a:t>Whatsapp</a:t>
            </a: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. 560 Correos de Despachos.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7914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659877"/>
            <a:ext cx="3884901" cy="345760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CLIP 3 EMPATÌA </a:t>
            </a:r>
            <a:r>
              <a:rPr lang="es-CO" sz="12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(Ver Anexos)</a:t>
            </a:r>
            <a:endParaRPr lang="es-CO" sz="12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endParaRPr lang="es-CO" sz="1300" dirty="0"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pPr marL="257184" indent="-257184" algn="just">
              <a:buFont typeface="Calibri" panose="020F0502020204030204" pitchFamily="34" charset="0"/>
              <a:buChar char="-"/>
            </a:pP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77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461913"/>
            <a:ext cx="4021736" cy="36555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5. FEBRERO/MARZO 2021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Difusión video clip “Sensibilización para la generación de alertas tempranas”. 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Conferencia “Liderazgo y Convivencia”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Casos pendientes.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</a:t>
            </a:r>
            <a:r>
              <a:rPr lang="es-CO" sz="1200" dirty="0" err="1">
                <a:latin typeface="Century Gothic" panose="020B0502020202020204" pitchFamily="34" charset="0"/>
                <a:ea typeface="Calibri" panose="020F0502020204030204" pitchFamily="34" charset="0"/>
              </a:rPr>
              <a:t>Whatsapp</a:t>
            </a: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. 560 Correos de Despachos.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48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461913"/>
            <a:ext cx="4021736" cy="36555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6. ABRIL/MAYO  2021</a:t>
            </a:r>
          </a:p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endParaRPr lang="es-CO" sz="135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Difusión video informativo sobre el Respeto en las Relaciones De Trabajo”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Conferencia “Convivencia y Respeto en el Trabajo”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Casos pendientes.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</a:t>
            </a:r>
            <a:r>
              <a:rPr lang="es-CO" sz="1350" dirty="0" err="1">
                <a:latin typeface="Century Gothic" panose="020B0502020202020204" pitchFamily="34" charset="0"/>
                <a:ea typeface="Calibri" panose="020F0502020204030204" pitchFamily="34" charset="0"/>
              </a:rPr>
              <a:t>Whatsapp</a:t>
            </a: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. 560 Correos de Despachos.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29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461913"/>
            <a:ext cx="4021736" cy="36555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7. JUNIO/JULIO  2021</a:t>
            </a:r>
          </a:p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endParaRPr lang="es-CO" sz="1350" b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Difusión video informativo para La Empatía y el </a:t>
            </a:r>
            <a:r>
              <a:rPr lang="es-CO" sz="1200" dirty="0" err="1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desescalamiento</a:t>
            </a: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conflictos.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Conferencia “Técnicas de Comunicación Asertiva”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Casos pendientes.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</a:t>
            </a:r>
            <a:r>
              <a:rPr lang="es-CO" sz="1350" dirty="0" err="1">
                <a:latin typeface="Century Gothic" panose="020B0502020202020204" pitchFamily="34" charset="0"/>
                <a:ea typeface="Calibri" panose="020F0502020204030204" pitchFamily="34" charset="0"/>
              </a:rPr>
              <a:t>Whatsapp</a:t>
            </a: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. 560 Correos de Despachos.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6828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F6C46918-4C72-4E65-9030-F0116872EA1A}"/>
              </a:ext>
            </a:extLst>
          </p:cNvPr>
          <p:cNvSpPr/>
          <p:nvPr/>
        </p:nvSpPr>
        <p:spPr>
          <a:xfrm>
            <a:off x="60848" y="101151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3000" dirty="0">
              <a:latin typeface="Century Gothic" panose="020B0502020202020204" pitchFamily="34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9367F157-2582-46CC-A98D-7D90102740A5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Auto </a:t>
            </a:r>
            <a:r>
              <a:rPr lang="en-US" sz="20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Evaluación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975573"/>
            <a:ext cx="3884901" cy="314191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749"/>
              </a:spcAft>
              <a:buNone/>
            </a:pP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B0CCECE-64B0-427C-B03D-AAC372D3E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2594750-F730-40AB-9731-566FEEC896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  <p:sp>
        <p:nvSpPr>
          <p:cNvPr id="4" name="Marcador de contenido 4">
            <a:extLst>
              <a:ext uri="{FF2B5EF4-FFF2-40B4-BE49-F238E27FC236}">
                <a16:creationId xmlns:a16="http://schemas.microsoft.com/office/drawing/2014/main" id="{D52B552C-7E60-4EEC-9573-F720795F155D}"/>
              </a:ext>
            </a:extLst>
          </p:cNvPr>
          <p:cNvSpPr txBox="1">
            <a:spLocks/>
          </p:cNvSpPr>
          <p:nvPr/>
        </p:nvSpPr>
        <p:spPr>
          <a:xfrm>
            <a:off x="2471718" y="975572"/>
            <a:ext cx="4237231" cy="30199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8552B4F-4C05-46EE-BC44-477858F1DE80}"/>
              </a:ext>
            </a:extLst>
          </p:cNvPr>
          <p:cNvSpPr txBox="1"/>
          <p:nvPr/>
        </p:nvSpPr>
        <p:spPr>
          <a:xfrm>
            <a:off x="2404939" y="1124031"/>
            <a:ext cx="41661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/>
              <a:t>Sensibilizar Sobre la Ruta de Manejo de       Situaciones de Acoso Laboral o Conflictos       En las Relaciones de Trabajo.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dirty="0"/>
              <a:t>Continuar con las acciones de Prevenciòn frente al AL Y Fortalecimiento  mediante Actividades Pedagógicas de unas Relaciones Saludables de Trabajo: Empatía, Asertividad, Manejo del Conflicto.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/>
              <a:t>Generar un Boletín Bimensual de Prevenciòn del Acoso Laboral (Notas de Interés Frente al Tema)</a:t>
            </a:r>
          </a:p>
        </p:txBody>
      </p:sp>
    </p:spTree>
    <p:extLst>
      <p:ext uri="{BB962C8B-B14F-4D97-AF65-F5344CB8AC3E}">
        <p14:creationId xmlns:p14="http://schemas.microsoft.com/office/powerpoint/2010/main" val="195179002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66682" y="975573"/>
            <a:ext cx="2129865" cy="30199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50"/>
              </a:spcAft>
            </a:pPr>
            <a:endParaRPr 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153845" y="2681801"/>
            <a:ext cx="6550307" cy="92138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25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buNone/>
            </a:pPr>
            <a:r>
              <a:rPr lang="es-ES" sz="9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Ruta para La  Prevención</a:t>
            </a:r>
            <a:r>
              <a:rPr lang="es-ES" sz="9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Del Acoso Laboral.</a:t>
            </a:r>
          </a:p>
          <a:p>
            <a:pPr marL="0" indent="0" algn="ctr">
              <a:lnSpc>
                <a:spcPct val="115000"/>
              </a:lnSpc>
              <a:buNone/>
            </a:pPr>
            <a:r>
              <a:rPr lang="es-ES" sz="80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“Identificando a Tiempo y </a:t>
            </a:r>
            <a:r>
              <a:rPr lang="es-ES" sz="8000" dirty="0" err="1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Desescalando</a:t>
            </a:r>
            <a:r>
              <a:rPr lang="es-ES" sz="8000" dirty="0">
                <a:solidFill>
                  <a:schemeClr val="bg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Conflictos”.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D7A004-03D1-4251-844F-B522D583C6E2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8A4C923-61E9-48CE-93EF-FEC362A67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2209C6F-E2B8-47D3-B19E-905F5C132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4FBC109-6B17-4BF2-AB6D-002157F15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2" y="219034"/>
            <a:ext cx="6724636" cy="2242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4482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rama de flujo: retraso 14">
            <a:extLst>
              <a:ext uri="{FF2B5EF4-FFF2-40B4-BE49-F238E27FC236}">
                <a16:creationId xmlns:a16="http://schemas.microsoft.com/office/drawing/2014/main" id="{F1BF53AE-0556-4C88-A0BA-8170E67ECC0D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66682" y="975573"/>
            <a:ext cx="2129865" cy="30199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50"/>
              </a:spcAft>
            </a:pPr>
            <a:r>
              <a:rPr lang="en-US" sz="20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Oportunidades</a:t>
            </a: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312924" y="1496157"/>
            <a:ext cx="4306647" cy="30199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47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15000"/>
              </a:lnSpc>
              <a:buAutoNum type="arabicPeriod"/>
            </a:pPr>
            <a:r>
              <a:rPr lang="es-CO" sz="25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Generar Alertas Tempranas para Prevenir el Escalamiento de los Conflictos y los Comportamientos del AL en las Relaciones de Trabajo.</a:t>
            </a:r>
          </a:p>
          <a:p>
            <a:pPr marL="342900" indent="-342900" algn="just">
              <a:lnSpc>
                <a:spcPct val="115000"/>
              </a:lnSpc>
              <a:buAutoNum type="arabicPeriod"/>
            </a:pPr>
            <a:r>
              <a:rPr lang="es-CO" sz="25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Sensibilizar a los SJ sobre qué es y cómo Activar el “Protocolo Para la Prevención del AL”:</a:t>
            </a:r>
          </a:p>
          <a:p>
            <a:pPr marL="342900" indent="-342900" algn="just">
              <a:lnSpc>
                <a:spcPct val="115000"/>
              </a:lnSpc>
              <a:buFont typeface="Arial" panose="020B0604020202020204" pitchFamily="34" charset="0"/>
              <a:buAutoNum type="arabicPeriod"/>
            </a:pPr>
            <a:r>
              <a:rPr lang="es-CO" sz="25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Disponer una Canal de Comunicación para los Servidores que Consideran Experimentan Relaciones de Trabajo Clasificables como AL: Correo y Número Telefónico para Tramite de Quejas.</a:t>
            </a:r>
          </a:p>
          <a:p>
            <a:pPr marL="342900" indent="-342900" algn="just">
              <a:lnSpc>
                <a:spcPct val="115000"/>
              </a:lnSpc>
              <a:buFont typeface="Arial" panose="020B0604020202020204" pitchFamily="34" charset="0"/>
              <a:buAutoNum type="arabicPeriod"/>
            </a:pPr>
            <a:r>
              <a:rPr lang="es-CO" sz="25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Generar una Actividades Para el Fomento del Respeto en la Convivencia. (Respeto en: Manejo del Error, Expresión de No Conformidades, Empatía, Solución de Conflictos)</a:t>
            </a:r>
          </a:p>
          <a:p>
            <a:pPr marL="342900" indent="-342900" algn="just">
              <a:lnSpc>
                <a:spcPct val="115000"/>
              </a:lnSpc>
              <a:buAutoNum type="arabicPeriod"/>
            </a:pPr>
            <a:r>
              <a:rPr lang="es-CO" sz="25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 Mayor Motivo de Consulta para Asesorías Individuales y Grupales Obedece a Conflictos en las Relaciones de Trabajo.</a:t>
            </a:r>
          </a:p>
          <a:p>
            <a:pPr marL="342900" indent="-342900" algn="just">
              <a:lnSpc>
                <a:spcPct val="115000"/>
              </a:lnSpc>
              <a:buAutoNum type="arabicPeriod"/>
            </a:pPr>
            <a:endParaRPr lang="es-CO" sz="1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AutoNum type="arabicPeriod"/>
            </a:pPr>
            <a:endParaRPr lang="es-CO" sz="18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15000"/>
              </a:lnSpc>
              <a:buAutoNum type="arabicPeriod"/>
            </a:pPr>
            <a:endParaRPr lang="es-CO" sz="18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es-CO" sz="18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es-CO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es-E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D7A004-03D1-4251-844F-B522D583C6E2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8A4C923-61E9-48CE-93EF-FEC362A67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2209C6F-E2B8-47D3-B19E-905F5C132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540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B11E0A70-6F1B-4083-B263-2B428863F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261" y="911104"/>
            <a:ext cx="5925593" cy="728495"/>
          </a:xfrm>
        </p:spPr>
        <p:txBody>
          <a:bodyPr>
            <a:noAutofit/>
          </a:bodyPr>
          <a:lstStyle/>
          <a:p>
            <a:pPr algn="just"/>
            <a:r>
              <a:rPr lang="es-ES" b="1" dirty="0"/>
              <a:t>2. Consultorías Organizacionales Individuales: </a:t>
            </a:r>
            <a:r>
              <a:rPr lang="es-ES" dirty="0"/>
              <a:t>Servidores que Solicitan Consulta para manejo De Situaciones Asociadas al Estrés.</a:t>
            </a:r>
          </a:p>
          <a:p>
            <a:endParaRPr lang="es-ES" sz="2475" b="1" dirty="0"/>
          </a:p>
          <a:p>
            <a:pPr marL="321469" indent="-321469">
              <a:buFont typeface="+mj-lt"/>
              <a:buAutoNum type="arabicPeriod"/>
            </a:pPr>
            <a:endParaRPr lang="es-ES" sz="1125" dirty="0"/>
          </a:p>
          <a:p>
            <a:pPr marL="321469" indent="-321469">
              <a:buFont typeface="Arial" panose="020B0604020202020204" pitchFamily="34" charset="0"/>
              <a:buChar char="•"/>
            </a:pPr>
            <a:endParaRPr lang="es-ES" sz="900" b="1" dirty="0"/>
          </a:p>
          <a:p>
            <a:pPr marL="321469" indent="-321469">
              <a:buFont typeface="Arial" panose="020B0604020202020204" pitchFamily="34" charset="0"/>
              <a:buChar char="•"/>
            </a:pPr>
            <a:endParaRPr lang="es-ES" sz="900" b="1" dirty="0"/>
          </a:p>
          <a:p>
            <a:pPr marL="321469" indent="-321469">
              <a:buFont typeface="Arial" panose="020B0604020202020204" pitchFamily="34" charset="0"/>
              <a:buChar char="•"/>
            </a:pPr>
            <a:endParaRPr lang="es-ES" sz="900" b="1" dirty="0"/>
          </a:p>
          <a:p>
            <a:pPr marL="321469" indent="-321469">
              <a:buFont typeface="Arial" panose="020B0604020202020204" pitchFamily="34" charset="0"/>
              <a:buChar char="•"/>
            </a:pPr>
            <a:endParaRPr lang="es-ES" sz="900" b="1" dirty="0"/>
          </a:p>
          <a:p>
            <a:pPr marL="321469" indent="-321469">
              <a:buFont typeface="Arial" panose="020B0604020202020204" pitchFamily="34" charset="0"/>
              <a:buChar char="•"/>
            </a:pPr>
            <a:endParaRPr lang="es-ES" sz="900" b="1" dirty="0"/>
          </a:p>
          <a:p>
            <a:r>
              <a:rPr lang="es-ES" sz="2475" dirty="0"/>
              <a:t> </a:t>
            </a:r>
          </a:p>
        </p:txBody>
      </p:sp>
      <p:pic>
        <p:nvPicPr>
          <p:cNvPr id="2" name="Picture 24">
            <a:extLst>
              <a:ext uri="{FF2B5EF4-FFF2-40B4-BE49-F238E27FC236}">
                <a16:creationId xmlns:a16="http://schemas.microsoft.com/office/drawing/2014/main" id="{6EED57B1-4DBB-481B-B82A-915776FDD5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801709" y="4241879"/>
            <a:ext cx="1056291" cy="258684"/>
          </a:xfrm>
          <a:prstGeom prst="rect">
            <a:avLst/>
          </a:prstGeom>
        </p:spPr>
      </p:pic>
      <p:pic>
        <p:nvPicPr>
          <p:cNvPr id="6" name="Picture 21">
            <a:extLst>
              <a:ext uri="{FF2B5EF4-FFF2-40B4-BE49-F238E27FC236}">
                <a16:creationId xmlns:a16="http://schemas.microsoft.com/office/drawing/2014/main" id="{C3FDB288-E264-4F2D-BFF5-534258D08B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4015155"/>
            <a:ext cx="1120361" cy="48540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CADB27E-8B16-4446-8C08-3015F5558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55" y="1947565"/>
            <a:ext cx="5883955" cy="1773560"/>
          </a:xfrm>
          <a:prstGeom prst="rect">
            <a:avLst/>
          </a:prstGeom>
        </p:spPr>
      </p:pic>
      <p:sp>
        <p:nvSpPr>
          <p:cNvPr id="8" name="Flecha: hacia abajo 7">
            <a:extLst>
              <a:ext uri="{FF2B5EF4-FFF2-40B4-BE49-F238E27FC236}">
                <a16:creationId xmlns:a16="http://schemas.microsoft.com/office/drawing/2014/main" id="{817D2183-90E4-4FD1-A92A-C26164A5A796}"/>
              </a:ext>
            </a:extLst>
          </p:cNvPr>
          <p:cNvSpPr/>
          <p:nvPr/>
        </p:nvSpPr>
        <p:spPr>
          <a:xfrm>
            <a:off x="5589159" y="1639599"/>
            <a:ext cx="653956" cy="198214"/>
          </a:xfrm>
          <a:prstGeom prst="downArrow">
            <a:avLst/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013"/>
          </a:p>
        </p:txBody>
      </p:sp>
      <p:sp>
        <p:nvSpPr>
          <p:cNvPr id="5" name="Círculo: vacío 4">
            <a:extLst>
              <a:ext uri="{FF2B5EF4-FFF2-40B4-BE49-F238E27FC236}">
                <a16:creationId xmlns:a16="http://schemas.microsoft.com/office/drawing/2014/main" id="{935DB9CD-5025-44AF-9AB3-43A2868DE1DA}"/>
              </a:ext>
            </a:extLst>
          </p:cNvPr>
          <p:cNvSpPr/>
          <p:nvPr/>
        </p:nvSpPr>
        <p:spPr>
          <a:xfrm>
            <a:off x="5476972" y="2571750"/>
            <a:ext cx="852881" cy="331706"/>
          </a:xfrm>
          <a:prstGeom prst="don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009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agrama de flujo: retraso 14">
            <a:extLst>
              <a:ext uri="{FF2B5EF4-FFF2-40B4-BE49-F238E27FC236}">
                <a16:creationId xmlns:a16="http://schemas.microsoft.com/office/drawing/2014/main" id="{F1BF53AE-0556-4C88-A0BA-8170E67ECC0D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66682" y="975573"/>
            <a:ext cx="2129865" cy="301995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450"/>
              </a:spcAft>
            </a:pPr>
            <a:r>
              <a:rPr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OBJETIVO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432195" y="1117984"/>
            <a:ext cx="4185421" cy="256789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</a:pPr>
            <a:r>
              <a:rPr lang="es-CO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Identificar e intervenir oportunamente, mediante acciones pedagógicas, alguna(s) situación(es) de conflicto laboral.</a:t>
            </a:r>
          </a:p>
          <a:p>
            <a:pPr algn="just">
              <a:lnSpc>
                <a:spcPct val="115000"/>
              </a:lnSpc>
            </a:pPr>
            <a:endParaRPr lang="es-CO" sz="16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es-CO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CO" sz="1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acilitando acuerdos de convivencia y mejorando las relaciones interpersonales entre compañeros de trabajo en áreas y despachos judiciales.</a:t>
            </a:r>
            <a:endParaRPr lang="es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2D7A004-03D1-4251-844F-B522D583C6E2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8A4C923-61E9-48CE-93EF-FEC362A67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2209C6F-E2B8-47D3-B19E-905F5C132D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332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agrama de flujo: retraso 5">
            <a:extLst>
              <a:ext uri="{FF2B5EF4-FFF2-40B4-BE49-F238E27FC236}">
                <a16:creationId xmlns:a16="http://schemas.microsoft.com/office/drawing/2014/main" id="{0E7006B2-11CA-494C-8B9A-194F8500F140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106438" y="1291822"/>
            <a:ext cx="2169623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ALCANCE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432195" y="1291822"/>
            <a:ext cx="4125431" cy="314191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BD Números de WhatsApp De Servidores Judiciales: </a:t>
            </a:r>
          </a:p>
          <a:p>
            <a:pPr algn="just"/>
            <a:r>
              <a:rPr lang="es-CO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SVE (59 Servidores Sistema de Vigilancia Epidemiológica).</a:t>
            </a:r>
          </a:p>
          <a:p>
            <a:pPr algn="just"/>
            <a:r>
              <a:rPr lang="es-CO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Consultantes de Asesoría Individual y Grupal y Servidores Participantes de las Actividades Masivas que autorizan envío a sus números del Material.</a:t>
            </a:r>
          </a:p>
          <a:p>
            <a:pPr algn="just"/>
            <a:r>
              <a:rPr lang="es-CO" sz="1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Correos Institucionales 560 Despachos Rama Valle.</a:t>
            </a:r>
          </a:p>
          <a:p>
            <a:pPr algn="just"/>
            <a:endParaRPr lang="es-CO" sz="14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s-CO" sz="1800" dirty="0">
              <a:latin typeface="Century Gothic" panose="020B0502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B2CC807-E116-423C-91F6-B1CDF0364F7C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2253FBC-E2E2-41AD-81CA-14B9B9052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96E0333-83F5-432E-B7E8-D384060D6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37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320511"/>
            <a:ext cx="4059444" cy="400639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40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1. JUNIO/JULIO.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Video conferencia Prevención del Acoso Laboral. ARL.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Difusión video clip para la generación de Alertas Tempranas: “Protocolo de prevención del acoso laboral”. 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WhatsApp.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200" dirty="0">
                <a:latin typeface="Century Gothic" panose="020B0502020202020204" pitchFamily="34" charset="0"/>
                <a:ea typeface="Calibri" panose="020F0502020204030204" pitchFamily="34" charset="0"/>
              </a:rPr>
              <a:t>Divulgación Video Conferencia Correo Institucional 560 despachos de Rama judicial Valle.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01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432196" y="975573"/>
            <a:ext cx="4157140" cy="314191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1.  DIFUSIÒN VIDEO INFORMATIVO PARA LA GENERACIÒN DE ALERTAS TEMPRANAS.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JUNIO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ACCIONES:</a:t>
            </a: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Video Conferencia, Correo Institucional en los 560 despachos de Rama judicial Valle y a través de Números de Contacto y Listas de Difusión de </a:t>
            </a:r>
            <a:r>
              <a:rPr lang="es-CO" sz="1350" dirty="0" err="1">
                <a:latin typeface="Century Gothic" panose="020B0502020202020204" pitchFamily="34" charset="0"/>
                <a:ea typeface="Calibri" panose="020F0502020204030204" pitchFamily="34" charset="0"/>
              </a:rPr>
              <a:t>Whatsapp</a:t>
            </a:r>
            <a:r>
              <a:rPr lang="es-CO" sz="1350" dirty="0">
                <a:latin typeface="Century Gothic" panose="020B0502020202020204" pitchFamily="34" charset="0"/>
                <a:ea typeface="Calibri" panose="020F0502020204030204" pitchFamily="34" charset="0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  <p:pic>
        <p:nvPicPr>
          <p:cNvPr id="4" name="Prevenciòn de Acoso Laboral 2.">
            <a:hlinkClick r:id="" action="ppaction://media"/>
            <a:extLst>
              <a:ext uri="{FF2B5EF4-FFF2-40B4-BE49-F238E27FC236}">
                <a16:creationId xmlns:a16="http://schemas.microsoft.com/office/drawing/2014/main" id="{3D7E3291-27B8-4855-A706-6896EDC744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682" y="474598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1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1818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agrama de flujo: retraso 7">
            <a:extLst>
              <a:ext uri="{FF2B5EF4-FFF2-40B4-BE49-F238E27FC236}">
                <a16:creationId xmlns:a16="http://schemas.microsoft.com/office/drawing/2014/main" id="{897ECAA3-B474-4388-82EE-D773CC2D51CF}"/>
              </a:ext>
            </a:extLst>
          </p:cNvPr>
          <p:cNvSpPr/>
          <p:nvPr/>
        </p:nvSpPr>
        <p:spPr>
          <a:xfrm>
            <a:off x="66682" y="975573"/>
            <a:ext cx="2298831" cy="3019957"/>
          </a:xfrm>
          <a:prstGeom prst="flowChartDelay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AE23D0D0-DF16-4D12-8CB5-73F79A09D8AA}"/>
              </a:ext>
            </a:extLst>
          </p:cNvPr>
          <p:cNvSpPr/>
          <p:nvPr/>
        </p:nvSpPr>
        <p:spPr>
          <a:xfrm>
            <a:off x="0" y="29819"/>
            <a:ext cx="6857999" cy="5113682"/>
          </a:xfrm>
          <a:prstGeom prst="rect">
            <a:avLst/>
          </a:prstGeom>
          <a:noFill/>
          <a:ln w="1270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076A428-BE9F-4A14-96A5-D3EC3B836740}"/>
              </a:ext>
            </a:extLst>
          </p:cNvPr>
          <p:cNvSpPr txBox="1">
            <a:spLocks/>
          </p:cNvSpPr>
          <p:nvPr/>
        </p:nvSpPr>
        <p:spPr>
          <a:xfrm>
            <a:off x="0" y="1291822"/>
            <a:ext cx="2344091" cy="250940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DESARROLLO</a:t>
            </a:r>
          </a:p>
        </p:txBody>
      </p:sp>
      <p:sp>
        <p:nvSpPr>
          <p:cNvPr id="3" name="Marcador de contenido 4">
            <a:extLst>
              <a:ext uri="{FF2B5EF4-FFF2-40B4-BE49-F238E27FC236}">
                <a16:creationId xmlns:a16="http://schemas.microsoft.com/office/drawing/2014/main" id="{8749395D-B62A-431B-B20A-92294EB744FF}"/>
              </a:ext>
            </a:extLst>
          </p:cNvPr>
          <p:cNvSpPr txBox="1">
            <a:spLocks/>
          </p:cNvSpPr>
          <p:nvPr/>
        </p:nvSpPr>
        <p:spPr>
          <a:xfrm>
            <a:off x="2501612" y="659877"/>
            <a:ext cx="3884901" cy="3457608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MÓDULO 2. AGOSTO/SEPTIEMBRE.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Asesorías individuales y grupales. ARL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Fomento de relaciones saludables en el trabajo: Difusión video Clip informativo y Video Conferencia.</a:t>
            </a:r>
          </a:p>
          <a:p>
            <a:pPr algn="just">
              <a:lnSpc>
                <a:spcPct val="115000"/>
              </a:lnSpc>
              <a:spcAft>
                <a:spcPts val="749"/>
              </a:spcAft>
            </a:pPr>
            <a:r>
              <a:rPr lang="es-CO" sz="1300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 Casos pendientes.</a:t>
            </a:r>
          </a:p>
          <a:p>
            <a:pPr marL="0" indent="0" algn="just">
              <a:lnSpc>
                <a:spcPct val="115000"/>
              </a:lnSpc>
              <a:spcAft>
                <a:spcPts val="749"/>
              </a:spcAft>
              <a:buNone/>
            </a:pPr>
            <a:r>
              <a:rPr lang="es-CO" sz="1350" b="1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DIFUSIÒN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300" dirty="0">
                <a:latin typeface="Century Gothic" panose="020B0502020202020204" pitchFamily="34" charset="0"/>
                <a:ea typeface="Calibri" panose="020F0502020204030204" pitchFamily="34" charset="0"/>
              </a:rPr>
              <a:t>Socialización Mediante Números de Contacto y Listas de Difusión de WhatsApp. 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r>
              <a:rPr lang="es-CO" sz="1300" dirty="0">
                <a:latin typeface="Century Gothic" panose="020B0502020202020204" pitchFamily="34" charset="0"/>
                <a:ea typeface="Calibri" panose="020F0502020204030204" pitchFamily="34" charset="0"/>
              </a:rPr>
              <a:t>Divulgación Video Conferencia Correo Institucional 560 despachos de Rama judicial Valle</a:t>
            </a:r>
          </a:p>
          <a:p>
            <a:pPr marL="257184" indent="-257184" algn="just">
              <a:buFont typeface="Calibri" panose="020F0502020204030204" pitchFamily="34" charset="0"/>
              <a:buChar char="-"/>
            </a:pPr>
            <a:endParaRPr lang="es-CO" sz="1350" dirty="0">
              <a:latin typeface="Century Gothic" panose="020B0502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B7C2834-FDB5-42A7-B092-20AEE08426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77" y="4516114"/>
            <a:ext cx="1722362" cy="55966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A6F23F-66D9-4154-BF4F-6BC423D0A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817" y="4668080"/>
            <a:ext cx="1625026" cy="395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595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</TotalTime>
  <Words>800</Words>
  <Application>Microsoft Office PowerPoint</Application>
  <PresentationFormat>Personalizado</PresentationFormat>
  <Paragraphs>117</Paragraphs>
  <Slides>18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1_Tema de Office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Miranda Zabaleta</dc:creator>
  <cp:lastModifiedBy>Profesional ARL DISAJ - Cali</cp:lastModifiedBy>
  <cp:revision>88</cp:revision>
  <dcterms:created xsi:type="dcterms:W3CDTF">2020-08-13T16:56:19Z</dcterms:created>
  <dcterms:modified xsi:type="dcterms:W3CDTF">2020-11-06T01:01:26Z</dcterms:modified>
</cp:coreProperties>
</file>