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0" r:id="rId5"/>
    <p:sldId id="261" r:id="rId6"/>
    <p:sldId id="258" r:id="rId7"/>
    <p:sldId id="262" r:id="rId8"/>
    <p:sldId id="264" r:id="rId9"/>
    <p:sldId id="263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5" d="100"/>
          <a:sy n="55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8415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067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143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1168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9330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0609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9672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07742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8439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6797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6239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498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3356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9548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335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1050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86408-7DBB-4D31-B87F-762D536E89F0}" type="datetimeFigureOut">
              <a:rPr lang="es-CO" smtClean="0"/>
              <a:t>24/10/2020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F325B21-CC98-4E85-B927-2A722F5A50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29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02723" y="1089412"/>
            <a:ext cx="9728887" cy="3268405"/>
          </a:xfrm>
        </p:spPr>
        <p:txBody>
          <a:bodyPr>
            <a:normAutofit/>
          </a:bodyPr>
          <a:lstStyle/>
          <a:p>
            <a:r>
              <a:rPr lang="es-MX" dirty="0"/>
              <a:t>PARTICULARIDADES DEL COMITÉ DE CONVIVIENCIA LABORAL</a:t>
            </a:r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6236043" y="5288692"/>
            <a:ext cx="4382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RAMA JUDICIAL SECCIONAL QUINDÍO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0036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CO" dirty="0"/>
              <a:t>FUNCIONES DEL COMITÉ DE CONVIVIENCIA LABORAL</a:t>
            </a:r>
            <a:br>
              <a:rPr lang="es-CO" dirty="0"/>
            </a:br>
            <a:r>
              <a:rPr lang="es-CO" sz="2700" dirty="0"/>
              <a:t>(Art. 6 Resolución 652 de 201)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8729" y="2253994"/>
            <a:ext cx="4013886" cy="198849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s-MX" dirty="0"/>
              <a:t>8. Presentar a la alta dirección de la entidad pública o la empresa privada las recomendaciones para el desarrollo efectivo de las medidas preventivas y correctivas del acoso laboral, así como el informe anual de resultados de la gestión del comité de convivencia laboral y los informes requeridos por los organismos de control.</a:t>
            </a:r>
          </a:p>
          <a:p>
            <a:endParaRPr lang="es-CO" dirty="0"/>
          </a:p>
        </p:txBody>
      </p:sp>
      <p:sp>
        <p:nvSpPr>
          <p:cNvPr id="4" name="CuadroTexto 3"/>
          <p:cNvSpPr txBox="1"/>
          <p:nvPr/>
        </p:nvSpPr>
        <p:spPr>
          <a:xfrm>
            <a:off x="560173" y="4365192"/>
            <a:ext cx="41024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9. Hacer seguimiento al cumplimiento de las recomendaciones dadas por el Comité de Convivencia a las dependencias de gestión del recurso humano y salud ocupacional de las empresas e instituciones públicas y privadas.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5263979" y="5148648"/>
            <a:ext cx="5885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10. Elaborar informes trimestrales sobre la gestión del Comité que incluya estadísticas de las quejas, seguimiento de los casos y recomendaciones, los cuales serán presentados a la alta dirección de la entidad pública o empresa privada</a:t>
            </a:r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071" y="2105732"/>
            <a:ext cx="5731750" cy="284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94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dirty="0"/>
              <a:t>INVITACIÓN</a:t>
            </a:r>
            <a:endParaRPr lang="es-CO" sz="27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80541" y="1905000"/>
            <a:ext cx="5113166" cy="364112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s-MX" dirty="0"/>
              <a:t>Con esta pequeña ilustración, querido compañero (a) queremos invitarlo (a) a que si conoce de alguna situación al interior de nuestros despachos judiciales, que crea conveniente la intervención del Comité de Convivencia Laboral, para que desde sus competencias, entre a mediar, mitigar o poner fin a determinados comportamientos que estén atentando contra nuestra salud física, mental y/o emocional, o de cualquier compañero, lo invitamos a que no se quede callado y actúe, estamos para preservar y propender por la sana convivencia laboral. Correo: comiteconvivencialaboralquindi@gmail.com</a:t>
            </a:r>
          </a:p>
          <a:p>
            <a:pPr marL="0" indent="0" algn="just">
              <a:buNone/>
            </a:pPr>
            <a:r>
              <a:rPr lang="es-MX" dirty="0"/>
              <a:t> </a:t>
            </a:r>
          </a:p>
          <a:p>
            <a:pPr marL="0" indent="0" algn="just">
              <a:buNone/>
            </a:pPr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69" y="1905000"/>
            <a:ext cx="4700544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9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dirty="0"/>
              <a:t>CONCLUSIÓN</a:t>
            </a:r>
            <a:endParaRPr lang="es-CO" sz="27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880758" y="2075935"/>
            <a:ext cx="3605642" cy="319628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Recuerde que el trabajo en condiciones dignas y justas, la libertad, la intimidad, la honra y la salud mental de los trabajadores, empleados, la armonía entre quienes comparten un mismo ambiente laboral y el buen ambiente en la empresa, son bienes jurídicos protegidos por la ley. 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378" y="2019300"/>
            <a:ext cx="5436974" cy="325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87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7509" y="3400261"/>
            <a:ext cx="8911687" cy="743371"/>
          </a:xfrm>
        </p:spPr>
        <p:txBody>
          <a:bodyPr>
            <a:normAutofit/>
          </a:bodyPr>
          <a:lstStyle/>
          <a:p>
            <a:pPr algn="ctr"/>
            <a:r>
              <a:rPr lang="es-CO" i="1" dirty="0"/>
              <a:t>GRACIAS…</a:t>
            </a:r>
            <a:endParaRPr lang="es-CO" sz="2700" i="1" dirty="0"/>
          </a:p>
        </p:txBody>
      </p:sp>
    </p:spTree>
    <p:extLst>
      <p:ext uri="{BB962C8B-B14F-4D97-AF65-F5344CB8AC3E}">
        <p14:creationId xmlns:p14="http://schemas.microsoft.com/office/powerpoint/2010/main" val="3391718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SU CREACIÓN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982833" y="1828799"/>
            <a:ext cx="6653643" cy="4333103"/>
          </a:xfrm>
        </p:spPr>
        <p:txBody>
          <a:bodyPr>
            <a:normAutofit/>
          </a:bodyPr>
          <a:lstStyle/>
          <a:p>
            <a:pPr algn="just"/>
            <a:r>
              <a:rPr lang="es-MX" dirty="0"/>
              <a:t>El Comité de Convivencia Laboral se creó por la Ley de Acoso Laboral (Ley 1010 de 2006), reglamentada por las resoluciones 652 y 1356 de 2012 donde se determinó en forma precisa su conformación y su funcionamiento.</a:t>
            </a:r>
          </a:p>
          <a:p>
            <a:pPr algn="just"/>
            <a:r>
              <a:rPr lang="es-MX" dirty="0"/>
              <a:t>El Artículo 9 de la Ley de Acoso Laboral estableció como medida preventiva y correctiva de la conducta de acoso la creación e implementación de un comité encargado de prevenir dichas conductas, y de establecer un procedimiento interno, confidencial, conciliatorio y efectivo para superarlas.</a:t>
            </a:r>
          </a:p>
          <a:p>
            <a:pPr algn="just"/>
            <a:r>
              <a:rPr lang="es-MX" dirty="0"/>
              <a:t>Así mismo, el Artículo 14 de la Resolución 2646 de 2008 reiteró la necesidad de conformar el comité con el fin de prevenir las conductas de acoso laboral.</a:t>
            </a:r>
          </a:p>
          <a:p>
            <a:pPr algn="just"/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421" y="1905000"/>
            <a:ext cx="4184822" cy="403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8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dirty="0"/>
              <a:t>QUÉ ES EL COMITÉ DE CONVIVENCIA LABORAL?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585254" y="2807730"/>
            <a:ext cx="5066271" cy="2983470"/>
          </a:xfrm>
        </p:spPr>
        <p:txBody>
          <a:bodyPr>
            <a:normAutofit/>
          </a:bodyPr>
          <a:lstStyle/>
          <a:p>
            <a:pPr algn="just"/>
            <a:r>
              <a:rPr lang="es-MX" dirty="0"/>
              <a:t>El </a:t>
            </a:r>
            <a:r>
              <a:rPr lang="es-MX" b="1" dirty="0"/>
              <a:t>comité de convivencia</a:t>
            </a:r>
            <a:r>
              <a:rPr lang="es-MX" dirty="0"/>
              <a:t> es un conjunto de personas que laboran en una entidad pública o una empresa privada y que se encargan recibir y dar trámite a las quejas presentadas en las que se describan situaciones que puedan constituir acoso </a:t>
            </a:r>
            <a:r>
              <a:rPr lang="es-MX" b="1" dirty="0"/>
              <a:t>laboral</a:t>
            </a:r>
            <a:r>
              <a:rPr lang="es-MX" dirty="0"/>
              <a:t> de acuerdo con lo definido en la Ley 1010 de 2006.</a:t>
            </a:r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540" y="2104191"/>
            <a:ext cx="2827638" cy="2903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5017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QUÉ ES ACOSO LABORAL?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953530" y="2328133"/>
            <a:ext cx="5595551" cy="3117078"/>
          </a:xfrm>
        </p:spPr>
        <p:txBody>
          <a:bodyPr/>
          <a:lstStyle/>
          <a:p>
            <a:pPr algn="just"/>
            <a:r>
              <a:rPr lang="es-MX" dirty="0"/>
              <a:t> El artículo 2 de la ley 1010 de 2006, lo define como toda conducta persistente y demostrable, ejercida sobre un empleado, trabajador por parte de un empleador, un jefe o superior jerárquico inmediato o mediato, un compañero de trabajo o un subalterno, encaminada a infundir miedo, intimidación, terror y angustia, a causar perjuicio laboral, generar desmotivación en el trabajo, o inducir la renuncia del mismo.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728" y="1825625"/>
            <a:ext cx="4061769" cy="4122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443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MODALIDADES DE ACOSO LABORAL</a:t>
            </a:r>
            <a:br>
              <a:rPr lang="es-MX" dirty="0"/>
            </a:br>
            <a:r>
              <a:rPr lang="es-MX" sz="2800" dirty="0"/>
              <a:t>(Art. 2 Ley 1010 de 2006)</a:t>
            </a:r>
            <a:endParaRPr lang="es-CO" sz="28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2402274"/>
            <a:ext cx="4153930" cy="32735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2400" b="1" dirty="0"/>
              <a:t>1. Maltrato laboral. </a:t>
            </a:r>
          </a:p>
          <a:p>
            <a:pPr marL="0" indent="0" algn="just">
              <a:buNone/>
            </a:pPr>
            <a:r>
              <a:rPr lang="es-MX" sz="2400" b="1" dirty="0"/>
              <a:t>2. Persecución laboral</a:t>
            </a:r>
          </a:p>
          <a:p>
            <a:pPr marL="0" indent="0" algn="just">
              <a:buNone/>
            </a:pPr>
            <a:r>
              <a:rPr lang="es-MX" sz="2400" b="1" dirty="0"/>
              <a:t>3. Discriminación laboral</a:t>
            </a:r>
          </a:p>
          <a:p>
            <a:pPr marL="0" indent="0" algn="just">
              <a:buNone/>
            </a:pPr>
            <a:r>
              <a:rPr lang="es-MX" sz="2400" b="1" dirty="0"/>
              <a:t>4. Entorpecimiento laboral</a:t>
            </a:r>
          </a:p>
          <a:p>
            <a:pPr marL="0" indent="0" algn="just">
              <a:buNone/>
            </a:pPr>
            <a:r>
              <a:rPr lang="es-MX" sz="2400" b="1" dirty="0"/>
              <a:t>5. Inequidad laboral</a:t>
            </a:r>
          </a:p>
          <a:p>
            <a:pPr marL="0" indent="0" algn="just">
              <a:buNone/>
            </a:pPr>
            <a:r>
              <a:rPr lang="es-MX" sz="2400" b="1" dirty="0"/>
              <a:t>6. Desprotección laboral</a:t>
            </a:r>
          </a:p>
          <a:p>
            <a:pPr marL="0" indent="0" algn="just">
              <a:buNone/>
            </a:pPr>
            <a:endParaRPr lang="es-MX" sz="2400" b="1" dirty="0"/>
          </a:p>
          <a:p>
            <a:pPr marL="0" indent="0" algn="just">
              <a:buNone/>
            </a:pPr>
            <a:endParaRPr lang="es-MX" sz="24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924" y="2036505"/>
            <a:ext cx="6026436" cy="3774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7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CUÁL ES EL OBJETIVO DEL COMITÉ DE CONVIVENCIA LABORAL?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01810" y="3043087"/>
            <a:ext cx="4096265" cy="20610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2000" dirty="0"/>
              <a:t>Establecer los mecanismos para prevenir y corregir las posibles formas de acoso laboral que se puedan presentar alrededor de nuestro desempeño laboral</a:t>
            </a:r>
            <a:endParaRPr lang="es-CO" sz="20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5606" y="2224216"/>
            <a:ext cx="6049128" cy="369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05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CO" dirty="0"/>
              <a:t>FUNCIONES DEL COMITÉ DE CONVIVIENCIA LABORAL</a:t>
            </a:r>
            <a:br>
              <a:rPr lang="es-CO" dirty="0"/>
            </a:br>
            <a:r>
              <a:rPr lang="es-CO" sz="2700" dirty="0"/>
              <a:t>(Art. 6 Resolución 652 de 201)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55824" y="1998619"/>
            <a:ext cx="3865604" cy="131299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s-MX" sz="1800" b="1" dirty="0"/>
              <a:t>1. </a:t>
            </a:r>
            <a:r>
              <a:rPr lang="es-MX" sz="1800" dirty="0"/>
              <a:t>Recibir y dar trámite a las quejas presentadas en las que se describan situaciones que puedan constituir acoso laboral, así como las pruebas que las soportan.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5387546" y="1947555"/>
            <a:ext cx="5774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/>
              <a:t>2.</a:t>
            </a:r>
            <a:r>
              <a:rPr lang="es-MX" dirty="0"/>
              <a:t> Examinar de manera confidencial los casos específicos o puntuales en los que se formule queja o reclamo, que pudieran tipificar conductas o circunstancias de acoso laboral, al interior de la entidad pública o empresa privada.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2603157" y="4868562"/>
            <a:ext cx="2784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/>
              <a:t>3.</a:t>
            </a:r>
            <a:r>
              <a:rPr lang="es-MX" dirty="0"/>
              <a:t> Escuchar a las partes involucradas de manera individual sobre los hechos que dieron lugar a la queja.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448" y="3312641"/>
            <a:ext cx="2697892" cy="146530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908" y="3510349"/>
            <a:ext cx="2651554" cy="146530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314" y="4777946"/>
            <a:ext cx="2409825" cy="161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82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CO" dirty="0"/>
              <a:t>FUNCIONES DEL COMITÉ DE CONVIVIENCIA LABORAL</a:t>
            </a:r>
            <a:br>
              <a:rPr lang="es-CO" dirty="0"/>
            </a:br>
            <a:r>
              <a:rPr lang="es-CO" sz="2700" dirty="0"/>
              <a:t>(Art. 6 Resolución 652 de 201)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198" y="2032131"/>
            <a:ext cx="4804719" cy="108233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s-MX" sz="1800" dirty="0"/>
              <a:t>4. Adelantar reuniones con el fin de crear un espacio de diálogo entre las partes involucradas, promoviendo compromisos mutuos para llegar a una solución efectiva de las controversias.</a:t>
            </a:r>
          </a:p>
          <a:p>
            <a:endParaRPr lang="es-MX" sz="1800" dirty="0"/>
          </a:p>
          <a:p>
            <a:endParaRPr lang="es-CO" sz="1800" dirty="0"/>
          </a:p>
        </p:txBody>
      </p:sp>
      <p:sp>
        <p:nvSpPr>
          <p:cNvPr id="4" name="CuadroTexto 3"/>
          <p:cNvSpPr txBox="1"/>
          <p:nvPr/>
        </p:nvSpPr>
        <p:spPr>
          <a:xfrm>
            <a:off x="6227807" y="3300451"/>
            <a:ext cx="4777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5. Formular un plan de mejora concertado entre las partes, para construir, renovar y promover la convivencia laboral, garantizando en todos los casos el principio de la confidencialidad.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240558" y="5275780"/>
            <a:ext cx="5107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6. Hacer seguimiento a los compromisos adquiridos por las partes involucradas en la queja, verificando su cumplimiento de acuerdo con lo pactado.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073" y="3023286"/>
            <a:ext cx="4303241" cy="212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CO" dirty="0"/>
              <a:t>FUNCIONES DEL COMITÉ DE CONVIVIENCIA LABORAL</a:t>
            </a:r>
            <a:br>
              <a:rPr lang="es-CO" dirty="0"/>
            </a:br>
            <a:r>
              <a:rPr lang="es-CO" sz="2700" dirty="0"/>
              <a:t>(Art. 6 Resolución 652 de 2012)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199" y="2534080"/>
            <a:ext cx="5908589" cy="376786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2000" dirty="0"/>
              <a:t>7. En aquellos casos en que no se llegue a un acuerdo entre las partes, no se cumplan las recomendaciones formuladas o la conducta persista, el Comité de Convivencia Laboral, deberá remitir la queja a la Procuraduría General de la Nación, tratándose del sector público. En el sector privado, el Comité informará a la alta dirección de la empresa, cerrará el caso y el trabajador puede presentar la queja ante el inspector de trabajo o demandar ante el juez competente.</a:t>
            </a:r>
          </a:p>
          <a:p>
            <a:pPr marL="0" indent="0" algn="just">
              <a:buNone/>
            </a:pPr>
            <a:endParaRPr lang="es-CO" sz="20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7156" y="2281881"/>
            <a:ext cx="3751547" cy="40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5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259</TotalTime>
  <Words>971</Words>
  <Application>Microsoft Office PowerPoint</Application>
  <PresentationFormat>Panorámica</PresentationFormat>
  <Paragraphs>39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Espiral</vt:lpstr>
      <vt:lpstr>PARTICULARIDADES DEL COMITÉ DE CONVIVIENCIA LABORAL</vt:lpstr>
      <vt:lpstr>SU CREACIÓN</vt:lpstr>
      <vt:lpstr>QUÉ ES EL COMITÉ DE CONVIVENCIA LABORAL?</vt:lpstr>
      <vt:lpstr>QUÉ ES ACOSO LABORAL?</vt:lpstr>
      <vt:lpstr>MODALIDADES DE ACOSO LABORAL (Art. 2 Ley 1010 de 2006)</vt:lpstr>
      <vt:lpstr>CUÁL ES EL OBJETIVO DEL COMITÉ DE CONVIVENCIA LABORAL?</vt:lpstr>
      <vt:lpstr>FUNCIONES DEL COMITÉ DE CONVIVIENCIA LABORAL (Art. 6 Resolución 652 de 201)</vt:lpstr>
      <vt:lpstr>FUNCIONES DEL COMITÉ DE CONVIVIENCIA LABORAL (Art. 6 Resolución 652 de 201)</vt:lpstr>
      <vt:lpstr>FUNCIONES DEL COMITÉ DE CONVIVIENCIA LABORAL (Art. 6 Resolución 652 de 2012)</vt:lpstr>
      <vt:lpstr>FUNCIONES DEL COMITÉ DE CONVIVIENCIA LABORAL (Art. 6 Resolución 652 de 201)</vt:lpstr>
      <vt:lpstr>INVITACIÓN</vt:lpstr>
      <vt:lpstr>CONCLUSIÓN</vt:lpstr>
      <vt:lpstr>GRACIAS…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ABC DEL COMITÉ DE CONVIVIENCIA LABORAL</dc:title>
  <dc:creator>Willinton Londoño González</dc:creator>
  <cp:lastModifiedBy>Fanny Edith Castro Muñoz</cp:lastModifiedBy>
  <cp:revision>26</cp:revision>
  <dcterms:created xsi:type="dcterms:W3CDTF">2020-09-20T21:36:44Z</dcterms:created>
  <dcterms:modified xsi:type="dcterms:W3CDTF">2020-10-25T04:02:43Z</dcterms:modified>
</cp:coreProperties>
</file>