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7"/>
  </p:notesMasterIdLst>
  <p:sldIdLst>
    <p:sldId id="256" r:id="rId5"/>
    <p:sldId id="460" r:id="rId6"/>
  </p:sldIdLst>
  <p:sldSz cx="12192000" cy="6858000"/>
  <p:notesSz cx="7004050" cy="9296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Montserrat SemiBold" panose="020B060402020202020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  <p:embeddedFont>
      <p:font typeface="Montserrat Medium" panose="020B0604020202020204" charset="0"/>
      <p:regular r:id="rId26"/>
      <p:italic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Montserrat Light" panose="020B0604020202020204" charset="0"/>
      <p:regular r:id="rId32"/>
      <p: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09" autoAdjust="0"/>
    <p:restoredTop sz="95707"/>
  </p:normalViewPr>
  <p:slideViewPr>
    <p:cSldViewPr snapToGrid="0">
      <p:cViewPr varScale="1">
        <p:scale>
          <a:sx n="111" d="100"/>
          <a:sy n="111" d="100"/>
        </p:scale>
        <p:origin x="768" y="96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21" Type="http://schemas.openxmlformats.org/officeDocument/2006/relationships/font" Target="fonts/font14.fntdata"/><Relationship Id="rId34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font" Target="fonts/font26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font" Target="fonts/font2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font" Target="fonts/font23.fntdata"/><Relationship Id="rId35" Type="http://schemas.openxmlformats.org/officeDocument/2006/relationships/viewProps" Target="viewProps.xml"/><Relationship Id="rId8" Type="http://schemas.openxmlformats.org/officeDocument/2006/relationships/font" Target="fonts/font1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10/04/2024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10/04/2024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10/04/2024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6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 smtClean="0"/>
              <a:t>Indicadores 2022 y 2023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602557"/>
              </p:ext>
            </p:extLst>
          </p:nvPr>
        </p:nvGraphicFramePr>
        <p:xfrm>
          <a:off x="2492375" y="1254125"/>
          <a:ext cx="7212342" cy="4318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3166">
                  <a:extLst>
                    <a:ext uri="{9D8B030D-6E8A-4147-A177-3AD203B41FA5}">
                      <a16:colId xmlns:a16="http://schemas.microsoft.com/office/drawing/2014/main" val="1963817496"/>
                    </a:ext>
                  </a:extLst>
                </a:gridCol>
                <a:gridCol w="795631">
                  <a:extLst>
                    <a:ext uri="{9D8B030D-6E8A-4147-A177-3AD203B41FA5}">
                      <a16:colId xmlns:a16="http://schemas.microsoft.com/office/drawing/2014/main" val="3427556609"/>
                    </a:ext>
                  </a:extLst>
                </a:gridCol>
                <a:gridCol w="795631">
                  <a:extLst>
                    <a:ext uri="{9D8B030D-6E8A-4147-A177-3AD203B41FA5}">
                      <a16:colId xmlns:a16="http://schemas.microsoft.com/office/drawing/2014/main" val="982241800"/>
                    </a:ext>
                  </a:extLst>
                </a:gridCol>
                <a:gridCol w="795631">
                  <a:extLst>
                    <a:ext uri="{9D8B030D-6E8A-4147-A177-3AD203B41FA5}">
                      <a16:colId xmlns:a16="http://schemas.microsoft.com/office/drawing/2014/main" val="2004011032"/>
                    </a:ext>
                  </a:extLst>
                </a:gridCol>
                <a:gridCol w="661304">
                  <a:extLst>
                    <a:ext uri="{9D8B030D-6E8A-4147-A177-3AD203B41FA5}">
                      <a16:colId xmlns:a16="http://schemas.microsoft.com/office/drawing/2014/main" val="3551848879"/>
                    </a:ext>
                  </a:extLst>
                </a:gridCol>
                <a:gridCol w="185991">
                  <a:extLst>
                    <a:ext uri="{9D8B030D-6E8A-4147-A177-3AD203B41FA5}">
                      <a16:colId xmlns:a16="http://schemas.microsoft.com/office/drawing/2014/main" val="3939103916"/>
                    </a:ext>
                  </a:extLst>
                </a:gridCol>
                <a:gridCol w="426230">
                  <a:extLst>
                    <a:ext uri="{9D8B030D-6E8A-4147-A177-3AD203B41FA5}">
                      <a16:colId xmlns:a16="http://schemas.microsoft.com/office/drawing/2014/main" val="407153888"/>
                    </a:ext>
                  </a:extLst>
                </a:gridCol>
                <a:gridCol w="426230">
                  <a:extLst>
                    <a:ext uri="{9D8B030D-6E8A-4147-A177-3AD203B41FA5}">
                      <a16:colId xmlns:a16="http://schemas.microsoft.com/office/drawing/2014/main" val="2587389104"/>
                    </a:ext>
                  </a:extLst>
                </a:gridCol>
                <a:gridCol w="426230">
                  <a:extLst>
                    <a:ext uri="{9D8B030D-6E8A-4147-A177-3AD203B41FA5}">
                      <a16:colId xmlns:a16="http://schemas.microsoft.com/office/drawing/2014/main" val="146539410"/>
                    </a:ext>
                  </a:extLst>
                </a:gridCol>
                <a:gridCol w="433981">
                  <a:extLst>
                    <a:ext uri="{9D8B030D-6E8A-4147-A177-3AD203B41FA5}">
                      <a16:colId xmlns:a16="http://schemas.microsoft.com/office/drawing/2014/main" val="1868706329"/>
                    </a:ext>
                  </a:extLst>
                </a:gridCol>
                <a:gridCol w="382317">
                  <a:extLst>
                    <a:ext uri="{9D8B030D-6E8A-4147-A177-3AD203B41FA5}">
                      <a16:colId xmlns:a16="http://schemas.microsoft.com/office/drawing/2014/main" val="4028949627"/>
                    </a:ext>
                  </a:extLst>
                </a:gridCol>
              </a:tblGrid>
              <a:tr h="369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Presupuesto 2022 - Objeto Gasto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Apropiación Vigente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Compromisos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Obligaciones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Pagos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 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% Compromisos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% Obligaciones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% Pagos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% Reserva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u="none" strike="noStrike" dirty="0">
                          <a:effectLst/>
                        </a:rPr>
                        <a:t>% </a:t>
                      </a:r>
                      <a:r>
                        <a:rPr lang="es-CO" sz="700" b="1" u="none" strike="noStrike" dirty="0" err="1">
                          <a:effectLst/>
                        </a:rPr>
                        <a:t>CxP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693853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A-01-01 Gastos de Personal - Permanente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4.878.788,5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4.849.629,8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4.686.588,6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4.664.314,6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99,4%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96,1%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95,6%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0,5%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835921402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A-01-02 Gastos de Personal - Temporal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91.146,7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79.376,2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74.178,5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73.518,2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87,1%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81,4%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80,7%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816850995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>
                          <a:effectLst/>
                        </a:rPr>
                        <a:t>A-02 Adquisición Bienes y Servicios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366.920,3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359.068,6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326.459,2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322.378,6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97,9%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89,0%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87,9%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582627644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A-03 Transferencias corrientes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88.872,1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83.852,8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65.057,2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61.987,0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94,4%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73,2%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69,7%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21,1%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3,5%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3698430702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A-07 Disminución de pasivos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10.823,8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10.526,4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10.033,7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9.941,6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97,3%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92,7%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91,8%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4,6%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140166063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A-08 Gastos por tributos, multas, sanciones e intereses de mora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18.657,8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16.697,3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16.678,3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16.672,9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89,5%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89,4%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89,4%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761018157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sng" strike="noStrike" dirty="0">
                          <a:effectLst/>
                        </a:rPr>
                        <a:t>Subtotal Gastos De Funcionamiento 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5.455.209,2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5.399.151,0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5.178.995,5</a:t>
                      </a:r>
                      <a:endParaRPr lang="es-CO" sz="7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5.148.812,8</a:t>
                      </a:r>
                      <a:endParaRPr lang="es-CO" sz="7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99,0%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94,9%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94,4%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4,0%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0,6%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722933730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>
                          <a:effectLst/>
                        </a:rPr>
                        <a:t>B - Fondo de Contingencias (Deuda Publica)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61.903,7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61.903,7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61.903,7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61.903,7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06653713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>
                          <a:effectLst/>
                        </a:rPr>
                        <a:t>Inversión – Otros Recursos Tesoro y Fondos Especiales</a:t>
                      </a:r>
                      <a:endParaRPr lang="es-MX" sz="7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484.194,9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452.558,5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193.647,4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187.296,0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93,5%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40,0%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38,7%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53,5%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1,3%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2309156355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 smtClean="0">
                          <a:effectLst/>
                        </a:rPr>
                        <a:t>Inversión- </a:t>
                      </a:r>
                      <a:r>
                        <a:rPr lang="es-MX" sz="700" u="none" strike="noStrike" dirty="0">
                          <a:effectLst/>
                        </a:rPr>
                        <a:t>Recursos del </a:t>
                      </a:r>
                      <a:r>
                        <a:rPr lang="es-MX" sz="700" u="none" strike="noStrike" dirty="0" smtClean="0">
                          <a:effectLst/>
                        </a:rPr>
                        <a:t>Crédito- </a:t>
                      </a:r>
                      <a:r>
                        <a:rPr lang="es-MX" sz="700" u="none" strike="noStrike" dirty="0">
                          <a:effectLst/>
                        </a:rPr>
                        <a:t>BID</a:t>
                      </a:r>
                      <a:endParaRPr lang="es-MX" sz="7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96.627,1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37.160,2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10.156,9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10.121,6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38,5%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27,9%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2133407255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TOTAL RAMA JUDICIAL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6.097.934,9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5.950.773,4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5.444.703,4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5.408.134,1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b="1" u="none" strike="noStrike" dirty="0">
                          <a:effectLst/>
                        </a:rPr>
                        <a:t> 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97,6%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89,3%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88,7%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8,3%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0,6%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76740942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96.627,1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853993074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3793758489"/>
                  </a:ext>
                </a:extLst>
              </a:tr>
              <a:tr h="3464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 smtClean="0">
                          <a:effectLst/>
                        </a:rPr>
                        <a:t>Presupuesto 2023 – Objeto del gasto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Apropiación Vigente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Compromisos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Obligaciones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Pagos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 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% Compromisos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% Obligaciones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% Pagos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% Reserva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u="none" strike="noStrike" dirty="0">
                          <a:effectLst/>
                        </a:rPr>
                        <a:t>% </a:t>
                      </a:r>
                      <a:r>
                        <a:rPr lang="es-CO" sz="700" b="1" u="none" strike="noStrike" dirty="0" err="1">
                          <a:effectLst/>
                        </a:rPr>
                        <a:t>CxP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422353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>
                          <a:effectLst/>
                        </a:rPr>
                        <a:t>A-01-01 Gastos de Personal - Permanente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5.894.979,0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5.824.143,4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5.631.544,0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5.622.502,0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98,8%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95,5%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95,4%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0,2%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3926897091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A-01-02 Gastos de Personal - Temporal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109.329,8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100.898,4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90.590,8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90.409,3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92,3%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82,9%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82,7%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0,2%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2699145700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>
                          <a:effectLst/>
                        </a:rPr>
                        <a:t>A-02 Adquisición Bienes y Servicios </a:t>
                      </a:r>
                      <a:endParaRPr lang="es-MX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458.854,6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451.617,9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383.658,4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381.224,1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98,4%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83,6%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14,8%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0,5%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4181919109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A-03 Transferencias corrientes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680.572,3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131.568,3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130.717,3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130.712,8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19,3%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19,2%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19,2%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3999744012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>
                          <a:effectLst/>
                        </a:rPr>
                        <a:t>A-07 Disminución de pasivos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13.333,0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13.211,4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11.791,1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11.775,2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99,1%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88,4%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88,3%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10,7%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0,1%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154963063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A-08 Gastos por tributos, multas, sanciones e intereses de mora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19.160,7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17.809,9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17.809,8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17.809,8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93,0%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92,9%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92,9%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464574109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Subtotal Gastos De Funcionamiento 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7.176.229,5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6.539.249,4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6.266.111,4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6.254.433,2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91,1%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87,3%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87,2%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3,8%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0,2%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135725155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>
                          <a:effectLst/>
                        </a:rPr>
                        <a:t>B - Fondo de Contingencias (Deuda Publica)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299.861,7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299.861,7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299.861,7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299.861,7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1837655693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>
                          <a:effectLst/>
                        </a:rPr>
                        <a:t>Inversión – Otros Recursos Tesoro y Fondos Especiales</a:t>
                      </a:r>
                      <a:endParaRPr lang="es-MX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643.750,0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631.370,5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294.179,5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292.891,6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98,1%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45,7%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45,5%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52,4%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0,2%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2107741218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700" u="none" strike="noStrike" dirty="0" smtClean="0">
                          <a:effectLst/>
                        </a:rPr>
                        <a:t>Inversión- </a:t>
                      </a:r>
                      <a:r>
                        <a:rPr lang="es-MX" sz="700" u="none" strike="noStrike" dirty="0">
                          <a:effectLst/>
                        </a:rPr>
                        <a:t>Recursos del </a:t>
                      </a:r>
                      <a:r>
                        <a:rPr lang="es-MX" sz="700" u="none" strike="noStrike" dirty="0" smtClean="0">
                          <a:effectLst/>
                        </a:rPr>
                        <a:t>Crédito- </a:t>
                      </a:r>
                      <a:r>
                        <a:rPr lang="es-MX" sz="700" u="none" strike="noStrike" dirty="0">
                          <a:effectLst/>
                        </a:rPr>
                        <a:t>BID</a:t>
                      </a:r>
                      <a:endParaRPr lang="es-MX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83.159,9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78.213,0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23.146,7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23.144,9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94,1%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27,8%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27,8%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66,2%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2067629209"/>
                  </a:ext>
                </a:extLst>
              </a:tr>
              <a:tr h="13086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effectLst/>
                        </a:rPr>
                        <a:t>TOTAL RAMA JUDICIAL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6" marR="7756" marT="775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8.203.001,1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7.548.694,6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6.883.299,4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6.870.331,4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92,0%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83,9%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83,8%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8,1%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0,2%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6" marR="7756" marT="7756" marB="0" anchor="b"/>
                </a:tc>
                <a:extLst>
                  <a:ext uri="{0D108BD9-81ED-4DB2-BD59-A6C34878D82A}">
                    <a16:rowId xmlns:a16="http://schemas.microsoft.com/office/drawing/2014/main" val="3851127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FC8DA5-2E41-45E5-9502-5D149498A042}">
  <ds:schemaRefs>
    <ds:schemaRef ds:uri="fbf56f25-cbbb-4cbe-ae8a-427ea759e049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8603d8a-9efa-47f7-9310-b65af995be84"/>
  </ds:schemaRefs>
</ds:datastoreItem>
</file>

<file path=customXml/itemProps3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7848</TotalTime>
  <Words>506</Words>
  <Application>Microsoft Office PowerPoint</Application>
  <PresentationFormat>Panorámica</PresentationFormat>
  <Paragraphs>293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13" baseType="lpstr">
      <vt:lpstr>Calibri</vt:lpstr>
      <vt:lpstr>Arial Narrow</vt:lpstr>
      <vt:lpstr>Montserrat SemiBold</vt:lpstr>
      <vt:lpstr>Calibri Light</vt:lpstr>
      <vt:lpstr>Arial</vt:lpstr>
      <vt:lpstr>Montserrat</vt:lpstr>
      <vt:lpstr>Times New Roman</vt:lpstr>
      <vt:lpstr>Montserrat Medium</vt:lpstr>
      <vt:lpstr>Trebuchet MS</vt:lpstr>
      <vt:lpstr>Montserrat Light</vt:lpstr>
      <vt:lpstr>RAMA JUDICIAL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534</cp:revision>
  <cp:lastPrinted>2023-12-21T13:28:21Z</cp:lastPrinted>
  <dcterms:created xsi:type="dcterms:W3CDTF">2022-07-27T10:12:18Z</dcterms:created>
  <dcterms:modified xsi:type="dcterms:W3CDTF">2024-04-10T15:07:00Z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