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3"/>
  </p:notesMasterIdLst>
  <p:sldIdLst>
    <p:sldId id="256" r:id="rId5"/>
    <p:sldId id="488" r:id="rId6"/>
    <p:sldId id="460" r:id="rId7"/>
    <p:sldId id="461" r:id="rId8"/>
    <p:sldId id="478" r:id="rId9"/>
    <p:sldId id="482" r:id="rId10"/>
    <p:sldId id="484" r:id="rId11"/>
    <p:sldId id="489" r:id="rId12"/>
    <p:sldId id="468" r:id="rId13"/>
    <p:sldId id="485" r:id="rId14"/>
    <p:sldId id="487" r:id="rId15"/>
    <p:sldId id="469" r:id="rId16"/>
    <p:sldId id="470" r:id="rId17"/>
    <p:sldId id="472" r:id="rId18"/>
    <p:sldId id="471" r:id="rId19"/>
    <p:sldId id="473" r:id="rId20"/>
    <p:sldId id="475" r:id="rId21"/>
    <p:sldId id="486" r:id="rId22"/>
  </p:sldIdLst>
  <p:sldSz cx="12192000" cy="6858000"/>
  <p:notesSz cx="7004050" cy="92964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Light" panose="00000400000000000000" pitchFamily="2" charset="0"/>
      <p:regular r:id="rId38"/>
      <p:italic r:id="rId39"/>
    </p:embeddedFont>
    <p:embeddedFont>
      <p:font typeface="Montserrat Medium" panose="00000600000000000000" pitchFamily="2" charset="0"/>
      <p:regular r:id="rId40"/>
      <p:italic r:id="rId41"/>
    </p:embeddedFont>
    <p:embeddedFont>
      <p:font typeface="Montserrat SemiBold" panose="00000700000000000000" pitchFamily="2" charset="0"/>
      <p:regular r:id="rId42"/>
      <p:bold r:id="rId43"/>
      <p:italic r:id="rId44"/>
      <p:boldItalic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88"/>
            <p14:sldId id="460"/>
            <p14:sldId id="461"/>
            <p14:sldId id="478"/>
            <p14:sldId id="482"/>
            <p14:sldId id="484"/>
            <p14:sldId id="489"/>
            <p14:sldId id="468"/>
            <p14:sldId id="485"/>
            <p14:sldId id="487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110" d="100"/>
          <a:sy n="110" d="100"/>
        </p:scale>
        <p:origin x="726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marzo%20de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30%20de%202023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marzo%20de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00.%20Historico%20Ejecucion\0.%20Indicadores%20ejecucion%20Presupuestal\0.%20Indicadores%20Ejecucion%20presupuestal%202011%20-%202022%20INICIAL%20FINAL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reserva%202023\ejecucion%20presupuestal%20reserva%202023%20%20a%20marzo%20de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Disribución del Presupuesto por Unidad Ejecutora</a:t>
            </a:r>
          </a:p>
          <a:p>
            <a:pPr>
              <a:defRPr/>
            </a:pPr>
            <a:r>
              <a:rPr lang="en-US"/>
              <a:t> 2024 </a:t>
            </a:r>
          </a:p>
        </c:rich>
      </c:tx>
      <c:layout>
        <c:manualLayout>
          <c:xMode val="edge"/>
          <c:yMode val="edge"/>
          <c:x val="0.21580535684020125"/>
          <c:y val="0.85478748456574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'Unidad Ejecutora'!$I$41</c:f>
              <c:strCache>
                <c:ptCount val="1"/>
                <c:pt idx="0">
                  <c:v>Apropiación Vigente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5DF-4C2F-9F93-A003082F641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5DF-4C2F-9F93-A003082F641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5DF-4C2F-9F93-A003082F641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5DF-4C2F-9F93-A003082F641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5DF-4C2F-9F93-A003082F641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05DF-4C2F-9F93-A003082F641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05DF-4C2F-9F93-A003082F641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05DF-4C2F-9F93-A003082F6412}"/>
              </c:ext>
            </c:extLst>
          </c:dPt>
          <c:dLbls>
            <c:dLbl>
              <c:idx val="0"/>
              <c:layout>
                <c:manualLayout>
                  <c:x val="-0.1564289053984364"/>
                  <c:y val="-0.14033754015529995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DF-4C2F-9F93-A003082F6412}"/>
                </c:ext>
              </c:extLst>
            </c:dLbl>
            <c:dLbl>
              <c:idx val="1"/>
              <c:layout>
                <c:manualLayout>
                  <c:x val="-1.2993872440251507E-2"/>
                  <c:y val="-0.10746338381123154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DF-4C2F-9F93-A003082F6412}"/>
                </c:ext>
              </c:extLst>
            </c:dLbl>
            <c:dLbl>
              <c:idx val="2"/>
              <c:layout>
                <c:manualLayout>
                  <c:x val="0.10990414774826826"/>
                  <c:y val="-0.10621405697442826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DF-4C2F-9F93-A003082F6412}"/>
                </c:ext>
              </c:extLst>
            </c:dLbl>
            <c:dLbl>
              <c:idx val="3"/>
              <c:layout>
                <c:manualLayout>
                  <c:x val="0.13596969807715401"/>
                  <c:y val="-5.6927758665103086E-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DF-4C2F-9F93-A003082F6412}"/>
                </c:ext>
              </c:extLst>
            </c:dLbl>
            <c:dLbl>
              <c:idx val="4"/>
              <c:layout>
                <c:manualLayout>
                  <c:x val="-6.8653120252272382E-2"/>
                  <c:y val="6.0130345441958805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5DF-4C2F-9F93-A003082F6412}"/>
                </c:ext>
              </c:extLst>
            </c:dLbl>
            <c:dLbl>
              <c:idx val="5"/>
              <c:layout>
                <c:manualLayout>
                  <c:x val="0.22625121022640587"/>
                  <c:y val="-0.2406748881416669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5DF-4C2F-9F93-A003082F6412}"/>
                </c:ext>
              </c:extLst>
            </c:dLbl>
            <c:dLbl>
              <c:idx val="6"/>
              <c:layout>
                <c:manualLayout>
                  <c:x val="-0.1838774058778862"/>
                  <c:y val="-3.1387134838992171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5DF-4C2F-9F93-A003082F6412}"/>
                </c:ext>
              </c:extLst>
            </c:dLbl>
            <c:dLbl>
              <c:idx val="7"/>
              <c:layout>
                <c:manualLayout>
                  <c:x val="-0.32384868239772463"/>
                  <c:y val="-0.11491519173197741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5DF-4C2F-9F93-A003082F6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'Unidad Ejecutora'!$H$42:$H$49</c:f>
              <c:strCache>
                <c:ptCount val="8"/>
                <c:pt idx="0">
                  <c:v>Corte Constitucional</c:v>
                </c:pt>
                <c:pt idx="1">
                  <c:v>Comisión Nacional de Disciplina Judicial</c:v>
                </c:pt>
                <c:pt idx="2">
                  <c:v>Consejo de Estado</c:v>
                </c:pt>
                <c:pt idx="3">
                  <c:v>Corte Suprema de Justicia</c:v>
                </c:pt>
                <c:pt idx="4">
                  <c:v>Consejo Superior de la Judicatura</c:v>
                </c:pt>
                <c:pt idx="5">
                  <c:v>Tribunales y Juzgados</c:v>
                </c:pt>
                <c:pt idx="6">
                  <c:v> Inversión – Ordinaria </c:v>
                </c:pt>
                <c:pt idx="7">
                  <c:v> Inversión –BID </c:v>
                </c:pt>
              </c:strCache>
            </c:strRef>
          </c:cat>
          <c:val>
            <c:numRef>
              <c:f>'Unidad Ejecutora'!$I$42:$I$49</c:f>
              <c:numCache>
                <c:formatCode>#,##0.0,,</c:formatCode>
                <c:ptCount val="8"/>
                <c:pt idx="0">
                  <c:v>109212000000</c:v>
                </c:pt>
                <c:pt idx="1">
                  <c:v>232029000000</c:v>
                </c:pt>
                <c:pt idx="2">
                  <c:v>276248500000</c:v>
                </c:pt>
                <c:pt idx="3">
                  <c:v>317495000000</c:v>
                </c:pt>
                <c:pt idx="4">
                  <c:v>1252191890695</c:v>
                </c:pt>
                <c:pt idx="5">
                  <c:v>5879210687441</c:v>
                </c:pt>
                <c:pt idx="6">
                  <c:v>957718898585</c:v>
                </c:pt>
                <c:pt idx="7">
                  <c:v>190972919301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5DF-4C2F-9F93-A003082F641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Inversión: Apropiado vs Comprometido 2023</a:t>
            </a:r>
          </a:p>
        </c:rich>
      </c:tx>
      <c:layout>
        <c:manualLayout>
          <c:xMode val="edge"/>
          <c:yMode val="edge"/>
          <c:x val="0.229939334590600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F9-4FBC-A318-2389AE59C2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F9-4FBC-A318-2389AE59C2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F9-4FBC-A318-2389AE59C2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F9-4FBC-A318-2389AE59C2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F9-4FBC-A318-2389AE59C2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F9-4FBC-A318-2389AE59C2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F9-4FBC-A318-2389AE59C2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F9-4FBC-A318-2389AE59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F9-4FBC-A318-2389AE59C28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F9-4FBC-A318-2389AE59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F9-4FBC-A318-2389AE59C285}"/>
                </c:ext>
              </c:extLst>
            </c:dLbl>
            <c:dLbl>
              <c:idx val="11"/>
              <c:layout>
                <c:manualLayout>
                  <c:x val="-8.8231080654118856E-3"/>
                  <c:y val="-7.1247831612133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2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  <c:pt idx="11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F9-4FBC-A318-2389AE59C285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1.9716469566192132E-2"/>
                  <c:y val="3.45974868838008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2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  <c:pt idx="11">
                  <c:v>709583487202.4801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F9-4FBC-A318-2389AE59C285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2FF9-4FBC-A318-2389AE59C285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2FF9-4FBC-A318-2389AE59C285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F9-4FBC-A318-2389AE59C285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F9-4FBC-A318-2389AE59C285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F9-4FBC-A318-2389AE59C285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2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  <c:pt idx="11">
                  <c:v>0.9761643582109667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FF9-4FBC-A318-2389AE59C2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2024'!$A$50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CB-4247-B3CE-7DF783F1301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6CB-4247-B3CE-7DF783F130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2024'!$B$50:$M$50</c:f>
              <c:numCache>
                <c:formatCode>#,##0.0,,</c:formatCode>
                <c:ptCount val="3"/>
                <c:pt idx="0">
                  <c:v>1148691817886</c:v>
                </c:pt>
                <c:pt idx="1">
                  <c:v>1148691817886</c:v>
                </c:pt>
                <c:pt idx="2">
                  <c:v>1148691817886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CB-4247-B3CE-7DF783F1301A}"/>
            </c:ext>
          </c:extLst>
        </c:ser>
        <c:ser>
          <c:idx val="1"/>
          <c:order val="1"/>
          <c:tx>
            <c:strRef>
              <c:f>'Datos 2024'!$A$51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2024'!$B$51:$M$51</c:f>
              <c:numCache>
                <c:formatCode>#,##0.0,,</c:formatCode>
                <c:ptCount val="3"/>
                <c:pt idx="0">
                  <c:v>181696972672</c:v>
                </c:pt>
                <c:pt idx="1">
                  <c:v>204166926469.14999</c:v>
                </c:pt>
                <c:pt idx="2">
                  <c:v>291424861133.13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CB-4247-B3CE-7DF783F1301A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E6CB-4247-B3CE-7DF783F1301A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E6CB-4247-B3CE-7DF783F1301A}"/>
            </c:ext>
          </c:extLst>
        </c:ser>
        <c:ser>
          <c:idx val="4"/>
          <c:order val="4"/>
          <c:tx>
            <c:strRef>
              <c:f>'Datos 2024'!$A$54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CB-4247-B3CE-7DF783F1301A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CB-4247-B3CE-7DF783F1301A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CB-4247-B3CE-7DF783F1301A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CB-4247-B3CE-7DF783F130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2024'!$B$54:$M$54</c:f>
              <c:numCache>
                <c:formatCode>0.0%</c:formatCode>
                <c:ptCount val="3"/>
                <c:pt idx="0">
                  <c:v>0.15817730207775557</c:v>
                </c:pt>
                <c:pt idx="1">
                  <c:v>0.17773864433446518</c:v>
                </c:pt>
                <c:pt idx="2">
                  <c:v>0.25370152080429631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6CB-4247-B3CE-7DF783F1301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Nivel</a:t>
            </a:r>
            <a:r>
              <a:rPr lang="es-CO" baseline="0"/>
              <a:t> acumulado ejecucion 2020 - 2024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'Defl Inv '!$B$3</c:f>
              <c:strCache>
                <c:ptCount val="1"/>
                <c:pt idx="0">
                  <c:v>APROPIACIÓN VIGENTE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'Defl Inv '!$A$4:$A$19</c:f>
              <c:numCache>
                <c:formatCode>0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'Defl Inv '!$B$4:$B$19</c:f>
              <c:numCache>
                <c:formatCode>#,##0.0,,</c:formatCode>
                <c:ptCount val="5"/>
                <c:pt idx="0">
                  <c:v>276349705141</c:v>
                </c:pt>
                <c:pt idx="1">
                  <c:v>480260662865</c:v>
                </c:pt>
                <c:pt idx="2">
                  <c:v>580822027740</c:v>
                </c:pt>
                <c:pt idx="3">
                  <c:v>726909850000</c:v>
                </c:pt>
                <c:pt idx="4">
                  <c:v>1148691817886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E0-4892-B1B8-48F78F748A59}"/>
            </c:ext>
          </c:extLst>
        </c:ser>
        <c:ser>
          <c:idx val="1"/>
          <c:order val="1"/>
          <c:tx>
            <c:strRef>
              <c:f>'Defl Inv '!$C$3</c:f>
              <c:strCache>
                <c:ptCount val="1"/>
                <c:pt idx="0">
                  <c:v>COMPROMISOS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'Defl Inv '!$A$4:$A$19</c:f>
              <c:numCache>
                <c:formatCode>0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'Defl Inv '!$C$4:$C$19</c:f>
              <c:numCache>
                <c:formatCode>#,##0.0,,</c:formatCode>
                <c:ptCount val="5"/>
                <c:pt idx="0">
                  <c:v>262371189812.22998</c:v>
                </c:pt>
                <c:pt idx="1">
                  <c:v>410751881874.08008</c:v>
                </c:pt>
                <c:pt idx="2">
                  <c:v>489718731229.04004</c:v>
                </c:pt>
                <c:pt idx="3">
                  <c:v>709583487202.4801</c:v>
                </c:pt>
                <c:pt idx="4">
                  <c:v>291424861133.13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E0-4892-B1B8-48F78F748A59}"/>
            </c:ext>
          </c:extLst>
        </c:ser>
        <c:ser>
          <c:idx val="2"/>
          <c:order val="2"/>
          <c:tx>
            <c:strRef>
              <c:f>'Defl Inv '!$D$3</c:f>
              <c:strCache>
                <c:ptCount val="1"/>
                <c:pt idx="0">
                  <c:v>OBLIGACIONES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'Defl Inv '!$A$4:$A$19</c:f>
              <c:numCache>
                <c:formatCode>0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'Defl Inv '!$D$4:$D$19</c:f>
              <c:numCache>
                <c:formatCode>#,##0.0,,</c:formatCode>
                <c:ptCount val="5"/>
                <c:pt idx="0">
                  <c:v>132656613569.48001</c:v>
                </c:pt>
                <c:pt idx="1">
                  <c:v>141433337823.96002</c:v>
                </c:pt>
                <c:pt idx="2">
                  <c:v>203804279047.87</c:v>
                </c:pt>
                <c:pt idx="3">
                  <c:v>317326231695.44</c:v>
                </c:pt>
                <c:pt idx="4">
                  <c:v>1382484085.29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E0-4892-B1B8-48F78F748A59}"/>
            </c:ext>
          </c:extLst>
        </c:ser>
        <c:ser>
          <c:idx val="3"/>
          <c:order val="3"/>
          <c:tx>
            <c:strRef>
              <c:f>'Defl Inv '!$E$3</c:f>
              <c:strCache>
                <c:ptCount val="1"/>
                <c:pt idx="0">
                  <c:v>PAGOS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'Defl Inv '!$A$4:$A$19</c:f>
              <c:numCache>
                <c:formatCode>0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'Defl Inv '!$E$4:$E$19</c:f>
              <c:numCache>
                <c:formatCode>#,##0.0,,</c:formatCode>
                <c:ptCount val="5"/>
                <c:pt idx="0">
                  <c:v>117476474236.59001</c:v>
                </c:pt>
                <c:pt idx="1">
                  <c:v>134425343926.21002</c:v>
                </c:pt>
                <c:pt idx="2">
                  <c:v>197417629975.04001</c:v>
                </c:pt>
                <c:pt idx="3">
                  <c:v>316036486070.76996</c:v>
                </c:pt>
                <c:pt idx="4">
                  <c:v>1363519040.29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E0-4892-B1B8-48F78F748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635751295"/>
        <c:axId val="635750463"/>
      </c:barChart>
      <c:catAx>
        <c:axId val="63575129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35750463"/>
        <c:crosses val="autoZero"/>
        <c:auto val="1"/>
        <c:lblAlgn val="ctr"/>
        <c:lblOffset val="100"/>
        <c:noMultiLvlLbl val="0"/>
      </c:catAx>
      <c:valAx>
        <c:axId val="635750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3575129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Ejecucion Reserva constituida de inversión 2023</a:t>
            </a:r>
            <a:endParaRPr lang="es-CO">
              <a:effectLst/>
            </a:endParaRPr>
          </a:p>
          <a:p>
            <a:pPr>
              <a:defRPr/>
            </a:pPr>
            <a:r>
              <a:rPr lang="es-CO" sz="1800" b="1" i="0" baseline="0">
                <a:effectLst/>
              </a:rPr>
              <a:t>Ejecución  efectiva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2"/>
                <c:pt idx="0">
                  <c:v>392257255507.04004</c:v>
                </c:pt>
                <c:pt idx="1">
                  <c:v>392257255507.04004</c:v>
                </c:pt>
                <c:pt idx="2">
                  <c:v>392257255507.04004</c:v>
                </c:pt>
                <c:pt idx="3">
                  <c:v>392257255507.04004</c:v>
                </c:pt>
                <c:pt idx="4">
                  <c:v>392257255507.04004</c:v>
                </c:pt>
                <c:pt idx="5">
                  <c:v>392257255507.04004</c:v>
                </c:pt>
                <c:pt idx="6">
                  <c:v>392257255507.04004</c:v>
                </c:pt>
                <c:pt idx="7">
                  <c:v>392257255507.04004</c:v>
                </c:pt>
                <c:pt idx="8">
                  <c:v>392257255507.04004</c:v>
                </c:pt>
                <c:pt idx="9">
                  <c:v>392257255507.04004</c:v>
                </c:pt>
                <c:pt idx="10">
                  <c:v>392257255507.04004</c:v>
                </c:pt>
                <c:pt idx="11">
                  <c:v>392257255507.04004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2A-4131-971B-7A79309294F5}"/>
            </c:ext>
          </c:extLst>
        </c:ser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Reserva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2"/>
                <c:pt idx="0">
                  <c:v>392256528963.03998</c:v>
                </c:pt>
                <c:pt idx="1">
                  <c:v>392218567760.04999</c:v>
                </c:pt>
                <c:pt idx="2">
                  <c:v>392206983130.04999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2A-4131-971B-7A79309294F5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Reserva Pagada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2"/>
                <c:pt idx="0">
                  <c:v>20964746438.639999</c:v>
                </c:pt>
                <c:pt idx="1">
                  <c:v>84288092708.029999</c:v>
                </c:pt>
                <c:pt idx="2">
                  <c:v>115749764835.10001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2A-4131-971B-7A79309294F5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2"/>
                <c:pt idx="0">
                  <c:v>5.3446520046618227E-2</c:v>
                </c:pt>
                <c:pt idx="1">
                  <c:v>0.21490082223643081</c:v>
                </c:pt>
                <c:pt idx="2">
                  <c:v>0.29512418139867519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02A-4131-971B-7A7930929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514655"/>
        <c:axId val="1239513823"/>
      </c:lineChart>
      <c:catAx>
        <c:axId val="12395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3823"/>
        <c:crosses val="autoZero"/>
        <c:auto val="1"/>
        <c:lblAlgn val="ctr"/>
        <c:lblOffset val="100"/>
        <c:noMultiLvlLbl val="0"/>
      </c:catAx>
      <c:valAx>
        <c:axId val="123951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46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2/04/2024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02/04/2024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02/04/2024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Marzo 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Total 2023 - 2024 ( </a:t>
            </a:r>
            <a:r>
              <a:rPr lang="es-MX" sz="1600" dirty="0" err="1"/>
              <a:t>Inv</a:t>
            </a:r>
            <a:r>
              <a:rPr lang="es-MX" sz="1600" dirty="0"/>
              <a:t> Ordinaria + </a:t>
            </a:r>
            <a:r>
              <a:rPr lang="es-MX" sz="1600" dirty="0" err="1"/>
              <a:t>Inv</a:t>
            </a:r>
            <a:r>
              <a:rPr lang="es-MX" sz="1600" dirty="0"/>
              <a:t> BID)</a:t>
            </a:r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27035"/>
              </p:ext>
            </p:extLst>
          </p:nvPr>
        </p:nvGraphicFramePr>
        <p:xfrm>
          <a:off x="460047" y="2191067"/>
          <a:ext cx="5138496" cy="320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96053"/>
              </p:ext>
            </p:extLst>
          </p:nvPr>
        </p:nvGraphicFramePr>
        <p:xfrm>
          <a:off x="5753819" y="1909015"/>
          <a:ext cx="4935908" cy="376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9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Total 2020 - 2024</a:t>
            </a:r>
          </a:p>
          <a:p>
            <a:endParaRPr lang="es-CO" sz="1000" dirty="0"/>
          </a:p>
        </p:txBody>
      </p:sp>
      <p:graphicFrame>
        <p:nvGraphicFramePr>
          <p:cNvPr id="6" name="Grá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56361"/>
              </p:ext>
            </p:extLst>
          </p:nvPr>
        </p:nvGraphicFramePr>
        <p:xfrm>
          <a:off x="2084694" y="1954924"/>
          <a:ext cx="6257049" cy="419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869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591534" y="3173512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Reserva constituida 2023 Ejecutada a Marzo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Marzo 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382297"/>
              </p:ext>
            </p:extLst>
          </p:nvPr>
        </p:nvGraphicFramePr>
        <p:xfrm>
          <a:off x="1080365" y="2248066"/>
          <a:ext cx="9535853" cy="3163668"/>
        </p:xfrm>
        <a:graphic>
          <a:graphicData uri="http://schemas.openxmlformats.org/drawingml/2006/table">
            <a:tbl>
              <a:tblPr/>
              <a:tblGrid>
                <a:gridCol w="2750628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194425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170118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073613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678547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59973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04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192.599,4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189.998,1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174.716,3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174.585,0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15.281,8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6.552,8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67.959,6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67.341,3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39.844,3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35.985,9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27.497,0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75,94%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06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273.138,0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269.832,0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219.804,7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215.358,0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50.027,2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337.191,0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337.140,7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115.559,1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109.295,5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221.581,6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65,72%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55.066,3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55.066,3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6.514,7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6.454,2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48.551,6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88,17%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665.395,3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662.038,9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341.878,5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331.107,7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320.160,5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Marzo 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858901"/>
              </p:ext>
            </p:extLst>
          </p:nvPr>
        </p:nvGraphicFramePr>
        <p:xfrm>
          <a:off x="1869859" y="1875924"/>
          <a:ext cx="7848601" cy="4086225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21.614,8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20.276,0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Mantenimeinto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34.184,2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14.487,0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13.233,3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19.697,2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8.130,6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10.037,3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Carrera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C-2701-0800-32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138.528,3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61.568,5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58.553,3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76.959,8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C-2799-0800-12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30.449,3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17.871,0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17.871,0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12.578,2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C-2799-0800-13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BID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55.066,3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6.514,7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48.551,6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TOTAL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392.207,0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122.073,8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115.749,8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270.133,2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Marzo  de 2024 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861283"/>
              </p:ext>
            </p:extLst>
          </p:nvPr>
        </p:nvGraphicFramePr>
        <p:xfrm>
          <a:off x="1233576" y="1698114"/>
          <a:ext cx="7637930" cy="4351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6286">
                  <a:extLst>
                    <a:ext uri="{9D8B030D-6E8A-4147-A177-3AD203B41FA5}">
                      <a16:colId xmlns:a16="http://schemas.microsoft.com/office/drawing/2014/main" val="384345985"/>
                    </a:ext>
                  </a:extLst>
                </a:gridCol>
                <a:gridCol w="1357613">
                  <a:extLst>
                    <a:ext uri="{9D8B030D-6E8A-4147-A177-3AD203B41FA5}">
                      <a16:colId xmlns:a16="http://schemas.microsoft.com/office/drawing/2014/main" val="141458066"/>
                    </a:ext>
                  </a:extLst>
                </a:gridCol>
                <a:gridCol w="1259864">
                  <a:extLst>
                    <a:ext uri="{9D8B030D-6E8A-4147-A177-3AD203B41FA5}">
                      <a16:colId xmlns:a16="http://schemas.microsoft.com/office/drawing/2014/main" val="1575993326"/>
                    </a:ext>
                  </a:extLst>
                </a:gridCol>
                <a:gridCol w="871588">
                  <a:extLst>
                    <a:ext uri="{9D8B030D-6E8A-4147-A177-3AD203B41FA5}">
                      <a16:colId xmlns:a16="http://schemas.microsoft.com/office/drawing/2014/main" val="203194458"/>
                    </a:ext>
                  </a:extLst>
                </a:gridCol>
                <a:gridCol w="1020925">
                  <a:extLst>
                    <a:ext uri="{9D8B030D-6E8A-4147-A177-3AD203B41FA5}">
                      <a16:colId xmlns:a16="http://schemas.microsoft.com/office/drawing/2014/main" val="645862998"/>
                    </a:ext>
                  </a:extLst>
                </a:gridCol>
                <a:gridCol w="651654">
                  <a:extLst>
                    <a:ext uri="{9D8B030D-6E8A-4147-A177-3AD203B41FA5}">
                      <a16:colId xmlns:a16="http://schemas.microsoft.com/office/drawing/2014/main" val="3937181573"/>
                    </a:ext>
                  </a:extLst>
                </a:gridCol>
              </a:tblGrid>
              <a:tr h="440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Dependencia 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Compromisos actuales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Obligaciones 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 Pagos 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 Reserva sin utilizar 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 % Reserva sin utilizar 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49" marR="8149" marT="8149" marB="0" anchor="ctr"/>
                </a:tc>
                <a:extLst>
                  <a:ext uri="{0D108BD9-81ED-4DB2-BD59-A6C34878D82A}">
                    <a16:rowId xmlns:a16="http://schemas.microsoft.com/office/drawing/2014/main" val="732368505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GESTION GENERAL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238.995,9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86.477,3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83.941,3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152.518,6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63,8%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5473244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BID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55.066,3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6.514,7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6.454,2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48.551,6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88,2%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36294109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21.187,6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6.948,6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6.541,5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14.239,0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67,2%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9996592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15.447,8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2.008,4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2.008,4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13.439,4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87,0%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794755759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SECCIONAL BUCARAMANGA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8.729,1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2.781,1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2.781,1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5.948,0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68,1%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887728688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5.138,9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2.781,3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786,5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2.357,5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45,9%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16227563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5.112,7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1.049,3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1.049,3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4.063,4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79,5%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6944092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4.708,1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664,7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664,7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4.043,4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85,9%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853582372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4.473,4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713,0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713,0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3.760,4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84,1%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507056225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4.194,3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867,9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867,9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3.326,4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79,3%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039117828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3.891,2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643,3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643,3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3.247,9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83,5%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77725029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3.092,9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1.324,1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1.194,8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1.768,7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57,2%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49002046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3.030,7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2.109,3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1.422,5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921,3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26844681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2.860,7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348,3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348,3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2.512,4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87,8%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925046879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2.797,7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720,1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720,1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2.077,7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74,3%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652895398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2.533,8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1.179,9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1.179,9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1.353,9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53,4%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95421330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2.385,1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1.018,0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1.018,0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1.367,1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57,3%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04510602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SECCIONAL CUNDINAMARCA - AMAZONAS</a:t>
                      </a:r>
                      <a:endParaRPr lang="es-CO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2.334,2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200,0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200,0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2.134,2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91,4%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692603015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2.300,5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1.629,3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70,8%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56744931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SECCIONAL SANTA MARTA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1.390,1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855,9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855,9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534,2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38,4%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73057850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1.095,9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998,7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631,1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97,2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140849038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877,9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781,8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706,5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96,1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10,9%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039953148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SECCIONAL 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562,0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416,7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350,3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145,3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25,9%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03184867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 TOTALES INVERSIÓN </a:t>
                      </a:r>
                      <a:endParaRPr lang="es-CO" sz="9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392.207,0</a:t>
                      </a:r>
                      <a:endParaRPr lang="es-CO" sz="10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122.073,8</a:t>
                      </a:r>
                      <a:endParaRPr lang="es-CO" sz="10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115.749,8</a:t>
                      </a:r>
                      <a:endParaRPr lang="es-CO" sz="10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270.133,2</a:t>
                      </a:r>
                      <a:endParaRPr lang="es-CO" sz="10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          68,9%</a:t>
                      </a:r>
                      <a:endParaRPr lang="es-CO" sz="10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607411844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2023 Ejecucion efectiva a Marzo de 2024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7424"/>
              </p:ext>
            </p:extLst>
          </p:nvPr>
        </p:nvGraphicFramePr>
        <p:xfrm>
          <a:off x="2714086" y="1900332"/>
          <a:ext cx="6654202" cy="434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15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CxP</a:t>
            </a:r>
            <a:r>
              <a:rPr lang="es-MX" dirty="0"/>
              <a:t> 2023 Ejecutadas a Marzo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16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967097" y="1408544"/>
            <a:ext cx="387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Ejecucion  Cuentas por Pagar 2023 Acumulada a Marzo De 2024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512060"/>
              </p:ext>
            </p:extLst>
          </p:nvPr>
        </p:nvGraphicFramePr>
        <p:xfrm>
          <a:off x="1982998" y="2300737"/>
          <a:ext cx="7277099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829">
                  <a:extLst>
                    <a:ext uri="{9D8B030D-6E8A-4147-A177-3AD203B41FA5}">
                      <a16:colId xmlns:a16="http://schemas.microsoft.com/office/drawing/2014/main" val="304762535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2562490477"/>
                    </a:ext>
                  </a:extLst>
                </a:gridCol>
                <a:gridCol w="1284754">
                  <a:extLst>
                    <a:ext uri="{9D8B030D-6E8A-4147-A177-3AD203B41FA5}">
                      <a16:colId xmlns:a16="http://schemas.microsoft.com/office/drawing/2014/main" val="343013778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810973101"/>
                    </a:ext>
                  </a:extLst>
                </a:gridCol>
                <a:gridCol w="987365">
                  <a:extLst>
                    <a:ext uri="{9D8B030D-6E8A-4147-A177-3AD203B41FA5}">
                      <a16:colId xmlns:a16="http://schemas.microsoft.com/office/drawing/2014/main" val="2430898437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Objeto de Gasto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Obligaciones por pagar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Valores pagados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Saldo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 %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0592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A-01-01 Gastos de Personal - Permanente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66444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070575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83793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49774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718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>
                          <a:effectLst/>
                        </a:rPr>
                        <a:t>Subtotal Gastos De Funcionamiento </a:t>
                      </a:r>
                      <a:endParaRPr lang="es-CO" sz="1200" b="1" i="0" u="sng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83157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1628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Recursos Crédito  Externo- BID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1742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effectLst/>
                        </a:rPr>
                        <a:t>TOTAL RAMA JUDICIAL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924626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94080"/>
              </p:ext>
            </p:extLst>
          </p:nvPr>
        </p:nvGraphicFramePr>
        <p:xfrm>
          <a:off x="1877660" y="1624204"/>
          <a:ext cx="6895404" cy="437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401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Marzo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97589"/>
              </p:ext>
            </p:extLst>
          </p:nvPr>
        </p:nvGraphicFramePr>
        <p:xfrm>
          <a:off x="1828760" y="1954924"/>
          <a:ext cx="7963004" cy="4084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52709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88521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561500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284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1.252.191,9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155.434,3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127.812,5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126.845,1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1.096.757,6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317.495,0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67.200,3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56.728,0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55.376,2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250.294,7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276.248,5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54.098,5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51.036,9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50.839,3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222.150,0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109.212,0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22.353,5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19.399,3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86.858,5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5.879.210,7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1.244.008,1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1.069.447,9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1.068.711,6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4.635.202,6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232.029,0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42.923,2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37.350,8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36.750,4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189.105,8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957.718,9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268.592,5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689.126,4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190.972,9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22.832,3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168.140,6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9.215.078,9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1.877.442,7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1.363.356,0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1.359.285,3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7.337.636,2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79,6%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Marzo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12817"/>
              </p:ext>
            </p:extLst>
          </p:nvPr>
        </p:nvGraphicFramePr>
        <p:xfrm>
          <a:off x="1267364" y="1661378"/>
          <a:ext cx="8562436" cy="4565316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6.547.159,5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1.216.807,8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1.216.406,5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1.213.528,0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5.330.351,7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225.954,0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8.960,2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8.943,3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216.904,0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96,0%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485.328,0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311.646,9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64,2%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89.768,4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88.960,0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173.681,1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35,8%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755.362,0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42.847,7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41.383,5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41.107,0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712.514,3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94,3%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14.270,0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703,7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703,7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13.364,6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93,7%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20.618,0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4.751,1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23,0%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4.679,8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22,7%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15.858,1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8.048.691,5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1.586.017,9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19,7%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1.361.973,5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1.357.921,8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6.462.673,6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sng" strike="noStrike" dirty="0">
                          <a:effectLst/>
                          <a:latin typeface="Arial" panose="020B0604020202020204" pitchFamily="34" charset="0"/>
                        </a:rPr>
                        <a:t>80,3%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17.695,6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957.718,9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268.592,5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689.126,4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190.972,9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22.832,3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168.140,6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9.215.078,9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1.877.442,7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effectLst/>
                          <a:latin typeface="Arial" panose="020B0604020202020204" pitchFamily="34" charset="0"/>
                        </a:rPr>
                        <a:t>20,4%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1.363.356,0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1.359.285,3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7.337.636,2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effectLst/>
                          <a:latin typeface="Arial" panose="020B0604020202020204" pitchFamily="34" charset="0"/>
                        </a:rPr>
                        <a:t>79,6%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Marzo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46880"/>
              </p:ext>
            </p:extLst>
          </p:nvPr>
        </p:nvGraphicFramePr>
        <p:xfrm>
          <a:off x="1267362" y="2848167"/>
          <a:ext cx="8915402" cy="1752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85099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872.747,4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266.788,3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235.979,5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232.802,7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605.959,2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4.180.045,7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1.319.229,6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1.125.994,0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1.125.119,1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2.860.816,1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2.995.898,4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2.995.898,4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8.048.691,5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1.586.017,9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1.361.973,5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1.357.921,8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6.462.673,6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Marzo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65539"/>
              </p:ext>
            </p:extLst>
          </p:nvPr>
        </p:nvGraphicFramePr>
        <p:xfrm>
          <a:off x="1398799" y="1710927"/>
          <a:ext cx="8650978" cy="441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257">
                  <a:extLst>
                    <a:ext uri="{9D8B030D-6E8A-4147-A177-3AD203B41FA5}">
                      <a16:colId xmlns:a16="http://schemas.microsoft.com/office/drawing/2014/main" val="3200691835"/>
                    </a:ext>
                  </a:extLst>
                </a:gridCol>
                <a:gridCol w="1097143">
                  <a:extLst>
                    <a:ext uri="{9D8B030D-6E8A-4147-A177-3AD203B41FA5}">
                      <a16:colId xmlns:a16="http://schemas.microsoft.com/office/drawing/2014/main" val="2834301987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589546572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047504635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109433410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810587988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4231110714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383842504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320513915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2582831171"/>
                    </a:ext>
                  </a:extLst>
                </a:gridCol>
              </a:tblGrid>
              <a:tr h="3514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Apropiación. Vigente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Compromiso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compromisos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 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extLst>
                  <a:ext uri="{0D108BD9-81ED-4DB2-BD59-A6C34878D82A}">
                    <a16:rowId xmlns:a16="http://schemas.microsoft.com/office/drawing/2014/main" val="138432038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GESTION GENERAL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872.747,4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266.788,3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235.979,5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232.802,7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605.959,2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367754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BOGOTA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720.155,7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188.714,8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146.226,1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146.226,1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531.440,8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290747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MEDELLIN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557.072,0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198.183,7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162.585,5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162.585,5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358.888,3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29642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CALI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358.262,8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109.803,3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98.348,6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98.344,6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248.459,5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1816928"/>
                  </a:ext>
                </a:extLst>
              </a:tr>
              <a:tr h="20873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CUNDINAMARCA - AMAZONAS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238.051,1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82.703,7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71.321,7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71.321,7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155.347,5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07481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BUCARAMANGA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233.490,3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71.086,6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62.772,3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62.765,0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162.403,7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963253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TUNJA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209.135,6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67.987,3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60.746,5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60.589,3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141.148,4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709206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BARRANQUILLA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182.413,6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61.827,7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55.718,1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55.718,1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120.585,9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261929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NEIVA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164.201,0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48.912,2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43.462,6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43.462,6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115.288,8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284558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CARTAGENA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164.142,9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51.545,4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44.290,3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44.152,0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112.597,6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968884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PASTO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162.874,5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60.728,7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53.136,0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53.136,0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102.145,8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245122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IBAGUE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152.012,4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47.341,9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41.217,1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41.217,1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104.670,5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21428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CUCUTA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150.083,1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47.611,1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42.976,6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42.950,9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102.472,0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07577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VILLAVICENCIO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117.889,6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36.476,0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31.430,8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31.430,8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81.413,5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39691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MANIZALES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114.688,9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36.491,1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31.407,1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31.406,1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78.197,8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5862733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VALLEDUPAR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109.064,7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43.199,6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37.258,3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37.231,6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65.865,1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831140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SANTA MARTA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101.719,1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31.796,3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28.143,3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27.822,1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69.922,8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88132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POPAYAN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101.312,8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30.932,0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27.738,0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27.738,0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70.380,8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172290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MONTERIA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88.203,3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29.754,5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24.134,8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24.134,8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58.448,8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80416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PEREIRA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88.085,4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27.606,1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23.277,5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23.157,0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60.479,3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709236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SINCELEJO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70.011,5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22.752,6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18.313,7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18.313,7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47.258,9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7064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ARMENIA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64.845,3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19.539,8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45.305,5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4466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RIOHACHA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31.241,4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4.142,3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4.132,3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4.132,3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27.099,1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453060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SECCIONAL  QUIBDO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1.088,7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942091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 Sin asignar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2.995.898,4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2.995.898,4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112472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u="sng" strike="noStrike" dirty="0">
                          <a:effectLst/>
                        </a:rPr>
                        <a:t> Total general 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8.048.691,5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1.586.017,9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1.361.973,5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1.357.921,8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6.462.673,6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641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Marzo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704658"/>
              </p:ext>
            </p:extLst>
          </p:nvPr>
        </p:nvGraphicFramePr>
        <p:xfrm>
          <a:off x="1161578" y="2816258"/>
          <a:ext cx="7826844" cy="1239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2240">
                  <a:extLst>
                    <a:ext uri="{9D8B030D-6E8A-4147-A177-3AD203B41FA5}">
                      <a16:colId xmlns:a16="http://schemas.microsoft.com/office/drawing/2014/main" val="187828371"/>
                    </a:ext>
                  </a:extLst>
                </a:gridCol>
                <a:gridCol w="1131736">
                  <a:extLst>
                    <a:ext uri="{9D8B030D-6E8A-4147-A177-3AD203B41FA5}">
                      <a16:colId xmlns:a16="http://schemas.microsoft.com/office/drawing/2014/main" val="132417578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440958326"/>
                    </a:ext>
                  </a:extLst>
                </a:gridCol>
                <a:gridCol w="652853">
                  <a:extLst>
                    <a:ext uri="{9D8B030D-6E8A-4147-A177-3AD203B41FA5}">
                      <a16:colId xmlns:a16="http://schemas.microsoft.com/office/drawing/2014/main" val="506295689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054260927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3044154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749633286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22237692"/>
                    </a:ext>
                  </a:extLst>
                </a:gridCol>
                <a:gridCol w="693828">
                  <a:extLst>
                    <a:ext uri="{9D8B030D-6E8A-4147-A177-3AD203B41FA5}">
                      <a16:colId xmlns:a16="http://schemas.microsoft.com/office/drawing/2014/main" val="2187626821"/>
                    </a:ext>
                  </a:extLst>
                </a:gridCol>
                <a:gridCol w="638052">
                  <a:extLst>
                    <a:ext uri="{9D8B030D-6E8A-4147-A177-3AD203B41FA5}">
                      <a16:colId xmlns:a16="http://schemas.microsoft.com/office/drawing/2014/main" val="1641565344"/>
                    </a:ext>
                  </a:extLst>
                </a:gridCol>
              </a:tblGrid>
              <a:tr h="478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</a:p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s-CO" sz="10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por</a:t>
                      </a:r>
                      <a:r>
                        <a:rPr lang="es-CO" sz="9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888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792.195,9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263.769,2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159,6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159,6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528.426,7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66,7%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99988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190.972,9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22.832,3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1.092,5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168.140,6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360545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165.523,0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4.823,3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111,4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160.699,7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97,1%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788811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1.148.691,8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291.424,9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1.382,5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1.363,5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857.267,0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118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945427"/>
              </p:ext>
            </p:extLst>
          </p:nvPr>
        </p:nvGraphicFramePr>
        <p:xfrm>
          <a:off x="846827" y="1940944"/>
          <a:ext cx="9962073" cy="4215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872">
                  <a:extLst>
                    <a:ext uri="{9D8B030D-6E8A-4147-A177-3AD203B41FA5}">
                      <a16:colId xmlns:a16="http://schemas.microsoft.com/office/drawing/2014/main" val="3265057757"/>
                    </a:ext>
                  </a:extLst>
                </a:gridCol>
                <a:gridCol w="1793910">
                  <a:extLst>
                    <a:ext uri="{9D8B030D-6E8A-4147-A177-3AD203B41FA5}">
                      <a16:colId xmlns:a16="http://schemas.microsoft.com/office/drawing/2014/main" val="1630937510"/>
                    </a:ext>
                  </a:extLst>
                </a:gridCol>
                <a:gridCol w="988852">
                  <a:extLst>
                    <a:ext uri="{9D8B030D-6E8A-4147-A177-3AD203B41FA5}">
                      <a16:colId xmlns:a16="http://schemas.microsoft.com/office/drawing/2014/main" val="31406728"/>
                    </a:ext>
                  </a:extLst>
                </a:gridCol>
                <a:gridCol w="886203">
                  <a:extLst>
                    <a:ext uri="{9D8B030D-6E8A-4147-A177-3AD203B41FA5}">
                      <a16:colId xmlns:a16="http://schemas.microsoft.com/office/drawing/2014/main" val="1653796934"/>
                    </a:ext>
                  </a:extLst>
                </a:gridCol>
                <a:gridCol w="636730">
                  <a:extLst>
                    <a:ext uri="{9D8B030D-6E8A-4147-A177-3AD203B41FA5}">
                      <a16:colId xmlns:a16="http://schemas.microsoft.com/office/drawing/2014/main" val="2811487995"/>
                    </a:ext>
                  </a:extLst>
                </a:gridCol>
                <a:gridCol w="566483">
                  <a:extLst>
                    <a:ext uri="{9D8B030D-6E8A-4147-A177-3AD203B41FA5}">
                      <a16:colId xmlns:a16="http://schemas.microsoft.com/office/drawing/2014/main" val="3570263840"/>
                    </a:ext>
                  </a:extLst>
                </a:gridCol>
                <a:gridCol w="566483">
                  <a:extLst>
                    <a:ext uri="{9D8B030D-6E8A-4147-A177-3AD203B41FA5}">
                      <a16:colId xmlns:a16="http://schemas.microsoft.com/office/drawing/2014/main" val="4218869863"/>
                    </a:ext>
                  </a:extLst>
                </a:gridCol>
                <a:gridCol w="549574">
                  <a:extLst>
                    <a:ext uri="{9D8B030D-6E8A-4147-A177-3AD203B41FA5}">
                      <a16:colId xmlns:a16="http://schemas.microsoft.com/office/drawing/2014/main" val="1884076416"/>
                    </a:ext>
                  </a:extLst>
                </a:gridCol>
                <a:gridCol w="346655">
                  <a:extLst>
                    <a:ext uri="{9D8B030D-6E8A-4147-A177-3AD203B41FA5}">
                      <a16:colId xmlns:a16="http://schemas.microsoft.com/office/drawing/2014/main" val="1226139622"/>
                    </a:ext>
                  </a:extLst>
                </a:gridCol>
                <a:gridCol w="549574">
                  <a:extLst>
                    <a:ext uri="{9D8B030D-6E8A-4147-A177-3AD203B41FA5}">
                      <a16:colId xmlns:a16="http://schemas.microsoft.com/office/drawing/2014/main" val="2777358461"/>
                    </a:ext>
                  </a:extLst>
                </a:gridCol>
                <a:gridCol w="490388">
                  <a:extLst>
                    <a:ext uri="{9D8B030D-6E8A-4147-A177-3AD203B41FA5}">
                      <a16:colId xmlns:a16="http://schemas.microsoft.com/office/drawing/2014/main" val="2004647393"/>
                    </a:ext>
                  </a:extLst>
                </a:gridCol>
                <a:gridCol w="541118">
                  <a:extLst>
                    <a:ext uri="{9D8B030D-6E8A-4147-A177-3AD203B41FA5}">
                      <a16:colId xmlns:a16="http://schemas.microsoft.com/office/drawing/2014/main" val="1069815034"/>
                    </a:ext>
                  </a:extLst>
                </a:gridCol>
                <a:gridCol w="507298">
                  <a:extLst>
                    <a:ext uri="{9D8B030D-6E8A-4147-A177-3AD203B41FA5}">
                      <a16:colId xmlns:a16="http://schemas.microsoft.com/office/drawing/2014/main" val="3633625489"/>
                    </a:ext>
                  </a:extLst>
                </a:gridCol>
                <a:gridCol w="481933">
                  <a:extLst>
                    <a:ext uri="{9D8B030D-6E8A-4147-A177-3AD203B41FA5}">
                      <a16:colId xmlns:a16="http://schemas.microsoft.com/office/drawing/2014/main" val="1952112601"/>
                    </a:ext>
                  </a:extLst>
                </a:gridCol>
              </a:tblGrid>
              <a:tr h="5084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DEPENDENCIA EJECCUTORA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PROYECTO 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NIVEL CENTRAL Y SECCIONALES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 dirty="0">
                          <a:effectLst/>
                        </a:rPr>
                        <a:t>APR. VIGENTE</a:t>
                      </a:r>
                      <a:endParaRPr lang="es-CO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COMPROMISO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NIVEL COMPROMISO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OBLIGACION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EFECTIVA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PAGOS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NIVEL PAGOS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SALDO POR EJECUTAR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POR EJECUTAR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600" u="none" strike="noStrike">
                          <a:effectLst/>
                        </a:rPr>
                        <a:t>Saldos por ejecutar en Seccionales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Saldos por ejecutar NC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855963510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12.253,4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11.651,1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95,1%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39,8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0,3%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39,8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0,3%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602,4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4,9%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602,4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344251356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C-2701-0800-23-20111D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37.100,0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37.100,0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318880731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C-2701-0800-25-20111D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27.500,8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27.056,8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98,4%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444,0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1,6%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444,0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873573559"/>
                  </a:ext>
                </a:extLst>
              </a:tr>
              <a:tr h="429112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4.196,3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4.196,3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4.196,3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138634097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C-2701-0800-36-20111A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284.470,6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114.951,0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40,4%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169.519,7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59,6%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169.519,7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342601181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C-2701-0800-37-20111D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203.197,4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3.372,2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1,7%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199.825,2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98,3%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120.514,5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79.310,7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308222512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C-2701-0800-38-20111D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8.600,0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8.600,0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8.600,0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3881911768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54.105,6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14.590,0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27,0%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250,2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0,5%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231,2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0,4%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39.515,6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73,0%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13.006,1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26.509,5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412087459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C-2701-0800-40-20111A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315.714,7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56.541,4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17,9%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259.173,3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82,1%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27.179,1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231.994,1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1925914719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10.580,0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3.330,0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31,5%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0,0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7.250,0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68,5%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7.250,0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1494546688"/>
                  </a:ext>
                </a:extLst>
              </a:tr>
              <a:tr h="17536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190.972,9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22.832,3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12,0%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1.092,5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0,6%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1.092,5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0,6%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168.140,6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88,0%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168.140,6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915741764"/>
                  </a:ext>
                </a:extLst>
              </a:tr>
              <a:tr h="1189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sng" strike="noStrike" dirty="0">
                          <a:effectLst/>
                        </a:rPr>
                        <a:t>Total general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1.148.691,8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291.424,9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sng" strike="noStrike" dirty="0">
                          <a:effectLst/>
                        </a:rPr>
                        <a:t>25,4%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1.382,5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sng" strike="noStrike" dirty="0">
                          <a:effectLst/>
                        </a:rPr>
                        <a:t>0,1%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1.363,5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sng" strike="noStrike" dirty="0">
                          <a:effectLst/>
                        </a:rPr>
                        <a:t>0,1%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857.267,0</a:t>
                      </a:r>
                      <a:endParaRPr lang="es-CO" sz="8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sng" strike="noStrike" dirty="0">
                          <a:effectLst/>
                        </a:rPr>
                        <a:t>74,6%</a:t>
                      </a:r>
                      <a:endParaRPr lang="es-CO" sz="8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160.699,7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sng" strike="noStrike" dirty="0">
                          <a:effectLst/>
                        </a:rPr>
                        <a:t>696.567,3</a:t>
                      </a:r>
                      <a:endParaRPr lang="es-CO" sz="8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598594668"/>
                  </a:ext>
                </a:extLst>
              </a:tr>
            </a:tbl>
          </a:graphicData>
        </a:graphic>
      </p:graphicFrame>
      <p:sp>
        <p:nvSpPr>
          <p:cNvPr id="13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Marzo  de  2024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5525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Marzo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980685"/>
              </p:ext>
            </p:extLst>
          </p:nvPr>
        </p:nvGraphicFramePr>
        <p:xfrm>
          <a:off x="1267362" y="2125578"/>
          <a:ext cx="8770382" cy="4053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3520">
                  <a:extLst>
                    <a:ext uri="{9D8B030D-6E8A-4147-A177-3AD203B41FA5}">
                      <a16:colId xmlns:a16="http://schemas.microsoft.com/office/drawing/2014/main" val="2357489941"/>
                    </a:ext>
                  </a:extLst>
                </a:gridCol>
                <a:gridCol w="874899">
                  <a:extLst>
                    <a:ext uri="{9D8B030D-6E8A-4147-A177-3AD203B41FA5}">
                      <a16:colId xmlns:a16="http://schemas.microsoft.com/office/drawing/2014/main" val="599318839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1061009378"/>
                    </a:ext>
                  </a:extLst>
                </a:gridCol>
                <a:gridCol w="877275">
                  <a:extLst>
                    <a:ext uri="{9D8B030D-6E8A-4147-A177-3AD203B41FA5}">
                      <a16:colId xmlns:a16="http://schemas.microsoft.com/office/drawing/2014/main" val="1574670186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2370377945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1794235120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1672994700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3712321361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997451666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255638791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2545752939"/>
                    </a:ext>
                  </a:extLst>
                </a:gridCol>
              </a:tblGrid>
              <a:tr h="2566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Nivel Central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r>
                        <a:rPr lang="es-CO" sz="700" u="none" strike="noStrike" dirty="0">
                          <a:effectLst/>
                        </a:rPr>
                        <a:t>. Vigente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% Ejecución nivel 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Obligación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% Ejecución efectiva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% Ejecución nivel 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Saldo por ejecutar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% Por ejecutar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CDP sin utilizar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295809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GESTION GENERAL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792.195,9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263.769,2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33,3%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159,6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159,6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528.426,7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66,7%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91.462,2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9056328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BID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190.972,9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22.832,3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12,0%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1.092,5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1.092,5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168.140,6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88,0%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36.243,1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4005732863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BOGOTA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15.125,4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436,8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2,9%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14.688,6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97,1%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7.903,1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91842301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CUNDINAMARCA - AMAZONAS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13.304,1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94,6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13.209,5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99,3%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900,7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939600397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BUCARAMANGA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12.926,6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1.646,5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12,7%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11.280,2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87,3%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3.440,4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68177297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SECCIONAL TUNJA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10.258,1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10.258,1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3.349,0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551620537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MEDELLIN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9.771,9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9.769,3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5.105,2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894080504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CALI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8.883,4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138,4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8.745,1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3.678,1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759294272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CUCUTA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8.632,2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124,6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8.507,6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3.867,7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639595727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SECCIONAL IBAGUE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8.616,4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44,8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0,5%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8.571,6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99,5%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293,8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4137839540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PASTO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6.628,7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117,3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6.511,4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966,3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49795016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VILLAVICENCIO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6.614,6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126,6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6.488,0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126,9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95441161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CARTAGENA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6.551,4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114,0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6.437,4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177,7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1024307363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NEIVA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6.426,5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117,3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6.309,2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2.103,5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065690750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SANTA MARTA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6.203,9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84,2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6.119,7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1.564,2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978848610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BARRANQUILLA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5.952,1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348,4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5,9%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5.603,7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94,1%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2.439,8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86971667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SECCIONAL  QUIBDO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5.825,5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47,7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0,0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5.777,8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99,2%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1588465117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VALLEDUPAR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5.624,3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81,8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1,5%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2,9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2,9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5.542,5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98,5%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1.590,4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22115978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POPAYAN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5.156,8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117,8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2,3%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5.039,0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97,7%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17,5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120442316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RIOHACHA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5.098,9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5.048,6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99,0%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28,4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519572200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MONTERIA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4.603,7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517,0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11,2%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4.086,7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88,8%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694,6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1371389085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SINCELEJO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4.280,5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57,4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1,3%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4.223,1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98,7%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1.219,3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3174618210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PEREIRA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3.540,6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314,3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8,9%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20,0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3.226,4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91,1%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1.272,3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139575357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MANIZALES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2.956,5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155,0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5,2%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2.801,6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94,8%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1.569,7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863496958"/>
                  </a:ext>
                </a:extLst>
              </a:tr>
              <a:tr h="12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SECCIONAL ARMENIA</a:t>
                      </a:r>
                      <a:endParaRPr lang="es-C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2.540,7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86,1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3,4%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4,5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0,2%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2.454,6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96,6%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180,8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2073665770"/>
                  </a:ext>
                </a:extLst>
              </a:tr>
              <a:tr h="15397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sng" strike="noStrike" dirty="0">
                          <a:effectLst/>
                        </a:rPr>
                        <a:t>Total general</a:t>
                      </a:r>
                      <a:endParaRPr lang="es-CO" sz="8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>
                          <a:effectLst/>
                        </a:rPr>
                        <a:t>1.148.691,8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>
                          <a:effectLst/>
                        </a:rPr>
                        <a:t>291.424,9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sng" strike="noStrike">
                          <a:effectLst/>
                        </a:rPr>
                        <a:t>25,4%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>
                          <a:effectLst/>
                        </a:rPr>
                        <a:t>1.382,5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sng" strike="noStrike">
                          <a:effectLst/>
                        </a:rPr>
                        <a:t>0,1%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>
                          <a:effectLst/>
                        </a:rPr>
                        <a:t>1.363,5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sng" strike="noStrike">
                          <a:effectLst/>
                        </a:rPr>
                        <a:t>0,1%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>
                          <a:effectLst/>
                        </a:rPr>
                        <a:t>857.267,0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sng" strike="noStrike">
                          <a:effectLst/>
                        </a:rPr>
                        <a:t>74,6%</a:t>
                      </a:r>
                      <a:endParaRPr lang="es-CO" sz="900" b="1" i="0" u="sng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sng" strike="noStrike" dirty="0">
                          <a:effectLst/>
                        </a:rPr>
                        <a:t>170.205,6</a:t>
                      </a:r>
                      <a:endParaRPr lang="es-CO" sz="9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4" marR="8554" marT="8554" marB="0" anchor="b"/>
                </a:tc>
                <a:extLst>
                  <a:ext uri="{0D108BD9-81ED-4DB2-BD59-A6C34878D82A}">
                    <a16:rowId xmlns:a16="http://schemas.microsoft.com/office/drawing/2014/main" val="675921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Props1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C8DA5-2E41-45E5-9502-5D149498A042}">
  <ds:schemaRefs>
    <ds:schemaRef ds:uri="http://schemas.openxmlformats.org/package/2006/metadata/core-properties"/>
    <ds:schemaRef ds:uri="http://purl.org/dc/terms/"/>
    <ds:schemaRef ds:uri="http://purl.org/dc/dcmitype/"/>
    <ds:schemaRef ds:uri="fbf56f25-cbbb-4cbe-ae8a-427ea759e049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28603d8a-9efa-47f7-9310-b65af995be84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8019</TotalTime>
  <Words>3080</Words>
  <Application>Microsoft Office PowerPoint</Application>
  <PresentationFormat>Panorámica</PresentationFormat>
  <Paragraphs>1581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Montserrat SemiBold</vt:lpstr>
      <vt:lpstr>Arial Narrow</vt:lpstr>
      <vt:lpstr>Montserrat Light</vt:lpstr>
      <vt:lpstr>Montserrat Medium</vt:lpstr>
      <vt:lpstr>Trebuchet MS</vt:lpstr>
      <vt:lpstr>Calibri Light</vt:lpstr>
      <vt:lpstr>Calibri</vt:lpstr>
      <vt:lpstr>Montserrat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</cp:lastModifiedBy>
  <cp:revision>557</cp:revision>
  <cp:lastPrinted>2023-12-21T13:28:21Z</cp:lastPrinted>
  <dcterms:created xsi:type="dcterms:W3CDTF">2022-07-27T10:12:18Z</dcterms:created>
  <dcterms:modified xsi:type="dcterms:W3CDTF">2024-04-02T22:03:25Z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