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0"/>
  </p:notesMasterIdLst>
  <p:sldIdLst>
    <p:sldId id="256" r:id="rId5"/>
    <p:sldId id="460" r:id="rId6"/>
    <p:sldId id="485" r:id="rId7"/>
    <p:sldId id="461" r:id="rId8"/>
    <p:sldId id="478" r:id="rId9"/>
    <p:sldId id="482" r:id="rId10"/>
    <p:sldId id="484" r:id="rId11"/>
    <p:sldId id="465" r:id="rId12"/>
    <p:sldId id="468" r:id="rId13"/>
    <p:sldId id="469" r:id="rId14"/>
    <p:sldId id="470" r:id="rId15"/>
    <p:sldId id="472" r:id="rId16"/>
    <p:sldId id="471" r:id="rId17"/>
    <p:sldId id="475" r:id="rId18"/>
    <p:sldId id="476" r:id="rId19"/>
  </p:sldIdLst>
  <p:sldSz cx="12192000" cy="6858000"/>
  <p:notesSz cx="7004050" cy="9296400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Montserrat SemiBold" panose="020B0604020202020204" charset="0"/>
      <p:regular r:id="rId35"/>
      <p:bold r:id="rId36"/>
      <p:italic r:id="rId37"/>
      <p:boldItalic r:id="rId38"/>
    </p:embeddedFont>
    <p:embeddedFont>
      <p:font typeface="Montserrat Medium" panose="020B0604020202020204" charset="0"/>
      <p:regular r:id="rId39"/>
      <p:italic r:id="rId40"/>
    </p:embeddedFont>
    <p:embeddedFont>
      <p:font typeface="Montserrat Light" panose="020B0604020202020204" charset="0"/>
      <p:regular r:id="rId41"/>
      <p:italic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85"/>
            <p14:sldId id="461"/>
            <p14:sldId id="478"/>
            <p14:sldId id="482"/>
            <p14:sldId id="484"/>
            <p14:sldId id="465"/>
            <p14:sldId id="468"/>
            <p14:sldId id="469"/>
            <p14:sldId id="470"/>
            <p14:sldId id="472"/>
            <p14:sldId id="471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09" autoAdjust="0"/>
    <p:restoredTop sz="95707"/>
  </p:normalViewPr>
  <p:slideViewPr>
    <p:cSldViewPr snapToGrid="0">
      <p:cViewPr varScale="1">
        <p:scale>
          <a:sx n="111" d="100"/>
          <a:sy n="111" d="100"/>
        </p:scale>
        <p:origin x="768" y="8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18/03/2024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18/03/2024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6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Febrero 29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2023 a Febrero 29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880185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Febrero 29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BCDC0F7-DFD3-4321-BD30-A3197CD96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47593"/>
              </p:ext>
            </p:extLst>
          </p:nvPr>
        </p:nvGraphicFramePr>
        <p:xfrm>
          <a:off x="947451" y="2060154"/>
          <a:ext cx="9882130" cy="3699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1024">
                  <a:extLst>
                    <a:ext uri="{9D8B030D-6E8A-4147-A177-3AD203B41FA5}">
                      <a16:colId xmlns:a16="http://schemas.microsoft.com/office/drawing/2014/main" val="3215110451"/>
                    </a:ext>
                  </a:extLst>
                </a:gridCol>
                <a:gridCol w="1175250">
                  <a:extLst>
                    <a:ext uri="{9D8B030D-6E8A-4147-A177-3AD203B41FA5}">
                      <a16:colId xmlns:a16="http://schemas.microsoft.com/office/drawing/2014/main" val="1720334968"/>
                    </a:ext>
                  </a:extLst>
                </a:gridCol>
                <a:gridCol w="1060591">
                  <a:extLst>
                    <a:ext uri="{9D8B030D-6E8A-4147-A177-3AD203B41FA5}">
                      <a16:colId xmlns:a16="http://schemas.microsoft.com/office/drawing/2014/main" val="2983759027"/>
                    </a:ext>
                  </a:extLst>
                </a:gridCol>
                <a:gridCol w="1275576">
                  <a:extLst>
                    <a:ext uri="{9D8B030D-6E8A-4147-A177-3AD203B41FA5}">
                      <a16:colId xmlns:a16="http://schemas.microsoft.com/office/drawing/2014/main" val="4041251617"/>
                    </a:ext>
                  </a:extLst>
                </a:gridCol>
                <a:gridCol w="1103588">
                  <a:extLst>
                    <a:ext uri="{9D8B030D-6E8A-4147-A177-3AD203B41FA5}">
                      <a16:colId xmlns:a16="http://schemas.microsoft.com/office/drawing/2014/main" val="3115548741"/>
                    </a:ext>
                  </a:extLst>
                </a:gridCol>
                <a:gridCol w="895262">
                  <a:extLst>
                    <a:ext uri="{9D8B030D-6E8A-4147-A177-3AD203B41FA5}">
                      <a16:colId xmlns:a16="http://schemas.microsoft.com/office/drawing/2014/main" val="3339968029"/>
                    </a:ext>
                  </a:extLst>
                </a:gridCol>
                <a:gridCol w="1200839">
                  <a:extLst>
                    <a:ext uri="{9D8B030D-6E8A-4147-A177-3AD203B41FA5}">
                      <a16:colId xmlns:a16="http://schemas.microsoft.com/office/drawing/2014/main" val="3801405505"/>
                    </a:ext>
                  </a:extLst>
                </a:gridCol>
              </a:tblGrid>
              <a:tr h="5023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Objeto del  Gasto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Reserva inicial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Actual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por Utilizar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Reserva por utilizar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383371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192.598,19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190,346.09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173,109.45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172,824.42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17,236.63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9.06%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31983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10.307,58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10,276.09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1,780.54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1,753.26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8,495.55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82.67%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0033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A-02 Adquisición Bienes y Servicios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67.959,58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67,718.04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29,218.52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23,973.46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38,499.51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56.85%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692261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811,66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811.66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193.41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123.24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618.25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76.17%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322274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1.420,34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1,420.34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1,341.32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941.32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79.03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5.56%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64492"/>
                  </a:ext>
                </a:extLst>
              </a:tr>
              <a:tr h="502303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0,11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100.00%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94684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Subtotal Gastos De Funcionamiento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effectLst/>
                        </a:rPr>
                        <a:t>273.097,43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270,572.32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205,643.24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199,615.70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64,929.08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24.00%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9969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u="none" strike="noStrike">
                          <a:effectLst/>
                        </a:rPr>
                        <a:t>B – Servicio de la Deuda Pública</a:t>
                      </a:r>
                      <a:endParaRPr lang="es-E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0.00%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919295"/>
                  </a:ext>
                </a:extLst>
              </a:tr>
              <a:tr h="50230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Otros Recursos Tesoro y Fondos Especiales</a:t>
                      </a:r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337.191,96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337,152.28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93,683.30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78,174.99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243,468.97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72.21%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50729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55.066,29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55,066.29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6,141.86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6,113.11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48,924.43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88.85%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75479"/>
                  </a:ext>
                </a:extLst>
              </a:tr>
              <a:tr h="1834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TOTAL RAMA JUDICIAL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b="1" u="none" strike="noStrike" dirty="0">
                          <a:effectLst/>
                        </a:rPr>
                        <a:t>665.354,72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662,790.89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305,468.40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283,903.79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357,322.49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53.91%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647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Febrero 29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53489" y="6151400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C2EC0A1-630E-45F7-8F75-BC2ADD5DF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971022"/>
              </p:ext>
            </p:extLst>
          </p:nvPr>
        </p:nvGraphicFramePr>
        <p:xfrm>
          <a:off x="1817783" y="1746723"/>
          <a:ext cx="9034664" cy="4671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018">
                  <a:extLst>
                    <a:ext uri="{9D8B030D-6E8A-4147-A177-3AD203B41FA5}">
                      <a16:colId xmlns:a16="http://schemas.microsoft.com/office/drawing/2014/main" val="3669739049"/>
                    </a:ext>
                  </a:extLst>
                </a:gridCol>
                <a:gridCol w="961908">
                  <a:extLst>
                    <a:ext uri="{9D8B030D-6E8A-4147-A177-3AD203B41FA5}">
                      <a16:colId xmlns:a16="http://schemas.microsoft.com/office/drawing/2014/main" val="4126075508"/>
                    </a:ext>
                  </a:extLst>
                </a:gridCol>
                <a:gridCol w="3514880">
                  <a:extLst>
                    <a:ext uri="{9D8B030D-6E8A-4147-A177-3AD203B41FA5}">
                      <a16:colId xmlns:a16="http://schemas.microsoft.com/office/drawing/2014/main" val="3240891323"/>
                    </a:ext>
                  </a:extLst>
                </a:gridCol>
                <a:gridCol w="696265">
                  <a:extLst>
                    <a:ext uri="{9D8B030D-6E8A-4147-A177-3AD203B41FA5}">
                      <a16:colId xmlns:a16="http://schemas.microsoft.com/office/drawing/2014/main" val="3006997823"/>
                    </a:ext>
                  </a:extLst>
                </a:gridCol>
                <a:gridCol w="671097">
                  <a:extLst>
                    <a:ext uri="{9D8B030D-6E8A-4147-A177-3AD203B41FA5}">
                      <a16:colId xmlns:a16="http://schemas.microsoft.com/office/drawing/2014/main" val="2178429420"/>
                    </a:ext>
                  </a:extLst>
                </a:gridCol>
                <a:gridCol w="696265">
                  <a:extLst>
                    <a:ext uri="{9D8B030D-6E8A-4147-A177-3AD203B41FA5}">
                      <a16:colId xmlns:a16="http://schemas.microsoft.com/office/drawing/2014/main" val="3354994492"/>
                    </a:ext>
                  </a:extLst>
                </a:gridCol>
                <a:gridCol w="794134">
                  <a:extLst>
                    <a:ext uri="{9D8B030D-6E8A-4147-A177-3AD203B41FA5}">
                      <a16:colId xmlns:a16="http://schemas.microsoft.com/office/drawing/2014/main" val="3350102054"/>
                    </a:ext>
                  </a:extLst>
                </a:gridCol>
                <a:gridCol w="671097">
                  <a:extLst>
                    <a:ext uri="{9D8B030D-6E8A-4147-A177-3AD203B41FA5}">
                      <a16:colId xmlns:a16="http://schemas.microsoft.com/office/drawing/2014/main" val="4281342468"/>
                    </a:ext>
                  </a:extLst>
                </a:gridCol>
              </a:tblGrid>
              <a:tr h="254596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Unidad Ejecutora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Rubro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Nombre Proyecto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Compromisos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Obligaciones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Reserva Por Utilizar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% Reserva por Utilizar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03498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URNA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LA UNIDAD DE REGISTRO NACIONAL DE ABOGADOS Y AUXILIARES DE LA JUSTICIA, SISTEMAS DE CONTROL E INFORMACIÓN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1,674.40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1,649.70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98.52%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6972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CENDOJ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LOS MECANISMOS PARA EL ACCESO A LA INFORMACIÓN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1,453.98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612.33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301.98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841.65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57.89%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33628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PEI-PJM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123487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UIF-SJ / PEI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CONSTRUCCIÓN Y DOTACIÓN DE INFRAESTRUCTURA FÍSICA ASOCIADA A LA PRESTACIÓN DEL SERVICIO DE JUSTICIA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21,614.77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1,202.74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406.60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20,412.03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94.44%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37244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UDAE -EE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ELABORACIÓN DE ESTUDIOS ESPECIALES Y ANÁLISIS ESTADÍSTICO PARA LA MODERNIZACIÓN DE LA RAMA JUDICIAL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49.01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37.50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37.50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11.51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23.48%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85562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PEI- 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ADQUISICIÓN ADECUACIÓN Y DOTACIÓN DE INMUEBLES Y/O LOTES DE TERRENO PARA LA INFRAESTRUCTURA PROPIA DEL SECTOR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40,931.39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.0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40,931.39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040089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Mantenimeinto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MEJORAMIENTO Y MANTENIMIENTO DE LA INFRAESTRUCTURA FÍSICA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34,184.19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9,546.53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7,881.29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24,637.66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72.07%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688786"/>
                  </a:ext>
                </a:extLst>
              </a:tr>
              <a:tr h="50919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Escuela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18,167.86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6,065.45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4,139.44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12,102.41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66.61%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1127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LOS ESQUEMAS DE APOYO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7,317.32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6,199.43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1,117.89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15.28%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160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RR.HH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IMPLEMENTACIÓN  DE ESTRATEGIAS PARA FORTALECER LA GESTIÓN DE LOS DESPACHOS JUDICIALES EN LA RAMA JUDICIAL A NIVEL   NACIONAL 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4,363.35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2,459.86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2,370.01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1,903.49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43.62%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653397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CARRERA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MEJORAMIENTO DE LOS PROCESOS DE ADMINISTRACIÓN DE CARRERA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338.63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338.63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59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PET- TD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TRANSFORMACION DIGITAL DE LA RAMA JUDICIAL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138,528.34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50,811.45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46,614.29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87,716.88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63.32%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02500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Informática -FP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LA PLATAFORMA PARA LA GESTIÓN TECNOLÓGICA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30,453.75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15,748.03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15,423.88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14,705.72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48.29%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60448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UDAE-SG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IMPLEMENTACIÓN MANTENIMIENTO, EVALUACIÓN Y MEJORA DE LOS SISTEMAS DE GESTIÓN INTEGRADOS DE LA RAMA JUDICIAL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337616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TRANSFORMACION DIGITAL DE LA RAMA JUDICIAL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25,066.29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3,950.69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3,921.94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21,115.60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84.24%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7773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FORTALECIMIENTO DE LA PLATAFORMA PARA LA GESTIÓN TECNOLÓGICA  NACIONAL</a:t>
                      </a:r>
                      <a:endParaRPr lang="es-ES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30,000.0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2,191.17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2,191.17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27,808.83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92.70%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66601"/>
                  </a:ext>
                </a:extLst>
              </a:tr>
              <a:tr h="1272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TOTAL RAMA JUDICIAL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392,218.57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99,825.16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84,288.09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292,393.40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74.55%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200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Febrero 29 de 2024 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056C5B8-E37D-4F8E-B2C4-3E3AAADF4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712267"/>
              </p:ext>
            </p:extLst>
          </p:nvPr>
        </p:nvGraphicFramePr>
        <p:xfrm>
          <a:off x="1872868" y="1698114"/>
          <a:ext cx="7821975" cy="4691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901">
                  <a:extLst>
                    <a:ext uri="{9D8B030D-6E8A-4147-A177-3AD203B41FA5}">
                      <a16:colId xmlns:a16="http://schemas.microsoft.com/office/drawing/2014/main" val="400424421"/>
                    </a:ext>
                  </a:extLst>
                </a:gridCol>
                <a:gridCol w="1189821">
                  <a:extLst>
                    <a:ext uri="{9D8B030D-6E8A-4147-A177-3AD203B41FA5}">
                      <a16:colId xmlns:a16="http://schemas.microsoft.com/office/drawing/2014/main" val="1988692881"/>
                    </a:ext>
                  </a:extLst>
                </a:gridCol>
                <a:gridCol w="1266940">
                  <a:extLst>
                    <a:ext uri="{9D8B030D-6E8A-4147-A177-3AD203B41FA5}">
                      <a16:colId xmlns:a16="http://schemas.microsoft.com/office/drawing/2014/main" val="540019554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679075225"/>
                    </a:ext>
                  </a:extLst>
                </a:gridCol>
                <a:gridCol w="1211855">
                  <a:extLst>
                    <a:ext uri="{9D8B030D-6E8A-4147-A177-3AD203B41FA5}">
                      <a16:colId xmlns:a16="http://schemas.microsoft.com/office/drawing/2014/main" val="3350079110"/>
                    </a:ext>
                  </a:extLst>
                </a:gridCol>
                <a:gridCol w="1134737">
                  <a:extLst>
                    <a:ext uri="{9D8B030D-6E8A-4147-A177-3AD203B41FA5}">
                      <a16:colId xmlns:a16="http://schemas.microsoft.com/office/drawing/2014/main" val="2457171638"/>
                    </a:ext>
                  </a:extLst>
                </a:gridCol>
              </a:tblGrid>
              <a:tr h="5212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Nivel Central y Seccionales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Reserva Actual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Obligaciones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Pagos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Reserva por Utilizar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% de Reserva por Utilizar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93695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NIVEL CENTRAL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239,007.33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78,287.09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66,956.93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160,720.24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67.24%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79871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BID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55,066.29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6,141.86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6,113.11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48,924.43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88.85%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3675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BOGOTA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21,187.60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833.92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833.92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20,353.68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96.06%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940131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MEDELLIN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15,447.84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1,180.84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1,058.08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14,267.0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92.36%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5746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BUCARAMANGA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8,729.12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1,689.55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1,146.38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7,039.57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80.64%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24549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CARTAGENA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5,138.89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4,389.0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85.41%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0473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CALI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5,112.87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1,049.31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91.91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4,063.55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79.48%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996223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VALLEDUPAR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4,708.08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664.70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416.0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4,043.38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85.88%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6329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BARRANQUILLA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4,473.43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338.88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204.53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4,134.56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92.42%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069835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NEIVA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4,194.35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867.91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867.91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3,326.44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79.31%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8684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TUNJA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3,891.22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643.33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432.72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3,247.89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83.47%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39324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CUCUTA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3,092.87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1,324.12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1,194.75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1,768.75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57.19%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8195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VILLAVICENCIO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3,030.67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2,059.37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1,372.53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971.31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32.05%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89809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POPAYAN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2,860.70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328.48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328.48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2,532.23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88.52%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81552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PASTO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2,797.73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538.90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460.69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2,258.83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80.74%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72739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MONTERIA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2,533.85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218.58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218.58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2,315.27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91.37%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458434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PEREIRA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2,385.12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462.44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462.44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1,922.68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80.61%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7737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CUNDINAMARCA/AMAZONAS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2,334.22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2,334.22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5600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IBAGUE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2,300.49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1,629.32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70.82%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6563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SANTA MARTHA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1,390.11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1,338.94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96.32%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851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MANIZALES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1,095.91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666.92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428.99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39.14%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8002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ARMENIA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877.88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706.45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80.26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171.43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19.53%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7426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SINCELEJO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562.0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350.27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276.34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211.72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37.67%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972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none" strike="noStrike" dirty="0">
                          <a:effectLst/>
                        </a:rPr>
                        <a:t>TOTAL RESERVA DE INVERSIÓN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392,218.57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99,825.16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84,288.09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292,393.40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74.55%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2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13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67778" y="3515733"/>
            <a:ext cx="552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Ejecucion </a:t>
            </a:r>
            <a:r>
              <a:rPr lang="es-MX" sz="2400" dirty="0" err="1"/>
              <a:t>CxP</a:t>
            </a:r>
            <a:r>
              <a:rPr lang="es-MX" sz="2400" dirty="0"/>
              <a:t>  a Febrero 29 de 2024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14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2023. Ejecucion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DEF8251-5E0D-4D7E-B383-BAC312508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54863"/>
              </p:ext>
            </p:extLst>
          </p:nvPr>
        </p:nvGraphicFramePr>
        <p:xfrm>
          <a:off x="1509312" y="2126256"/>
          <a:ext cx="7888692" cy="2922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9383">
                  <a:extLst>
                    <a:ext uri="{9D8B030D-6E8A-4147-A177-3AD203B41FA5}">
                      <a16:colId xmlns:a16="http://schemas.microsoft.com/office/drawing/2014/main" val="297324795"/>
                    </a:ext>
                  </a:extLst>
                </a:gridCol>
                <a:gridCol w="1288878">
                  <a:extLst>
                    <a:ext uri="{9D8B030D-6E8A-4147-A177-3AD203B41FA5}">
                      <a16:colId xmlns:a16="http://schemas.microsoft.com/office/drawing/2014/main" val="1168036822"/>
                    </a:ext>
                  </a:extLst>
                </a:gridCol>
                <a:gridCol w="1197899">
                  <a:extLst>
                    <a:ext uri="{9D8B030D-6E8A-4147-A177-3AD203B41FA5}">
                      <a16:colId xmlns:a16="http://schemas.microsoft.com/office/drawing/2014/main" val="381001671"/>
                    </a:ext>
                  </a:extLst>
                </a:gridCol>
                <a:gridCol w="1137245">
                  <a:extLst>
                    <a:ext uri="{9D8B030D-6E8A-4147-A177-3AD203B41FA5}">
                      <a16:colId xmlns:a16="http://schemas.microsoft.com/office/drawing/2014/main" val="1963632498"/>
                    </a:ext>
                  </a:extLst>
                </a:gridCol>
                <a:gridCol w="955287">
                  <a:extLst>
                    <a:ext uri="{9D8B030D-6E8A-4147-A177-3AD203B41FA5}">
                      <a16:colId xmlns:a16="http://schemas.microsoft.com/office/drawing/2014/main" val="1638582896"/>
                    </a:ext>
                  </a:extLst>
                </a:gridCol>
              </a:tblGrid>
              <a:tr h="5314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Objeto de Gasto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Obligaciones 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Pagos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saldo por pagar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Por Pagar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45931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9,042.03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9,041.81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.22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0.002%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62042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181.50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181.50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837295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A-02 Adquisición Bienes y Servicios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2,434.29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2,434.29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09895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4.49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4.49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368721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15.90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10578"/>
                  </a:ext>
                </a:extLst>
              </a:tr>
              <a:tr h="53141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1,287.98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1,287.98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64520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 Inversión – Recursos Crédito  Externo- BID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1.77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69377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TOTAL CUENTAS POR PAGAR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12,967.96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12,967.74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.22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0.002%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9550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4793535-AE68-4A5D-905D-F07748691DF6}"/>
              </a:ext>
            </a:extLst>
          </p:cNvPr>
          <p:cNvSpPr txBox="1"/>
          <p:nvPr/>
        </p:nvSpPr>
        <p:spPr>
          <a:xfrm>
            <a:off x="1410160" y="5127562"/>
            <a:ext cx="35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Bucaramanga ($133.380)</a:t>
            </a:r>
          </a:p>
          <a:p>
            <a:r>
              <a:rPr lang="es-ES" sz="900" dirty="0"/>
              <a:t>Medellín (85.901)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Variación apropiación 2023 </a:t>
            </a:r>
            <a:r>
              <a:rPr lang="es-CO" sz="2000" b="1" dirty="0">
                <a:highlight>
                  <a:srgbClr val="C8E3FF"/>
                </a:highlight>
              </a:rPr>
              <a:t>Vs  </a:t>
            </a:r>
            <a:r>
              <a:rPr lang="es-CO" sz="2000" b="1" dirty="0" smtClean="0">
                <a:highlight>
                  <a:srgbClr val="C8E3FF"/>
                </a:highlight>
              </a:rPr>
              <a:t>Febrero 29 </a:t>
            </a:r>
            <a:r>
              <a:rPr lang="es-CO" sz="2000" b="1" dirty="0">
                <a:highlight>
                  <a:srgbClr val="C8E3FF"/>
                </a:highlight>
              </a:rPr>
              <a:t>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D452CEA-2737-49FF-A69E-AA5FBBC32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15446"/>
              </p:ext>
            </p:extLst>
          </p:nvPr>
        </p:nvGraphicFramePr>
        <p:xfrm>
          <a:off x="1894902" y="1878119"/>
          <a:ext cx="7403335" cy="4357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381">
                  <a:extLst>
                    <a:ext uri="{9D8B030D-6E8A-4147-A177-3AD203B41FA5}">
                      <a16:colId xmlns:a16="http://schemas.microsoft.com/office/drawing/2014/main" val="3593321037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2012979564"/>
                    </a:ext>
                  </a:extLst>
                </a:gridCol>
                <a:gridCol w="1320745">
                  <a:extLst>
                    <a:ext uri="{9D8B030D-6E8A-4147-A177-3AD203B41FA5}">
                      <a16:colId xmlns:a16="http://schemas.microsoft.com/office/drawing/2014/main" val="2211516843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3871874855"/>
                    </a:ext>
                  </a:extLst>
                </a:gridCol>
                <a:gridCol w="970669">
                  <a:extLst>
                    <a:ext uri="{9D8B030D-6E8A-4147-A177-3AD203B41FA5}">
                      <a16:colId xmlns:a16="http://schemas.microsoft.com/office/drawing/2014/main" val="2206908040"/>
                    </a:ext>
                  </a:extLst>
                </a:gridCol>
              </a:tblGrid>
              <a:tr h="5324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dirty="0">
                          <a:effectLst/>
                        </a:rPr>
                        <a:t>Objeto del  Gasto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Dic 2023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Enero 2024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Absoluta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%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8689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A-01-01 Gastos de Personal - Permanente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5,894,979.00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6,547,159.50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652,180.50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11.1%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65675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A-01-02 Gastos de Personal - Temporal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109,329.80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169,394.00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60,064.20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54.9%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0436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458,854.60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483,523.00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24,668.40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5.4%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66001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680,572.30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813,727.00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133,154.70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19.6%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943018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13,333.00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14,270.00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937.00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96520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19,160.70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20,618.00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1,457.30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076453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Subtotal Gastos De Funcionamiento 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7,176,229.50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8,048,691.50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872,462.00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12.2%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35969"/>
                  </a:ext>
                </a:extLst>
              </a:tr>
              <a:tr h="3151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B – Servicio de la Deuda Pública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299,861.70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17,695.58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-282,166.12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-94.1%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930774"/>
                  </a:ext>
                </a:extLst>
              </a:tr>
              <a:tr h="412922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Fondos Especiales y Otros Recursos Tesoro 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643,750.00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313,968.90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48.8%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74294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83,159.90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107,813.02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129.6%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64315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8,203,001.10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1,012,077.80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12.3%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4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Febrero 29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F988F67-26A4-49A0-8EB1-35B17E86E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07161"/>
              </p:ext>
            </p:extLst>
          </p:nvPr>
        </p:nvGraphicFramePr>
        <p:xfrm>
          <a:off x="638978" y="2346593"/>
          <a:ext cx="10638622" cy="2996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6034">
                  <a:extLst>
                    <a:ext uri="{9D8B030D-6E8A-4147-A177-3AD203B41FA5}">
                      <a16:colId xmlns:a16="http://schemas.microsoft.com/office/drawing/2014/main" val="2348770841"/>
                    </a:ext>
                  </a:extLst>
                </a:gridCol>
                <a:gridCol w="967148">
                  <a:extLst>
                    <a:ext uri="{9D8B030D-6E8A-4147-A177-3AD203B41FA5}">
                      <a16:colId xmlns:a16="http://schemas.microsoft.com/office/drawing/2014/main" val="3271247639"/>
                    </a:ext>
                  </a:extLst>
                </a:gridCol>
                <a:gridCol w="872713">
                  <a:extLst>
                    <a:ext uri="{9D8B030D-6E8A-4147-A177-3AD203B41FA5}">
                      <a16:colId xmlns:a16="http://schemas.microsoft.com/office/drawing/2014/main" val="3179843197"/>
                    </a:ext>
                  </a:extLst>
                </a:gridCol>
                <a:gridCol w="888994">
                  <a:extLst>
                    <a:ext uri="{9D8B030D-6E8A-4147-A177-3AD203B41FA5}">
                      <a16:colId xmlns:a16="http://schemas.microsoft.com/office/drawing/2014/main" val="805736908"/>
                    </a:ext>
                  </a:extLst>
                </a:gridCol>
                <a:gridCol w="693610">
                  <a:extLst>
                    <a:ext uri="{9D8B030D-6E8A-4147-A177-3AD203B41FA5}">
                      <a16:colId xmlns:a16="http://schemas.microsoft.com/office/drawing/2014/main" val="148802474"/>
                    </a:ext>
                  </a:extLst>
                </a:gridCol>
                <a:gridCol w="794559">
                  <a:extLst>
                    <a:ext uri="{9D8B030D-6E8A-4147-A177-3AD203B41FA5}">
                      <a16:colId xmlns:a16="http://schemas.microsoft.com/office/drawing/2014/main" val="955229879"/>
                    </a:ext>
                  </a:extLst>
                </a:gridCol>
                <a:gridCol w="703379">
                  <a:extLst>
                    <a:ext uri="{9D8B030D-6E8A-4147-A177-3AD203B41FA5}">
                      <a16:colId xmlns:a16="http://schemas.microsoft.com/office/drawing/2014/main" val="2741522976"/>
                    </a:ext>
                  </a:extLst>
                </a:gridCol>
                <a:gridCol w="768507">
                  <a:extLst>
                    <a:ext uri="{9D8B030D-6E8A-4147-A177-3AD203B41FA5}">
                      <a16:colId xmlns:a16="http://schemas.microsoft.com/office/drawing/2014/main" val="1204381830"/>
                    </a:ext>
                  </a:extLst>
                </a:gridCol>
                <a:gridCol w="586150">
                  <a:extLst>
                    <a:ext uri="{9D8B030D-6E8A-4147-A177-3AD203B41FA5}">
                      <a16:colId xmlns:a16="http://schemas.microsoft.com/office/drawing/2014/main" val="3034950968"/>
                    </a:ext>
                  </a:extLst>
                </a:gridCol>
                <a:gridCol w="1015994">
                  <a:extLst>
                    <a:ext uri="{9D8B030D-6E8A-4147-A177-3AD203B41FA5}">
                      <a16:colId xmlns:a16="http://schemas.microsoft.com/office/drawing/2014/main" val="4020386939"/>
                    </a:ext>
                  </a:extLst>
                </a:gridCol>
                <a:gridCol w="781534">
                  <a:extLst>
                    <a:ext uri="{9D8B030D-6E8A-4147-A177-3AD203B41FA5}">
                      <a16:colId xmlns:a16="http://schemas.microsoft.com/office/drawing/2014/main" val="2031149153"/>
                    </a:ext>
                  </a:extLst>
                </a:gridCol>
              </a:tblGrid>
              <a:tr h="4631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Unidad Presupuestal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Vigente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Bloqueada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>
                          <a:effectLst/>
                        </a:rPr>
                        <a:t>Comp./Apr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err="1">
                          <a:effectLst/>
                        </a:rPr>
                        <a:t>Oblig</a:t>
                      </a:r>
                      <a:r>
                        <a:rPr lang="es-CO" sz="1000" u="none" strike="noStrike" dirty="0">
                          <a:effectLst/>
                        </a:rPr>
                        <a:t>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Apropiación por 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por 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70039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CONSEJO SUPERIOR DE LA JUDICATURA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1,302,480.58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575,565.0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104,200.94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74,020.44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5.68%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73,366.0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5.63%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1,198,279.64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92.00%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896138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CORTE SUPREMA DE JUSTICIA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317,495.0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28,582.0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47,007.32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14.81%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33,970.08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10.70%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31,475.02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9.91%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270,487.68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85.19%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49011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CONSEJO DE ESTADO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276,248.50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8,673.50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35,476.22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12.84%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31,059.91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11.24%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30,971.45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11.21%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240,772.28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87.16%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894611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CORTE CONSTITUCIONAL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109,212.0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8,744.0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15,131.68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13.86%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11,683.59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10.70%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11,683.59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10.70%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94,080.32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86.14%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40733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TRIBUNALES Y JUZGADOS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5,828,922.0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563,138.0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848,753.11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14.56%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635,635.04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10.90%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635,069.21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10.90%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4,980,168.89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85.44%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818577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COMISIÓN NACIONAL DE DISCIPLINA JUDICIAL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232,029.0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65,724.0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28,677.95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12.36%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20,635.79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8.89%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20,072.52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8.65%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203,351.05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87.64%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61293"/>
                  </a:ext>
                </a:extLst>
              </a:tr>
              <a:tr h="463109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OTROS RECURSOS TESORO Y FONDOS ESPECIALES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194,247.84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20.28%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763,471.06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79.72%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780635"/>
                  </a:ext>
                </a:extLst>
              </a:tr>
              <a:tr h="44948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RECURSOS CRÉDITO  EXTERNO- BID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9,919.08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759.53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0.40%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751.40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181,053.84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6722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u="sng" strike="noStrike" dirty="0">
                          <a:effectLst/>
                        </a:rPr>
                        <a:t>TOTAL RAMA JUDICIAL</a:t>
                      </a:r>
                      <a:endParaRPr lang="es-CO" sz="10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1,250,426.50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1,283,414.14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13.93%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807,778.08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803,402.89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8.72%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7,931,664.76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86.07%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34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79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Febrero 29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68000" y="6125228"/>
            <a:ext cx="178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CA5586-B888-4730-BED6-B6E2E8727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787794"/>
              </p:ext>
            </p:extLst>
          </p:nvPr>
        </p:nvGraphicFramePr>
        <p:xfrm>
          <a:off x="752889" y="2035194"/>
          <a:ext cx="10311788" cy="3957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204">
                  <a:extLst>
                    <a:ext uri="{9D8B030D-6E8A-4147-A177-3AD203B41FA5}">
                      <a16:colId xmlns:a16="http://schemas.microsoft.com/office/drawing/2014/main" val="647881672"/>
                    </a:ext>
                  </a:extLst>
                </a:gridCol>
                <a:gridCol w="821652">
                  <a:extLst>
                    <a:ext uri="{9D8B030D-6E8A-4147-A177-3AD203B41FA5}">
                      <a16:colId xmlns:a16="http://schemas.microsoft.com/office/drawing/2014/main" val="196050351"/>
                    </a:ext>
                  </a:extLst>
                </a:gridCol>
                <a:gridCol w="821652">
                  <a:extLst>
                    <a:ext uri="{9D8B030D-6E8A-4147-A177-3AD203B41FA5}">
                      <a16:colId xmlns:a16="http://schemas.microsoft.com/office/drawing/2014/main" val="4217701179"/>
                    </a:ext>
                  </a:extLst>
                </a:gridCol>
                <a:gridCol w="857900">
                  <a:extLst>
                    <a:ext uri="{9D8B030D-6E8A-4147-A177-3AD203B41FA5}">
                      <a16:colId xmlns:a16="http://schemas.microsoft.com/office/drawing/2014/main" val="718618602"/>
                    </a:ext>
                  </a:extLst>
                </a:gridCol>
                <a:gridCol w="788423">
                  <a:extLst>
                    <a:ext uri="{9D8B030D-6E8A-4147-A177-3AD203B41FA5}">
                      <a16:colId xmlns:a16="http://schemas.microsoft.com/office/drawing/2014/main" val="2667595216"/>
                    </a:ext>
                  </a:extLst>
                </a:gridCol>
                <a:gridCol w="894151">
                  <a:extLst>
                    <a:ext uri="{9D8B030D-6E8A-4147-A177-3AD203B41FA5}">
                      <a16:colId xmlns:a16="http://schemas.microsoft.com/office/drawing/2014/main" val="3156995636"/>
                    </a:ext>
                  </a:extLst>
                </a:gridCol>
                <a:gridCol w="737070">
                  <a:extLst>
                    <a:ext uri="{9D8B030D-6E8A-4147-A177-3AD203B41FA5}">
                      <a16:colId xmlns:a16="http://schemas.microsoft.com/office/drawing/2014/main" val="14763114"/>
                    </a:ext>
                  </a:extLst>
                </a:gridCol>
                <a:gridCol w="700821">
                  <a:extLst>
                    <a:ext uri="{9D8B030D-6E8A-4147-A177-3AD203B41FA5}">
                      <a16:colId xmlns:a16="http://schemas.microsoft.com/office/drawing/2014/main" val="214085240"/>
                    </a:ext>
                  </a:extLst>
                </a:gridCol>
                <a:gridCol w="607176">
                  <a:extLst>
                    <a:ext uri="{9D8B030D-6E8A-4147-A177-3AD203B41FA5}">
                      <a16:colId xmlns:a16="http://schemas.microsoft.com/office/drawing/2014/main" val="2715660908"/>
                    </a:ext>
                  </a:extLst>
                </a:gridCol>
                <a:gridCol w="903918">
                  <a:extLst>
                    <a:ext uri="{9D8B030D-6E8A-4147-A177-3AD203B41FA5}">
                      <a16:colId xmlns:a16="http://schemas.microsoft.com/office/drawing/2014/main" val="4283092935"/>
                    </a:ext>
                  </a:extLst>
                </a:gridCol>
                <a:gridCol w="677821">
                  <a:extLst>
                    <a:ext uri="{9D8B030D-6E8A-4147-A177-3AD203B41FA5}">
                      <a16:colId xmlns:a16="http://schemas.microsoft.com/office/drawing/2014/main" val="1408145538"/>
                    </a:ext>
                  </a:extLst>
                </a:gridCol>
              </a:tblGrid>
              <a:tr h="7711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u="none" strike="noStrike" dirty="0">
                          <a:effectLst/>
                        </a:rPr>
                        <a:t>Unidad Presupuestal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Apropiación Vigente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Bloqueada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Comp./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Obligaciones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err="1">
                          <a:effectLst/>
                        </a:rPr>
                        <a:t>Oblig</a:t>
                      </a:r>
                      <a:r>
                        <a:rPr lang="es-CO" sz="900" u="none" strike="noStrike" dirty="0">
                          <a:effectLst/>
                        </a:rPr>
                        <a:t>./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Pago/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Apropiación por 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% por 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423126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A-01-01 Gastos de Personal - Permanente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6,547,159.50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610,803.50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747,091.13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745,753.95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11.39%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742,342.06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11.34%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5,800,068.37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88.59%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12825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A-01-02 Gastos de Personal - Temporal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169,394.0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102,524.0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5,698.44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3.36%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5,611.41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3.31%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5,611.30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3.31%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163,695.56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96.64%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650756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A-02 Adquisición Bienes y Servicios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483,523.0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300,314.0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62.11%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30,402.73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6.29%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30,204.87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6.25%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183,209.0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37.89%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7167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A-03 Transferencias corrientes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813,727.0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537,099.0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22,480.91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2.76%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21,873.35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2.69%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21,228.02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2.61%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791,246.09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97.24%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0642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A-07 Disminución de pasivos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14,270.0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348.98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2.45%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0.86%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0.13%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13,921.02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97.55%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15178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20,618.0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3,313.74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16.07%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3,240.64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15.72%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3,232.53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15.68%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17,304.26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83.93%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81604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sng" strike="noStrike" dirty="0">
                          <a:effectLst/>
                        </a:rPr>
                        <a:t>Subtotal Gastos de Funcionamiento</a:t>
                      </a:r>
                      <a:endParaRPr lang="es-CO" sz="10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8,048,691.50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1,250,426.50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1,079,247.21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13.41%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807,004.85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10.03%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802,637.79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9.97%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6,969,444.29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86.59%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21344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B - Otras cuentas por pagar (Deuda Publica)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17,695.58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.0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17,695.58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58437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Otros Recursos Tesoro y Fondos Especiales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194,247.84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20.28%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763,471.06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79.72%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50118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9,919.08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759.53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0.40%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751.40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181,053.84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425431"/>
                  </a:ext>
                </a:extLst>
              </a:tr>
              <a:tr h="23816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u="sng" strike="noStrike" dirty="0">
                          <a:effectLst/>
                        </a:rPr>
                        <a:t>TOTAL RAMA JUDICIAL</a:t>
                      </a:r>
                      <a:endParaRPr lang="es-CO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1,250,426.50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1,283,414.14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13.93%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807,778.08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803,402.89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8.72%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7,931,664.76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86.07%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22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9622311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Febrero 29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FD7DD4-6EB3-4BCE-964A-B49F58E95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41121"/>
              </p:ext>
            </p:extLst>
          </p:nvPr>
        </p:nvGraphicFramePr>
        <p:xfrm>
          <a:off x="727717" y="2488653"/>
          <a:ext cx="10223049" cy="1716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196">
                  <a:extLst>
                    <a:ext uri="{9D8B030D-6E8A-4147-A177-3AD203B41FA5}">
                      <a16:colId xmlns:a16="http://schemas.microsoft.com/office/drawing/2014/main" val="381681536"/>
                    </a:ext>
                  </a:extLst>
                </a:gridCol>
                <a:gridCol w="1150014">
                  <a:extLst>
                    <a:ext uri="{9D8B030D-6E8A-4147-A177-3AD203B41FA5}">
                      <a16:colId xmlns:a16="http://schemas.microsoft.com/office/drawing/2014/main" val="2495072010"/>
                    </a:ext>
                  </a:extLst>
                </a:gridCol>
                <a:gridCol w="918391">
                  <a:extLst>
                    <a:ext uri="{9D8B030D-6E8A-4147-A177-3AD203B41FA5}">
                      <a16:colId xmlns:a16="http://schemas.microsoft.com/office/drawing/2014/main" val="738030169"/>
                    </a:ext>
                  </a:extLst>
                </a:gridCol>
                <a:gridCol w="931510">
                  <a:extLst>
                    <a:ext uri="{9D8B030D-6E8A-4147-A177-3AD203B41FA5}">
                      <a16:colId xmlns:a16="http://schemas.microsoft.com/office/drawing/2014/main" val="3956091539"/>
                    </a:ext>
                  </a:extLst>
                </a:gridCol>
                <a:gridCol w="918391">
                  <a:extLst>
                    <a:ext uri="{9D8B030D-6E8A-4147-A177-3AD203B41FA5}">
                      <a16:colId xmlns:a16="http://schemas.microsoft.com/office/drawing/2014/main" val="958532226"/>
                    </a:ext>
                  </a:extLst>
                </a:gridCol>
                <a:gridCol w="826552">
                  <a:extLst>
                    <a:ext uri="{9D8B030D-6E8A-4147-A177-3AD203B41FA5}">
                      <a16:colId xmlns:a16="http://schemas.microsoft.com/office/drawing/2014/main" val="1464544839"/>
                    </a:ext>
                  </a:extLst>
                </a:gridCol>
                <a:gridCol w="829677">
                  <a:extLst>
                    <a:ext uri="{9D8B030D-6E8A-4147-A177-3AD203B41FA5}">
                      <a16:colId xmlns:a16="http://schemas.microsoft.com/office/drawing/2014/main" val="4207227573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1023090511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3348646873"/>
                    </a:ext>
                  </a:extLst>
                </a:gridCol>
                <a:gridCol w="1013552">
                  <a:extLst>
                    <a:ext uri="{9D8B030D-6E8A-4147-A177-3AD203B41FA5}">
                      <a16:colId xmlns:a16="http://schemas.microsoft.com/office/drawing/2014/main" val="896746813"/>
                    </a:ext>
                  </a:extLst>
                </a:gridCol>
              </a:tblGrid>
              <a:tr h="6070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</a:rPr>
                        <a:t>Nivel Central y 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Vigente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Compromisos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Comp./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Obligaciones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err="1">
                          <a:effectLst/>
                        </a:rPr>
                        <a:t>Oblig</a:t>
                      </a:r>
                      <a:r>
                        <a:rPr lang="es-CO" sz="1000" u="none" strike="noStrike" dirty="0">
                          <a:effectLst/>
                        </a:rPr>
                        <a:t>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Pagos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%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1097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NIVEL CENTRAL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862,485.20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184,346.05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21.37%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124,172.70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14.40%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120,428.13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13.96%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678,139.15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78.63%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6036999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4,164,801.22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894,901.15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21.49%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682,832.16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16.40%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682,209.66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16.38%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3,269,900.07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78.51%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4087152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APR Sin asignar/ bloqueada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3,021,405.08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3,021,405.08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100%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8174485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Total Funcionamiento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8,048,691.50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1,079,247.21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13.41%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807,004.85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10.03%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802,637.79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9.97%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6,969,444.29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86.59%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911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Febrero 29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b="1" dirty="0">
              <a:ea typeface="Times New Roman" panose="02020603050405020304" pitchFamily="18" charset="0"/>
            </a:endParaRPr>
          </a:p>
          <a:p>
            <a:endParaRPr lang="es-CO" sz="9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509E639-5616-4484-BA54-1CE119CF9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174637"/>
              </p:ext>
            </p:extLst>
          </p:nvPr>
        </p:nvGraphicFramePr>
        <p:xfrm>
          <a:off x="1740665" y="1585833"/>
          <a:ext cx="8306718" cy="4814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056">
                  <a:extLst>
                    <a:ext uri="{9D8B030D-6E8A-4147-A177-3AD203B41FA5}">
                      <a16:colId xmlns:a16="http://schemas.microsoft.com/office/drawing/2014/main" val="2037391424"/>
                    </a:ext>
                  </a:extLst>
                </a:gridCol>
                <a:gridCol w="871613">
                  <a:extLst>
                    <a:ext uri="{9D8B030D-6E8A-4147-A177-3AD203B41FA5}">
                      <a16:colId xmlns:a16="http://schemas.microsoft.com/office/drawing/2014/main" val="3696226362"/>
                    </a:ext>
                  </a:extLst>
                </a:gridCol>
                <a:gridCol w="753246">
                  <a:extLst>
                    <a:ext uri="{9D8B030D-6E8A-4147-A177-3AD203B41FA5}">
                      <a16:colId xmlns:a16="http://schemas.microsoft.com/office/drawing/2014/main" val="3418210589"/>
                    </a:ext>
                  </a:extLst>
                </a:gridCol>
                <a:gridCol w="764006">
                  <a:extLst>
                    <a:ext uri="{9D8B030D-6E8A-4147-A177-3AD203B41FA5}">
                      <a16:colId xmlns:a16="http://schemas.microsoft.com/office/drawing/2014/main" val="3699106497"/>
                    </a:ext>
                  </a:extLst>
                </a:gridCol>
                <a:gridCol w="753246">
                  <a:extLst>
                    <a:ext uri="{9D8B030D-6E8A-4147-A177-3AD203B41FA5}">
                      <a16:colId xmlns:a16="http://schemas.microsoft.com/office/drawing/2014/main" val="3805071149"/>
                    </a:ext>
                  </a:extLst>
                </a:gridCol>
                <a:gridCol w="677921">
                  <a:extLst>
                    <a:ext uri="{9D8B030D-6E8A-4147-A177-3AD203B41FA5}">
                      <a16:colId xmlns:a16="http://schemas.microsoft.com/office/drawing/2014/main" val="1649350692"/>
                    </a:ext>
                  </a:extLst>
                </a:gridCol>
                <a:gridCol w="581076">
                  <a:extLst>
                    <a:ext uri="{9D8B030D-6E8A-4147-A177-3AD203B41FA5}">
                      <a16:colId xmlns:a16="http://schemas.microsoft.com/office/drawing/2014/main" val="3073283671"/>
                    </a:ext>
                  </a:extLst>
                </a:gridCol>
                <a:gridCol w="682024">
                  <a:extLst>
                    <a:ext uri="{9D8B030D-6E8A-4147-A177-3AD203B41FA5}">
                      <a16:colId xmlns:a16="http://schemas.microsoft.com/office/drawing/2014/main" val="3167474447"/>
                    </a:ext>
                  </a:extLst>
                </a:gridCol>
                <a:gridCol w="813708">
                  <a:extLst>
                    <a:ext uri="{9D8B030D-6E8A-4147-A177-3AD203B41FA5}">
                      <a16:colId xmlns:a16="http://schemas.microsoft.com/office/drawing/2014/main" val="2859775361"/>
                    </a:ext>
                  </a:extLst>
                </a:gridCol>
                <a:gridCol w="838822">
                  <a:extLst>
                    <a:ext uri="{9D8B030D-6E8A-4147-A177-3AD203B41FA5}">
                      <a16:colId xmlns:a16="http://schemas.microsoft.com/office/drawing/2014/main" val="2899027341"/>
                    </a:ext>
                  </a:extLst>
                </a:gridCol>
              </a:tblGrid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Nivel Central y Seccionales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Vigente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Comp./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err="1">
                          <a:effectLst/>
                        </a:rPr>
                        <a:t>Oblig</a:t>
                      </a:r>
                      <a:r>
                        <a:rPr lang="es-CO" sz="700" u="none" strike="noStrike" dirty="0">
                          <a:effectLst/>
                        </a:rPr>
                        <a:t>./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Pago/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% por comprometer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2279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862,485.20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184,346.05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21.37%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124,172.70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14.40%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120,428.13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13.96%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678,139.15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78.63%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78873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717,905.96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131,292.36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18.29%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83,754.19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11.67%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83,754.19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11.67%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586,613.60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81.71%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9812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556,259.39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144,005.30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25.89%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105,432.76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18.95%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105,397.33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18.95%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412,254.09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74.11%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36759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357,684.47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69,864.61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57,947.18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57,947.18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287,819.86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80.47%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3922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237,029.15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51,843.80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39,058.73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39,058.61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185,185.35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78.13%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9059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231,780.28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46,330.37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19.99%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37,427.50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16.15%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37,394.52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16.13%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185,449.91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80.01%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1343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207,871.89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45,858.46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22.06%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37,861.66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18.21%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37,481.20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18.03%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162,013.43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77.94%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3666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181,831.50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42,459.97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23.35%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35,465.09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35,465.09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139,371.53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76.65%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430805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163,778.62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34,179.82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26,283.92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16.05%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26,252.17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16.03%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129,598.80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79.13%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49583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162,721.87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32,158.64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19.76%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25,792.59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15.85%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25,776.95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130,563.24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80.24%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8844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162,567.31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43,860.40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26.98%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35,574.17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21.88%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35,574.17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21.88%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118,706.91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73.02%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103410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151,395.68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31,519.10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20.82%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24,840.01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24,815.0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16.39%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119,876.57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79.18%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582595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149,486.76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31,012.25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20.75%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25,669.21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17.17%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25,666.13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17.17%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118,474.51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79.25%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4124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117,279.25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23,681.10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20.19%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18,410.61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18,409.72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93,598.15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79.81%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4450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114,347.62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24,329.04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21.28%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18,840.12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18,839.85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90,018.58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78.72%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0212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108,714.32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32,945.75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30.30%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26,205.50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24.10%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26,172.80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24.07%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75,768.56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69.70%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0259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101,373.91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21,097.38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20.81%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16,419.33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16,419.33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80,276.53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79.19%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5995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100,883.05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19,837.54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19.66%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16,626.64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16.48%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16,612.52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81,045.51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80.34%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4136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87,910.54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21,865.45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16,168.23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18.39%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16,168.19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18.39%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66,045.10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75.13%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047039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87,653.35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18,502.31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21.11%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13,908.87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13,874.22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69,151.05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78.89%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5878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69,625.03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15,580.43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22.38%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11,041.36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11,026.0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54,044.60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77.62%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270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64,397.31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12,677.08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10,104.49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10,104.49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51,720.23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80.31%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32284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RIOHACHA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31,215.24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31,215.24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100.00%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15934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QUIBDÓ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1,088.73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1,088.73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100.00%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89661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APR Sin asignar/bloqueada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3,021,405.08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27863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Funcionamiento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8,048,691.50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1,079,247.21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13.41%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807,004.85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10.03%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802,637.79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9.97%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6,969,444.29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86.59%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43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Febrero 29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DF916F7-B2B9-4EF1-A4C0-ECB6CE2F7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821048"/>
              </p:ext>
            </p:extLst>
          </p:nvPr>
        </p:nvGraphicFramePr>
        <p:xfrm>
          <a:off x="1267362" y="2460309"/>
          <a:ext cx="9176627" cy="2067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011">
                  <a:extLst>
                    <a:ext uri="{9D8B030D-6E8A-4147-A177-3AD203B41FA5}">
                      <a16:colId xmlns:a16="http://schemas.microsoft.com/office/drawing/2014/main" val="1002259368"/>
                    </a:ext>
                  </a:extLst>
                </a:gridCol>
                <a:gridCol w="911415">
                  <a:extLst>
                    <a:ext uri="{9D8B030D-6E8A-4147-A177-3AD203B41FA5}">
                      <a16:colId xmlns:a16="http://schemas.microsoft.com/office/drawing/2014/main" val="2066992438"/>
                    </a:ext>
                  </a:extLst>
                </a:gridCol>
                <a:gridCol w="1014317">
                  <a:extLst>
                    <a:ext uri="{9D8B030D-6E8A-4147-A177-3AD203B41FA5}">
                      <a16:colId xmlns:a16="http://schemas.microsoft.com/office/drawing/2014/main" val="2692412752"/>
                    </a:ext>
                  </a:extLst>
                </a:gridCol>
                <a:gridCol w="826890">
                  <a:extLst>
                    <a:ext uri="{9D8B030D-6E8A-4147-A177-3AD203B41FA5}">
                      <a16:colId xmlns:a16="http://schemas.microsoft.com/office/drawing/2014/main" val="950928807"/>
                    </a:ext>
                  </a:extLst>
                </a:gridCol>
                <a:gridCol w="959191">
                  <a:extLst>
                    <a:ext uri="{9D8B030D-6E8A-4147-A177-3AD203B41FA5}">
                      <a16:colId xmlns:a16="http://schemas.microsoft.com/office/drawing/2014/main" val="2352607675"/>
                    </a:ext>
                  </a:extLst>
                </a:gridCol>
                <a:gridCol w="1003291">
                  <a:extLst>
                    <a:ext uri="{9D8B030D-6E8A-4147-A177-3AD203B41FA5}">
                      <a16:colId xmlns:a16="http://schemas.microsoft.com/office/drawing/2014/main" val="707585422"/>
                    </a:ext>
                  </a:extLst>
                </a:gridCol>
                <a:gridCol w="1223795">
                  <a:extLst>
                    <a:ext uri="{9D8B030D-6E8A-4147-A177-3AD203B41FA5}">
                      <a16:colId xmlns:a16="http://schemas.microsoft.com/office/drawing/2014/main" val="1529675861"/>
                    </a:ext>
                  </a:extLst>
                </a:gridCol>
                <a:gridCol w="1043717">
                  <a:extLst>
                    <a:ext uri="{9D8B030D-6E8A-4147-A177-3AD203B41FA5}">
                      <a16:colId xmlns:a16="http://schemas.microsoft.com/office/drawing/2014/main" val="1264020713"/>
                    </a:ext>
                  </a:extLst>
                </a:gridCol>
              </a:tblGrid>
              <a:tr h="6892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Nivel Central y Seccionales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Vigente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Compromisos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Comp./</a:t>
                      </a:r>
                      <a:r>
                        <a:rPr lang="es-CO" sz="1200" u="none" strike="noStrike" dirty="0" err="1">
                          <a:effectLst/>
                        </a:rPr>
                        <a:t>Apr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Obligaciones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Pagos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Saldo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%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84139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NIVEL CENTRAL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808,746.16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191,966.82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23.74%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1.33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1.33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616,779.34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76.26%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99408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BID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190,972.92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9,919.08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5.19%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759.53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751.40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181,053.84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94.81%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94624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148,972.74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2,281.02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1.53%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12.37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12.37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146,691.72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98.47%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093479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Total Inversión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1,148,691.82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204,166.93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17.77%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773.22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765.10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944,524.89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82.23%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561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197333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9F5887-21A7-4719-A0D5-B0428C115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65025"/>
              </p:ext>
            </p:extLst>
          </p:nvPr>
        </p:nvGraphicFramePr>
        <p:xfrm>
          <a:off x="1267363" y="1611088"/>
          <a:ext cx="9991876" cy="4703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7050">
                  <a:extLst>
                    <a:ext uri="{9D8B030D-6E8A-4147-A177-3AD203B41FA5}">
                      <a16:colId xmlns:a16="http://schemas.microsoft.com/office/drawing/2014/main" val="1352606912"/>
                    </a:ext>
                  </a:extLst>
                </a:gridCol>
                <a:gridCol w="1041216">
                  <a:extLst>
                    <a:ext uri="{9D8B030D-6E8A-4147-A177-3AD203B41FA5}">
                      <a16:colId xmlns:a16="http://schemas.microsoft.com/office/drawing/2014/main" val="2553384299"/>
                    </a:ext>
                  </a:extLst>
                </a:gridCol>
                <a:gridCol w="2627444">
                  <a:extLst>
                    <a:ext uri="{9D8B030D-6E8A-4147-A177-3AD203B41FA5}">
                      <a16:colId xmlns:a16="http://schemas.microsoft.com/office/drawing/2014/main" val="1478755642"/>
                    </a:ext>
                  </a:extLst>
                </a:gridCol>
                <a:gridCol w="813450">
                  <a:extLst>
                    <a:ext uri="{9D8B030D-6E8A-4147-A177-3AD203B41FA5}">
                      <a16:colId xmlns:a16="http://schemas.microsoft.com/office/drawing/2014/main" val="3562822604"/>
                    </a:ext>
                  </a:extLst>
                </a:gridCol>
                <a:gridCol w="737528">
                  <a:extLst>
                    <a:ext uri="{9D8B030D-6E8A-4147-A177-3AD203B41FA5}">
                      <a16:colId xmlns:a16="http://schemas.microsoft.com/office/drawing/2014/main" val="3580047220"/>
                    </a:ext>
                  </a:extLst>
                </a:gridCol>
                <a:gridCol w="512473">
                  <a:extLst>
                    <a:ext uri="{9D8B030D-6E8A-4147-A177-3AD203B41FA5}">
                      <a16:colId xmlns:a16="http://schemas.microsoft.com/office/drawing/2014/main" val="4162552900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1259437295"/>
                    </a:ext>
                  </a:extLst>
                </a:gridCol>
                <a:gridCol w="574837">
                  <a:extLst>
                    <a:ext uri="{9D8B030D-6E8A-4147-A177-3AD203B41FA5}">
                      <a16:colId xmlns:a16="http://schemas.microsoft.com/office/drawing/2014/main" val="2904963342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2370411899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353962101"/>
                    </a:ext>
                  </a:extLst>
                </a:gridCol>
              </a:tblGrid>
              <a:tr h="32850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Unidad Responsable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Rubro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proyecto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Apropiación Vigente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Compromisos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Comp./Apr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Obligaciones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Saldo por comprometer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% por comprometer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52351"/>
                  </a:ext>
                </a:extLst>
              </a:tr>
              <a:tr h="39420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URNA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C-2701-0800-21-20111D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12,253.42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11,651.05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95.08%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602.37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4.92%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33803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INFRAESTRUCTURA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C-2701-0800-23-20111D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449868"/>
                  </a:ext>
                </a:extLst>
              </a:tr>
              <a:tr h="340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INFRAESTRUCTURA- UND INFRAEST.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C-2701-0800-25-20111D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27,500.83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26,994.30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98.16%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506.53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1.84%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756593"/>
                  </a:ext>
                </a:extLst>
              </a:tr>
              <a:tr h="4730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ESCUELA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C-2701-0800-29-20111D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4,196.29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4,196.29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52544"/>
                  </a:ext>
                </a:extLst>
              </a:tr>
              <a:tr h="275942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UNIDAD DE TRANSFORMACIÓN DIGITAL E INFORMATICA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C-2701-0800-36-20111A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TRANSFORMACIÓN DIGITAL DE LA RAMA JUDICIAL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284,470.64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114,607.13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40.29%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169,863.51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59.71%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57656"/>
                  </a:ext>
                </a:extLst>
              </a:tr>
              <a:tr h="367922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INFRAEST.- UND INFRAEST. - ADTIVA - 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C-2701-0800-37-20111D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203,197.40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1,470.17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0.72%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201,727.23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99.28%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6786"/>
                  </a:ext>
                </a:extLst>
              </a:tr>
              <a:tr h="3810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UNIDAD DE ANALISIS Y DESARROLLO ESTADISTICO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C-2701-0800-38-20111D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8,600.0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8,600.0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90494"/>
                  </a:ext>
                </a:extLst>
              </a:tr>
              <a:tr h="361352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UND RRRHH - CARRERA JUDICIAL - ESCUELA JUDICIAL - 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C-2701-0800-39-20111D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54,105.63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1,697.09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3.14%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12.37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12.37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52,408.54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96.86%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26722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UNIDAD DE TRANSF. DIGITAL E INFORMATICA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C-2701-0800-40-20111A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315,714.69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728.11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0.23%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314,986.58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99.77%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0117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CENTRO DE DOCUMENTACION - OFICINA DE COMUNICACIONES Y UDAE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C-2701-0800-41-20111D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10,580.0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10,580.0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227926"/>
                  </a:ext>
                </a:extLst>
              </a:tr>
              <a:tr h="21024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C-2701-0800-36-20111A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TRANSFORMACIÓN DIGITAL DE LA RAMA JUDICIAL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50,309.94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9,919.08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19.72%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759.53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751.40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40,390.86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80.28%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52422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C-2701-0800-40-20111A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 dirty="0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ES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140,662.98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140,662.98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14179"/>
                  </a:ext>
                </a:extLst>
              </a:tr>
              <a:tr h="13140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Total Inversión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1,148,691.82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204,166.93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17.77%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773.22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765.10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944,524.89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82.23%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02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8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7D8C83B-B8FD-48B3-85A4-84EE47F16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933606"/>
              </p:ext>
            </p:extLst>
          </p:nvPr>
        </p:nvGraphicFramePr>
        <p:xfrm>
          <a:off x="1894902" y="1793650"/>
          <a:ext cx="7105878" cy="454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881">
                  <a:extLst>
                    <a:ext uri="{9D8B030D-6E8A-4147-A177-3AD203B41FA5}">
                      <a16:colId xmlns:a16="http://schemas.microsoft.com/office/drawing/2014/main" val="844141459"/>
                    </a:ext>
                  </a:extLst>
                </a:gridCol>
                <a:gridCol w="729412">
                  <a:extLst>
                    <a:ext uri="{9D8B030D-6E8A-4147-A177-3AD203B41FA5}">
                      <a16:colId xmlns:a16="http://schemas.microsoft.com/office/drawing/2014/main" val="2379674043"/>
                    </a:ext>
                  </a:extLst>
                </a:gridCol>
                <a:gridCol w="811764">
                  <a:extLst>
                    <a:ext uri="{9D8B030D-6E8A-4147-A177-3AD203B41FA5}">
                      <a16:colId xmlns:a16="http://schemas.microsoft.com/office/drawing/2014/main" val="3064565293"/>
                    </a:ext>
                  </a:extLst>
                </a:gridCol>
                <a:gridCol w="661764">
                  <a:extLst>
                    <a:ext uri="{9D8B030D-6E8A-4147-A177-3AD203B41FA5}">
                      <a16:colId xmlns:a16="http://schemas.microsoft.com/office/drawing/2014/main" val="667308202"/>
                    </a:ext>
                  </a:extLst>
                </a:gridCol>
                <a:gridCol w="767646">
                  <a:extLst>
                    <a:ext uri="{9D8B030D-6E8A-4147-A177-3AD203B41FA5}">
                      <a16:colId xmlns:a16="http://schemas.microsoft.com/office/drawing/2014/main" val="1050886121"/>
                    </a:ext>
                  </a:extLst>
                </a:gridCol>
                <a:gridCol w="564706">
                  <a:extLst>
                    <a:ext uri="{9D8B030D-6E8A-4147-A177-3AD203B41FA5}">
                      <a16:colId xmlns:a16="http://schemas.microsoft.com/office/drawing/2014/main" val="581513862"/>
                    </a:ext>
                  </a:extLst>
                </a:gridCol>
                <a:gridCol w="979412">
                  <a:extLst>
                    <a:ext uri="{9D8B030D-6E8A-4147-A177-3AD203B41FA5}">
                      <a16:colId xmlns:a16="http://schemas.microsoft.com/office/drawing/2014/main" val="2159531611"/>
                    </a:ext>
                  </a:extLst>
                </a:gridCol>
                <a:gridCol w="835293">
                  <a:extLst>
                    <a:ext uri="{9D8B030D-6E8A-4147-A177-3AD203B41FA5}">
                      <a16:colId xmlns:a16="http://schemas.microsoft.com/office/drawing/2014/main" val="2211534098"/>
                    </a:ext>
                  </a:extLst>
                </a:gridCol>
              </a:tblGrid>
              <a:tr h="3243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Nivel Central y Seccionales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Vigente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Comp./Apr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Obligaciones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Saldo por Comprometer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% por Comprometer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39910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NIVEL CENTRAL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808,746.16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191,966.82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23.74%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616,779.34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76.26%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8874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BID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190,972.92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9,919.08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759.53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751.40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181,053.84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114398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BOGOTA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14,453.39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58.66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14,394.72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8766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CUNDINAMARCA/AMAZONAS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13,024.11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68.76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0.53%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12,955.35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99.47%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1345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BUCARAMANGA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12,161.95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447.80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3.68%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11,714.15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96.32%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0605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MEDELLIN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9,203.90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2.57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9,201.33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99.97%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35913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TUNJA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9,178.09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9,178.09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43917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CALI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8,283.44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1.24%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8,181.06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98.76%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06616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IBAGUE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8,209.16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8,209.16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803502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CUCUTA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6,824.49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124.60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1.83%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6,699.89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98.17%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76092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VILLAVICENCIO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6,586.64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99.90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1.52%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6,486.74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98.48%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0227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NEIVA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6,109.10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117.33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1.92%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5,991.77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98.08%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9491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SANTA MARTA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6,107.89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84.16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1.38%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6,023.73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98.62%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28044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PASTO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6,096.69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91.14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1.49%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6,005.55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98.51%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23769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BARRANQUILLA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5,552.37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5,552.37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93904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QUIBDÓ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5,436.49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47.70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0.88%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5,388.79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99.12%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7256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POPAYAN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4,866.16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68.66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4,797.49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29534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MONTERIA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4,387.65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299.68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6.83%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4,087.97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93.17%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0561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SINCELEJO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4,070.52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57.42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4,013.10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67453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VALLEDUPAR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3,991.40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57.88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3,933.52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98.55%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40379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CARTAGENA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3,626.09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3.14%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3,512.09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96.86%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359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RIOHACHA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3,402.78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3,402.78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425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PEREIRA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3,005.62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286.70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9.54%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2,718.92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90.46%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5533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MANIZALES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2,214.13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65.62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2.96%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2,148.51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97.04%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880508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ARMENIA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2,180.68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86.07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3.95%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2,094.62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96.05%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7517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none" strike="noStrike" dirty="0">
                          <a:effectLst/>
                        </a:rPr>
                        <a:t>Total Inversión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1,148,691.82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204,166.93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17.77%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773.22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765.10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944,524.89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82.23%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66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FC8DA5-2E41-45E5-9502-5D149498A042}">
  <ds:schemaRefs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28603d8a-9efa-47f7-9310-b65af995be84"/>
    <ds:schemaRef ds:uri="fbf56f25-cbbb-4cbe-ae8a-427ea759e04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8456</TotalTime>
  <Words>3081</Words>
  <Application>Microsoft Office PowerPoint</Application>
  <PresentationFormat>Panorámica</PresentationFormat>
  <Paragraphs>1511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Montserrat</vt:lpstr>
      <vt:lpstr>Arial Narrow</vt:lpstr>
      <vt:lpstr>Calibri</vt:lpstr>
      <vt:lpstr>Calibri Light</vt:lpstr>
      <vt:lpstr>Montserrat SemiBold</vt:lpstr>
      <vt:lpstr>Arial</vt:lpstr>
      <vt:lpstr>Montserrat Medium</vt:lpstr>
      <vt:lpstr>Times New Roman</vt:lpstr>
      <vt:lpstr>Montserrat Light</vt:lpstr>
      <vt:lpstr>Trebuchet MS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William Leonidas Hernandez Malagon</cp:lastModifiedBy>
  <cp:revision>574</cp:revision>
  <cp:lastPrinted>2023-12-21T13:28:21Z</cp:lastPrinted>
  <dcterms:created xsi:type="dcterms:W3CDTF">2022-07-27T10:12:18Z</dcterms:created>
  <dcterms:modified xsi:type="dcterms:W3CDTF">2024-03-18T21:05:17Z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