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17"/>
  </p:notesMasterIdLst>
  <p:sldIdLst>
    <p:sldId id="256" r:id="rId5"/>
    <p:sldId id="460" r:id="rId6"/>
    <p:sldId id="461" r:id="rId7"/>
    <p:sldId id="482" r:id="rId8"/>
    <p:sldId id="465" r:id="rId9"/>
    <p:sldId id="468" r:id="rId10"/>
    <p:sldId id="469" r:id="rId11"/>
    <p:sldId id="470" r:id="rId12"/>
    <p:sldId id="472" r:id="rId13"/>
    <p:sldId id="471" r:id="rId14"/>
    <p:sldId id="475" r:id="rId15"/>
    <p:sldId id="476" r:id="rId16"/>
  </p:sldIdLst>
  <p:sldSz cx="12192000" cy="6858000"/>
  <p:notesSz cx="7004050" cy="92964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ial Narrow" panose="020B0606020202030204" pitchFamily="34" charset="0"/>
      <p:regular r:id="rId22"/>
      <p:bold r:id="rId23"/>
      <p:italic r:id="rId24"/>
      <p:boldItalic r:id="rId25"/>
    </p:embeddedFont>
    <p:embeddedFont>
      <p:font typeface="Montserrat" panose="020B0604020202020204" charset="0"/>
      <p:regular r:id="rId26"/>
      <p:bold r:id="rId27"/>
      <p:italic r:id="rId28"/>
      <p:boldItalic r:id="rId29"/>
    </p:embeddedFont>
    <p:embeddedFont>
      <p:font typeface="Montserrat Light" panose="020B0604020202020204" charset="0"/>
      <p:regular r:id="rId30"/>
      <p: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ontserrat SemiBold" panose="020B0604020202020204" charset="0"/>
      <p:regular r:id="rId34"/>
      <p:bold r:id="rId35"/>
      <p:italic r:id="rId36"/>
      <p:boldItalic r:id="rId37"/>
    </p:embeddedFont>
    <p:embeddedFont>
      <p:font typeface="Montserrat Medium" panose="020B0604020202020204" charset="0"/>
      <p:regular r:id="rId38"/>
      <p:italic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60"/>
            <p14:sldId id="461"/>
            <p14:sldId id="482"/>
            <p14:sldId id="465"/>
            <p14:sldId id="468"/>
            <p14:sldId id="469"/>
            <p14:sldId id="470"/>
            <p14:sldId id="472"/>
            <p14:sldId id="471"/>
            <p14:sldId id="475"/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09" autoAdjust="0"/>
    <p:restoredTop sz="95707"/>
  </p:normalViewPr>
  <p:slideViewPr>
    <p:cSldViewPr snapToGrid="0">
      <p:cViewPr varScale="1">
        <p:scale>
          <a:sx n="69" d="100"/>
          <a:sy n="69" d="100"/>
        </p:scale>
        <p:origin x="906" y="60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theme" Target="theme/theme1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19/02/2024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19/02/2024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19/02/2024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600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</a:t>
            </a:r>
            <a:r>
              <a:rPr lang="es-ES_tradnl" sz="2000" dirty="0" smtClean="0"/>
              <a:t>Enero 31 de  2024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 smtClean="0"/>
              <a:t>13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1600" dirty="0"/>
              <a:t>Ejecución reserva constituida </a:t>
            </a:r>
            <a:r>
              <a:rPr lang="es-MX" sz="1600" dirty="0" smtClean="0"/>
              <a:t>2023 </a:t>
            </a:r>
            <a:r>
              <a:rPr lang="es-MX" sz="1600" dirty="0"/>
              <a:t>a </a:t>
            </a:r>
            <a:r>
              <a:rPr lang="es-MX" sz="1600" dirty="0" smtClean="0"/>
              <a:t>Enero 31 de 2024 – </a:t>
            </a:r>
            <a:r>
              <a:rPr lang="es-MX" sz="1600" dirty="0"/>
              <a:t>I</a:t>
            </a:r>
            <a:r>
              <a:rPr lang="es-MX" sz="1600" dirty="0" smtClean="0"/>
              <a:t>nversión</a:t>
            </a:r>
            <a:r>
              <a:rPr lang="es-MX" sz="1600" dirty="0"/>
              <a:t>. Nivel Central y Seccionales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722304"/>
              </p:ext>
            </p:extLst>
          </p:nvPr>
        </p:nvGraphicFramePr>
        <p:xfrm>
          <a:off x="2363788" y="1703012"/>
          <a:ext cx="6821776" cy="46977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9917">
                  <a:extLst>
                    <a:ext uri="{9D8B030D-6E8A-4147-A177-3AD203B41FA5}">
                      <a16:colId xmlns:a16="http://schemas.microsoft.com/office/drawing/2014/main" val="1791339746"/>
                    </a:ext>
                  </a:extLst>
                </a:gridCol>
                <a:gridCol w="1240892">
                  <a:extLst>
                    <a:ext uri="{9D8B030D-6E8A-4147-A177-3AD203B41FA5}">
                      <a16:colId xmlns:a16="http://schemas.microsoft.com/office/drawing/2014/main" val="3003793390"/>
                    </a:ext>
                  </a:extLst>
                </a:gridCol>
                <a:gridCol w="1178222">
                  <a:extLst>
                    <a:ext uri="{9D8B030D-6E8A-4147-A177-3AD203B41FA5}">
                      <a16:colId xmlns:a16="http://schemas.microsoft.com/office/drawing/2014/main" val="3766842777"/>
                    </a:ext>
                  </a:extLst>
                </a:gridCol>
                <a:gridCol w="1178222">
                  <a:extLst>
                    <a:ext uri="{9D8B030D-6E8A-4147-A177-3AD203B41FA5}">
                      <a16:colId xmlns:a16="http://schemas.microsoft.com/office/drawing/2014/main" val="2559030715"/>
                    </a:ext>
                  </a:extLst>
                </a:gridCol>
                <a:gridCol w="902467">
                  <a:extLst>
                    <a:ext uri="{9D8B030D-6E8A-4147-A177-3AD203B41FA5}">
                      <a16:colId xmlns:a16="http://schemas.microsoft.com/office/drawing/2014/main" val="1285381803"/>
                    </a:ext>
                  </a:extLst>
                </a:gridCol>
                <a:gridCol w="752056">
                  <a:extLst>
                    <a:ext uri="{9D8B030D-6E8A-4147-A177-3AD203B41FA5}">
                      <a16:colId xmlns:a16="http://schemas.microsoft.com/office/drawing/2014/main" val="4248300481"/>
                    </a:ext>
                  </a:extLst>
                </a:gridCol>
              </a:tblGrid>
              <a:tr h="5033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Dependencia 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COMPROMISOS ACTUALES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OBLIGACION 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PAGOS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RESERVA SIN UTILIZAR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% RESERVA SIN UTILIZAR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775698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NIVEL CENTRAL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239.013,60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31.326,93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18.156,42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220.857,18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92%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4244923557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 dirty="0">
                          <a:effectLst/>
                        </a:rPr>
                        <a:t>BID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55.066,29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50,31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41,94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55.024,36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763494481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BOGOTA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21.187,60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62,66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24,34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21.163,26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2671193760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MEDELLIN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15.447,84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706,30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501,79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14.946,05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818082308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BUCARAMANGA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8.729,12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1.146,38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1.146,38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7.582,75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3961716629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CARTAGENA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5.138,89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457,99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5.132,89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519338026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CALI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5.112,87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46,03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29,37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5.083,50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516225969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VALLEDUPAR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4.708,08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4.708,08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3074506280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BARRANQUILLA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4.473,43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4.473,43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4025446323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NEIVA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4.194,35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4.194,35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4159480868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TUNJA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3.895,72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246,72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3.895,72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4068998168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CUCUTA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3.092,87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669,31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665,12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2.427,75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658573557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VILLAVICENCIO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3.030,67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3.030,67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353162817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POPAYAN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2.860,70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2.860,70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359721597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PASTO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2.812,95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460,69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300,0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2.512,95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4284134533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MONTERIA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2.533,85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2.533,85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213828322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PEREIRA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2.385,12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198,78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93,40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2.291,72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96%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002254170"/>
                  </a:ext>
                </a:extLst>
              </a:tr>
              <a:tr h="33555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CUNDINAMARCA/AMAZONAS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2.334,22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2.334,22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1336084982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IBAGUE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2.300,49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671,17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2.300,49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3420470131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SANTA MARTHA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1.390,11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49,67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1.390,11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3782259005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MANIZALES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1.095,91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300,32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1.095,91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3481349808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ARMENIA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889,84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56,82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889,84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2151312945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SINCELEJO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562,02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131,10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562,02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2031503177"/>
                  </a:ext>
                </a:extLst>
              </a:tr>
              <a:tr h="167778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u="none" strike="noStrike" dirty="0">
                          <a:effectLst/>
                        </a:rPr>
                        <a:t>Total general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392.256,53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36.581,18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20.964,75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371.291,78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95%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extLst>
                  <a:ext uri="{0D108BD9-81ED-4DB2-BD59-A6C34878D82A}">
                    <a16:rowId xmlns:a16="http://schemas.microsoft.com/office/drawing/2014/main" val="2996881786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07243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CO" dirty="0" smtClean="0"/>
              <a:t>15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</a:t>
            </a:r>
            <a:r>
              <a:rPr lang="es-MX" sz="2000" dirty="0" smtClean="0"/>
              <a:t>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4219073" y="3064042"/>
            <a:ext cx="463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</a:t>
            </a:r>
            <a:r>
              <a:rPr lang="es-MX" dirty="0" err="1"/>
              <a:t>CxP</a:t>
            </a:r>
            <a:r>
              <a:rPr lang="es-MX" dirty="0"/>
              <a:t>  a </a:t>
            </a:r>
            <a:r>
              <a:rPr lang="es-MX" dirty="0" smtClean="0"/>
              <a:t>Enero 31   </a:t>
            </a:r>
            <a:r>
              <a:rPr lang="es-MX" dirty="0"/>
              <a:t>de  </a:t>
            </a:r>
            <a:r>
              <a:rPr lang="es-MX" dirty="0" smtClean="0"/>
              <a:t>2024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CO" dirty="0" smtClean="0"/>
              <a:t>16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058778"/>
            <a:ext cx="10183610" cy="841553"/>
          </a:xfrm>
        </p:spPr>
        <p:txBody>
          <a:bodyPr/>
          <a:lstStyle/>
          <a:p>
            <a:r>
              <a:rPr lang="es-MX" sz="2000" dirty="0"/>
              <a:t>Cuentas Por pagar constituidas </a:t>
            </a:r>
            <a:r>
              <a:rPr lang="es-MX" sz="2000" dirty="0" smtClean="0"/>
              <a:t>2023. </a:t>
            </a:r>
            <a:r>
              <a:rPr lang="es-MX" sz="2000" dirty="0"/>
              <a:t>Ejecucion a </a:t>
            </a:r>
            <a:r>
              <a:rPr lang="es-MX" sz="2000" dirty="0" smtClean="0"/>
              <a:t>Enero 31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267362" y="600630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476588"/>
              </p:ext>
            </p:extLst>
          </p:nvPr>
        </p:nvGraphicFramePr>
        <p:xfrm>
          <a:off x="1244946" y="2123556"/>
          <a:ext cx="8521700" cy="2672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7287">
                  <a:extLst>
                    <a:ext uri="{9D8B030D-6E8A-4147-A177-3AD203B41FA5}">
                      <a16:colId xmlns:a16="http://schemas.microsoft.com/office/drawing/2014/main" val="1293603958"/>
                    </a:ext>
                  </a:extLst>
                </a:gridCol>
                <a:gridCol w="1627562">
                  <a:extLst>
                    <a:ext uri="{9D8B030D-6E8A-4147-A177-3AD203B41FA5}">
                      <a16:colId xmlns:a16="http://schemas.microsoft.com/office/drawing/2014/main" val="2449661430"/>
                    </a:ext>
                  </a:extLst>
                </a:gridCol>
                <a:gridCol w="1738604">
                  <a:extLst>
                    <a:ext uri="{9D8B030D-6E8A-4147-A177-3AD203B41FA5}">
                      <a16:colId xmlns:a16="http://schemas.microsoft.com/office/drawing/2014/main" val="2046585168"/>
                    </a:ext>
                  </a:extLst>
                </a:gridCol>
                <a:gridCol w="786814">
                  <a:extLst>
                    <a:ext uri="{9D8B030D-6E8A-4147-A177-3AD203B41FA5}">
                      <a16:colId xmlns:a16="http://schemas.microsoft.com/office/drawing/2014/main" val="651275048"/>
                    </a:ext>
                  </a:extLst>
                </a:gridCol>
                <a:gridCol w="761433">
                  <a:extLst>
                    <a:ext uri="{9D8B030D-6E8A-4147-A177-3AD203B41FA5}">
                      <a16:colId xmlns:a16="http://schemas.microsoft.com/office/drawing/2014/main" val="2173436704"/>
                    </a:ext>
                  </a:extLst>
                </a:gridCol>
              </a:tblGrid>
              <a:tr h="48598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u="none" strike="noStrike">
                          <a:effectLst/>
                        </a:rPr>
                        <a:t>OBJETO DE GASTO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OBLIGACIONES X PAGAR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VALORES PAGADOS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SALDO POR PAGAR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% POR PAGAR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1108202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A-01-01 Gastos de Personal - Permanente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9.042,03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9.038,78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3,25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4685362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A-01-02 Gastos de Personal - Temporal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181,50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181,50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7070759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A-02 Adquisición Bienes y Servicios</a:t>
                      </a:r>
                      <a:endParaRPr lang="es-MX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2.434,29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2.312,64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121,65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9196682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A-03 Transferencias corrientes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4,49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4,49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0655018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A-07 Disminución de pasivos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15,90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15,90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4922317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sng" strike="noStrike">
                          <a:effectLst/>
                        </a:rPr>
                        <a:t>Subtotal Gastos De Funcionamientoe Funcionamiento</a:t>
                      </a:r>
                      <a:endParaRPr lang="es-CO" sz="1100" b="1" i="0" u="sng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11.678,21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11.553,32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124,90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1%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0597694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C- Inversión – Otros Recursos Tesoro y Fondos Especiales</a:t>
                      </a:r>
                      <a:endParaRPr lang="es-MX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1.287,98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1.190,39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97,59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5238170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C- Inversión – Recursos Crédito  Externo- BID</a:t>
                      </a:r>
                      <a:endParaRPr lang="es-MX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1,77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1,77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302982"/>
                  </a:ext>
                </a:extLst>
              </a:tr>
              <a:tr h="24299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Total general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12.967,96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12.745,47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222,49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2%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7353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063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</a:t>
            </a:r>
            <a:r>
              <a:rPr lang="es-CO" sz="2000" b="1" dirty="0">
                <a:highlight>
                  <a:srgbClr val="C8E3FF"/>
                </a:highlight>
              </a:rPr>
              <a:t>Por Unidad Ejecutora – a </a:t>
            </a:r>
            <a:r>
              <a:rPr lang="es-CO" sz="2000" b="1" dirty="0" smtClean="0">
                <a:highlight>
                  <a:srgbClr val="C8E3FF"/>
                </a:highlight>
              </a:rPr>
              <a:t>Enero 31 de 2024</a:t>
            </a:r>
            <a:endParaRPr lang="es-CO" sz="2000" b="1" dirty="0">
              <a:highlight>
                <a:srgbClr val="C8E3FF"/>
              </a:highlight>
            </a:endParaRP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090276"/>
              </p:ext>
            </p:extLst>
          </p:nvPr>
        </p:nvGraphicFramePr>
        <p:xfrm>
          <a:off x="838200" y="2381250"/>
          <a:ext cx="9984971" cy="2439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1582">
                  <a:extLst>
                    <a:ext uri="{9D8B030D-6E8A-4147-A177-3AD203B41FA5}">
                      <a16:colId xmlns:a16="http://schemas.microsoft.com/office/drawing/2014/main" val="4022702053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369493175"/>
                    </a:ext>
                  </a:extLst>
                </a:gridCol>
                <a:gridCol w="980902">
                  <a:extLst>
                    <a:ext uri="{9D8B030D-6E8A-4147-A177-3AD203B41FA5}">
                      <a16:colId xmlns:a16="http://schemas.microsoft.com/office/drawing/2014/main" val="3466608169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3573203716"/>
                    </a:ext>
                  </a:extLst>
                </a:gridCol>
                <a:gridCol w="806335">
                  <a:extLst>
                    <a:ext uri="{9D8B030D-6E8A-4147-A177-3AD203B41FA5}">
                      <a16:colId xmlns:a16="http://schemas.microsoft.com/office/drawing/2014/main" val="2759459135"/>
                    </a:ext>
                  </a:extLst>
                </a:gridCol>
                <a:gridCol w="781396">
                  <a:extLst>
                    <a:ext uri="{9D8B030D-6E8A-4147-A177-3AD203B41FA5}">
                      <a16:colId xmlns:a16="http://schemas.microsoft.com/office/drawing/2014/main" val="1461894557"/>
                    </a:ext>
                  </a:extLst>
                </a:gridCol>
                <a:gridCol w="781396">
                  <a:extLst>
                    <a:ext uri="{9D8B030D-6E8A-4147-A177-3AD203B41FA5}">
                      <a16:colId xmlns:a16="http://schemas.microsoft.com/office/drawing/2014/main" val="2396664106"/>
                    </a:ext>
                  </a:extLst>
                </a:gridCol>
                <a:gridCol w="665019">
                  <a:extLst>
                    <a:ext uri="{9D8B030D-6E8A-4147-A177-3AD203B41FA5}">
                      <a16:colId xmlns:a16="http://schemas.microsoft.com/office/drawing/2014/main" val="3650140186"/>
                    </a:ext>
                  </a:extLst>
                </a:gridCol>
                <a:gridCol w="889461">
                  <a:extLst>
                    <a:ext uri="{9D8B030D-6E8A-4147-A177-3AD203B41FA5}">
                      <a16:colId xmlns:a16="http://schemas.microsoft.com/office/drawing/2014/main" val="1960392155"/>
                    </a:ext>
                  </a:extLst>
                </a:gridCol>
                <a:gridCol w="806335">
                  <a:extLst>
                    <a:ext uri="{9D8B030D-6E8A-4147-A177-3AD203B41FA5}">
                      <a16:colId xmlns:a16="http://schemas.microsoft.com/office/drawing/2014/main" val="2019229989"/>
                    </a:ext>
                  </a:extLst>
                </a:gridCol>
              </a:tblGrid>
              <a:tr h="5367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100" u="none" strike="noStrike">
                          <a:effectLst/>
                        </a:rPr>
                        <a:t>Unidad Presupuestal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Apropiación Vigente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Compromisos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Comp./Apr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Obligaciones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Oblig./Apr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Pagos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Pago/Apr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Apropiación sin Comprometer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% Apr sin comprometer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469547983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Consejo Superior de la Judicatura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1.302.480,58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65.013,54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4,99%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34.586,85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2,66%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34.491,05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2,65%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1.237.467,04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95,01%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1965783854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Corte Suprema de Justicia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317.495,0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26.779,48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8,43%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13.349,40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4,20%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13.276,40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4,18%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290.715,52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91,57%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2189269183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Consejo de Estado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276.248,50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17.463,71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6,32%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12.848,23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4,65%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12.820,34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4,64%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258.784,79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93,68%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2986038879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Corte Constitucional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109.212,0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8.490,70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7,77%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4.860,31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4,45%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4.859,65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4,45%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100.721,30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92,23%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3401250742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Tribunales y Juzgados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5.828.922,0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476.693,19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8,18%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255.398,68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4,38%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254.029,63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4,36%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5.352.228,81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91,82%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2294059648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Comisión Nacional de Disciplina Judicial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232.029,0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effectLst/>
                        </a:rPr>
                        <a:t>16.172,98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6,97%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effectLst/>
                        </a:rPr>
                        <a:t>7.758,93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3,34%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7.714,99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3,33%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215.856,02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93,03%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3200418032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Inversión – Fondos Especiales y Otros Recursos Tesoro 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957.718,90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172.301,57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17,99%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1,33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solidFill>
                            <a:srgbClr val="FF0000"/>
                          </a:solidFill>
                          <a:effectLst/>
                        </a:rPr>
                        <a:t>1,33</a:t>
                      </a:r>
                      <a:endParaRPr lang="es-CO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785.417,33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82,01%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1074789056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solidFill>
                            <a:srgbClr val="FF0000"/>
                          </a:solidFill>
                          <a:effectLst/>
                        </a:rPr>
                        <a:t>Inversión – Recursos Crédito  Externo- BID</a:t>
                      </a:r>
                      <a:endParaRPr lang="es-MX" sz="12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>
                          <a:solidFill>
                            <a:srgbClr val="FF0000"/>
                          </a:solidFill>
                          <a:effectLst/>
                        </a:rPr>
                        <a:t>190.972,92</a:t>
                      </a:r>
                      <a:endParaRPr lang="es-CO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9.395,40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4,92%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,0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,0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181.577,52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95,08%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2552554625"/>
                  </a:ext>
                </a:extLst>
              </a:tr>
              <a:tr h="1734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</a:rPr>
                        <a:t>TOTAL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u="none" strike="noStrike" dirty="0">
                          <a:effectLst/>
                        </a:rPr>
                        <a:t>9.215.078,90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u="none" strike="noStrike" dirty="0">
                          <a:effectLst/>
                        </a:rPr>
                        <a:t>792.310,57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 dirty="0">
                          <a:effectLst/>
                        </a:rPr>
                        <a:t>8,60%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200" b="1" u="none" strike="noStrike" dirty="0">
                          <a:effectLst/>
                        </a:rPr>
                        <a:t>328.803,73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 dirty="0">
                          <a:effectLst/>
                        </a:rPr>
                        <a:t>3,57%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none" strike="noStrike" dirty="0">
                          <a:effectLst/>
                        </a:rPr>
                        <a:t>327.193,38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 dirty="0">
                          <a:effectLst/>
                        </a:rPr>
                        <a:t>3,55%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8.422.768,33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u="none" strike="noStrike" dirty="0">
                          <a:effectLst/>
                        </a:rPr>
                        <a:t>91,40%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58" marR="8258" marT="8258" marB="0" anchor="ctr"/>
                </a:tc>
                <a:extLst>
                  <a:ext uri="{0D108BD9-81ED-4DB2-BD59-A6C34878D82A}">
                    <a16:rowId xmlns:a16="http://schemas.microsoft.com/office/drawing/2014/main" val="2330488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 </a:t>
            </a:r>
            <a:r>
              <a:rPr lang="es-CO" sz="2000" b="1" dirty="0">
                <a:highlight>
                  <a:srgbClr val="C8E3FF"/>
                </a:highlight>
              </a:rPr>
              <a:t>Por Tipo de Gasto – a </a:t>
            </a:r>
            <a:r>
              <a:rPr lang="es-CO" sz="2000" b="1" dirty="0" smtClean="0">
                <a:highlight>
                  <a:srgbClr val="C8E3FF"/>
                </a:highlight>
              </a:rPr>
              <a:t>Enero 31 de  2024  </a:t>
            </a:r>
            <a:endParaRPr lang="es-CO" sz="2000" b="1" dirty="0">
              <a:highlight>
                <a:srgbClr val="C8E3FF"/>
              </a:highlight>
            </a:endParaRP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268000" y="612522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037820"/>
              </p:ext>
            </p:extLst>
          </p:nvPr>
        </p:nvGraphicFramePr>
        <p:xfrm>
          <a:off x="1169324" y="1719637"/>
          <a:ext cx="9753540" cy="4530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3634">
                  <a:extLst>
                    <a:ext uri="{9D8B030D-6E8A-4147-A177-3AD203B41FA5}">
                      <a16:colId xmlns:a16="http://schemas.microsoft.com/office/drawing/2014/main" val="245647408"/>
                    </a:ext>
                  </a:extLst>
                </a:gridCol>
                <a:gridCol w="971895">
                  <a:extLst>
                    <a:ext uri="{9D8B030D-6E8A-4147-A177-3AD203B41FA5}">
                      <a16:colId xmlns:a16="http://schemas.microsoft.com/office/drawing/2014/main" val="3310504402"/>
                    </a:ext>
                  </a:extLst>
                </a:gridCol>
                <a:gridCol w="918424">
                  <a:extLst>
                    <a:ext uri="{9D8B030D-6E8A-4147-A177-3AD203B41FA5}">
                      <a16:colId xmlns:a16="http://schemas.microsoft.com/office/drawing/2014/main" val="1874418931"/>
                    </a:ext>
                  </a:extLst>
                </a:gridCol>
                <a:gridCol w="931006">
                  <a:extLst>
                    <a:ext uri="{9D8B030D-6E8A-4147-A177-3AD203B41FA5}">
                      <a16:colId xmlns:a16="http://schemas.microsoft.com/office/drawing/2014/main" val="393190869"/>
                    </a:ext>
                  </a:extLst>
                </a:gridCol>
                <a:gridCol w="905843">
                  <a:extLst>
                    <a:ext uri="{9D8B030D-6E8A-4147-A177-3AD203B41FA5}">
                      <a16:colId xmlns:a16="http://schemas.microsoft.com/office/drawing/2014/main" val="104041801"/>
                    </a:ext>
                  </a:extLst>
                </a:gridCol>
                <a:gridCol w="754869">
                  <a:extLst>
                    <a:ext uri="{9D8B030D-6E8A-4147-A177-3AD203B41FA5}">
                      <a16:colId xmlns:a16="http://schemas.microsoft.com/office/drawing/2014/main" val="3887940002"/>
                    </a:ext>
                  </a:extLst>
                </a:gridCol>
                <a:gridCol w="717126">
                  <a:extLst>
                    <a:ext uri="{9D8B030D-6E8A-4147-A177-3AD203B41FA5}">
                      <a16:colId xmlns:a16="http://schemas.microsoft.com/office/drawing/2014/main" val="4008991771"/>
                    </a:ext>
                  </a:extLst>
                </a:gridCol>
                <a:gridCol w="754869">
                  <a:extLst>
                    <a:ext uri="{9D8B030D-6E8A-4147-A177-3AD203B41FA5}">
                      <a16:colId xmlns:a16="http://schemas.microsoft.com/office/drawing/2014/main" val="2168405384"/>
                    </a:ext>
                  </a:extLst>
                </a:gridCol>
                <a:gridCol w="918424">
                  <a:extLst>
                    <a:ext uri="{9D8B030D-6E8A-4147-A177-3AD203B41FA5}">
                      <a16:colId xmlns:a16="http://schemas.microsoft.com/office/drawing/2014/main" val="967041338"/>
                    </a:ext>
                  </a:extLst>
                </a:gridCol>
                <a:gridCol w="767450">
                  <a:extLst>
                    <a:ext uri="{9D8B030D-6E8A-4147-A177-3AD203B41FA5}">
                      <a16:colId xmlns:a16="http://schemas.microsoft.com/office/drawing/2014/main" val="2610212486"/>
                    </a:ext>
                  </a:extLst>
                </a:gridCol>
              </a:tblGrid>
              <a:tr h="462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Objeto del  Gasto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Apropiación Vigente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Compromisos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Comp./Apro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Obligaciones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Oblig./Apro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Pagos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Pago/Apro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Apropiación sin Comprometer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>
                          <a:effectLst/>
                        </a:rPr>
                        <a:t>% por  comprometer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extLst>
                  <a:ext uri="{0D108BD9-81ED-4DB2-BD59-A6C34878D82A}">
                    <a16:rowId xmlns:a16="http://schemas.microsoft.com/office/drawing/2014/main" val="965596912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A-01-01 Gastos de Personal - Permanente *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6.547.159,50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307.452,43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4,70%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305.589,61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4,67%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304.754,39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4,65%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6.239.707,07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95,30%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114986021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A-01-02 Gastos de Personal - Temporal 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169.394,0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2.966,51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1,75%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2.952,41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1,74%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2.903,50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1,71%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166.427,49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98,25%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2553272387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A-02 Adquisición Bienes y Servicios 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483.523,0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287.180,93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59,39%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7.523,97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1,56%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7.008,60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1,45%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196.342,07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40,61%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4060012500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A-03 Transferencias corrientes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813.727,0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11.542,87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1,42%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11.265,57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1,38%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11.220,54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1,38%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802.184,13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98,58%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425502228"/>
                  </a:ext>
                </a:extLst>
              </a:tr>
              <a:tr h="1982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A-07 Disminución de pasivos 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14.270,0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14.270,0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100,00%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623960012"/>
                  </a:ext>
                </a:extLst>
              </a:tr>
              <a:tr h="5191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A-08 Gastos por tributos, multas, sanciones e intereses de mora 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20.618,0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1.470,85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7,13%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1.470,85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7,13%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1.305,03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6,33%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19.147,15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92,87%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2067645371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</a:rPr>
                        <a:t>Subtotal Gastos De Funcionamiento 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8.048.691,50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610.613,60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7,59%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328.802,40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4,09%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327.192,06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4,07%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7.438.077,90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92,41%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49880598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B – Servicio de la Deuda Pública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17.695,58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17.695,58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effectLst/>
                        </a:rPr>
                        <a:t>100,00%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1626566210"/>
                  </a:ext>
                </a:extLst>
              </a:tr>
              <a:tr h="52857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C- Inversión – Fondos Especiales y Otros Recursos Tesoro </a:t>
                      </a:r>
                      <a:endParaRPr lang="es-MX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957.718,90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172.301,57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17,99%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1,33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1,33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785.417,33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82,01%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2598949278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solidFill>
                            <a:srgbClr val="FF0000"/>
                          </a:solidFill>
                          <a:effectLst/>
                        </a:rPr>
                        <a:t>C- Inversión – Recursos Crédito  Externo- BID</a:t>
                      </a:r>
                      <a:endParaRPr lang="es-MX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190.972,92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9.395,40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4,92%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>
                          <a:solidFill>
                            <a:srgbClr val="FF0000"/>
                          </a:solidFill>
                          <a:effectLst/>
                        </a:rPr>
                        <a:t>,0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181.577,52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95,08%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2260776484"/>
                  </a:ext>
                </a:extLst>
              </a:tr>
              <a:tr h="1982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</a:rPr>
                        <a:t>TOTAL RAMA JUDICIAL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9.215.078,90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792.310,57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8,60%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328.803,73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3,57%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50" b="1" u="none" strike="noStrike" dirty="0" smtClean="0">
                          <a:effectLst/>
                        </a:rPr>
                        <a:t>327.193,38</a:t>
                      </a:r>
                      <a:endParaRPr lang="es-CO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 smtClean="0">
                          <a:effectLst/>
                        </a:rPr>
                        <a:t>3,55%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8.422.768,33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1" u="none" strike="noStrike" dirty="0">
                          <a:effectLst/>
                        </a:rPr>
                        <a:t>91,40%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9" marR="9439" marT="9439" marB="0" anchor="b"/>
                </a:tc>
                <a:extLst>
                  <a:ext uri="{0D108BD9-81ED-4DB2-BD59-A6C34878D82A}">
                    <a16:rowId xmlns:a16="http://schemas.microsoft.com/office/drawing/2014/main" val="1133982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34111" y="1078001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</a:t>
            </a:r>
            <a:r>
              <a:rPr lang="es-MX" sz="2000" dirty="0" smtClean="0"/>
              <a:t>Enero 31 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37163"/>
              </p:ext>
            </p:extLst>
          </p:nvPr>
        </p:nvGraphicFramePr>
        <p:xfrm>
          <a:off x="1648431" y="1769514"/>
          <a:ext cx="7994333" cy="4351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3743">
                  <a:extLst>
                    <a:ext uri="{9D8B030D-6E8A-4147-A177-3AD203B41FA5}">
                      <a16:colId xmlns:a16="http://schemas.microsoft.com/office/drawing/2014/main" val="2507005277"/>
                    </a:ext>
                  </a:extLst>
                </a:gridCol>
                <a:gridCol w="889993">
                  <a:extLst>
                    <a:ext uri="{9D8B030D-6E8A-4147-A177-3AD203B41FA5}">
                      <a16:colId xmlns:a16="http://schemas.microsoft.com/office/drawing/2014/main" val="291326282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642802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625570094"/>
                    </a:ext>
                  </a:extLst>
                </a:gridCol>
                <a:gridCol w="623455">
                  <a:extLst>
                    <a:ext uri="{9D8B030D-6E8A-4147-A177-3AD203B41FA5}">
                      <a16:colId xmlns:a16="http://schemas.microsoft.com/office/drawing/2014/main" val="1807577835"/>
                    </a:ext>
                  </a:extLst>
                </a:gridCol>
                <a:gridCol w="814647">
                  <a:extLst>
                    <a:ext uri="{9D8B030D-6E8A-4147-A177-3AD203B41FA5}">
                      <a16:colId xmlns:a16="http://schemas.microsoft.com/office/drawing/2014/main" val="2389188540"/>
                    </a:ext>
                  </a:extLst>
                </a:gridCol>
                <a:gridCol w="590204">
                  <a:extLst>
                    <a:ext uri="{9D8B030D-6E8A-4147-A177-3AD203B41FA5}">
                      <a16:colId xmlns:a16="http://schemas.microsoft.com/office/drawing/2014/main" val="140682276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923437267"/>
                    </a:ext>
                  </a:extLst>
                </a:gridCol>
                <a:gridCol w="1064029">
                  <a:extLst>
                    <a:ext uri="{9D8B030D-6E8A-4147-A177-3AD203B41FA5}">
                      <a16:colId xmlns:a16="http://schemas.microsoft.com/office/drawing/2014/main" val="847442213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3664495212"/>
                    </a:ext>
                  </a:extLst>
                </a:gridCol>
              </a:tblGrid>
              <a:tr h="44002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Nivel Central y Seccionales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Apropiación Vigente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Compromisos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%</a:t>
                      </a:r>
                      <a:br>
                        <a:rPr lang="es-CO" sz="800" u="none" strike="noStrike">
                          <a:effectLst/>
                        </a:rPr>
                      </a:br>
                      <a:r>
                        <a:rPr lang="es-CO" sz="800" u="none" strike="noStrike">
                          <a:effectLst/>
                        </a:rPr>
                        <a:t> Compromisos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Obligaciones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% Obligaciones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Pagos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% </a:t>
                      </a:r>
                      <a:br>
                        <a:rPr lang="es-CO" sz="800" u="none" strike="noStrike">
                          <a:effectLst/>
                        </a:rPr>
                      </a:br>
                      <a:r>
                        <a:rPr lang="es-CO" sz="800" u="none" strike="noStrike">
                          <a:effectLst/>
                        </a:rPr>
                        <a:t>Pagos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Apropiación por comprometer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% </a:t>
                      </a:r>
                      <a:br>
                        <a:rPr lang="es-CO" sz="800" u="none" strike="noStrike">
                          <a:effectLst/>
                        </a:rPr>
                      </a:br>
                      <a:r>
                        <a:rPr lang="es-CO" sz="800" u="none" strike="noStrike">
                          <a:effectLst/>
                        </a:rPr>
                        <a:t>Por comprometer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ctr"/>
                </a:tc>
                <a:extLst>
                  <a:ext uri="{0D108BD9-81ED-4DB2-BD59-A6C34878D82A}">
                    <a16:rowId xmlns:a16="http://schemas.microsoft.com/office/drawing/2014/main" val="2299452082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NIVEL CENTRAL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861.737,82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114.365,43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13,3%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53.641,49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6,2%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53.418,67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6,2%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747.372,39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86,7%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729552863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BOGOTA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719.219,07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91.039,66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12,7%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39.814,13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5,5%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39.814,13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5,5%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628.179,41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87,3%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006667009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MEDELLIN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553.821,89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71.731,05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13,0%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31.783,91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31.783,43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482.090,85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87,0%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192504710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CALI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353.821,30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33.246,40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20.602,78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20.602,78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320.574,91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90,6%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16223205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CUNDINAMARCA/AMAZONAS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233.422,90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31.516,90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13,5%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19.347,40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19.345,80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201.906,0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86,5%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67358068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BUCARAMANGA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230.761,28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22.142,56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9,6%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13.698,99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13.690,64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208.618,71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90,4%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405139661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TUNJA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207.191,0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23.490,12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11,3%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16.878,33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8,1%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16.782,62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8,1%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183.700,89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88,7%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2996507987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BARRANQUILLA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182.295,50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24.412,70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13,4%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17.112,97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16.691,92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9,2%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157.882,80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86,6%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2458666010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CARTAGENA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163.043,49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17.719,75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10,9%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9.520,20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9.276,70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145.323,74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89,1%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74828231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NEIVA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162.638,21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16.674,27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10,3%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9.648,97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9.597,67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145.963,94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89,7%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432251982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PASTO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162.298,50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28.659,95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17,7%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19.662,67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12,1%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19.662,67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12,1%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133.638,55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82,3%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965580484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IBAGUE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151.431,70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16.706,06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11,0%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9.250,59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6,1%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8.871,53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134.725,64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89,0%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2438877850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CUCUTA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149.287,62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15.589,28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10,4%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9.782,53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6,6%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9.736,96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6,5%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133.698,35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89,6%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61105556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VALLEDUPAR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137.385,48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19.021,45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13,8%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11.984,49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8,7%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11.974,62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118.364,04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86,2%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803626613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VILLAVICENCIO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115.651,04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12.259,23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10,6%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6.733,71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6.728,22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103.391,81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89,4%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68321229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MANIZALES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113.305,76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12.781,27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11,3%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7.540,55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7.540,28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100.524,50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88,7%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3863839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SANTA MARTA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101.424,24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10.950,86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10,8%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6.024,84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5,9%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6.020,46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5,9%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90.473,37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89,2%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165558254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POPAYAN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100.977,44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9.704,81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9,6%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6.171,76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6,1%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6.116,41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6,1%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91.272,62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90,4%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198902401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PEREIRA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87.724,48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10.350,48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11,8%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4.760,89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4.760,89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77.373,99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88,2%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738816233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MONTERIA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86.979,61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13.469,95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15,5%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7.276,89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7.276,89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8,4%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73.509,66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84,5%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67160810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SINCELEJO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69.997,03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8.586,75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12,3%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3.875,27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5,5%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3.809,72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61.410,29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87,7%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3024045207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ARMENIA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64.044,17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6.194,67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9,7%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3.689,05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3.689,05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5,8%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57.849,49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90,3%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760053890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APR Sin asignar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3.040.231,97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 dirty="0">
                          <a:effectLst/>
                        </a:rPr>
                        <a:t> 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3.040.231,97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u="none" strike="noStrike">
                          <a:effectLst/>
                        </a:rPr>
                        <a:t>100,0%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149121306"/>
                  </a:ext>
                </a:extLst>
              </a:tr>
              <a:tr h="16297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Total general</a:t>
                      </a:r>
                      <a:endParaRPr lang="es-CO" sz="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8.048.691,50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610.613,60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7,6%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328.802,40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4,1%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327.192,06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4,1%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7.438.077,90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92,4%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49" marR="8149" marT="8149" marB="0" anchor="b"/>
                </a:tc>
                <a:extLst>
                  <a:ext uri="{0D108BD9-81ED-4DB2-BD59-A6C34878D82A}">
                    <a16:rowId xmlns:a16="http://schemas.microsoft.com/office/drawing/2014/main" val="4192472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</a:t>
            </a:r>
            <a:r>
              <a:rPr lang="es-MX" sz="2000" dirty="0" smtClean="0"/>
              <a:t>Enero 31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175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79607" y="625241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781363"/>
              </p:ext>
            </p:extLst>
          </p:nvPr>
        </p:nvGraphicFramePr>
        <p:xfrm>
          <a:off x="1299875" y="1844328"/>
          <a:ext cx="8733588" cy="45002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7208">
                  <a:extLst>
                    <a:ext uri="{9D8B030D-6E8A-4147-A177-3AD203B41FA5}">
                      <a16:colId xmlns:a16="http://schemas.microsoft.com/office/drawing/2014/main" val="3769076553"/>
                    </a:ext>
                  </a:extLst>
                </a:gridCol>
                <a:gridCol w="1113309">
                  <a:extLst>
                    <a:ext uri="{9D8B030D-6E8A-4147-A177-3AD203B41FA5}">
                      <a16:colId xmlns:a16="http://schemas.microsoft.com/office/drawing/2014/main" val="2991459738"/>
                    </a:ext>
                  </a:extLst>
                </a:gridCol>
                <a:gridCol w="2050823">
                  <a:extLst>
                    <a:ext uri="{9D8B030D-6E8A-4147-A177-3AD203B41FA5}">
                      <a16:colId xmlns:a16="http://schemas.microsoft.com/office/drawing/2014/main" val="1938117862"/>
                    </a:ext>
                  </a:extLst>
                </a:gridCol>
                <a:gridCol w="565266">
                  <a:extLst>
                    <a:ext uri="{9D8B030D-6E8A-4147-A177-3AD203B41FA5}">
                      <a16:colId xmlns:a16="http://schemas.microsoft.com/office/drawing/2014/main" val="1540044970"/>
                    </a:ext>
                  </a:extLst>
                </a:gridCol>
                <a:gridCol w="598516">
                  <a:extLst>
                    <a:ext uri="{9D8B030D-6E8A-4147-A177-3AD203B41FA5}">
                      <a16:colId xmlns:a16="http://schemas.microsoft.com/office/drawing/2014/main" val="2732730360"/>
                    </a:ext>
                  </a:extLst>
                </a:gridCol>
                <a:gridCol w="698269">
                  <a:extLst>
                    <a:ext uri="{9D8B030D-6E8A-4147-A177-3AD203B41FA5}">
                      <a16:colId xmlns:a16="http://schemas.microsoft.com/office/drawing/2014/main" val="2156897935"/>
                    </a:ext>
                  </a:extLst>
                </a:gridCol>
                <a:gridCol w="631767">
                  <a:extLst>
                    <a:ext uri="{9D8B030D-6E8A-4147-A177-3AD203B41FA5}">
                      <a16:colId xmlns:a16="http://schemas.microsoft.com/office/drawing/2014/main" val="2345043454"/>
                    </a:ext>
                  </a:extLst>
                </a:gridCol>
                <a:gridCol w="423950">
                  <a:extLst>
                    <a:ext uri="{9D8B030D-6E8A-4147-A177-3AD203B41FA5}">
                      <a16:colId xmlns:a16="http://schemas.microsoft.com/office/drawing/2014/main" val="2096154432"/>
                    </a:ext>
                  </a:extLst>
                </a:gridCol>
                <a:gridCol w="581890">
                  <a:extLst>
                    <a:ext uri="{9D8B030D-6E8A-4147-A177-3AD203B41FA5}">
                      <a16:colId xmlns:a16="http://schemas.microsoft.com/office/drawing/2014/main" val="2965387845"/>
                    </a:ext>
                  </a:extLst>
                </a:gridCol>
                <a:gridCol w="972590">
                  <a:extLst>
                    <a:ext uri="{9D8B030D-6E8A-4147-A177-3AD203B41FA5}">
                      <a16:colId xmlns:a16="http://schemas.microsoft.com/office/drawing/2014/main" val="3890784700"/>
                    </a:ext>
                  </a:extLst>
                </a:gridCol>
              </a:tblGrid>
              <a:tr h="31081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UNIDAD EJECUTORA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RUBRO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PROYECTO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APROPIACIÓN VIGENTE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COMPROMISOS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%</a:t>
                      </a:r>
                      <a:br>
                        <a:rPr lang="es-CO" sz="600" u="none" strike="noStrike" dirty="0">
                          <a:effectLst/>
                        </a:rPr>
                      </a:br>
                      <a:r>
                        <a:rPr lang="es-CO" sz="600" u="none" strike="noStrike" dirty="0">
                          <a:effectLst/>
                        </a:rPr>
                        <a:t>COMPROMISOS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OBLIGACIONES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PAGOS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SALDO POR COMPROMETER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600" u="none" strike="noStrike" dirty="0">
                          <a:effectLst/>
                        </a:rPr>
                        <a:t>%</a:t>
                      </a:r>
                      <a:br>
                        <a:rPr lang="es-CO" sz="600" u="none" strike="noStrike" dirty="0">
                          <a:effectLst/>
                        </a:rPr>
                      </a:br>
                      <a:r>
                        <a:rPr lang="es-CO" sz="600" u="none" strike="noStrike" dirty="0">
                          <a:effectLst/>
                        </a:rPr>
                        <a:t>POR COMPROMETER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44482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URNA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C-2701-0800-21-20111D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 LA UNIDAD DE REGISTRO NACIONAL DE ABOGADOS Y AUXILIARES DE LA JUSTICIA, SISTEMAS DE CONTROL E INFORMACIÓN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12.253,42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11.651,05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95%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1,33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1,33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602,37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4,9%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249779112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C-2701-0800-23-20111D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CONSTRUCCIÓN Y DOTACIÓN DEL PALACIO DE JUSTICIA DE   MEDELLÍN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37.100,0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37.100,0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0,0%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1366014403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INFRAESTRUCTURA- UND INFRAEST.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C-2701-0800-25-20111D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CONSTRUCCIÓN Y DOTACIÓN DE INFRAESTRUCTURA FÍSICA ASOCIADA A LA PRESTACIÓN DEL SERVICIO DE JUSTICIA A NIVEL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27.500,83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25.500,83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93%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2.000,0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7,3%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3427389754"/>
                  </a:ext>
                </a:extLst>
              </a:tr>
              <a:tr h="518016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ESCUELA JUDICIAL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C-2701-0800-29-20111D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FORMACIÓN Y CAPACITACIÓN EN COMPETENCIAS JUDICIALES Y ORGANIZACIONALES A LOS FUNCIONARIOS, EMPLEADOS, PERSONAL ADMINISTRATIVO DE LA RAMA JUDICIAL, JUECES DE PAZ Y AUTORIDADES INDÍGENAS A NIVEL  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4.196,29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4.196,29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100,0%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2450021361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TRANSFORMACIÓN DIGITAL E INFORMATICA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C-2701-0800-36-20111A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284.470,64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97.731,92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34%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186.738,72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65,6%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3437541930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INFRAEST.- UND INFRAEST. - ADTIVA - OSEG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C-2701-0800-37-20111D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MODERNIZACIÓN DE LA INFRAESTRUCTURA FÍSICA DE LA RAMA JUDICIAL COMO INSTRUMENTO ESTRATÉGICO DE ACCESO A LA JUSTICIA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203.197,40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2,57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203.194,83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100,0%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2984479888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ANALISIS Y DESARROLLO ESTADISTICO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C-2701-0800-38-20111D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DEL SISTEMA DE GOBIERNO BASADO EN EVIDENCIA PARA UNA GOBERNANZA CONFIABLE Y GERENCIAL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8.600,0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8.600,0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100,0%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1942431526"/>
                  </a:ext>
                </a:extLst>
              </a:tr>
              <a:tr h="414413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UND RRRHH - CARRERA JUDICIAL - ESCUELA JUDICIAL - OSEG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C-2701-0800-39-20111D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MEJORAMIENTO DE LA GESTIÓN DEL TALENTO HUMANO PARA FORTALECER LA INTEGRIDAD, EL CONOCIMIENTO, EL BIENESTAR Y LA SEGURIDAD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54.105,63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315,20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53.790,43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99,4%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1289615702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UNIDAD DE TRANSF. DIGITAL E INFORMATICA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C-2701-0800-40-20111A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 FORTALECIMIENTO DE LOS SERVICIOS DIGITALES Y DE TECNOLOGÍA PARA LA TRANSFORMACIÓN DIGITAL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315.714,69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315.714,69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100,0%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2282910009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CENTRO DE DOCUMENTACION - OFICINA DE COMUNICACIONES Y UDAE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C-2701-0800-41-20111D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 MECANISMOS DE JUSTICIA ABIERTA Y GESTIÓN DE LA CALIDAD – SIGCMA- DE LA RAMA JUDICIAL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10.580,0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10.580,0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100,0%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2184442279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BID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C-2701-0800-36-20111A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50.309,94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9.395,40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19%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,0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40.914,54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81,3%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3620724854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BID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 dirty="0">
                          <a:effectLst/>
                        </a:rPr>
                        <a:t>C-2701-0800-40-20111A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 FORTALECIMIENTO DE LOS SERVICIOS DIGITALES Y DE TECNOLOGÍA PARA LA TRANSFORMACIÓN DIGITAL DE LA RAMA JUDICIAL A NIVEL 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140.662,98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0%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,0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140.662,98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 dirty="0">
                          <a:effectLst/>
                        </a:rPr>
                        <a:t>100,0%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3622383566"/>
                  </a:ext>
                </a:extLst>
              </a:tr>
              <a:tr h="103603">
                <a:tc>
                  <a:txBody>
                    <a:bodyPr/>
                    <a:lstStyle/>
                    <a:p>
                      <a:pPr algn="l" fontAlgn="b"/>
                      <a:r>
                        <a:rPr lang="es-CO" sz="600" u="none" strike="noStrike" dirty="0">
                          <a:effectLst/>
                        </a:rPr>
                        <a:t> </a:t>
                      </a:r>
                      <a:endParaRPr lang="es-CO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600" u="none" strike="noStrike" dirty="0">
                          <a:effectLst/>
                        </a:rPr>
                        <a:t> </a:t>
                      </a:r>
                      <a:endParaRPr lang="es-CO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600" b="1" u="none" strike="noStrike" dirty="0" smtClean="0">
                          <a:effectLst/>
                        </a:rPr>
                        <a:t>TOTALES</a:t>
                      </a:r>
                      <a:endParaRPr lang="es-CO" sz="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1.148.691,82</a:t>
                      </a:r>
                      <a:endParaRPr lang="es-CO" sz="7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181.696,97</a:t>
                      </a:r>
                      <a:endParaRPr lang="es-CO" sz="7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1" u="none" strike="noStrike" dirty="0">
                          <a:effectLst/>
                        </a:rPr>
                        <a:t>16%</a:t>
                      </a:r>
                      <a:endParaRPr lang="es-CO" sz="7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1,33</a:t>
                      </a:r>
                      <a:endParaRPr lang="es-CO" sz="7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1,33</a:t>
                      </a:r>
                      <a:endParaRPr lang="es-CO" sz="7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b="1" u="none" strike="noStrike" dirty="0">
                          <a:effectLst/>
                        </a:rPr>
                        <a:t>966.994,85</a:t>
                      </a:r>
                      <a:endParaRPr lang="es-CO" sz="7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 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07" marR="6907" marT="6907" marB="0" anchor="b"/>
                </a:tc>
                <a:extLst>
                  <a:ext uri="{0D108BD9-81ED-4DB2-BD59-A6C34878D82A}">
                    <a16:rowId xmlns:a16="http://schemas.microsoft.com/office/drawing/2014/main" val="3056392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67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7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</a:t>
            </a:r>
            <a:r>
              <a:rPr lang="es-MX" sz="2000" dirty="0" smtClean="0"/>
              <a:t>Enero 31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865978"/>
              </p:ext>
            </p:extLst>
          </p:nvPr>
        </p:nvGraphicFramePr>
        <p:xfrm>
          <a:off x="1346634" y="1836016"/>
          <a:ext cx="8252538" cy="4351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9522">
                  <a:extLst>
                    <a:ext uri="{9D8B030D-6E8A-4147-A177-3AD203B41FA5}">
                      <a16:colId xmlns:a16="http://schemas.microsoft.com/office/drawing/2014/main" val="1651098250"/>
                    </a:ext>
                  </a:extLst>
                </a:gridCol>
                <a:gridCol w="952216">
                  <a:extLst>
                    <a:ext uri="{9D8B030D-6E8A-4147-A177-3AD203B41FA5}">
                      <a16:colId xmlns:a16="http://schemas.microsoft.com/office/drawing/2014/main" val="2078812148"/>
                    </a:ext>
                  </a:extLst>
                </a:gridCol>
                <a:gridCol w="1069681">
                  <a:extLst>
                    <a:ext uri="{9D8B030D-6E8A-4147-A177-3AD203B41FA5}">
                      <a16:colId xmlns:a16="http://schemas.microsoft.com/office/drawing/2014/main" val="3565563180"/>
                    </a:ext>
                  </a:extLst>
                </a:gridCol>
                <a:gridCol w="1069681">
                  <a:extLst>
                    <a:ext uri="{9D8B030D-6E8A-4147-A177-3AD203B41FA5}">
                      <a16:colId xmlns:a16="http://schemas.microsoft.com/office/drawing/2014/main" val="1251927561"/>
                    </a:ext>
                  </a:extLst>
                </a:gridCol>
                <a:gridCol w="982207">
                  <a:extLst>
                    <a:ext uri="{9D8B030D-6E8A-4147-A177-3AD203B41FA5}">
                      <a16:colId xmlns:a16="http://schemas.microsoft.com/office/drawing/2014/main" val="2639354122"/>
                    </a:ext>
                  </a:extLst>
                </a:gridCol>
                <a:gridCol w="969711">
                  <a:extLst>
                    <a:ext uri="{9D8B030D-6E8A-4147-A177-3AD203B41FA5}">
                      <a16:colId xmlns:a16="http://schemas.microsoft.com/office/drawing/2014/main" val="2613607887"/>
                    </a:ext>
                  </a:extLst>
                </a:gridCol>
                <a:gridCol w="829753">
                  <a:extLst>
                    <a:ext uri="{9D8B030D-6E8A-4147-A177-3AD203B41FA5}">
                      <a16:colId xmlns:a16="http://schemas.microsoft.com/office/drawing/2014/main" val="608410289"/>
                    </a:ext>
                  </a:extLst>
                </a:gridCol>
                <a:gridCol w="779767">
                  <a:extLst>
                    <a:ext uri="{9D8B030D-6E8A-4147-A177-3AD203B41FA5}">
                      <a16:colId xmlns:a16="http://schemas.microsoft.com/office/drawing/2014/main" val="2043013141"/>
                    </a:ext>
                  </a:extLst>
                </a:gridCol>
              </a:tblGrid>
              <a:tr h="450138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Nivel Central y Seccionales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Apropiación Vigente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Compromisos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%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Compromisos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Obligaciones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Pagos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Saldo por Comprometer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% </a:t>
                      </a:r>
                      <a:br>
                        <a:rPr lang="es-CO" sz="900" u="none" strike="noStrike" dirty="0">
                          <a:effectLst/>
                        </a:rPr>
                      </a:br>
                      <a:r>
                        <a:rPr lang="es-CO" sz="900" u="none" strike="noStrike" dirty="0">
                          <a:effectLst/>
                        </a:rPr>
                        <a:t>por Comprometer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443221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NIVEL CENTRAL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808.746,16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171.983,80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21,3%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1,33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1,33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636.762,36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78,7%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11169633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BID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190.972,92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9.395,40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4,9%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181.577,52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95,1%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81845480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BOGOTA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14.453,39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14.453,39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822766498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CUNDINAMARCA/AMAZONAS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13.024,11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13.024,11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896848126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BUCARAMANGA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12.161,95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21,92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0,2%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12.140,03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99,8%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281929429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MEDELLIN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9.490,39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2,57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9.487,82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98757375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TUNJA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9.178,09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,0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9.178,09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821843043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CALI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8.283,44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8.283,44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073551168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IBAGUE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8.209,16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8.209,16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995682683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CUCUTA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6.824,49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6.824,49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78173686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VILLAVICENCIO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6.586,64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58,63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0,9%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6.528,01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99,1%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760086526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NEIVA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6.109,10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6.109,10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556176467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SANTA MARTA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6.107,89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58,66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6.049,23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99,0%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2801357211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PASTO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6.096,69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6.096,69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775945585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BARRANQUILLA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5.552,37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5.552,37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5295814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QUIBDÓ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5.150,0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5.150,0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238316682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POPAYAN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4.866,16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4.866,16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94887465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MONTERIA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4.387,65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58,66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1,3%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4.328,99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98,7%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674830014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VALLEDUPAR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4.231,72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4.231,72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160044464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SINCELEJO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4.070,52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4.070,52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32658197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CARTAGENA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3.626,09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3.626,09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4200098778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RIOHACHA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3.162,47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3.162,47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350077426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PEREIRA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3.005,62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58,66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2.946,95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98,0%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1869953074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MANIZALES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2.214,13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58,66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2,6%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2.155,47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97,4%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677681137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ARMENIA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2.180,68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0,0%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,0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2.180,68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4236984000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u="none" strike="noStrike" dirty="0">
                          <a:effectLst/>
                        </a:rPr>
                        <a:t>Total general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1.148.691,82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181.696,97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</a:rPr>
                        <a:t>15,8%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1,33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1,33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966.994,85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84,2%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2" marR="7502" marT="7502" marB="0" anchor="b"/>
                </a:tc>
                <a:extLst>
                  <a:ext uri="{0D108BD9-81ED-4DB2-BD59-A6C34878D82A}">
                    <a16:rowId xmlns:a16="http://schemas.microsoft.com/office/drawing/2014/main" val="3207825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 smtClean="0"/>
              <a:t>10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</a:t>
            </a:r>
            <a:r>
              <a:rPr lang="es-MX" sz="2000" dirty="0" smtClean="0"/>
              <a:t>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419005" y="3259776"/>
            <a:ext cx="577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Reserva constituida </a:t>
            </a:r>
            <a:r>
              <a:rPr lang="es-MX" dirty="0" smtClean="0"/>
              <a:t>2023 </a:t>
            </a:r>
            <a:r>
              <a:rPr lang="es-MX" dirty="0"/>
              <a:t>a </a:t>
            </a:r>
            <a:r>
              <a:rPr lang="es-MX" dirty="0" smtClean="0"/>
              <a:t>Enero 31 de  2024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 smtClean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3508" y="1098244"/>
            <a:ext cx="10183610" cy="880185"/>
          </a:xfrm>
        </p:spPr>
        <p:txBody>
          <a:bodyPr/>
          <a:lstStyle/>
          <a:p>
            <a:pPr algn="ctr"/>
            <a:r>
              <a:rPr lang="es-MX" sz="2000" dirty="0" smtClean="0"/>
              <a:t>Ejecución reserva </a:t>
            </a:r>
            <a:r>
              <a:rPr lang="es-MX" sz="2000" dirty="0"/>
              <a:t>constituida </a:t>
            </a:r>
            <a:r>
              <a:rPr lang="es-MX" sz="2000" dirty="0" smtClean="0"/>
              <a:t>2023, a Enero 31de  2024 </a:t>
            </a:r>
          </a:p>
          <a:p>
            <a:pPr algn="ctr"/>
            <a:r>
              <a:rPr lang="es-MX" sz="2000" dirty="0" smtClean="0"/>
              <a:t>- </a:t>
            </a:r>
            <a:r>
              <a:rPr lang="es-MX" sz="2000" dirty="0"/>
              <a:t>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86787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240863"/>
              </p:ext>
            </p:extLst>
          </p:nvPr>
        </p:nvGraphicFramePr>
        <p:xfrm>
          <a:off x="803679" y="2647950"/>
          <a:ext cx="9371099" cy="2630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2932">
                  <a:extLst>
                    <a:ext uri="{9D8B030D-6E8A-4147-A177-3AD203B41FA5}">
                      <a16:colId xmlns:a16="http://schemas.microsoft.com/office/drawing/2014/main" val="1825510454"/>
                    </a:ext>
                  </a:extLst>
                </a:gridCol>
                <a:gridCol w="1396538">
                  <a:extLst>
                    <a:ext uri="{9D8B030D-6E8A-4147-A177-3AD203B41FA5}">
                      <a16:colId xmlns:a16="http://schemas.microsoft.com/office/drawing/2014/main" val="2280686563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823734882"/>
                    </a:ext>
                  </a:extLst>
                </a:gridCol>
                <a:gridCol w="856211">
                  <a:extLst>
                    <a:ext uri="{9D8B030D-6E8A-4147-A177-3AD203B41FA5}">
                      <a16:colId xmlns:a16="http://schemas.microsoft.com/office/drawing/2014/main" val="249312037"/>
                    </a:ext>
                  </a:extLst>
                </a:gridCol>
                <a:gridCol w="856211">
                  <a:extLst>
                    <a:ext uri="{9D8B030D-6E8A-4147-A177-3AD203B41FA5}">
                      <a16:colId xmlns:a16="http://schemas.microsoft.com/office/drawing/2014/main" val="1946999501"/>
                    </a:ext>
                  </a:extLst>
                </a:gridCol>
                <a:gridCol w="1305098">
                  <a:extLst>
                    <a:ext uri="{9D8B030D-6E8A-4147-A177-3AD203B41FA5}">
                      <a16:colId xmlns:a16="http://schemas.microsoft.com/office/drawing/2014/main" val="2617124089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161157451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Objeto del  Gasto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Reserva inicial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Reserva actual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Obligaciones 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Pagos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Reserva por Utilizar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% Reserva por utilizar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6878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A-01-01 Gastos de Personal - Permanente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192.598,20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190.623,23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169.517,08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137.762,47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52.860,76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28%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92897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A-01-02 Gastos de Personal - Temporal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10.307,60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10.276,09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1.813,46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1.403,55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8.872,54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86%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2872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A-02 Adquisición Bienes y Servicios</a:t>
                      </a:r>
                      <a:endParaRPr lang="es-MX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67.959,50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67.957,29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15.017,41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4.847,37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63.109,92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93%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2683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A-03 Transferencias corrientes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     811,72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811,66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118,28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23,79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787,87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97%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01280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A-07 Disminución de pasivos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  1.420,30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1.420,34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1.341,32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709,17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711,17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50224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A-08 Gastos por tributos, multas, sanciones e intereses de mora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         0,11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,11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,11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83660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u="sng" strike="noStrike" dirty="0">
                          <a:effectLst/>
                        </a:rPr>
                        <a:t>Subtotal Gastos De Funcionamiento </a:t>
                      </a:r>
                      <a:endParaRPr lang="es-CO" sz="105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b="1" u="none" strike="noStrike" dirty="0">
                          <a:effectLst/>
                        </a:rPr>
                        <a:t>                   273.097,43 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271.088,72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187.807,54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144.746,35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126.342,37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47%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65217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50" u="none" strike="noStrike">
                          <a:effectLst/>
                        </a:rPr>
                        <a:t>B – Servicio de la Deuda Pública</a:t>
                      </a:r>
                      <a:endParaRPr lang="es-MX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             -  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 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36693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C- Inversión – Otros Recursos Tesoro y Fondos Especiales</a:t>
                      </a:r>
                      <a:endParaRPr lang="es-MX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337.191,00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337.190,24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36.530,87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20.922,81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316.267,43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94%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22023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C- Inversión – Recursos Crédito  Externo- BID</a:t>
                      </a:r>
                      <a:endParaRPr lang="es-MX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  55.066,30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55.066,29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50,31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41,94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55.024,36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16679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sng" strike="noStrike">
                          <a:effectLst/>
                        </a:rPr>
                        <a:t>TOTAL RAMA JUDICIAL</a:t>
                      </a:r>
                      <a:endParaRPr lang="es-CO" sz="105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100" u="none" strike="noStrike" dirty="0">
                          <a:effectLst/>
                        </a:rPr>
                        <a:t>                   665.354,72 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663.345,25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224.388,73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165.711,09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497.634,15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75%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6494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 smtClean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9552" y="1238892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</a:t>
            </a:r>
            <a:r>
              <a:rPr lang="es-MX" sz="1800" dirty="0" smtClean="0"/>
              <a:t>2023 </a:t>
            </a:r>
            <a:r>
              <a:rPr lang="es-MX" sz="1800" dirty="0"/>
              <a:t>a </a:t>
            </a:r>
            <a:r>
              <a:rPr lang="es-MX" sz="1800" dirty="0" smtClean="0"/>
              <a:t>Enero 31 de 2024 </a:t>
            </a:r>
            <a:r>
              <a:rPr lang="es-MX" sz="1800" dirty="0"/>
              <a:t>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207243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762481"/>
              </p:ext>
            </p:extLst>
          </p:nvPr>
        </p:nvGraphicFramePr>
        <p:xfrm>
          <a:off x="1935018" y="1973753"/>
          <a:ext cx="6908799" cy="4057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169">
                  <a:extLst>
                    <a:ext uri="{9D8B030D-6E8A-4147-A177-3AD203B41FA5}">
                      <a16:colId xmlns:a16="http://schemas.microsoft.com/office/drawing/2014/main" val="2363251108"/>
                    </a:ext>
                  </a:extLst>
                </a:gridCol>
                <a:gridCol w="1409052">
                  <a:extLst>
                    <a:ext uri="{9D8B030D-6E8A-4147-A177-3AD203B41FA5}">
                      <a16:colId xmlns:a16="http://schemas.microsoft.com/office/drawing/2014/main" val="2504458104"/>
                    </a:ext>
                  </a:extLst>
                </a:gridCol>
                <a:gridCol w="1002839">
                  <a:extLst>
                    <a:ext uri="{9D8B030D-6E8A-4147-A177-3AD203B41FA5}">
                      <a16:colId xmlns:a16="http://schemas.microsoft.com/office/drawing/2014/main" val="959348928"/>
                    </a:ext>
                  </a:extLst>
                </a:gridCol>
                <a:gridCol w="952062">
                  <a:extLst>
                    <a:ext uri="{9D8B030D-6E8A-4147-A177-3AD203B41FA5}">
                      <a16:colId xmlns:a16="http://schemas.microsoft.com/office/drawing/2014/main" val="3561417640"/>
                    </a:ext>
                  </a:extLst>
                </a:gridCol>
                <a:gridCol w="609320">
                  <a:extLst>
                    <a:ext uri="{9D8B030D-6E8A-4147-A177-3AD203B41FA5}">
                      <a16:colId xmlns:a16="http://schemas.microsoft.com/office/drawing/2014/main" val="3413482955"/>
                    </a:ext>
                  </a:extLst>
                </a:gridCol>
                <a:gridCol w="1018707">
                  <a:extLst>
                    <a:ext uri="{9D8B030D-6E8A-4147-A177-3AD203B41FA5}">
                      <a16:colId xmlns:a16="http://schemas.microsoft.com/office/drawing/2014/main" val="2283212738"/>
                    </a:ext>
                  </a:extLst>
                </a:gridCol>
                <a:gridCol w="761650">
                  <a:extLst>
                    <a:ext uri="{9D8B030D-6E8A-4147-A177-3AD203B41FA5}">
                      <a16:colId xmlns:a16="http://schemas.microsoft.com/office/drawing/2014/main" val="226060526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Unidad Ejecutora</a:t>
                      </a:r>
                      <a:endParaRPr lang="es-CO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RUBRO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COMPROMISOS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OBLIGACIONES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PAGOS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Reserva por utilizar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% Reserva por Utilizar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90058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</a:rPr>
                        <a:t>URNA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1.674,40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19,82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19,82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1.654,59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98,8%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58231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</a:rPr>
                        <a:t>CENDOJ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1.453,98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194,05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194,05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1.259,93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86,7%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28916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PEI-PJM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37.100,0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37.100,0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100,0%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3293040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</a:rPr>
                        <a:t>UIF-SJ / PEI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21.614,77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381,20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130,60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21.484,17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99,4%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92317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</a:rPr>
                        <a:t>UDAE -EE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55,28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24,40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24,40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30,88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55,9%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86592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PEI- L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40.931,39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40.931,39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100,0%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004282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Mantenimeinto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34.199,41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2.867,53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1.165,78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33.033,63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96,6%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0221175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</a:rPr>
                        <a:t>Escuela Judicial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C-2701-0800-29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18.167,86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3.706,50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935,69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17.232,17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94,8%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1529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</a:rPr>
                        <a:t>OSEG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C-2701-0800-30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7.317,32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7.317,32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100,0%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79368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RR.HH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C-2701-0800-31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4.363,35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1.845,78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1.439,39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2.923,96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67,0%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610923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CARRERA JUDICIAL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C-2701-0800-32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338,63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338,63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100,0%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31574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PET- TD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C-2701-0800-36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138.544,82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16.283,59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15.428,86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123.115,95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88,9%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99453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Informática -FP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C-2799-0800-12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30.453,75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10.232,72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693,95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29.759,80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97,7%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01371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UDAE-SG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C-2799-0800-13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975,28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975,28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890,28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85,0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8,7%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44947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</a:rPr>
                        <a:t>BID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BID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55.066,29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50,31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41,94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55.024,36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99,9%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521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 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TOTAL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392.256,53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36.581,18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20.964,75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371.291,78</a:t>
                      </a:r>
                      <a:endParaRPr lang="es-CO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94,7%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0714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FC8DA5-2E41-45E5-9502-5D149498A042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28603d8a-9efa-47f7-9310-b65af995be84"/>
    <ds:schemaRef ds:uri="http://purl.org/dc/dcmitype/"/>
    <ds:schemaRef ds:uri="http://purl.org/dc/elements/1.1/"/>
    <ds:schemaRef ds:uri="fbf56f25-cbbb-4cbe-ae8a-427ea759e04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7846</TotalTime>
  <Words>2444</Words>
  <Application>Microsoft Office PowerPoint</Application>
  <PresentationFormat>Panorámica</PresentationFormat>
  <Paragraphs>1286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3" baseType="lpstr">
      <vt:lpstr>Calibri</vt:lpstr>
      <vt:lpstr>Arial Narrow</vt:lpstr>
      <vt:lpstr>Montserrat</vt:lpstr>
      <vt:lpstr>Montserrat Light</vt:lpstr>
      <vt:lpstr>Calibri Light</vt:lpstr>
      <vt:lpstr>Arial</vt:lpstr>
      <vt:lpstr>Montserrat SemiBold</vt:lpstr>
      <vt:lpstr>Times New Roman</vt:lpstr>
      <vt:lpstr>Montserrat Medium</vt:lpstr>
      <vt:lpstr>Trebuchet MS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William Leonidas Hernandez Malagon</cp:lastModifiedBy>
  <cp:revision>533</cp:revision>
  <cp:lastPrinted>2023-12-21T13:28:21Z</cp:lastPrinted>
  <dcterms:created xsi:type="dcterms:W3CDTF">2022-07-27T10:12:18Z</dcterms:created>
  <dcterms:modified xsi:type="dcterms:W3CDTF">2024-02-20T00:09:58Z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