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4" r:id="rId4"/>
  </p:sldMasterIdLst>
  <p:notesMasterIdLst>
    <p:notesMasterId r:id="rId20"/>
  </p:notesMasterIdLst>
  <p:sldIdLst>
    <p:sldId id="256" r:id="rId5"/>
    <p:sldId id="460" r:id="rId6"/>
    <p:sldId id="485" r:id="rId7"/>
    <p:sldId id="461" r:id="rId8"/>
    <p:sldId id="478" r:id="rId9"/>
    <p:sldId id="482" r:id="rId10"/>
    <p:sldId id="484" r:id="rId11"/>
    <p:sldId id="465" r:id="rId12"/>
    <p:sldId id="468" r:id="rId13"/>
    <p:sldId id="469" r:id="rId14"/>
    <p:sldId id="470" r:id="rId15"/>
    <p:sldId id="472" r:id="rId16"/>
    <p:sldId id="471" r:id="rId17"/>
    <p:sldId id="475" r:id="rId18"/>
    <p:sldId id="476" r:id="rId19"/>
  </p:sldIdLst>
  <p:sldSz cx="12192000" cy="6858000"/>
  <p:notesSz cx="7004050" cy="9296400"/>
  <p:embeddedFontLst>
    <p:embeddedFont>
      <p:font typeface="Trebuchet MS" panose="020B0603020202020204" pitchFamily="34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Arial Narrow" panose="020B0606020202030204" pitchFamily="34" charset="0"/>
      <p:regular r:id="rId29"/>
      <p:bold r:id="rId30"/>
      <p:italic r:id="rId31"/>
      <p:boldItalic r:id="rId32"/>
    </p:embeddedFont>
    <p:embeddedFont>
      <p:font typeface="Montserrat Light" panose="020B0604020202020204" charset="0"/>
      <p:regular r:id="rId33"/>
      <p:italic r:id="rId34"/>
    </p:embeddedFont>
    <p:embeddedFont>
      <p:font typeface="Montserrat" panose="020B0604020202020204" charset="0"/>
      <p:regular r:id="rId35"/>
      <p:bold r:id="rId36"/>
      <p:italic r:id="rId37"/>
      <p:boldItalic r:id="rId38"/>
    </p:embeddedFont>
    <p:embeddedFont>
      <p:font typeface="Montserrat SemiBold" panose="020B0604020202020204" charset="0"/>
      <p:regular r:id="rId39"/>
      <p:bold r:id="rId40"/>
      <p:italic r:id="rId41"/>
      <p:boldItalic r:id="rId42"/>
    </p:embeddedFont>
    <p:embeddedFont>
      <p:font typeface="Calibri Light" panose="020F0302020204030204" pitchFamily="34" charset="0"/>
      <p:regular r:id="rId43"/>
      <p:italic r:id="rId44"/>
    </p:embeddedFont>
    <p:embeddedFont>
      <p:font typeface="Montserrat Medium" panose="020B0604020202020204" charset="0"/>
      <p:regular r:id="rId45"/>
      <p:italic r:id="rId46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100D44-D356-9B40-AD8E-D8DFEB3CC077}">
          <p14:sldIdLst>
            <p14:sldId id="256"/>
            <p14:sldId id="460"/>
            <p14:sldId id="485"/>
            <p14:sldId id="461"/>
            <p14:sldId id="478"/>
            <p14:sldId id="482"/>
            <p14:sldId id="484"/>
            <p14:sldId id="465"/>
            <p14:sldId id="468"/>
            <p14:sldId id="469"/>
            <p14:sldId id="470"/>
            <p14:sldId id="472"/>
            <p14:sldId id="471"/>
            <p14:sldId id="475"/>
            <p14:sldId id="4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F6C041"/>
    <a:srgbClr val="01ADEE"/>
    <a:srgbClr val="EE7D2D"/>
    <a:srgbClr val="002A41"/>
    <a:srgbClr val="7557C5"/>
    <a:srgbClr val="383890"/>
    <a:srgbClr val="7155C2"/>
    <a:srgbClr val="0ED374"/>
    <a:srgbClr val="123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09" autoAdjust="0"/>
    <p:restoredTop sz="95707"/>
  </p:normalViewPr>
  <p:slideViewPr>
    <p:cSldViewPr snapToGrid="0">
      <p:cViewPr varScale="1">
        <p:scale>
          <a:sx n="115" d="100"/>
          <a:sy n="115" d="100"/>
        </p:scale>
        <p:origin x="606" y="114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font" Target="fonts/font22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9.fntdata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openxmlformats.org/officeDocument/2006/relationships/font" Target="fonts/font25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4" Type="http://schemas.openxmlformats.org/officeDocument/2006/relationships/font" Target="fonts/font2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font" Target="fonts/font23.fntdata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openxmlformats.org/officeDocument/2006/relationships/font" Target="fonts/font26.fntdata"/><Relationship Id="rId20" Type="http://schemas.openxmlformats.org/officeDocument/2006/relationships/notesMaster" Target="notesMasters/notesMaster1.xml"/><Relationship Id="rId41" Type="http://schemas.openxmlformats.org/officeDocument/2006/relationships/font" Target="fonts/font2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6434"/>
          </a:xfrm>
          <a:prstGeom prst="rect">
            <a:avLst/>
          </a:prstGeom>
        </p:spPr>
        <p:txBody>
          <a:bodyPr vert="horz" lIns="93141" tIns="46570" rIns="93141" bIns="46570" rtlCol="0"/>
          <a:lstStyle>
            <a:lvl1pPr algn="r">
              <a:defRPr sz="1200"/>
            </a:lvl1pPr>
          </a:lstStyle>
          <a:p>
            <a:fld id="{2FF897CD-71F9-4604-8045-0CB51AE811E9}" type="datetimeFigureOut">
              <a:rPr lang="es-CO" smtClean="0"/>
              <a:t>4/03/2024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14375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1" tIns="46570" rIns="93141" bIns="4657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0405" y="4473892"/>
            <a:ext cx="5603240" cy="3660458"/>
          </a:xfrm>
          <a:prstGeom prst="rect">
            <a:avLst/>
          </a:prstGeom>
        </p:spPr>
        <p:txBody>
          <a:bodyPr vert="horz" lIns="93141" tIns="46570" rIns="93141" bIns="46570" rtlCol="0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67341" y="8829967"/>
            <a:ext cx="3035088" cy="466433"/>
          </a:xfrm>
          <a:prstGeom prst="rect">
            <a:avLst/>
          </a:prstGeom>
        </p:spPr>
        <p:txBody>
          <a:bodyPr vert="horz" lIns="93141" tIns="46570" rIns="93141" bIns="46570" rtlCol="0" anchor="b"/>
          <a:lstStyle>
            <a:lvl1pPr algn="r">
              <a:defRPr sz="1200"/>
            </a:lvl1pPr>
          </a:lstStyle>
          <a:p>
            <a:fld id="{B541DC60-CBDA-472C-BB41-8AEA9984B0A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73749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3264689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orient="horz" pos="2160" userDrawn="1">
          <p15:clr>
            <a:srgbClr val="FBAE40"/>
          </p15:clr>
        </p15:guide>
        <p15:guide id="4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1190888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181430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734E610-7E6C-FF38-B04C-609E6CB81D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6EF506-45BE-D9F6-4411-C15A82E18F81}"/>
              </a:ext>
            </a:extLst>
          </p:cNvPr>
          <p:cNvSpPr/>
          <p:nvPr userDrawn="1"/>
        </p:nvSpPr>
        <p:spPr>
          <a:xfrm>
            <a:off x="4580264" y="2166730"/>
            <a:ext cx="6545766" cy="2383045"/>
          </a:xfrm>
          <a:prstGeom prst="rect">
            <a:avLst/>
          </a:prstGeom>
          <a:solidFill>
            <a:srgbClr val="E6E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080FD1D-63D3-6A6E-7DD5-48B3BA3DAB4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3710" y="2954338"/>
            <a:ext cx="6545766" cy="1595437"/>
          </a:xfrm>
        </p:spPr>
        <p:txBody>
          <a:bodyPr>
            <a:normAutofit/>
          </a:bodyPr>
          <a:lstStyle>
            <a:lvl1pPr marL="0" indent="0" algn="l">
              <a:buNone/>
              <a:defRPr sz="4000" b="1">
                <a:solidFill>
                  <a:srgbClr val="359946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TÍTULO DE LA PRESENTACIÓN AQUÍ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61C9934-896D-6181-CB6F-B65FB1B3F4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677" y="5643966"/>
            <a:ext cx="616734" cy="828000"/>
          </a:xfrm>
          <a:prstGeom prst="rect">
            <a:avLst/>
          </a:prstGeom>
        </p:spPr>
      </p:pic>
      <p:pic>
        <p:nvPicPr>
          <p:cNvPr id="17" name="Picture 16" descr="Graphical user interface, application, icon&#10;&#10;Description automatically generated">
            <a:extLst>
              <a:ext uri="{FF2B5EF4-FFF2-40B4-BE49-F238E27FC236}">
                <a16:creationId xmlns:a16="http://schemas.microsoft.com/office/drawing/2014/main" id="{3C05F2E9-223B-9F68-7DC4-D5B0C26DED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78" y="5643966"/>
            <a:ext cx="616129" cy="82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AC16DF4-F502-4DDD-0DD8-712A16FCBF4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173" y="5643966"/>
            <a:ext cx="616129" cy="82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0F882CD-AA78-7363-F35A-7F092152BAD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4293" y="5643966"/>
            <a:ext cx="616129" cy="82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1D9A23-802E-8BDD-C530-6F32204C597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105" y="5643966"/>
            <a:ext cx="616129" cy="828000"/>
          </a:xfrm>
          <a:prstGeom prst="rect">
            <a:avLst/>
          </a:prstGeom>
        </p:spPr>
      </p:pic>
      <p:pic>
        <p:nvPicPr>
          <p:cNvPr id="21" name="Picture 20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A862E63-85B3-C967-32D4-FC37562FA16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9171" y="5643966"/>
            <a:ext cx="615318" cy="828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B64CF2-7918-9B9D-51F0-4CEDBCEA2B8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522" y="5643966"/>
            <a:ext cx="615318" cy="82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F1276D6-C086-5F41-0CF9-60CE656D484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7304" y="5809141"/>
            <a:ext cx="504000" cy="504000"/>
          </a:xfrm>
          <a:prstGeom prst="rect">
            <a:avLst/>
          </a:prstGeom>
        </p:spPr>
      </p:pic>
      <p:sp>
        <p:nvSpPr>
          <p:cNvPr id="24" name="Text Box 11">
            <a:extLst>
              <a:ext uri="{FF2B5EF4-FFF2-40B4-BE49-F238E27FC236}">
                <a16:creationId xmlns:a16="http://schemas.microsoft.com/office/drawing/2014/main" id="{069234CB-3797-515D-4B1E-037DC64D49CC}"/>
              </a:ext>
            </a:extLst>
          </p:cNvPr>
          <p:cNvSpPr txBox="1"/>
          <p:nvPr userDrawn="1"/>
        </p:nvSpPr>
        <p:spPr>
          <a:xfrm>
            <a:off x="6810578" y="6472774"/>
            <a:ext cx="322311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b="0" i="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Arial Narrow" panose="020B0604020202020204" pitchFamily="34" charset="0"/>
              </a:rPr>
              <a:t>5781-1</a:t>
            </a:r>
            <a:endParaRPr lang="en-CO" sz="700" b="0" i="0" kern="100" dirty="0">
              <a:effectLst/>
              <a:latin typeface="Arial Narrow" panose="020B0604020202020204" pitchFamily="34" charset="0"/>
              <a:ea typeface="Calibri" panose="020F0502020204030204" pitchFamily="34" charset="0"/>
              <a:cs typeface="Arial Narrow" panose="020B0604020202020204" pitchFamily="34" charset="0"/>
            </a:endParaRPr>
          </a:p>
        </p:txBody>
      </p:sp>
      <p:sp>
        <p:nvSpPr>
          <p:cNvPr id="25" name="Text Box 12">
            <a:extLst>
              <a:ext uri="{FF2B5EF4-FFF2-40B4-BE49-F238E27FC236}">
                <a16:creationId xmlns:a16="http://schemas.microsoft.com/office/drawing/2014/main" id="{D6567490-A198-18FC-6795-1D8FE26D11AF}"/>
              </a:ext>
            </a:extLst>
          </p:cNvPr>
          <p:cNvSpPr txBox="1"/>
          <p:nvPr userDrawn="1"/>
        </p:nvSpPr>
        <p:spPr>
          <a:xfrm>
            <a:off x="7264635" y="6474552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SA-CER-551308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 Box 13">
            <a:extLst>
              <a:ext uri="{FF2B5EF4-FFF2-40B4-BE49-F238E27FC236}">
                <a16:creationId xmlns:a16="http://schemas.microsoft.com/office/drawing/2014/main" id="{2461DC3A-B05A-B21E-304A-6071ED0CADF0}"/>
              </a:ext>
            </a:extLst>
          </p:cNvPr>
          <p:cNvSpPr txBox="1"/>
          <p:nvPr userDrawn="1"/>
        </p:nvSpPr>
        <p:spPr>
          <a:xfrm>
            <a:off x="7899207" y="647196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ST-CER955060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4">
            <a:extLst>
              <a:ext uri="{FF2B5EF4-FFF2-40B4-BE49-F238E27FC236}">
                <a16:creationId xmlns:a16="http://schemas.microsoft.com/office/drawing/2014/main" id="{611FDF22-8905-9E22-84F0-89AD66790446}"/>
              </a:ext>
            </a:extLst>
          </p:cNvPr>
          <p:cNvSpPr txBox="1"/>
          <p:nvPr userDrawn="1"/>
        </p:nvSpPr>
        <p:spPr>
          <a:xfrm>
            <a:off x="8527310" y="6465616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 CER9669331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15">
            <a:extLst>
              <a:ext uri="{FF2B5EF4-FFF2-40B4-BE49-F238E27FC236}">
                <a16:creationId xmlns:a16="http://schemas.microsoft.com/office/drawing/2014/main" id="{98CA0E43-6A03-BEDD-5DA3-B93589E53903}"/>
              </a:ext>
            </a:extLst>
          </p:cNvPr>
          <p:cNvSpPr txBox="1"/>
          <p:nvPr userDrawn="1"/>
        </p:nvSpPr>
        <p:spPr>
          <a:xfrm>
            <a:off x="9154962" y="6458224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SGA-2000495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16">
            <a:extLst>
              <a:ext uri="{FF2B5EF4-FFF2-40B4-BE49-F238E27FC236}">
                <a16:creationId xmlns:a16="http://schemas.microsoft.com/office/drawing/2014/main" id="{B1955B94-5208-47DD-9940-2E16F233C0CE}"/>
              </a:ext>
            </a:extLst>
          </p:cNvPr>
          <p:cNvSpPr txBox="1"/>
          <p:nvPr userDrawn="1"/>
        </p:nvSpPr>
        <p:spPr>
          <a:xfrm>
            <a:off x="10427633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CP-CER-PB0655</a:t>
            </a:r>
            <a:endParaRPr lang="en-CO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 Box 17">
            <a:extLst>
              <a:ext uri="{FF2B5EF4-FFF2-40B4-BE49-F238E27FC236}">
                <a16:creationId xmlns:a16="http://schemas.microsoft.com/office/drawing/2014/main" id="{021D3C25-7DED-974B-DAB5-7E85EEA08414}"/>
              </a:ext>
            </a:extLst>
          </p:cNvPr>
          <p:cNvSpPr txBox="1"/>
          <p:nvPr userDrawn="1"/>
        </p:nvSpPr>
        <p:spPr>
          <a:xfrm>
            <a:off x="11064974" y="6459998"/>
            <a:ext cx="708413" cy="14772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700" kern="100" dirty="0">
                <a:solidFill>
                  <a:srgbClr val="0285C8"/>
                </a:solidFill>
                <a:effectLst/>
                <a:latin typeface="Arial Narrow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RJ-CER855787</a:t>
            </a:r>
            <a:endParaRPr lang="en-CO" sz="7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14247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9735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1047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sin Conteni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 algn="l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E677A772-F69D-CD0D-A926-6C099A7EC2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669739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con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E991164-BFE2-4A7A-6074-0B5FAEDA3F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7269" y="1293484"/>
            <a:ext cx="898525" cy="66144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40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dirty="0"/>
              <a:t>01</a:t>
            </a:r>
            <a:endParaRPr lang="es-ES_tradnl" dirty="0"/>
          </a:p>
        </p:txBody>
      </p:sp>
      <p:sp>
        <p:nvSpPr>
          <p:cNvPr id="45" name="Content Placeholder 44">
            <a:extLst>
              <a:ext uri="{FF2B5EF4-FFF2-40B4-BE49-F238E27FC236}">
                <a16:creationId xmlns:a16="http://schemas.microsoft.com/office/drawing/2014/main" id="{486217EC-1950-577C-9069-596A64217776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267362" y="1473049"/>
            <a:ext cx="4643911" cy="507831"/>
          </a:xfrm>
          <a:blipFill dpi="0" rotWithShape="1">
            <a:blip r:embed="rId3"/>
            <a:srcRect/>
            <a:stretch>
              <a:fillRect l="-40391" t="89157" r="12838" b="919"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 sz="3000" b="0" i="0">
                <a:solidFill>
                  <a:srgbClr val="00ADEE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Título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554608-D773-01F5-46C9-F8BEA305C7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457863" y="3203903"/>
            <a:ext cx="5527138" cy="2909888"/>
          </a:xfrm>
        </p:spPr>
        <p:txBody>
          <a:bodyPr/>
          <a:lstStyle>
            <a:lvl1pPr marL="171450" marR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 sz="1100" b="0" i="0">
                <a:solidFill>
                  <a:srgbClr val="58595B"/>
                </a:solidFill>
                <a:latin typeface="Montserrat" pitchFamily="2" charset="77"/>
              </a:defRPr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es-ES_tradnl" dirty="0"/>
              <a:t>Aquí se pueden listar ideas o datos relevantes</a:t>
            </a:r>
          </a:p>
          <a:p>
            <a:pPr lvl="0"/>
            <a:endParaRPr lang="es-ES_tradnl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5A6DF95-8933-8B44-3E4F-338BDFDDF0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457863" y="2628900"/>
            <a:ext cx="7038975" cy="444500"/>
          </a:xfrm>
        </p:spPr>
        <p:txBody>
          <a:bodyPr>
            <a:normAutofit/>
          </a:bodyPr>
          <a:lstStyle>
            <a:lvl1pPr marL="0" indent="0">
              <a:buNone/>
              <a:defRPr sz="1400" b="0" i="0">
                <a:solidFill>
                  <a:srgbClr val="58595B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 err="1"/>
              <a:t>Texto</a:t>
            </a:r>
            <a:r>
              <a:rPr lang="en-US" dirty="0"/>
              <a:t> de </a:t>
            </a:r>
            <a:r>
              <a:rPr lang="en-US" dirty="0" err="1"/>
              <a:t>apertura</a:t>
            </a:r>
            <a:r>
              <a:rPr lang="en-US" dirty="0"/>
              <a:t> para </a:t>
            </a:r>
            <a:r>
              <a:rPr lang="en-US" dirty="0" err="1"/>
              <a:t>listar</a:t>
            </a:r>
            <a:r>
              <a:rPr lang="en-US" dirty="0"/>
              <a:t> ideas o </a:t>
            </a:r>
            <a:r>
              <a:rPr lang="en-US" dirty="0" err="1"/>
              <a:t>datos</a:t>
            </a:r>
            <a:endParaRPr lang="es-ES_tradnl" dirty="0"/>
          </a:p>
        </p:txBody>
      </p:sp>
      <p:sp>
        <p:nvSpPr>
          <p:cNvPr id="9" name="Text Placeholder 56">
            <a:extLst>
              <a:ext uri="{FF2B5EF4-FFF2-40B4-BE49-F238E27FC236}">
                <a16:creationId xmlns:a16="http://schemas.microsoft.com/office/drawing/2014/main" id="{470A9290-6122-39FA-0183-CE492741024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49168" y="6376086"/>
            <a:ext cx="4942832" cy="234780"/>
          </a:xfrm>
          <a:solidFill>
            <a:srgbClr val="EE7D2D"/>
          </a:solidFill>
        </p:spPr>
        <p:txBody>
          <a:bodyPr tIns="50400" bIns="0"/>
          <a:lstStyle>
            <a:lvl1pPr marL="0" indent="0" algn="ctr">
              <a:buNone/>
              <a:defRPr sz="1000" b="0" i="0">
                <a:solidFill>
                  <a:schemeClr val="bg1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s-ES_tradnl" dirty="0"/>
              <a:t>Indique el nombre de su unidad/grupo aquí</a:t>
            </a:r>
          </a:p>
        </p:txBody>
      </p:sp>
    </p:spTree>
    <p:extLst>
      <p:ext uri="{BB962C8B-B14F-4D97-AF65-F5344CB8AC3E}">
        <p14:creationId xmlns:p14="http://schemas.microsoft.com/office/powerpoint/2010/main" val="4002879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34" b="1" i="0">
                <a:solidFill>
                  <a:srgbClr val="2A4A9D"/>
                </a:solidFill>
                <a:latin typeface="Trebuchet MS"/>
                <a:cs typeface="Trebuchet MS"/>
              </a:defRPr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390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a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F33C8DD3-AF1F-E6E7-6B8B-A7E339CEF3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379" y="1839897"/>
            <a:ext cx="6345238" cy="776287"/>
          </a:xfrm>
        </p:spPr>
        <p:txBody>
          <a:bodyPr/>
          <a:lstStyle>
            <a:lvl1pPr marL="0" indent="0" algn="ctr">
              <a:buNone/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1pPr>
            <a:lvl2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2pPr>
            <a:lvl3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3pPr>
            <a:lvl4pPr>
              <a:defRPr lang="en-US" sz="7000" b="1" i="0" kern="1200" spc="1000" baseline="0" dirty="0" smtClean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4pPr>
            <a:lvl5pPr>
              <a:defRPr lang="es-ES_tradnl" sz="7000" b="1" i="0" kern="1200" spc="1000" baseline="0" dirty="0">
                <a:solidFill>
                  <a:schemeClr val="bg1"/>
                </a:solidFill>
                <a:latin typeface="Montserrat SemiBold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INFORME</a:t>
            </a:r>
            <a:endParaRPr lang="es-ES_tradnl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0B333AE-58F8-2F04-B67D-A1F70DCC71B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49250" y="2710467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0" kern="1200" spc="1000" baseline="0" dirty="0">
                <a:solidFill>
                  <a:schemeClr val="bg1"/>
                </a:solidFill>
                <a:latin typeface="Montserrat Ligh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-DE-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47906A3F-4009-8DF2-811F-5033D0F069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23378" y="3281278"/>
            <a:ext cx="6345238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7000" b="1" i="0" kern="1200" spc="1000" baseline="0" dirty="0">
                <a:solidFill>
                  <a:srgbClr val="1E3A6B"/>
                </a:solidFill>
                <a:effectLst>
                  <a:outerShdw dist="38100" dir="2700000" algn="tl" rotWithShape="0">
                    <a:schemeClr val="bg1"/>
                  </a:outerShdw>
                </a:effectLst>
                <a:latin typeface="Montserrat SemiBold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EMPALME</a:t>
            </a:r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18CE6E4D-7846-809E-9BED-768B82FB65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42745" y="4519172"/>
            <a:ext cx="2293495" cy="612775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4000" b="0" i="1" kern="1200" spc="1000" baseline="0" dirty="0">
                <a:solidFill>
                  <a:schemeClr val="bg1"/>
                </a:solidFill>
                <a:latin typeface="Montserrat Medium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2022</a:t>
            </a: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EF462949-E501-0515-1D7A-E604271F5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102962" y="5770766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1300" b="0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DIRECTOR EJECUTIVO DE ADMINISTRACIÓN JUDICIAL</a:t>
            </a:r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A1DE6040-CC14-DD5E-E519-2D8E554693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02962" y="5946940"/>
            <a:ext cx="5986069" cy="292389"/>
          </a:xfrm>
        </p:spPr>
        <p:txBody>
          <a:bodyPr>
            <a:noAutofit/>
          </a:bodyPr>
          <a:lstStyle>
            <a:lvl1pPr marL="0" indent="0" algn="ctr" defTabSz="914400" rtl="0" eaLnBrk="1" latinLnBrk="0" hangingPunct="1">
              <a:buNone/>
              <a:defRPr lang="es-ES_tradnl" sz="2000" b="1" i="0" kern="1000" spc="170" baseline="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</a:lstStyle>
          <a:p>
            <a:pPr lvl="0"/>
            <a:r>
              <a:rPr lang="es-ES_tradnl" dirty="0"/>
              <a:t>José Mauricio Cuestas Gómez</a:t>
            </a:r>
          </a:p>
        </p:txBody>
      </p:sp>
    </p:spTree>
    <p:extLst>
      <p:ext uri="{BB962C8B-B14F-4D97-AF65-F5344CB8AC3E}">
        <p14:creationId xmlns:p14="http://schemas.microsoft.com/office/powerpoint/2010/main" val="630924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a de Contenid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7DE2DA6-EBB2-FE56-3FDF-2FB42C9052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0409" y="1336441"/>
            <a:ext cx="3452190" cy="552319"/>
          </a:xfrm>
        </p:spPr>
        <p:txBody>
          <a:bodyPr>
            <a:noAutofit/>
          </a:bodyPr>
          <a:lstStyle>
            <a:lvl1pPr marL="0" indent="0">
              <a:buNone/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1pPr>
            <a:lvl2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2pPr>
            <a:lvl3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3pPr>
            <a:lvl4pPr>
              <a:defRPr lang="en-US" sz="3800" b="1" i="0" kern="1200" dirty="0" smtClean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4pPr>
            <a:lvl5pPr>
              <a:defRPr lang="es-ES_tradnl" sz="3800" b="1" i="0" kern="1200" dirty="0">
                <a:solidFill>
                  <a:schemeClr val="bg1"/>
                </a:solidFill>
                <a:latin typeface="Montserrat" pitchFamily="2" charset="77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CONTENIDO</a:t>
            </a:r>
            <a:endParaRPr lang="es-ES_tradnl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5D594A2-B3A4-F71E-F3C7-E93348F5F8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58795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1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109F2D97-2D6C-5500-F5FA-409844AB90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58795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2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2F79E2BD-4D9A-C0B8-D37C-DB613A0EB55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8795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3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73F044C8-848B-5C1A-A678-F79A24F4EE7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58795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9D9EFFAC-E73D-9659-981A-C3E1E94638A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6256" y="2308090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5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30F27A4B-0CBD-22BE-2330-5DE1FE85F2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46256" y="3229609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6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4C16330C-8140-2A90-4955-6AA55D93F95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46256" y="4151128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7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222147B-EC3A-F968-6E13-A19A844AB6A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146256" y="5072647"/>
            <a:ext cx="788400" cy="788400"/>
          </a:xfrm>
          <a:custGeom>
            <a:avLst/>
            <a:gdLst>
              <a:gd name="connsiteX0" fmla="*/ 394200 w 788400"/>
              <a:gd name="connsiteY0" fmla="*/ 0 h 788400"/>
              <a:gd name="connsiteX1" fmla="*/ 788400 w 788400"/>
              <a:gd name="connsiteY1" fmla="*/ 394200 h 788400"/>
              <a:gd name="connsiteX2" fmla="*/ 394200 w 788400"/>
              <a:gd name="connsiteY2" fmla="*/ 788400 h 788400"/>
              <a:gd name="connsiteX3" fmla="*/ 0 w 788400"/>
              <a:gd name="connsiteY3" fmla="*/ 394200 h 788400"/>
              <a:gd name="connsiteX4" fmla="*/ 394200 w 788400"/>
              <a:gd name="connsiteY4" fmla="*/ 0 h 78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8400" h="788400">
                <a:moveTo>
                  <a:pt x="394200" y="0"/>
                </a:moveTo>
                <a:cubicBezTo>
                  <a:pt x="611911" y="0"/>
                  <a:pt x="788400" y="176489"/>
                  <a:pt x="788400" y="394200"/>
                </a:cubicBezTo>
                <a:cubicBezTo>
                  <a:pt x="788400" y="611911"/>
                  <a:pt x="611911" y="788400"/>
                  <a:pt x="394200" y="788400"/>
                </a:cubicBezTo>
                <a:cubicBezTo>
                  <a:pt x="176489" y="788400"/>
                  <a:pt x="0" y="611911"/>
                  <a:pt x="0" y="394200"/>
                </a:cubicBezTo>
                <a:cubicBezTo>
                  <a:pt x="0" y="176489"/>
                  <a:pt x="176489" y="0"/>
                  <a:pt x="3942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90000" bIns="0" anchor="ctr" anchorCtr="0">
            <a:noAutofit/>
          </a:bodyPr>
          <a:lstStyle>
            <a:lvl1pPr marL="0" indent="0" algn="ctr">
              <a:buNone/>
              <a:defRPr sz="5400" b="1" i="0">
                <a:solidFill>
                  <a:srgbClr val="123E48"/>
                </a:solidFill>
                <a:latin typeface="Montserrat" pitchFamily="2" charset="77"/>
              </a:defRPr>
            </a:lvl1pPr>
          </a:lstStyle>
          <a:p>
            <a:pPr lvl="0"/>
            <a:r>
              <a:rPr lang="es-ES_tradnl" dirty="0"/>
              <a:t>8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9935B10D-E687-90E6-310D-2A46BDCE574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41688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1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0" name="Text Placeholder 28">
            <a:extLst>
              <a:ext uri="{FF2B5EF4-FFF2-40B4-BE49-F238E27FC236}">
                <a16:creationId xmlns:a16="http://schemas.microsoft.com/office/drawing/2014/main" id="{85814EDC-8295-DB06-18F1-5F1B84E6945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41688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2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1" name="Text Placeholder 28">
            <a:extLst>
              <a:ext uri="{FF2B5EF4-FFF2-40B4-BE49-F238E27FC236}">
                <a16:creationId xmlns:a16="http://schemas.microsoft.com/office/drawing/2014/main" id="{2231F79E-C0DB-C4ED-50BD-2695A99F24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341688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3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2" name="Text Placeholder 28">
            <a:extLst>
              <a:ext uri="{FF2B5EF4-FFF2-40B4-BE49-F238E27FC236}">
                <a16:creationId xmlns:a16="http://schemas.microsoft.com/office/drawing/2014/main" id="{86F1B1BF-882C-6D19-D226-1EB46777C51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341688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4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3" name="Text Placeholder 28">
            <a:extLst>
              <a:ext uri="{FF2B5EF4-FFF2-40B4-BE49-F238E27FC236}">
                <a16:creationId xmlns:a16="http://schemas.microsoft.com/office/drawing/2014/main" id="{CCF99517-2CD6-5CB8-6E40-A06EABE79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129151" y="2426130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5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4" name="Text Placeholder 28">
            <a:extLst>
              <a:ext uri="{FF2B5EF4-FFF2-40B4-BE49-F238E27FC236}">
                <a16:creationId xmlns:a16="http://schemas.microsoft.com/office/drawing/2014/main" id="{15EE04E4-C95D-21F4-86E4-5E50F6DE2B3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129151" y="3347649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6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AAD5C4D9-F466-97A2-7FE3-0E948DD16C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129151" y="4269168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7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4DCA36D1-481D-1989-C92F-FF56EC78D49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129151" y="5190687"/>
            <a:ext cx="2754312" cy="55231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rgbClr val="00688F"/>
                </a:solidFill>
                <a:latin typeface="Montserrat Medium" pitchFamily="2" charset="77"/>
              </a:defRPr>
            </a:lvl1pPr>
          </a:lstStyle>
          <a:p>
            <a:pPr lvl="0"/>
            <a:r>
              <a:rPr lang="en-US" dirty="0"/>
              <a:t>TÍTULO 8</a:t>
            </a:r>
          </a:p>
          <a:p>
            <a:pPr lvl="0"/>
            <a:r>
              <a:rPr lang="en-US" dirty="0"/>
              <a:t>LOREM IPSOM DOLOR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3253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o sin forma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5592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995418-16FE-F403-16CE-056685ABB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_trad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29AB5-928A-83C3-A761-A30BE45C62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FD602-E3CB-BC50-D98C-A2BE92E50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AC425-1BB8-3F4E-AEFE-51DF73AA0EA6}" type="datetimeFigureOut">
              <a:rPr lang="es-ES_tradnl" smtClean="0"/>
              <a:t>04/03/2024</a:t>
            </a:fld>
            <a:endParaRPr lang="es-ES_trad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324C71-F371-4138-226D-1FFD1FC55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6DAE5-6A65-A072-8ECB-EFBA704A06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20E26-8882-F341-8189-9C3B832C5117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1295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1" r:id="rId6"/>
    <p:sldLayoutId id="2147483649" r:id="rId7"/>
    <p:sldLayoutId id="2147483650" r:id="rId8"/>
    <p:sldLayoutId id="2147483653" r:id="rId9"/>
    <p:sldLayoutId id="2147483651" r:id="rId10"/>
    <p:sldLayoutId id="2147483652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60459" y="1549487"/>
            <a:ext cx="6545766" cy="1595437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ES_tradnl" dirty="0"/>
              <a:t>Dirección Ejecutiva de Administración Judicial</a:t>
            </a:r>
          </a:p>
          <a:p>
            <a:pPr algn="ctr"/>
            <a:r>
              <a:rPr lang="es-ES_tradnl" dirty="0"/>
              <a:t>Unidad de Presupuesto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3C7FADB-DCAF-93F3-682F-F5AE428EC06B}"/>
              </a:ext>
            </a:extLst>
          </p:cNvPr>
          <p:cNvSpPr txBox="1">
            <a:spLocks/>
          </p:cNvSpPr>
          <p:nvPr/>
        </p:nvSpPr>
        <p:spPr>
          <a:xfrm>
            <a:off x="4554670" y="3422621"/>
            <a:ext cx="6545766" cy="6007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b="1" kern="1200">
                <a:solidFill>
                  <a:srgbClr val="35994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_tradnl" sz="2000" dirty="0"/>
              <a:t>Informe Ejecucion Presupuestal Febrero 29 de  2024</a:t>
            </a:r>
          </a:p>
        </p:txBody>
      </p:sp>
    </p:spTree>
    <p:extLst>
      <p:ext uri="{BB962C8B-B14F-4D97-AF65-F5344CB8AC3E}">
        <p14:creationId xmlns:p14="http://schemas.microsoft.com/office/powerpoint/2010/main" val="3109147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9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2000" dirty="0"/>
              <a:t>Ejecución reserva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19005" y="3259776"/>
            <a:ext cx="5770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Ejecucion Reserva constituida 2023 a Febrero 29 de  2024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15501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10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3508" y="1098244"/>
            <a:ext cx="10183610" cy="880185"/>
          </a:xfrm>
        </p:spPr>
        <p:txBody>
          <a:bodyPr/>
          <a:lstStyle/>
          <a:p>
            <a:pPr algn="ctr"/>
            <a:r>
              <a:rPr lang="es-MX" sz="2000" dirty="0"/>
              <a:t>Ejecución reserva constituida 2023, a Febrero 29 de  2024 </a:t>
            </a:r>
          </a:p>
          <a:p>
            <a:pPr algn="ctr"/>
            <a:r>
              <a:rPr lang="es-MX" sz="2000" dirty="0"/>
              <a:t>- por concepto del gasto 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57452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86787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ABCDC0F7-DFD3-4321-BD30-A3197CD967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6647593"/>
              </p:ext>
            </p:extLst>
          </p:nvPr>
        </p:nvGraphicFramePr>
        <p:xfrm>
          <a:off x="947451" y="2060154"/>
          <a:ext cx="9882130" cy="36996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171024">
                  <a:extLst>
                    <a:ext uri="{9D8B030D-6E8A-4147-A177-3AD203B41FA5}">
                      <a16:colId xmlns:a16="http://schemas.microsoft.com/office/drawing/2014/main" val="3215110451"/>
                    </a:ext>
                  </a:extLst>
                </a:gridCol>
                <a:gridCol w="1175250">
                  <a:extLst>
                    <a:ext uri="{9D8B030D-6E8A-4147-A177-3AD203B41FA5}">
                      <a16:colId xmlns:a16="http://schemas.microsoft.com/office/drawing/2014/main" val="1720334968"/>
                    </a:ext>
                  </a:extLst>
                </a:gridCol>
                <a:gridCol w="1060591">
                  <a:extLst>
                    <a:ext uri="{9D8B030D-6E8A-4147-A177-3AD203B41FA5}">
                      <a16:colId xmlns:a16="http://schemas.microsoft.com/office/drawing/2014/main" val="2983759027"/>
                    </a:ext>
                  </a:extLst>
                </a:gridCol>
                <a:gridCol w="1275576">
                  <a:extLst>
                    <a:ext uri="{9D8B030D-6E8A-4147-A177-3AD203B41FA5}">
                      <a16:colId xmlns:a16="http://schemas.microsoft.com/office/drawing/2014/main" val="4041251617"/>
                    </a:ext>
                  </a:extLst>
                </a:gridCol>
                <a:gridCol w="1103588">
                  <a:extLst>
                    <a:ext uri="{9D8B030D-6E8A-4147-A177-3AD203B41FA5}">
                      <a16:colId xmlns:a16="http://schemas.microsoft.com/office/drawing/2014/main" val="3115548741"/>
                    </a:ext>
                  </a:extLst>
                </a:gridCol>
                <a:gridCol w="895262">
                  <a:extLst>
                    <a:ext uri="{9D8B030D-6E8A-4147-A177-3AD203B41FA5}">
                      <a16:colId xmlns:a16="http://schemas.microsoft.com/office/drawing/2014/main" val="3339968029"/>
                    </a:ext>
                  </a:extLst>
                </a:gridCol>
                <a:gridCol w="1200839">
                  <a:extLst>
                    <a:ext uri="{9D8B030D-6E8A-4147-A177-3AD203B41FA5}">
                      <a16:colId xmlns:a16="http://schemas.microsoft.com/office/drawing/2014/main" val="3801405505"/>
                    </a:ext>
                  </a:extLst>
                </a:gridCol>
              </a:tblGrid>
              <a:tr h="50230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Objeto del  Gasto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50" u="none" strike="noStrike">
                          <a:effectLst/>
                        </a:rPr>
                        <a:t>Reserva inicial</a:t>
                      </a:r>
                      <a:endParaRPr lang="es-CO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Reserva Actual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Obligaciones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Pagos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>
                          <a:effectLst/>
                        </a:rPr>
                        <a:t>Reserva por Utilizar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% Reserva por utilizar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9383371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A-01-01 Gastos de Personal - Permanente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192.598,19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190,346.09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173,109.45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172,824.42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17,236.63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9.06%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4319835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A-01-02 Gastos de Personal - Temporal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10.307,58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10,276.09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1,780.54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1,753.26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8,495.55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82.67%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2300335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A-02 Adquisición Bienes y Servicios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67.959,58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67,718.04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29,218.52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23,973.46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38,499.51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56.85%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5692261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A-03 Transferencias corrientes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811,66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811.66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193.41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123.24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618.25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76.17%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6322274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A-07 Disminución de pasivos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1.420,34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1,420.34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1,341.32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941.32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79.03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5.56%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0764492"/>
                  </a:ext>
                </a:extLst>
              </a:tr>
              <a:tr h="502303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A-08 Gastos por tributos, multas, sanciones e intereses de mora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0,11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.11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.11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effectLst/>
                        </a:rPr>
                        <a:t>100.00%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7494684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u="sng" strike="noStrike" dirty="0">
                          <a:effectLst/>
                        </a:rPr>
                        <a:t>Subtotal Gastos De Funcionamiento 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b="1" u="none" strike="noStrike">
                          <a:effectLst/>
                        </a:rPr>
                        <a:t>273.097,43</a:t>
                      </a:r>
                      <a:endParaRPr lang="es-CO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270,572.32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205,643.24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199,615.70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64,929.08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24.00%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99695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050" u="none" strike="noStrike">
                          <a:effectLst/>
                        </a:rPr>
                        <a:t>B – Servicio de la Deuda Pública</a:t>
                      </a:r>
                      <a:endParaRPr lang="es-ES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>
                          <a:effectLst/>
                        </a:rPr>
                        <a:t>0</a:t>
                      </a:r>
                      <a:endParaRPr lang="es-CO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>
                          <a:effectLst/>
                        </a:rPr>
                        <a:t>0.00%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5919295"/>
                  </a:ext>
                </a:extLst>
              </a:tr>
              <a:tr h="502303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Otros Recursos Tesoro y Fondos Especiales</a:t>
                      </a:r>
                      <a:endParaRPr lang="es-ES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337.191,96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337,152.28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93,683.30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78,174.99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243,468.97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72.21%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2950729"/>
                  </a:ext>
                </a:extLst>
              </a:tr>
              <a:tr h="251152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ES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55.066,29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solidFill>
                            <a:srgbClr val="FF0000"/>
                          </a:solidFill>
                          <a:effectLst/>
                        </a:rPr>
                        <a:t>55,066.29</a:t>
                      </a:r>
                      <a:endParaRPr lang="es-CO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solidFill>
                            <a:srgbClr val="FF0000"/>
                          </a:solidFill>
                          <a:effectLst/>
                        </a:rPr>
                        <a:t>6,141.86</a:t>
                      </a:r>
                      <a:endParaRPr lang="es-CO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solidFill>
                            <a:srgbClr val="FF0000"/>
                          </a:solidFill>
                          <a:effectLst/>
                        </a:rPr>
                        <a:t>6,113.11</a:t>
                      </a:r>
                      <a:endParaRPr lang="es-CO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solidFill>
                            <a:srgbClr val="FF0000"/>
                          </a:solidFill>
                          <a:effectLst/>
                        </a:rPr>
                        <a:t>48,924.43</a:t>
                      </a:r>
                      <a:endParaRPr lang="es-CO" sz="11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88.85%</a:t>
                      </a:r>
                      <a:endParaRPr lang="es-CO" sz="11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675479"/>
                  </a:ext>
                </a:extLst>
              </a:tr>
              <a:tr h="183478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50" b="1" u="sng" strike="noStrike" dirty="0">
                          <a:effectLst/>
                        </a:rPr>
                        <a:t>TOTAL RAMA JUDICIAL</a:t>
                      </a:r>
                      <a:endParaRPr lang="es-CO" sz="105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s-CO" sz="1100" b="1" u="none" strike="noStrike" dirty="0">
                          <a:effectLst/>
                        </a:rPr>
                        <a:t>665.354,72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662,790.89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305,468.40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283,903.79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357,322.49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u="none" strike="noStrike" dirty="0">
                          <a:effectLst/>
                        </a:rPr>
                        <a:t>53.91%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6473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9552" y="1238892"/>
            <a:ext cx="10183610" cy="507831"/>
          </a:xfrm>
        </p:spPr>
        <p:txBody>
          <a:bodyPr/>
          <a:lstStyle/>
          <a:p>
            <a:r>
              <a:rPr lang="es-MX" sz="1800" dirty="0"/>
              <a:t>Ejecución reserva constituida 2023 a Febrero 29 de 2024 - proyectos de inversión</a:t>
            </a:r>
            <a:endParaRPr lang="es-CO" sz="18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322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253489" y="6151400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9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C2EC0A1-630E-45F7-8F75-BC2ADD5DF7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9971022"/>
              </p:ext>
            </p:extLst>
          </p:nvPr>
        </p:nvGraphicFramePr>
        <p:xfrm>
          <a:off x="1817783" y="1746723"/>
          <a:ext cx="9034664" cy="46715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9018">
                  <a:extLst>
                    <a:ext uri="{9D8B030D-6E8A-4147-A177-3AD203B41FA5}">
                      <a16:colId xmlns:a16="http://schemas.microsoft.com/office/drawing/2014/main" val="3669739049"/>
                    </a:ext>
                  </a:extLst>
                </a:gridCol>
                <a:gridCol w="961908">
                  <a:extLst>
                    <a:ext uri="{9D8B030D-6E8A-4147-A177-3AD203B41FA5}">
                      <a16:colId xmlns:a16="http://schemas.microsoft.com/office/drawing/2014/main" val="4126075508"/>
                    </a:ext>
                  </a:extLst>
                </a:gridCol>
                <a:gridCol w="3514880">
                  <a:extLst>
                    <a:ext uri="{9D8B030D-6E8A-4147-A177-3AD203B41FA5}">
                      <a16:colId xmlns:a16="http://schemas.microsoft.com/office/drawing/2014/main" val="3240891323"/>
                    </a:ext>
                  </a:extLst>
                </a:gridCol>
                <a:gridCol w="696265">
                  <a:extLst>
                    <a:ext uri="{9D8B030D-6E8A-4147-A177-3AD203B41FA5}">
                      <a16:colId xmlns:a16="http://schemas.microsoft.com/office/drawing/2014/main" val="3006997823"/>
                    </a:ext>
                  </a:extLst>
                </a:gridCol>
                <a:gridCol w="671097">
                  <a:extLst>
                    <a:ext uri="{9D8B030D-6E8A-4147-A177-3AD203B41FA5}">
                      <a16:colId xmlns:a16="http://schemas.microsoft.com/office/drawing/2014/main" val="2178429420"/>
                    </a:ext>
                  </a:extLst>
                </a:gridCol>
                <a:gridCol w="696265">
                  <a:extLst>
                    <a:ext uri="{9D8B030D-6E8A-4147-A177-3AD203B41FA5}">
                      <a16:colId xmlns:a16="http://schemas.microsoft.com/office/drawing/2014/main" val="3354994492"/>
                    </a:ext>
                  </a:extLst>
                </a:gridCol>
                <a:gridCol w="794134">
                  <a:extLst>
                    <a:ext uri="{9D8B030D-6E8A-4147-A177-3AD203B41FA5}">
                      <a16:colId xmlns:a16="http://schemas.microsoft.com/office/drawing/2014/main" val="3350102054"/>
                    </a:ext>
                  </a:extLst>
                </a:gridCol>
                <a:gridCol w="671097">
                  <a:extLst>
                    <a:ext uri="{9D8B030D-6E8A-4147-A177-3AD203B41FA5}">
                      <a16:colId xmlns:a16="http://schemas.microsoft.com/office/drawing/2014/main" val="4281342468"/>
                    </a:ext>
                  </a:extLst>
                </a:gridCol>
              </a:tblGrid>
              <a:tr h="254596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 dirty="0">
                          <a:effectLst/>
                        </a:rPr>
                        <a:t>Unidad Ejecutora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Rubro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Nombre Proyecto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Compromisos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Obligaciones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 dirty="0">
                          <a:effectLst/>
                        </a:rPr>
                        <a:t>Reserva Por Utilizar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 dirty="0">
                          <a:effectLst/>
                        </a:rPr>
                        <a:t>% Reserva por Utilizar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1703498"/>
                  </a:ext>
                </a:extLst>
              </a:tr>
              <a:tr h="3669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URNA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FORTALECIMIENTO DE LA UNIDAD DE REGISTRO NACIONAL DE ABOGADOS Y AUXILIARES DE LA JUSTICIA, SISTEMAS DE CONTROL E INFORMACIÓN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1,674.40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24.71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24.71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1,649.70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98.52%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2869722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CENDOJ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FORTALECIMIENTO DE LOS MECANISMOS PARA EL ACCESO A LA INFORMACIÓN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1,453.98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612.33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301.98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841.65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57.89%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33628"/>
                  </a:ext>
                </a:extLst>
              </a:tr>
              <a:tr h="12729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PEI-PJM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CONSTRUCCIÓN Y DOTACIÓN DEL PALACIO DE JUSTICIA DE   MEDELLÍN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37,100.0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37,100.0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3123487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UIF-SJ / PEI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CONSTRUCCIÓN Y DOTACIÓN DE INFRAESTRUCTURA FÍSICA ASOCIADA A LA PRESTACIÓN DEL SERVICIO DE JUSTICIA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21,614.77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1,202.74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406.60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20,412.03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94.44%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637244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UDAE -EE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ELABORACIÓN DE ESTUDIOS ESPECIALES Y ANÁLISIS ESTADÍSTICO PARA LA MODERNIZACIÓN DE LA RAMA JUDICIAL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49.01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37.50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37.50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11.51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23.48%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685562"/>
                  </a:ext>
                </a:extLst>
              </a:tr>
              <a:tr h="3669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PEI- 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ADQUISICIÓN ADECUACIÓN Y DOTACIÓN DE INMUEBLES Y/O LOTES DE TERRENO PARA LA INFRAESTRUCTURA PROPIA DEL SECTOR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40,931.39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.0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40,931.39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1040089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Mantenimeinto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MEJORAMIENTO Y MANTENIMIENTO DE LA INFRAESTRUCTURA FÍSICA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34,184.19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9,546.53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7,881.29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24,637.66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72.07%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6688786"/>
                  </a:ext>
                </a:extLst>
              </a:tr>
              <a:tr h="509191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Escuela Judicial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18,167.86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6,065.45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4,139.44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12,102.41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66.61%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11272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OSEG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FORTALECIMIENTO DE LOS ESQUEMAS DE APOYO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7,317.32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6,199.43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1,117.89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15.28%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47160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RR.HH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IMPLEMENTACIÓN  DE ESTRATEGIAS PARA FORTALECER LA GESTIÓN DE LOS DESPACHOS JUDICIALES EN LA RAMA JUDICIAL A NIVEL   NACIONAL 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4,363.35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2,459.86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2,370.01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1,903.49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43.62%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9653397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CARRERA JUDICIAL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MEJORAMIENTO DE LOS PROCESOS DE ADMINISTRACIÓN DE CARRERA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338.63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338.63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100.00%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0159"/>
                  </a:ext>
                </a:extLst>
              </a:tr>
              <a:tr h="12729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PET- TD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TRANSFORMACION DIGITAL DE LA RAMA JUDICIAL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138,528.34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50,811.45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46,614.29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87,716.88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63.32%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902500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Informática -FP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C-2799-0800-12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FORTALECIMIENTO DE LA PLATAFORMA PARA LA GESTIÓN TECNOLÓGICA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30,453.75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15,748.03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15,423.88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14,705.72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48.29%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3660448"/>
                  </a:ext>
                </a:extLst>
              </a:tr>
              <a:tr h="366918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UDAE-SG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C-2799-0800-13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IMPLEMENTACIÓN MANTENIMIENTO, EVALUACIÓN Y MEJORA DE LOS SISTEMAS DE GESTIÓN INTEGRADOS DE LA RAMA JUDICIAL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975.28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975.28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975.28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337616"/>
                  </a:ext>
                </a:extLst>
              </a:tr>
              <a:tr h="127297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C-2701-0800-36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>
                          <a:effectLst/>
                        </a:rPr>
                        <a:t>TRANSFORMACION DIGITAL DE LA RAMA JUDICIAL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25,066.29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3,950.69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3,921.94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21,115.60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 dirty="0">
                          <a:effectLst/>
                        </a:rPr>
                        <a:t>84.24%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3477732"/>
                  </a:ext>
                </a:extLst>
              </a:tr>
              <a:tr h="254596"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800" u="none" strike="noStrike">
                          <a:effectLst/>
                        </a:rPr>
                        <a:t>C-2799-0800-12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S" sz="800" u="none" strike="noStrike" dirty="0">
                          <a:effectLst/>
                        </a:rPr>
                        <a:t>FORTALECIMIENTO DE LA PLATAFORMA PARA LA GESTIÓN TECNOLÓGICA  NACIONAL</a:t>
                      </a:r>
                      <a:endParaRPr lang="es-ES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30,000.0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2,191.17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2,191.17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27,808.83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u="none" strike="noStrike">
                          <a:effectLst/>
                        </a:rPr>
                        <a:t>92.70%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166601"/>
                  </a:ext>
                </a:extLst>
              </a:tr>
              <a:tr h="12729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es-CO" sz="800" b="1" u="none" strike="noStrike" dirty="0">
                          <a:effectLst/>
                        </a:rPr>
                        <a:t>TOTAL RAMA JUDICIAL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392,218.57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99,825.16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84,288.09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292,393.40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800" b="1" u="none" strike="noStrike" dirty="0">
                          <a:effectLst/>
                        </a:rPr>
                        <a:t>74.55%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984" marR="6984" marT="6984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92006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0553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MX" dirty="0"/>
              <a:t>12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90283"/>
            <a:ext cx="10183610" cy="507831"/>
          </a:xfrm>
        </p:spPr>
        <p:txBody>
          <a:bodyPr/>
          <a:lstStyle/>
          <a:p>
            <a:r>
              <a:rPr lang="es-MX" sz="1600" dirty="0"/>
              <a:t>Ejecución reserva constituida 2023 a Febrero 29 de 2024 – Inversión. Nivel Central y Seccionales</a:t>
            </a:r>
            <a:endParaRPr lang="es-CO" sz="16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51201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07243" y="6069222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0056C5B8-E37D-4F8E-B2C4-3E3AAADF4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6712267"/>
              </p:ext>
            </p:extLst>
          </p:nvPr>
        </p:nvGraphicFramePr>
        <p:xfrm>
          <a:off x="1872868" y="1698114"/>
          <a:ext cx="7821975" cy="46916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94901">
                  <a:extLst>
                    <a:ext uri="{9D8B030D-6E8A-4147-A177-3AD203B41FA5}">
                      <a16:colId xmlns:a16="http://schemas.microsoft.com/office/drawing/2014/main" val="400424421"/>
                    </a:ext>
                  </a:extLst>
                </a:gridCol>
                <a:gridCol w="1189821">
                  <a:extLst>
                    <a:ext uri="{9D8B030D-6E8A-4147-A177-3AD203B41FA5}">
                      <a16:colId xmlns:a16="http://schemas.microsoft.com/office/drawing/2014/main" val="1988692881"/>
                    </a:ext>
                  </a:extLst>
                </a:gridCol>
                <a:gridCol w="1266940">
                  <a:extLst>
                    <a:ext uri="{9D8B030D-6E8A-4147-A177-3AD203B41FA5}">
                      <a16:colId xmlns:a16="http://schemas.microsoft.com/office/drawing/2014/main" val="540019554"/>
                    </a:ext>
                  </a:extLst>
                </a:gridCol>
                <a:gridCol w="1123721">
                  <a:extLst>
                    <a:ext uri="{9D8B030D-6E8A-4147-A177-3AD203B41FA5}">
                      <a16:colId xmlns:a16="http://schemas.microsoft.com/office/drawing/2014/main" val="679075225"/>
                    </a:ext>
                  </a:extLst>
                </a:gridCol>
                <a:gridCol w="1211855">
                  <a:extLst>
                    <a:ext uri="{9D8B030D-6E8A-4147-A177-3AD203B41FA5}">
                      <a16:colId xmlns:a16="http://schemas.microsoft.com/office/drawing/2014/main" val="3350079110"/>
                    </a:ext>
                  </a:extLst>
                </a:gridCol>
                <a:gridCol w="1134737">
                  <a:extLst>
                    <a:ext uri="{9D8B030D-6E8A-4147-A177-3AD203B41FA5}">
                      <a16:colId xmlns:a16="http://schemas.microsoft.com/office/drawing/2014/main" val="2457171638"/>
                    </a:ext>
                  </a:extLst>
                </a:gridCol>
              </a:tblGrid>
              <a:tr h="521297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Nivel Central y Seccionales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Reserva Actual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Obligaciones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Pagos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Reserva por Utilizar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% de Reserva por Utilizar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7693695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NIVEL CENTRAL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239,007.33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78,287.09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66,956.93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160,720.24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67.24%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179871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BID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55,066.29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6,141.86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6,113.11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48,924.43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88.85%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33675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BOGOTA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21,187.60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833.92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833.92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20,353.68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96.06%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9940131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MEDELLIN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15,447.84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1,180.84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1,058.08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14,267.0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92.36%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557468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BUCARAMANGA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8,729.12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1,689.55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1,146.38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7,039.57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80.64%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024549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CARTAGENA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5,138.89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749.89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749.89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4,389.0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85.41%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80473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CALI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5,112.87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1,049.31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91.91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4,063.55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79.48%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996223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VALLEDUPAR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4,708.08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664.70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416.0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4,043.38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85.88%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296329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BARRANQUILLA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4,473.43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338.88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204.53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4,134.56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92.42%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069835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NEIVA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4,194.35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867.91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867.91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3,326.44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79.31%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28684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TUNJA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3,891.22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643.33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432.72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3,247.89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83.47%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7839324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CUCUTA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3,092.87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1,324.12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1,194.75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1,768.75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57.19%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828195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VILLAVICENCIO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3,030.67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2,059.37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1,372.53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971.31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32.05%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2898090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POPAYAN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2,860.70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328.48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328.48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2,532.23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88.52%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481552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PASTO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2,797.73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538.90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460.69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2,258.83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80.74%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9727398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MONTERIA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2,533.85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218.58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218.58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2,315.27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91.37%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2458434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PEREIRA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2,385.12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462.44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462.44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1,922.68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80.61%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107737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CUNDINAMARCA/AMAZONAS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2,334.22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2,334.22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535600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IBAGUE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2,300.49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671.17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671.17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1,629.32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70.82%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565632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SANTA MARTHA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1,390.11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51.17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51.17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1,338.94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96.32%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848510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MANIZALES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1,095.91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666.92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300.32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428.99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39.14%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6880028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ARMENIA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877.88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706.45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80.26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171.43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19.53%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7974260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 dirty="0">
                          <a:effectLst/>
                        </a:rPr>
                        <a:t>SINCELEJO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562.0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350.27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276.34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211.72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37.67%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99726"/>
                  </a:ext>
                </a:extLst>
              </a:tr>
              <a:tr h="173766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u="none" strike="noStrike" dirty="0">
                          <a:effectLst/>
                        </a:rPr>
                        <a:t>TOTAL RESERVA DE INVERSIÓN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392,218.57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99,825.16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84,288.09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292,393.40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74.55%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058" marR="8058" marT="8058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0222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007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/>
          <a:lstStyle/>
          <a:p>
            <a:r>
              <a:rPr lang="es-CO" dirty="0"/>
              <a:t>13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331530" y="1412193"/>
            <a:ext cx="10183610" cy="507831"/>
          </a:xfrm>
        </p:spPr>
        <p:txBody>
          <a:bodyPr/>
          <a:lstStyle/>
          <a:p>
            <a:r>
              <a:rPr lang="es-MX" sz="2000" dirty="0"/>
              <a:t>Cuentas por pagar constituida 2023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2" name="CuadroTexto 1"/>
          <p:cNvSpPr txBox="1"/>
          <p:nvPr/>
        </p:nvSpPr>
        <p:spPr>
          <a:xfrm>
            <a:off x="2467778" y="3515733"/>
            <a:ext cx="55281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/>
              <a:t>Ejecucion </a:t>
            </a:r>
            <a:r>
              <a:rPr lang="es-MX" sz="2400" dirty="0" err="1"/>
              <a:t>CxP</a:t>
            </a:r>
            <a:r>
              <a:rPr lang="es-MX" sz="2400" dirty="0"/>
              <a:t>  a Febrero 29 de 2024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2088850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7269" y="1238892"/>
            <a:ext cx="898525" cy="661440"/>
          </a:xfrm>
        </p:spPr>
        <p:txBody>
          <a:bodyPr>
            <a:normAutofit/>
          </a:bodyPr>
          <a:lstStyle/>
          <a:p>
            <a:r>
              <a:rPr lang="es-CO" dirty="0"/>
              <a:t>14</a:t>
            </a:r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058778"/>
            <a:ext cx="10183610" cy="841553"/>
          </a:xfrm>
        </p:spPr>
        <p:txBody>
          <a:bodyPr/>
          <a:lstStyle/>
          <a:p>
            <a:r>
              <a:rPr lang="es-MX" sz="2000" dirty="0"/>
              <a:t>Cuentas Por pagar constituidas 2023. Ejecucion a Febrero 29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6" name="CuadroTexto 5"/>
          <p:cNvSpPr txBox="1"/>
          <p:nvPr/>
        </p:nvSpPr>
        <p:spPr>
          <a:xfrm>
            <a:off x="1267362" y="6006301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6DEF8251-5E0D-4D7E-B383-BAC312508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554863"/>
              </p:ext>
            </p:extLst>
          </p:nvPr>
        </p:nvGraphicFramePr>
        <p:xfrm>
          <a:off x="1509312" y="2126256"/>
          <a:ext cx="7888692" cy="2922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9383">
                  <a:extLst>
                    <a:ext uri="{9D8B030D-6E8A-4147-A177-3AD203B41FA5}">
                      <a16:colId xmlns:a16="http://schemas.microsoft.com/office/drawing/2014/main" val="297324795"/>
                    </a:ext>
                  </a:extLst>
                </a:gridCol>
                <a:gridCol w="1288878">
                  <a:extLst>
                    <a:ext uri="{9D8B030D-6E8A-4147-A177-3AD203B41FA5}">
                      <a16:colId xmlns:a16="http://schemas.microsoft.com/office/drawing/2014/main" val="1168036822"/>
                    </a:ext>
                  </a:extLst>
                </a:gridCol>
                <a:gridCol w="1197899">
                  <a:extLst>
                    <a:ext uri="{9D8B030D-6E8A-4147-A177-3AD203B41FA5}">
                      <a16:colId xmlns:a16="http://schemas.microsoft.com/office/drawing/2014/main" val="381001671"/>
                    </a:ext>
                  </a:extLst>
                </a:gridCol>
                <a:gridCol w="1137245">
                  <a:extLst>
                    <a:ext uri="{9D8B030D-6E8A-4147-A177-3AD203B41FA5}">
                      <a16:colId xmlns:a16="http://schemas.microsoft.com/office/drawing/2014/main" val="1963632498"/>
                    </a:ext>
                  </a:extLst>
                </a:gridCol>
                <a:gridCol w="955287">
                  <a:extLst>
                    <a:ext uri="{9D8B030D-6E8A-4147-A177-3AD203B41FA5}">
                      <a16:colId xmlns:a16="http://schemas.microsoft.com/office/drawing/2014/main" val="1638582896"/>
                    </a:ext>
                  </a:extLst>
                </a:gridCol>
              </a:tblGrid>
              <a:tr h="53141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Objeto de Gasto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Obligaciones 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Pagos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saldo por pagar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u="none" strike="noStrike" dirty="0">
                          <a:effectLst/>
                        </a:rPr>
                        <a:t>% Por Pagar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145931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A-01-01 Gastos de Personal - Permanente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9,042.03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9,041.81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.22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0.002%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262042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A-01-02 Gastos de Personal - Temporal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181.50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181.50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2837295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A-02 Adquisición Bienes y Servicios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2,434.29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2,434.29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0709895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A-03 Transferencias corrientes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4.49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4.49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368721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CO" sz="1100" u="none" strike="noStrike">
                          <a:effectLst/>
                        </a:rPr>
                        <a:t>A-07 Disminución de pasivos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15.90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15.90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0510578"/>
                  </a:ext>
                </a:extLst>
              </a:tr>
              <a:tr h="531416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C- Inversión – Otros Recursos Tesoro y Fondos Especiales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1,287.98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1,287.98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6964520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u="none" strike="noStrike">
                          <a:effectLst/>
                        </a:rPr>
                        <a:t>C- Inversión – Recursos Crédito  Externo- BID</a:t>
                      </a:r>
                      <a:endParaRPr lang="es-ES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1.77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1.77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>
                          <a:effectLst/>
                        </a:rPr>
                        <a:t>.0</a:t>
                      </a:r>
                      <a:endParaRPr lang="es-CO" sz="11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u="none" strike="noStrike" dirty="0">
                          <a:effectLst/>
                        </a:rPr>
                        <a:t>0.000%</a:t>
                      </a:r>
                      <a:endParaRPr lang="es-CO" sz="11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3469377"/>
                  </a:ext>
                </a:extLst>
              </a:tr>
              <a:tr h="265708">
                <a:tc>
                  <a:txBody>
                    <a:bodyPr/>
                    <a:lstStyle/>
                    <a:p>
                      <a:pPr algn="l" fontAlgn="b"/>
                      <a:r>
                        <a:rPr lang="es-ES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TOTAL CUENTAS POR PAGAR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12,967.96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12,967.74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.22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1" u="none" strike="noStrike" dirty="0">
                          <a:effectLst/>
                        </a:rPr>
                        <a:t>0.002%</a:t>
                      </a:r>
                      <a:endParaRPr lang="es-CO" sz="11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095507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14793535-AE68-4A5D-905D-F07748691DF6}"/>
              </a:ext>
            </a:extLst>
          </p:cNvPr>
          <p:cNvSpPr txBox="1"/>
          <p:nvPr/>
        </p:nvSpPr>
        <p:spPr>
          <a:xfrm>
            <a:off x="1410160" y="5127562"/>
            <a:ext cx="359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 dirty="0"/>
              <a:t>Bucaramanga ($133.380)</a:t>
            </a:r>
          </a:p>
          <a:p>
            <a:r>
              <a:rPr lang="es-ES" sz="900" dirty="0"/>
              <a:t>Medellín (85.901)</a:t>
            </a:r>
            <a:endParaRPr lang="es-CO" sz="900" dirty="0"/>
          </a:p>
        </p:txBody>
      </p:sp>
    </p:spTree>
    <p:extLst>
      <p:ext uri="{BB962C8B-B14F-4D97-AF65-F5344CB8AC3E}">
        <p14:creationId xmlns:p14="http://schemas.microsoft.com/office/powerpoint/2010/main" val="4290063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1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Variación apropiación 2023 </a:t>
            </a:r>
            <a:r>
              <a:rPr lang="es-CO" sz="2000" b="1" dirty="0">
                <a:highlight>
                  <a:srgbClr val="C8E3FF"/>
                </a:highlight>
              </a:rPr>
              <a:t>Vs  </a:t>
            </a:r>
            <a:r>
              <a:rPr lang="es-CO" sz="2000" b="1" dirty="0" smtClean="0">
                <a:highlight>
                  <a:srgbClr val="C8E3FF"/>
                </a:highlight>
              </a:rPr>
              <a:t>Febrero 29 </a:t>
            </a:r>
            <a:r>
              <a:rPr lang="es-CO" sz="2000" b="1" dirty="0">
                <a:highlight>
                  <a:srgbClr val="C8E3FF"/>
                </a:highlight>
              </a:rPr>
              <a:t>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5D452CEA-2737-49FF-A69E-AA5FBBC32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9215446"/>
              </p:ext>
            </p:extLst>
          </p:nvPr>
        </p:nvGraphicFramePr>
        <p:xfrm>
          <a:off x="1894902" y="1878119"/>
          <a:ext cx="7403335" cy="43574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61381">
                  <a:extLst>
                    <a:ext uri="{9D8B030D-6E8A-4147-A177-3AD203B41FA5}">
                      <a16:colId xmlns:a16="http://schemas.microsoft.com/office/drawing/2014/main" val="3593321037"/>
                    </a:ext>
                  </a:extLst>
                </a:gridCol>
                <a:gridCol w="1225270">
                  <a:extLst>
                    <a:ext uri="{9D8B030D-6E8A-4147-A177-3AD203B41FA5}">
                      <a16:colId xmlns:a16="http://schemas.microsoft.com/office/drawing/2014/main" val="2012979564"/>
                    </a:ext>
                  </a:extLst>
                </a:gridCol>
                <a:gridCol w="1320745">
                  <a:extLst>
                    <a:ext uri="{9D8B030D-6E8A-4147-A177-3AD203B41FA5}">
                      <a16:colId xmlns:a16="http://schemas.microsoft.com/office/drawing/2014/main" val="2211516843"/>
                    </a:ext>
                  </a:extLst>
                </a:gridCol>
                <a:gridCol w="1225270">
                  <a:extLst>
                    <a:ext uri="{9D8B030D-6E8A-4147-A177-3AD203B41FA5}">
                      <a16:colId xmlns:a16="http://schemas.microsoft.com/office/drawing/2014/main" val="3871874855"/>
                    </a:ext>
                  </a:extLst>
                </a:gridCol>
                <a:gridCol w="970669">
                  <a:extLst>
                    <a:ext uri="{9D8B030D-6E8A-4147-A177-3AD203B41FA5}">
                      <a16:colId xmlns:a16="http://schemas.microsoft.com/office/drawing/2014/main" val="2206908040"/>
                    </a:ext>
                  </a:extLst>
                </a:gridCol>
              </a:tblGrid>
              <a:tr h="532454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400" u="none" strike="noStrike" dirty="0">
                          <a:effectLst/>
                        </a:rPr>
                        <a:t>Objeto del  Gasto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 dirty="0">
                          <a:effectLst/>
                        </a:rPr>
                        <a:t>Apropiación Vigente a 31 Dic 2023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u="none" strike="noStrike" dirty="0">
                          <a:effectLst/>
                        </a:rPr>
                        <a:t>Apropiación Vigente a 31 Enero 2024</a:t>
                      </a:r>
                      <a:endParaRPr lang="es-E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effectLst/>
                        </a:rPr>
                        <a:t>Variación Absoluta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100" u="none" strike="noStrike" dirty="0">
                          <a:effectLst/>
                        </a:rPr>
                        <a:t>Variación %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4786897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A-01-01 Gastos de Personal - Permanente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5,894,979.00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6,547,159.50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652,180.50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11.1%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2656757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A-01-02 Gastos de Personal - Temporal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109,329.80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169,394.00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60,064.20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54.9%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90436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</a:rPr>
                        <a:t>A-02 Adquisición Bienes y Servicios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458,854.60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483,523.00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24,668.40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5.4%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766001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A-03 Transferencias corrientes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680,572.30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813,727.00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133,154.70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19.6%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943018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A-07 Disminución de pasivos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13,333.00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14,270.00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937.00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7.0%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6796520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u="none" strike="noStrike" dirty="0">
                          <a:effectLst/>
                        </a:rPr>
                        <a:t>A-08 Gastos por tributos, multas, sanciones e intereses de mora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19,160.70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20,618.00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1,457.30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7.6%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4076453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Subtotal Gastos De Funcionamiento 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7,176,229.50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8,048,691.50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872,462.00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12.2%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435969"/>
                  </a:ext>
                </a:extLst>
              </a:tr>
              <a:tr h="315125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effectLst/>
                        </a:rPr>
                        <a:t>B – Servicio de la Deuda Pública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299,861.70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17,695.58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effectLst/>
                        </a:rPr>
                        <a:t>-282,166.12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effectLst/>
                        </a:rPr>
                        <a:t>-94.1%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1930774"/>
                  </a:ext>
                </a:extLst>
              </a:tr>
              <a:tr h="412922">
                <a:tc>
                  <a:txBody>
                    <a:bodyPr/>
                    <a:lstStyle/>
                    <a:p>
                      <a:pPr algn="l" rtl="0" fontAlgn="b"/>
                      <a:r>
                        <a:rPr lang="es-E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Fondos Especiales y Otros Recursos Tesoro </a:t>
                      </a:r>
                      <a:endParaRPr lang="es-E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643,750.00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957,718.90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313,968.90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48.8%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874294"/>
                  </a:ext>
                </a:extLst>
              </a:tr>
              <a:tr h="402057">
                <a:tc>
                  <a:txBody>
                    <a:bodyPr/>
                    <a:lstStyle/>
                    <a:p>
                      <a:pPr algn="l" rtl="0" fontAlgn="ctr"/>
                      <a:r>
                        <a:rPr lang="es-ES" sz="12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ES" sz="12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83,159.90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190,972.92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107,813.02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129.6%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4164315"/>
                  </a:ext>
                </a:extLst>
              </a:tr>
              <a:tr h="22819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200" b="1" u="sng" strike="noStrike" dirty="0">
                          <a:effectLst/>
                        </a:rPr>
                        <a:t>TOTAL RAMA JUDICIAL</a:t>
                      </a:r>
                      <a:endParaRPr lang="es-CO" sz="12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8,203,001.10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9,215,078.90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1,012,077.80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s-CO" sz="1000" b="1" u="none" strike="noStrike" dirty="0">
                          <a:effectLst/>
                        </a:rPr>
                        <a:t>12.3%</a:t>
                      </a:r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1412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484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2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516743" y="137028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</a:t>
            </a:r>
            <a:r>
              <a:rPr lang="es-CO" sz="2000" b="1" dirty="0">
                <a:highlight>
                  <a:srgbClr val="C8E3FF"/>
                </a:highlight>
              </a:rPr>
              <a:t>Por Unidad Ejecutora – a Febrero 29 de 2024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474765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9" name="CuadroTexto 8"/>
          <p:cNvSpPr txBox="1"/>
          <p:nvPr/>
        </p:nvSpPr>
        <p:spPr>
          <a:xfrm>
            <a:off x="266595" y="6146647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>
              <a:ea typeface="Times New Roman" panose="02020603050405020304" pitchFamily="18" charset="0"/>
            </a:endParaRPr>
          </a:p>
          <a:p>
            <a:endParaRPr lang="es-CO" sz="1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F988F67-26A4-49A0-8EB1-35B17E86E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6707161"/>
              </p:ext>
            </p:extLst>
          </p:nvPr>
        </p:nvGraphicFramePr>
        <p:xfrm>
          <a:off x="638978" y="2346593"/>
          <a:ext cx="10638622" cy="2996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66034">
                  <a:extLst>
                    <a:ext uri="{9D8B030D-6E8A-4147-A177-3AD203B41FA5}">
                      <a16:colId xmlns:a16="http://schemas.microsoft.com/office/drawing/2014/main" val="2348770841"/>
                    </a:ext>
                  </a:extLst>
                </a:gridCol>
                <a:gridCol w="967148">
                  <a:extLst>
                    <a:ext uri="{9D8B030D-6E8A-4147-A177-3AD203B41FA5}">
                      <a16:colId xmlns:a16="http://schemas.microsoft.com/office/drawing/2014/main" val="3271247639"/>
                    </a:ext>
                  </a:extLst>
                </a:gridCol>
                <a:gridCol w="872713">
                  <a:extLst>
                    <a:ext uri="{9D8B030D-6E8A-4147-A177-3AD203B41FA5}">
                      <a16:colId xmlns:a16="http://schemas.microsoft.com/office/drawing/2014/main" val="3179843197"/>
                    </a:ext>
                  </a:extLst>
                </a:gridCol>
                <a:gridCol w="888994">
                  <a:extLst>
                    <a:ext uri="{9D8B030D-6E8A-4147-A177-3AD203B41FA5}">
                      <a16:colId xmlns:a16="http://schemas.microsoft.com/office/drawing/2014/main" val="805736908"/>
                    </a:ext>
                  </a:extLst>
                </a:gridCol>
                <a:gridCol w="693610">
                  <a:extLst>
                    <a:ext uri="{9D8B030D-6E8A-4147-A177-3AD203B41FA5}">
                      <a16:colId xmlns:a16="http://schemas.microsoft.com/office/drawing/2014/main" val="148802474"/>
                    </a:ext>
                  </a:extLst>
                </a:gridCol>
                <a:gridCol w="794559">
                  <a:extLst>
                    <a:ext uri="{9D8B030D-6E8A-4147-A177-3AD203B41FA5}">
                      <a16:colId xmlns:a16="http://schemas.microsoft.com/office/drawing/2014/main" val="955229879"/>
                    </a:ext>
                  </a:extLst>
                </a:gridCol>
                <a:gridCol w="703379">
                  <a:extLst>
                    <a:ext uri="{9D8B030D-6E8A-4147-A177-3AD203B41FA5}">
                      <a16:colId xmlns:a16="http://schemas.microsoft.com/office/drawing/2014/main" val="2741522976"/>
                    </a:ext>
                  </a:extLst>
                </a:gridCol>
                <a:gridCol w="768507">
                  <a:extLst>
                    <a:ext uri="{9D8B030D-6E8A-4147-A177-3AD203B41FA5}">
                      <a16:colId xmlns:a16="http://schemas.microsoft.com/office/drawing/2014/main" val="1204381830"/>
                    </a:ext>
                  </a:extLst>
                </a:gridCol>
                <a:gridCol w="586150">
                  <a:extLst>
                    <a:ext uri="{9D8B030D-6E8A-4147-A177-3AD203B41FA5}">
                      <a16:colId xmlns:a16="http://schemas.microsoft.com/office/drawing/2014/main" val="3034950968"/>
                    </a:ext>
                  </a:extLst>
                </a:gridCol>
                <a:gridCol w="1015994">
                  <a:extLst>
                    <a:ext uri="{9D8B030D-6E8A-4147-A177-3AD203B41FA5}">
                      <a16:colId xmlns:a16="http://schemas.microsoft.com/office/drawing/2014/main" val="4020386939"/>
                    </a:ext>
                  </a:extLst>
                </a:gridCol>
                <a:gridCol w="781534">
                  <a:extLst>
                    <a:ext uri="{9D8B030D-6E8A-4147-A177-3AD203B41FA5}">
                      <a16:colId xmlns:a16="http://schemas.microsoft.com/office/drawing/2014/main" val="2031149153"/>
                    </a:ext>
                  </a:extLst>
                </a:gridCol>
              </a:tblGrid>
              <a:tr h="463109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u="none" strike="noStrike" dirty="0">
                          <a:effectLst/>
                        </a:rPr>
                        <a:t>Unidad Presupuestal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Apropiación Vigente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Apropiación Bloqueada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Compromisos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>
                          <a:effectLst/>
                        </a:rPr>
                        <a:t>Comp./Apr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Obligaciones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err="1">
                          <a:effectLst/>
                        </a:rPr>
                        <a:t>Oblig</a:t>
                      </a:r>
                      <a:r>
                        <a:rPr lang="es-CO" sz="1000" u="none" strike="noStrike" dirty="0">
                          <a:effectLst/>
                        </a:rPr>
                        <a:t>./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Pagos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Pago/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Apropiación por Comprometer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% por comprometer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870039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CONSEJO SUPERIOR DE LA JUDICATURA</a:t>
                      </a:r>
                      <a:endParaRPr lang="es-E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1,302,480.58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575,565.0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104,200.94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74,020.44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5.68%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73,366.0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5.63%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1,198,279.64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92.00%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4896138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CORTE SUPREMA DE JUSTICIA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317,495.0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28,582.0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47,007.32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14.81%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33,970.08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10.70%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31,475.02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9.91%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270,487.68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85.19%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1749011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CONSEJO DE ESTADO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276,248.50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8,673.50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35,476.22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12.84%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31,059.91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11.24%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30,971.45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11.21%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240,772.28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87.16%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4894611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CORTE CONSTITUCIONAL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109,212.0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8,744.0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15,131.68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13.86%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11,683.59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10.70%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11,683.59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10.70%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94,080.32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86.14%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2540733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TRIBUNALES Y JUZGADOS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5,828,922.0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563,138.0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848,753.11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14.56%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635,635.04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10.90%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635,069.21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10.90%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4,980,168.89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85.44%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6818577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COMISIÓN NACIONAL DE DISCIPLINA JUDICIAL</a:t>
                      </a:r>
                      <a:endParaRPr lang="es-E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232,029.0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65,724.0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28,677.95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12.36%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20,635.79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8.89%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20,072.52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8.65%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203,351.05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87.64%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761293"/>
                  </a:ext>
                </a:extLst>
              </a:tr>
              <a:tr h="463109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solidFill>
                            <a:srgbClr val="FF0000"/>
                          </a:solidFill>
                          <a:effectLst/>
                        </a:rPr>
                        <a:t>INVERSIÓN – OTROS RECURSOS TESORO Y FONDOS ESPECIALES</a:t>
                      </a:r>
                      <a:endParaRPr lang="es-E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957,718.90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.0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194,247.84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20.28%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13.70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13.70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763,471.06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79.72%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1780635"/>
                  </a:ext>
                </a:extLst>
              </a:tr>
              <a:tr h="449487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solidFill>
                            <a:srgbClr val="FF0000"/>
                          </a:solidFill>
                          <a:effectLst/>
                        </a:rPr>
                        <a:t>INVERSIÓN – RECURSOS CRÉDITO  EXTERNO- BID</a:t>
                      </a:r>
                      <a:endParaRPr lang="es-E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190,972.92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.0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9,919.08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5.19%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759.53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0.40%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751.40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0.39%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181,053.84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94.81%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866722"/>
                  </a:ext>
                </a:extLst>
              </a:tr>
              <a:tr h="231555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000" b="1" u="sng" strike="noStrike" dirty="0">
                          <a:effectLst/>
                        </a:rPr>
                        <a:t>TOTAL RAMA JUDICIAL</a:t>
                      </a:r>
                      <a:endParaRPr lang="es-CO" sz="10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9,215,078.90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>
                          <a:effectLst/>
                        </a:rPr>
                        <a:t>1,250,426.50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>
                          <a:effectLst/>
                        </a:rPr>
                        <a:t>1,283,414.14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13.93%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>
                          <a:effectLst/>
                        </a:rPr>
                        <a:t>807,778.08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8.77%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803,402.89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8.72%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7,931,664.76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86.07%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2344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799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3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153808"/>
            <a:ext cx="10183610" cy="507831"/>
          </a:xfrm>
        </p:spPr>
        <p:txBody>
          <a:bodyPr/>
          <a:lstStyle/>
          <a:p>
            <a:r>
              <a:rPr lang="es-ES" sz="2000" b="1" dirty="0">
                <a:highlight>
                  <a:srgbClr val="C8E3FF"/>
                </a:highlight>
              </a:rPr>
              <a:t>Ejecucion Presupuestal -  </a:t>
            </a:r>
            <a:r>
              <a:rPr lang="es-CO" sz="2000" b="1" dirty="0">
                <a:highlight>
                  <a:srgbClr val="C8E3FF"/>
                </a:highlight>
              </a:rPr>
              <a:t>Por Tipo de Gasto – a Febrero 29 de  2024  </a:t>
            </a:r>
          </a:p>
          <a:p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715724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Ejecucion Presupuestal</a:t>
            </a:r>
            <a:endParaRPr lang="es-CO" dirty="0"/>
          </a:p>
        </p:txBody>
      </p:sp>
      <p:sp>
        <p:nvSpPr>
          <p:cNvPr id="8" name="CuadroTexto 7"/>
          <p:cNvSpPr txBox="1"/>
          <p:nvPr/>
        </p:nvSpPr>
        <p:spPr>
          <a:xfrm>
            <a:off x="268000" y="6125228"/>
            <a:ext cx="17871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1BCA5586-B888-4730-BED6-B6E2E8727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1787794"/>
              </p:ext>
            </p:extLst>
          </p:nvPr>
        </p:nvGraphicFramePr>
        <p:xfrm>
          <a:off x="752889" y="2035194"/>
          <a:ext cx="10311788" cy="3957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501204">
                  <a:extLst>
                    <a:ext uri="{9D8B030D-6E8A-4147-A177-3AD203B41FA5}">
                      <a16:colId xmlns:a16="http://schemas.microsoft.com/office/drawing/2014/main" val="647881672"/>
                    </a:ext>
                  </a:extLst>
                </a:gridCol>
                <a:gridCol w="821652">
                  <a:extLst>
                    <a:ext uri="{9D8B030D-6E8A-4147-A177-3AD203B41FA5}">
                      <a16:colId xmlns:a16="http://schemas.microsoft.com/office/drawing/2014/main" val="196050351"/>
                    </a:ext>
                  </a:extLst>
                </a:gridCol>
                <a:gridCol w="821652">
                  <a:extLst>
                    <a:ext uri="{9D8B030D-6E8A-4147-A177-3AD203B41FA5}">
                      <a16:colId xmlns:a16="http://schemas.microsoft.com/office/drawing/2014/main" val="4217701179"/>
                    </a:ext>
                  </a:extLst>
                </a:gridCol>
                <a:gridCol w="857900">
                  <a:extLst>
                    <a:ext uri="{9D8B030D-6E8A-4147-A177-3AD203B41FA5}">
                      <a16:colId xmlns:a16="http://schemas.microsoft.com/office/drawing/2014/main" val="718618602"/>
                    </a:ext>
                  </a:extLst>
                </a:gridCol>
                <a:gridCol w="788423">
                  <a:extLst>
                    <a:ext uri="{9D8B030D-6E8A-4147-A177-3AD203B41FA5}">
                      <a16:colId xmlns:a16="http://schemas.microsoft.com/office/drawing/2014/main" val="2667595216"/>
                    </a:ext>
                  </a:extLst>
                </a:gridCol>
                <a:gridCol w="894151">
                  <a:extLst>
                    <a:ext uri="{9D8B030D-6E8A-4147-A177-3AD203B41FA5}">
                      <a16:colId xmlns:a16="http://schemas.microsoft.com/office/drawing/2014/main" val="3156995636"/>
                    </a:ext>
                  </a:extLst>
                </a:gridCol>
                <a:gridCol w="737070">
                  <a:extLst>
                    <a:ext uri="{9D8B030D-6E8A-4147-A177-3AD203B41FA5}">
                      <a16:colId xmlns:a16="http://schemas.microsoft.com/office/drawing/2014/main" val="14763114"/>
                    </a:ext>
                  </a:extLst>
                </a:gridCol>
                <a:gridCol w="700821">
                  <a:extLst>
                    <a:ext uri="{9D8B030D-6E8A-4147-A177-3AD203B41FA5}">
                      <a16:colId xmlns:a16="http://schemas.microsoft.com/office/drawing/2014/main" val="214085240"/>
                    </a:ext>
                  </a:extLst>
                </a:gridCol>
                <a:gridCol w="607176">
                  <a:extLst>
                    <a:ext uri="{9D8B030D-6E8A-4147-A177-3AD203B41FA5}">
                      <a16:colId xmlns:a16="http://schemas.microsoft.com/office/drawing/2014/main" val="2715660908"/>
                    </a:ext>
                  </a:extLst>
                </a:gridCol>
                <a:gridCol w="903918">
                  <a:extLst>
                    <a:ext uri="{9D8B030D-6E8A-4147-A177-3AD203B41FA5}">
                      <a16:colId xmlns:a16="http://schemas.microsoft.com/office/drawing/2014/main" val="4283092935"/>
                    </a:ext>
                  </a:extLst>
                </a:gridCol>
                <a:gridCol w="677821">
                  <a:extLst>
                    <a:ext uri="{9D8B030D-6E8A-4147-A177-3AD203B41FA5}">
                      <a16:colId xmlns:a16="http://schemas.microsoft.com/office/drawing/2014/main" val="1408145538"/>
                    </a:ext>
                  </a:extLst>
                </a:gridCol>
              </a:tblGrid>
              <a:tr h="771183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900" u="none" strike="noStrike" dirty="0">
                          <a:effectLst/>
                        </a:rPr>
                        <a:t>Unidad Presupuestal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Apropiación Vigente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Apropiación Bloqueada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Compromisos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Comp./</a:t>
                      </a:r>
                      <a:r>
                        <a:rPr lang="es-CO" sz="900" u="none" strike="noStrike" dirty="0" err="1">
                          <a:effectLst/>
                        </a:rPr>
                        <a:t>Apr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Obligaciones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 err="1">
                          <a:effectLst/>
                        </a:rPr>
                        <a:t>Oblig</a:t>
                      </a:r>
                      <a:r>
                        <a:rPr lang="es-CO" sz="900" u="none" strike="noStrike" dirty="0">
                          <a:effectLst/>
                        </a:rPr>
                        <a:t>./</a:t>
                      </a:r>
                      <a:r>
                        <a:rPr lang="es-CO" sz="900" u="none" strike="noStrike" dirty="0" err="1">
                          <a:effectLst/>
                        </a:rPr>
                        <a:t>Apr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Pagos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Pago/</a:t>
                      </a:r>
                      <a:r>
                        <a:rPr lang="es-CO" sz="900" u="none" strike="noStrike" dirty="0" err="1">
                          <a:effectLst/>
                        </a:rPr>
                        <a:t>Apr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Apropiación por 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900" u="none" strike="noStrike" dirty="0">
                          <a:effectLst/>
                        </a:rPr>
                        <a:t>% por comprometer</a:t>
                      </a:r>
                      <a:endParaRPr lang="es-CO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4423126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A-01-01 Gastos de Personal - Permanente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6,547,159.50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610,803.50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747,091.13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11.41%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745,753.95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11.39%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742,342.06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11.34%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5,800,068.37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88.59%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4212825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A-01-02 Gastos de Personal - Temporal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169,394.0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102,524.0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5,698.44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3.36%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5,611.41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3.31%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5,611.30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3.31%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163,695.56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96.64%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650756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A-02 Adquisición Bienes y Servicios</a:t>
                      </a:r>
                      <a:endParaRPr lang="es-E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483,523.0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300,314.0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62.11%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30,402.73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6.29%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30,204.87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6.25%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183,209.0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37.89%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7671670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A-03 Transferencias corrientes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813,727.0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537,099.0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22,480.91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2.76%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21,873.35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2.69%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21,228.02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2.61%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791,246.09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97.24%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06420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A-07 Disminución de pasivos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14,270.0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348.98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2.45%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122.78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0.86%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19.0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0.13%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13,921.02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97.55%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0315178"/>
                  </a:ext>
                </a:extLst>
              </a:tr>
              <a:tr h="453637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A-08 Gastos por tributos, multas, sanciones e intereses de mora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20,618.0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3,313.74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16.07%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3,240.64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15.72%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3,232.53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15.68%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17,304.26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83.93%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5881604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u="sng" strike="noStrike" dirty="0">
                          <a:effectLst/>
                        </a:rPr>
                        <a:t>Subtotal Gastos de Funcionamiento</a:t>
                      </a:r>
                      <a:endParaRPr lang="es-CO" sz="1000" b="1" i="0" u="sng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8,048,691.50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1,250,426.50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1,079,247.21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>
                          <a:effectLst/>
                        </a:rPr>
                        <a:t>13.41%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807,004.85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10.03%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802,637.79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9.97%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6,969,444.29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86.59%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7721344"/>
                  </a:ext>
                </a:extLst>
              </a:tr>
              <a:tr h="226818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effectLst/>
                        </a:rPr>
                        <a:t>B - Otras cuentas por pagar (Deuda Publica)</a:t>
                      </a:r>
                      <a:endParaRPr lang="es-ES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17,695.58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.0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17,695.58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358437"/>
                  </a:ext>
                </a:extLst>
              </a:tr>
              <a:tr h="453637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solidFill>
                            <a:srgbClr val="FF0000"/>
                          </a:solidFill>
                          <a:effectLst/>
                        </a:rPr>
                        <a:t>C- Inversión – Otros Recursos Tesoro y Fondos Especiales</a:t>
                      </a:r>
                      <a:endParaRPr lang="es-E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957,718.90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.0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194,247.84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20.28%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13.70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13.70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763,471.06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79.72%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4350118"/>
                  </a:ext>
                </a:extLst>
              </a:tr>
              <a:tr h="453637">
                <a:tc>
                  <a:txBody>
                    <a:bodyPr/>
                    <a:lstStyle/>
                    <a:p>
                      <a:pPr algn="l" fontAlgn="b"/>
                      <a:r>
                        <a:rPr lang="es-ES" sz="1000" u="none" strike="noStrike">
                          <a:solidFill>
                            <a:srgbClr val="FF0000"/>
                          </a:solidFill>
                          <a:effectLst/>
                        </a:rPr>
                        <a:t>C- Inversión – Recursos Crédito  Externo- BID</a:t>
                      </a:r>
                      <a:endParaRPr lang="es-ES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190,972.92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.0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9,919.08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5.19%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759.53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solidFill>
                            <a:srgbClr val="FF0000"/>
                          </a:solidFill>
                          <a:effectLst/>
                        </a:rPr>
                        <a:t>0.40%</a:t>
                      </a:r>
                      <a:endParaRPr lang="es-CO" sz="1000" b="0" i="0" u="none" strike="noStrike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751.40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0.39%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181,053.84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94.81%</a:t>
                      </a:r>
                      <a:endParaRPr lang="es-CO" sz="1000" b="0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425431"/>
                  </a:ext>
                </a:extLst>
              </a:tr>
              <a:tr h="238160">
                <a:tc>
                  <a:txBody>
                    <a:bodyPr/>
                    <a:lstStyle/>
                    <a:p>
                      <a:pPr algn="l" rtl="0" fontAlgn="ctr"/>
                      <a:r>
                        <a:rPr lang="es-CO" sz="1100" b="1" u="sng" strike="noStrike" dirty="0">
                          <a:effectLst/>
                        </a:rPr>
                        <a:t>TOTAL RAMA JUDICIAL</a:t>
                      </a:r>
                      <a:endParaRPr lang="es-CO" sz="1100" b="1" i="0" u="sng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9,215,078.90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>
                          <a:effectLst/>
                        </a:rPr>
                        <a:t>1,250,426.50</a:t>
                      </a:r>
                      <a:endParaRPr lang="es-CO" sz="1000" b="1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1,283,414.14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13.93%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807,778.08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8.77%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803,402.89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8.72%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7,931,664.76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86.07%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42" marR="8942" marT="8942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25228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7691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4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59049" y="1144503"/>
            <a:ext cx="9622311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Febrero 29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b="1" dirty="0">
              <a:ea typeface="Times New Roman" panose="02020603050405020304" pitchFamily="18" charset="0"/>
            </a:endParaRPr>
          </a:p>
          <a:p>
            <a:endParaRPr lang="es-CO" sz="10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21FD7DD4-6EB3-4BCE-964A-B49F58E950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441121"/>
              </p:ext>
            </p:extLst>
          </p:nvPr>
        </p:nvGraphicFramePr>
        <p:xfrm>
          <a:off x="727717" y="2488653"/>
          <a:ext cx="10223049" cy="17164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28196">
                  <a:extLst>
                    <a:ext uri="{9D8B030D-6E8A-4147-A177-3AD203B41FA5}">
                      <a16:colId xmlns:a16="http://schemas.microsoft.com/office/drawing/2014/main" val="381681536"/>
                    </a:ext>
                  </a:extLst>
                </a:gridCol>
                <a:gridCol w="1150014">
                  <a:extLst>
                    <a:ext uri="{9D8B030D-6E8A-4147-A177-3AD203B41FA5}">
                      <a16:colId xmlns:a16="http://schemas.microsoft.com/office/drawing/2014/main" val="2495072010"/>
                    </a:ext>
                  </a:extLst>
                </a:gridCol>
                <a:gridCol w="918391">
                  <a:extLst>
                    <a:ext uri="{9D8B030D-6E8A-4147-A177-3AD203B41FA5}">
                      <a16:colId xmlns:a16="http://schemas.microsoft.com/office/drawing/2014/main" val="738030169"/>
                    </a:ext>
                  </a:extLst>
                </a:gridCol>
                <a:gridCol w="931510">
                  <a:extLst>
                    <a:ext uri="{9D8B030D-6E8A-4147-A177-3AD203B41FA5}">
                      <a16:colId xmlns:a16="http://schemas.microsoft.com/office/drawing/2014/main" val="3956091539"/>
                    </a:ext>
                  </a:extLst>
                </a:gridCol>
                <a:gridCol w="918391">
                  <a:extLst>
                    <a:ext uri="{9D8B030D-6E8A-4147-A177-3AD203B41FA5}">
                      <a16:colId xmlns:a16="http://schemas.microsoft.com/office/drawing/2014/main" val="958532226"/>
                    </a:ext>
                  </a:extLst>
                </a:gridCol>
                <a:gridCol w="826552">
                  <a:extLst>
                    <a:ext uri="{9D8B030D-6E8A-4147-A177-3AD203B41FA5}">
                      <a16:colId xmlns:a16="http://schemas.microsoft.com/office/drawing/2014/main" val="1464544839"/>
                    </a:ext>
                  </a:extLst>
                </a:gridCol>
                <a:gridCol w="829677">
                  <a:extLst>
                    <a:ext uri="{9D8B030D-6E8A-4147-A177-3AD203B41FA5}">
                      <a16:colId xmlns:a16="http://schemas.microsoft.com/office/drawing/2014/main" val="4207227573"/>
                    </a:ext>
                  </a:extLst>
                </a:gridCol>
                <a:gridCol w="760164">
                  <a:extLst>
                    <a:ext uri="{9D8B030D-6E8A-4147-A177-3AD203B41FA5}">
                      <a16:colId xmlns:a16="http://schemas.microsoft.com/office/drawing/2014/main" val="1023090511"/>
                    </a:ext>
                  </a:extLst>
                </a:gridCol>
                <a:gridCol w="1046602">
                  <a:extLst>
                    <a:ext uri="{9D8B030D-6E8A-4147-A177-3AD203B41FA5}">
                      <a16:colId xmlns:a16="http://schemas.microsoft.com/office/drawing/2014/main" val="3348646873"/>
                    </a:ext>
                  </a:extLst>
                </a:gridCol>
                <a:gridCol w="1013552">
                  <a:extLst>
                    <a:ext uri="{9D8B030D-6E8A-4147-A177-3AD203B41FA5}">
                      <a16:colId xmlns:a16="http://schemas.microsoft.com/office/drawing/2014/main" val="896746813"/>
                    </a:ext>
                  </a:extLst>
                </a:gridCol>
              </a:tblGrid>
              <a:tr h="6070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>
                          <a:effectLst/>
                        </a:rPr>
                        <a:t>Nivel Central y Seccionales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Apropiación Vigente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Compromisos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Comp./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Obligaciones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 err="1">
                          <a:effectLst/>
                        </a:rPr>
                        <a:t>Oblig</a:t>
                      </a:r>
                      <a:r>
                        <a:rPr lang="es-CO" sz="1000" u="none" strike="noStrike" dirty="0">
                          <a:effectLst/>
                        </a:rPr>
                        <a:t>./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Pagos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1000" u="none" strike="noStrike" dirty="0">
                          <a:effectLst/>
                        </a:rPr>
                        <a:t>Pago/</a:t>
                      </a:r>
                      <a:r>
                        <a:rPr lang="es-CO" sz="1000" u="none" strike="noStrike" dirty="0" err="1">
                          <a:effectLst/>
                        </a:rPr>
                        <a:t>Apr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Apropiación por comprometer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% por comprometer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191097"/>
                  </a:ext>
                </a:extLst>
              </a:tr>
              <a:tr h="27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 dirty="0">
                          <a:effectLst/>
                        </a:rPr>
                        <a:t>NIVEL CENTRAL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862,485.20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184,346.05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21.37%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124,172.70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14.40%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120,428.13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13.96%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678,139.15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78.63%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96036999"/>
                  </a:ext>
                </a:extLst>
              </a:tr>
              <a:tr h="27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SECCIONALES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4,164,801.22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894,901.15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21.49%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682,832.16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16.40%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682,209.66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16.38%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3,269,900.07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78.51%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4087152"/>
                  </a:ext>
                </a:extLst>
              </a:tr>
              <a:tr h="27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APR Sin asignar/ bloqueada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3,021,405.08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 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 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 dirty="0">
                          <a:effectLst/>
                        </a:rPr>
                        <a:t>3,021,405.08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>
                          <a:effectLst/>
                        </a:rPr>
                        <a:t>100%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8174485"/>
                  </a:ext>
                </a:extLst>
              </a:tr>
              <a:tr h="277348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u="none" strike="noStrike" dirty="0">
                          <a:effectLst/>
                        </a:rPr>
                        <a:t>Total Funcionamiento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8,048,691.50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1,079,247.21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13.41%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807,004.85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10.03%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802,637.79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9.97%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6,969,444.29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86.59%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199117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8455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5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34111" y="1078001"/>
            <a:ext cx="10183610" cy="507831"/>
          </a:xfrm>
        </p:spPr>
        <p:txBody>
          <a:bodyPr/>
          <a:lstStyle/>
          <a:p>
            <a:pPr algn="ctr"/>
            <a:r>
              <a:rPr lang="es-MX" sz="2000" dirty="0"/>
              <a:t>Ejecucion Funcionamiento Nivel Central y Seccionales a Febrero 29 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900" b="1" dirty="0">
              <a:ea typeface="Times New Roman" panose="02020603050405020304" pitchFamily="18" charset="0"/>
            </a:endParaRPr>
          </a:p>
          <a:p>
            <a:endParaRPr lang="es-CO" sz="900" b="1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7509E639-5616-4484-BA54-1CE119CF94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2174637"/>
              </p:ext>
            </p:extLst>
          </p:nvPr>
        </p:nvGraphicFramePr>
        <p:xfrm>
          <a:off x="1740665" y="1585833"/>
          <a:ext cx="8306718" cy="481497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1056">
                  <a:extLst>
                    <a:ext uri="{9D8B030D-6E8A-4147-A177-3AD203B41FA5}">
                      <a16:colId xmlns:a16="http://schemas.microsoft.com/office/drawing/2014/main" val="2037391424"/>
                    </a:ext>
                  </a:extLst>
                </a:gridCol>
                <a:gridCol w="871613">
                  <a:extLst>
                    <a:ext uri="{9D8B030D-6E8A-4147-A177-3AD203B41FA5}">
                      <a16:colId xmlns:a16="http://schemas.microsoft.com/office/drawing/2014/main" val="3696226362"/>
                    </a:ext>
                  </a:extLst>
                </a:gridCol>
                <a:gridCol w="753246">
                  <a:extLst>
                    <a:ext uri="{9D8B030D-6E8A-4147-A177-3AD203B41FA5}">
                      <a16:colId xmlns:a16="http://schemas.microsoft.com/office/drawing/2014/main" val="3418210589"/>
                    </a:ext>
                  </a:extLst>
                </a:gridCol>
                <a:gridCol w="764006">
                  <a:extLst>
                    <a:ext uri="{9D8B030D-6E8A-4147-A177-3AD203B41FA5}">
                      <a16:colId xmlns:a16="http://schemas.microsoft.com/office/drawing/2014/main" val="3699106497"/>
                    </a:ext>
                  </a:extLst>
                </a:gridCol>
                <a:gridCol w="753246">
                  <a:extLst>
                    <a:ext uri="{9D8B030D-6E8A-4147-A177-3AD203B41FA5}">
                      <a16:colId xmlns:a16="http://schemas.microsoft.com/office/drawing/2014/main" val="3805071149"/>
                    </a:ext>
                  </a:extLst>
                </a:gridCol>
                <a:gridCol w="677921">
                  <a:extLst>
                    <a:ext uri="{9D8B030D-6E8A-4147-A177-3AD203B41FA5}">
                      <a16:colId xmlns:a16="http://schemas.microsoft.com/office/drawing/2014/main" val="1649350692"/>
                    </a:ext>
                  </a:extLst>
                </a:gridCol>
                <a:gridCol w="581076">
                  <a:extLst>
                    <a:ext uri="{9D8B030D-6E8A-4147-A177-3AD203B41FA5}">
                      <a16:colId xmlns:a16="http://schemas.microsoft.com/office/drawing/2014/main" val="3073283671"/>
                    </a:ext>
                  </a:extLst>
                </a:gridCol>
                <a:gridCol w="682024">
                  <a:extLst>
                    <a:ext uri="{9D8B030D-6E8A-4147-A177-3AD203B41FA5}">
                      <a16:colId xmlns:a16="http://schemas.microsoft.com/office/drawing/2014/main" val="3167474447"/>
                    </a:ext>
                  </a:extLst>
                </a:gridCol>
                <a:gridCol w="813708">
                  <a:extLst>
                    <a:ext uri="{9D8B030D-6E8A-4147-A177-3AD203B41FA5}">
                      <a16:colId xmlns:a16="http://schemas.microsoft.com/office/drawing/2014/main" val="2859775361"/>
                    </a:ext>
                  </a:extLst>
                </a:gridCol>
                <a:gridCol w="838822">
                  <a:extLst>
                    <a:ext uri="{9D8B030D-6E8A-4147-A177-3AD203B41FA5}">
                      <a16:colId xmlns:a16="http://schemas.microsoft.com/office/drawing/2014/main" val="2899027341"/>
                    </a:ext>
                  </a:extLst>
                </a:gridCol>
              </a:tblGrid>
              <a:tr h="496387">
                <a:tc>
                  <a:txBody>
                    <a:bodyPr/>
                    <a:lstStyle/>
                    <a:p>
                      <a:pPr algn="l" fontAlgn="ctr"/>
                      <a:r>
                        <a:rPr lang="es-CO" sz="900" u="none" strike="noStrike" dirty="0">
                          <a:effectLst/>
                        </a:rPr>
                        <a:t>Nivel Central y Seccionales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Apropiación Vigente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Compromisos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Comp./</a:t>
                      </a:r>
                      <a:r>
                        <a:rPr lang="es-CO" sz="700" u="none" strike="noStrike" dirty="0" err="1">
                          <a:effectLst/>
                        </a:rPr>
                        <a:t>Apr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Obligaciones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 err="1">
                          <a:effectLst/>
                        </a:rPr>
                        <a:t>Oblig</a:t>
                      </a:r>
                      <a:r>
                        <a:rPr lang="es-CO" sz="700" u="none" strike="noStrike" dirty="0">
                          <a:effectLst/>
                        </a:rPr>
                        <a:t>./</a:t>
                      </a:r>
                      <a:r>
                        <a:rPr lang="es-CO" sz="700" u="none" strike="noStrike" dirty="0" err="1">
                          <a:effectLst/>
                        </a:rPr>
                        <a:t>Apr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Pagos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700" u="none" strike="noStrike" dirty="0">
                          <a:effectLst/>
                        </a:rPr>
                        <a:t>Pago/</a:t>
                      </a:r>
                      <a:r>
                        <a:rPr lang="es-CO" sz="700" u="none" strike="noStrike" dirty="0" err="1">
                          <a:effectLst/>
                        </a:rPr>
                        <a:t>Apr</a:t>
                      </a:r>
                      <a:endParaRPr lang="es-CO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 dirty="0">
                          <a:effectLst/>
                        </a:rPr>
                        <a:t>Apropiación por comprometer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900" u="none" strike="noStrike">
                          <a:effectLst/>
                        </a:rPr>
                        <a:t>% por comprometer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4622798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NIVEL CENTRAL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862,485.20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184,346.05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21.37%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124,172.70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14.40%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120,428.13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13.96%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678,139.15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78.63%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8788736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BOGOTA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717,905.96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131,292.36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18.29%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83,754.19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11.67%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83,754.19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11.67%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586,613.60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81.71%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4498122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MEDELLIN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556,259.39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144,005.30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25.89%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105,432.76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18.95%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105,397.33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18.95%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412,254.09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74.11%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367597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CALI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357,684.47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69,864.61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19.53%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57,947.18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16.20%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57,947.18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16.20%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287,819.86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80.47%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453922"/>
                  </a:ext>
                </a:extLst>
              </a:tr>
              <a:tr h="182009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CUNDINAMARCA/AMAZONAS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237,029.15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51,843.80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21.87%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39,058.73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39,058.61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185,185.35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78.13%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0990592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BUCARAMANGA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231,780.28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46,330.37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19.99%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37,427.50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16.15%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37,394.52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16.13%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185,449.91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80.01%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4613433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TUNJA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207,871.89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45,858.46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22.06%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37,861.66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18.21%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37,481.20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18.03%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162,013.43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77.94%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5836668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BARRANQUILLA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181,831.50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42,459.97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23.35%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35,465.09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19.50%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35,465.09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19.50%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139,371.53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76.65%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8430805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CARTAGENA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163,778.62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34,179.82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20.87%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26,283.92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16.05%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26,252.17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16.03%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129,598.80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79.13%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495836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NEIVA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162,721.87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32,158.64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19.76%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25,792.59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15.85%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25,776.95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130,563.24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80.24%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188448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PASTO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162,567.31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43,860.40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26.98%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35,574.17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21.88%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35,574.17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21.88%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118,706.91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73.02%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1103410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IBAGUE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151,395.68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31,519.10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20.82%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24,840.01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24,815.0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16.39%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119,876.57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79.18%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582595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CUCUTA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149,486.76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31,012.25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20.75%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25,669.21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17.17%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25,666.13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17.17%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118,474.51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79.25%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941246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VILLAVICENCIO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117,279.25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23,681.10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20.19%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18,410.61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15.70%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18,409.72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15.70%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93,598.15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79.81%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5284450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MANIZALES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114,347.62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24,329.04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21.28%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18,840.12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18,839.85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16.48%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90,018.58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78.72%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0702122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VALLEDUPAR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108,714.32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32,945.75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30.30%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26,205.50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24.10%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26,172.80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24.07%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75,768.56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69.70%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1202592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SANTA MARTA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101,373.91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21,097.38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20.81%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16,419.33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16.20%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16,419.33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16.20%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80,276.53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79.19%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4659953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POPAYAN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100,883.05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19,837.54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19.66%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16,626.64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16.48%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16,612.52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16.47%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81,045.51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80.34%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1541363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MONTERIA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87,910.54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21,865.45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24.87%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16,168.23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18.39%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16,168.19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18.39%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66,045.10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75.13%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3047039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PEREIRA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87,653.35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18,502.31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21.11%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13,908.87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15.87%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13,874.22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15.83%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69,151.05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78.89%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4358786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SINCELEJO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69,625.03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15,580.43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22.38%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11,041.36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15.86%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11,026.0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15.84%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54,044.60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77.62%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2703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ARMENIA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64,397.31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12,677.08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19.69%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10,104.49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15.69%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10,104.49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15.69%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51,720.23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80.31%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032284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RIOHACHA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31,215.24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0.00%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0.00%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31,215.24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100.00%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9515934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QUIBDÓ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1,088.73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.0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0.00%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>
                          <a:effectLst/>
                        </a:rPr>
                        <a:t>1,088.73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100.00%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896617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APR Sin asignar/bloqueada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u="none" strike="noStrike" dirty="0">
                          <a:effectLst/>
                        </a:rPr>
                        <a:t>3,021,405.08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u="none" strike="noStrike">
                          <a:effectLst/>
                        </a:rPr>
                        <a:t> </a:t>
                      </a:r>
                      <a:endParaRPr lang="es-CO" sz="9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u="none" strike="noStrike" dirty="0">
                          <a:effectLst/>
                        </a:rPr>
                        <a:t> </a:t>
                      </a:r>
                      <a:endParaRPr lang="es-CO" sz="9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278637"/>
                  </a:ext>
                </a:extLst>
              </a:tr>
              <a:tr h="165463">
                <a:tc>
                  <a:txBody>
                    <a:bodyPr/>
                    <a:lstStyle/>
                    <a:p>
                      <a:pPr algn="l" fontAlgn="b"/>
                      <a:r>
                        <a:rPr lang="es-CO" sz="900" b="1" u="none" strike="noStrike" dirty="0">
                          <a:effectLst/>
                        </a:rPr>
                        <a:t>Total Funcionamiento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8,048,691.50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1,079,247.21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13.41%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807,004.85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10.03%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802,637.79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9.97%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900" b="1" u="none" strike="noStrike" dirty="0">
                          <a:effectLst/>
                        </a:rPr>
                        <a:t>6,969,444.29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900" b="1" u="none" strike="noStrike" dirty="0">
                          <a:effectLst/>
                        </a:rPr>
                        <a:t>86.59%</a:t>
                      </a:r>
                      <a:endParaRPr lang="es-CO" sz="9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77" marR="7477" marT="7477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1543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4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6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Febrero 29 de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b="1" dirty="0">
              <a:ea typeface="Times New Roman" panose="02020603050405020304" pitchFamily="18" charset="0"/>
            </a:endParaRPr>
          </a:p>
          <a:p>
            <a:endParaRPr lang="es-CO" sz="10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DF916F7-B2B9-4EF1-A4C0-ECB6CE2F76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7821048"/>
              </p:ext>
            </p:extLst>
          </p:nvPr>
        </p:nvGraphicFramePr>
        <p:xfrm>
          <a:off x="1267362" y="2460309"/>
          <a:ext cx="9176627" cy="20676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4011">
                  <a:extLst>
                    <a:ext uri="{9D8B030D-6E8A-4147-A177-3AD203B41FA5}">
                      <a16:colId xmlns:a16="http://schemas.microsoft.com/office/drawing/2014/main" val="1002259368"/>
                    </a:ext>
                  </a:extLst>
                </a:gridCol>
                <a:gridCol w="911415">
                  <a:extLst>
                    <a:ext uri="{9D8B030D-6E8A-4147-A177-3AD203B41FA5}">
                      <a16:colId xmlns:a16="http://schemas.microsoft.com/office/drawing/2014/main" val="2066992438"/>
                    </a:ext>
                  </a:extLst>
                </a:gridCol>
                <a:gridCol w="1014317">
                  <a:extLst>
                    <a:ext uri="{9D8B030D-6E8A-4147-A177-3AD203B41FA5}">
                      <a16:colId xmlns:a16="http://schemas.microsoft.com/office/drawing/2014/main" val="2692412752"/>
                    </a:ext>
                  </a:extLst>
                </a:gridCol>
                <a:gridCol w="826890">
                  <a:extLst>
                    <a:ext uri="{9D8B030D-6E8A-4147-A177-3AD203B41FA5}">
                      <a16:colId xmlns:a16="http://schemas.microsoft.com/office/drawing/2014/main" val="950928807"/>
                    </a:ext>
                  </a:extLst>
                </a:gridCol>
                <a:gridCol w="959191">
                  <a:extLst>
                    <a:ext uri="{9D8B030D-6E8A-4147-A177-3AD203B41FA5}">
                      <a16:colId xmlns:a16="http://schemas.microsoft.com/office/drawing/2014/main" val="2352607675"/>
                    </a:ext>
                  </a:extLst>
                </a:gridCol>
                <a:gridCol w="1003291">
                  <a:extLst>
                    <a:ext uri="{9D8B030D-6E8A-4147-A177-3AD203B41FA5}">
                      <a16:colId xmlns:a16="http://schemas.microsoft.com/office/drawing/2014/main" val="707585422"/>
                    </a:ext>
                  </a:extLst>
                </a:gridCol>
                <a:gridCol w="1223795">
                  <a:extLst>
                    <a:ext uri="{9D8B030D-6E8A-4147-A177-3AD203B41FA5}">
                      <a16:colId xmlns:a16="http://schemas.microsoft.com/office/drawing/2014/main" val="1529675861"/>
                    </a:ext>
                  </a:extLst>
                </a:gridCol>
                <a:gridCol w="1043717">
                  <a:extLst>
                    <a:ext uri="{9D8B030D-6E8A-4147-A177-3AD203B41FA5}">
                      <a16:colId xmlns:a16="http://schemas.microsoft.com/office/drawing/2014/main" val="1264020713"/>
                    </a:ext>
                  </a:extLst>
                </a:gridCol>
              </a:tblGrid>
              <a:tr h="689209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Nivel Central y Seccionales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Apropiación Vigente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Compromisos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Comp./</a:t>
                      </a:r>
                      <a:r>
                        <a:rPr lang="es-CO" sz="1200" u="none" strike="noStrike" dirty="0" err="1">
                          <a:effectLst/>
                        </a:rPr>
                        <a:t>Apr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Obligaciones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Pagos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Saldo por Comprometer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u="none" strike="noStrike" dirty="0">
                          <a:effectLst/>
                        </a:rPr>
                        <a:t>% por Comprometer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484139"/>
                  </a:ext>
                </a:extLst>
              </a:tr>
              <a:tr h="3446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NIVEL CENTRAL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808,746.16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191,966.82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23.74%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1.33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1.33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616,779.34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76.26%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4099408"/>
                  </a:ext>
                </a:extLst>
              </a:tr>
              <a:tr h="3446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BID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190,972.92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9,919.08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5.19%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759.53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751.40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181,053.84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94.81%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4494624"/>
                  </a:ext>
                </a:extLst>
              </a:tr>
              <a:tr h="3446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u="none" strike="noStrike">
                          <a:effectLst/>
                        </a:rPr>
                        <a:t>SECCIONALES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148,972.74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2,281.02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1.53%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12.37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12.37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u="none" strike="noStrike">
                          <a:effectLst/>
                        </a:rPr>
                        <a:t>146,691.72</a:t>
                      </a:r>
                      <a:endParaRPr lang="es-CO" sz="12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u="none" strike="noStrike" dirty="0">
                          <a:effectLst/>
                        </a:rPr>
                        <a:t>98.47%</a:t>
                      </a:r>
                      <a:endParaRPr lang="es-CO" sz="12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093479"/>
                  </a:ext>
                </a:extLst>
              </a:tr>
              <a:tr h="344604">
                <a:tc>
                  <a:txBody>
                    <a:bodyPr/>
                    <a:lstStyle/>
                    <a:p>
                      <a:pPr algn="l" fontAlgn="b"/>
                      <a:r>
                        <a:rPr lang="es-CO" sz="1200" b="1" u="none" strike="noStrike" dirty="0">
                          <a:effectLst/>
                        </a:rPr>
                        <a:t>Total Inversión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1,148,691.82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204,166.93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17.77%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773.22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765.10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200" b="1" u="none" strike="noStrike" dirty="0">
                          <a:effectLst/>
                        </a:rPr>
                        <a:t>944,524.89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200" b="1" u="none" strike="noStrike" dirty="0">
                          <a:effectLst/>
                        </a:rPr>
                        <a:t>82.23%</a:t>
                      </a:r>
                      <a:endParaRPr lang="es-CO" sz="12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25617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0577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7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proyectos de Inversión a Febrero 29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6621750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9607" y="6197333"/>
            <a:ext cx="1787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9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900" b="1" dirty="0"/>
          </a:p>
        </p:txBody>
      </p:sp>
      <p:graphicFrame>
        <p:nvGraphicFramePr>
          <p:cNvPr id="2" name="Tabla 1">
            <a:extLst>
              <a:ext uri="{FF2B5EF4-FFF2-40B4-BE49-F238E27FC236}">
                <a16:creationId xmlns:a16="http://schemas.microsoft.com/office/drawing/2014/main" id="{F69F5887-21A7-4719-A0D5-B0428C1153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5065025"/>
              </p:ext>
            </p:extLst>
          </p:nvPr>
        </p:nvGraphicFramePr>
        <p:xfrm>
          <a:off x="1267363" y="1611088"/>
          <a:ext cx="9991876" cy="47035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7050">
                  <a:extLst>
                    <a:ext uri="{9D8B030D-6E8A-4147-A177-3AD203B41FA5}">
                      <a16:colId xmlns:a16="http://schemas.microsoft.com/office/drawing/2014/main" val="1352606912"/>
                    </a:ext>
                  </a:extLst>
                </a:gridCol>
                <a:gridCol w="1041216">
                  <a:extLst>
                    <a:ext uri="{9D8B030D-6E8A-4147-A177-3AD203B41FA5}">
                      <a16:colId xmlns:a16="http://schemas.microsoft.com/office/drawing/2014/main" val="2553384299"/>
                    </a:ext>
                  </a:extLst>
                </a:gridCol>
                <a:gridCol w="2627444">
                  <a:extLst>
                    <a:ext uri="{9D8B030D-6E8A-4147-A177-3AD203B41FA5}">
                      <a16:colId xmlns:a16="http://schemas.microsoft.com/office/drawing/2014/main" val="1478755642"/>
                    </a:ext>
                  </a:extLst>
                </a:gridCol>
                <a:gridCol w="813450">
                  <a:extLst>
                    <a:ext uri="{9D8B030D-6E8A-4147-A177-3AD203B41FA5}">
                      <a16:colId xmlns:a16="http://schemas.microsoft.com/office/drawing/2014/main" val="3562822604"/>
                    </a:ext>
                  </a:extLst>
                </a:gridCol>
                <a:gridCol w="737528">
                  <a:extLst>
                    <a:ext uri="{9D8B030D-6E8A-4147-A177-3AD203B41FA5}">
                      <a16:colId xmlns:a16="http://schemas.microsoft.com/office/drawing/2014/main" val="3580047220"/>
                    </a:ext>
                  </a:extLst>
                </a:gridCol>
                <a:gridCol w="512473">
                  <a:extLst>
                    <a:ext uri="{9D8B030D-6E8A-4147-A177-3AD203B41FA5}">
                      <a16:colId xmlns:a16="http://schemas.microsoft.com/office/drawing/2014/main" val="4162552900"/>
                    </a:ext>
                  </a:extLst>
                </a:gridCol>
                <a:gridCol w="642626">
                  <a:extLst>
                    <a:ext uri="{9D8B030D-6E8A-4147-A177-3AD203B41FA5}">
                      <a16:colId xmlns:a16="http://schemas.microsoft.com/office/drawing/2014/main" val="1259437295"/>
                    </a:ext>
                  </a:extLst>
                </a:gridCol>
                <a:gridCol w="574837">
                  <a:extLst>
                    <a:ext uri="{9D8B030D-6E8A-4147-A177-3AD203B41FA5}">
                      <a16:colId xmlns:a16="http://schemas.microsoft.com/office/drawing/2014/main" val="2904963342"/>
                    </a:ext>
                  </a:extLst>
                </a:gridCol>
                <a:gridCol w="642626">
                  <a:extLst>
                    <a:ext uri="{9D8B030D-6E8A-4147-A177-3AD203B41FA5}">
                      <a16:colId xmlns:a16="http://schemas.microsoft.com/office/drawing/2014/main" val="2370411899"/>
                    </a:ext>
                  </a:extLst>
                </a:gridCol>
                <a:gridCol w="642626">
                  <a:extLst>
                    <a:ext uri="{9D8B030D-6E8A-4147-A177-3AD203B41FA5}">
                      <a16:colId xmlns:a16="http://schemas.microsoft.com/office/drawing/2014/main" val="353962101"/>
                    </a:ext>
                  </a:extLst>
                </a:gridCol>
              </a:tblGrid>
              <a:tr h="328503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 dirty="0">
                          <a:effectLst/>
                        </a:rPr>
                        <a:t>Unidad Responsable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Rubro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proyecto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Apropiación Vigente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Compromisos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s-CO" sz="800" u="none" strike="noStrike">
                          <a:effectLst/>
                        </a:rPr>
                        <a:t>Comp./Apr</a:t>
                      </a:r>
                      <a:endParaRPr lang="es-CO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Obligaciones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Pagos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Saldo por comprometer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% por comprometer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0452351"/>
                  </a:ext>
                </a:extLst>
              </a:tr>
              <a:tr h="394203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URNA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C-2701-0800-21-20111D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FORTALECIMIENTO DE LA UNIDAD DE REGISTRO NACIONAL DE ABOGADOS Y AUXILIARES DE LA JUSTICIA, SISTEMAS DE CONTROL E INFORMACIÓN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12,253.42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11,651.05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95.08%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1.33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1.33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602.37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4.92%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3433803"/>
                  </a:ext>
                </a:extLst>
              </a:tr>
              <a:tr h="25623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GPE DE INFRAESTRUCTURA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C-2701-0800-23-20111D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CONSTRUCCIÓN Y DOTACIÓN DEL PALACIO DE JUSTICIA DE   MEDELLÍN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37,100.0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37,100.0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100.00%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449868"/>
                  </a:ext>
                </a:extLst>
              </a:tr>
              <a:tr h="340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GPE DE INFRAESTRUCTURA- UND INFRAEST.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C-2701-0800-25-20111D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CONSTRUCCIÓN Y DOTACIÓN DE INFRAESTRUCTURA FÍSICA ASOCIADA A LA PRESTACIÓN DEL SERVICIO DE JUSTICIA A NIVEL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27,500.83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26,994.30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98.16%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506.53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1.84%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9756593"/>
                  </a:ext>
                </a:extLst>
              </a:tr>
              <a:tr h="473043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ESCUELA JUDICIAL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C-2701-0800-29-20111D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FORMACIÓN Y CAPACITACIÓN EN COMPETENCIAS JUDICIALES Y ORGANIZACIONALES A LOS FUNCIONARIOS, EMPLEADOS, PERSONAL ADMINISTRATIVO DE LA RAMA JUDICIAL, JUECES DE PAZ Y AUTORIDADES INDÍGENAS A NIVEL 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4,196.29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4,196.29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100.00%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5252544"/>
                  </a:ext>
                </a:extLst>
              </a:tr>
              <a:tr h="275942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UNIDAD DE TRANSFORMACIÓN DIGITAL E INFORMATICA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C-2701-0800-36-20111A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TRANSFORMACIÓN DIGITAL DE LA RAMA JUDICIAL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284,470.64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114,607.13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40.29%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169,863.51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59.71%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057656"/>
                  </a:ext>
                </a:extLst>
              </a:tr>
              <a:tr h="367922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GPE DE INFRAEST.- UND INFRAEST. - ADTIVA - OSEG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C-2701-0800-37-20111D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MODERNIZACIÓN DE LA INFRAESTRUCTURA FÍSICA DE LA RAMA JUDICIAL COMO INSTRUMENTO ESTRATÉGICO DE ACCESO A LA JUSTICIA A NIVEL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203,197.40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1,470.17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0.72%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201,727.23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99.28%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3086786"/>
                  </a:ext>
                </a:extLst>
              </a:tr>
              <a:tr h="381062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UNIDAD DE ANALISIS Y DESARROLLO ESTADISTICO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C-2701-0800-38-20111D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FORTALECIMIENTO DEL SISTEMA DE GOBIERNO BASADO EN EVIDENCIA PARA UNA GOBERNANZA CONFIABLE Y GERENCIAL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8,600.0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8,600.0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100.00%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5090494"/>
                  </a:ext>
                </a:extLst>
              </a:tr>
              <a:tr h="361352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UND RRRHH - CARRERA JUDICIAL - ESCUELA JUDICIAL - OSEG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C-2701-0800-39-20111D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MEJORAMIENTO DE LA GESTIÓN DEL TALENTO HUMANO PARA FORTALECER LA INTEGRIDAD, EL CONOCIMIENTO, EL BIENESTAR Y LA SEGURIDAD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54,105.63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1,697.09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3.14%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12.37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12.37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52,408.54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96.86%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7826722"/>
                  </a:ext>
                </a:extLst>
              </a:tr>
              <a:tr h="35478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UNIDAD DE TRANSF. DIGITAL E INFORMATICA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C-2701-0800-40-20111A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315,714.69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728.11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0.23%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314,986.58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99.77%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90117"/>
                  </a:ext>
                </a:extLst>
              </a:tr>
              <a:tr h="354781"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CENTRO DE DOCUMENTACION - OFICINA DE COMUNICACIONES Y UDAE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C-2701-0800-41-20111D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FORTALECIMIENTO DE MECANISMOS DE JUSTICIA ABIERTA Y GESTIÓN DE LA CALIDAD – SIGCMA- DE LA RAMA JUDICIAL A NIVEL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10,580.0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10,580.0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100.00%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8227926"/>
                  </a:ext>
                </a:extLst>
              </a:tr>
              <a:tr h="21024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C-2701-0800-36-20111A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>
                          <a:effectLst/>
                        </a:rPr>
                        <a:t>TRANSFORMACIÓN DIGITAL DE LA RAMA JUDICIAL NACIONAL</a:t>
                      </a:r>
                      <a:endParaRPr lang="es-ES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50,309.94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9,919.08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19.72%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759.53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751.40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40,390.86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80.28%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52422"/>
                  </a:ext>
                </a:extLst>
              </a:tr>
              <a:tr h="354781"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BID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800" u="none" strike="noStrike">
                          <a:effectLst/>
                        </a:rPr>
                        <a:t>C-2701-0800-40-20111A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800" u="none" strike="noStrike" dirty="0">
                          <a:effectLst/>
                        </a:rPr>
                        <a:t> FORTALECIMIENTO DE LOS SERVICIOS DIGITALES Y DE TECNOLOGÍA PARA LA TRANSFORMACIÓN DIGITAL DE LA RAMA JUDICIAL A NIVEL  NACIONAL</a:t>
                      </a:r>
                      <a:endParaRPr lang="es-ES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140,662.98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.0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>
                          <a:effectLst/>
                        </a:rPr>
                        <a:t>140,662.98</a:t>
                      </a:r>
                      <a:endParaRPr lang="es-CO" sz="8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u="none" strike="noStrike" dirty="0">
                          <a:effectLst/>
                        </a:rPr>
                        <a:t>100.00%</a:t>
                      </a:r>
                      <a:endParaRPr lang="es-CO" sz="8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414179"/>
                  </a:ext>
                </a:extLst>
              </a:tr>
              <a:tr h="131401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Total Inversión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1,148,691.82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204,166.93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17.77%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773.22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765.10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944,524.89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800" b="1" u="none" strike="noStrike" dirty="0">
                          <a:effectLst/>
                        </a:rPr>
                        <a:t>82.23%</a:t>
                      </a:r>
                      <a:endParaRPr lang="es-CO" sz="8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43" marR="6243" marT="6243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028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236799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51548C30-4B09-634E-A0D5-A759B9421A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MX" dirty="0"/>
              <a:t>8</a:t>
            </a:r>
            <a:endParaRPr lang="es-CO" dirty="0"/>
          </a:p>
        </p:txBody>
      </p:sp>
      <p:sp>
        <p:nvSpPr>
          <p:cNvPr id="25" name="Marcador de contenido 24">
            <a:extLst>
              <a:ext uri="{FF2B5EF4-FFF2-40B4-BE49-F238E27FC236}">
                <a16:creationId xmlns:a16="http://schemas.microsoft.com/office/drawing/2014/main" id="{773FA131-7E85-4A95-2792-6DAAAB89809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267362" y="1285819"/>
            <a:ext cx="10183610" cy="507831"/>
          </a:xfrm>
        </p:spPr>
        <p:txBody>
          <a:bodyPr/>
          <a:lstStyle/>
          <a:p>
            <a:r>
              <a:rPr lang="es-MX" sz="2000" dirty="0"/>
              <a:t>Ejecucion Inversión Nivel Central y Seccionales a Febrero 29 de  2024</a:t>
            </a:r>
            <a:endParaRPr lang="es-CO" sz="2000" dirty="0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5093904-2948-328F-A5CD-4F1733E84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49168" y="7001177"/>
            <a:ext cx="4942832" cy="234780"/>
          </a:xfrm>
        </p:spPr>
        <p:txBody>
          <a:bodyPr/>
          <a:lstStyle/>
          <a:p>
            <a:r>
              <a:rPr lang="es-MX" dirty="0"/>
              <a:t>Unidad de Presupuesto / Ejecución Presupuestal</a:t>
            </a:r>
            <a:endParaRPr lang="es-CO" dirty="0"/>
          </a:p>
        </p:txBody>
      </p:sp>
      <p:sp>
        <p:nvSpPr>
          <p:cNvPr id="7" name="CuadroTexto 6"/>
          <p:cNvSpPr txBox="1"/>
          <p:nvPr/>
        </p:nvSpPr>
        <p:spPr>
          <a:xfrm>
            <a:off x="268000" y="6075818"/>
            <a:ext cx="1787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Fuente SIIF </a:t>
            </a:r>
          </a:p>
          <a:p>
            <a:r>
              <a:rPr lang="es-CO" sz="1000" b="1" dirty="0">
                <a:solidFill>
                  <a:srgbClr val="000000"/>
                </a:solidFill>
                <a:ea typeface="Times New Roman" panose="02020603050405020304" pitchFamily="18" charset="0"/>
              </a:rPr>
              <a:t>Cifras en millones de pesos</a:t>
            </a:r>
            <a:endParaRPr lang="es-CO" sz="1000" b="1" dirty="0">
              <a:ea typeface="Times New Roman" panose="02020603050405020304" pitchFamily="18" charset="0"/>
            </a:endParaRPr>
          </a:p>
          <a:p>
            <a:endParaRPr lang="es-CO" sz="1000" b="1" dirty="0"/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D7D8C83B-B8FD-48B3-85A4-84EE47F16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933606"/>
              </p:ext>
            </p:extLst>
          </p:nvPr>
        </p:nvGraphicFramePr>
        <p:xfrm>
          <a:off x="1894902" y="1793650"/>
          <a:ext cx="7105878" cy="45410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55881">
                  <a:extLst>
                    <a:ext uri="{9D8B030D-6E8A-4147-A177-3AD203B41FA5}">
                      <a16:colId xmlns:a16="http://schemas.microsoft.com/office/drawing/2014/main" val="844141459"/>
                    </a:ext>
                  </a:extLst>
                </a:gridCol>
                <a:gridCol w="729412">
                  <a:extLst>
                    <a:ext uri="{9D8B030D-6E8A-4147-A177-3AD203B41FA5}">
                      <a16:colId xmlns:a16="http://schemas.microsoft.com/office/drawing/2014/main" val="2379674043"/>
                    </a:ext>
                  </a:extLst>
                </a:gridCol>
                <a:gridCol w="811764">
                  <a:extLst>
                    <a:ext uri="{9D8B030D-6E8A-4147-A177-3AD203B41FA5}">
                      <a16:colId xmlns:a16="http://schemas.microsoft.com/office/drawing/2014/main" val="3064565293"/>
                    </a:ext>
                  </a:extLst>
                </a:gridCol>
                <a:gridCol w="661764">
                  <a:extLst>
                    <a:ext uri="{9D8B030D-6E8A-4147-A177-3AD203B41FA5}">
                      <a16:colId xmlns:a16="http://schemas.microsoft.com/office/drawing/2014/main" val="667308202"/>
                    </a:ext>
                  </a:extLst>
                </a:gridCol>
                <a:gridCol w="767646">
                  <a:extLst>
                    <a:ext uri="{9D8B030D-6E8A-4147-A177-3AD203B41FA5}">
                      <a16:colId xmlns:a16="http://schemas.microsoft.com/office/drawing/2014/main" val="1050886121"/>
                    </a:ext>
                  </a:extLst>
                </a:gridCol>
                <a:gridCol w="564706">
                  <a:extLst>
                    <a:ext uri="{9D8B030D-6E8A-4147-A177-3AD203B41FA5}">
                      <a16:colId xmlns:a16="http://schemas.microsoft.com/office/drawing/2014/main" val="581513862"/>
                    </a:ext>
                  </a:extLst>
                </a:gridCol>
                <a:gridCol w="979412">
                  <a:extLst>
                    <a:ext uri="{9D8B030D-6E8A-4147-A177-3AD203B41FA5}">
                      <a16:colId xmlns:a16="http://schemas.microsoft.com/office/drawing/2014/main" val="2159531611"/>
                    </a:ext>
                  </a:extLst>
                </a:gridCol>
                <a:gridCol w="835293">
                  <a:extLst>
                    <a:ext uri="{9D8B030D-6E8A-4147-A177-3AD203B41FA5}">
                      <a16:colId xmlns:a16="http://schemas.microsoft.com/office/drawing/2014/main" val="2211534098"/>
                    </a:ext>
                  </a:extLst>
                </a:gridCol>
              </a:tblGrid>
              <a:tr h="32436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Nivel Central y Seccionales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Apropiación Vigente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Compromisos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Comp./Apr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</a:rPr>
                        <a:t>Obligaciones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Pagos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Saldo por Comprometer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</a:rPr>
                        <a:t>% por Comprometer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2839910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NIVEL CENTRAL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808,746.16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191,966.82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23.74%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616,779.34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76.26%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28874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BID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190,972.92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9,919.08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5.19%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759.53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751.40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181,053.84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94.81%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114398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BOGOTA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14,453.39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58.66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0.41%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14,394.72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99.59%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8766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CUNDINAMARCA/AMAZONAS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13,024.11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68.76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0.53%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12,955.35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99.47%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713456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BUCARAMANGA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12,161.95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447.80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3.68%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5.48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5.48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11,714.15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96.32%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890605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MEDELLIN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9,203.90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2.57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0.03%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9,201.33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99.97%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035913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TUNJA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9,178.09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9,178.09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2243917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CALI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8,283.44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102.37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1.24%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8,181.06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98.76%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06616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IBAGUE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8,209.16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8,209.16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100.00%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3803502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CUCUTA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6,824.49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124.60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1.83%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6,699.89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98.17%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4176092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VILLAVICENCIO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6,586.64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99.90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1.52%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6,486.74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98.48%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690227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NEIVA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6,109.10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117.33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1.92%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5,991.77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98.08%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659491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 dirty="0">
                          <a:effectLst/>
                        </a:rPr>
                        <a:t>SANTA MARTA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6,107.89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84.16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1.38%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5.33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6,023.73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98.62%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6280449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PASTO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6,096.69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91.14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1.49%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6,005.55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98.51%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5237699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BARRANQUILLA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5,552.37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5,552.37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293904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QUIBDÓ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5,436.49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47.70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0.88%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5,388.79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99.12%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872569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POPAYAN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4,866.16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68.66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1.41%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4,797.49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98.59%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229534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MONTERIA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4,387.65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299.68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6.83%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4,087.97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93.17%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705616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SINCELEJO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4,070.52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57.42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1.41%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4,013.10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98.59%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0167453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VALLEDUPAR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3,991.40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57.88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1.45%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3,933.52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98.55%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403796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CARTAGENA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3,626.09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114.0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3.14%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3,512.09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96.86%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8359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RIOHACHA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3,402.78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3,402.78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100.00%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64251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PEREIRA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3,005.62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286.70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9.54%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2,718.92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>
                          <a:effectLst/>
                        </a:rPr>
                        <a:t>90.46%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715533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MANIZALES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2,214.13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65.62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2.96%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1.56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1.56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2,148.51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97.04%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3880508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u="none" strike="noStrike">
                          <a:effectLst/>
                        </a:rPr>
                        <a:t>ARMENIA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 dirty="0">
                          <a:effectLst/>
                        </a:rPr>
                        <a:t>2,180.68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86.07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3.95%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.0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u="none" strike="noStrike">
                          <a:effectLst/>
                        </a:rPr>
                        <a:t>2,094.62</a:t>
                      </a:r>
                      <a:endParaRPr lang="es-CO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u="none" strike="noStrike" dirty="0">
                          <a:effectLst/>
                        </a:rPr>
                        <a:t>96.05%</a:t>
                      </a:r>
                      <a:endParaRPr lang="es-CO" sz="1000" b="0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475175"/>
                  </a:ext>
                </a:extLst>
              </a:tr>
              <a:tr h="162181">
                <a:tc>
                  <a:txBody>
                    <a:bodyPr/>
                    <a:lstStyle/>
                    <a:p>
                      <a:pPr algn="l" fontAlgn="b"/>
                      <a:r>
                        <a:rPr lang="es-CO" sz="1000" b="1" u="none" strike="noStrike" dirty="0">
                          <a:effectLst/>
                        </a:rPr>
                        <a:t>Total Inversión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1,148,691.82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204,166.93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17.77%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773.22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765.10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000" b="1" u="none" strike="noStrike" dirty="0">
                          <a:effectLst/>
                        </a:rPr>
                        <a:t>944,524.89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000" b="1" u="none" strike="noStrike" dirty="0">
                          <a:effectLst/>
                        </a:rPr>
                        <a:t>82.23%</a:t>
                      </a:r>
                      <a:endParaRPr lang="es-CO" sz="1000" b="1" i="0" u="none" strike="noStrike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70" marR="7770" marT="7770" marB="0" anchor="b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667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3276781"/>
      </p:ext>
    </p:extLst>
  </p:cSld>
  <p:clrMapOvr>
    <a:masterClrMapping/>
  </p:clrMapOvr>
</p:sld>
</file>

<file path=ppt/theme/theme1.xml><?xml version="1.0" encoding="utf-8"?>
<a:theme xmlns:a="http://schemas.openxmlformats.org/drawingml/2006/main" name="RAMA JUDICIA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AMA JUDICIAL" id="{A537A6A8-A6C1-4C15-A47A-F92678E4C83A}" vid="{22E0BF93-5FA2-4EF1-9759-AD2A2A8714B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A5061E6275D4C4BB33B2BD4A91C79C2" ma:contentTypeVersion="14" ma:contentTypeDescription="Crear nuevo documento." ma:contentTypeScope="" ma:versionID="90bac4ab7d55814a8b9773bf0ece79c3">
  <xsd:schema xmlns:xsd="http://www.w3.org/2001/XMLSchema" xmlns:xs="http://www.w3.org/2001/XMLSchema" xmlns:p="http://schemas.microsoft.com/office/2006/metadata/properties" xmlns:ns3="fbf56f25-cbbb-4cbe-ae8a-427ea759e049" xmlns:ns4="28603d8a-9efa-47f7-9310-b65af995be84" targetNamespace="http://schemas.microsoft.com/office/2006/metadata/properties" ma:root="true" ma:fieldsID="be428834057d07684b67780596c67a61" ns3:_="" ns4:_="">
    <xsd:import namespace="fbf56f25-cbbb-4cbe-ae8a-427ea759e049"/>
    <xsd:import namespace="28603d8a-9efa-47f7-9310-b65af995be8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LengthInSecond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56f25-cbbb-4cbe-ae8a-427ea759e0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_activity" ma:index="11" nillable="true" ma:displayName="_activity" ma:hidden="true" ma:internalName="_activity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0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603d8a-9efa-47f7-9310-b65af995be8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fbf56f25-cbbb-4cbe-ae8a-427ea759e04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257436A-808B-4DC6-9FB3-EB6A7D463E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bf56f25-cbbb-4cbe-ae8a-427ea759e049"/>
    <ds:schemaRef ds:uri="28603d8a-9efa-47f7-9310-b65af995be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FC8DA5-2E41-45E5-9502-5D149498A042}">
  <ds:schemaRefs>
    <ds:schemaRef ds:uri="fbf56f25-cbbb-4cbe-ae8a-427ea759e049"/>
    <ds:schemaRef ds:uri="http://schemas.microsoft.com/office/2006/documentManagement/types"/>
    <ds:schemaRef ds:uri="http://purl.org/dc/terms/"/>
    <ds:schemaRef ds:uri="http://purl.org/dc/elements/1.1/"/>
    <ds:schemaRef ds:uri="http://schemas.microsoft.com/office/2006/metadata/properties"/>
    <ds:schemaRef ds:uri="28603d8a-9efa-47f7-9310-b65af995be84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F0B908-31D0-409D-97E6-A767397F4CE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8454</TotalTime>
  <Words>3081</Words>
  <Application>Microsoft Office PowerPoint</Application>
  <PresentationFormat>Panorámica</PresentationFormat>
  <Paragraphs>1511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Trebuchet MS</vt:lpstr>
      <vt:lpstr>Calibri</vt:lpstr>
      <vt:lpstr>Arial Narrow</vt:lpstr>
      <vt:lpstr>Montserrat Light</vt:lpstr>
      <vt:lpstr>Montserrat</vt:lpstr>
      <vt:lpstr>Montserrat SemiBold</vt:lpstr>
      <vt:lpstr>Calibri Light</vt:lpstr>
      <vt:lpstr>Arial</vt:lpstr>
      <vt:lpstr>Montserrat Medium</vt:lpstr>
      <vt:lpstr>Times New Roman</vt:lpstr>
      <vt:lpstr>RAMA JUDICIAL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Carlos Adolfo Venegas Betancourt</dc:creator>
  <cp:keywords/>
  <dc:description/>
  <cp:lastModifiedBy>Yilber  Amado Gutierrez</cp:lastModifiedBy>
  <cp:revision>574</cp:revision>
  <cp:lastPrinted>2023-12-21T13:28:21Z</cp:lastPrinted>
  <dcterms:created xsi:type="dcterms:W3CDTF">2022-07-27T10:12:18Z</dcterms:created>
  <dcterms:modified xsi:type="dcterms:W3CDTF">2024-03-04T20:19:12Z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0x010100AA5061E6275D4C4BB33B2BD4A91C79C2</vt:lpwstr>
  </property>
</Properties>
</file>