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0"/>
  </p:notesMasterIdLst>
  <p:sldIdLst>
    <p:sldId id="256" r:id="rId5"/>
    <p:sldId id="460" r:id="rId6"/>
    <p:sldId id="485" r:id="rId7"/>
    <p:sldId id="461" r:id="rId8"/>
    <p:sldId id="478" r:id="rId9"/>
    <p:sldId id="482" r:id="rId10"/>
    <p:sldId id="484" r:id="rId11"/>
    <p:sldId id="465" r:id="rId12"/>
    <p:sldId id="468" r:id="rId13"/>
    <p:sldId id="469" r:id="rId14"/>
    <p:sldId id="470" r:id="rId15"/>
    <p:sldId id="472" r:id="rId16"/>
    <p:sldId id="471" r:id="rId17"/>
    <p:sldId id="475" r:id="rId18"/>
    <p:sldId id="476" r:id="rId19"/>
  </p:sldIdLst>
  <p:sldSz cx="12192000" cy="6858000"/>
  <p:notesSz cx="7004050" cy="9296400"/>
  <p:embeddedFontLst>
    <p:embeddedFont>
      <p:font typeface="Montserrat Medium" panose="020B0604020202020204" charset="0"/>
      <p:regular r:id="rId21"/>
      <p: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Montserrat SemiBold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Montserrat Light" panose="020B0604020202020204" charset="0"/>
      <p:regular r:id="rId43"/>
      <p: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85"/>
            <p14:sldId id="461"/>
            <p14:sldId id="478"/>
            <p14:sldId id="482"/>
            <p14:sldId id="484"/>
            <p14:sldId id="465"/>
            <p14:sldId id="468"/>
            <p14:sldId id="469"/>
            <p14:sldId id="470"/>
            <p14:sldId id="472"/>
            <p14:sldId id="471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115" d="100"/>
          <a:sy n="115" d="100"/>
        </p:scale>
        <p:origin x="606" y="11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06/02/2024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06/02/2024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6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Enero 31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2023 a Enero 31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880185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Enero 31de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44374"/>
              </p:ext>
            </p:extLst>
          </p:nvPr>
        </p:nvGraphicFramePr>
        <p:xfrm>
          <a:off x="803679" y="2647950"/>
          <a:ext cx="9371099" cy="2630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2932">
                  <a:extLst>
                    <a:ext uri="{9D8B030D-6E8A-4147-A177-3AD203B41FA5}">
                      <a16:colId xmlns:a16="http://schemas.microsoft.com/office/drawing/2014/main" val="1825510454"/>
                    </a:ext>
                  </a:extLst>
                </a:gridCol>
                <a:gridCol w="1396538">
                  <a:extLst>
                    <a:ext uri="{9D8B030D-6E8A-4147-A177-3AD203B41FA5}">
                      <a16:colId xmlns:a16="http://schemas.microsoft.com/office/drawing/2014/main" val="228068656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823734882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val="249312037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val="1946999501"/>
                    </a:ext>
                  </a:extLst>
                </a:gridCol>
                <a:gridCol w="1305098">
                  <a:extLst>
                    <a:ext uri="{9D8B030D-6E8A-4147-A177-3AD203B41FA5}">
                      <a16:colId xmlns:a16="http://schemas.microsoft.com/office/drawing/2014/main" val="2617124089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61157451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Objeto del  Gasto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Reserva inicial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Reserva actual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Obligaciones 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Pagos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Reserva por Utilizar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Reserva por utilizar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87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A-01-01 Gastos de Personal - Permanente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192.598,19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190.623,23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169.517,08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137.762,47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52.860,76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9289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10.307,58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10.276,09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1.813,46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1.403,55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8.872,54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86%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2872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A-02 Adquisición Bienes y Servicios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67.959,58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67.957,29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15.017,41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4.847,37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63.109,92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93%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2683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811,66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811,66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118,28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23,79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787,87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128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1.420,34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1.420,34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1.341,32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709,17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711,17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50224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    0,11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,11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83660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Subtotal Gastos De Funcionamiento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1" u="none" strike="noStrike" dirty="0">
                          <a:effectLst/>
                        </a:rPr>
                        <a:t>                   273.097,43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271.088,72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187.807,54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144.746,35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126.342,37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47%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5217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u="none" strike="noStrike">
                          <a:effectLst/>
                        </a:rPr>
                        <a:t>B – Servicio de la Deuda Pública</a:t>
                      </a:r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        -  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669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337.191,96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337.190,24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36.530,87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20.922,81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316.267,43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202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Recursos Crédito  Externo- BID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55.066,29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55.066,29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50,31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41,94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55.024,36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667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sng" strike="noStrike">
                          <a:effectLst/>
                        </a:rPr>
                        <a:t>TOTAL RAMA JUDICIAL</a:t>
                      </a:r>
                      <a:endParaRPr lang="es-CO" sz="105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665.354,72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663.345,25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224.388,73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165.711,09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497.634,15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75%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6494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Enero 31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762481"/>
              </p:ext>
            </p:extLst>
          </p:nvPr>
        </p:nvGraphicFramePr>
        <p:xfrm>
          <a:off x="1935018" y="1973753"/>
          <a:ext cx="6908799" cy="4057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169">
                  <a:extLst>
                    <a:ext uri="{9D8B030D-6E8A-4147-A177-3AD203B41FA5}">
                      <a16:colId xmlns:a16="http://schemas.microsoft.com/office/drawing/2014/main" val="2363251108"/>
                    </a:ext>
                  </a:extLst>
                </a:gridCol>
                <a:gridCol w="1409052">
                  <a:extLst>
                    <a:ext uri="{9D8B030D-6E8A-4147-A177-3AD203B41FA5}">
                      <a16:colId xmlns:a16="http://schemas.microsoft.com/office/drawing/2014/main" val="2504458104"/>
                    </a:ext>
                  </a:extLst>
                </a:gridCol>
                <a:gridCol w="1002839">
                  <a:extLst>
                    <a:ext uri="{9D8B030D-6E8A-4147-A177-3AD203B41FA5}">
                      <a16:colId xmlns:a16="http://schemas.microsoft.com/office/drawing/2014/main" val="959348928"/>
                    </a:ext>
                  </a:extLst>
                </a:gridCol>
                <a:gridCol w="952062">
                  <a:extLst>
                    <a:ext uri="{9D8B030D-6E8A-4147-A177-3AD203B41FA5}">
                      <a16:colId xmlns:a16="http://schemas.microsoft.com/office/drawing/2014/main" val="3561417640"/>
                    </a:ext>
                  </a:extLst>
                </a:gridCol>
                <a:gridCol w="609320">
                  <a:extLst>
                    <a:ext uri="{9D8B030D-6E8A-4147-A177-3AD203B41FA5}">
                      <a16:colId xmlns:a16="http://schemas.microsoft.com/office/drawing/2014/main" val="3413482955"/>
                    </a:ext>
                  </a:extLst>
                </a:gridCol>
                <a:gridCol w="1018707">
                  <a:extLst>
                    <a:ext uri="{9D8B030D-6E8A-4147-A177-3AD203B41FA5}">
                      <a16:colId xmlns:a16="http://schemas.microsoft.com/office/drawing/2014/main" val="2283212738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26060526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Unidad Ejecutora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RUBRO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por utilizar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% Reserva por Utilizar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9005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URNA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1.674,40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1.654,59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98,8%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5823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CENDOJ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1.453,98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194,05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194,05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1.259,93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86,7%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2891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PEI-PJM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37.100,0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37.100,0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329304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UIF-SJ / PEI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21.614,77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381,20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130,60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21.484,17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99,4%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231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UDAE -EE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30,88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659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PEI- 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40.931,39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40.931,39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00428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Mantenimeinto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34.199,41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2.867,53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1.165,78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33.033,63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96,6%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022117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Escuela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18.167,86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3.706,50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935,69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17.232,17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94,8%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152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OSEG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7.317,32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7.317,32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936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RR.HH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4.363,35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1.845,78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1.439,39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2.923,96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10923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CARRERA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338,63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338,63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31574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PET- TD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138.544,82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16.283,59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15.428,86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123.115,95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88,9%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9945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Informática -FP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C-2799-0800-12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30.453,75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10.232,72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693,95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29.759,80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0137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UDAE-SG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C-2799-0800-13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890,28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85,0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4947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BID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BID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55.066,29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50,31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41,94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55.024,36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99,9%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521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392.256,53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36.581,18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20.964,75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371.291,78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94,7%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071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Enero 31 de 2024 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589015"/>
              </p:ext>
            </p:extLst>
          </p:nvPr>
        </p:nvGraphicFramePr>
        <p:xfrm>
          <a:off x="2363788" y="1703012"/>
          <a:ext cx="6821776" cy="4573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9917">
                  <a:extLst>
                    <a:ext uri="{9D8B030D-6E8A-4147-A177-3AD203B41FA5}">
                      <a16:colId xmlns:a16="http://schemas.microsoft.com/office/drawing/2014/main" val="1791339746"/>
                    </a:ext>
                  </a:extLst>
                </a:gridCol>
                <a:gridCol w="1240892">
                  <a:extLst>
                    <a:ext uri="{9D8B030D-6E8A-4147-A177-3AD203B41FA5}">
                      <a16:colId xmlns:a16="http://schemas.microsoft.com/office/drawing/2014/main" val="3003793390"/>
                    </a:ext>
                  </a:extLst>
                </a:gridCol>
                <a:gridCol w="1178222">
                  <a:extLst>
                    <a:ext uri="{9D8B030D-6E8A-4147-A177-3AD203B41FA5}">
                      <a16:colId xmlns:a16="http://schemas.microsoft.com/office/drawing/2014/main" val="3766842777"/>
                    </a:ext>
                  </a:extLst>
                </a:gridCol>
                <a:gridCol w="1178222">
                  <a:extLst>
                    <a:ext uri="{9D8B030D-6E8A-4147-A177-3AD203B41FA5}">
                      <a16:colId xmlns:a16="http://schemas.microsoft.com/office/drawing/2014/main" val="2559030715"/>
                    </a:ext>
                  </a:extLst>
                </a:gridCol>
                <a:gridCol w="902467">
                  <a:extLst>
                    <a:ext uri="{9D8B030D-6E8A-4147-A177-3AD203B41FA5}">
                      <a16:colId xmlns:a16="http://schemas.microsoft.com/office/drawing/2014/main" val="1285381803"/>
                    </a:ext>
                  </a:extLst>
                </a:gridCol>
                <a:gridCol w="752056">
                  <a:extLst>
                    <a:ext uri="{9D8B030D-6E8A-4147-A177-3AD203B41FA5}">
                      <a16:colId xmlns:a16="http://schemas.microsoft.com/office/drawing/2014/main" val="4248300481"/>
                    </a:ext>
                  </a:extLst>
                </a:gridCol>
              </a:tblGrid>
              <a:tr h="5033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Dependencia 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 ACTUALES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 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RESERVA SIN UTILIZAR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 RESERVA SIN UTILIZAR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77569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239.013,60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31.326,93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18.156,42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220.857,18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24492355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BID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55.066,29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50,31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41,94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55.024,36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763494481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21.187,60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62,66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24,34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21.163,26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671193760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15.447,84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706,30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501,79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14.946,05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81808230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8.729,12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1.146,38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1.146,38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7.582,75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961716629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5.138,89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457,99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5.132,89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519338026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5.112,87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46,03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29,37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5.083,50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516225969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4.708,08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4.708,08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074506280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4.473,43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4.473,43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025446323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4.194,35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4.194,35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15948086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3.895,72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246,72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3.895,72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06899816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3.092,87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669,31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665,12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2.427,75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65857355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3.030,67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3.030,67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5316281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2.860,70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2.860,70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5972159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2.812,95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460,69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2.512,95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284134533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2.533,85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2.533,85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13828322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2.385,12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198,78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93,40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2.291,72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254170"/>
                  </a:ext>
                </a:extLst>
              </a:tr>
              <a:tr h="211697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2.334,22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2.334,22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36084982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2.300,49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671,17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2.300,49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420470131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1.390,11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49,67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1.390,11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782259005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1.095,91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300,32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1.095,91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48134980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889,84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56,82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889,84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151312945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562,02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131,10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562,02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03150317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general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392.256,53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36.581,18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20.964,75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371.291,78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95%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996881786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13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Enero 31 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14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2023. Ejecucion a 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110545"/>
              </p:ext>
            </p:extLst>
          </p:nvPr>
        </p:nvGraphicFramePr>
        <p:xfrm>
          <a:off x="1244946" y="2123556"/>
          <a:ext cx="8521700" cy="2672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7287">
                  <a:extLst>
                    <a:ext uri="{9D8B030D-6E8A-4147-A177-3AD203B41FA5}">
                      <a16:colId xmlns:a16="http://schemas.microsoft.com/office/drawing/2014/main" val="1293603958"/>
                    </a:ext>
                  </a:extLst>
                </a:gridCol>
                <a:gridCol w="1627562">
                  <a:extLst>
                    <a:ext uri="{9D8B030D-6E8A-4147-A177-3AD203B41FA5}">
                      <a16:colId xmlns:a16="http://schemas.microsoft.com/office/drawing/2014/main" val="2449661430"/>
                    </a:ext>
                  </a:extLst>
                </a:gridCol>
                <a:gridCol w="1738604">
                  <a:extLst>
                    <a:ext uri="{9D8B030D-6E8A-4147-A177-3AD203B41FA5}">
                      <a16:colId xmlns:a16="http://schemas.microsoft.com/office/drawing/2014/main" val="2046585168"/>
                    </a:ext>
                  </a:extLst>
                </a:gridCol>
                <a:gridCol w="786814">
                  <a:extLst>
                    <a:ext uri="{9D8B030D-6E8A-4147-A177-3AD203B41FA5}">
                      <a16:colId xmlns:a16="http://schemas.microsoft.com/office/drawing/2014/main" val="651275048"/>
                    </a:ext>
                  </a:extLst>
                </a:gridCol>
                <a:gridCol w="761433">
                  <a:extLst>
                    <a:ext uri="{9D8B030D-6E8A-4147-A177-3AD203B41FA5}">
                      <a16:colId xmlns:a16="http://schemas.microsoft.com/office/drawing/2014/main" val="2173436704"/>
                    </a:ext>
                  </a:extLst>
                </a:gridCol>
              </a:tblGrid>
              <a:tr h="48598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OBJETO DE GASTO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 X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VALORES PAGADOS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SALDO POR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% POR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110820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9.042,03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9.038,78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3,25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8536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181,50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181,50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70759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A-02 Adquisición Bienes y Servicios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2.434,29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2.312,64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121,65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5%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19668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4,49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4,49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655018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15,90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15,90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22317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sng" strike="noStrike">
                          <a:effectLst/>
                        </a:rPr>
                        <a:t>Subtotal Gastos De Funcionamientoe Funcionamiento</a:t>
                      </a:r>
                      <a:endParaRPr lang="es-CO" sz="1100" b="1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11.678,21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11.553,32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124,90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97694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1.287,98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1.190,39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8%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238170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Recursos Crédito  Externo- BID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1,77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0298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Total general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12.967,96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12.745,47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222,49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5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Variación apropiación 2023 </a:t>
            </a:r>
            <a:r>
              <a:rPr lang="es-CO" sz="2000" b="1" dirty="0">
                <a:highlight>
                  <a:srgbClr val="C8E3FF"/>
                </a:highlight>
              </a:rPr>
              <a:t>Vs  Enero 31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D452CEA-2737-49FF-A69E-AA5FBBC32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15446"/>
              </p:ext>
            </p:extLst>
          </p:nvPr>
        </p:nvGraphicFramePr>
        <p:xfrm>
          <a:off x="1894902" y="1878119"/>
          <a:ext cx="7403335" cy="4357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381">
                  <a:extLst>
                    <a:ext uri="{9D8B030D-6E8A-4147-A177-3AD203B41FA5}">
                      <a16:colId xmlns:a16="http://schemas.microsoft.com/office/drawing/2014/main" val="3593321037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2012979564"/>
                    </a:ext>
                  </a:extLst>
                </a:gridCol>
                <a:gridCol w="1320745">
                  <a:extLst>
                    <a:ext uri="{9D8B030D-6E8A-4147-A177-3AD203B41FA5}">
                      <a16:colId xmlns:a16="http://schemas.microsoft.com/office/drawing/2014/main" val="2211516843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3871874855"/>
                    </a:ext>
                  </a:extLst>
                </a:gridCol>
                <a:gridCol w="970669">
                  <a:extLst>
                    <a:ext uri="{9D8B030D-6E8A-4147-A177-3AD203B41FA5}">
                      <a16:colId xmlns:a16="http://schemas.microsoft.com/office/drawing/2014/main" val="2206908040"/>
                    </a:ext>
                  </a:extLst>
                </a:gridCol>
              </a:tblGrid>
              <a:tr h="5324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dirty="0">
                          <a:effectLst/>
                        </a:rPr>
                        <a:t>Objeto del  Gasto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Dic 2023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Enero 2024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Absoluta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%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8689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A-01-01 Gastos de Personal - Permanente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5,894,979.00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6,547,159.50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652,180.50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11.1%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65675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A-01-02 Gastos de Personal - Temporal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109,329.80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169,394.00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60,064.20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54.9%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0436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458,854.60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483,523.00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24,668.40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5.4%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66001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680,572.30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813,727.00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133,154.70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19.6%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943018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13,333.00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14,270.00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937.00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96520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19,160.70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20,618.00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1,457.30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076453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Subtotal Gastos De Funcionamiento 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7,176,229.50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8,048,691.50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872,462.00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12.2%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35969"/>
                  </a:ext>
                </a:extLst>
              </a:tr>
              <a:tr h="3151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B – Servicio de la Deuda Pública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299,861.70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17,695.58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-282,166.12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-94.1%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930774"/>
                  </a:ext>
                </a:extLst>
              </a:tr>
              <a:tr h="412922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Fondos Especiales y Otros Recursos Tesoro 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643,750.00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313,968.90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48.8%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74294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83,159.90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107,813.02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129.6%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64315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8,203,001.10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1,012,077.80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12.3%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4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Enero 31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838200" y="2381250"/>
          <a:ext cx="9984971" cy="2439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582">
                  <a:extLst>
                    <a:ext uri="{9D8B030D-6E8A-4147-A177-3AD203B41FA5}">
                      <a16:colId xmlns:a16="http://schemas.microsoft.com/office/drawing/2014/main" val="4022702053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69493175"/>
                    </a:ext>
                  </a:extLst>
                </a:gridCol>
                <a:gridCol w="980902">
                  <a:extLst>
                    <a:ext uri="{9D8B030D-6E8A-4147-A177-3AD203B41FA5}">
                      <a16:colId xmlns:a16="http://schemas.microsoft.com/office/drawing/2014/main" val="3466608169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3573203716"/>
                    </a:ext>
                  </a:extLst>
                </a:gridCol>
                <a:gridCol w="806335">
                  <a:extLst>
                    <a:ext uri="{9D8B030D-6E8A-4147-A177-3AD203B41FA5}">
                      <a16:colId xmlns:a16="http://schemas.microsoft.com/office/drawing/2014/main" val="2759459135"/>
                    </a:ext>
                  </a:extLst>
                </a:gridCol>
                <a:gridCol w="781396">
                  <a:extLst>
                    <a:ext uri="{9D8B030D-6E8A-4147-A177-3AD203B41FA5}">
                      <a16:colId xmlns:a16="http://schemas.microsoft.com/office/drawing/2014/main" val="1461894557"/>
                    </a:ext>
                  </a:extLst>
                </a:gridCol>
                <a:gridCol w="781396">
                  <a:extLst>
                    <a:ext uri="{9D8B030D-6E8A-4147-A177-3AD203B41FA5}">
                      <a16:colId xmlns:a16="http://schemas.microsoft.com/office/drawing/2014/main" val="2396664106"/>
                    </a:ext>
                  </a:extLst>
                </a:gridCol>
                <a:gridCol w="665019">
                  <a:extLst>
                    <a:ext uri="{9D8B030D-6E8A-4147-A177-3AD203B41FA5}">
                      <a16:colId xmlns:a16="http://schemas.microsoft.com/office/drawing/2014/main" val="3650140186"/>
                    </a:ext>
                  </a:extLst>
                </a:gridCol>
                <a:gridCol w="889461">
                  <a:extLst>
                    <a:ext uri="{9D8B030D-6E8A-4147-A177-3AD203B41FA5}">
                      <a16:colId xmlns:a16="http://schemas.microsoft.com/office/drawing/2014/main" val="1960392155"/>
                    </a:ext>
                  </a:extLst>
                </a:gridCol>
                <a:gridCol w="806335">
                  <a:extLst>
                    <a:ext uri="{9D8B030D-6E8A-4147-A177-3AD203B41FA5}">
                      <a16:colId xmlns:a16="http://schemas.microsoft.com/office/drawing/2014/main" val="2019229989"/>
                    </a:ext>
                  </a:extLst>
                </a:gridCol>
              </a:tblGrid>
              <a:tr h="5367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u="none" strike="noStrike">
                          <a:effectLst/>
                        </a:rPr>
                        <a:t>Unidad Presupuestal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Vigente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Comp./Apr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Oblig./Apr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% Apr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469547983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Consejo Superior de la Judicatura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1.302.480,58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65.013,54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4,99%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34.586,85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2,66%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34.491,05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2,65%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1.237.467,04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95,01%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1965783854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Corte Suprema de Justicia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317.495,0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26.779,48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8,43%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13.349,40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4,20%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13.276,40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4,18%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290.715,52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91,57%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189269183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Consejo de Estado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276.248,50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17.463,71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6,32%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12.848,23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12.820,34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4,64%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258.784,79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93,68%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986038879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Corte Constitucional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109.212,0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8.490,70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7,77%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4.860,31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4.859,65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100.721,30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92,23%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3401250742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Tribunales y Juzgados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5.828.922,0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476.693,19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8,18%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255.398,68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254.029,63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4,36%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5.352.228,81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91,82%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294059648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Comisión Nacional de Disciplina Judicial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232.029,0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16.172,98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6,97%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7.758,93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3,34%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7.714,99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3,33%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215.856,02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93,03%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3200418032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Inversión – Fondos Especiales y Otros Recursos Tesoro 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957.718,90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172.301,57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17,99%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785.417,33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82,01%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1074789056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Recursos Crédito  Externo- BID</a:t>
                      </a:r>
                      <a:endParaRPr lang="es-MX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solidFill>
                            <a:srgbClr val="FF0000"/>
                          </a:solidFill>
                          <a:effectLst/>
                        </a:rPr>
                        <a:t>190.972,92</a:t>
                      </a:r>
                      <a:endParaRPr lang="es-CO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9.395,40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4,92%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181.577,52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95,08%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552554625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9.215.078,90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792.310,57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8,60%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328.803,73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3,57%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</a:rPr>
                        <a:t>327.193,38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3,55%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8.422.768,33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91,40%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33048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79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Enero 31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642109"/>
              </p:ext>
            </p:extLst>
          </p:nvPr>
        </p:nvGraphicFramePr>
        <p:xfrm>
          <a:off x="1169324" y="1719637"/>
          <a:ext cx="9753540" cy="4530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3634">
                  <a:extLst>
                    <a:ext uri="{9D8B030D-6E8A-4147-A177-3AD203B41FA5}">
                      <a16:colId xmlns:a16="http://schemas.microsoft.com/office/drawing/2014/main" val="245647408"/>
                    </a:ext>
                  </a:extLst>
                </a:gridCol>
                <a:gridCol w="971895">
                  <a:extLst>
                    <a:ext uri="{9D8B030D-6E8A-4147-A177-3AD203B41FA5}">
                      <a16:colId xmlns:a16="http://schemas.microsoft.com/office/drawing/2014/main" val="3310504402"/>
                    </a:ext>
                  </a:extLst>
                </a:gridCol>
                <a:gridCol w="918424">
                  <a:extLst>
                    <a:ext uri="{9D8B030D-6E8A-4147-A177-3AD203B41FA5}">
                      <a16:colId xmlns:a16="http://schemas.microsoft.com/office/drawing/2014/main" val="1874418931"/>
                    </a:ext>
                  </a:extLst>
                </a:gridCol>
                <a:gridCol w="931006">
                  <a:extLst>
                    <a:ext uri="{9D8B030D-6E8A-4147-A177-3AD203B41FA5}">
                      <a16:colId xmlns:a16="http://schemas.microsoft.com/office/drawing/2014/main" val="393190869"/>
                    </a:ext>
                  </a:extLst>
                </a:gridCol>
                <a:gridCol w="905843">
                  <a:extLst>
                    <a:ext uri="{9D8B030D-6E8A-4147-A177-3AD203B41FA5}">
                      <a16:colId xmlns:a16="http://schemas.microsoft.com/office/drawing/2014/main" val="104041801"/>
                    </a:ext>
                  </a:extLst>
                </a:gridCol>
                <a:gridCol w="754869">
                  <a:extLst>
                    <a:ext uri="{9D8B030D-6E8A-4147-A177-3AD203B41FA5}">
                      <a16:colId xmlns:a16="http://schemas.microsoft.com/office/drawing/2014/main" val="3887940002"/>
                    </a:ext>
                  </a:extLst>
                </a:gridCol>
                <a:gridCol w="717126">
                  <a:extLst>
                    <a:ext uri="{9D8B030D-6E8A-4147-A177-3AD203B41FA5}">
                      <a16:colId xmlns:a16="http://schemas.microsoft.com/office/drawing/2014/main" val="4008991771"/>
                    </a:ext>
                  </a:extLst>
                </a:gridCol>
                <a:gridCol w="754869">
                  <a:extLst>
                    <a:ext uri="{9D8B030D-6E8A-4147-A177-3AD203B41FA5}">
                      <a16:colId xmlns:a16="http://schemas.microsoft.com/office/drawing/2014/main" val="2168405384"/>
                    </a:ext>
                  </a:extLst>
                </a:gridCol>
                <a:gridCol w="918424">
                  <a:extLst>
                    <a:ext uri="{9D8B030D-6E8A-4147-A177-3AD203B41FA5}">
                      <a16:colId xmlns:a16="http://schemas.microsoft.com/office/drawing/2014/main" val="967041338"/>
                    </a:ext>
                  </a:extLst>
                </a:gridCol>
                <a:gridCol w="767450">
                  <a:extLst>
                    <a:ext uri="{9D8B030D-6E8A-4147-A177-3AD203B41FA5}">
                      <a16:colId xmlns:a16="http://schemas.microsoft.com/office/drawing/2014/main" val="2610212486"/>
                    </a:ext>
                  </a:extLst>
                </a:gridCol>
              </a:tblGrid>
              <a:tr h="462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Objeto del  Gasto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Vigente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Comp./Apro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Oblig./Apro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% por 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extLst>
                  <a:ext uri="{0D108BD9-81ED-4DB2-BD59-A6C34878D82A}">
                    <a16:rowId xmlns:a16="http://schemas.microsoft.com/office/drawing/2014/main" val="965596912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A-01-01 Gastos de Personal - Permanente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6.547.159,50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307.452,43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4,70%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305.589,61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4,67%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304.754,39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6.239.707,07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95,30%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14986021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169.394,0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2.966,51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2.952,41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2.903,50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1,71%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166.427,49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98,25%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553272387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 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483.523,0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287.180,93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59,39%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7.523,97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1,56%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7.008,60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196.342,07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40,61%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0600125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813.727,0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11.542,87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1,42%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11.265,57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11.220,54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802.184,13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98,58%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25502228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14.270,0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14.270,0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100,00%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623960012"/>
                  </a:ext>
                </a:extLst>
              </a:tr>
              <a:tr h="5191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A-08 Gastos por tributos, multas, sanciones e intereses de mora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20.618,0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1.470,85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7,13%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1.470,85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7,13%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1.305,03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6,33%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19.147,15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92,87%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067645371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Subtotal Gastos De Funcionamiento 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8.048.691,50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610.613,60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7,59%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328.802,40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4,09%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327.192,06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4,07%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7.438.077,90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92,41%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9880598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B – Servicio de la Deuda Pública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17.695,58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17.695,58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100,00%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626566210"/>
                  </a:ext>
                </a:extLst>
              </a:tr>
              <a:tr h="52857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Fondos Especiales y Otros Recursos Tesoro 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957.718,90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172.301,57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17,99%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785.417,33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82,01%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598949278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190.972,92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9.395,40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4,92%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181.577,52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95,08%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260776484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9.215.078,90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792.310,57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8,60%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328.803,73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3,57%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 dirty="0">
                          <a:effectLst/>
                        </a:rPr>
                        <a:t>327.193,38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3,55%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8.422.768,33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91,40%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133982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9622311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Enero 31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6E2D077-07B7-43F6-8650-03388A95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361322"/>
              </p:ext>
            </p:extLst>
          </p:nvPr>
        </p:nvGraphicFramePr>
        <p:xfrm>
          <a:off x="615142" y="2528670"/>
          <a:ext cx="10266216" cy="154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717">
                  <a:extLst>
                    <a:ext uri="{9D8B030D-6E8A-4147-A177-3AD203B41FA5}">
                      <a16:colId xmlns:a16="http://schemas.microsoft.com/office/drawing/2014/main" val="1863744022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3771178947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3878417901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2469661664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1478967207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2087602839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2398152482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60374605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3736644308"/>
                    </a:ext>
                  </a:extLst>
                </a:gridCol>
                <a:gridCol w="1006611">
                  <a:extLst>
                    <a:ext uri="{9D8B030D-6E8A-4147-A177-3AD203B41FA5}">
                      <a16:colId xmlns:a16="http://schemas.microsoft.com/office/drawing/2014/main" val="2117720338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Nivel Central y Seccionales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Apropiación Vigente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Compromisos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%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Obligaciones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% Obligaciones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Pagos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%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Apropiación por comprometer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%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10728"/>
                  </a:ext>
                </a:extLst>
              </a:tr>
              <a:tr h="2952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 Compromisos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Pagos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Por comprometer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3033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>
                          <a:effectLst/>
                        </a:rPr>
                        <a:t>NIVEL CENTRAL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861,737.82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114,365.43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13.3%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53,641.49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6.2%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53,418.67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>
                          <a:effectLst/>
                        </a:rPr>
                        <a:t>6.2%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747,372.39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86.7%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71583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</a:rPr>
                        <a:t>SECCIONALES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4,146,721.71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496,248.17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12.0%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275,160.92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6.6%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273,773.39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>
                          <a:effectLst/>
                        </a:rPr>
                        <a:t>6.6%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3,650,473.56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88.0%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4535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</a:rPr>
                        <a:t>APR Sin </a:t>
                      </a:r>
                      <a:r>
                        <a:rPr lang="es-CO" sz="1200" u="none" strike="noStrike" dirty="0" smtClean="0">
                          <a:effectLst/>
                        </a:rPr>
                        <a:t>asignar/</a:t>
                      </a:r>
                      <a:r>
                        <a:rPr lang="es-CO" sz="1200" u="none" strike="noStrike" baseline="0" dirty="0" smtClean="0">
                          <a:effectLst/>
                        </a:rPr>
                        <a:t> bloqueada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 dirty="0">
                          <a:effectLst/>
                        </a:rPr>
                        <a:t>3,040,231.97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u="none" strike="noStrike">
                          <a:effectLst/>
                        </a:rPr>
                        <a:t>3,040,231.97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u="none" strike="noStrike" dirty="0">
                          <a:effectLst/>
                        </a:rPr>
                        <a:t>100.0%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5985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u="none" strike="noStrike" dirty="0">
                          <a:effectLst/>
                        </a:rPr>
                        <a:t>Total general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u="none" strike="noStrike" dirty="0">
                          <a:effectLst/>
                        </a:rPr>
                        <a:t>8,048,691.50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u="none" strike="noStrike" dirty="0">
                          <a:effectLst/>
                        </a:rPr>
                        <a:t>610,613.60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u="none" strike="noStrike" dirty="0">
                          <a:effectLst/>
                        </a:rPr>
                        <a:t>7.6%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u="none" strike="noStrike" dirty="0">
                          <a:effectLst/>
                        </a:rPr>
                        <a:t>328,802.40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u="none" strike="noStrike" dirty="0">
                          <a:effectLst/>
                        </a:rPr>
                        <a:t>4.1%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u="none" strike="noStrike" dirty="0">
                          <a:effectLst/>
                        </a:rPr>
                        <a:t>327,192.06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u="none" strike="noStrike" dirty="0">
                          <a:effectLst/>
                        </a:rPr>
                        <a:t>4.1%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1" u="none" strike="noStrike" dirty="0">
                          <a:effectLst/>
                        </a:rPr>
                        <a:t>7,438,077.90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u="none" strike="noStrike" dirty="0">
                          <a:effectLst/>
                        </a:rPr>
                        <a:t>92.4%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530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Enero 31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09242"/>
              </p:ext>
            </p:extLst>
          </p:nvPr>
        </p:nvGraphicFramePr>
        <p:xfrm>
          <a:off x="1648431" y="1769514"/>
          <a:ext cx="7994333" cy="4351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3743">
                  <a:extLst>
                    <a:ext uri="{9D8B030D-6E8A-4147-A177-3AD203B41FA5}">
                      <a16:colId xmlns:a16="http://schemas.microsoft.com/office/drawing/2014/main" val="2507005277"/>
                    </a:ext>
                  </a:extLst>
                </a:gridCol>
                <a:gridCol w="889993">
                  <a:extLst>
                    <a:ext uri="{9D8B030D-6E8A-4147-A177-3AD203B41FA5}">
                      <a16:colId xmlns:a16="http://schemas.microsoft.com/office/drawing/2014/main" val="291326282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642802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25570094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1807577835"/>
                    </a:ext>
                  </a:extLst>
                </a:gridCol>
                <a:gridCol w="814647">
                  <a:extLst>
                    <a:ext uri="{9D8B030D-6E8A-4147-A177-3AD203B41FA5}">
                      <a16:colId xmlns:a16="http://schemas.microsoft.com/office/drawing/2014/main" val="2389188540"/>
                    </a:ext>
                  </a:extLst>
                </a:gridCol>
                <a:gridCol w="590204">
                  <a:extLst>
                    <a:ext uri="{9D8B030D-6E8A-4147-A177-3AD203B41FA5}">
                      <a16:colId xmlns:a16="http://schemas.microsoft.com/office/drawing/2014/main" val="14068227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923437267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847442213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3664495212"/>
                    </a:ext>
                  </a:extLst>
                </a:gridCol>
              </a:tblGrid>
              <a:tr h="440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Nivel Central y Seccionales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Apropiación Vigente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Compromisos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 Compromisos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Obligaciones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Obligaciones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Apropiación por comprometer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Por comprometer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extLst>
                  <a:ext uri="{0D108BD9-81ED-4DB2-BD59-A6C34878D82A}">
                    <a16:rowId xmlns:a16="http://schemas.microsoft.com/office/drawing/2014/main" val="2299452082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NIVEL CENTRAL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861.737,82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114.365,43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53.641,49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53.418,67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747.372,39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72955286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BOGOTA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719.219,07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91.039,66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39.814,13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39.814,13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628.179,41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87,3%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006667009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MEDELLIN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553.821,89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71.731,05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31.783,91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31.783,43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482.090,85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19250471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CALI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353.821,30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33.246,40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20.602,78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20.602,78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320.574,91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6223205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CUNDINAMARCA/AMAZONAS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233.422,90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31.516,90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19.347,40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19.345,80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201.906,0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7358068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BUCARAMANGA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230.761,28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22.142,56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13.698,99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13.690,64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208.618,71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40513966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TUNJA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207.191,0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23.490,12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16.878,33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16.782,62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183.700,89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99650798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BARRANQUILLA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182.295,50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24.412,70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17.112,97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16.691,92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157.882,80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45866601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CARTAGENA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163.043,49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17.719,75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9.520,20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9.276,70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145.323,74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74828231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NEIVA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162.638,21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16.674,27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9.648,97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9.597,67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145.963,94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89,7%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432251982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PASTO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162.298,50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28.659,95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17,7%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19.662,67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12,1%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19.662,67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133.638,55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82,3%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96558048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IBAGUE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151.431,70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16.706,06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9.250,59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8.871,53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134.725,64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43887785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CUCUTA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149.287,62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15.589,28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9.782,53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9.736,96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6,5%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133.698,35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1105556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VALLEDUPAR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137.385,48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19.021,45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11.984,49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11.974,62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118.364,04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80362661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VILLAVICENCIO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115.651,04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12.259,23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6.733,71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6.728,22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103.391,81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8321229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MANIZALES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113.305,76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12.781,27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7.540,55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7.540,28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100.524,50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3863839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SANTA MARTA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101.424,24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10.950,86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6.024,84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5,9%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6.020,46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90.473,37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6555825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POPAYAN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100.977,44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9.704,81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6.171,76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6.116,41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6,1%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91.272,62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9890240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PEREIRA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87.724,48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10.350,48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4.760,89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4.760,89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77.373,99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73881623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MONTERIA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86.979,61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13.469,95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7.276,89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7.276,89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73.509,66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84,5%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67160810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SINCELEJO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69.997,03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8.586,75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3.875,27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3.809,72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61.410,29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02404520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ARMENIA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64.044,17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6.194,67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3.689,05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3.689,05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57.849,49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90,3%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76005389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APR Sin </a:t>
                      </a:r>
                      <a:r>
                        <a:rPr lang="es-CO" sz="800" u="none" strike="noStrike" dirty="0" smtClean="0">
                          <a:effectLst/>
                        </a:rPr>
                        <a:t>asignar/bloqueada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3.040.231,97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3.040.231,97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4912130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Total general</a:t>
                      </a:r>
                      <a:endParaRPr lang="es-CO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8.048.691,50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610.613,60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7,6%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328.802,40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4,1%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327.192,06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4,1%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7.438.077,90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92,4%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92472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Diciembre 31   de 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07B6B90-6501-4A87-BD60-A109E66B3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595331"/>
              </p:ext>
            </p:extLst>
          </p:nvPr>
        </p:nvGraphicFramePr>
        <p:xfrm>
          <a:off x="1055794" y="2401678"/>
          <a:ext cx="9861920" cy="1961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5353">
                  <a:extLst>
                    <a:ext uri="{9D8B030D-6E8A-4147-A177-3AD203B41FA5}">
                      <a16:colId xmlns:a16="http://schemas.microsoft.com/office/drawing/2014/main" val="982756093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4151282962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3176964251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3477478463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3420914270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2148489671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2500273137"/>
                    </a:ext>
                  </a:extLst>
                </a:gridCol>
                <a:gridCol w="1108081">
                  <a:extLst>
                    <a:ext uri="{9D8B030D-6E8A-4147-A177-3AD203B41FA5}">
                      <a16:colId xmlns:a16="http://schemas.microsoft.com/office/drawing/2014/main" val="2121948380"/>
                    </a:ext>
                  </a:extLst>
                </a:gridCol>
              </a:tblGrid>
              <a:tr h="286278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CO" sz="1400" b="1" u="none" strike="noStrike" dirty="0">
                          <a:effectLst/>
                        </a:rPr>
                        <a:t>Nivel Central y Seccionales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effectLst/>
                        </a:rPr>
                        <a:t>Apropiación Vigente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effectLst/>
                        </a:rPr>
                        <a:t>Compromisos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</a:rPr>
                        <a:t>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effectLst/>
                        </a:rPr>
                        <a:t>Obligaciones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effectLst/>
                        </a:rPr>
                        <a:t>Pagos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effectLst/>
                        </a:rPr>
                        <a:t>Saldo por Comprometer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</a:rPr>
                        <a:t>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0694243"/>
                  </a:ext>
                </a:extLst>
              </a:tr>
              <a:tr h="4723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effectLst/>
                        </a:rPr>
                        <a:t>Compromisos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effectLst/>
                        </a:rPr>
                        <a:t>por Comprometer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6204244"/>
                  </a:ext>
                </a:extLst>
              </a:tr>
              <a:tr h="30059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u="none" strike="noStrike">
                          <a:effectLst/>
                        </a:rPr>
                        <a:t>NIVEL CENTRAL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808,746.2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171,983.8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u="none" strike="noStrike" dirty="0">
                          <a:effectLst/>
                        </a:rPr>
                        <a:t>21.3%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1.33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1.33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636,762.4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78.7%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34541"/>
                  </a:ext>
                </a:extLst>
              </a:tr>
              <a:tr h="30059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u="none" strike="noStrike">
                          <a:effectLst/>
                        </a:rPr>
                        <a:t>BID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190,972.9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9,395.4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u="none" strike="noStrike" dirty="0">
                          <a:effectLst/>
                        </a:rPr>
                        <a:t>4.9%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181,577.5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95.1%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449714"/>
                  </a:ext>
                </a:extLst>
              </a:tr>
              <a:tr h="30059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u="none" strike="noStrike">
                          <a:effectLst/>
                        </a:rPr>
                        <a:t>SECCIONALES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148,972.8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317.8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u="none" strike="noStrike" dirty="0">
                          <a:effectLst/>
                        </a:rPr>
                        <a:t>0.2%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>
                          <a:effectLst/>
                        </a:rPr>
                        <a:t> 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 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148,655.0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u="none" strike="noStrike" dirty="0">
                          <a:effectLst/>
                        </a:rPr>
                        <a:t>99.8%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49572"/>
                  </a:ext>
                </a:extLst>
              </a:tr>
              <a:tr h="30059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b="1" u="none" strike="noStrike" dirty="0">
                          <a:effectLst/>
                        </a:rPr>
                        <a:t>Total general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>
                          <a:effectLst/>
                        </a:rPr>
                        <a:t>1,148,691.8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 dirty="0">
                          <a:effectLst/>
                        </a:rPr>
                        <a:t>181,697.0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u="none" strike="noStrike" dirty="0">
                          <a:effectLst/>
                        </a:rPr>
                        <a:t>15.8%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 dirty="0">
                          <a:effectLst/>
                        </a:rPr>
                        <a:t>1.3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 dirty="0">
                          <a:effectLst/>
                        </a:rPr>
                        <a:t>1.3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 dirty="0">
                          <a:effectLst/>
                        </a:rPr>
                        <a:t>966,994.9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400" b="1" u="none" strike="noStrike" dirty="0">
                          <a:effectLst/>
                        </a:rPr>
                        <a:t>84.2%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70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81363"/>
              </p:ext>
            </p:extLst>
          </p:nvPr>
        </p:nvGraphicFramePr>
        <p:xfrm>
          <a:off x="1299875" y="1844328"/>
          <a:ext cx="8733588" cy="4500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08">
                  <a:extLst>
                    <a:ext uri="{9D8B030D-6E8A-4147-A177-3AD203B41FA5}">
                      <a16:colId xmlns:a16="http://schemas.microsoft.com/office/drawing/2014/main" val="3769076553"/>
                    </a:ext>
                  </a:extLst>
                </a:gridCol>
                <a:gridCol w="1113309">
                  <a:extLst>
                    <a:ext uri="{9D8B030D-6E8A-4147-A177-3AD203B41FA5}">
                      <a16:colId xmlns:a16="http://schemas.microsoft.com/office/drawing/2014/main" val="2991459738"/>
                    </a:ext>
                  </a:extLst>
                </a:gridCol>
                <a:gridCol w="2050823">
                  <a:extLst>
                    <a:ext uri="{9D8B030D-6E8A-4147-A177-3AD203B41FA5}">
                      <a16:colId xmlns:a16="http://schemas.microsoft.com/office/drawing/2014/main" val="1938117862"/>
                    </a:ext>
                  </a:extLst>
                </a:gridCol>
                <a:gridCol w="565266">
                  <a:extLst>
                    <a:ext uri="{9D8B030D-6E8A-4147-A177-3AD203B41FA5}">
                      <a16:colId xmlns:a16="http://schemas.microsoft.com/office/drawing/2014/main" val="1540044970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2732730360"/>
                    </a:ext>
                  </a:extLst>
                </a:gridCol>
                <a:gridCol w="698269">
                  <a:extLst>
                    <a:ext uri="{9D8B030D-6E8A-4147-A177-3AD203B41FA5}">
                      <a16:colId xmlns:a16="http://schemas.microsoft.com/office/drawing/2014/main" val="2156897935"/>
                    </a:ext>
                  </a:extLst>
                </a:gridCol>
                <a:gridCol w="631767">
                  <a:extLst>
                    <a:ext uri="{9D8B030D-6E8A-4147-A177-3AD203B41FA5}">
                      <a16:colId xmlns:a16="http://schemas.microsoft.com/office/drawing/2014/main" val="2345043454"/>
                    </a:ext>
                  </a:extLst>
                </a:gridCol>
                <a:gridCol w="423950">
                  <a:extLst>
                    <a:ext uri="{9D8B030D-6E8A-4147-A177-3AD203B41FA5}">
                      <a16:colId xmlns:a16="http://schemas.microsoft.com/office/drawing/2014/main" val="2096154432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2965387845"/>
                    </a:ext>
                  </a:extLst>
                </a:gridCol>
                <a:gridCol w="972590">
                  <a:extLst>
                    <a:ext uri="{9D8B030D-6E8A-4147-A177-3AD203B41FA5}">
                      <a16:colId xmlns:a16="http://schemas.microsoft.com/office/drawing/2014/main" val="3890784700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UNIDAD EJECUTORA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RUBRO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PROYECTO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APROPIACIÓN VIGENTE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COMPROMISOS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%</a:t>
                      </a:r>
                      <a:br>
                        <a:rPr lang="es-CO" sz="600" u="none" strike="noStrike" dirty="0">
                          <a:effectLst/>
                        </a:rPr>
                      </a:br>
                      <a:r>
                        <a:rPr lang="es-CO" sz="600" u="none" strike="noStrike" dirty="0">
                          <a:effectLst/>
                        </a:rPr>
                        <a:t>COMPROMISOS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OBLIGACIONES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PAGOS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SALDO POR COMPROMETER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%</a:t>
                      </a:r>
                      <a:br>
                        <a:rPr lang="es-CO" sz="600" u="none" strike="noStrike" dirty="0">
                          <a:effectLst/>
                        </a:rPr>
                      </a:br>
                      <a:r>
                        <a:rPr lang="es-CO" sz="600" u="none" strike="noStrike" dirty="0">
                          <a:effectLst/>
                        </a:rPr>
                        <a:t>POR COMPROMETER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4448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C-2701-0800-21-20111D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12.253,42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11.651,05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95%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1,33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1,33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602,37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4,9%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4977911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C-2701-0800-23-20111D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37.100,0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37.100,0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36601440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C-2701-0800-25-20111D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27.500,83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25.500,83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93%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2.000,0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7,3%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427389754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C-2701-0800-29-20111D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4.196,29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4.196,29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450021361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C-2701-0800-36-20111A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284.470,64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97.731,92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34%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186.738,72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65,6%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43754193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C-2701-0800-37-20111D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203.197,40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2,57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203.194,83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984479888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C-2701-0800-38-20111D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8.600,0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8.600,0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94243152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C-2701-0800-39-20111D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54.105,63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315,20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53.790,43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99,4%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28961570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C-2701-0800-40-20111A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315.714,69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315.714,69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28291000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C-2701-0800-41-20111D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10.580,0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10.580,0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18444227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C-2701-0800-36-20111A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50.309,94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9.395,40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19%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40.914,54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81,3%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62072485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C-2701-0800-40-20111A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140.662,98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140.662,98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622383566"/>
                  </a:ext>
                </a:extLst>
              </a:tr>
              <a:tr h="103603"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effectLst/>
                        </a:rPr>
                        <a:t> </a:t>
                      </a:r>
                      <a:endParaRPr lang="es-CO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effectLst/>
                        </a:rPr>
                        <a:t> </a:t>
                      </a:r>
                      <a:endParaRPr lang="es-CO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b="1" u="none" strike="noStrike" dirty="0">
                          <a:effectLst/>
                        </a:rPr>
                        <a:t>TOTALES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1.148.691,82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181.696,97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16%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1,33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1,33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966.994,85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 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05639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8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65978"/>
              </p:ext>
            </p:extLst>
          </p:nvPr>
        </p:nvGraphicFramePr>
        <p:xfrm>
          <a:off x="1346634" y="1836016"/>
          <a:ext cx="825253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9522">
                  <a:extLst>
                    <a:ext uri="{9D8B030D-6E8A-4147-A177-3AD203B41FA5}">
                      <a16:colId xmlns:a16="http://schemas.microsoft.com/office/drawing/2014/main" val="1651098250"/>
                    </a:ext>
                  </a:extLst>
                </a:gridCol>
                <a:gridCol w="952216">
                  <a:extLst>
                    <a:ext uri="{9D8B030D-6E8A-4147-A177-3AD203B41FA5}">
                      <a16:colId xmlns:a16="http://schemas.microsoft.com/office/drawing/2014/main" val="2078812148"/>
                    </a:ext>
                  </a:extLst>
                </a:gridCol>
                <a:gridCol w="1069681">
                  <a:extLst>
                    <a:ext uri="{9D8B030D-6E8A-4147-A177-3AD203B41FA5}">
                      <a16:colId xmlns:a16="http://schemas.microsoft.com/office/drawing/2014/main" val="3565563180"/>
                    </a:ext>
                  </a:extLst>
                </a:gridCol>
                <a:gridCol w="1069681">
                  <a:extLst>
                    <a:ext uri="{9D8B030D-6E8A-4147-A177-3AD203B41FA5}">
                      <a16:colId xmlns:a16="http://schemas.microsoft.com/office/drawing/2014/main" val="1251927561"/>
                    </a:ext>
                  </a:extLst>
                </a:gridCol>
                <a:gridCol w="982207">
                  <a:extLst>
                    <a:ext uri="{9D8B030D-6E8A-4147-A177-3AD203B41FA5}">
                      <a16:colId xmlns:a16="http://schemas.microsoft.com/office/drawing/2014/main" val="2639354122"/>
                    </a:ext>
                  </a:extLst>
                </a:gridCol>
                <a:gridCol w="969711">
                  <a:extLst>
                    <a:ext uri="{9D8B030D-6E8A-4147-A177-3AD203B41FA5}">
                      <a16:colId xmlns:a16="http://schemas.microsoft.com/office/drawing/2014/main" val="2613607887"/>
                    </a:ext>
                  </a:extLst>
                </a:gridCol>
                <a:gridCol w="829753">
                  <a:extLst>
                    <a:ext uri="{9D8B030D-6E8A-4147-A177-3AD203B41FA5}">
                      <a16:colId xmlns:a16="http://schemas.microsoft.com/office/drawing/2014/main" val="608410289"/>
                    </a:ext>
                  </a:extLst>
                </a:gridCol>
                <a:gridCol w="779767">
                  <a:extLst>
                    <a:ext uri="{9D8B030D-6E8A-4147-A177-3AD203B41FA5}">
                      <a16:colId xmlns:a16="http://schemas.microsoft.com/office/drawing/2014/main" val="2043013141"/>
                    </a:ext>
                  </a:extLst>
                </a:gridCol>
              </a:tblGrid>
              <a:tr h="4501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Nivel Central y Seccionales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Vigente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Saldo 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 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44322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808.746,16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171.983,80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21,3%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636.762,36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78,7%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11169633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BID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190.972,92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9.395,40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4,9%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181.577,52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95,1%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1845480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14.453,39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14.453,39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2276649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13.024,11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13.024,11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8968481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12.161,95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12.140,03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8192942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9.490,39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2,57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9.487,82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98757375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9.178,09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,0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9.178,09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2184304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8.283,44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8.283,44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07355116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8.209,16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8.209,16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99568268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6.824,49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6.824,49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78173686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6.586,64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0,9%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6.528,01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7600865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6.109,10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6.109,10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55617646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6.107,89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6.049,23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0135721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6.096,69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6.096,69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77594558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5.552,37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5.552,37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529581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QUIBDÓ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5.150,0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5.150,0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23831668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4.866,16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4.866,16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94887465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4.387,65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1,3%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4.328,99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98,7%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67483001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4.231,72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4.231,72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16004446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4.070,52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4.070,52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3265819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3.626,09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3.626,09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20009877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RIOHACHA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3.162,47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3.162,47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3500774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3.005,62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2.946,95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98,0%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86995307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2.214,13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2,6%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2.155,47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97,4%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67768113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2.180,68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2.180,68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23698400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general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1.148.691,82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181.696,97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15,8%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1,33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1,33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966.994,85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84,2%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0782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C8DA5-2E41-45E5-9502-5D149498A042}">
  <ds:schemaRefs>
    <ds:schemaRef ds:uri="fbf56f25-cbbb-4cbe-ae8a-427ea759e049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28603d8a-9efa-47f7-9310-b65af995be8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8173</TotalTime>
  <Words>2789</Words>
  <Application>Microsoft Office PowerPoint</Application>
  <PresentationFormat>Panorámica</PresentationFormat>
  <Paragraphs>1456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Montserrat Medium</vt:lpstr>
      <vt:lpstr>Times New Roman</vt:lpstr>
      <vt:lpstr>Trebuchet MS</vt:lpstr>
      <vt:lpstr>Montserrat</vt:lpstr>
      <vt:lpstr>Montserrat SemiBold</vt:lpstr>
      <vt:lpstr>Calibri</vt:lpstr>
      <vt:lpstr>Arial Narrow</vt:lpstr>
      <vt:lpstr>Montserrat Light</vt:lpstr>
      <vt:lpstr>Calibri Light</vt:lpstr>
      <vt:lpstr>Arial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  Amado Gutierrez</cp:lastModifiedBy>
  <cp:revision>544</cp:revision>
  <cp:lastPrinted>2023-12-21T13:28:21Z</cp:lastPrinted>
  <dcterms:created xsi:type="dcterms:W3CDTF">2022-07-27T10:12:18Z</dcterms:created>
  <dcterms:modified xsi:type="dcterms:W3CDTF">2024-02-06T15:46:52Z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