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93" r:id="rId4"/>
    <p:sldId id="261" r:id="rId5"/>
    <p:sldId id="264" r:id="rId6"/>
    <p:sldId id="298" r:id="rId7"/>
    <p:sldId id="267" r:id="rId8"/>
    <p:sldId id="299" r:id="rId9"/>
    <p:sldId id="290" r:id="rId10"/>
    <p:sldId id="296" r:id="rId11"/>
    <p:sldId id="269" r:id="rId12"/>
    <p:sldId id="270" r:id="rId13"/>
    <p:sldId id="272" r:id="rId14"/>
    <p:sldId id="275" r:id="rId15"/>
    <p:sldId id="274" r:id="rId16"/>
    <p:sldId id="300" r:id="rId17"/>
    <p:sldId id="301" r:id="rId18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Ejecucion%20vigencia%202023\Grafic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Ejecucion%20vigencia%202023\Grafic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Ejecucion%20vigencia%202023\Grafic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Ejecucion%20vigencia%202023\Grafic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Reserva%202022\Ejecucion%20reserva%202022%20febrero%202023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D6-4879-B16D-CA8A02E379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D6-4879-B16D-CA8A02E379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D6-4879-B16D-CA8A02E379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D6-4879-B16D-CA8A02E3790B}"/>
              </c:ext>
            </c:extLst>
          </c:dPt>
          <c:dLbls>
            <c:dLbl>
              <c:idx val="0"/>
              <c:layout>
                <c:manualLayout>
                  <c:x val="0.1580377414629284"/>
                  <c:y val="-0.1807504769913443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D6-4879-B16D-CA8A02E3790B}"/>
                </c:ext>
              </c:extLst>
            </c:dLbl>
            <c:dLbl>
              <c:idx val="1"/>
              <c:layout>
                <c:manualLayout>
                  <c:x val="-6.2936442203066434E-2"/>
                  <c:y val="1.384046453404852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D6-4879-B16D-CA8A02E3790B}"/>
                </c:ext>
              </c:extLst>
            </c:dLbl>
            <c:dLbl>
              <c:idx val="3"/>
              <c:layout>
                <c:manualLayout>
                  <c:x val="0.15432773387323961"/>
                  <c:y val="5.5911708739035245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1D6-4879-B16D-CA8A02E379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 concepto '!$A$9:$A$12</c:f>
              <c:strCache>
                <c:ptCount val="4"/>
                <c:pt idx="0">
                  <c:v>Subtotal Gastos De Funcionamiento </c:v>
                </c:pt>
                <c:pt idx="1">
                  <c:v>B - Fondo de Contingencias (Deuda Publica)</c:v>
                </c:pt>
                <c:pt idx="2">
                  <c:v>Inversión – Otros Recursos Tesoro y Fondos Especiales</c:v>
                </c:pt>
                <c:pt idx="3">
                  <c:v>Inversion- Recursos del Credito- BID</c:v>
                </c:pt>
              </c:strCache>
            </c:strRef>
          </c:cat>
          <c:val>
            <c:numRef>
              <c:f>'C concepto '!$B$9:$B$12</c:f>
              <c:numCache>
                <c:formatCode>#,##0.0,,</c:formatCode>
                <c:ptCount val="4"/>
                <c:pt idx="0">
                  <c:v>5477412500000</c:v>
                </c:pt>
                <c:pt idx="1">
                  <c:v>299861734813</c:v>
                </c:pt>
                <c:pt idx="2">
                  <c:v>643750000000</c:v>
                </c:pt>
                <c:pt idx="3">
                  <c:v>83159850000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1D6-4879-B16D-CA8A02E3790B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</a:t>
            </a:r>
            <a:endParaRPr lang="es-CO">
              <a:effectLst/>
            </a:endParaRPr>
          </a:p>
          <a:p>
            <a:pPr>
              <a:defRPr/>
            </a:pPr>
            <a:r>
              <a:rPr lang="es-CO" sz="1800" b="0" i="0" baseline="0">
                <a:effectLst/>
              </a:rPr>
              <a:t>Gastos de Funcionamiento 2023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Mensual!$A$3</c:f>
              <c:strCache>
                <c:ptCount val="1"/>
                <c:pt idx="0">
                  <c:v>Apropiado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Mensual!$B$3:$M$3</c:f>
              <c:numCache>
                <c:formatCode>#,##0.0,,</c:formatCode>
                <c:ptCount val="12"/>
                <c:pt idx="0">
                  <c:v>5477412500000</c:v>
                </c:pt>
                <c:pt idx="1">
                  <c:v>5477412500000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3-411D-867F-B011A596CADD}"/>
            </c:ext>
          </c:extLst>
        </c:ser>
        <c:ser>
          <c:idx val="2"/>
          <c:order val="2"/>
          <c:tx>
            <c:strRef>
              <c:f>Mensual!$A$5</c:f>
              <c:strCache>
                <c:ptCount val="1"/>
                <c:pt idx="0">
                  <c:v>Obligado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Mensual!$B$5:$M$5</c:f>
              <c:numCache>
                <c:formatCode>#,##0.0,,</c:formatCode>
                <c:ptCount val="12"/>
                <c:pt idx="0">
                  <c:v>235882181095.95999</c:v>
                </c:pt>
                <c:pt idx="1">
                  <c:v>619512409654.47998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43-411D-867F-B011A596CADD}"/>
            </c:ext>
          </c:extLst>
        </c:ser>
        <c:ser>
          <c:idx val="3"/>
          <c:order val="3"/>
          <c:tx>
            <c:strRef>
              <c:f>Mensual!$A$6</c:f>
              <c:strCache>
                <c:ptCount val="1"/>
                <c:pt idx="0">
                  <c:v>Pagado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Mensual!$B$6:$M$6</c:f>
              <c:numCache>
                <c:formatCode>#,##0.0,,</c:formatCode>
                <c:ptCount val="12"/>
                <c:pt idx="0">
                  <c:v>151985282207.22</c:v>
                </c:pt>
                <c:pt idx="1">
                  <c:v>615353155721.72998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43-411D-867F-B011A596CADD}"/>
            </c:ext>
          </c:extLst>
        </c:ser>
        <c:ser>
          <c:idx val="4"/>
          <c:order val="4"/>
          <c:tx>
            <c:strRef>
              <c:f>Mensual!$A$7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711359080528744E-3"/>
                  <c:y val="-4.65003214905828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43-411D-867F-B011A596CADD}"/>
                </c:ext>
              </c:extLst>
            </c:dLbl>
            <c:dLbl>
              <c:idx val="1"/>
              <c:layout>
                <c:manualLayout>
                  <c:x val="1.4711359080528475E-3"/>
                  <c:y val="-8.0870124331448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43-411D-867F-B011A596CADD}"/>
                </c:ext>
              </c:extLst>
            </c:dLbl>
            <c:dLbl>
              <c:idx val="2"/>
              <c:layout>
                <c:manualLayout>
                  <c:x val="7.3556795402642365E-3"/>
                  <c:y val="-0.123326939605458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43-411D-867F-B011A596CADD}"/>
                </c:ext>
              </c:extLst>
            </c:dLbl>
            <c:dLbl>
              <c:idx val="3"/>
              <c:layout>
                <c:manualLayout>
                  <c:x val="4.4134077241585424E-3"/>
                  <c:y val="-0.1657837548794693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B43-411D-867F-B011A596CADD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43-411D-867F-B011A596CADD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B43-411D-867F-B011A596CADD}"/>
                </c:ext>
              </c:extLst>
            </c:dLbl>
            <c:dLbl>
              <c:idx val="6"/>
              <c:layout>
                <c:manualLayout>
                  <c:x val="5.8845436322113899E-3"/>
                  <c:y val="-0.3032629662429316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B43-411D-867F-B011A596CADD}"/>
                </c:ext>
              </c:extLst>
            </c:dLbl>
            <c:dLbl>
              <c:idx val="7"/>
              <c:layout>
                <c:manualLayout>
                  <c:x val="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B43-411D-867F-B011A596CADD}"/>
                </c:ext>
              </c:extLst>
            </c:dLbl>
            <c:dLbl>
              <c:idx val="8"/>
              <c:layout>
                <c:manualLayout>
                  <c:x val="1.4711359080527395E-3"/>
                  <c:y val="-0.3962636092240974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B43-411D-867F-B011A596CADD}"/>
                </c:ext>
              </c:extLst>
            </c:dLbl>
            <c:dLbl>
              <c:idx val="9"/>
              <c:layout>
                <c:manualLayout>
                  <c:x val="-2.9422718161058025E-3"/>
                  <c:y val="-0.434676918281535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B43-411D-867F-B011A596CADD}"/>
                </c:ext>
              </c:extLst>
            </c:dLbl>
            <c:dLbl>
              <c:idx val="10"/>
              <c:layout>
                <c:manualLayout>
                  <c:x val="-7.3556795402643449E-3"/>
                  <c:y val="-0.4933077584218354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B43-411D-867F-B011A596CADD}"/>
                </c:ext>
              </c:extLst>
            </c:dLbl>
            <c:dLbl>
              <c:idx val="11"/>
              <c:layout>
                <c:manualLayout>
                  <c:x val="4.3999999538057747E-3"/>
                  <c:y val="-0.600498961346743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B43-411D-867F-B011A596CA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Mensual!$B$7:$M$7</c:f>
              <c:numCache>
                <c:formatCode>0.0%</c:formatCode>
                <c:ptCount val="12"/>
                <c:pt idx="0">
                  <c:v>8.2083332059303557E-2</c:v>
                </c:pt>
                <c:pt idx="1">
                  <c:v>0.15111424303001464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B43-411D-867F-B011A596CAD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Mensual!$A$4</c:f>
              <c:strCache>
                <c:ptCount val="1"/>
                <c:pt idx="0">
                  <c:v>Comprometido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Mensual!$B$4:$M$4</c:f>
              <c:numCache>
                <c:formatCode>#,##0.0,,</c:formatCode>
                <c:ptCount val="12"/>
                <c:pt idx="0">
                  <c:v>449604269063.28003</c:v>
                </c:pt>
                <c:pt idx="1">
                  <c:v>827715043700.64001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5B43-411D-867F-B011A596CA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Inversión Ordinaria 2023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Mensual!$A$18</c:f>
              <c:strCache>
                <c:ptCount val="1"/>
                <c:pt idx="0">
                  <c:v>Apropiado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Mensual!$B$18:$M$18</c:f>
              <c:numCache>
                <c:formatCode>#,##0.0,,</c:formatCode>
                <c:ptCount val="12"/>
                <c:pt idx="0">
                  <c:v>643750000000</c:v>
                </c:pt>
                <c:pt idx="1">
                  <c:v>643750000000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87-4D82-ABA4-02B20DA11C2B}"/>
            </c:ext>
          </c:extLst>
        </c:ser>
        <c:ser>
          <c:idx val="2"/>
          <c:order val="2"/>
          <c:tx>
            <c:strRef>
              <c:f>Mensual!$A$20</c:f>
              <c:strCache>
                <c:ptCount val="1"/>
                <c:pt idx="0">
                  <c:v>Obligado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Mensual!$B$20:$M$20</c:f>
            </c:numRef>
          </c:val>
          <c:extLst>
            <c:ext xmlns:c16="http://schemas.microsoft.com/office/drawing/2014/chart" uri="{C3380CC4-5D6E-409C-BE32-E72D297353CC}">
              <c16:uniqueId val="{00000001-1E87-4D82-ABA4-02B20DA11C2B}"/>
            </c:ext>
          </c:extLst>
        </c:ser>
        <c:ser>
          <c:idx val="3"/>
          <c:order val="3"/>
          <c:tx>
            <c:strRef>
              <c:f>Mensual!$A$21</c:f>
              <c:strCache>
                <c:ptCount val="1"/>
                <c:pt idx="0">
                  <c:v>Pagado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Mensual!$B$21:$M$21</c:f>
            </c:numRef>
          </c:val>
          <c:extLst>
            <c:ext xmlns:c16="http://schemas.microsoft.com/office/drawing/2014/chart" uri="{C3380CC4-5D6E-409C-BE32-E72D297353CC}">
              <c16:uniqueId val="{00000002-1E87-4D82-ABA4-02B20DA11C2B}"/>
            </c:ext>
          </c:extLst>
        </c:ser>
        <c:ser>
          <c:idx val="4"/>
          <c:order val="4"/>
          <c:tx>
            <c:strRef>
              <c:f>Mensual!$A$22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87-4D82-ABA4-02B20DA11C2B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87-4D82-ABA4-02B20DA11C2B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87-4D82-ABA4-02B20DA11C2B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87-4D82-ABA4-02B20DA11C2B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87-4D82-ABA4-02B20DA11C2B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87-4D82-ABA4-02B20DA11C2B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87-4D82-ABA4-02B20DA11C2B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87-4D82-ABA4-02B20DA11C2B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E87-4D82-ABA4-02B20DA11C2B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E87-4D82-ABA4-02B20DA11C2B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E87-4D82-ABA4-02B20DA11C2B}"/>
                </c:ext>
              </c:extLst>
            </c:dLbl>
            <c:dLbl>
              <c:idx val="11"/>
              <c:layout>
                <c:manualLayout>
                  <c:x val="8.8013403337782251E-3"/>
                  <c:y val="-0.468825834569567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93318082666619E-2"/>
                      <c:h val="4.12281053004907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1E87-4D82-ABA4-02B20DA11C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Mensual!$B$22:$M$22</c:f>
              <c:numCache>
                <c:formatCode>0.0%</c:formatCode>
                <c:ptCount val="12"/>
                <c:pt idx="0">
                  <c:v>0.28010416177149516</c:v>
                </c:pt>
                <c:pt idx="1">
                  <c:v>0.28728977605228734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E87-4D82-ABA4-02B20DA11C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Mensual!$A$19</c:f>
              <c:strCache>
                <c:ptCount val="1"/>
                <c:pt idx="0">
                  <c:v>Comprometido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Mensual!$B$19:$M$19</c:f>
              <c:numCache>
                <c:formatCode>#,##0.0,,</c:formatCode>
                <c:ptCount val="12"/>
                <c:pt idx="0">
                  <c:v>180317054140.39999</c:v>
                </c:pt>
                <c:pt idx="1">
                  <c:v>184942793333.65997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1E87-4D82-ABA4-02B20DA11C2B}"/>
            </c:ext>
          </c:extLst>
        </c:ser>
        <c:ser>
          <c:idx val="5"/>
          <c:order val="5"/>
          <c:tx>
            <c:strRef>
              <c:f>Mensual!$A$23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Mensual!$B$23:$M$23</c:f>
              <c:numCache>
                <c:formatCode>0.0%</c:formatCode>
                <c:ptCount val="12"/>
                <c:pt idx="0">
                  <c:v>0</c:v>
                </c:pt>
                <c:pt idx="1">
                  <c:v>6.5073060970873781E-5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1E87-4D82-ABA4-02B20DA11C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0" i="0" baseline="0" dirty="0">
                <a:effectLst/>
              </a:rPr>
              <a:t>Inversión BID 2022</a:t>
            </a:r>
            <a:endParaRPr lang="es-CO" dirty="0">
              <a:effectLst/>
            </a:endParaRPr>
          </a:p>
        </c:rich>
      </c:tx>
      <c:layout>
        <c:manualLayout>
          <c:xMode val="edge"/>
          <c:yMode val="edge"/>
          <c:x val="0.29160690840709053"/>
          <c:y val="0.252639505943752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412979210998084"/>
          <c:y val="0.46123889321138956"/>
          <c:w val="0.8425663381651618"/>
          <c:h val="0.42347378286243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Mensual!$A$34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Mensual!$B$34:$M$34</c:f>
              <c:numCache>
                <c:formatCode>#,##0.0,,</c:formatCode>
                <c:ptCount val="12"/>
                <c:pt idx="0">
                  <c:v>83159850000</c:v>
                </c:pt>
                <c:pt idx="1">
                  <c:v>83159850000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E8-4CBB-9AA8-84F524F465F3}"/>
            </c:ext>
          </c:extLst>
        </c:ser>
        <c:ser>
          <c:idx val="2"/>
          <c:order val="2"/>
          <c:tx>
            <c:strRef>
              <c:f>Mensual!$A$36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Mensual!$B$36:$M$36</c:f>
            </c:numRef>
          </c:val>
          <c:extLst>
            <c:ext xmlns:c16="http://schemas.microsoft.com/office/drawing/2014/chart" uri="{C3380CC4-5D6E-409C-BE32-E72D297353CC}">
              <c16:uniqueId val="{00000001-B7E8-4CBB-9AA8-84F524F465F3}"/>
            </c:ext>
          </c:extLst>
        </c:ser>
        <c:ser>
          <c:idx val="3"/>
          <c:order val="3"/>
          <c:tx>
            <c:strRef>
              <c:f>Mensual!$A$37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Mensual!$B$37:$M$37</c:f>
            </c:numRef>
          </c:val>
          <c:extLst>
            <c:ext xmlns:c16="http://schemas.microsoft.com/office/drawing/2014/chart" uri="{C3380CC4-5D6E-409C-BE32-E72D297353CC}">
              <c16:uniqueId val="{00000002-B7E8-4CBB-9AA8-84F524F465F3}"/>
            </c:ext>
          </c:extLst>
        </c:ser>
        <c:ser>
          <c:idx val="4"/>
          <c:order val="4"/>
          <c:tx>
            <c:strRef>
              <c:f>Mensual!$A$38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E8-4CBB-9AA8-84F524F465F3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E8-4CBB-9AA8-84F524F465F3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E8-4CBB-9AA8-84F524F465F3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E8-4CBB-9AA8-84F524F465F3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E8-4CBB-9AA8-84F524F465F3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E8-4CBB-9AA8-84F524F465F3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7E8-4CBB-9AA8-84F524F465F3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7E8-4CBB-9AA8-84F524F465F3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7E8-4CBB-9AA8-84F524F465F3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7E8-4CBB-9AA8-84F524F465F3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7E8-4CBB-9AA8-84F524F465F3}"/>
                </c:ext>
              </c:extLst>
            </c:dLbl>
            <c:dLbl>
              <c:idx val="11"/>
              <c:layout>
                <c:manualLayout>
                  <c:x val="8.8013403337782251E-3"/>
                  <c:y val="-0.468825834569567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93318082666619E-2"/>
                      <c:h val="4.12281053004907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B7E8-4CBB-9AA8-84F524F465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Mensual!$B$38:$M$38</c:f>
              <c:numCache>
                <c:formatCode>0.0%</c:formatCode>
                <c:ptCount val="12"/>
                <c:pt idx="0">
                  <c:v>2.9004575284827954E-2</c:v>
                </c:pt>
                <c:pt idx="1">
                  <c:v>5.5318654350627133E-2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7E8-4CBB-9AA8-84F524F465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Mensual!$A$35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Mensual!$B$35:$M$35</c:f>
              <c:numCache>
                <c:formatCode>#,##0.0,,</c:formatCode>
                <c:ptCount val="12"/>
                <c:pt idx="0">
                  <c:v>2412016130</c:v>
                </c:pt>
                <c:pt idx="1">
                  <c:v>4600290998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B7E8-4CBB-9AA8-84F524F465F3}"/>
            </c:ext>
          </c:extLst>
        </c:ser>
        <c:ser>
          <c:idx val="5"/>
          <c:order val="5"/>
          <c:tx>
            <c:strRef>
              <c:f>Mensual!$A$39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Mensual!$B$39:$M$39</c:f>
              <c:numCache>
                <c:formatCode>0.0%</c:formatCode>
                <c:ptCount val="12"/>
                <c:pt idx="0">
                  <c:v>0</c:v>
                </c:pt>
                <c:pt idx="1">
                  <c:v>2.2563773263179288E-3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B7E8-4CBB-9AA8-84F524F46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CO" sz="1200" b="0" i="0" u="none" strike="noStrike" kern="1200" spc="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O" sz="1800" b="1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1" i="0" baseline="0" dirty="0">
                <a:effectLst/>
              </a:rPr>
              <a:t>Reserva de Inversión 2022</a:t>
            </a:r>
            <a:endParaRPr lang="es-CO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CO" sz="1200" b="0" i="0" u="none" strike="noStrike" kern="1200" spc="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3954859696011973"/>
          <c:y val="8.2918633969863188E-3"/>
          <c:w val="0.83694600780442252"/>
          <c:h val="0.8103584440906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Mensual!$A$5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Mensual!$B$5:$P$5</c:f>
              <c:numCache>
                <c:formatCode>#,##0.0,,</c:formatCode>
                <c:ptCount val="12"/>
                <c:pt idx="0">
                  <c:v>258904859584.57999</c:v>
                </c:pt>
                <c:pt idx="1">
                  <c:v>258901361169.58005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6-4CBB-8480-E88534ABF3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12012351"/>
        <c:axId val="94831871"/>
      </c:barChart>
      <c:lineChart>
        <c:grouping val="standard"/>
        <c:varyColors val="0"/>
        <c:ser>
          <c:idx val="2"/>
          <c:order val="1"/>
          <c:tx>
            <c:strRef>
              <c:f>Mensual!$A$6</c:f>
              <c:strCache>
                <c:ptCount val="1"/>
                <c:pt idx="0">
                  <c:v>Obligaciones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Mensual!$B$6:$P$6</c:f>
              <c:numCache>
                <c:formatCode>#,##0.0,,</c:formatCode>
                <c:ptCount val="12"/>
                <c:pt idx="0">
                  <c:v>39531400709.360001</c:v>
                </c:pt>
                <c:pt idx="1">
                  <c:v>46215472397.160004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C6-4CBB-8480-E88534ABF38B}"/>
            </c:ext>
          </c:extLst>
        </c:ser>
        <c:ser>
          <c:idx val="1"/>
          <c:order val="2"/>
          <c:tx>
            <c:strRef>
              <c:f>Mensual!$A$7</c:f>
              <c:strCache>
                <c:ptCount val="1"/>
                <c:pt idx="0">
                  <c:v>Pagos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Mensual!$B$7:$P$7</c:f>
              <c:numCache>
                <c:formatCode>#,##0.0,,</c:formatCode>
                <c:ptCount val="12"/>
                <c:pt idx="0">
                  <c:v>19228522355.650002</c:v>
                </c:pt>
                <c:pt idx="1">
                  <c:v>42089208536.830002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C6-4CBB-8480-E88534ABF38B}"/>
            </c:ext>
          </c:extLst>
        </c:ser>
        <c:ser>
          <c:idx val="3"/>
          <c:order val="3"/>
          <c:tx>
            <c:strRef>
              <c:f>Mensual!$A$8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036261622826653E-2"/>
                  <c:y val="-7.6826618114876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C6-4CBB-8480-E88534ABF38B}"/>
                </c:ext>
              </c:extLst>
            </c:dLbl>
            <c:dLbl>
              <c:idx val="1"/>
              <c:layout>
                <c:manualLayout>
                  <c:x val="-3.3788934488334227E-2"/>
                  <c:y val="-0.123326939605458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5C6-4CBB-8480-E88534ABF38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C6-4CBB-8480-E88534ABF38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C6-4CBB-8480-E88534ABF38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5C6-4CBB-8480-E88534ABF38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5C6-4CBB-8480-E88534ABF38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5C6-4CBB-8480-E88534ABF38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5C6-4CBB-8480-E88534ABF38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5C6-4CBB-8480-E88534ABF38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5C6-4CBB-8480-E88534ABF38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5C6-4CBB-8480-E88534ABF38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5C6-4CBB-8480-E88534ABF3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CO" sz="1400" b="1" i="0" u="sng" strike="noStrike" kern="1200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Mensual!$B$4:$P$4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 </c:v>
                </c:pt>
              </c:strCache>
            </c:strRef>
          </c:cat>
          <c:val>
            <c:numRef>
              <c:f>Mensual!$B$8:$P$8</c:f>
              <c:numCache>
                <c:formatCode>0.0%</c:formatCode>
                <c:ptCount val="12"/>
                <c:pt idx="0">
                  <c:v>0.15268697842438811</c:v>
                </c:pt>
                <c:pt idx="1">
                  <c:v>0.1785061005024571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5C6-4CBB-8480-E88534ABF3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2009151"/>
        <c:axId val="94821055"/>
      </c:lineChart>
      <c:catAx>
        <c:axId val="201201235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831871"/>
        <c:crosses val="autoZero"/>
        <c:auto val="1"/>
        <c:lblAlgn val="ctr"/>
        <c:lblOffset val="100"/>
        <c:noMultiLvlLbl val="0"/>
      </c:catAx>
      <c:valAx>
        <c:axId val="9483187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crossAx val="2012012351"/>
        <c:crosses val="autoZero"/>
        <c:crossBetween val="between"/>
      </c:valAx>
      <c:valAx>
        <c:axId val="94821055"/>
        <c:scaling>
          <c:orientation val="minMax"/>
        </c:scaling>
        <c:delete val="1"/>
        <c:axPos val="r"/>
        <c:numFmt formatCode="#,##0.0,," sourceLinked="1"/>
        <c:majorTickMark val="out"/>
        <c:minorTickMark val="none"/>
        <c:tickLblPos val="nextTo"/>
        <c:crossAx val="2012009151"/>
        <c:crosses val="max"/>
        <c:crossBetween val="between"/>
      </c:valAx>
      <c:catAx>
        <c:axId val="201200915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94821055"/>
        <c:crosses val="max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es-CO" sz="12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O"/>
          </a:p>
        </c:txPr>
      </c:dTable>
      <c:spPr>
        <a:noFill/>
        <a:ln>
          <a:solidFill>
            <a:schemeClr val="accent1"/>
          </a:solidFill>
        </a:ln>
        <a:effectLst>
          <a:innerShdw blurRad="63500" dist="50800" dir="13500000">
            <a:prstClr val="black">
              <a:alpha val="50000"/>
            </a:prstClr>
          </a:inn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s-CO" sz="1000" b="0" i="0" u="none" strike="noStrike" kern="1200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0.27737</cdr:x>
      <cdr:y>0</cdr:y>
    </cdr:from>
    <cdr:to>
      <cdr:x>0.80624</cdr:x>
      <cdr:y>0.04212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97780443-D579-4186-8198-136A33A236C8}"/>
            </a:ext>
          </a:extLst>
        </cdr:cNvPr>
        <cdr:cNvSpPr/>
      </cdr:nvSpPr>
      <cdr:spPr>
        <a:xfrm xmlns:a="http://schemas.openxmlformats.org/drawingml/2006/main">
          <a:off x="2397837" y="0"/>
          <a:ext cx="4572000" cy="264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defRPr>
          </a:lvl9pPr>
        </a:lstStyle>
        <a:p xmlns:a="http://schemas.openxmlformats.org/drawingml/2006/main">
          <a:pPr algn="ctr">
            <a:defRPr sz="1400" b="0" i="0" u="none" strike="noStrike" kern="1200" cap="none" spc="2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s-CO" sz="1100" b="1" kern="1200" spc="20" dirty="0">
            <a:solidFill>
              <a:schemeClr val="tx1"/>
            </a:solidFill>
            <a:latin typeface="+mn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18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02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2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9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4622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806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646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de Ejecución Presupuestal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Rama Judicial - vigencia 2023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Acumulado a Febrero 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9" y="919516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Inversion : Nivel Central y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15914EF-95CB-41DE-820F-69B2D30821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569892"/>
              </p:ext>
            </p:extLst>
          </p:nvPr>
        </p:nvGraphicFramePr>
        <p:xfrm>
          <a:off x="1184273" y="1582442"/>
          <a:ext cx="7000875" cy="4963398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442200">
                  <a:extLst>
                    <a:ext uri="{9D8B030D-6E8A-4147-A177-3AD203B41FA5}">
                      <a16:colId xmlns:a16="http://schemas.microsoft.com/office/drawing/2014/main" val="1924959368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3084535714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4234329401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4109596387"/>
                    </a:ext>
                  </a:extLst>
                </a:gridCol>
                <a:gridCol w="689827">
                  <a:extLst>
                    <a:ext uri="{9D8B030D-6E8A-4147-A177-3AD203B41FA5}">
                      <a16:colId xmlns:a16="http://schemas.microsoft.com/office/drawing/2014/main" val="261308520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3706912051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470926545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527715494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2637531329"/>
                    </a:ext>
                  </a:extLst>
                </a:gridCol>
                <a:gridCol w="608606">
                  <a:extLst>
                    <a:ext uri="{9D8B030D-6E8A-4147-A177-3AD203B41FA5}">
                      <a16:colId xmlns:a16="http://schemas.microsoft.com/office/drawing/2014/main" val="1798627699"/>
                    </a:ext>
                  </a:extLst>
                </a:gridCol>
              </a:tblGrid>
              <a:tr h="6136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Nivel Central y Seccionales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Apr</a:t>
                      </a:r>
                      <a:r>
                        <a:rPr lang="es-CO" sz="1000" u="none" strike="noStrike" dirty="0">
                          <a:effectLst/>
                        </a:rPr>
                        <a:t>. Vigente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Obligacion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efectiva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Saldo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486756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Gestión General – Nivel Central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608.368,6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184.133,3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30,27%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effectLst/>
                        </a:rPr>
                        <a:t>424.235,3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69,73%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94380284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Armenia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319,8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319,8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505222462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Barranquilla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739,2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739,2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057397132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Bogota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1.942,9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1.942,9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889166998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Bucaramanga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909,6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40,9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4,50%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868,7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95,50%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106339069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Cali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3.436,0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37,8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1,10%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3.398,2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98,90%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662818505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Cartagena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2.406,6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2.406,6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672592345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Cucuta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720,7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53,5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7,42%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667,2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92,58%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663072078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Ibagué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1.897,0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1.897,0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940932706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Manizales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1.481,3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51,7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3,49%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1.429,6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96,51%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380261009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Medellin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5.849,6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5.849,6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0111013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Monteria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1.330,5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279,2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20,99%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1.051,3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79,01%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61512596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Neiva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3.507,1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3.507,1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526634193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Pasto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864,0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83,9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9,71%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780,1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90,29%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37895270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Pereira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1.408,0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43,0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3,06%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1.365,0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96,94%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776477019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Popayan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415,4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415,4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118628196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Santa Marta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1.201,7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51,8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4,31%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0,31%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0,31%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1.149,9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95,69%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366318766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Sincelejo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514,5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514,5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98022282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Tunja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1.555,5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115,8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7,45%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1.439,7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92,55%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62954654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Valledupar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747,4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0,00%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747,4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2362948097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 Villavicencio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1.988,0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51,8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2,60%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1.936,3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97,40%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4219350381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effectLst/>
                        </a:rPr>
                        <a:t>Sin asignar a subunidad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2.146,6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2.146,6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757230590"/>
                  </a:ext>
                </a:extLst>
              </a:tr>
              <a:tr h="1722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 Inversión Ordinaria</a:t>
                      </a:r>
                      <a:endParaRPr lang="es-CO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643.750,0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184.942,8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28,73%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41,9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0,01%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41,9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0,01%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458.807,2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71,27%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3088914537"/>
                  </a:ext>
                </a:extLst>
              </a:tr>
              <a:tr h="12718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BID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83.159,9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4.600,3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5,53%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187,6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0,23%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29,7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0,04%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solidFill>
                            <a:srgbClr val="FF0000"/>
                          </a:solidFill>
                          <a:effectLst/>
                        </a:rPr>
                        <a:t>78.559,6</a:t>
                      </a:r>
                      <a:endParaRPr lang="es-CO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86" marR="5586" marT="5586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94,47%</a:t>
                      </a:r>
                      <a:endParaRPr lang="es-CO" sz="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6" marR="5586" marT="5586" marB="0" anchor="ctr"/>
                </a:tc>
                <a:extLst>
                  <a:ext uri="{0D108BD9-81ED-4DB2-BD59-A6C34878D82A}">
                    <a16:rowId xmlns:a16="http://schemas.microsoft.com/office/drawing/2014/main" val="1005836418"/>
                  </a:ext>
                </a:extLst>
              </a:tr>
            </a:tbl>
          </a:graphicData>
        </a:graphic>
      </p:graphicFrame>
      <p:sp>
        <p:nvSpPr>
          <p:cNvPr id="13" name="Google Shape;286;p15">
            <a:extLst>
              <a:ext uri="{FF2B5EF4-FFF2-40B4-BE49-F238E27FC236}">
                <a16:creationId xmlns:a16="http://schemas.microsoft.com/office/drawing/2014/main" id="{618CB965-5E36-4277-90B7-FAAFDB0B4ACC}"/>
              </a:ext>
            </a:extLst>
          </p:cNvPr>
          <p:cNvSpPr txBox="1"/>
          <p:nvPr/>
        </p:nvSpPr>
        <p:spPr>
          <a:xfrm>
            <a:off x="427833" y="6520759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889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por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896C591B-2590-4B2C-8A0E-BCC7ACD5705B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2A574A8-CFB3-41E0-9F74-71F8C465B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843592"/>
              </p:ext>
            </p:extLst>
          </p:nvPr>
        </p:nvGraphicFramePr>
        <p:xfrm>
          <a:off x="896938" y="1379363"/>
          <a:ext cx="7613446" cy="4538855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2072383">
                  <a:extLst>
                    <a:ext uri="{9D8B030D-6E8A-4147-A177-3AD203B41FA5}">
                      <a16:colId xmlns:a16="http://schemas.microsoft.com/office/drawing/2014/main" val="711190500"/>
                    </a:ext>
                  </a:extLst>
                </a:gridCol>
                <a:gridCol w="640119">
                  <a:extLst>
                    <a:ext uri="{9D8B030D-6E8A-4147-A177-3AD203B41FA5}">
                      <a16:colId xmlns:a16="http://schemas.microsoft.com/office/drawing/2014/main" val="2170614113"/>
                    </a:ext>
                  </a:extLst>
                </a:gridCol>
                <a:gridCol w="707379">
                  <a:extLst>
                    <a:ext uri="{9D8B030D-6E8A-4147-A177-3AD203B41FA5}">
                      <a16:colId xmlns:a16="http://schemas.microsoft.com/office/drawing/2014/main" val="4163238785"/>
                    </a:ext>
                  </a:extLst>
                </a:gridCol>
                <a:gridCol w="925032">
                  <a:extLst>
                    <a:ext uri="{9D8B030D-6E8A-4147-A177-3AD203B41FA5}">
                      <a16:colId xmlns:a16="http://schemas.microsoft.com/office/drawing/2014/main" val="2511771631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val="1472978293"/>
                    </a:ext>
                  </a:extLst>
                </a:gridCol>
                <a:gridCol w="712381">
                  <a:extLst>
                    <a:ext uri="{9D8B030D-6E8A-4147-A177-3AD203B41FA5}">
                      <a16:colId xmlns:a16="http://schemas.microsoft.com/office/drawing/2014/main" val="4109059895"/>
                    </a:ext>
                  </a:extLst>
                </a:gridCol>
                <a:gridCol w="874042">
                  <a:extLst>
                    <a:ext uri="{9D8B030D-6E8A-4147-A177-3AD203B41FA5}">
                      <a16:colId xmlns:a16="http://schemas.microsoft.com/office/drawing/2014/main" val="3632397212"/>
                    </a:ext>
                  </a:extLst>
                </a:gridCol>
                <a:gridCol w="640119">
                  <a:extLst>
                    <a:ext uri="{9D8B030D-6E8A-4147-A177-3AD203B41FA5}">
                      <a16:colId xmlns:a16="http://schemas.microsoft.com/office/drawing/2014/main" val="1096197150"/>
                    </a:ext>
                  </a:extLst>
                </a:gridCol>
              </a:tblGrid>
              <a:tr h="3586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objeto del gasto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Reserva inicial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Modifica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Compromiso actuales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Obligaciones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Pagos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Reserva por utilizar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%Reserva por utilizar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323584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A-01-01 Gastos de Personal - Permanente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162.947,0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525,0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162.422,0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147.421,1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139.112,6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15.000,9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9,2%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1745566181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>
                          <a:effectLst/>
                        </a:rPr>
                        <a:t>A-01-02 Gastos de Personal - Temporal 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5.197,7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5.194,0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2.161,4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1.876,7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3.032,6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58,4%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3144887058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A-02 Adquisición Bienes y Servicios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32.609,4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182,7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32.426,7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17.057,1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14.088,7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15.369,6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47,4%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3204626047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>
                          <a:effectLst/>
                        </a:rPr>
                        <a:t>A-03 Transferencias corrientes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18.795,5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107,5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18.688,1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12.200,0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1.962,2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6.488,1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34,7%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455195583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A-07 Disminución de pasivos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492,7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492,7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283,6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259,4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209,1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42,4%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2409501325"/>
                  </a:ext>
                </a:extLst>
              </a:tr>
              <a:tr h="6227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A-08 Gastos por tributos, multas, sanciones e intereses de mora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100,0%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3543219598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Subtotal Gastos de funcionamiento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220.061,4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818,8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219.242,5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179.123,2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157.299,6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40.119,3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18,3%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1039595332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Subtotal Gastos de inversión</a:t>
                      </a:r>
                      <a:endParaRPr lang="es-CO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258.911,1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9,8</a:t>
                      </a:r>
                      <a:endParaRPr lang="es-CO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258.901,4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46.215,5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42.089,2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212.685,9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82,1%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1210437655"/>
                  </a:ext>
                </a:extLst>
              </a:tr>
              <a:tr h="1614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BID</a:t>
                      </a:r>
                      <a:endParaRPr lang="es-CO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27.003,3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27.003,3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425,5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316,2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26.577,8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98,4%</a:t>
                      </a:r>
                      <a:endParaRPr lang="es-CO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2955234320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TOTAL RAMA JUDICIAL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505.975,8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828,6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505.147,2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225.764,2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199.705,0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279.383,0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55,3%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/>
                </a:tc>
                <a:extLst>
                  <a:ext uri="{0D108BD9-81ED-4DB2-BD59-A6C34878D82A}">
                    <a16:rowId xmlns:a16="http://schemas.microsoft.com/office/drawing/2014/main" val="652752437"/>
                  </a:ext>
                </a:extLst>
              </a:tr>
            </a:tbl>
          </a:graphicData>
        </a:graphic>
      </p:graphicFrame>
      <p:sp>
        <p:nvSpPr>
          <p:cNvPr id="15" name="Google Shape;286;p15">
            <a:extLst>
              <a:ext uri="{FF2B5EF4-FFF2-40B4-BE49-F238E27FC236}">
                <a16:creationId xmlns:a16="http://schemas.microsoft.com/office/drawing/2014/main" id="{F9A93281-7F81-410F-B61E-AC2E21AC0C7E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2022 - Proyectos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endParaRPr dirty="0"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58EA9F3E-84C9-4763-B8F2-3E75D1298F57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0322AD9-3206-4CE8-B6CC-38A99E4F74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156857"/>
              </p:ext>
            </p:extLst>
          </p:nvPr>
        </p:nvGraphicFramePr>
        <p:xfrm>
          <a:off x="1184273" y="1782761"/>
          <a:ext cx="7130392" cy="4356278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876165">
                  <a:extLst>
                    <a:ext uri="{9D8B030D-6E8A-4147-A177-3AD203B41FA5}">
                      <a16:colId xmlns:a16="http://schemas.microsoft.com/office/drawing/2014/main" val="3358572322"/>
                    </a:ext>
                  </a:extLst>
                </a:gridCol>
                <a:gridCol w="1650111">
                  <a:extLst>
                    <a:ext uri="{9D8B030D-6E8A-4147-A177-3AD203B41FA5}">
                      <a16:colId xmlns:a16="http://schemas.microsoft.com/office/drawing/2014/main" val="19097633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30253862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3626408"/>
                    </a:ext>
                  </a:extLst>
                </a:gridCol>
                <a:gridCol w="842011">
                  <a:extLst>
                    <a:ext uri="{9D8B030D-6E8A-4147-A177-3AD203B41FA5}">
                      <a16:colId xmlns:a16="http://schemas.microsoft.com/office/drawing/2014/main" val="81919889"/>
                    </a:ext>
                  </a:extLst>
                </a:gridCol>
                <a:gridCol w="876165">
                  <a:extLst>
                    <a:ext uri="{9D8B030D-6E8A-4147-A177-3AD203B41FA5}">
                      <a16:colId xmlns:a16="http://schemas.microsoft.com/office/drawing/2014/main" val="2086456316"/>
                    </a:ext>
                  </a:extLst>
                </a:gridCol>
                <a:gridCol w="876165">
                  <a:extLst>
                    <a:ext uri="{9D8B030D-6E8A-4147-A177-3AD203B41FA5}">
                      <a16:colId xmlns:a16="http://schemas.microsoft.com/office/drawing/2014/main" val="3795201784"/>
                    </a:ext>
                  </a:extLst>
                </a:gridCol>
              </a:tblGrid>
              <a:tr h="59051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Unidad Ejecutora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>
                          <a:effectLst/>
                        </a:rPr>
                        <a:t>Proyecto</a:t>
                      </a:r>
                      <a:endParaRPr lang="es-CO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 Compromisos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obligaciones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Pagos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Reserva por utilizar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% Reserva por utilizar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319059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Informática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C-2701-0800-20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13.688,2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577,4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577,4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13.110,8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0,0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924007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UIF- SO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C-2701-0800-21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4314015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CENDOJ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C-2701-0800-22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20.960,0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1.604,1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1.543,0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19.356,0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2205561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PEI-PJM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C-2701-0800-23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24.500,0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0,0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24.500,0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357931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UIF- SO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C-2701-0800-24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167,3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167,3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676697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UIF-SJ / PEI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49.240,9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15.469,8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15.194,5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33.771,1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531493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UDAE -EE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C-2701-0800-26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1.112,9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284,3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284,3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828,6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2731027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PEI- L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C-2701-0800-27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35.996,1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35.996,1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5123383"/>
                  </a:ext>
                </a:extLst>
              </a:tr>
              <a:tr h="30978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Mantenimeinto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22.052,3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4.297,4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3.199,5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17.754,8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1200874"/>
                  </a:ext>
                </a:extLst>
              </a:tr>
              <a:tr h="30978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Escuela Judicial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C-2701-0800-29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16.635,8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5.243,9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5.243,9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11.392,0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433803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OSEG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606,8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606,8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1818881"/>
                  </a:ext>
                </a:extLst>
              </a:tr>
              <a:tr h="30009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RR.HH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2.121,0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975,3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804,6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1.145,7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348949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PET- TD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C-2701-0800-36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16.212,1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177,3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101,3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16.034,8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8372175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Informática -FP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55.450,7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17.497,9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15.052,6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37.952,8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926394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UDAE-SG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C-2799-0800-13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88,2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88,2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88,2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2144414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BID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BID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27.003,3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425,5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316,2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26.577,8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0,0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571058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Total general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285.904,7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46.641,0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42.405,4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239.263,7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0,0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4468831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4CA86A87-A180-4E49-A3EF-1477814943B3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7976393" y="77163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58FD1B4F-29C5-4214-B7FF-F87B1EAF3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847496"/>
              </p:ext>
            </p:extLst>
          </p:nvPr>
        </p:nvGraphicFramePr>
        <p:xfrm>
          <a:off x="902319" y="1238013"/>
          <a:ext cx="7550565" cy="4848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9"/>
          <p:cNvSpPr txBox="1"/>
          <p:nvPr/>
        </p:nvSpPr>
        <p:spPr>
          <a:xfrm>
            <a:off x="881062" y="981888"/>
            <a:ext cx="6986587" cy="5238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–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Nivel Central y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340" name="Google Shape;340;p19"/>
          <p:cNvSpPr txBox="1"/>
          <p:nvPr/>
        </p:nvSpPr>
        <p:spPr>
          <a:xfrm>
            <a:off x="6739855" y="590470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43" name="Google Shape;343;p1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p1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13189-F480-48EF-A741-8305EE62D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86916"/>
              </p:ext>
            </p:extLst>
          </p:nvPr>
        </p:nvGraphicFramePr>
        <p:xfrm>
          <a:off x="389227" y="1553246"/>
          <a:ext cx="7451097" cy="4845746"/>
        </p:xfrm>
        <a:graphic>
          <a:graphicData uri="http://schemas.openxmlformats.org/drawingml/2006/table">
            <a:tbl>
              <a:tblPr/>
              <a:tblGrid>
                <a:gridCol w="2332967">
                  <a:extLst>
                    <a:ext uri="{9D8B030D-6E8A-4147-A177-3AD203B41FA5}">
                      <a16:colId xmlns:a16="http://schemas.microsoft.com/office/drawing/2014/main" val="344017624"/>
                    </a:ext>
                  </a:extLst>
                </a:gridCol>
                <a:gridCol w="1334596">
                  <a:extLst>
                    <a:ext uri="{9D8B030D-6E8A-4147-A177-3AD203B41FA5}">
                      <a16:colId xmlns:a16="http://schemas.microsoft.com/office/drawing/2014/main" val="100706582"/>
                    </a:ext>
                  </a:extLst>
                </a:gridCol>
                <a:gridCol w="1014741">
                  <a:extLst>
                    <a:ext uri="{9D8B030D-6E8A-4147-A177-3AD203B41FA5}">
                      <a16:colId xmlns:a16="http://schemas.microsoft.com/office/drawing/2014/main" val="685131495"/>
                    </a:ext>
                  </a:extLst>
                </a:gridCol>
                <a:gridCol w="1029237">
                  <a:extLst>
                    <a:ext uri="{9D8B030D-6E8A-4147-A177-3AD203B41FA5}">
                      <a16:colId xmlns:a16="http://schemas.microsoft.com/office/drawing/2014/main" val="791023122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1304015290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3488418356"/>
                    </a:ext>
                  </a:extLst>
                </a:gridCol>
              </a:tblGrid>
              <a:tr h="24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ejecutora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Compromisos actuales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Obligaciónes</a:t>
                      </a: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Pagos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Reserva sin utilizar </a:t>
                      </a:r>
                    </a:p>
                  </a:txBody>
                  <a:tcPr marL="7826" marR="7826" marT="7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% Reserva sin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7571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Gestión general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223.388,3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41.365,5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38.451,7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182.022,7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84355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Armenia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166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Barranquilla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2.985,3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2.985,3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951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Bogota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47,9%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8524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Bucaramanga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14260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Cali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77,0%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3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Cartagena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3.417,4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71,2%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4334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Cucuta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3718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Ibagué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692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Manizales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97,1%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110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Medellin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5.973,6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89,7%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5880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Monteria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5848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Neiva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205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Pasto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923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Pereira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84,3%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2624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Popayan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960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Santa Marta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88,2%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32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Sincelejo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96,5%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225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Tunja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59163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Valledupar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67,9%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495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Villavicencio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62,4%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85109"/>
                  </a:ext>
                </a:extLst>
              </a:tr>
              <a:tr h="30710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Recursos Crédito Externo- BID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26.577,8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effectLst/>
                          <a:latin typeface="Calibri" panose="020F0502020204030204" pitchFamily="34" charset="0"/>
                        </a:rPr>
                        <a:t>98,4%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60127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285.904,7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46.641,0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42.405,4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239.263,7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15608"/>
                  </a:ext>
                </a:extLst>
              </a:tr>
            </a:tbl>
          </a:graphicData>
        </a:graphic>
      </p:graphicFrame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6A8973E7-9FEB-44C7-9DD2-612807A91EDA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9" name="Google Shape;286;p15">
            <a:extLst>
              <a:ext uri="{FF2B5EF4-FFF2-40B4-BE49-F238E27FC236}">
                <a16:creationId xmlns:a16="http://schemas.microsoft.com/office/drawing/2014/main" id="{BC612E9A-9125-4E29-8A28-1556196FC044}"/>
              </a:ext>
            </a:extLst>
          </p:cNvPr>
          <p:cNvSpPr txBox="1"/>
          <p:nvPr/>
        </p:nvSpPr>
        <p:spPr>
          <a:xfrm>
            <a:off x="389227" y="638245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4"/>
            <a:ext cx="4737031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879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5EE3FB16-1F96-4749-B380-EDAA4D55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854667"/>
            <a:ext cx="7343775" cy="86241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600" b="1" dirty="0">
                <a:latin typeface="Arial" panose="020B0604020202020204" pitchFamily="34" charset="0"/>
              </a:rPr>
              <a:t>CUENTAS POR PAGAR </a:t>
            </a:r>
            <a:r>
              <a:rPr lang="es-ES" altLang="es-CO" sz="1600" b="1" dirty="0">
                <a:latin typeface="Arial" panose="020B0604020202020204" pitchFamily="34" charset="0"/>
              </a:rPr>
              <a:t>VIGENCIA </a:t>
            </a:r>
            <a:r>
              <a:rPr lang="es-CO" altLang="es-CO" sz="1600" b="1" dirty="0">
                <a:latin typeface="Arial" panose="020B0604020202020204" pitchFamily="34" charset="0"/>
              </a:rPr>
              <a:t>2022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600" b="1" dirty="0">
                <a:latin typeface="Arial" panose="020B0604020202020204" pitchFamily="34" charset="0"/>
              </a:rPr>
              <a:t>Periodo análisis enero-febrero 2023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800" b="1" dirty="0">
              <a:latin typeface="Arial" panose="020B0604020202020204" pitchFamily="34" charset="0"/>
            </a:endParaRPr>
          </a:p>
        </p:txBody>
      </p:sp>
      <p:sp>
        <p:nvSpPr>
          <p:cNvPr id="38983" name="CuadroTexto 8">
            <a:extLst>
              <a:ext uri="{FF2B5EF4-FFF2-40B4-BE49-F238E27FC236}">
                <a16:creationId xmlns:a16="http://schemas.microsoft.com/office/drawing/2014/main" id="{FD16270E-D21C-4E02-9BE4-5A9027EF6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9157" y="799148"/>
            <a:ext cx="1535113" cy="215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800" b="1"/>
              <a:t>Valores en Millones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4206634-2FA0-42E1-B0C2-70BF65D087FA}"/>
              </a:ext>
            </a:extLst>
          </p:cNvPr>
          <p:cNvSpPr txBox="1"/>
          <p:nvPr/>
        </p:nvSpPr>
        <p:spPr>
          <a:xfrm>
            <a:off x="92075" y="-12700"/>
            <a:ext cx="8840788" cy="7889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>
              <a:latin typeface="+mn-lt"/>
              <a:ea typeface="+mn-ea"/>
            </a:endParaRPr>
          </a:p>
        </p:txBody>
      </p:sp>
      <p:pic>
        <p:nvPicPr>
          <p:cNvPr id="38988" name="Picture 4" descr="Logo CSJ RGB_01">
            <a:extLst>
              <a:ext uri="{FF2B5EF4-FFF2-40B4-BE49-F238E27FC236}">
                <a16:creationId xmlns:a16="http://schemas.microsoft.com/office/drawing/2014/main" id="{87376396-3F7C-440B-9288-E47964614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57150"/>
            <a:ext cx="19462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9" name="Rectangle 6">
            <a:extLst>
              <a:ext uri="{FF2B5EF4-FFF2-40B4-BE49-F238E27FC236}">
                <a16:creationId xmlns:a16="http://schemas.microsoft.com/office/drawing/2014/main" id="{D467FEB7-F494-4E73-894D-755ABAE1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-155575"/>
            <a:ext cx="41735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200" dirty="0"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400" b="1" dirty="0">
                <a:latin typeface="Berylium" charset="0"/>
              </a:rPr>
              <a:t>Dirección Ejecutiva de Administración Judicial</a:t>
            </a:r>
            <a:r>
              <a:rPr lang="es-CO" altLang="es-CO" sz="1400" dirty="0">
                <a:latin typeface="Arial" panose="020B0604020202020204" pitchFamily="34" charset="0"/>
              </a:rPr>
              <a:t> </a:t>
            </a:r>
            <a:r>
              <a:rPr lang="es-CO" altLang="es-CO" sz="1100" dirty="0">
                <a:solidFill>
                  <a:schemeClr val="bg1"/>
                </a:solidFill>
                <a:latin typeface="Arial" panose="020B0604020202020204" pitchFamily="34" charset="0"/>
              </a:rPr>
              <a:t>Seguimiento a la Ejecución Cuentas por pagar 2021 </a:t>
            </a:r>
            <a:endParaRPr lang="es-CO" altLang="es-CO" sz="1100" u="sng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100" dirty="0">
                <a:solidFill>
                  <a:schemeClr val="bg1"/>
                </a:solidFill>
                <a:latin typeface="Arial" panose="020B0604020202020204" pitchFamily="34" charset="0"/>
              </a:rPr>
              <a:t>Periodo enero - Febrero</a:t>
            </a:r>
            <a:endParaRPr lang="es-ES" altLang="es-CO" sz="1100" b="1" dirty="0">
              <a:solidFill>
                <a:schemeClr val="bg1"/>
              </a:solidFill>
              <a:latin typeface="Berylium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CO" sz="1400" dirty="0">
              <a:latin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A243A3-538C-4EDD-8A1A-8D4B38DAC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932002"/>
              </p:ext>
            </p:extLst>
          </p:nvPr>
        </p:nvGraphicFramePr>
        <p:xfrm>
          <a:off x="1238250" y="2333625"/>
          <a:ext cx="6667500" cy="2192655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2663195">
                  <a:extLst>
                    <a:ext uri="{9D8B030D-6E8A-4147-A177-3AD203B41FA5}">
                      <a16:colId xmlns:a16="http://schemas.microsoft.com/office/drawing/2014/main" val="1528594514"/>
                    </a:ext>
                  </a:extLst>
                </a:gridCol>
                <a:gridCol w="1360132">
                  <a:extLst>
                    <a:ext uri="{9D8B030D-6E8A-4147-A177-3AD203B41FA5}">
                      <a16:colId xmlns:a16="http://schemas.microsoft.com/office/drawing/2014/main" val="515283756"/>
                    </a:ext>
                  </a:extLst>
                </a:gridCol>
                <a:gridCol w="1017721">
                  <a:extLst>
                    <a:ext uri="{9D8B030D-6E8A-4147-A177-3AD203B41FA5}">
                      <a16:colId xmlns:a16="http://schemas.microsoft.com/office/drawing/2014/main" val="2754952368"/>
                    </a:ext>
                  </a:extLst>
                </a:gridCol>
                <a:gridCol w="865539">
                  <a:extLst>
                    <a:ext uri="{9D8B030D-6E8A-4147-A177-3AD203B41FA5}">
                      <a16:colId xmlns:a16="http://schemas.microsoft.com/office/drawing/2014/main" val="1396761539"/>
                    </a:ext>
                  </a:extLst>
                </a:gridCol>
                <a:gridCol w="760913">
                  <a:extLst>
                    <a:ext uri="{9D8B030D-6E8A-4147-A177-3AD203B41FA5}">
                      <a16:colId xmlns:a16="http://schemas.microsoft.com/office/drawing/2014/main" val="331613249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</a:rPr>
                        <a:t>Objeto de Gasto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Obligaciones por pagar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Valores pagados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u="none" strike="noStrike" dirty="0">
                          <a:effectLst/>
                        </a:rPr>
                        <a:t>Saldo por pagar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u="none" strike="noStrike" dirty="0">
                          <a:effectLst/>
                        </a:rPr>
                        <a:t> % Por pagar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71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A-01-01 Gastos de Personal - Permanente 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22.262,9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22.256,1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6,8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0,03%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7376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 dirty="0">
                          <a:effectLst/>
                        </a:rPr>
                        <a:t>A-01-02 Gastos de Personal - Temporal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659,9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634,4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25,5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3,86%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91945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u="none" strike="noStrike" dirty="0">
                          <a:effectLst/>
                        </a:rPr>
                        <a:t>A-02 Adquisición Bienes y Servicios 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4.080,6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4.070,0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10,5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0,26%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61437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 dirty="0">
                          <a:effectLst/>
                        </a:rPr>
                        <a:t>A-03 Transferencias corrientes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3.070,3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3.070,3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96155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 dirty="0">
                          <a:effectLst/>
                        </a:rPr>
                        <a:t>A-07 Disminución de pasivos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92,1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92,1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236477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 dirty="0">
                          <a:effectLst/>
                        </a:rPr>
                        <a:t>A-08 Gastos por tributos, multas, sanciones e intereses de mora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5,4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5,4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01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sng" strike="noStrike" dirty="0">
                          <a:effectLst/>
                        </a:rPr>
                        <a:t>Subtotal Gastos De Funcionamiento </a:t>
                      </a:r>
                      <a:endParaRPr lang="es-CO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30.171,1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30.128,2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42,9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0,14%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4527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Inversión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6.386,6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6.386,6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0,0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1086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 dirty="0">
                          <a:effectLst/>
                        </a:rPr>
                        <a:t>TOTAL RAMA JUDICIAL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36.557,8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36.514,9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u="none" strike="noStrike">
                          <a:effectLst/>
                        </a:rPr>
                        <a:t>42,9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u="none" strike="noStrike" dirty="0">
                          <a:effectLst/>
                        </a:rPr>
                        <a:t>0,12%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1096247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B6AE6CC6-7766-42BF-A0C8-8623CD66755E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97731" y="902555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Presupuesto por Unidad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627060" y="4976345"/>
            <a:ext cx="720724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2D4B2A-A2FA-489A-8836-52340635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385023"/>
              </p:ext>
            </p:extLst>
          </p:nvPr>
        </p:nvGraphicFramePr>
        <p:xfrm>
          <a:off x="509452" y="1379363"/>
          <a:ext cx="8007488" cy="4794694"/>
        </p:xfrm>
        <a:graphic>
          <a:graphicData uri="http://schemas.openxmlformats.org/drawingml/2006/table">
            <a:tbl>
              <a:tblPr/>
              <a:tblGrid>
                <a:gridCol w="1310473">
                  <a:extLst>
                    <a:ext uri="{9D8B030D-6E8A-4147-A177-3AD203B41FA5}">
                      <a16:colId xmlns:a16="http://schemas.microsoft.com/office/drawing/2014/main" val="893018473"/>
                    </a:ext>
                  </a:extLst>
                </a:gridCol>
                <a:gridCol w="740577">
                  <a:extLst>
                    <a:ext uri="{9D8B030D-6E8A-4147-A177-3AD203B41FA5}">
                      <a16:colId xmlns:a16="http://schemas.microsoft.com/office/drawing/2014/main" val="111109624"/>
                    </a:ext>
                  </a:extLst>
                </a:gridCol>
                <a:gridCol w="752541">
                  <a:extLst>
                    <a:ext uri="{9D8B030D-6E8A-4147-A177-3AD203B41FA5}">
                      <a16:colId xmlns:a16="http://schemas.microsoft.com/office/drawing/2014/main" val="1751023231"/>
                    </a:ext>
                  </a:extLst>
                </a:gridCol>
                <a:gridCol w="766220">
                  <a:extLst>
                    <a:ext uri="{9D8B030D-6E8A-4147-A177-3AD203B41FA5}">
                      <a16:colId xmlns:a16="http://schemas.microsoft.com/office/drawing/2014/main" val="3211385186"/>
                    </a:ext>
                  </a:extLst>
                </a:gridCol>
                <a:gridCol w="856292">
                  <a:extLst>
                    <a:ext uri="{9D8B030D-6E8A-4147-A177-3AD203B41FA5}">
                      <a16:colId xmlns:a16="http://schemas.microsoft.com/office/drawing/2014/main" val="2132471248"/>
                    </a:ext>
                  </a:extLst>
                </a:gridCol>
                <a:gridCol w="709871">
                  <a:extLst>
                    <a:ext uri="{9D8B030D-6E8A-4147-A177-3AD203B41FA5}">
                      <a16:colId xmlns:a16="http://schemas.microsoft.com/office/drawing/2014/main" val="3920017095"/>
                    </a:ext>
                  </a:extLst>
                </a:gridCol>
                <a:gridCol w="693176">
                  <a:extLst>
                    <a:ext uri="{9D8B030D-6E8A-4147-A177-3AD203B41FA5}">
                      <a16:colId xmlns:a16="http://schemas.microsoft.com/office/drawing/2014/main" val="4011348302"/>
                    </a:ext>
                  </a:extLst>
                </a:gridCol>
                <a:gridCol w="713217">
                  <a:extLst>
                    <a:ext uri="{9D8B030D-6E8A-4147-A177-3AD203B41FA5}">
                      <a16:colId xmlns:a16="http://schemas.microsoft.com/office/drawing/2014/main" val="2391425220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3212055782"/>
                    </a:ext>
                  </a:extLst>
                </a:gridCol>
                <a:gridCol w="696495">
                  <a:extLst>
                    <a:ext uri="{9D8B030D-6E8A-4147-A177-3AD203B41FA5}">
                      <a16:colId xmlns:a16="http://schemas.microsoft.com/office/drawing/2014/main" val="1366595431"/>
                    </a:ext>
                  </a:extLst>
                </a:gridCol>
              </a:tblGrid>
              <a:tr h="601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Presupuestal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por 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6925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Superior de la Judicatura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746.936,7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64.774,6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43.092,0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42.499,3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682.162,2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1777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Suprema de Justicia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231.043,1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39.304,0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27.824,4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26.820,5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191.739,1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700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Estado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225.225,5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27.028,8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192.381,2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659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Constitucional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84.455,0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12.288,1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9.886,7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9.542,5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72.166,9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7904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Tribunales y Juzgados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4.358.381,6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657.749,6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495.066,5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494.432,7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3.700.632,0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0802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Nacional de Disciplina Judicial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131.232,3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110.477,8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791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ES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Otros Recursos Tesoro y Fondos Especiales</a:t>
                      </a:r>
                      <a:endParaRPr lang="es-CO" sz="1050" b="0" i="0" u="none" strike="noStrike" cap="non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643.750,0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184.942,8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458.807,2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3089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4.600,3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78.559,6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805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6.504.184,1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1.017.258,1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619.741,9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615.424,7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5.486.926,0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114633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D50BF00D-163D-4717-8695-DB4643CEA676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36F8DEB-B248-4B29-B8ED-200BD9870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535015"/>
              </p:ext>
            </p:extLst>
          </p:nvPr>
        </p:nvGraphicFramePr>
        <p:xfrm>
          <a:off x="912087" y="1526857"/>
          <a:ext cx="7316649" cy="51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B48D4E17-3646-4909-B341-4ADBFDB6D1D2}"/>
              </a:ext>
            </a:extLst>
          </p:cNvPr>
          <p:cNvSpPr txBox="1"/>
          <p:nvPr/>
        </p:nvSpPr>
        <p:spPr>
          <a:xfrm>
            <a:off x="2903887" y="843794"/>
            <a:ext cx="37532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Distribución del Presupuesto 2023</a:t>
            </a:r>
            <a:endParaRPr lang="es-CO" b="1" dirty="0"/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DF51F401-858F-465A-BB08-655878E2B482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577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09549" y="632815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12165"/>
              </p:ext>
            </p:extLst>
          </p:nvPr>
        </p:nvGraphicFramePr>
        <p:xfrm>
          <a:off x="371061" y="1232391"/>
          <a:ext cx="7911548" cy="4852125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883845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497573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980008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470874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43101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93886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4.820.902,4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580.404,5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578.863,3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575.887,7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4.240.497,9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110.332,3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4.584,3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4.506,0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4.487,7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105.748,0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377.489,4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225.914,6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59,8%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26.751,3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26.003,3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151.574,8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139.507,1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13.608,2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6.486,3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6.070,4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125.898,9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10.239,3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10.078,5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3.042,6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2.886,5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2.884,9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15.899,4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5.477.412,5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827.715,0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619.512,4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615.353,2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4.649.697,5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- Fondo de Contingencias (Deuda Publica)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643.750,0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184.942,8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458.807,2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4.600,3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78.559,6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6.504.184,1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1.017.258,1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619.741,9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615.424,7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5.486.926,0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371061" y="611387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01B483C-3857-4A8F-BD3E-593F58E775B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8" name="Google Shape;286;p15">
            <a:extLst>
              <a:ext uri="{FF2B5EF4-FFF2-40B4-BE49-F238E27FC236}">
                <a16:creationId xmlns:a16="http://schemas.microsoft.com/office/drawing/2014/main" id="{7709D844-8016-4720-A64B-60BE6C8CDCD3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B3F97B87-BC0F-4AAE-AF35-1125B66C1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559896"/>
              </p:ext>
            </p:extLst>
          </p:nvPr>
        </p:nvGraphicFramePr>
        <p:xfrm>
          <a:off x="806625" y="1093090"/>
          <a:ext cx="7816379" cy="4955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97731" y="781460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Funcionamiento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8070665" y="781540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91" name="Google Shape;191;p8"/>
          <p:cNvSpPr txBox="1"/>
          <p:nvPr/>
        </p:nvSpPr>
        <p:spPr>
          <a:xfrm>
            <a:off x="138280" y="-280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08E260D-BC8E-4D26-B31F-F815BDDF02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558268"/>
              </p:ext>
            </p:extLst>
          </p:nvPr>
        </p:nvGraphicFramePr>
        <p:xfrm>
          <a:off x="445201" y="1529096"/>
          <a:ext cx="7880091" cy="4724943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978386">
                  <a:extLst>
                    <a:ext uri="{9D8B030D-6E8A-4147-A177-3AD203B41FA5}">
                      <a16:colId xmlns:a16="http://schemas.microsoft.com/office/drawing/2014/main" val="165227696"/>
                    </a:ext>
                  </a:extLst>
                </a:gridCol>
                <a:gridCol w="768735">
                  <a:extLst>
                    <a:ext uri="{9D8B030D-6E8A-4147-A177-3AD203B41FA5}">
                      <a16:colId xmlns:a16="http://schemas.microsoft.com/office/drawing/2014/main" val="692856939"/>
                    </a:ext>
                  </a:extLst>
                </a:gridCol>
                <a:gridCol w="744801">
                  <a:extLst>
                    <a:ext uri="{9D8B030D-6E8A-4147-A177-3AD203B41FA5}">
                      <a16:colId xmlns:a16="http://schemas.microsoft.com/office/drawing/2014/main" val="1249476075"/>
                    </a:ext>
                  </a:extLst>
                </a:gridCol>
                <a:gridCol w="779714">
                  <a:extLst>
                    <a:ext uri="{9D8B030D-6E8A-4147-A177-3AD203B41FA5}">
                      <a16:colId xmlns:a16="http://schemas.microsoft.com/office/drawing/2014/main" val="3745117554"/>
                    </a:ext>
                  </a:extLst>
                </a:gridCol>
                <a:gridCol w="756438">
                  <a:extLst>
                    <a:ext uri="{9D8B030D-6E8A-4147-A177-3AD203B41FA5}">
                      <a16:colId xmlns:a16="http://schemas.microsoft.com/office/drawing/2014/main" val="3500011483"/>
                    </a:ext>
                  </a:extLst>
                </a:gridCol>
                <a:gridCol w="721525">
                  <a:extLst>
                    <a:ext uri="{9D8B030D-6E8A-4147-A177-3AD203B41FA5}">
                      <a16:colId xmlns:a16="http://schemas.microsoft.com/office/drawing/2014/main" val="3994224901"/>
                    </a:ext>
                  </a:extLst>
                </a:gridCol>
                <a:gridCol w="768076">
                  <a:extLst>
                    <a:ext uri="{9D8B030D-6E8A-4147-A177-3AD203B41FA5}">
                      <a16:colId xmlns:a16="http://schemas.microsoft.com/office/drawing/2014/main" val="3354882901"/>
                    </a:ext>
                  </a:extLst>
                </a:gridCol>
                <a:gridCol w="861177">
                  <a:extLst>
                    <a:ext uri="{9D8B030D-6E8A-4147-A177-3AD203B41FA5}">
                      <a16:colId xmlns:a16="http://schemas.microsoft.com/office/drawing/2014/main" val="4030324063"/>
                    </a:ext>
                  </a:extLst>
                </a:gridCol>
                <a:gridCol w="709888">
                  <a:extLst>
                    <a:ext uri="{9D8B030D-6E8A-4147-A177-3AD203B41FA5}">
                      <a16:colId xmlns:a16="http://schemas.microsoft.com/office/drawing/2014/main" val="3163296173"/>
                    </a:ext>
                  </a:extLst>
                </a:gridCol>
                <a:gridCol w="791351">
                  <a:extLst>
                    <a:ext uri="{9D8B030D-6E8A-4147-A177-3AD203B41FA5}">
                      <a16:colId xmlns:a16="http://schemas.microsoft.com/office/drawing/2014/main" val="4275240401"/>
                    </a:ext>
                  </a:extLst>
                </a:gridCol>
              </a:tblGrid>
              <a:tr h="3893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Nivel central y seccionales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Apr</a:t>
                      </a:r>
                      <a:r>
                        <a:rPr lang="es-CO" sz="1000" u="none" strike="noStrike" dirty="0">
                          <a:effectLst/>
                        </a:rPr>
                        <a:t>. Vigente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Obligaciónes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efectiva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Saldo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72708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Gestión general – Nivel Central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1.087.362,4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146.496,9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13,47%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89.103,4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8,19%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85.725,7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7,88%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940.865,5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86,53%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2065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Armenia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63.772,9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10.204,3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8.521,5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13,36%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8.521,5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13,36%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53.568,7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84,00%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028780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Barranquilla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178.397,6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29.628,9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16,61%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24.841,7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13,92%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24.841,7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13,92%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148.768,6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83,39%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332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Bogota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800.916,8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143.361,0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17,90%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101.771,4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12,71%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101.743,1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12,70%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657.555,8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82,10%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688428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Bucaramanga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235.903,6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37.917,1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16,07%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30.723,3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13,02%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30.718,0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13,02%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197.986,6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83,93%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95786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Cali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369.264,0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56.473,1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15,29%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47.993,1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47.949,5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12,99%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312.790,9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84,71%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89224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Cartagena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155.903,4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27.554,2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17,67%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22.015,5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14,12%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21.854,8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14,02%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128.349,2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82,33%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717592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Cucuta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140.954,2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25.790,7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18,30%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19.984,4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14,18%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19.980,5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14,18%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115.163,5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81,70%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24670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Ibagué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174.338,5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25.161,1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14,43%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21.046,7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12,07%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21.045,6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12,07%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149.177,4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85,57%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0979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Manizales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109.228,7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18.791,7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17,20%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15.726,0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14,40%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15.724,3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14,40%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90.436,9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82,80%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094721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Medellin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525.395,2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88.478,4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16,84%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67.362,8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12,82%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67.351,3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12,82%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436.916,8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83,16%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0859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Monteria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86.881,8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17.768,7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20,45%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11.559,9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13,31%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11.558,9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13,30%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69.113,1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79,55%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7684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Neiva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148.732,2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27.775,6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18,67%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21.768,4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14,64%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21.761,2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14,63%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120.956,7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81,33%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96082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Pasto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150.236,0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28.844,2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19,20%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22.126,2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14,73%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22.125,5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14,73%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121.391,8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80,80%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99841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Pereira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100.782,5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15.403,2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15,28%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11.482,9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11,39%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11.451,8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11,36%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85.379,3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84,72%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39081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Popayan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99.003,5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17.072,3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17,24%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13.687,5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13,83%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13.687,5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13,83%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81.931,2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82,76%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0559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Sincelejo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69.007,4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13.252,4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19,20%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8.826,2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12,79%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8.779,5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12,72%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55.755,0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80,80%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54831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Tunja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194.770,9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35.723,9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18,34%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31.465,3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16,16%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31.371,3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16,11%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159.047,0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81,66%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57998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Valledupar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124.554,4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25.964,7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20,85%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20.056,3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16,10%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19.972,7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16,04%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98.589,8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79,15%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745401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Villavicencio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106.014,0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17.869,3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16,86%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15.197,5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14,34%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15.196,0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14,33%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88.144,7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83,14%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50151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Santa Marta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99.009,2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18.183,3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18,37%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14.252,4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14,39%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13.992,8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14,13%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80.825,9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81,63%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210898"/>
                  </a:ext>
                </a:extLst>
              </a:tr>
              <a:tr h="23773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No Asignado a subunidad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456.983,2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456.983,2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100,00%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52544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Total general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5.477.412,5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827.715,0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15,11%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619.512,4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11,31%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615.353,2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11,23%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4.649.697,5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9" marR="8059" marT="805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84,89%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448598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7C63563F-AB0A-4046-908F-41100187A790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495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C300C3D8-5439-4FFF-AAF7-0AE0C1611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766429"/>
              </p:ext>
            </p:extLst>
          </p:nvPr>
        </p:nvGraphicFramePr>
        <p:xfrm>
          <a:off x="1167667" y="1201479"/>
          <a:ext cx="6497942" cy="4922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2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– Recursos Corrientes y BID por Unidad </a:t>
            </a: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529BF20-88B9-4503-9955-DC66F897FD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741134"/>
              </p:ext>
            </p:extLst>
          </p:nvPr>
        </p:nvGraphicFramePr>
        <p:xfrm>
          <a:off x="662921" y="1183456"/>
          <a:ext cx="8081028" cy="5182106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074596">
                  <a:extLst>
                    <a:ext uri="{9D8B030D-6E8A-4147-A177-3AD203B41FA5}">
                      <a16:colId xmlns:a16="http://schemas.microsoft.com/office/drawing/2014/main" val="862424232"/>
                    </a:ext>
                  </a:extLst>
                </a:gridCol>
                <a:gridCol w="964957">
                  <a:extLst>
                    <a:ext uri="{9D8B030D-6E8A-4147-A177-3AD203B41FA5}">
                      <a16:colId xmlns:a16="http://schemas.microsoft.com/office/drawing/2014/main" val="356784062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3584866353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685180546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06745490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63293879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3416486928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42644021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844856131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162460400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80152685"/>
                    </a:ext>
                  </a:extLst>
                </a:gridCol>
              </a:tblGrid>
              <a:tr h="333368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Unidad Ejecutora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Nivel Central y Seccionales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Apr</a:t>
                      </a:r>
                      <a:r>
                        <a:rPr lang="es-CO" sz="1000" u="none" strike="noStrike" dirty="0">
                          <a:effectLst/>
                        </a:rPr>
                        <a:t>. Vigente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Obligacion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efectiva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Saldo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612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URNA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C-2701-0800-21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3.605,5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3.469,8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96,24%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135,7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3,76%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80947707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CENDOJ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C-2701-0800-22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4.202,0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4.202,0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121411323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PEI-PJM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37.100,0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37.100,0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30855951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UIF- SO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2.608,2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2.608,2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18675472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UIF-SJ / PEI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62.794,6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27.500,7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43,79%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35.293,9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56,21%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1797968415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UDAE –EE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C-2701-0800-26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3.082,9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3.082,9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76008763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PEI- 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3.587,9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3.587,9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130988779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Mantenimiento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53.486,2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3.824,5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7,15%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49.661,8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92,85%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3878632944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Escuela Judicial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C-2701-0800-29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27.983,9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27.983,9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634679863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OSEG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C-2701-0800-30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18.497,0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18.497,0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630195072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RR.HH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14.080,5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569,7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4,05%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13.510,7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95,95%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364687535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Carrera Judicial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2.814,4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2.814,4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4215364829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PET- TD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238.365,8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105,2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238.260,7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99,96%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09203635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Informática –FP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C-2799-0800-12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166.194,5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112.373,0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67,62%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38,2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0,02%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53.821,4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32,38%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132809471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UDAE-SG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C-2799-0800-13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3.200,0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3.200,0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115696889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83.159,9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4.600,3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5,53%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187,6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0,23%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29,7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0,04%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78.559,6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94,47%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3093308496"/>
                  </a:ext>
                </a:extLst>
              </a:tr>
              <a:tr h="21771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 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Sin asignar a subunidad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2.146,6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0,0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2.146,6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100,00%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2578791604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 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Total general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726.909,9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189.543,1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26,08%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229,5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0,03%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71,6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>
                          <a:effectLst/>
                        </a:rPr>
                        <a:t>0,01%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800" u="none" strike="noStrike">
                          <a:effectLst/>
                        </a:rPr>
                        <a:t>537.366,8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73,92%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/>
                </a:tc>
                <a:extLst>
                  <a:ext uri="{0D108BD9-81ED-4DB2-BD59-A6C34878D82A}">
                    <a16:rowId xmlns:a16="http://schemas.microsoft.com/office/drawing/2014/main" val="3202842559"/>
                  </a:ext>
                </a:extLst>
              </a:tr>
            </a:tbl>
          </a:graphicData>
        </a:graphic>
      </p:graphicFrame>
      <p:sp>
        <p:nvSpPr>
          <p:cNvPr id="14" name="Google Shape;286;p15">
            <a:extLst>
              <a:ext uri="{FF2B5EF4-FFF2-40B4-BE49-F238E27FC236}">
                <a16:creationId xmlns:a16="http://schemas.microsoft.com/office/drawing/2014/main" id="{FC909E70-5DE4-487E-BD38-C44872DBBA0A}"/>
              </a:ext>
            </a:extLst>
          </p:cNvPr>
          <p:cNvSpPr txBox="1"/>
          <p:nvPr/>
        </p:nvSpPr>
        <p:spPr>
          <a:xfrm>
            <a:off x="485775" y="642936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1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Febrero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B26DD6FE-1D1D-4E8E-B9A3-4E9ACF7C5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22330"/>
              </p:ext>
            </p:extLst>
          </p:nvPr>
        </p:nvGraphicFramePr>
        <p:xfrm>
          <a:off x="243100" y="1286540"/>
          <a:ext cx="8657799" cy="528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709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2540</Words>
  <Application>Microsoft Office PowerPoint</Application>
  <PresentationFormat>Presentación en pantalla (4:3)</PresentationFormat>
  <Paragraphs>1434</Paragraphs>
  <Slides>17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MS PGothic</vt:lpstr>
      <vt:lpstr>Arial</vt:lpstr>
      <vt:lpstr>Berylium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William Leonidas Hernandez Malagon</cp:lastModifiedBy>
  <cp:revision>369</cp:revision>
  <cp:lastPrinted>2023-03-01T15:54:22Z</cp:lastPrinted>
  <dcterms:created xsi:type="dcterms:W3CDTF">2017-02-01T12:49:04Z</dcterms:created>
  <dcterms:modified xsi:type="dcterms:W3CDTF">2023-03-03T18:44:21Z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