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5.xml" ContentType="application/vnd.openxmlformats-officedocument.drawingml.char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93" r:id="rId4"/>
    <p:sldId id="261" r:id="rId5"/>
    <p:sldId id="264" r:id="rId6"/>
    <p:sldId id="298" r:id="rId7"/>
    <p:sldId id="267" r:id="rId8"/>
    <p:sldId id="299" r:id="rId9"/>
    <p:sldId id="290" r:id="rId10"/>
    <p:sldId id="296" r:id="rId11"/>
    <p:sldId id="269" r:id="rId12"/>
    <p:sldId id="270" r:id="rId13"/>
    <p:sldId id="272" r:id="rId14"/>
    <p:sldId id="275" r:id="rId15"/>
    <p:sldId id="274" r:id="rId16"/>
    <p:sldId id="300" r:id="rId17"/>
    <p:sldId id="301" r:id="rId18"/>
  </p:sldIdLst>
  <p:sldSz cx="9144000" cy="6858000" type="screen4x3"/>
  <p:notesSz cx="700405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9" roundtripDataSignature="AMtx7mh6OQzfeJT1/OdyAUF6OlLApvLcG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C8E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2E20BB1-03CC-48C7-90E0-667C90D3F858}">
  <a:tblStyle styleId="{92E20BB1-03CC-48C7-90E0-667C90D3F85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5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302" y="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erfil\whernanm\Documents\1.1.%20%20%20Ejecucion%20Presupuestal%20Gastos\13.%20Ejecucion%20Presupuestal%202023\Ejecucion%20vigencia%202023\Ejecucion%20Marzo%20de%20202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erfil\whernanm\Documents\1.1.%20%20%20Ejecucion%20Presupuestal%20Gastos\13.%20Ejecucion%20Presupuestal%202023\Informes%20power%20point%202023\Grafica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erfil\whernanm\Documents\1.1.%20%20%20Ejecucion%20Presupuestal%20Gastos\13.%20Ejecucion%20Presupuestal%202023\Informes%20power%20point%202023\Grafica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E:\Perfil\whernanm\Documents\1.1.%20%20%20Ejecucion%20Presupuestal%20Gastos\13.%20Ejecucion%20Presupuestal%202023\Informes%20power%20point%202023\Grafica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E:\Perfil\whernanm\Documents\1.1.%20%20%20Ejecucion%20Presupuestal%20Gastos\13.%20Ejecucion%20Presupuestal%202023\Informes%20power%20point%202023\Grafico%20Programado%20vs%20ejecutado%20reserva%20inversion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Objeto!$B$45</c:f>
              <c:strCache>
                <c:ptCount val="1"/>
                <c:pt idx="0">
                  <c:v> APROPIADO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259-41CF-855B-5393CDD4894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259-41CF-855B-5393CDD4894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259-41CF-855B-5393CDD4894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259-41CF-855B-5393CDD4894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259-41CF-855B-5393CDD4894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259-41CF-855B-5393CDD4894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3259-41CF-855B-5393CDD4894F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3259-41CF-855B-5393CDD4894F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3259-41CF-855B-5393CDD4894F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3259-41CF-855B-5393CDD4894F}"/>
              </c:ext>
            </c:extLst>
          </c:dPt>
          <c:dLbls>
            <c:dLbl>
              <c:idx val="1"/>
              <c:layout>
                <c:manualLayout>
                  <c:x val="-1.0043670118424341E-2"/>
                  <c:y val="0.18705164155454709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259-41CF-855B-5393CDD4894F}"/>
                </c:ext>
              </c:extLst>
            </c:dLbl>
            <c:dLbl>
              <c:idx val="2"/>
              <c:layout>
                <c:manualLayout>
                  <c:x val="-8.4536953514027458E-2"/>
                  <c:y val="6.6237612186496944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259-41CF-855B-5393CDD4894F}"/>
                </c:ext>
              </c:extLst>
            </c:dLbl>
            <c:dLbl>
              <c:idx val="3"/>
              <c:layout>
                <c:manualLayout>
                  <c:x val="-9.7818932047711055E-2"/>
                  <c:y val="5.548373312136476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259-41CF-855B-5393CDD4894F}"/>
                </c:ext>
              </c:extLst>
            </c:dLbl>
            <c:dLbl>
              <c:idx val="4"/>
              <c:layout>
                <c:manualLayout>
                  <c:x val="-5.8523698073801381E-2"/>
                  <c:y val="-7.9152016321975009E-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259-41CF-855B-5393CDD4894F}"/>
                </c:ext>
              </c:extLst>
            </c:dLbl>
            <c:dLbl>
              <c:idx val="5"/>
              <c:layout>
                <c:manualLayout>
                  <c:x val="-6.347747316710449E-2"/>
                  <c:y val="-6.895339668233896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259-41CF-855B-5393CDD4894F}"/>
                </c:ext>
              </c:extLst>
            </c:dLbl>
            <c:dLbl>
              <c:idx val="6"/>
              <c:layout>
                <c:manualLayout>
                  <c:x val="-6.6065779421472529E-2"/>
                  <c:y val="-0.1501856117315837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259-41CF-855B-5393CDD4894F}"/>
                </c:ext>
              </c:extLst>
            </c:dLbl>
            <c:dLbl>
              <c:idx val="7"/>
              <c:layout>
                <c:manualLayout>
                  <c:x val="3.8623345000796117E-2"/>
                  <c:y val="-2.390284742469188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259-41CF-855B-5393CDD4894F}"/>
                </c:ext>
              </c:extLst>
            </c:dLbl>
            <c:dLbl>
              <c:idx val="8"/>
              <c:layout>
                <c:manualLayout>
                  <c:x val="7.2360508758575567E-2"/>
                  <c:y val="-8.9072959046156853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259-41CF-855B-5393CDD489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Objeto!$A$46:$A$55</c:f>
              <c:strCache>
                <c:ptCount val="9"/>
                <c:pt idx="0">
                  <c:v>A-01-01 Gastos de Personal - Permanente </c:v>
                </c:pt>
                <c:pt idx="1">
                  <c:v>A-01-02 Gastos de Personal - Temporal </c:v>
                </c:pt>
                <c:pt idx="2">
                  <c:v>A-02 Adquisición Bienes y Servicios </c:v>
                </c:pt>
                <c:pt idx="3">
                  <c:v>A-03 Transferencias corrientes</c:v>
                </c:pt>
                <c:pt idx="4">
                  <c:v>A-07 Disminución de pasivos </c:v>
                </c:pt>
                <c:pt idx="5">
                  <c:v>A-08 Gastos por tributos, multas, sanciones e intereses de mora </c:v>
                </c:pt>
                <c:pt idx="6">
                  <c:v>B - Fondo de Contingencias (Deuda Publica)</c:v>
                </c:pt>
                <c:pt idx="7">
                  <c:v>Inversión – Otros Recursos Tesoro y Fondos Especiales</c:v>
                </c:pt>
                <c:pt idx="8">
                  <c:v>Inversion- Recursos del Credito- BID</c:v>
                </c:pt>
              </c:strCache>
            </c:strRef>
          </c:cat>
          <c:val>
            <c:numRef>
              <c:f>Objeto!$B$46:$B$55</c:f>
              <c:numCache>
                <c:formatCode>#,##0.0,,</c:formatCode>
                <c:ptCount val="9"/>
                <c:pt idx="0">
                  <c:v>5090523400000</c:v>
                </c:pt>
                <c:pt idx="1">
                  <c:v>110332300000</c:v>
                </c:pt>
                <c:pt idx="2">
                  <c:v>400164400000</c:v>
                </c:pt>
                <c:pt idx="3">
                  <c:v>139507100000</c:v>
                </c:pt>
                <c:pt idx="4">
                  <c:v>10239300000</c:v>
                </c:pt>
                <c:pt idx="5">
                  <c:v>18942000000</c:v>
                </c:pt>
                <c:pt idx="6">
                  <c:v>299861734813</c:v>
                </c:pt>
                <c:pt idx="7">
                  <c:v>643750000000</c:v>
                </c:pt>
                <c:pt idx="8">
                  <c:v>83159850000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3259-41CF-855B-5393CDD4894F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s-CO" sz="1800" b="0" i="0" baseline="0">
                <a:effectLst/>
              </a:rPr>
              <a:t>Nivel de Ejecución Acumulado </a:t>
            </a:r>
            <a:endParaRPr lang="es-CO">
              <a:effectLst/>
            </a:endParaRPr>
          </a:p>
          <a:p>
            <a:pPr>
              <a:defRPr/>
            </a:pPr>
            <a:r>
              <a:rPr lang="es-CO" sz="1800" b="0" i="0" baseline="0">
                <a:effectLst/>
              </a:rPr>
              <a:t>Gastos de Funcionamiento 2023</a:t>
            </a:r>
            <a:endParaRPr lang="es-CO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Mensual!$A$3</c:f>
              <c:strCache>
                <c:ptCount val="1"/>
                <c:pt idx="0">
                  <c:v>Apropiado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Mensual!$B$2:$M$2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Mensual!$B$3:$M$3</c:f>
              <c:numCache>
                <c:formatCode>#,##0.0,,</c:formatCode>
                <c:ptCount val="12"/>
                <c:pt idx="0">
                  <c:v>5477412500000</c:v>
                </c:pt>
                <c:pt idx="1">
                  <c:v>5477412500000</c:v>
                </c:pt>
                <c:pt idx="2">
                  <c:v>5769708500000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5F-4D64-AD16-D9754620DB07}"/>
            </c:ext>
          </c:extLst>
        </c:ser>
        <c:ser>
          <c:idx val="2"/>
          <c:order val="2"/>
          <c:tx>
            <c:strRef>
              <c:f>Mensual!$A$5</c:f>
              <c:strCache>
                <c:ptCount val="1"/>
                <c:pt idx="0">
                  <c:v>Obligado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Mensual!$B$2:$M$2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Mensual!$B$5:$M$5</c:f>
            </c:numRef>
          </c:val>
          <c:extLst>
            <c:ext xmlns:c16="http://schemas.microsoft.com/office/drawing/2014/chart" uri="{C3380CC4-5D6E-409C-BE32-E72D297353CC}">
              <c16:uniqueId val="{00000001-9A5F-4D64-AD16-D9754620DB07}"/>
            </c:ext>
          </c:extLst>
        </c:ser>
        <c:ser>
          <c:idx val="3"/>
          <c:order val="3"/>
          <c:tx>
            <c:strRef>
              <c:f>Mensual!$A$6</c:f>
              <c:strCache>
                <c:ptCount val="1"/>
                <c:pt idx="0">
                  <c:v>Pagado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Mensual!$B$2:$M$2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Mensual!$B$6:$M$6</c:f>
            </c:numRef>
          </c:val>
          <c:extLst>
            <c:ext xmlns:c16="http://schemas.microsoft.com/office/drawing/2014/chart" uri="{C3380CC4-5D6E-409C-BE32-E72D297353CC}">
              <c16:uniqueId val="{00000002-9A5F-4D64-AD16-D9754620DB07}"/>
            </c:ext>
          </c:extLst>
        </c:ser>
        <c:ser>
          <c:idx val="4"/>
          <c:order val="4"/>
          <c:tx>
            <c:strRef>
              <c:f>Mensual!$A$7</c:f>
              <c:strCache>
                <c:ptCount val="1"/>
                <c:pt idx="0">
                  <c:v>% Compromisos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4711359080528744E-3"/>
                  <c:y val="-4.650032149058284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A5F-4D64-AD16-D9754620DB07}"/>
                </c:ext>
              </c:extLst>
            </c:dLbl>
            <c:dLbl>
              <c:idx val="1"/>
              <c:layout>
                <c:manualLayout>
                  <c:x val="1.4711359080528475E-3"/>
                  <c:y val="-8.087012433144857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A5F-4D64-AD16-D9754620DB07}"/>
                </c:ext>
              </c:extLst>
            </c:dLbl>
            <c:dLbl>
              <c:idx val="2"/>
              <c:layout>
                <c:manualLayout>
                  <c:x val="7.3556795402642365E-3"/>
                  <c:y val="-0.1233269396054588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A5F-4D64-AD16-D9754620DB07}"/>
                </c:ext>
              </c:extLst>
            </c:dLbl>
            <c:dLbl>
              <c:idx val="3"/>
              <c:layout>
                <c:manualLayout>
                  <c:x val="4.4134077241585424E-3"/>
                  <c:y val="-0.1657837548794693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A5F-4D64-AD16-D9754620DB07}"/>
                </c:ext>
              </c:extLst>
            </c:dLbl>
            <c:dLbl>
              <c:idx val="4"/>
              <c:layout>
                <c:manualLayout>
                  <c:x val="2.942271816105587E-3"/>
                  <c:y val="-0.21026232326176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A5F-4D64-AD16-D9754620DB07}"/>
                </c:ext>
              </c:extLst>
            </c:dLbl>
            <c:dLbl>
              <c:idx val="5"/>
              <c:layout>
                <c:manualLayout>
                  <c:x val="4.4134077241585424E-3"/>
                  <c:y val="-0.24867563231920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A5F-4D64-AD16-D9754620DB07}"/>
                </c:ext>
              </c:extLst>
            </c:dLbl>
            <c:dLbl>
              <c:idx val="6"/>
              <c:layout>
                <c:manualLayout>
                  <c:x val="5.8845436322113899E-3"/>
                  <c:y val="-0.3032629662429316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A5F-4D64-AD16-D9754620DB07}"/>
                </c:ext>
              </c:extLst>
            </c:dLbl>
            <c:dLbl>
              <c:idx val="7"/>
              <c:layout>
                <c:manualLayout>
                  <c:x val="1.4711359080528475E-3"/>
                  <c:y val="-0.341676275300369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A5F-4D64-AD16-D9754620DB07}"/>
                </c:ext>
              </c:extLst>
            </c:dLbl>
            <c:dLbl>
              <c:idx val="8"/>
              <c:layout>
                <c:manualLayout>
                  <c:x val="1.4711359080527395E-3"/>
                  <c:y val="-0.3962636092240974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A5F-4D64-AD16-D9754620DB07}"/>
                </c:ext>
              </c:extLst>
            </c:dLbl>
            <c:dLbl>
              <c:idx val="9"/>
              <c:layout>
                <c:manualLayout>
                  <c:x val="-2.9422718161058025E-3"/>
                  <c:y val="-0.4346769182815354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A5F-4D64-AD16-D9754620DB07}"/>
                </c:ext>
              </c:extLst>
            </c:dLbl>
            <c:dLbl>
              <c:idx val="10"/>
              <c:layout>
                <c:manualLayout>
                  <c:x val="-7.3556795402643449E-3"/>
                  <c:y val="-0.4933077584218354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A5F-4D64-AD16-D9754620DB07}"/>
                </c:ext>
              </c:extLst>
            </c:dLbl>
            <c:dLbl>
              <c:idx val="11"/>
              <c:layout>
                <c:manualLayout>
                  <c:x val="4.3999999538057747E-3"/>
                  <c:y val="-0.600498961346743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A5F-4D64-AD16-D9754620DB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Mensual!$B$2:$M$2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Mensual!$B$7:$M$7</c:f>
              <c:numCache>
                <c:formatCode>0.0%</c:formatCode>
                <c:ptCount val="12"/>
                <c:pt idx="0">
                  <c:v>8.2083332059303557E-2</c:v>
                </c:pt>
                <c:pt idx="1">
                  <c:v>0.15111424303001464</c:v>
                </c:pt>
                <c:pt idx="2">
                  <c:v>0.21276723339820197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9A5F-4D64-AD16-D9754620DB0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47"/>
        <c:axId val="1886989023"/>
        <c:axId val="1830038991"/>
      </c:barChart>
      <c:lineChart>
        <c:grouping val="stacked"/>
        <c:varyColors val="0"/>
        <c:ser>
          <c:idx val="1"/>
          <c:order val="1"/>
          <c:tx>
            <c:strRef>
              <c:f>Mensual!$A$4</c:f>
              <c:strCache>
                <c:ptCount val="1"/>
                <c:pt idx="0">
                  <c:v>Comprometido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Mensual!$B$2:$M$2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Mensual!$B$4:$M$4</c:f>
              <c:numCache>
                <c:formatCode>#,##0.0,,</c:formatCode>
                <c:ptCount val="12"/>
                <c:pt idx="0">
                  <c:v>449604269063.28003</c:v>
                </c:pt>
                <c:pt idx="1">
                  <c:v>827715043700.64001</c:v>
                </c:pt>
                <c:pt idx="2">
                  <c:v>1227604915059.0898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9A5F-4D64-AD16-D9754620DB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86989023"/>
        <c:axId val="1830038991"/>
      </c:lineChart>
      <c:catAx>
        <c:axId val="188698902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830038991"/>
        <c:crosses val="autoZero"/>
        <c:auto val="1"/>
        <c:lblAlgn val="ctr"/>
        <c:lblOffset val="100"/>
        <c:noMultiLvlLbl val="0"/>
      </c:catAx>
      <c:valAx>
        <c:axId val="18300389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,,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886989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s-CO" sz="1800" b="0" i="0" baseline="0">
                <a:effectLst/>
              </a:rPr>
              <a:t>Nivel de Ejecución Acumulado Inversión Ordinaria 2023</a:t>
            </a:r>
            <a:endParaRPr lang="es-CO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Mensual!$A$18</c:f>
              <c:strCache>
                <c:ptCount val="1"/>
                <c:pt idx="0">
                  <c:v>Apropiado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Mensual!$B$17:$M$17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Mensual!$B$18:$M$18</c:f>
              <c:numCache>
                <c:formatCode>#,##0.0,,</c:formatCode>
                <c:ptCount val="12"/>
                <c:pt idx="0">
                  <c:v>643750000000</c:v>
                </c:pt>
                <c:pt idx="1">
                  <c:v>643750000000</c:v>
                </c:pt>
                <c:pt idx="2">
                  <c:v>643750000000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D8-4E89-B436-4B7C7BBFDEB7}"/>
            </c:ext>
          </c:extLst>
        </c:ser>
        <c:ser>
          <c:idx val="2"/>
          <c:order val="2"/>
          <c:tx>
            <c:strRef>
              <c:f>Mensual!$A$20</c:f>
              <c:strCache>
                <c:ptCount val="1"/>
                <c:pt idx="0">
                  <c:v>Obligado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Mensual!$B$17:$M$17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Mensual!$B$20:$M$20</c:f>
            </c:numRef>
          </c:val>
          <c:extLst>
            <c:ext xmlns:c16="http://schemas.microsoft.com/office/drawing/2014/chart" uri="{C3380CC4-5D6E-409C-BE32-E72D297353CC}">
              <c16:uniqueId val="{00000001-02D8-4E89-B436-4B7C7BBFDEB7}"/>
            </c:ext>
          </c:extLst>
        </c:ser>
        <c:ser>
          <c:idx val="3"/>
          <c:order val="3"/>
          <c:tx>
            <c:strRef>
              <c:f>Mensual!$A$21</c:f>
              <c:strCache>
                <c:ptCount val="1"/>
                <c:pt idx="0">
                  <c:v>Pagado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Mensual!$B$17:$M$17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Mensual!$B$21:$M$21</c:f>
            </c:numRef>
          </c:val>
          <c:extLst>
            <c:ext xmlns:c16="http://schemas.microsoft.com/office/drawing/2014/chart" uri="{C3380CC4-5D6E-409C-BE32-E72D297353CC}">
              <c16:uniqueId val="{00000002-02D8-4E89-B436-4B7C7BBFDEB7}"/>
            </c:ext>
          </c:extLst>
        </c:ser>
        <c:ser>
          <c:idx val="4"/>
          <c:order val="4"/>
          <c:tx>
            <c:strRef>
              <c:f>Mensual!$A$22</c:f>
              <c:strCache>
                <c:ptCount val="1"/>
                <c:pt idx="0">
                  <c:v>% Compromisos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711359080528475E-3"/>
                  <c:y val="-0.1597184955546107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2D8-4E89-B436-4B7C7BBFDEB7}"/>
                </c:ext>
              </c:extLst>
            </c:dLbl>
            <c:dLbl>
              <c:idx val="1"/>
              <c:layout>
                <c:manualLayout>
                  <c:x val="0"/>
                  <c:y val="-0.1597184955546107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2D8-4E89-B436-4B7C7BBFDEB7}"/>
                </c:ext>
              </c:extLst>
            </c:dLbl>
            <c:dLbl>
              <c:idx val="2"/>
              <c:layout>
                <c:manualLayout>
                  <c:x val="2.942271816105695E-3"/>
                  <c:y val="-0.1839795328540452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2D8-4E89-B436-4B7C7BBFDEB7}"/>
                </c:ext>
              </c:extLst>
            </c:dLbl>
            <c:dLbl>
              <c:idx val="3"/>
              <c:layout>
                <c:manualLayout>
                  <c:x val="2.942271816105695E-3"/>
                  <c:y val="-0.21026232326176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2D8-4E89-B436-4B7C7BBFDEB7}"/>
                </c:ext>
              </c:extLst>
            </c:dLbl>
            <c:dLbl>
              <c:idx val="4"/>
              <c:layout>
                <c:manualLayout>
                  <c:x val="2.942271816105587E-3"/>
                  <c:y val="-0.21026232326176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2D8-4E89-B436-4B7C7BBFDEB7}"/>
                </c:ext>
              </c:extLst>
            </c:dLbl>
            <c:dLbl>
              <c:idx val="5"/>
              <c:layout>
                <c:manualLayout>
                  <c:x val="4.4134077241585424E-3"/>
                  <c:y val="-0.24867563231920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02D8-4E89-B436-4B7C7BBFDEB7}"/>
                </c:ext>
              </c:extLst>
            </c:dLbl>
            <c:dLbl>
              <c:idx val="6"/>
              <c:layout>
                <c:manualLayout>
                  <c:x val="1.4711359080527395E-3"/>
                  <c:y val="-0.2709149165103522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2D8-4E89-B436-4B7C7BBFDEB7}"/>
                </c:ext>
              </c:extLst>
            </c:dLbl>
            <c:dLbl>
              <c:idx val="7"/>
              <c:layout>
                <c:manualLayout>
                  <c:x val="1.4711359080528475E-3"/>
                  <c:y val="-0.3052847193512179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2D8-4E89-B436-4B7C7BBFDEB7}"/>
                </c:ext>
              </c:extLst>
            </c:dLbl>
            <c:dLbl>
              <c:idx val="8"/>
              <c:layout>
                <c:manualLayout>
                  <c:x val="1.4711359080527395E-3"/>
                  <c:y val="-0.327524003542366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2D8-4E89-B436-4B7C7BBFDEB7}"/>
                </c:ext>
              </c:extLst>
            </c:dLbl>
            <c:dLbl>
              <c:idx val="9"/>
              <c:layout>
                <c:manualLayout>
                  <c:x val="-2.9422718161058025E-3"/>
                  <c:y val="-0.3356110159755110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02D8-4E89-B436-4B7C7BBFDEB7}"/>
                </c:ext>
              </c:extLst>
            </c:dLbl>
            <c:dLbl>
              <c:idx val="10"/>
              <c:layout>
                <c:manualLayout>
                  <c:x val="-1.4711359080528475E-3"/>
                  <c:y val="-0.341676275300369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2D8-4E89-B436-4B7C7BBFDEB7}"/>
                </c:ext>
              </c:extLst>
            </c:dLbl>
            <c:dLbl>
              <c:idx val="11"/>
              <c:layout>
                <c:manualLayout>
                  <c:x val="8.8013403337782251E-3"/>
                  <c:y val="-0.4688258345695678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dk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2193318082666619E-2"/>
                      <c:h val="4.122810530049079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02D8-4E89-B436-4B7C7BBFDEB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Mensual!$B$17:$M$17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Mensual!$B$22:$M$22</c:f>
              <c:numCache>
                <c:formatCode>0.0%</c:formatCode>
                <c:ptCount val="12"/>
                <c:pt idx="0">
                  <c:v>0.28010416177149516</c:v>
                </c:pt>
                <c:pt idx="1">
                  <c:v>0.28728977605228734</c:v>
                </c:pt>
                <c:pt idx="2">
                  <c:v>0.29929404383170483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02D8-4E89-B436-4B7C7BBFDEB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47"/>
        <c:axId val="1886989023"/>
        <c:axId val="1830038991"/>
      </c:barChart>
      <c:lineChart>
        <c:grouping val="stacked"/>
        <c:varyColors val="0"/>
        <c:ser>
          <c:idx val="1"/>
          <c:order val="1"/>
          <c:tx>
            <c:strRef>
              <c:f>Mensual!$A$19</c:f>
              <c:strCache>
                <c:ptCount val="1"/>
                <c:pt idx="0">
                  <c:v>Comprometido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Mensual!$B$17:$M$17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Mensual!$B$19:$M$19</c:f>
              <c:numCache>
                <c:formatCode>#,##0.0,,</c:formatCode>
                <c:ptCount val="12"/>
                <c:pt idx="0">
                  <c:v>180317054140.39999</c:v>
                </c:pt>
                <c:pt idx="1">
                  <c:v>184942793333.65997</c:v>
                </c:pt>
                <c:pt idx="2">
                  <c:v>192670540716.65997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02D8-4E89-B436-4B7C7BBFDEB7}"/>
            </c:ext>
          </c:extLst>
        </c:ser>
        <c:ser>
          <c:idx val="5"/>
          <c:order val="5"/>
          <c:tx>
            <c:strRef>
              <c:f>Mensual!$A$23</c:f>
              <c:strCache>
                <c:ptCount val="1"/>
                <c:pt idx="0">
                  <c:v>% Obligaciones</c:v>
                </c:pt>
              </c:strCache>
            </c:strRef>
          </c:tx>
          <c:spPr>
            <a:ln w="2222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Mensual!$B$17:$M$17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Mensual!$B$23:$M$23</c:f>
              <c:numCache>
                <c:formatCode>0.0%</c:formatCode>
                <c:ptCount val="12"/>
                <c:pt idx="0">
                  <c:v>0</c:v>
                </c:pt>
                <c:pt idx="1">
                  <c:v>6.5073060970873781E-5</c:v>
                </c:pt>
                <c:pt idx="2">
                  <c:v>2.0296974578640776E-4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02D8-4E89-B436-4B7C7BBFDE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86989023"/>
        <c:axId val="1830038991"/>
      </c:lineChart>
      <c:catAx>
        <c:axId val="188698902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830038991"/>
        <c:crosses val="autoZero"/>
        <c:auto val="1"/>
        <c:lblAlgn val="ctr"/>
        <c:lblOffset val="100"/>
        <c:noMultiLvlLbl val="0"/>
      </c:catAx>
      <c:valAx>
        <c:axId val="18300389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,,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886989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s-CO" sz="1800" b="0" i="0" baseline="0" dirty="0">
                <a:effectLst/>
              </a:rPr>
              <a:t>Nivel de Ejecución Acumulado </a:t>
            </a:r>
            <a:endParaRPr lang="es-CO" dirty="0">
              <a:effectLst/>
            </a:endParaRPr>
          </a:p>
          <a:p>
            <a:pPr>
              <a:defRPr/>
            </a:pPr>
            <a:r>
              <a:rPr lang="es-CO" sz="1800" b="0" i="0" baseline="0" dirty="0">
                <a:effectLst/>
              </a:rPr>
              <a:t>Inversión BID2023</a:t>
            </a:r>
            <a:endParaRPr lang="es-CO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0.1412979210998084"/>
          <c:y val="0.46123889321138956"/>
          <c:w val="0.8425663381651618"/>
          <c:h val="0.423473782862431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Mensual!$A$34</c:f>
              <c:strCache>
                <c:ptCount val="1"/>
                <c:pt idx="0">
                  <c:v>APR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Mensual!$B$33:$M$33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Mensual!$B$34:$M$34</c:f>
              <c:numCache>
                <c:formatCode>#,##0.0,,</c:formatCode>
                <c:ptCount val="12"/>
                <c:pt idx="0">
                  <c:v>83159850000</c:v>
                </c:pt>
                <c:pt idx="1">
                  <c:v>83159850000</c:v>
                </c:pt>
                <c:pt idx="2">
                  <c:v>83159850000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7D-4A05-8B24-F2CACF244579}"/>
            </c:ext>
          </c:extLst>
        </c:ser>
        <c:ser>
          <c:idx val="2"/>
          <c:order val="2"/>
          <c:tx>
            <c:strRef>
              <c:f>Mensual!$A$36</c:f>
              <c:strCache>
                <c:ptCount val="1"/>
                <c:pt idx="0">
                  <c:v>OBLIGACIONES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Mensual!$B$33:$M$33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Mensual!$B$36:$M$36</c:f>
            </c:numRef>
          </c:val>
          <c:extLst>
            <c:ext xmlns:c16="http://schemas.microsoft.com/office/drawing/2014/chart" uri="{C3380CC4-5D6E-409C-BE32-E72D297353CC}">
              <c16:uniqueId val="{00000001-C27D-4A05-8B24-F2CACF244579}"/>
            </c:ext>
          </c:extLst>
        </c:ser>
        <c:ser>
          <c:idx val="3"/>
          <c:order val="3"/>
          <c:tx>
            <c:strRef>
              <c:f>Mensual!$A$37</c:f>
              <c:strCache>
                <c:ptCount val="1"/>
                <c:pt idx="0">
                  <c:v>PAGOS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Mensual!$B$33:$M$33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Mensual!$B$37:$M$37</c:f>
            </c:numRef>
          </c:val>
          <c:extLst>
            <c:ext xmlns:c16="http://schemas.microsoft.com/office/drawing/2014/chart" uri="{C3380CC4-5D6E-409C-BE32-E72D297353CC}">
              <c16:uniqueId val="{00000002-C27D-4A05-8B24-F2CACF244579}"/>
            </c:ext>
          </c:extLst>
        </c:ser>
        <c:ser>
          <c:idx val="4"/>
          <c:order val="4"/>
          <c:tx>
            <c:strRef>
              <c:f>Mensual!$A$38</c:f>
              <c:strCache>
                <c:ptCount val="1"/>
                <c:pt idx="0">
                  <c:v>% Compromisos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711359080528475E-3"/>
                  <c:y val="-0.1597184955546107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27D-4A05-8B24-F2CACF244579}"/>
                </c:ext>
              </c:extLst>
            </c:dLbl>
            <c:dLbl>
              <c:idx val="1"/>
              <c:layout>
                <c:manualLayout>
                  <c:x val="0"/>
                  <c:y val="-0.1597184955546107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27D-4A05-8B24-F2CACF244579}"/>
                </c:ext>
              </c:extLst>
            </c:dLbl>
            <c:dLbl>
              <c:idx val="2"/>
              <c:layout>
                <c:manualLayout>
                  <c:x val="2.942271816105695E-3"/>
                  <c:y val="-0.1839795328540452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27D-4A05-8B24-F2CACF244579}"/>
                </c:ext>
              </c:extLst>
            </c:dLbl>
            <c:dLbl>
              <c:idx val="3"/>
              <c:layout>
                <c:manualLayout>
                  <c:x val="2.942271816105695E-3"/>
                  <c:y val="-0.21026232326176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27D-4A05-8B24-F2CACF244579}"/>
                </c:ext>
              </c:extLst>
            </c:dLbl>
            <c:dLbl>
              <c:idx val="4"/>
              <c:layout>
                <c:manualLayout>
                  <c:x val="2.942271816105587E-3"/>
                  <c:y val="-0.21026232326176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27D-4A05-8B24-F2CACF244579}"/>
                </c:ext>
              </c:extLst>
            </c:dLbl>
            <c:dLbl>
              <c:idx val="5"/>
              <c:layout>
                <c:manualLayout>
                  <c:x val="4.4134077241585424E-3"/>
                  <c:y val="-0.24867563231920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27D-4A05-8B24-F2CACF244579}"/>
                </c:ext>
              </c:extLst>
            </c:dLbl>
            <c:dLbl>
              <c:idx val="6"/>
              <c:layout>
                <c:manualLayout>
                  <c:x val="1.4711359080527395E-3"/>
                  <c:y val="-0.2709149165103522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27D-4A05-8B24-F2CACF244579}"/>
                </c:ext>
              </c:extLst>
            </c:dLbl>
            <c:dLbl>
              <c:idx val="7"/>
              <c:layout>
                <c:manualLayout>
                  <c:x val="1.4711359080528475E-3"/>
                  <c:y val="-0.3052847193512179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27D-4A05-8B24-F2CACF244579}"/>
                </c:ext>
              </c:extLst>
            </c:dLbl>
            <c:dLbl>
              <c:idx val="8"/>
              <c:layout>
                <c:manualLayout>
                  <c:x val="1.4711359080527395E-3"/>
                  <c:y val="-0.327524003542366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27D-4A05-8B24-F2CACF244579}"/>
                </c:ext>
              </c:extLst>
            </c:dLbl>
            <c:dLbl>
              <c:idx val="9"/>
              <c:layout>
                <c:manualLayout>
                  <c:x val="-2.9422718161058025E-3"/>
                  <c:y val="-0.3356110159755110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27D-4A05-8B24-F2CACF244579}"/>
                </c:ext>
              </c:extLst>
            </c:dLbl>
            <c:dLbl>
              <c:idx val="10"/>
              <c:layout>
                <c:manualLayout>
                  <c:x val="-1.4711359080528475E-3"/>
                  <c:y val="-0.341676275300369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27D-4A05-8B24-F2CACF244579}"/>
                </c:ext>
              </c:extLst>
            </c:dLbl>
            <c:dLbl>
              <c:idx val="11"/>
              <c:layout>
                <c:manualLayout>
                  <c:x val="8.8013403337782251E-3"/>
                  <c:y val="-0.4688258345695678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dk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2193318082666619E-2"/>
                      <c:h val="4.122810530049079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C27D-4A05-8B24-F2CACF24457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Mensual!$B$33:$M$33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Mensual!$B$38:$M$38</c:f>
              <c:numCache>
                <c:formatCode>0.0%</c:formatCode>
                <c:ptCount val="12"/>
                <c:pt idx="0">
                  <c:v>2.9004575284827954E-2</c:v>
                </c:pt>
                <c:pt idx="1">
                  <c:v>5.5318654350627133E-2</c:v>
                </c:pt>
                <c:pt idx="2">
                  <c:v>5.6625424384483619E-2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C27D-4A05-8B24-F2CACF24457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47"/>
        <c:axId val="1886989023"/>
        <c:axId val="1830038991"/>
      </c:barChart>
      <c:lineChart>
        <c:grouping val="stacked"/>
        <c:varyColors val="0"/>
        <c:ser>
          <c:idx val="1"/>
          <c:order val="1"/>
          <c:tx>
            <c:strRef>
              <c:f>Mensual!$A$35</c:f>
              <c:strCache>
                <c:ptCount val="1"/>
                <c:pt idx="0">
                  <c:v>COMPROMISOS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Mensual!$B$33:$M$33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Mensual!$B$35:$M$35</c:f>
              <c:numCache>
                <c:formatCode>#,##0.0,,</c:formatCode>
                <c:ptCount val="12"/>
                <c:pt idx="0">
                  <c:v>2412016130</c:v>
                </c:pt>
                <c:pt idx="1">
                  <c:v>4600290998</c:v>
                </c:pt>
                <c:pt idx="2">
                  <c:v>4708961798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C27D-4A05-8B24-F2CACF244579}"/>
            </c:ext>
          </c:extLst>
        </c:ser>
        <c:ser>
          <c:idx val="5"/>
          <c:order val="5"/>
          <c:tx>
            <c:strRef>
              <c:f>Mensual!$A$39</c:f>
              <c:strCache>
                <c:ptCount val="1"/>
                <c:pt idx="0">
                  <c:v>% Obligaciones</c:v>
                </c:pt>
              </c:strCache>
            </c:strRef>
          </c:tx>
          <c:spPr>
            <a:ln w="2222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strRef>
              <c:f>Mensual!$B$33:$M$33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Mensual!$B$39:$M$39</c:f>
              <c:numCache>
                <c:formatCode>0.0%</c:formatCode>
                <c:ptCount val="12"/>
                <c:pt idx="0">
                  <c:v>0</c:v>
                </c:pt>
                <c:pt idx="1">
                  <c:v>2.2563773263179288E-3</c:v>
                </c:pt>
                <c:pt idx="2">
                  <c:v>5.3082173188143079E-3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C27D-4A05-8B24-F2CACF2445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86989023"/>
        <c:axId val="1830038991"/>
      </c:lineChart>
      <c:catAx>
        <c:axId val="188698902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830038991"/>
        <c:crosses val="autoZero"/>
        <c:auto val="1"/>
        <c:lblAlgn val="ctr"/>
        <c:lblOffset val="100"/>
        <c:noMultiLvlLbl val="0"/>
      </c:catAx>
      <c:valAx>
        <c:axId val="18300389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,,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886989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8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b="1"/>
              <a:t>Reserva inversion</a:t>
            </a:r>
            <a:r>
              <a:rPr lang="es-CO" b="1" baseline="0"/>
              <a:t> 2022</a:t>
            </a:r>
          </a:p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b="1" baseline="0"/>
              <a:t>Ejecucion estimada vs Ejecución efectiva </a:t>
            </a:r>
            <a:endParaRPr lang="es-CO" b="1"/>
          </a:p>
        </c:rich>
      </c:tx>
      <c:overlay val="0"/>
      <c:spPr>
        <a:noFill/>
        <a:ln w="25400">
          <a:noFill/>
        </a:ln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'Grafica Inv Unds DEAJ'!$A$11</c:f>
              <c:strCache>
                <c:ptCount val="1"/>
                <c:pt idx="0">
                  <c:v> Estimado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'Grafica Inv Unds DEAJ'!$B$10:$M$10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'Grafica Inv Unds DEAJ'!$B$11:$M$11</c:f>
              <c:numCache>
                <c:formatCode>#,##0.0,,</c:formatCode>
                <c:ptCount val="12"/>
                <c:pt idx="0">
                  <c:v>25989213957.327267</c:v>
                </c:pt>
                <c:pt idx="1">
                  <c:v>51978427914.654533</c:v>
                </c:pt>
                <c:pt idx="2">
                  <c:v>77967641871.981796</c:v>
                </c:pt>
                <c:pt idx="3">
                  <c:v>103956855829.30907</c:v>
                </c:pt>
                <c:pt idx="4">
                  <c:v>129946069786.63634</c:v>
                </c:pt>
                <c:pt idx="5">
                  <c:v>155935283743.96359</c:v>
                </c:pt>
                <c:pt idx="6">
                  <c:v>181924497701.29086</c:v>
                </c:pt>
                <c:pt idx="7">
                  <c:v>207913711658.61813</c:v>
                </c:pt>
                <c:pt idx="8">
                  <c:v>233902925615.9454</c:v>
                </c:pt>
                <c:pt idx="9">
                  <c:v>259892139573.27267</c:v>
                </c:pt>
                <c:pt idx="10">
                  <c:v>285881353530.59991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0BF-425C-97D5-E8B41EDC0DBB}"/>
            </c:ext>
          </c:extLst>
        </c:ser>
        <c:ser>
          <c:idx val="1"/>
          <c:order val="1"/>
          <c:tx>
            <c:strRef>
              <c:f>'Grafica Inv Unds DEAJ'!$A$12</c:f>
              <c:strCache>
                <c:ptCount val="1"/>
                <c:pt idx="0">
                  <c:v>Ejecutado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'Grafica Inv Unds DEAJ'!$B$10:$M$10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'Grafica Inv Unds DEAJ'!$B$12:$M$12</c:f>
              <c:numCache>
                <c:formatCode>#,##0.0,,</c:formatCode>
                <c:ptCount val="12"/>
                <c:pt idx="0">
                  <c:v>37503700000</c:v>
                </c:pt>
                <c:pt idx="1">
                  <c:v>46641000000</c:v>
                </c:pt>
                <c:pt idx="2">
                  <c:v>63369501373.18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0BF-425C-97D5-E8B41EDC0D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4002559"/>
        <c:axId val="1"/>
      </c:lineChart>
      <c:catAx>
        <c:axId val="1340025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,," sourceLinked="1"/>
        <c:majorTickMark val="none"/>
        <c:minorTickMark val="none"/>
        <c:tickLblPos val="nextTo"/>
        <c:spPr>
          <a:ln w="6350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34002559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</c:dTable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67162" y="0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411287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82" name="Google Shape;182;p8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8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91806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4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5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Google Shape;27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7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348" name="Google Shape;348;p20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9" name="Google Shape;349;p20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19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4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1024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52" name="Google Shape;152;p6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6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247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52" name="Google Shape;152;p6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6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98" name="Google Shape;198;p9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9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82" name="Google Shape;182;p8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8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646220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42" name="Google Shape;242;p12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12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12" name="Google Shape;212;p10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10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568063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1288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42" name="Google Shape;242;p12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070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12:notes"/>
          <p:cNvSpPr txBox="1"/>
          <p:nvPr/>
        </p:nvSpPr>
        <p:spPr>
          <a:xfrm>
            <a:off x="3967162" y="8829675"/>
            <a:ext cx="3035300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7646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4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4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7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7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27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37" name="Google Shape;37;p2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8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8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3" name="Google Shape;43;p28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44" name="Google Shape;44;p2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3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3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3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31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31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9" name="Google Shape;59;p31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31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31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3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2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32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3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3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3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5" name="Google Shape;75;p3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2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>
          <a:xfrm>
            <a:off x="1311965" y="2524125"/>
            <a:ext cx="6374296" cy="120028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buClr>
                <a:schemeClr val="dk1"/>
              </a:buClr>
              <a:buSzPts val="2400"/>
            </a:pPr>
            <a:r>
              <a:rPr lang="es-ES" sz="2400" dirty="0"/>
              <a:t>Reporte de Ejecución Presupuestal </a:t>
            </a:r>
          </a:p>
          <a:p>
            <a:pPr lvl="0" algn="ctr">
              <a:buClr>
                <a:schemeClr val="dk1"/>
              </a:buClr>
              <a:buSzPts val="2400"/>
            </a:pPr>
            <a:r>
              <a:rPr lang="es-ES" sz="2400" dirty="0"/>
              <a:t>Rama Judicial - vigencia 2023 </a:t>
            </a:r>
          </a:p>
          <a:p>
            <a:pPr lvl="0" algn="ctr">
              <a:buClr>
                <a:schemeClr val="dk1"/>
              </a:buClr>
              <a:buSzPts val="2400"/>
            </a:pPr>
            <a:r>
              <a:rPr lang="es-ES" sz="2400" dirty="0"/>
              <a:t>Acumulado a Marzo </a:t>
            </a:r>
          </a:p>
        </p:txBody>
      </p:sp>
      <p:sp>
        <p:nvSpPr>
          <p:cNvPr id="89" name="Google Shape;89;p1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0" name="Google Shape;90;p1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Presupuestal 2023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Marzo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8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8"/>
          <p:cNvSpPr txBox="1"/>
          <p:nvPr/>
        </p:nvSpPr>
        <p:spPr>
          <a:xfrm>
            <a:off x="839789" y="919516"/>
            <a:ext cx="7345362" cy="3381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Ejecucion Inversion : Nivel Central y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Direcciones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Seccionales</a:t>
            </a:r>
            <a:endParaRPr dirty="0"/>
          </a:p>
        </p:txBody>
      </p:sp>
      <p:sp>
        <p:nvSpPr>
          <p:cNvPr id="191" name="Google Shape;191;p8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2" name="Google Shape;192;p8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p8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Presupuestal 2023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Marzo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02;p2">
            <a:extLst>
              <a:ext uri="{FF2B5EF4-FFF2-40B4-BE49-F238E27FC236}">
                <a16:creationId xmlns:a16="http://schemas.microsoft.com/office/drawing/2014/main" id="{8C3E1268-CD4C-4132-9C9A-C273234AAF0F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13" name="Google Shape;286;p15">
            <a:extLst>
              <a:ext uri="{FF2B5EF4-FFF2-40B4-BE49-F238E27FC236}">
                <a16:creationId xmlns:a16="http://schemas.microsoft.com/office/drawing/2014/main" id="{618CB965-5E36-4277-90B7-FAAFDB0B4ACC}"/>
              </a:ext>
            </a:extLst>
          </p:cNvPr>
          <p:cNvSpPr txBox="1"/>
          <p:nvPr/>
        </p:nvSpPr>
        <p:spPr>
          <a:xfrm>
            <a:off x="92075" y="6584950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D403881E-D634-4D65-9E95-2DC586B11A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1912908"/>
              </p:ext>
            </p:extLst>
          </p:nvPr>
        </p:nvGraphicFramePr>
        <p:xfrm>
          <a:off x="839789" y="1307738"/>
          <a:ext cx="7251942" cy="5445767"/>
        </p:xfrm>
        <a:graphic>
          <a:graphicData uri="http://schemas.openxmlformats.org/drawingml/2006/table">
            <a:tbl>
              <a:tblPr>
                <a:tableStyleId>{92E20BB1-03CC-48C7-90E0-667C90D3F858}</a:tableStyleId>
              </a:tblPr>
              <a:tblGrid>
                <a:gridCol w="1450884">
                  <a:extLst>
                    <a:ext uri="{9D8B030D-6E8A-4147-A177-3AD203B41FA5}">
                      <a16:colId xmlns:a16="http://schemas.microsoft.com/office/drawing/2014/main" val="1042303044"/>
                    </a:ext>
                  </a:extLst>
                </a:gridCol>
                <a:gridCol w="644562">
                  <a:extLst>
                    <a:ext uri="{9D8B030D-6E8A-4147-A177-3AD203B41FA5}">
                      <a16:colId xmlns:a16="http://schemas.microsoft.com/office/drawing/2014/main" val="2516114015"/>
                    </a:ext>
                  </a:extLst>
                </a:gridCol>
                <a:gridCol w="644562">
                  <a:extLst>
                    <a:ext uri="{9D8B030D-6E8A-4147-A177-3AD203B41FA5}">
                      <a16:colId xmlns:a16="http://schemas.microsoft.com/office/drawing/2014/main" val="42643822"/>
                    </a:ext>
                  </a:extLst>
                </a:gridCol>
                <a:gridCol w="644562">
                  <a:extLst>
                    <a:ext uri="{9D8B030D-6E8A-4147-A177-3AD203B41FA5}">
                      <a16:colId xmlns:a16="http://schemas.microsoft.com/office/drawing/2014/main" val="712215818"/>
                    </a:ext>
                  </a:extLst>
                </a:gridCol>
                <a:gridCol w="644562">
                  <a:extLst>
                    <a:ext uri="{9D8B030D-6E8A-4147-A177-3AD203B41FA5}">
                      <a16:colId xmlns:a16="http://schemas.microsoft.com/office/drawing/2014/main" val="2586990050"/>
                    </a:ext>
                  </a:extLst>
                </a:gridCol>
                <a:gridCol w="644562">
                  <a:extLst>
                    <a:ext uri="{9D8B030D-6E8A-4147-A177-3AD203B41FA5}">
                      <a16:colId xmlns:a16="http://schemas.microsoft.com/office/drawing/2014/main" val="3174946476"/>
                    </a:ext>
                  </a:extLst>
                </a:gridCol>
                <a:gridCol w="644562">
                  <a:extLst>
                    <a:ext uri="{9D8B030D-6E8A-4147-A177-3AD203B41FA5}">
                      <a16:colId xmlns:a16="http://schemas.microsoft.com/office/drawing/2014/main" val="3692572503"/>
                    </a:ext>
                  </a:extLst>
                </a:gridCol>
                <a:gridCol w="644562">
                  <a:extLst>
                    <a:ext uri="{9D8B030D-6E8A-4147-A177-3AD203B41FA5}">
                      <a16:colId xmlns:a16="http://schemas.microsoft.com/office/drawing/2014/main" val="729732630"/>
                    </a:ext>
                  </a:extLst>
                </a:gridCol>
                <a:gridCol w="644562">
                  <a:extLst>
                    <a:ext uri="{9D8B030D-6E8A-4147-A177-3AD203B41FA5}">
                      <a16:colId xmlns:a16="http://schemas.microsoft.com/office/drawing/2014/main" val="711548418"/>
                    </a:ext>
                  </a:extLst>
                </a:gridCol>
                <a:gridCol w="644562">
                  <a:extLst>
                    <a:ext uri="{9D8B030D-6E8A-4147-A177-3AD203B41FA5}">
                      <a16:colId xmlns:a16="http://schemas.microsoft.com/office/drawing/2014/main" val="1608299891"/>
                    </a:ext>
                  </a:extLst>
                </a:gridCol>
              </a:tblGrid>
              <a:tr h="372127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700" u="none" strike="noStrike" dirty="0">
                          <a:effectLst/>
                        </a:rPr>
                        <a:t>Nivel Central y Seccionales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Apr. Vigente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Compromiso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% Ejecución nivel compromiso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Obligación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% Ejecución efectiva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Pagos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% Ejecución nivel pagos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>
                          <a:effectLst/>
                        </a:rPr>
                        <a:t>Saldo por ejecutar</a:t>
                      </a:r>
                      <a:endParaRPr lang="es-CO" sz="7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700" u="none" strike="noStrike" dirty="0">
                          <a:effectLst/>
                        </a:rPr>
                        <a:t>% Por ejecutar</a:t>
                      </a:r>
                      <a:endParaRPr lang="es-CO" sz="7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2509449969"/>
                  </a:ext>
                </a:extLst>
              </a:tr>
              <a:tr h="143126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Gestión general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609.972,0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190.540,1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31,24%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98,2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0,02%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98,2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0,02%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419.431,9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68,76%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165533963"/>
                  </a:ext>
                </a:extLst>
              </a:tr>
              <a:tr h="143126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Seccional Bogotá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1.942,9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98,6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5,07%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1.844,3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94,93%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2170320572"/>
                  </a:ext>
                </a:extLst>
              </a:tr>
              <a:tr h="252984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Seccional Medellin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5.849,6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106,5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1,82%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5.743,1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98,18%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1576461244"/>
                  </a:ext>
                </a:extLst>
              </a:tr>
              <a:tr h="259058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Seccional Barranquilla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739,2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739,2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100,00%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1381465752"/>
                  </a:ext>
                </a:extLst>
              </a:tr>
              <a:tr h="252984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Seccional Cartagena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2.406,6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0,83%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2.386,6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99,17%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1822958760"/>
                  </a:ext>
                </a:extLst>
              </a:tr>
              <a:tr h="143126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Seccional Tunja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1.555,5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115,8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7,45%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1.439,7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92,55%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3090441566"/>
                  </a:ext>
                </a:extLst>
              </a:tr>
              <a:tr h="252984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Seccional Manizales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1.481,3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61,7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4,16%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4,7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0,32%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4,7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0,32%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1.419,6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95,84%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559129131"/>
                  </a:ext>
                </a:extLst>
              </a:tr>
              <a:tr h="252984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Seccional Popayan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415,4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39,0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9,39%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376,4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90,61%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1759045052"/>
                  </a:ext>
                </a:extLst>
              </a:tr>
              <a:tr h="259058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Seccional Valledupar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747,4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747,4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100,00%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386003922"/>
                  </a:ext>
                </a:extLst>
              </a:tr>
              <a:tr h="252984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Seccional Monteria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1.330,5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387,2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29,10%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4,7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0,35%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4,7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0,35%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943,3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70,90%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2189427169"/>
                  </a:ext>
                </a:extLst>
              </a:tr>
              <a:tr h="143126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Seccional Neiva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3.507,1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58,6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1,67%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3.448,5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98,33%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2644554605"/>
                  </a:ext>
                </a:extLst>
              </a:tr>
              <a:tr h="259058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Seccional Santa Marta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1.201,7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73,8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6,14%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8,5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0,71%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8,5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0,71%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1.127,9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93,86%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3940683473"/>
                  </a:ext>
                </a:extLst>
              </a:tr>
              <a:tr h="259058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Seccional Villavicencio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1.988,0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61,3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3,08%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5,3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0,27%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5,3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0,27%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1.926,8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96,92%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1312497507"/>
                  </a:ext>
                </a:extLst>
              </a:tr>
              <a:tr h="143126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Seccional Pasto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864,0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105,9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12,26%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4,0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0,46%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4,0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0,46%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758,1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87,74%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391380511"/>
                  </a:ext>
                </a:extLst>
              </a:tr>
              <a:tr h="143126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Seccional Cucuta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720,7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107,9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14,97%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3,5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0,49%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3,5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0,49%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612,8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85,03%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1430710871"/>
                  </a:ext>
                </a:extLst>
              </a:tr>
              <a:tr h="252984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Seccional Armenia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319,8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76,5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23,92%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0,00%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243,3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76,08%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403455128"/>
                  </a:ext>
                </a:extLst>
              </a:tr>
              <a:tr h="252984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Seccional Pereira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1.408,0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296,1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21,03%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0,00%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1.111,9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78,97%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823917348"/>
                  </a:ext>
                </a:extLst>
              </a:tr>
              <a:tr h="259058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Seccional Bucaramanga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909,6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61,7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6,78%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0,00%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847,9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93,22%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346772777"/>
                  </a:ext>
                </a:extLst>
              </a:tr>
              <a:tr h="252984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Seccional Sincelejo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514,5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19,0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3,69%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495,5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96,31%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1723972166"/>
                  </a:ext>
                </a:extLst>
              </a:tr>
              <a:tr h="143126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Seccional </a:t>
                      </a:r>
                      <a:r>
                        <a:rPr lang="es-CO" sz="800" u="none" strike="noStrike" dirty="0" err="1">
                          <a:effectLst/>
                        </a:rPr>
                        <a:t>Ibague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1.897,0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39,9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2,10%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0,0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0,00%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1.857,1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97,90%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272862944"/>
                  </a:ext>
                </a:extLst>
              </a:tr>
              <a:tr h="143126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Seccional Cali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3.436,0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401,0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11,67%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1,8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0,05%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1,8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0,05%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3.035,0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88,33%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127909839"/>
                  </a:ext>
                </a:extLst>
              </a:tr>
              <a:tr h="143126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BID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83.159,9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4.709,0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5,66%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441,4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0,53%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441,4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0,53%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78.450,9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94,34%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911208756"/>
                  </a:ext>
                </a:extLst>
              </a:tr>
              <a:tr h="143126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u="none" strike="noStrike" dirty="0">
                          <a:effectLst/>
                        </a:rPr>
                        <a:t>Sin Distribuir</a:t>
                      </a:r>
                      <a:endParaRPr lang="es-CO" sz="8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543,3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 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 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 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 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 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 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000" u="none" strike="noStrike">
                          <a:effectLst/>
                        </a:rPr>
                        <a:t> 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 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4080150394"/>
                  </a:ext>
                </a:extLst>
              </a:tr>
              <a:tr h="143126">
                <a:tc>
                  <a:txBody>
                    <a:bodyPr/>
                    <a:lstStyle/>
                    <a:p>
                      <a:pPr algn="l" fontAlgn="b"/>
                      <a:r>
                        <a:rPr lang="es-CO" sz="800" b="1" u="none" strike="noStrike" dirty="0">
                          <a:effectLst/>
                        </a:rPr>
                        <a:t>Total Inversión</a:t>
                      </a:r>
                      <a:endParaRPr lang="es-CO" sz="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1" u="none" strike="noStrike" dirty="0">
                          <a:effectLst/>
                        </a:rPr>
                        <a:t>726.909,9</a:t>
                      </a:r>
                      <a:endParaRPr lang="es-CO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1" u="none" strike="noStrike" dirty="0">
                          <a:effectLst/>
                        </a:rPr>
                        <a:t>197.379,5</a:t>
                      </a:r>
                      <a:endParaRPr lang="es-CO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27,15%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1" u="none" strike="noStrike" dirty="0">
                          <a:effectLst/>
                        </a:rPr>
                        <a:t>572,1</a:t>
                      </a:r>
                      <a:endParaRPr lang="es-CO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0,08%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1" u="none" strike="noStrike" dirty="0">
                          <a:effectLst/>
                        </a:rPr>
                        <a:t>572,1</a:t>
                      </a:r>
                      <a:endParaRPr lang="es-CO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0,08%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1" u="none" strike="noStrike" dirty="0">
                          <a:effectLst/>
                        </a:rPr>
                        <a:t>528.987,1</a:t>
                      </a:r>
                      <a:endParaRPr lang="es-CO" sz="1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98" marR="7098" marT="7098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72,77%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98" marR="7098" marT="7098" marB="0" anchor="ctr"/>
                </a:tc>
                <a:extLst>
                  <a:ext uri="{0D108BD9-81ED-4DB2-BD59-A6C34878D82A}">
                    <a16:rowId xmlns:a16="http://schemas.microsoft.com/office/drawing/2014/main" val="31645984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8896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4"/>
          <p:cNvSpPr txBox="1"/>
          <p:nvPr/>
        </p:nvSpPr>
        <p:spPr>
          <a:xfrm>
            <a:off x="2538412" y="2524125"/>
            <a:ext cx="4111625" cy="120028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Ejecucion </a:t>
            </a:r>
            <a:endParaRPr lang="en-US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la </a:t>
            </a:r>
            <a:r>
              <a:rPr lang="en-US" sz="24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Vigencia</a:t>
            </a: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lang="en-US" dirty="0"/>
          </a:p>
        </p:txBody>
      </p:sp>
      <p:sp>
        <p:nvSpPr>
          <p:cNvPr id="274" name="Google Shape;274;p14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5" name="Google Shape;275;p14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76" name="Google Shape;276;p14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Presupuestal 2023</a:t>
            </a:r>
            <a:endParaRPr sz="1100" b="0" i="0" u="sng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Marzo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15"/>
          <p:cNvSpPr txBox="1"/>
          <p:nvPr/>
        </p:nvSpPr>
        <p:spPr>
          <a:xfrm>
            <a:off x="919162" y="912812"/>
            <a:ext cx="7345362" cy="3381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vigencia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2022 por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concepto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gasto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/>
          </a:p>
        </p:txBody>
      </p:sp>
      <p:sp>
        <p:nvSpPr>
          <p:cNvPr id="282" name="Google Shape;282;p15"/>
          <p:cNvSpPr txBox="1"/>
          <p:nvPr/>
        </p:nvSpPr>
        <p:spPr>
          <a:xfrm>
            <a:off x="4570412" y="136525"/>
            <a:ext cx="4173537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endParaRPr/>
          </a:p>
        </p:txBody>
      </p:sp>
      <p:sp>
        <p:nvSpPr>
          <p:cNvPr id="290" name="Google Shape;290;p15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91" name="Google Shape;291;p15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92" name="Google Shape;292;p15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2021 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Marzo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02;p2">
            <a:extLst>
              <a:ext uri="{FF2B5EF4-FFF2-40B4-BE49-F238E27FC236}">
                <a16:creationId xmlns:a16="http://schemas.microsoft.com/office/drawing/2014/main" id="{896C591B-2590-4B2C-8A0E-BCC7ACD5705B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F2A574A8-CFB3-41E0-9F74-71F8C465B4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498056"/>
              </p:ext>
            </p:extLst>
          </p:nvPr>
        </p:nvGraphicFramePr>
        <p:xfrm>
          <a:off x="896938" y="1379363"/>
          <a:ext cx="7613446" cy="4546937"/>
        </p:xfrm>
        <a:graphic>
          <a:graphicData uri="http://schemas.openxmlformats.org/drawingml/2006/table">
            <a:tbl>
              <a:tblPr>
                <a:tableStyleId>{92E20BB1-03CC-48C7-90E0-667C90D3F858}</a:tableStyleId>
              </a:tblPr>
              <a:tblGrid>
                <a:gridCol w="2072383">
                  <a:extLst>
                    <a:ext uri="{9D8B030D-6E8A-4147-A177-3AD203B41FA5}">
                      <a16:colId xmlns:a16="http://schemas.microsoft.com/office/drawing/2014/main" val="711190500"/>
                    </a:ext>
                  </a:extLst>
                </a:gridCol>
                <a:gridCol w="640119">
                  <a:extLst>
                    <a:ext uri="{9D8B030D-6E8A-4147-A177-3AD203B41FA5}">
                      <a16:colId xmlns:a16="http://schemas.microsoft.com/office/drawing/2014/main" val="2170614113"/>
                    </a:ext>
                  </a:extLst>
                </a:gridCol>
                <a:gridCol w="707379">
                  <a:extLst>
                    <a:ext uri="{9D8B030D-6E8A-4147-A177-3AD203B41FA5}">
                      <a16:colId xmlns:a16="http://schemas.microsoft.com/office/drawing/2014/main" val="4163238785"/>
                    </a:ext>
                  </a:extLst>
                </a:gridCol>
                <a:gridCol w="925032">
                  <a:extLst>
                    <a:ext uri="{9D8B030D-6E8A-4147-A177-3AD203B41FA5}">
                      <a16:colId xmlns:a16="http://schemas.microsoft.com/office/drawing/2014/main" val="2511771631"/>
                    </a:ext>
                  </a:extLst>
                </a:gridCol>
                <a:gridCol w="1041991">
                  <a:extLst>
                    <a:ext uri="{9D8B030D-6E8A-4147-A177-3AD203B41FA5}">
                      <a16:colId xmlns:a16="http://schemas.microsoft.com/office/drawing/2014/main" val="1472978293"/>
                    </a:ext>
                  </a:extLst>
                </a:gridCol>
                <a:gridCol w="712381">
                  <a:extLst>
                    <a:ext uri="{9D8B030D-6E8A-4147-A177-3AD203B41FA5}">
                      <a16:colId xmlns:a16="http://schemas.microsoft.com/office/drawing/2014/main" val="4109059895"/>
                    </a:ext>
                  </a:extLst>
                </a:gridCol>
                <a:gridCol w="874042">
                  <a:extLst>
                    <a:ext uri="{9D8B030D-6E8A-4147-A177-3AD203B41FA5}">
                      <a16:colId xmlns:a16="http://schemas.microsoft.com/office/drawing/2014/main" val="3632397212"/>
                    </a:ext>
                  </a:extLst>
                </a:gridCol>
                <a:gridCol w="640119">
                  <a:extLst>
                    <a:ext uri="{9D8B030D-6E8A-4147-A177-3AD203B41FA5}">
                      <a16:colId xmlns:a16="http://schemas.microsoft.com/office/drawing/2014/main" val="1096197150"/>
                    </a:ext>
                  </a:extLst>
                </a:gridCol>
              </a:tblGrid>
              <a:tr h="358624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objeto del gasto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Reserva inicial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Modifica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Compromiso actuales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 Obligaciones 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 Pagos 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 Reserva por utilizar 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u="none" strike="noStrike" dirty="0">
                          <a:effectLst/>
                        </a:rPr>
                        <a:t> %Reserva por utilizar 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323584"/>
                  </a:ext>
                </a:extLst>
              </a:tr>
              <a:tr h="4690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u="none" strike="noStrike" dirty="0">
                          <a:effectLst/>
                        </a:rPr>
                        <a:t>A-01-01 Gastos de Personal - Permanente 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 dirty="0">
                          <a:effectLst/>
                        </a:rPr>
                        <a:t>162.947,0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1.200,3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161.746,7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147.685,9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146.232,5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14.060,8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8,69%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45566181"/>
                  </a:ext>
                </a:extLst>
              </a:tr>
              <a:tr h="4690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u="none" strike="noStrike">
                          <a:effectLst/>
                        </a:rPr>
                        <a:t>A-01-02 Gastos de Personal - Temporal </a:t>
                      </a:r>
                      <a:endParaRPr lang="es-CO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5.197,7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89,8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5.107,9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2.367,1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2.330,2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2.740,7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53,66%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44887058"/>
                  </a:ext>
                </a:extLst>
              </a:tr>
              <a:tr h="315237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A-02 Adquisición Bienes y Servicios </a:t>
                      </a:r>
                      <a:endParaRPr lang="es-ES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32.609,4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772,8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31.836,7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20.530,6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19.356,9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11.306,1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35,51%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04626047"/>
                  </a:ext>
                </a:extLst>
              </a:tr>
              <a:tr h="4690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u="none" strike="noStrike">
                          <a:effectLst/>
                        </a:rPr>
                        <a:t>A-03 Transferencias corrientes</a:t>
                      </a:r>
                      <a:endParaRPr lang="es-CO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18.795,5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108,9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18.686,6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18.322,8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18.280,9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363,8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1,95%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55195583"/>
                  </a:ext>
                </a:extLst>
              </a:tr>
              <a:tr h="31523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u="none" strike="noStrike" dirty="0">
                          <a:effectLst/>
                        </a:rPr>
                        <a:t>A-07 Disminución de pasivos 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492,7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492,7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283,6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283,6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42,44%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09501325"/>
                  </a:ext>
                </a:extLst>
              </a:tr>
              <a:tr h="622786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u="none" strike="noStrike" dirty="0">
                          <a:effectLst/>
                        </a:rPr>
                        <a:t>A-08 Gastos por tributos, multas, sanciones e intereses de mora 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19,0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43219598"/>
                  </a:ext>
                </a:extLst>
              </a:tr>
              <a:tr h="46901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u="none" strike="noStrike" dirty="0">
                          <a:effectLst/>
                        </a:rPr>
                        <a:t>Subtotal Gastos de funcionamiento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220.061,4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2.171,8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217.889,6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189.190,1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186.484,2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28.699,5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13,17%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39595332"/>
                  </a:ext>
                </a:extLst>
              </a:tr>
              <a:tr h="31523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u="none" strike="noStrike" dirty="0">
                          <a:effectLst/>
                        </a:rPr>
                        <a:t>Subtotal Gastos de inversión</a:t>
                      </a:r>
                      <a:endParaRPr lang="es-CO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258.911,1</a:t>
                      </a:r>
                      <a:endParaRPr lang="es-CO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33,1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258.878,0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62.929,5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55.495,9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195.948,5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75,69%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10437655"/>
                  </a:ext>
                </a:extLst>
              </a:tr>
              <a:tr h="16146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u="none" strike="noStrike" dirty="0">
                          <a:effectLst/>
                        </a:rPr>
                        <a:t>BID</a:t>
                      </a:r>
                      <a:endParaRPr lang="es-CO" sz="9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27.003,3</a:t>
                      </a:r>
                      <a:endParaRPr lang="es-CO" sz="1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27.003,3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426,5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26.563,4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98,37%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55234320"/>
                  </a:ext>
                </a:extLst>
              </a:tr>
              <a:tr h="31523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u="none" strike="noStrike" dirty="0">
                          <a:effectLst/>
                        </a:rPr>
                        <a:t>TOTAL RAMA JUDICIAL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u="none" strike="noStrike">
                          <a:effectLst/>
                        </a:rPr>
                        <a:t>505.975,8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014" marR="8014" marT="801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2.204,8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503.771,0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252.559,6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242.406,6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251.211,3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49,87%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52752437"/>
                  </a:ext>
                </a:extLst>
              </a:tr>
            </a:tbl>
          </a:graphicData>
        </a:graphic>
      </p:graphicFrame>
      <p:sp>
        <p:nvSpPr>
          <p:cNvPr id="15" name="Google Shape;286;p15">
            <a:extLst>
              <a:ext uri="{FF2B5EF4-FFF2-40B4-BE49-F238E27FC236}">
                <a16:creationId xmlns:a16="http://schemas.microsoft.com/office/drawing/2014/main" id="{F9A93281-7F81-410F-B61E-AC2E21AC0C7E}"/>
              </a:ext>
            </a:extLst>
          </p:cNvPr>
          <p:cNvSpPr txBox="1"/>
          <p:nvPr/>
        </p:nvSpPr>
        <p:spPr>
          <a:xfrm>
            <a:off x="485775" y="6365562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17"/>
          <p:cNvSpPr txBox="1"/>
          <p:nvPr/>
        </p:nvSpPr>
        <p:spPr>
          <a:xfrm>
            <a:off x="931862" y="1109662"/>
            <a:ext cx="7345362" cy="3397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Vigencia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2022 - Proyectos de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inversión</a:t>
            </a:r>
            <a:endParaRPr dirty="0"/>
          </a:p>
        </p:txBody>
      </p:sp>
      <p:sp>
        <p:nvSpPr>
          <p:cNvPr id="317" name="Google Shape;317;p17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18" name="Google Shape;318;p17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319" name="Google Shape;319;p17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2021 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Marzo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02;p2">
            <a:extLst>
              <a:ext uri="{FF2B5EF4-FFF2-40B4-BE49-F238E27FC236}">
                <a16:creationId xmlns:a16="http://schemas.microsoft.com/office/drawing/2014/main" id="{58EA9F3E-84C9-4763-B8F2-3E75D1298F57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F0322AD9-3206-4CE8-B6CC-38A99E4F74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8135094"/>
              </p:ext>
            </p:extLst>
          </p:nvPr>
        </p:nvGraphicFramePr>
        <p:xfrm>
          <a:off x="1184273" y="1782761"/>
          <a:ext cx="7130392" cy="4356278"/>
        </p:xfrm>
        <a:graphic>
          <a:graphicData uri="http://schemas.openxmlformats.org/drawingml/2006/table">
            <a:tbl>
              <a:tblPr>
                <a:tableStyleId>{92E20BB1-03CC-48C7-90E0-667C90D3F858}</a:tableStyleId>
              </a:tblPr>
              <a:tblGrid>
                <a:gridCol w="876165">
                  <a:extLst>
                    <a:ext uri="{9D8B030D-6E8A-4147-A177-3AD203B41FA5}">
                      <a16:colId xmlns:a16="http://schemas.microsoft.com/office/drawing/2014/main" val="3358572322"/>
                    </a:ext>
                  </a:extLst>
                </a:gridCol>
                <a:gridCol w="1650111">
                  <a:extLst>
                    <a:ext uri="{9D8B030D-6E8A-4147-A177-3AD203B41FA5}">
                      <a16:colId xmlns:a16="http://schemas.microsoft.com/office/drawing/2014/main" val="190976338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3930253862"/>
                    </a:ext>
                  </a:extLst>
                </a:gridCol>
                <a:gridCol w="942975">
                  <a:extLst>
                    <a:ext uri="{9D8B030D-6E8A-4147-A177-3AD203B41FA5}">
                      <a16:colId xmlns:a16="http://schemas.microsoft.com/office/drawing/2014/main" val="3626408"/>
                    </a:ext>
                  </a:extLst>
                </a:gridCol>
                <a:gridCol w="842011">
                  <a:extLst>
                    <a:ext uri="{9D8B030D-6E8A-4147-A177-3AD203B41FA5}">
                      <a16:colId xmlns:a16="http://schemas.microsoft.com/office/drawing/2014/main" val="81919889"/>
                    </a:ext>
                  </a:extLst>
                </a:gridCol>
                <a:gridCol w="876165">
                  <a:extLst>
                    <a:ext uri="{9D8B030D-6E8A-4147-A177-3AD203B41FA5}">
                      <a16:colId xmlns:a16="http://schemas.microsoft.com/office/drawing/2014/main" val="2086456316"/>
                    </a:ext>
                  </a:extLst>
                </a:gridCol>
                <a:gridCol w="876165">
                  <a:extLst>
                    <a:ext uri="{9D8B030D-6E8A-4147-A177-3AD203B41FA5}">
                      <a16:colId xmlns:a16="http://schemas.microsoft.com/office/drawing/2014/main" val="3795201784"/>
                    </a:ext>
                  </a:extLst>
                </a:gridCol>
              </a:tblGrid>
              <a:tr h="59051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>
                          <a:effectLst/>
                        </a:rPr>
                        <a:t>Unidad Ejecutora</a:t>
                      </a:r>
                      <a:endParaRPr lang="es-CO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>
                          <a:effectLst/>
                        </a:rPr>
                        <a:t>Proyecto</a:t>
                      </a:r>
                      <a:endParaRPr lang="es-CO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>
                          <a:effectLst/>
                        </a:rPr>
                        <a:t> Compromisos </a:t>
                      </a:r>
                      <a:endParaRPr lang="es-CO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>
                          <a:effectLst/>
                        </a:rPr>
                        <a:t>obligaciones </a:t>
                      </a:r>
                      <a:endParaRPr lang="es-CO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>
                          <a:effectLst/>
                        </a:rPr>
                        <a:t>Pagos </a:t>
                      </a:r>
                      <a:endParaRPr lang="es-CO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>
                          <a:effectLst/>
                        </a:rPr>
                        <a:t>Reserva por utilizar</a:t>
                      </a:r>
                      <a:endParaRPr lang="es-CO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1" u="none" strike="noStrike" dirty="0">
                          <a:effectLst/>
                        </a:rPr>
                        <a:t>% Reserva por utilizar</a:t>
                      </a:r>
                      <a:endParaRPr lang="es-CO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7319059"/>
                  </a:ext>
                </a:extLst>
              </a:tr>
              <a:tr h="203293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Informática 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C-2701-0800-20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13.688,2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1.637,2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1.637,2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12.051,0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88,0%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19240072"/>
                  </a:ext>
                </a:extLst>
              </a:tr>
              <a:tr h="203293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URNA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C-2701-0800-21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86,1%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24314015"/>
                  </a:ext>
                </a:extLst>
              </a:tr>
              <a:tr h="203293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CENDOJ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C-2701-0800-22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20.960,0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2.992,9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2.965,8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17.967,1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85,7%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82205561"/>
                  </a:ext>
                </a:extLst>
              </a:tr>
              <a:tr h="20329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u="none" strike="noStrike">
                          <a:effectLst/>
                        </a:rPr>
                        <a:t>PEI-PJM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C-2701-0800-23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24.500,0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21.000,0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85,7%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4357931"/>
                  </a:ext>
                </a:extLst>
              </a:tr>
              <a:tr h="203293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UIF- SO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C-2701-0800-24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16766972"/>
                  </a:ext>
                </a:extLst>
              </a:tr>
              <a:tr h="203293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UIF-SJ / PEI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C-2701-0800-25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49.240,9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17.752,7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16.289,6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31.488,1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63,9%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52531493"/>
                  </a:ext>
                </a:extLst>
              </a:tr>
              <a:tr h="203293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UDAE -EE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C-2701-0800-26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1.112,9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828,6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74,5%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82731027"/>
                  </a:ext>
                </a:extLst>
              </a:tr>
              <a:tr h="20329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u="none" strike="noStrike">
                          <a:effectLst/>
                        </a:rPr>
                        <a:t>PEI- L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C-2701-0800-27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35.996,1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35.996,1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15123383"/>
                  </a:ext>
                </a:extLst>
              </a:tr>
              <a:tr h="30978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u="none" strike="noStrike">
                          <a:effectLst/>
                        </a:rPr>
                        <a:t>Mantenimeinto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C-2701-0800-28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22.052,3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8.530,2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6.360,0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13.522,1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61,3%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11200874"/>
                  </a:ext>
                </a:extLst>
              </a:tr>
              <a:tr h="30978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Escuela Judicial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C-2701-0800-29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16.635,8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6.731,1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6.696,1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9.904,7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59,5%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34433803"/>
                  </a:ext>
                </a:extLst>
              </a:tr>
              <a:tr h="203293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OSEG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C-2701-0800-30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606,8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606,8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61818881"/>
                  </a:ext>
                </a:extLst>
              </a:tr>
              <a:tr h="30009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u="none" strike="noStrike">
                          <a:effectLst/>
                        </a:rPr>
                        <a:t>RR.HH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C-2701-0800-31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2.097,7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1.065,4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1.035,3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1.032,3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49,2%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91348949"/>
                  </a:ext>
                </a:extLst>
              </a:tr>
              <a:tr h="20329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u="none" strike="noStrike">
                          <a:effectLst/>
                        </a:rPr>
                        <a:t>PET- TD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C-2701-0800-36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16.212,1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1.337,3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1.315,2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14.874,8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91,8%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48372175"/>
                  </a:ext>
                </a:extLst>
              </a:tr>
              <a:tr h="203293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Informática -FP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C-2799-0800-12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55.450,7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19.000,8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18.814,8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36.450,0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65,7%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6926394"/>
                  </a:ext>
                </a:extLst>
              </a:tr>
              <a:tr h="20329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u="none" strike="noStrike">
                          <a:effectLst/>
                        </a:rPr>
                        <a:t>UDAE-SG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C-2799-0800-13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22144414"/>
                  </a:ext>
                </a:extLst>
              </a:tr>
              <a:tr h="203293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BID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BID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27.003,3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426,5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26.563,4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98,4%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15710582"/>
                  </a:ext>
                </a:extLst>
              </a:tr>
              <a:tr h="203293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</a:rPr>
                        <a:t> </a:t>
                      </a:r>
                      <a:endParaRPr lang="es-CO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</a:rPr>
                        <a:t>Total general</a:t>
                      </a:r>
                      <a:endParaRPr lang="es-CO" sz="11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285.881,4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63.369,5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55.922,4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222.511,9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77,8%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74468831"/>
                  </a:ext>
                </a:extLst>
              </a:tr>
            </a:tbl>
          </a:graphicData>
        </a:graphic>
      </p:graphicFrame>
      <p:sp>
        <p:nvSpPr>
          <p:cNvPr id="10" name="Google Shape;286;p15">
            <a:extLst>
              <a:ext uri="{FF2B5EF4-FFF2-40B4-BE49-F238E27FC236}">
                <a16:creationId xmlns:a16="http://schemas.microsoft.com/office/drawing/2014/main" id="{4CA86A87-A180-4E49-A3EF-1477814943B3}"/>
              </a:ext>
            </a:extLst>
          </p:cNvPr>
          <p:cNvSpPr txBox="1"/>
          <p:nvPr/>
        </p:nvSpPr>
        <p:spPr>
          <a:xfrm>
            <a:off x="485775" y="6365562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20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20"/>
          <p:cNvSpPr txBox="1"/>
          <p:nvPr/>
        </p:nvSpPr>
        <p:spPr>
          <a:xfrm>
            <a:off x="7976393" y="771633"/>
            <a:ext cx="1535112" cy="2159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356" name="Google Shape;356;p20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57" name="Google Shape;357;p20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358" name="Google Shape;358;p20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2021 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Marzo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480DE0AB-FFB4-4F36-BD6B-80FC7DE89E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152850"/>
              </p:ext>
            </p:extLst>
          </p:nvPr>
        </p:nvGraphicFramePr>
        <p:xfrm>
          <a:off x="579545" y="1095153"/>
          <a:ext cx="7981734" cy="52548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19"/>
          <p:cNvSpPr txBox="1"/>
          <p:nvPr/>
        </p:nvSpPr>
        <p:spPr>
          <a:xfrm>
            <a:off x="881062" y="981888"/>
            <a:ext cx="6986587" cy="52383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Vigencia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2022 –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inversión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Nivel Central y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Direcciones</a:t>
            </a: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Seccionales</a:t>
            </a:r>
            <a:endParaRPr dirty="0"/>
          </a:p>
        </p:txBody>
      </p:sp>
      <p:sp>
        <p:nvSpPr>
          <p:cNvPr id="340" name="Google Shape;340;p19"/>
          <p:cNvSpPr txBox="1"/>
          <p:nvPr/>
        </p:nvSpPr>
        <p:spPr>
          <a:xfrm>
            <a:off x="6739855" y="5904705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343" name="Google Shape;343;p19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44" name="Google Shape;344;p19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345" name="Google Shape;345;p19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Ejecutiva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400" b="1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Administración</a:t>
            </a: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Reserva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Constituida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2021 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Marzo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0C313189-F480-48EF-A741-8305EE62D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5386021"/>
              </p:ext>
            </p:extLst>
          </p:nvPr>
        </p:nvGraphicFramePr>
        <p:xfrm>
          <a:off x="389227" y="1553246"/>
          <a:ext cx="7451097" cy="4845746"/>
        </p:xfrm>
        <a:graphic>
          <a:graphicData uri="http://schemas.openxmlformats.org/drawingml/2006/table">
            <a:tbl>
              <a:tblPr/>
              <a:tblGrid>
                <a:gridCol w="2332967">
                  <a:extLst>
                    <a:ext uri="{9D8B030D-6E8A-4147-A177-3AD203B41FA5}">
                      <a16:colId xmlns:a16="http://schemas.microsoft.com/office/drawing/2014/main" val="344017624"/>
                    </a:ext>
                  </a:extLst>
                </a:gridCol>
                <a:gridCol w="1334596">
                  <a:extLst>
                    <a:ext uri="{9D8B030D-6E8A-4147-A177-3AD203B41FA5}">
                      <a16:colId xmlns:a16="http://schemas.microsoft.com/office/drawing/2014/main" val="100706582"/>
                    </a:ext>
                  </a:extLst>
                </a:gridCol>
                <a:gridCol w="1014741">
                  <a:extLst>
                    <a:ext uri="{9D8B030D-6E8A-4147-A177-3AD203B41FA5}">
                      <a16:colId xmlns:a16="http://schemas.microsoft.com/office/drawing/2014/main" val="685131495"/>
                    </a:ext>
                  </a:extLst>
                </a:gridCol>
                <a:gridCol w="1029237">
                  <a:extLst>
                    <a:ext uri="{9D8B030D-6E8A-4147-A177-3AD203B41FA5}">
                      <a16:colId xmlns:a16="http://schemas.microsoft.com/office/drawing/2014/main" val="791023122"/>
                    </a:ext>
                  </a:extLst>
                </a:gridCol>
                <a:gridCol w="869778">
                  <a:extLst>
                    <a:ext uri="{9D8B030D-6E8A-4147-A177-3AD203B41FA5}">
                      <a16:colId xmlns:a16="http://schemas.microsoft.com/office/drawing/2014/main" val="1304015290"/>
                    </a:ext>
                  </a:extLst>
                </a:gridCol>
                <a:gridCol w="869778">
                  <a:extLst>
                    <a:ext uri="{9D8B030D-6E8A-4147-A177-3AD203B41FA5}">
                      <a16:colId xmlns:a16="http://schemas.microsoft.com/office/drawing/2014/main" val="3488418356"/>
                    </a:ext>
                  </a:extLst>
                </a:gridCol>
              </a:tblGrid>
              <a:tr h="24166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Unidad ejecutora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Compromisos actuales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Obligaciónes</a:t>
                      </a:r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Pagos 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Reserva sin utilizar </a:t>
                      </a:r>
                    </a:p>
                  </a:txBody>
                  <a:tcPr marL="7826" marR="7826" marT="782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% Reserva sin utilizar 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5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975712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Gestión general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223.388,3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53.472,9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47.862,5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169.915,4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76,1%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843559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Armenia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438,4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99,4%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841662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Barranquilla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2.985,3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365,1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365,1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2.620,2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87,8%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9895165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Bogota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955,0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497,2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497,2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47,9%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2185246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Bucaramanga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2.155,6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1.995,3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92,6%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3142604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Cali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1.838,5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422,7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422,7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1.415,8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77,0%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1634350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Cartagena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3.397,9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1.026,8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985,8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2.371,1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69,8%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3243342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Cucuta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1.471,1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291,3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291,3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1.179,9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80,2%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6737184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Ibagué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781,4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75,6%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0046921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Manizales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607,6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584,5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96,2%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2011045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Medellin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6.653,4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2.227,7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749,6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4.425,7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66,5%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2658806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Monteria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258481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Neiva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1.454,8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1.454,8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7220545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Pasto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2.124,1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369,6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369,6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1.754,5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82,6%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9992365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Pereira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1.493,8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545,9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545,9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947,9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63,5%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426249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Popayan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1.032,8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212,9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819,9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396054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Santa Marta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521,9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454,4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683250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Sincelejo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1.572,2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554,9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256,3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1.017,4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64,7%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082256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Tunja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1.540,8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1.496,6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97,1%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059163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Valledupar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2.433,2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1.716,7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1.716,7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716,4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29,4%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349554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Villavicencio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1.187,4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449,7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37,9%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0585109"/>
                  </a:ext>
                </a:extLst>
              </a:tr>
              <a:tr h="30710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Recursos Crédito Externo- BID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27.003,3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426,5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26.563,4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98,4%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6601274"/>
                  </a:ext>
                </a:extLst>
              </a:tr>
              <a:tr h="15610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7826" marR="7826" marT="782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285.881,4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63.369,5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55.922,4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222.511,9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77,8%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015608"/>
                  </a:ext>
                </a:extLst>
              </a:tr>
            </a:tbl>
          </a:graphicData>
        </a:graphic>
      </p:graphicFrame>
      <p:sp>
        <p:nvSpPr>
          <p:cNvPr id="11" name="Google Shape;102;p2">
            <a:extLst>
              <a:ext uri="{FF2B5EF4-FFF2-40B4-BE49-F238E27FC236}">
                <a16:creationId xmlns:a16="http://schemas.microsoft.com/office/drawing/2014/main" id="{6A8973E7-9FEB-44C7-9DD2-612807A91EDA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9" name="Google Shape;286;p15">
            <a:extLst>
              <a:ext uri="{FF2B5EF4-FFF2-40B4-BE49-F238E27FC236}">
                <a16:creationId xmlns:a16="http://schemas.microsoft.com/office/drawing/2014/main" id="{BC612E9A-9125-4E29-8A28-1556196FC044}"/>
              </a:ext>
            </a:extLst>
          </p:cNvPr>
          <p:cNvSpPr txBox="1"/>
          <p:nvPr/>
        </p:nvSpPr>
        <p:spPr>
          <a:xfrm>
            <a:off x="389227" y="6382451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4"/>
          <p:cNvSpPr txBox="1"/>
          <p:nvPr/>
        </p:nvSpPr>
        <p:spPr>
          <a:xfrm>
            <a:off x="2538412" y="2524124"/>
            <a:ext cx="4737031" cy="120028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Ejecucion </a:t>
            </a:r>
            <a:endParaRPr lang="en-US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Cuentas</a:t>
            </a: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por </a:t>
            </a:r>
            <a:r>
              <a:rPr lang="en-US" sz="24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pagar</a:t>
            </a: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constituidas</a:t>
            </a: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Vigencia</a:t>
            </a:r>
            <a:r>
              <a:rPr lang="en-US" sz="2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2022</a:t>
            </a:r>
            <a:endParaRPr lang="en-US" dirty="0"/>
          </a:p>
        </p:txBody>
      </p:sp>
      <p:sp>
        <p:nvSpPr>
          <p:cNvPr id="274" name="Google Shape;274;p14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5" name="Google Shape;275;p14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76" name="Google Shape;276;p14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Presupuestal 2023</a:t>
            </a:r>
            <a:endParaRPr sz="1100" b="0" i="0" u="sng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Marzo</a:t>
            </a:r>
            <a:r>
              <a:rPr lang="en-US" sz="1100" b="0" i="0" u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78798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">
            <a:extLst>
              <a:ext uri="{FF2B5EF4-FFF2-40B4-BE49-F238E27FC236}">
                <a16:creationId xmlns:a16="http://schemas.microsoft.com/office/drawing/2014/main" id="{5EE3FB16-1F96-4749-B380-EDAA4D55F6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413" y="854667"/>
            <a:ext cx="7343775" cy="86241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CO" altLang="es-CO" sz="1600" b="1" dirty="0">
                <a:latin typeface="Arial" panose="020B0604020202020204" pitchFamily="34" charset="0"/>
              </a:rPr>
              <a:t>CUENTAS POR PAGAR </a:t>
            </a:r>
            <a:r>
              <a:rPr lang="es-ES" altLang="es-CO" sz="1600" b="1" dirty="0">
                <a:latin typeface="Arial" panose="020B0604020202020204" pitchFamily="34" charset="0"/>
              </a:rPr>
              <a:t>VIGENCIA </a:t>
            </a:r>
            <a:r>
              <a:rPr lang="es-CO" altLang="es-CO" sz="1600" b="1" dirty="0">
                <a:latin typeface="Arial" panose="020B0604020202020204" pitchFamily="34" charset="0"/>
              </a:rPr>
              <a:t>2022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CO" altLang="es-CO" sz="1600" b="1" dirty="0">
                <a:latin typeface="Arial" panose="020B0604020202020204" pitchFamily="34" charset="0"/>
              </a:rPr>
              <a:t>Periodo análisis Enero-Marzo 2023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CO" altLang="es-CO" sz="1800" b="1" dirty="0">
              <a:latin typeface="Arial" panose="020B0604020202020204" pitchFamily="34" charset="0"/>
            </a:endParaRPr>
          </a:p>
        </p:txBody>
      </p:sp>
      <p:sp>
        <p:nvSpPr>
          <p:cNvPr id="38983" name="CuadroTexto 8">
            <a:extLst>
              <a:ext uri="{FF2B5EF4-FFF2-40B4-BE49-F238E27FC236}">
                <a16:creationId xmlns:a16="http://schemas.microsoft.com/office/drawing/2014/main" id="{FD16270E-D21C-4E02-9BE4-5A9027EF6A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9157" y="799148"/>
            <a:ext cx="1535113" cy="2159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CO" altLang="es-CO" sz="800" b="1"/>
              <a:t>Valores en Millones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4206634-2FA0-42E1-B0C2-70BF65D087FA}"/>
              </a:ext>
            </a:extLst>
          </p:cNvPr>
          <p:cNvSpPr txBox="1"/>
          <p:nvPr/>
        </p:nvSpPr>
        <p:spPr>
          <a:xfrm>
            <a:off x="92075" y="-12700"/>
            <a:ext cx="8840788" cy="78898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O" dirty="0">
              <a:latin typeface="+mn-lt"/>
              <a:ea typeface="+mn-ea"/>
            </a:endParaRPr>
          </a:p>
        </p:txBody>
      </p:sp>
      <p:pic>
        <p:nvPicPr>
          <p:cNvPr id="38988" name="Picture 4" descr="Logo CSJ RGB_01">
            <a:extLst>
              <a:ext uri="{FF2B5EF4-FFF2-40B4-BE49-F238E27FC236}">
                <a16:creationId xmlns:a16="http://schemas.microsoft.com/office/drawing/2014/main" id="{87376396-3F7C-440B-9288-E479646142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138" y="57150"/>
            <a:ext cx="194627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89" name="Rectangle 6">
            <a:extLst>
              <a:ext uri="{FF2B5EF4-FFF2-40B4-BE49-F238E27FC236}">
                <a16:creationId xmlns:a16="http://schemas.microsoft.com/office/drawing/2014/main" id="{D467FEB7-F494-4E73-894D-755ABAE131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0413" y="-155575"/>
            <a:ext cx="4173537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tabLst>
                <a:tab pos="2700338" algn="ctr"/>
                <a:tab pos="5400675" algn="r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700338" algn="ctr"/>
                <a:tab pos="5400675" algn="r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700338" algn="ctr"/>
                <a:tab pos="5400675" algn="r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CO" altLang="es-CO" sz="1200" dirty="0">
              <a:latin typeface="Arial" panose="020B0604020202020204" pitchFamily="34" charset="0"/>
            </a:endParaRPr>
          </a:p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s-CO" sz="1400" b="1" dirty="0">
                <a:latin typeface="Berylium" charset="0"/>
              </a:rPr>
              <a:t>Dirección Ejecutiva de Administración Judicial</a:t>
            </a:r>
            <a:r>
              <a:rPr lang="es-CO" altLang="es-CO" sz="1400" dirty="0">
                <a:latin typeface="Arial" panose="020B0604020202020204" pitchFamily="34" charset="0"/>
              </a:rPr>
              <a:t> </a:t>
            </a:r>
            <a:r>
              <a:rPr lang="es-CO" altLang="es-CO" sz="1100" dirty="0">
                <a:solidFill>
                  <a:schemeClr val="bg1"/>
                </a:solidFill>
                <a:latin typeface="Arial" panose="020B0604020202020204" pitchFamily="34" charset="0"/>
              </a:rPr>
              <a:t>Seguimiento a la Ejecución Cuentas por pagar 2021 </a:t>
            </a:r>
            <a:endParaRPr lang="es-CO" altLang="es-CO" sz="1100" u="sng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CO" altLang="es-CO" sz="1100" dirty="0">
                <a:solidFill>
                  <a:schemeClr val="bg1"/>
                </a:solidFill>
                <a:latin typeface="Arial" panose="020B0604020202020204" pitchFamily="34" charset="0"/>
              </a:rPr>
              <a:t>Periodo Enero - Marzo</a:t>
            </a:r>
            <a:endParaRPr lang="es-ES" altLang="es-CO" sz="1100" b="1" dirty="0">
              <a:solidFill>
                <a:schemeClr val="bg1"/>
              </a:solidFill>
              <a:latin typeface="Berylium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es-ES" altLang="es-CO" sz="1400" dirty="0">
              <a:latin typeface="Arial" panose="020B0604020202020204" pitchFamily="34" charset="0"/>
            </a:endParaRPr>
          </a:p>
        </p:txBody>
      </p:sp>
      <p:sp>
        <p:nvSpPr>
          <p:cNvPr id="10" name="Google Shape;286;p15">
            <a:extLst>
              <a:ext uri="{FF2B5EF4-FFF2-40B4-BE49-F238E27FC236}">
                <a16:creationId xmlns:a16="http://schemas.microsoft.com/office/drawing/2014/main" id="{B6AE6CC6-7766-42BF-A0C8-8623CD66755E}"/>
              </a:ext>
            </a:extLst>
          </p:cNvPr>
          <p:cNvSpPr txBox="1"/>
          <p:nvPr/>
        </p:nvSpPr>
        <p:spPr>
          <a:xfrm>
            <a:off x="485775" y="6365562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7965CBD6-22E2-4882-B5E7-37425C0F33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1963243"/>
              </p:ext>
            </p:extLst>
          </p:nvPr>
        </p:nvGraphicFramePr>
        <p:xfrm>
          <a:off x="789506" y="1711694"/>
          <a:ext cx="7594081" cy="4032342"/>
        </p:xfrm>
        <a:graphic>
          <a:graphicData uri="http://schemas.openxmlformats.org/drawingml/2006/table">
            <a:tbl>
              <a:tblPr>
                <a:tableStyleId>{92E20BB1-03CC-48C7-90E0-667C90D3F858}</a:tableStyleId>
              </a:tblPr>
              <a:tblGrid>
                <a:gridCol w="2695169">
                  <a:extLst>
                    <a:ext uri="{9D8B030D-6E8A-4147-A177-3AD203B41FA5}">
                      <a16:colId xmlns:a16="http://schemas.microsoft.com/office/drawing/2014/main" val="3999226121"/>
                    </a:ext>
                  </a:extLst>
                </a:gridCol>
                <a:gridCol w="1307805">
                  <a:extLst>
                    <a:ext uri="{9D8B030D-6E8A-4147-A177-3AD203B41FA5}">
                      <a16:colId xmlns:a16="http://schemas.microsoft.com/office/drawing/2014/main" val="3568780315"/>
                    </a:ext>
                  </a:extLst>
                </a:gridCol>
                <a:gridCol w="1573619">
                  <a:extLst>
                    <a:ext uri="{9D8B030D-6E8A-4147-A177-3AD203B41FA5}">
                      <a16:colId xmlns:a16="http://schemas.microsoft.com/office/drawing/2014/main" val="2699494421"/>
                    </a:ext>
                  </a:extLst>
                </a:gridCol>
                <a:gridCol w="1052623">
                  <a:extLst>
                    <a:ext uri="{9D8B030D-6E8A-4147-A177-3AD203B41FA5}">
                      <a16:colId xmlns:a16="http://schemas.microsoft.com/office/drawing/2014/main" val="2039425840"/>
                    </a:ext>
                  </a:extLst>
                </a:gridCol>
                <a:gridCol w="964865">
                  <a:extLst>
                    <a:ext uri="{9D8B030D-6E8A-4147-A177-3AD203B41FA5}">
                      <a16:colId xmlns:a16="http://schemas.microsoft.com/office/drawing/2014/main" val="2206014114"/>
                    </a:ext>
                  </a:extLst>
                </a:gridCol>
              </a:tblGrid>
              <a:tr h="39834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u="none" strike="noStrike">
                          <a:effectLst/>
                        </a:rPr>
                        <a:t>Objeto de Gasto</a:t>
                      </a:r>
                      <a:endParaRPr lang="es-CO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 Obligaciones por pagar </a:t>
                      </a:r>
                      <a:endParaRPr lang="es-CO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>
                          <a:effectLst/>
                        </a:rPr>
                        <a:t> Valores pagados </a:t>
                      </a:r>
                      <a:endParaRPr lang="es-CO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u="none" strike="noStrike">
                          <a:effectLst/>
                        </a:rPr>
                        <a:t>Saldo por pagar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100" u="none" strike="noStrike">
                          <a:effectLst/>
                        </a:rPr>
                        <a:t> % Por pagar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66555115"/>
                  </a:ext>
                </a:extLst>
              </a:tr>
              <a:tr h="48171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u="none" strike="noStrike">
                          <a:effectLst/>
                        </a:rPr>
                        <a:t>A-01-01 Gastos de Personal - Permanente 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900" u="none" strike="noStrike">
                          <a:effectLst/>
                        </a:rPr>
                        <a:t>                22.262.887.621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900" u="none" strike="noStrike" dirty="0">
                          <a:effectLst/>
                        </a:rPr>
                        <a:t>    22.262.265.451 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900" u="none" strike="noStrike" dirty="0">
                          <a:effectLst/>
                        </a:rPr>
                        <a:t>         622.170 </a:t>
                      </a:r>
                      <a:endParaRPr lang="es-CO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100" u="none" strike="noStrike">
                          <a:effectLst/>
                        </a:rPr>
                        <a:t>0,00%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77567682"/>
                  </a:ext>
                </a:extLst>
              </a:tr>
              <a:tr h="324232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u="none" strike="noStrike">
                          <a:effectLst/>
                        </a:rPr>
                        <a:t>A-01-02 Gastos de Personal - Temporal 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900" u="none" strike="noStrike">
                          <a:effectLst/>
                        </a:rPr>
                        <a:t>                      658.253.016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900" u="none" strike="noStrike">
                          <a:effectLst/>
                        </a:rPr>
                        <a:t>          658.253.016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900" u="none" strike="noStrike">
                          <a:effectLst/>
                        </a:rPr>
                        <a:t>                      -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100" u="none" strike="noStrike">
                          <a:effectLst/>
                        </a:rPr>
                        <a:t>0,00%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1144409"/>
                  </a:ext>
                </a:extLst>
              </a:tr>
              <a:tr h="32423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000" u="none" strike="noStrike">
                          <a:effectLst/>
                        </a:rPr>
                        <a:t>A-02 Adquisición Bienes y Servicios </a:t>
                      </a:r>
                      <a:endParaRPr lang="es-ES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900" u="none" strike="noStrike">
                          <a:effectLst/>
                        </a:rPr>
                        <a:t>                  4.080.382.606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900" u="none" strike="noStrike">
                          <a:effectLst/>
                        </a:rPr>
                        <a:t>      4.080.382.606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900" u="none" strike="noStrike">
                          <a:effectLst/>
                        </a:rPr>
                        <a:t>                      -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100" u="none" strike="noStrike">
                          <a:effectLst/>
                        </a:rPr>
                        <a:t>0,00%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90555227"/>
                  </a:ext>
                </a:extLst>
              </a:tr>
              <a:tr h="324232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u="none" strike="noStrike">
                          <a:effectLst/>
                        </a:rPr>
                        <a:t>A-03 Transferencias corrientes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900" u="none" strike="noStrike">
                          <a:effectLst/>
                        </a:rPr>
                        <a:t>                  3.070.269.704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900" u="none" strike="noStrike">
                          <a:effectLst/>
                        </a:rPr>
                        <a:t>      3.070.269.704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900" u="none" strike="noStrike">
                          <a:effectLst/>
                        </a:rPr>
                        <a:t>                      -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100" u="none" strike="noStrike">
                          <a:effectLst/>
                        </a:rPr>
                        <a:t>0,00%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31624588"/>
                  </a:ext>
                </a:extLst>
              </a:tr>
              <a:tr h="324232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u="none" strike="noStrike">
                          <a:effectLst/>
                        </a:rPr>
                        <a:t>A-07 Disminución de pasivos 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900" u="none" strike="noStrike">
                          <a:effectLst/>
                        </a:rPr>
                        <a:t>                        92.083.158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900" u="none" strike="noStrike">
                          <a:effectLst/>
                        </a:rPr>
                        <a:t>            92.083.158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900" u="none" strike="noStrike">
                          <a:effectLst/>
                        </a:rPr>
                        <a:t>                      -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100" u="none" strike="noStrike">
                          <a:effectLst/>
                        </a:rPr>
                        <a:t>0,00%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5076481"/>
                  </a:ext>
                </a:extLst>
              </a:tr>
              <a:tr h="63920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u="none" strike="noStrike">
                          <a:effectLst/>
                        </a:rPr>
                        <a:t>A-08 Gastos por tributos, multas, sanciones e intereses de mora </a:t>
                      </a:r>
                      <a:endParaRPr lang="es-CO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900" u="none" strike="noStrike">
                          <a:effectLst/>
                        </a:rPr>
                        <a:t>                          5.360.119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900" u="none" strike="noStrike">
                          <a:effectLst/>
                        </a:rPr>
                        <a:t>              5.360.119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900" u="none" strike="noStrike">
                          <a:effectLst/>
                        </a:rPr>
                        <a:t>                      -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100" u="none" strike="noStrike">
                          <a:effectLst/>
                        </a:rPr>
                        <a:t>0,00%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98550432"/>
                  </a:ext>
                </a:extLst>
              </a:tr>
              <a:tr h="324232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u="sng" strike="noStrike">
                          <a:effectLst/>
                        </a:rPr>
                        <a:t>Subtotal Gastos De Funcionamiento </a:t>
                      </a:r>
                      <a:endParaRPr lang="es-CO" sz="1000" b="0" i="0" u="sng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900" u="none" strike="noStrike">
                          <a:effectLst/>
                        </a:rPr>
                        <a:t>                30.169.236.224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900" u="none" strike="noStrike">
                          <a:effectLst/>
                        </a:rPr>
                        <a:t>    30.168.614.054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900" u="none" strike="noStrike">
                          <a:effectLst/>
                        </a:rPr>
                        <a:t>         622.170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100" u="none" strike="noStrike">
                          <a:effectLst/>
                        </a:rPr>
                        <a:t>0,00%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3212924"/>
                  </a:ext>
                </a:extLst>
              </a:tr>
              <a:tr h="19453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u="none" strike="noStrike">
                          <a:effectLst/>
                        </a:rPr>
                        <a:t>Inversión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900" u="none" strike="noStrike">
                          <a:effectLst/>
                        </a:rPr>
                        <a:t>                  6.351.358.075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900" u="none" strike="noStrike">
                          <a:effectLst/>
                        </a:rPr>
                        <a:t>      6.351.358.075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900" u="none" strike="noStrike">
                          <a:effectLst/>
                        </a:rPr>
                        <a:t>                      -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100" u="none" strike="noStrike">
                          <a:effectLst/>
                        </a:rPr>
                        <a:t>0,00%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56370096"/>
                  </a:ext>
                </a:extLst>
              </a:tr>
              <a:tr h="194539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u="none" strike="noStrike">
                          <a:effectLst/>
                        </a:rPr>
                        <a:t>BID 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900" u="none" strike="noStrike">
                          <a:effectLst/>
                        </a:rPr>
                        <a:t>                        35.290.998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900" u="none" strike="noStrike">
                          <a:effectLst/>
                        </a:rPr>
                        <a:t>            35.290.998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900" u="none" strike="noStrike">
                          <a:effectLst/>
                        </a:rPr>
                        <a:t>                      - </a:t>
                      </a:r>
                      <a:endParaRPr lang="es-CO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100" u="none" strike="noStrike">
                          <a:effectLst/>
                        </a:rPr>
                        <a:t>0,00%</a:t>
                      </a:r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83404544"/>
                  </a:ext>
                </a:extLst>
              </a:tr>
              <a:tr h="324232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u="none" strike="noStrike" dirty="0">
                          <a:effectLst/>
                        </a:rPr>
                        <a:t>TOTAL RAMA JUDICIAL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900" b="1" u="none" strike="noStrike" dirty="0">
                          <a:effectLst/>
                        </a:rPr>
                        <a:t>                36.555.885.296 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900" b="1" u="none" strike="noStrike" dirty="0">
                          <a:effectLst/>
                        </a:rPr>
                        <a:t>    36.555.263.126 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900" b="1" u="none" strike="noStrike" dirty="0">
                          <a:effectLst/>
                        </a:rPr>
                        <a:t>         622.170 </a:t>
                      </a:r>
                      <a:endParaRPr lang="es-CO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CO" sz="1100" b="1" u="none" strike="noStrike" dirty="0">
                          <a:effectLst/>
                        </a:rPr>
                        <a:t>0,00%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495841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2"/>
          <p:cNvSpPr txBox="1"/>
          <p:nvPr/>
        </p:nvSpPr>
        <p:spPr>
          <a:xfrm>
            <a:off x="897731" y="902555"/>
            <a:ext cx="7345362" cy="33972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Presupuesto por Unidad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Ejecutora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dirty="0"/>
          </a:p>
        </p:txBody>
      </p:sp>
      <p:sp>
        <p:nvSpPr>
          <p:cNvPr id="99" name="Google Shape;99;p2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0" name="Google Shape;100;p2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2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r>
              <a:rPr lang="en-US" sz="1400" b="0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Presupuestal 2023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Marzo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103" name="Google Shape;103;p2"/>
          <p:cNvSpPr txBox="1"/>
          <p:nvPr/>
        </p:nvSpPr>
        <p:spPr>
          <a:xfrm>
            <a:off x="627060" y="4976345"/>
            <a:ext cx="720724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222D4B2A-A2FA-489A-8836-5234063584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8189206"/>
              </p:ext>
            </p:extLst>
          </p:nvPr>
        </p:nvGraphicFramePr>
        <p:xfrm>
          <a:off x="509452" y="1379363"/>
          <a:ext cx="8007488" cy="4794694"/>
        </p:xfrm>
        <a:graphic>
          <a:graphicData uri="http://schemas.openxmlformats.org/drawingml/2006/table">
            <a:tbl>
              <a:tblPr/>
              <a:tblGrid>
                <a:gridCol w="1310473">
                  <a:extLst>
                    <a:ext uri="{9D8B030D-6E8A-4147-A177-3AD203B41FA5}">
                      <a16:colId xmlns:a16="http://schemas.microsoft.com/office/drawing/2014/main" val="893018473"/>
                    </a:ext>
                  </a:extLst>
                </a:gridCol>
                <a:gridCol w="740577">
                  <a:extLst>
                    <a:ext uri="{9D8B030D-6E8A-4147-A177-3AD203B41FA5}">
                      <a16:colId xmlns:a16="http://schemas.microsoft.com/office/drawing/2014/main" val="111109624"/>
                    </a:ext>
                  </a:extLst>
                </a:gridCol>
                <a:gridCol w="752541">
                  <a:extLst>
                    <a:ext uri="{9D8B030D-6E8A-4147-A177-3AD203B41FA5}">
                      <a16:colId xmlns:a16="http://schemas.microsoft.com/office/drawing/2014/main" val="1751023231"/>
                    </a:ext>
                  </a:extLst>
                </a:gridCol>
                <a:gridCol w="766220">
                  <a:extLst>
                    <a:ext uri="{9D8B030D-6E8A-4147-A177-3AD203B41FA5}">
                      <a16:colId xmlns:a16="http://schemas.microsoft.com/office/drawing/2014/main" val="3211385186"/>
                    </a:ext>
                  </a:extLst>
                </a:gridCol>
                <a:gridCol w="856292">
                  <a:extLst>
                    <a:ext uri="{9D8B030D-6E8A-4147-A177-3AD203B41FA5}">
                      <a16:colId xmlns:a16="http://schemas.microsoft.com/office/drawing/2014/main" val="2132471248"/>
                    </a:ext>
                  </a:extLst>
                </a:gridCol>
                <a:gridCol w="709871">
                  <a:extLst>
                    <a:ext uri="{9D8B030D-6E8A-4147-A177-3AD203B41FA5}">
                      <a16:colId xmlns:a16="http://schemas.microsoft.com/office/drawing/2014/main" val="3920017095"/>
                    </a:ext>
                  </a:extLst>
                </a:gridCol>
                <a:gridCol w="693176">
                  <a:extLst>
                    <a:ext uri="{9D8B030D-6E8A-4147-A177-3AD203B41FA5}">
                      <a16:colId xmlns:a16="http://schemas.microsoft.com/office/drawing/2014/main" val="4011348302"/>
                    </a:ext>
                  </a:extLst>
                </a:gridCol>
                <a:gridCol w="713217">
                  <a:extLst>
                    <a:ext uri="{9D8B030D-6E8A-4147-A177-3AD203B41FA5}">
                      <a16:colId xmlns:a16="http://schemas.microsoft.com/office/drawing/2014/main" val="2391425220"/>
                    </a:ext>
                  </a:extLst>
                </a:gridCol>
                <a:gridCol w="768626">
                  <a:extLst>
                    <a:ext uri="{9D8B030D-6E8A-4147-A177-3AD203B41FA5}">
                      <a16:colId xmlns:a16="http://schemas.microsoft.com/office/drawing/2014/main" val="3212055782"/>
                    </a:ext>
                  </a:extLst>
                </a:gridCol>
                <a:gridCol w="696495">
                  <a:extLst>
                    <a:ext uri="{9D8B030D-6E8A-4147-A177-3AD203B41FA5}">
                      <a16:colId xmlns:a16="http://schemas.microsoft.com/office/drawing/2014/main" val="1366595431"/>
                    </a:ext>
                  </a:extLst>
                </a:gridCol>
              </a:tblGrid>
              <a:tr h="60198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Unidad Presupuestal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Apropiación Vigente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Compromisos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Comp./Apro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Obligaciones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Oblig./Apro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Pagos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Pago/Apro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Apropiación por   Comprometer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7E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por  compromiso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0069251"/>
                  </a:ext>
                </a:extLst>
              </a:tr>
              <a:tr h="46306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Consejo Superior de la Judicatura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792.357,7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98.184,2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77.964,6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75.247,6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694.173,5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177703"/>
                  </a:ext>
                </a:extLst>
              </a:tr>
              <a:tr h="46306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Corte Suprema de Justicia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231.043,1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54.509,4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45.178,1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44.992,6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176.533,7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9570003"/>
                  </a:ext>
                </a:extLst>
              </a:tr>
              <a:tr h="46306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Consejo de Estado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225.225,5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48.473,0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44.759,2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44.694,3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176.752,5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9386597"/>
                  </a:ext>
                </a:extLst>
              </a:tr>
              <a:tr h="46306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Corte Constitucional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84.455,0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17.845,0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16.204,1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15.914,7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66.610,0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647904"/>
                  </a:ext>
                </a:extLst>
              </a:tr>
              <a:tr h="46306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Tribunales y Juzgados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4.600.404,6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977.771,1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840.374,1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837.089,1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3.622.633,5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708021"/>
                  </a:ext>
                </a:extLst>
              </a:tr>
              <a:tr h="463063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Comisión Nacional de Disciplina Judicial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136.084,3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30.822,2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27.547,6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27.361,6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105.262,1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467917"/>
                  </a:ext>
                </a:extLst>
              </a:tr>
              <a:tr h="463063"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ES" sz="1050" b="0" i="0" u="none" strike="noStrike" cap="non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Arial"/>
                        </a:rPr>
                        <a:t>Inversión – Otros Recursos Tesoro y Fondos Especiales</a:t>
                      </a:r>
                      <a:endParaRPr lang="es-CO" sz="1050" b="0" i="0" u="none" strike="noStrike" cap="non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  <a:sym typeface="Arial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643.750,0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192.670,5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CO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29,9%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130,7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CO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130,7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CO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451.079,5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CO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70,1%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793089"/>
                  </a:ext>
                </a:extLst>
              </a:tr>
              <a:tr h="463063">
                <a:tc>
                  <a:txBody>
                    <a:bodyPr/>
                    <a:lstStyle/>
                    <a:p>
                      <a:pPr marR="0" algn="l" rtl="0" fontAlgn="b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</a:pPr>
                      <a:r>
                        <a:rPr lang="es-CO" sz="1050" b="0" i="0" u="none" strike="noStrike" cap="non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Arial"/>
                        </a:rPr>
                        <a:t>Inversión – Recursos Crédito  Externo- BID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83.159,9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4.709,0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CO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441,4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CO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441,4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CO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78.450,9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s-CO" sz="11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94,3%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551805"/>
                  </a:ext>
                </a:extLst>
              </a:tr>
              <a:tr h="46306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6.796.480,1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1.424.984,4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1.052.599,8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1.045.871,9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5.371.495,7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3114633"/>
                  </a:ext>
                </a:extLst>
              </a:tr>
            </a:tbl>
          </a:graphicData>
        </a:graphic>
      </p:graphicFrame>
      <p:sp>
        <p:nvSpPr>
          <p:cNvPr id="10" name="Google Shape;286;p15">
            <a:extLst>
              <a:ext uri="{FF2B5EF4-FFF2-40B4-BE49-F238E27FC236}">
                <a16:creationId xmlns:a16="http://schemas.microsoft.com/office/drawing/2014/main" id="{D50BF00D-163D-4717-8695-DB4643CEA676}"/>
              </a:ext>
            </a:extLst>
          </p:cNvPr>
          <p:cNvSpPr txBox="1"/>
          <p:nvPr/>
        </p:nvSpPr>
        <p:spPr>
          <a:xfrm>
            <a:off x="485775" y="6365562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6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6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3" name="Google Shape;163;p6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6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Presupuestal 2023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Marzo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48D4E17-3646-4909-B341-4ADBFDB6D1D2}"/>
              </a:ext>
            </a:extLst>
          </p:cNvPr>
          <p:cNvSpPr txBox="1"/>
          <p:nvPr/>
        </p:nvSpPr>
        <p:spPr>
          <a:xfrm>
            <a:off x="2903887" y="843794"/>
            <a:ext cx="37532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Distribución del Presupuesto 2023</a:t>
            </a:r>
            <a:endParaRPr lang="es-CO" b="1" dirty="0"/>
          </a:p>
        </p:txBody>
      </p:sp>
      <p:sp>
        <p:nvSpPr>
          <p:cNvPr id="10" name="Google Shape;102;p2">
            <a:extLst>
              <a:ext uri="{FF2B5EF4-FFF2-40B4-BE49-F238E27FC236}">
                <a16:creationId xmlns:a16="http://schemas.microsoft.com/office/drawing/2014/main" id="{DF51F401-858F-465A-BB08-655878E2B482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51A12C03-26D9-41C9-98E4-315036BD5A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5381765"/>
              </p:ext>
            </p:extLst>
          </p:nvPr>
        </p:nvGraphicFramePr>
        <p:xfrm>
          <a:off x="483700" y="1219078"/>
          <a:ext cx="7875408" cy="53542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35774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6"/>
          <p:cNvSpPr txBox="1"/>
          <p:nvPr/>
        </p:nvSpPr>
        <p:spPr>
          <a:xfrm>
            <a:off x="838992" y="773488"/>
            <a:ext cx="7346950" cy="33917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600" b="1" dirty="0">
                <a:solidFill>
                  <a:schemeClr val="dk1"/>
                </a:solidFill>
              </a:rPr>
              <a:t>Presupuesto por </a:t>
            </a:r>
            <a:r>
              <a:rPr lang="en-US" sz="1600" b="1" dirty="0" err="1">
                <a:solidFill>
                  <a:schemeClr val="dk1"/>
                </a:solidFill>
              </a:rPr>
              <a:t>Objeto</a:t>
            </a:r>
            <a:r>
              <a:rPr lang="en-US" sz="1600" b="1" dirty="0">
                <a:solidFill>
                  <a:schemeClr val="dk1"/>
                </a:solidFill>
              </a:rPr>
              <a:t> de </a:t>
            </a:r>
            <a:r>
              <a:rPr lang="en-US" sz="1600" b="1" dirty="0" err="1">
                <a:solidFill>
                  <a:schemeClr val="dk1"/>
                </a:solidFill>
              </a:rPr>
              <a:t>Gasto</a:t>
            </a:r>
            <a:endParaRPr sz="1600" b="1" dirty="0">
              <a:solidFill>
                <a:schemeClr val="dk1"/>
              </a:solidFill>
            </a:endParaRPr>
          </a:p>
        </p:txBody>
      </p:sp>
      <p:sp>
        <p:nvSpPr>
          <p:cNvPr id="156" name="Google Shape;156;p6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6"/>
          <p:cNvSpPr txBox="1"/>
          <p:nvPr/>
        </p:nvSpPr>
        <p:spPr>
          <a:xfrm>
            <a:off x="209549" y="6328153"/>
            <a:ext cx="8721725" cy="33851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NOTA 1: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Transferencias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Corrientes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incluye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los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rubros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incapacidades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sentencias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conciliaciones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La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cuenta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Disminución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Pasivos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incluye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los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rubros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cesantías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definitivas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parciales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800"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Calibri"/>
              <a:buNone/>
            </a:pPr>
            <a:endParaRPr sz="800" dirty="0"/>
          </a:p>
        </p:txBody>
      </p:sp>
      <p:sp>
        <p:nvSpPr>
          <p:cNvPr id="158" name="Google Shape;158;p6"/>
          <p:cNvSpPr txBox="1"/>
          <p:nvPr/>
        </p:nvSpPr>
        <p:spPr>
          <a:xfrm>
            <a:off x="569120" y="5336116"/>
            <a:ext cx="825500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sp>
        <p:nvSpPr>
          <p:cNvPr id="161" name="Google Shape;161;p6"/>
          <p:cNvSpPr txBox="1"/>
          <p:nvPr/>
        </p:nvSpPr>
        <p:spPr>
          <a:xfrm>
            <a:off x="7896757" y="734418"/>
            <a:ext cx="1042457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162" name="Google Shape;162;p6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3" name="Google Shape;163;p6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6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Presupuestal 2023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Marzo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17418F01-7505-4CC2-875D-5D8BEE7B3D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3015992"/>
              </p:ext>
            </p:extLst>
          </p:nvPr>
        </p:nvGraphicFramePr>
        <p:xfrm>
          <a:off x="371061" y="1232391"/>
          <a:ext cx="7911548" cy="4852125"/>
        </p:xfrm>
        <a:graphic>
          <a:graphicData uri="http://schemas.openxmlformats.org/drawingml/2006/table">
            <a:tbl>
              <a:tblPr/>
              <a:tblGrid>
                <a:gridCol w="2130070">
                  <a:extLst>
                    <a:ext uri="{9D8B030D-6E8A-4147-A177-3AD203B41FA5}">
                      <a16:colId xmlns:a16="http://schemas.microsoft.com/office/drawing/2014/main" val="2960006817"/>
                    </a:ext>
                  </a:extLst>
                </a:gridCol>
                <a:gridCol w="827070">
                  <a:extLst>
                    <a:ext uri="{9D8B030D-6E8A-4147-A177-3AD203B41FA5}">
                      <a16:colId xmlns:a16="http://schemas.microsoft.com/office/drawing/2014/main" val="815038549"/>
                    </a:ext>
                  </a:extLst>
                </a:gridCol>
                <a:gridCol w="883845">
                  <a:extLst>
                    <a:ext uri="{9D8B030D-6E8A-4147-A177-3AD203B41FA5}">
                      <a16:colId xmlns:a16="http://schemas.microsoft.com/office/drawing/2014/main" val="3408720232"/>
                    </a:ext>
                  </a:extLst>
                </a:gridCol>
                <a:gridCol w="497573">
                  <a:extLst>
                    <a:ext uri="{9D8B030D-6E8A-4147-A177-3AD203B41FA5}">
                      <a16:colId xmlns:a16="http://schemas.microsoft.com/office/drawing/2014/main" val="2947933364"/>
                    </a:ext>
                  </a:extLst>
                </a:gridCol>
                <a:gridCol w="980008">
                  <a:extLst>
                    <a:ext uri="{9D8B030D-6E8A-4147-A177-3AD203B41FA5}">
                      <a16:colId xmlns:a16="http://schemas.microsoft.com/office/drawing/2014/main" val="2960274372"/>
                    </a:ext>
                  </a:extLst>
                </a:gridCol>
                <a:gridCol w="470874">
                  <a:extLst>
                    <a:ext uri="{9D8B030D-6E8A-4147-A177-3AD203B41FA5}">
                      <a16:colId xmlns:a16="http://schemas.microsoft.com/office/drawing/2014/main" val="2090796418"/>
                    </a:ext>
                  </a:extLst>
                </a:gridCol>
                <a:gridCol w="752225">
                  <a:extLst>
                    <a:ext uri="{9D8B030D-6E8A-4147-A177-3AD203B41FA5}">
                      <a16:colId xmlns:a16="http://schemas.microsoft.com/office/drawing/2014/main" val="1482663369"/>
                    </a:ext>
                  </a:extLst>
                </a:gridCol>
                <a:gridCol w="431019">
                  <a:extLst>
                    <a:ext uri="{9D8B030D-6E8A-4147-A177-3AD203B41FA5}">
                      <a16:colId xmlns:a16="http://schemas.microsoft.com/office/drawing/2014/main" val="1075315901"/>
                    </a:ext>
                  </a:extLst>
                </a:gridCol>
                <a:gridCol w="938864">
                  <a:extLst>
                    <a:ext uri="{9D8B030D-6E8A-4147-A177-3AD203B41FA5}">
                      <a16:colId xmlns:a16="http://schemas.microsoft.com/office/drawing/2014/main" val="2686214003"/>
                    </a:ext>
                  </a:extLst>
                </a:gridCol>
              </a:tblGrid>
              <a:tr h="6409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Concepto de Gasto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Apropiación Vigente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Compromisos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Comp./Apro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Obligaciones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Oblig./Apro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Pagos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dirty="0"/>
                        <a:t>Pago/Apro</a:t>
                      </a:r>
                      <a:endParaRPr lang="es-CO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Apropiación sin  Comprometer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2123282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A-01-01 Gastos de Personal - Permanente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5.090.523,4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947.896,1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18,6%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945.958,3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18,6%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943.548,0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18,5%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 dirty="0">
                          <a:effectLst/>
                          <a:latin typeface="Calibri" panose="020F0502020204030204" pitchFamily="34" charset="0"/>
                        </a:rPr>
                        <a:t>4.142.627,3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8629891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A-01-02 Gastos de Personal - Temporal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110.332,3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6.979,4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6,3%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6.681,2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6,1%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6.634,9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6,0%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103.352,9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4739898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A-02 Adquisición Bienes y Servicios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400.164,4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247.024,3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61,7%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79.311,3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19,8%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77.776,6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19,4%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153.140,1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8188687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A-03 Transferencias corrientes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139.507,1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20.252,8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14,5%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15.441,5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11,1%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13.100,8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9,4%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119.254,3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8901754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A-07 Disminución de pasivos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10.239,3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1.243,6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12,1%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519,2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5,1%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155,3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8.995,7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9871077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A-08 Gastos por tributos, multas, sanciones e intereses de mora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18.942,0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4.208,8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22,2%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4.116,3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21,7%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4.084,2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21,6%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14.733,2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2202836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Subtotal Gastos De Funcionamiento 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5.769.708,5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1.227.604,9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21,3%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1.052.027,7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18,2%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1.045.299,8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18,1%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4.542.103,6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255391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- Fondo de Contingencias (Deuda Publica)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299.861,7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299.861,7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3976769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C- Inversión – Otros Recursos Tesoro y Fondos Especiales</a:t>
                      </a:r>
                      <a:endParaRPr lang="es-CO" sz="11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643.750,0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192.670,5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29,9%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130,7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130,7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451.079,5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385635"/>
                  </a:ext>
                </a:extLst>
              </a:tr>
              <a:tr h="40346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C- Inversión – Recursos Crédito  Externo- BID</a:t>
                      </a:r>
                    </a:p>
                  </a:txBody>
                  <a:tcPr marL="8147" marR="8147" marT="8147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83.159,9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4.709,0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441,4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441,4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78.450,9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8766658"/>
                  </a:ext>
                </a:extLst>
              </a:tr>
              <a:tr h="17651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RAMA JUDICIAL</a:t>
                      </a:r>
                    </a:p>
                  </a:txBody>
                  <a:tcPr marL="8450" marR="8450" marT="84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6.796.480,1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1.424.984,4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21,0%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1.052.599,8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15,5%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1.045.871,9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0" i="0" u="none" strike="noStrike">
                          <a:effectLst/>
                          <a:latin typeface="Calibri" panose="020F0502020204030204" pitchFamily="34" charset="0"/>
                        </a:rPr>
                        <a:t>15,4%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5.371.495,7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601340"/>
                  </a:ext>
                </a:extLst>
              </a:tr>
            </a:tbl>
          </a:graphicData>
        </a:graphic>
      </p:graphicFrame>
      <p:sp>
        <p:nvSpPr>
          <p:cNvPr id="11" name="Google Shape;286;p15">
            <a:extLst>
              <a:ext uri="{FF2B5EF4-FFF2-40B4-BE49-F238E27FC236}">
                <a16:creationId xmlns:a16="http://schemas.microsoft.com/office/drawing/2014/main" id="{D81A4C9E-D40D-4CA2-94EA-C9849640DB87}"/>
              </a:ext>
            </a:extLst>
          </p:cNvPr>
          <p:cNvSpPr txBox="1"/>
          <p:nvPr/>
        </p:nvSpPr>
        <p:spPr>
          <a:xfrm>
            <a:off x="371061" y="6113870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9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9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8" name="Google Shape;208;p9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9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Presupuestal 2023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Marzo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2;p2">
            <a:extLst>
              <a:ext uri="{FF2B5EF4-FFF2-40B4-BE49-F238E27FC236}">
                <a16:creationId xmlns:a16="http://schemas.microsoft.com/office/drawing/2014/main" id="{E01B483C-3857-4A8F-BD3E-593F58E775B5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8" name="Google Shape;286;p15">
            <a:extLst>
              <a:ext uri="{FF2B5EF4-FFF2-40B4-BE49-F238E27FC236}">
                <a16:creationId xmlns:a16="http://schemas.microsoft.com/office/drawing/2014/main" id="{7709D844-8016-4720-A64B-60BE6C8CDCD3}"/>
              </a:ext>
            </a:extLst>
          </p:cNvPr>
          <p:cNvSpPr txBox="1"/>
          <p:nvPr/>
        </p:nvSpPr>
        <p:spPr>
          <a:xfrm>
            <a:off x="485775" y="6365562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B3F97B87-BC0F-4AAE-AF35-1125B66C10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360013"/>
              </p:ext>
            </p:extLst>
          </p:nvPr>
        </p:nvGraphicFramePr>
        <p:xfrm>
          <a:off x="790128" y="1103679"/>
          <a:ext cx="7875408" cy="5065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8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8"/>
          <p:cNvSpPr txBox="1"/>
          <p:nvPr/>
        </p:nvSpPr>
        <p:spPr>
          <a:xfrm>
            <a:off x="897731" y="781460"/>
            <a:ext cx="7345362" cy="33813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Ejecucion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Gastos</a:t>
            </a:r>
            <a:r>
              <a:rPr lang="en-US" sz="1600" b="1" i="0" u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1600" b="1" i="0" u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Funcionamiento</a:t>
            </a:r>
            <a:endParaRPr dirty="0"/>
          </a:p>
        </p:txBody>
      </p:sp>
      <p:sp>
        <p:nvSpPr>
          <p:cNvPr id="187" name="Google Shape;187;p8"/>
          <p:cNvSpPr txBox="1"/>
          <p:nvPr/>
        </p:nvSpPr>
        <p:spPr>
          <a:xfrm>
            <a:off x="8070665" y="781540"/>
            <a:ext cx="1535112" cy="2143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sp>
        <p:nvSpPr>
          <p:cNvPr id="191" name="Google Shape;191;p8"/>
          <p:cNvSpPr txBox="1"/>
          <p:nvPr/>
        </p:nvSpPr>
        <p:spPr>
          <a:xfrm>
            <a:off x="138280" y="-280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2" name="Google Shape;192;p8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p8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Presupuestal 2023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Marzo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B08E260D-BC8E-4D26-B31F-F815BDDF02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4545345"/>
              </p:ext>
            </p:extLst>
          </p:nvPr>
        </p:nvGraphicFramePr>
        <p:xfrm>
          <a:off x="445201" y="1529096"/>
          <a:ext cx="7880091" cy="4779775"/>
        </p:xfrm>
        <a:graphic>
          <a:graphicData uri="http://schemas.openxmlformats.org/drawingml/2006/table">
            <a:tbl>
              <a:tblPr>
                <a:tableStyleId>{92E20BB1-03CC-48C7-90E0-667C90D3F858}</a:tableStyleId>
              </a:tblPr>
              <a:tblGrid>
                <a:gridCol w="978386">
                  <a:extLst>
                    <a:ext uri="{9D8B030D-6E8A-4147-A177-3AD203B41FA5}">
                      <a16:colId xmlns:a16="http://schemas.microsoft.com/office/drawing/2014/main" val="165227696"/>
                    </a:ext>
                  </a:extLst>
                </a:gridCol>
                <a:gridCol w="768735">
                  <a:extLst>
                    <a:ext uri="{9D8B030D-6E8A-4147-A177-3AD203B41FA5}">
                      <a16:colId xmlns:a16="http://schemas.microsoft.com/office/drawing/2014/main" val="692856939"/>
                    </a:ext>
                  </a:extLst>
                </a:gridCol>
                <a:gridCol w="744801">
                  <a:extLst>
                    <a:ext uri="{9D8B030D-6E8A-4147-A177-3AD203B41FA5}">
                      <a16:colId xmlns:a16="http://schemas.microsoft.com/office/drawing/2014/main" val="1249476075"/>
                    </a:ext>
                  </a:extLst>
                </a:gridCol>
                <a:gridCol w="779714">
                  <a:extLst>
                    <a:ext uri="{9D8B030D-6E8A-4147-A177-3AD203B41FA5}">
                      <a16:colId xmlns:a16="http://schemas.microsoft.com/office/drawing/2014/main" val="3745117554"/>
                    </a:ext>
                  </a:extLst>
                </a:gridCol>
                <a:gridCol w="756438">
                  <a:extLst>
                    <a:ext uri="{9D8B030D-6E8A-4147-A177-3AD203B41FA5}">
                      <a16:colId xmlns:a16="http://schemas.microsoft.com/office/drawing/2014/main" val="3500011483"/>
                    </a:ext>
                  </a:extLst>
                </a:gridCol>
                <a:gridCol w="721525">
                  <a:extLst>
                    <a:ext uri="{9D8B030D-6E8A-4147-A177-3AD203B41FA5}">
                      <a16:colId xmlns:a16="http://schemas.microsoft.com/office/drawing/2014/main" val="3994224901"/>
                    </a:ext>
                  </a:extLst>
                </a:gridCol>
                <a:gridCol w="768076">
                  <a:extLst>
                    <a:ext uri="{9D8B030D-6E8A-4147-A177-3AD203B41FA5}">
                      <a16:colId xmlns:a16="http://schemas.microsoft.com/office/drawing/2014/main" val="3354882901"/>
                    </a:ext>
                  </a:extLst>
                </a:gridCol>
                <a:gridCol w="861177">
                  <a:extLst>
                    <a:ext uri="{9D8B030D-6E8A-4147-A177-3AD203B41FA5}">
                      <a16:colId xmlns:a16="http://schemas.microsoft.com/office/drawing/2014/main" val="4030324063"/>
                    </a:ext>
                  </a:extLst>
                </a:gridCol>
                <a:gridCol w="709888">
                  <a:extLst>
                    <a:ext uri="{9D8B030D-6E8A-4147-A177-3AD203B41FA5}">
                      <a16:colId xmlns:a16="http://schemas.microsoft.com/office/drawing/2014/main" val="3163296173"/>
                    </a:ext>
                  </a:extLst>
                </a:gridCol>
                <a:gridCol w="791351">
                  <a:extLst>
                    <a:ext uri="{9D8B030D-6E8A-4147-A177-3AD203B41FA5}">
                      <a16:colId xmlns:a16="http://schemas.microsoft.com/office/drawing/2014/main" val="4275240401"/>
                    </a:ext>
                  </a:extLst>
                </a:gridCol>
              </a:tblGrid>
              <a:tr h="389355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Nivel central y seccionales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 err="1">
                          <a:effectLst/>
                        </a:rPr>
                        <a:t>Apr</a:t>
                      </a:r>
                      <a:r>
                        <a:rPr lang="es-CO" sz="1000" u="none" strike="noStrike" dirty="0">
                          <a:effectLst/>
                        </a:rPr>
                        <a:t>. Vigente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Compromiso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% Ejecución nivel compromiso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 err="1">
                          <a:effectLst/>
                        </a:rPr>
                        <a:t>Obligaciónes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% Ejecución efectiva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Pagos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% Ejecución nivel pagos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Saldo por ejecutar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% Por ejecutar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59" marR="8059" marT="8059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9772708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GESTION GENERAL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1.108.198,4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202.283,0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18,25%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174.109,9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15,71%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170.876,0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15,42%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905.915,4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81,75%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020654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 dirty="0">
                          <a:effectLst/>
                          <a:latin typeface="Calibri" panose="020F0502020204030204" pitchFamily="34" charset="0"/>
                        </a:rPr>
                        <a:t>BOGOTA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806.777,8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216.479,9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26,83%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175.597,7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21,77%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175.597,7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21,77%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590.297,9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73,17%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9028780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MEDELLIN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533.313,1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130.407,7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24,45%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111.749,0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20,95%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111.703,3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20,95%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402.905,4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75,55%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18332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BARRANQUILLA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180.244,7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44.887,3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24,90%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40.628,8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22,54%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40.628,8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22,54%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135.357,4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75,10%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8688428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CARTAGENA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157.642,2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45.017,7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28,56%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38.989,3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24,73%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38.989,3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24,73%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112.624,5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71,44%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6957867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TUNJA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197.571,1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53.843,8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27,25%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48.973,3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24,79%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48.960,0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24,78%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143.727,3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72,75%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1892243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MANIZALES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111.208,8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28.603,1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25,72%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25.266,2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22,72%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25.266,2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22,72%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82.605,7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74,28%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6717592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POPAYAN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101.449,6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25.374,0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25,01%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22.566,7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22,24%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22.435,2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22,11%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76.075,6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74,99%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2246704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VALLEDUPAR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128.960,5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36.480,2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28,29%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30.686,9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23,80%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30.681,2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23,79%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92.480,3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71,71%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009797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MONTERIA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89.163,1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25.700,7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28,82%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19.396,1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21,75%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19.285,4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21,63%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63.462,4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71,18%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2094721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NEIVA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151.736,1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41.045,2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27,05%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35.566,9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23,44%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35.164,6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23,17%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110.690,9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72,95%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0908599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SANTAMARTA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100.434,3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26.882,3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26,77%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23.036,3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22,94%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23.036,3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22,94%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73.552,0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73,23%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2076844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VILLAVICENCIO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107.498,7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30.786,2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28,64%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27.164,8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25,27%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25.129,1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23,38%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76.712,5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71,36%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5960824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PASTO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153.036,6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40.849,4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26,69%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33.815,6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22,10%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33.802,5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22,09%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112.187,2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73,31%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6998417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CUCUTA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143.630,4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38.387,7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26,73%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32.925,5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22,92%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32.863,7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22,88%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105.242,6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73,27%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390819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ARMENIA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65.513,7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15.483,4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23,63%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14.010,3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21,39%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13.895,4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21,21%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50.030,3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76,37%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0105597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PEREIRA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102.858,7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22.323,3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21,70%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18.901,6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18,38%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18.763,3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18,24%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80.535,4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78,30%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7548313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BUCARAMANGA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239.111,0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58.696,3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24,55%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51.013,1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21,33%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51.013,0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21,33%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180.414,8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75,45%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9579989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SINCELEJO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71.758,6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18.795,9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26,19%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14.618,9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20,37%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14.618,9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20,37%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52.962,7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73,81%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0745401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IBAGUE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179.481,7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38.063,9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21,21%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34.325,6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19,12%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34.193,9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19,05%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141.417,8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78,79%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6501513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b="0" i="0" u="none" strike="noStrike">
                          <a:effectLst/>
                          <a:latin typeface="Calibri" panose="020F0502020204030204" pitchFamily="34" charset="0"/>
                        </a:rPr>
                        <a:t>CALI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374.543,7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87.213,7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23,29%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78.685,4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21,01%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78.395,9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20,93%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287.330,0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76,71%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210898"/>
                  </a:ext>
                </a:extLst>
              </a:tr>
              <a:tr h="237732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 Asignado a subunidad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665.575,7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665.575,7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100,00%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0525444"/>
                  </a:ext>
                </a:extLst>
              </a:tr>
              <a:tr h="173046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general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5.769.708,5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1.227.604,9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21,28%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1.052.027,7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18,23%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1.045.299,8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18,12%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4.542.103,6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78,72%</a:t>
                      </a:r>
                    </a:p>
                  </a:txBody>
                  <a:tcPr marL="9525" marR="9525" marT="9525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0448598"/>
                  </a:ext>
                </a:extLst>
              </a:tr>
            </a:tbl>
          </a:graphicData>
        </a:graphic>
      </p:graphicFrame>
      <p:sp>
        <p:nvSpPr>
          <p:cNvPr id="11" name="Google Shape;286;p15">
            <a:extLst>
              <a:ext uri="{FF2B5EF4-FFF2-40B4-BE49-F238E27FC236}">
                <a16:creationId xmlns:a16="http://schemas.microsoft.com/office/drawing/2014/main" id="{7C63563F-AB0A-4046-908F-41100187A790}"/>
              </a:ext>
            </a:extLst>
          </p:cNvPr>
          <p:cNvSpPr txBox="1"/>
          <p:nvPr/>
        </p:nvSpPr>
        <p:spPr>
          <a:xfrm>
            <a:off x="485775" y="6365562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49540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2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2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2" name="Google Shape;252;p12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53" name="Google Shape;253;p12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Presupuestal 2023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Marzo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2;p2">
            <a:extLst>
              <a:ext uri="{FF2B5EF4-FFF2-40B4-BE49-F238E27FC236}">
                <a16:creationId xmlns:a16="http://schemas.microsoft.com/office/drawing/2014/main" id="{EFF1829F-5F9C-48B9-9C32-237FB968D575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C300C3D8-5439-4FFF-AAF7-0AE0C16113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2622382"/>
              </p:ext>
            </p:extLst>
          </p:nvPr>
        </p:nvGraphicFramePr>
        <p:xfrm>
          <a:off x="765615" y="1073655"/>
          <a:ext cx="7609594" cy="5065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10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0"/>
          <p:cNvSpPr txBox="1"/>
          <p:nvPr/>
        </p:nvSpPr>
        <p:spPr>
          <a:xfrm>
            <a:off x="839787" y="804862"/>
            <a:ext cx="7345362" cy="27781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2075" tIns="46025" rIns="92075" bIns="46025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Font typeface="Arial"/>
              <a:buNone/>
            </a:pPr>
            <a:r>
              <a:rPr lang="en-US" sz="1200" b="1" i="0" u="none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Inversión</a:t>
            </a:r>
            <a:r>
              <a:rPr lang="en-US" sz="1200" b="1" i="0" u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– Recursos Corrientes y BID por Unidad </a:t>
            </a:r>
            <a:r>
              <a:rPr lang="en-US" sz="1200" b="1" i="0" u="none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Ejecutora</a:t>
            </a:r>
            <a:endParaRPr dirty="0"/>
          </a:p>
        </p:txBody>
      </p:sp>
      <p:sp>
        <p:nvSpPr>
          <p:cNvPr id="222" name="Google Shape;222;p10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3" name="Google Shape;223;p10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24" name="Google Shape;224;p10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Presupuestal 2023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Marzo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02;p2">
            <a:extLst>
              <a:ext uri="{FF2B5EF4-FFF2-40B4-BE49-F238E27FC236}">
                <a16:creationId xmlns:a16="http://schemas.microsoft.com/office/drawing/2014/main" id="{3D3BEA11-A43A-4153-93D3-34B55AC80B4D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E529BF20-88B9-4503-9955-DC66F897FD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634498"/>
              </p:ext>
            </p:extLst>
          </p:nvPr>
        </p:nvGraphicFramePr>
        <p:xfrm>
          <a:off x="662921" y="1183456"/>
          <a:ext cx="8081028" cy="5182106"/>
        </p:xfrm>
        <a:graphic>
          <a:graphicData uri="http://schemas.openxmlformats.org/drawingml/2006/table">
            <a:tbl>
              <a:tblPr>
                <a:tableStyleId>{92E20BB1-03CC-48C7-90E0-667C90D3F858}</a:tableStyleId>
              </a:tblPr>
              <a:tblGrid>
                <a:gridCol w="1074596">
                  <a:extLst>
                    <a:ext uri="{9D8B030D-6E8A-4147-A177-3AD203B41FA5}">
                      <a16:colId xmlns:a16="http://schemas.microsoft.com/office/drawing/2014/main" val="862424232"/>
                    </a:ext>
                  </a:extLst>
                </a:gridCol>
                <a:gridCol w="964957">
                  <a:extLst>
                    <a:ext uri="{9D8B030D-6E8A-4147-A177-3AD203B41FA5}">
                      <a16:colId xmlns:a16="http://schemas.microsoft.com/office/drawing/2014/main" val="3567840625"/>
                    </a:ext>
                  </a:extLst>
                </a:gridCol>
                <a:gridCol w="671275">
                  <a:extLst>
                    <a:ext uri="{9D8B030D-6E8A-4147-A177-3AD203B41FA5}">
                      <a16:colId xmlns:a16="http://schemas.microsoft.com/office/drawing/2014/main" val="3584866353"/>
                    </a:ext>
                  </a:extLst>
                </a:gridCol>
                <a:gridCol w="671275">
                  <a:extLst>
                    <a:ext uri="{9D8B030D-6E8A-4147-A177-3AD203B41FA5}">
                      <a16:colId xmlns:a16="http://schemas.microsoft.com/office/drawing/2014/main" val="685180546"/>
                    </a:ext>
                  </a:extLst>
                </a:gridCol>
                <a:gridCol w="671275">
                  <a:extLst>
                    <a:ext uri="{9D8B030D-6E8A-4147-A177-3AD203B41FA5}">
                      <a16:colId xmlns:a16="http://schemas.microsoft.com/office/drawing/2014/main" val="2067454905"/>
                    </a:ext>
                  </a:extLst>
                </a:gridCol>
                <a:gridCol w="671275">
                  <a:extLst>
                    <a:ext uri="{9D8B030D-6E8A-4147-A177-3AD203B41FA5}">
                      <a16:colId xmlns:a16="http://schemas.microsoft.com/office/drawing/2014/main" val="632938795"/>
                    </a:ext>
                  </a:extLst>
                </a:gridCol>
                <a:gridCol w="671275">
                  <a:extLst>
                    <a:ext uri="{9D8B030D-6E8A-4147-A177-3AD203B41FA5}">
                      <a16:colId xmlns:a16="http://schemas.microsoft.com/office/drawing/2014/main" val="3416486928"/>
                    </a:ext>
                  </a:extLst>
                </a:gridCol>
                <a:gridCol w="671275">
                  <a:extLst>
                    <a:ext uri="{9D8B030D-6E8A-4147-A177-3AD203B41FA5}">
                      <a16:colId xmlns:a16="http://schemas.microsoft.com/office/drawing/2014/main" val="42644021"/>
                    </a:ext>
                  </a:extLst>
                </a:gridCol>
                <a:gridCol w="671275">
                  <a:extLst>
                    <a:ext uri="{9D8B030D-6E8A-4147-A177-3AD203B41FA5}">
                      <a16:colId xmlns:a16="http://schemas.microsoft.com/office/drawing/2014/main" val="2844856131"/>
                    </a:ext>
                  </a:extLst>
                </a:gridCol>
                <a:gridCol w="671275">
                  <a:extLst>
                    <a:ext uri="{9D8B030D-6E8A-4147-A177-3AD203B41FA5}">
                      <a16:colId xmlns:a16="http://schemas.microsoft.com/office/drawing/2014/main" val="1624604005"/>
                    </a:ext>
                  </a:extLst>
                </a:gridCol>
                <a:gridCol w="671275">
                  <a:extLst>
                    <a:ext uri="{9D8B030D-6E8A-4147-A177-3AD203B41FA5}">
                      <a16:colId xmlns:a16="http://schemas.microsoft.com/office/drawing/2014/main" val="280152685"/>
                    </a:ext>
                  </a:extLst>
                </a:gridCol>
              </a:tblGrid>
              <a:tr h="333368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Unidad Ejecutora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1000" u="none" strike="noStrike" dirty="0">
                          <a:effectLst/>
                        </a:rPr>
                        <a:t>Nivel Central y Seccionales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 err="1">
                          <a:effectLst/>
                        </a:rPr>
                        <a:t>Apr</a:t>
                      </a:r>
                      <a:r>
                        <a:rPr lang="es-CO" sz="1000" u="none" strike="noStrike" dirty="0">
                          <a:effectLst/>
                        </a:rPr>
                        <a:t>. Vigente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Compromiso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% Ejecución nivel compromiso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 err="1">
                          <a:effectLst/>
                        </a:rPr>
                        <a:t>Obligacion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% Ejecución efectiva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Pagos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% Ejecución nivel pagos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Saldo por ejecutar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u="none" strike="noStrike" dirty="0">
                          <a:effectLst/>
                        </a:rPr>
                        <a:t>% Por ejecutar</a:t>
                      </a:r>
                      <a:endParaRPr lang="es-CO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661206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URNA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C-2701-0800-21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5.208,9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3.469,8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66,61%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0,42%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0,42%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1.739,1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33,39%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09477076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CENDOJ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C-2701-0800-22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4.202,0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45,22%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2.302,0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54,78%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21411323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u="none" strike="noStrike" dirty="0">
                          <a:effectLst/>
                        </a:rPr>
                        <a:t>PEI-PJM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C-2701-0800-23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37.100,0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85595106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UIF- SO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C-2701-0800-24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2.608,2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2.608,2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67547206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UIF-SJ / PEI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C-2701-0800-25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62.794,6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27.600,9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43,95%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35.193,7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56,05%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7968415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UDAE –EE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C-2701-0800-26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3.082,9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3.082,9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60087636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u="none" strike="noStrike" dirty="0">
                          <a:effectLst/>
                        </a:rPr>
                        <a:t>PEI- L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C-2701-0800-27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3.587,9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3.587,9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09887797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u="none" strike="noStrike" dirty="0">
                          <a:effectLst/>
                        </a:rPr>
                        <a:t>Mantenimiento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C-2701-0800-28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54.029,5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4.504,0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8,34%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49.525,4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91,66%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78632944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Escuela Judicial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C-2701-0800-29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27.983,9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27.983,9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34679863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OSEG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C-2701-0800-30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18.497,0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18.497,0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30195072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u="none" strike="noStrike" dirty="0">
                          <a:effectLst/>
                        </a:rPr>
                        <a:t>RR.HH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C-2701-0800-31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14.080,5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1.231,6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8,75%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12.848,9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91,25%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46875356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u="none" strike="noStrike" dirty="0">
                          <a:effectLst/>
                        </a:rPr>
                        <a:t>Carrera Judicial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C-2701-0800-32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2.814,4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2.814,4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15364829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u="none" strike="noStrike" dirty="0">
                          <a:effectLst/>
                        </a:rPr>
                        <a:t>PET- TD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C-2701-0800-36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238.365,8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238.151,4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99,91%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92036357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Informática –FP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C-2799-0800-12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166.194,5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116.649,9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70,19%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49.544,6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29,81%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28094717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800" u="none" strike="noStrike" dirty="0">
                          <a:effectLst/>
                        </a:rPr>
                        <a:t>UDAE-SG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79" marR="6279" marT="6279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>
                          <a:effectLst/>
                        </a:rPr>
                        <a:t>C-2799-0800-13</a:t>
                      </a:r>
                      <a:endParaRPr lang="es-CO" sz="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3.200,0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56968896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BID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BID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83.159,9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4.709,0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5,66%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441,4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441,4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78.450,9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94,34%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93308496"/>
                  </a:ext>
                </a:extLst>
              </a:tr>
              <a:tr h="217710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 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Sin asignar a subunidad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78791604"/>
                  </a:ext>
                </a:extLst>
              </a:tr>
              <a:tr h="244924"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 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s-CO" sz="800" u="none" strike="noStrike" dirty="0">
                          <a:effectLst/>
                        </a:rPr>
                        <a:t>Total general</a:t>
                      </a:r>
                      <a:endParaRPr lang="es-CO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279" marR="6279" marT="627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726.909,9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197.379,5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27,15%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572,1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572,1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O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529.530,3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72,85%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02842559"/>
                  </a:ext>
                </a:extLst>
              </a:tr>
            </a:tbl>
          </a:graphicData>
        </a:graphic>
      </p:graphicFrame>
      <p:sp>
        <p:nvSpPr>
          <p:cNvPr id="14" name="Google Shape;286;p15">
            <a:extLst>
              <a:ext uri="{FF2B5EF4-FFF2-40B4-BE49-F238E27FC236}">
                <a16:creationId xmlns:a16="http://schemas.microsoft.com/office/drawing/2014/main" id="{FC909E70-5DE4-487E-BD38-C44872DBBA0A}"/>
              </a:ext>
            </a:extLst>
          </p:cNvPr>
          <p:cNvSpPr txBox="1"/>
          <p:nvPr/>
        </p:nvSpPr>
        <p:spPr>
          <a:xfrm>
            <a:off x="485775" y="6429360"/>
            <a:ext cx="823912" cy="2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0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Fuente: SIIF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29313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12"/>
          <p:cNvSpPr txBox="1"/>
          <p:nvPr/>
        </p:nvSpPr>
        <p:spPr>
          <a:xfrm>
            <a:off x="0" y="415925"/>
            <a:ext cx="184150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2"/>
          <p:cNvSpPr txBox="1"/>
          <p:nvPr/>
        </p:nvSpPr>
        <p:spPr>
          <a:xfrm>
            <a:off x="92075" y="-12700"/>
            <a:ext cx="8840787" cy="788987"/>
          </a:xfrm>
          <a:prstGeom prst="rect">
            <a:avLst/>
          </a:prstGeom>
          <a:solidFill>
            <a:srgbClr val="9DC3E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52" name="Google Shape;252;p12" descr="Logo CSJ RGB_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137" y="57150"/>
            <a:ext cx="1946275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253" name="Google Shape;253;p12"/>
          <p:cNvSpPr txBox="1"/>
          <p:nvPr/>
        </p:nvSpPr>
        <p:spPr>
          <a:xfrm>
            <a:off x="4570412" y="-116736"/>
            <a:ext cx="4173537" cy="10002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sz="1200" b="0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1400" b="1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Dirección Ejecutiva de Administración Judicial</a:t>
            </a:r>
            <a:r>
              <a:rPr lang="en-US" sz="14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Seguimiento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Ejecución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Presupuestal 2023</a:t>
            </a:r>
            <a:endParaRPr sz="1100" b="0" i="0" u="sng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Periodo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Enero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1100" b="0" i="0" u="none" dirty="0" err="1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Marzo</a:t>
            </a:r>
            <a:r>
              <a:rPr lang="en-US" sz="1100" b="0" i="0" u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0" u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2;p2">
            <a:extLst>
              <a:ext uri="{FF2B5EF4-FFF2-40B4-BE49-F238E27FC236}">
                <a16:creationId xmlns:a16="http://schemas.microsoft.com/office/drawing/2014/main" id="{EFF1829F-5F9C-48B9-9C32-237FB968D575}"/>
              </a:ext>
            </a:extLst>
          </p:cNvPr>
          <p:cNvSpPr txBox="1"/>
          <p:nvPr/>
        </p:nvSpPr>
        <p:spPr>
          <a:xfrm>
            <a:off x="7857460" y="718963"/>
            <a:ext cx="1075403" cy="21540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</a:pP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Valores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r>
              <a:rPr lang="en-US" sz="8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800" b="1" i="0" u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Millones</a:t>
            </a:r>
            <a:endParaRPr dirty="0"/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B26DD6FE-1D1D-4E8E-B9A3-4E9ACF7C5F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1598966"/>
              </p:ext>
            </p:extLst>
          </p:nvPr>
        </p:nvGraphicFramePr>
        <p:xfrm>
          <a:off x="668608" y="1209242"/>
          <a:ext cx="7726553" cy="5193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087092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3707</TotalTime>
  <Words>2614</Words>
  <Application>Microsoft Office PowerPoint</Application>
  <PresentationFormat>Presentación en pantalla (4:3)</PresentationFormat>
  <Paragraphs>1462</Paragraphs>
  <Slides>17</Slides>
  <Notes>16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2" baseType="lpstr">
      <vt:lpstr>MS PGothic</vt:lpstr>
      <vt:lpstr>Arial</vt:lpstr>
      <vt:lpstr>Berylium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William Leonidas Hernandez Malagon</dc:creator>
  <cp:lastModifiedBy>Isleidy Caterine Murcia Pinzon</cp:lastModifiedBy>
  <cp:revision>385</cp:revision>
  <cp:lastPrinted>2023-04-10T15:01:22Z</cp:lastPrinted>
  <dcterms:created xsi:type="dcterms:W3CDTF">2017-02-01T12:49:04Z</dcterms:created>
  <dcterms:modified xsi:type="dcterms:W3CDTF">2023-04-10T22:35:39Z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8d7dd68-c1dd-44d2-ba6c-4773849eac9b_Enabled">
    <vt:lpwstr>True</vt:lpwstr>
  </property>
  <property fmtid="{D5CDD505-2E9C-101B-9397-08002B2CF9AE}" pid="3" name="MSIP_Label_08d7dd68-c1dd-44d2-ba6c-4773849eac9b_SiteId">
    <vt:lpwstr>622cba98-80f8-41f3-8df5-8eb99901598b</vt:lpwstr>
  </property>
  <property fmtid="{D5CDD505-2E9C-101B-9397-08002B2CF9AE}" pid="4" name="MSIP_Label_08d7dd68-c1dd-44d2-ba6c-4773849eac9b_Owner">
    <vt:lpwstr>coavilaa@deaj.ramajudicial.gov.co</vt:lpwstr>
  </property>
  <property fmtid="{D5CDD505-2E9C-101B-9397-08002B2CF9AE}" pid="5" name="MSIP_Label_08d7dd68-c1dd-44d2-ba6c-4773849eac9b_SetDate">
    <vt:lpwstr>2019-05-02T19:31:47.2137147Z</vt:lpwstr>
  </property>
  <property fmtid="{D5CDD505-2E9C-101B-9397-08002B2CF9AE}" pid="6" name="MSIP_Label_08d7dd68-c1dd-44d2-ba6c-4773849eac9b_Name">
    <vt:lpwstr>Personal</vt:lpwstr>
  </property>
  <property fmtid="{D5CDD505-2E9C-101B-9397-08002B2CF9AE}" pid="7" name="MSIP_Label_08d7dd68-c1dd-44d2-ba6c-4773849eac9b_Application">
    <vt:lpwstr>Microsoft Azure Information Protection</vt:lpwstr>
  </property>
  <property fmtid="{D5CDD505-2E9C-101B-9397-08002B2CF9AE}" pid="8" name="MSIP_Label_08d7dd68-c1dd-44d2-ba6c-4773849eac9b_Extended_MSFT_Method">
    <vt:lpwstr>Automatic</vt:lpwstr>
  </property>
  <property fmtid="{D5CDD505-2E9C-101B-9397-08002B2CF9AE}" pid="9" name="Sensitivity">
    <vt:lpwstr>Personal</vt:lpwstr>
  </property>
</Properties>
</file>