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305" r:id="rId2"/>
    <p:sldId id="256" r:id="rId3"/>
    <p:sldId id="302" r:id="rId4"/>
    <p:sldId id="261" r:id="rId5"/>
    <p:sldId id="294" r:id="rId6"/>
    <p:sldId id="267" r:id="rId7"/>
    <p:sldId id="299" r:id="rId8"/>
    <p:sldId id="290" r:id="rId9"/>
    <p:sldId id="296" r:id="rId10"/>
    <p:sldId id="297" r:id="rId11"/>
    <p:sldId id="288" r:id="rId12"/>
    <p:sldId id="269" r:id="rId13"/>
    <p:sldId id="270" r:id="rId14"/>
    <p:sldId id="272" r:id="rId15"/>
    <p:sldId id="275" r:id="rId16"/>
    <p:sldId id="307" r:id="rId17"/>
    <p:sldId id="309" r:id="rId18"/>
    <p:sldId id="310" r:id="rId19"/>
    <p:sldId id="306" r:id="rId20"/>
    <p:sldId id="303" r:id="rId21"/>
    <p:sldId id="304" r:id="rId22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1.%20Vigencia%20Ejecucion%20vigencia%202022\informe%20ejecucion%202022%20Final\1.%20Reporte%20vigencia%20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1.%20Reporte%20ejecucion%20al%2031%20dic%20%20de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1.%20Vigencia%20Ejecucion%20vigencia%202022\informe%20ejecucion%202022%20Final\1.%20Reporte%20vigencia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2.%20Ejecucion%20Presupuestal%202022\Informe%20ejecucion%20diciembre%2023%20de%202022\informe%20ejecucion%20dic%2031%20de%202022\2.%20Ejecucion%20reserva%2031%20dic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 % Apropiación sin  Comprometer </a:t>
            </a:r>
          </a:p>
        </c:rich>
      </c:tx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'graf origen'!$C$30</c:f>
              <c:strCache>
                <c:ptCount val="1"/>
                <c:pt idx="0">
                  <c:v> Apropiación sin  Comprometer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51F-4773-A8E5-B7A2322CEB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51F-4773-A8E5-B7A2322CEB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51F-4773-A8E5-B7A2322CEB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51F-4773-A8E5-B7A2322CEB4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51F-4773-A8E5-B7A2322CEB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51F-4773-A8E5-B7A2322CEB4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E51F-4773-A8E5-B7A2322CEB4F}"/>
              </c:ext>
            </c:extLst>
          </c:dPt>
          <c:dLbls>
            <c:dLbl>
              <c:idx val="0"/>
              <c:layout>
                <c:manualLayout>
                  <c:x val="-2.9338571153831823E-2"/>
                  <c:y val="-1.00900894029590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1F-4773-A8E5-B7A2322CEB4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E51F-4773-A8E5-B7A2322CEB4F}"/>
                </c:ext>
              </c:extLst>
            </c:dLbl>
            <c:dLbl>
              <c:idx val="2"/>
              <c:layout>
                <c:manualLayout>
                  <c:x val="-1.062252804111782E-2"/>
                  <c:y val="-0.116963451918908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1F-4773-A8E5-B7A2322CEB4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E51F-4773-A8E5-B7A2322CEB4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1F-4773-A8E5-B7A2322CEB4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E51F-4773-A8E5-B7A2322CEB4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E51F-4773-A8E5-B7A2322CEB4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'graf origen'!$B$31:$B$37</c:f>
              <c:strCache>
                <c:ptCount val="7"/>
                <c:pt idx="0">
                  <c:v>A-01-01 Gastos de Personal - Permanente </c:v>
                </c:pt>
                <c:pt idx="1">
                  <c:v>A-01-02 Gastos de Personal - Temporal </c:v>
                </c:pt>
                <c:pt idx="2">
                  <c:v>A-02 Adquisición Bienes y Servicios </c:v>
                </c:pt>
                <c:pt idx="3">
                  <c:v>A-03 Transferencias corrientes y otros </c:v>
                </c:pt>
                <c:pt idx="4">
                  <c:v>B - Fondo de Contingencias (Deuda Publica)</c:v>
                </c:pt>
                <c:pt idx="5">
                  <c:v>C- Inversión – Otros Recursos Tesoro y Fondos Especiales</c:v>
                </c:pt>
                <c:pt idx="6">
                  <c:v>C- Inversión – Recursos Crédito  Externo- BID</c:v>
                </c:pt>
              </c:strCache>
            </c:strRef>
          </c:cat>
          <c:val>
            <c:numRef>
              <c:f>'graf origen'!$C$31:$C$37</c:f>
              <c:numCache>
                <c:formatCode>_-* #,##0.0_-;\-* #,##0.0_-;_-* "-"_-;_-@_-</c:formatCode>
                <c:ptCount val="7"/>
                <c:pt idx="0">
                  <c:v>28647.8</c:v>
                </c:pt>
                <c:pt idx="1">
                  <c:v>11763.9</c:v>
                </c:pt>
                <c:pt idx="2">
                  <c:v>7775.6</c:v>
                </c:pt>
                <c:pt idx="3">
                  <c:v>5489.8</c:v>
                </c:pt>
                <c:pt idx="4">
                  <c:v>0</c:v>
                </c:pt>
                <c:pt idx="5">
                  <c:v>31632</c:v>
                </c:pt>
                <c:pt idx="6">
                  <c:v>59466.9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51F-4773-A8E5-B7A2322CEB4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0" i="0" baseline="0" dirty="0">
                <a:effectLst/>
              </a:rPr>
              <a:t>Inversión Recursos Tesoro y Fondos Especiales 2022</a:t>
            </a:r>
            <a:endParaRPr lang="es-CO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Mensual!$A$57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Mensual!$B$57:$M$57</c:f>
              <c:numCache>
                <c:formatCode>#,##0.0,,</c:formatCode>
                <c:ptCount val="12"/>
                <c:pt idx="0">
                  <c:v>484194932038</c:v>
                </c:pt>
                <c:pt idx="1">
                  <c:v>484194932038</c:v>
                </c:pt>
                <c:pt idx="2">
                  <c:v>484194932038</c:v>
                </c:pt>
                <c:pt idx="3">
                  <c:v>484194932038</c:v>
                </c:pt>
                <c:pt idx="4">
                  <c:v>484194932038</c:v>
                </c:pt>
                <c:pt idx="5">
                  <c:v>484194932038</c:v>
                </c:pt>
                <c:pt idx="6">
                  <c:v>484194932038</c:v>
                </c:pt>
                <c:pt idx="7">
                  <c:v>484194932038</c:v>
                </c:pt>
                <c:pt idx="8">
                  <c:v>484194932038</c:v>
                </c:pt>
                <c:pt idx="9">
                  <c:v>484194932038</c:v>
                </c:pt>
                <c:pt idx="10">
                  <c:v>484194932038</c:v>
                </c:pt>
                <c:pt idx="11">
                  <c:v>484194932038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2B-46CD-9DF7-0C5A949D0D35}"/>
            </c:ext>
          </c:extLst>
        </c:ser>
        <c:ser>
          <c:idx val="2"/>
          <c:order val="2"/>
          <c:tx>
            <c:strRef>
              <c:f>Mensual!$A$59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Mensual!$B$59:$M$59</c:f>
              <c:numCache>
                <c:formatCode>#,##0.0,,</c:formatCode>
                <c:ptCount val="12"/>
                <c:pt idx="0">
                  <c:v>4957000274</c:v>
                </c:pt>
                <c:pt idx="1">
                  <c:v>8677694994.7900009</c:v>
                </c:pt>
                <c:pt idx="2">
                  <c:v>27349658886.509998</c:v>
                </c:pt>
                <c:pt idx="3">
                  <c:v>34838017811.269997</c:v>
                </c:pt>
                <c:pt idx="4">
                  <c:v>40038101131.889999</c:v>
                </c:pt>
                <c:pt idx="5">
                  <c:v>45299976745.709999</c:v>
                </c:pt>
                <c:pt idx="6">
                  <c:v>60507090999.339996</c:v>
                </c:pt>
                <c:pt idx="7">
                  <c:v>74342311541</c:v>
                </c:pt>
                <c:pt idx="8">
                  <c:v>91476340804.270004</c:v>
                </c:pt>
                <c:pt idx="9">
                  <c:v>108798963574.36002</c:v>
                </c:pt>
                <c:pt idx="10">
                  <c:v>132901489280.17999</c:v>
                </c:pt>
                <c:pt idx="11">
                  <c:v>193647375647.16998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B-46CD-9DF7-0C5A949D0D35}"/>
            </c:ext>
          </c:extLst>
        </c:ser>
        <c:ser>
          <c:idx val="3"/>
          <c:order val="3"/>
          <c:tx>
            <c:strRef>
              <c:f>Mensual!$A$60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Mensual!$B$60:$M$60</c:f>
              <c:numCache>
                <c:formatCode>#,##0.0,,</c:formatCode>
                <c:ptCount val="12"/>
                <c:pt idx="0">
                  <c:v>0</c:v>
                </c:pt>
                <c:pt idx="1">
                  <c:v>8576811060.5299997</c:v>
                </c:pt>
                <c:pt idx="2">
                  <c:v>27252437003.309998</c:v>
                </c:pt>
                <c:pt idx="3">
                  <c:v>33338497375.049999</c:v>
                </c:pt>
                <c:pt idx="4">
                  <c:v>37954409124.889999</c:v>
                </c:pt>
                <c:pt idx="5">
                  <c:v>44265662204.43</c:v>
                </c:pt>
                <c:pt idx="6">
                  <c:v>55673108608.520004</c:v>
                </c:pt>
                <c:pt idx="7">
                  <c:v>73746486787</c:v>
                </c:pt>
                <c:pt idx="8">
                  <c:v>88218275563.820007</c:v>
                </c:pt>
                <c:pt idx="9">
                  <c:v>105984639026.70999</c:v>
                </c:pt>
                <c:pt idx="10">
                  <c:v>131333856112.89001</c:v>
                </c:pt>
                <c:pt idx="11">
                  <c:v>187296017572.32001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B-46CD-9DF7-0C5A949D0D35}"/>
            </c:ext>
          </c:extLst>
        </c:ser>
        <c:ser>
          <c:idx val="4"/>
          <c:order val="4"/>
          <c:tx>
            <c:strRef>
              <c:f>Mensual!$A$61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2B-46CD-9DF7-0C5A949D0D35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2B-46CD-9DF7-0C5A949D0D35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2B-46CD-9DF7-0C5A949D0D35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2B-46CD-9DF7-0C5A949D0D35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2B-46CD-9DF7-0C5A949D0D35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2B-46CD-9DF7-0C5A949D0D35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2B-46CD-9DF7-0C5A949D0D35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B2B-46CD-9DF7-0C5A949D0D35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B2B-46CD-9DF7-0C5A949D0D35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B2B-46CD-9DF7-0C5A949D0D35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B2B-46CD-9DF7-0C5A949D0D35}"/>
                </c:ext>
              </c:extLst>
            </c:dLbl>
            <c:dLbl>
              <c:idx val="11"/>
              <c:layout>
                <c:manualLayout>
                  <c:x val="-1.2093641869779889E-2"/>
                  <c:y val="-0.485483571754430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480894621739829E-2"/>
                      <c:h val="4.3790867346238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2B2B-46CD-9DF7-0C5A949D0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Mensual!$B$61:$M$61</c:f>
              <c:numCache>
                <c:formatCode>0.0%</c:formatCode>
                <c:ptCount val="12"/>
                <c:pt idx="0">
                  <c:v>0.31508361506912019</c:v>
                </c:pt>
                <c:pt idx="1">
                  <c:v>0.31882374145323494</c:v>
                </c:pt>
                <c:pt idx="2">
                  <c:v>0.35518595993161478</c:v>
                </c:pt>
                <c:pt idx="3">
                  <c:v>0.40600332674432432</c:v>
                </c:pt>
                <c:pt idx="4">
                  <c:v>0.41588400560802735</c:v>
                </c:pt>
                <c:pt idx="5">
                  <c:v>0.46814468468511461</c:v>
                </c:pt>
                <c:pt idx="6">
                  <c:v>0.49027776288982194</c:v>
                </c:pt>
                <c:pt idx="7">
                  <c:v>0.56532748130023291</c:v>
                </c:pt>
                <c:pt idx="8">
                  <c:v>0.62613691908205837</c:v>
                </c:pt>
                <c:pt idx="9">
                  <c:v>0.64383724830588307</c:v>
                </c:pt>
                <c:pt idx="10">
                  <c:v>0.65146517911627844</c:v>
                </c:pt>
                <c:pt idx="11">
                  <c:v>0.93466179863444532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B2B-46CD-9DF7-0C5A949D0D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Mensual!$A$58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Mensual!$B$58:$M$58</c:f>
              <c:numCache>
                <c:formatCode>#,##0.0,,</c:formatCode>
                <c:ptCount val="12"/>
                <c:pt idx="0">
                  <c:v>152561889584.67999</c:v>
                </c:pt>
                <c:pt idx="1">
                  <c:v>154372839825.04999</c:v>
                </c:pt>
                <c:pt idx="2">
                  <c:v>171979241729.94</c:v>
                </c:pt>
                <c:pt idx="3">
                  <c:v>196584753200.17001</c:v>
                </c:pt>
                <c:pt idx="4">
                  <c:v>201368927831.07001</c:v>
                </c:pt>
                <c:pt idx="5">
                  <c:v>226673283785.06</c:v>
                </c:pt>
                <c:pt idx="6">
                  <c:v>237390008082.18002</c:v>
                </c:pt>
                <c:pt idx="7">
                  <c:v>273728701387.37997</c:v>
                </c:pt>
                <c:pt idx="8">
                  <c:v>303172322981.41998</c:v>
                </c:pt>
                <c:pt idx="9">
                  <c:v>311742732687</c:v>
                </c:pt>
                <c:pt idx="10">
                  <c:v>315436138127.32996</c:v>
                </c:pt>
                <c:pt idx="11">
                  <c:v>452558506068.32007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2B2B-46CD-9DF7-0C5A949D0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0" i="0" baseline="0" dirty="0">
                <a:effectLst/>
              </a:rPr>
              <a:t>Inversión BID 2022</a:t>
            </a:r>
            <a:endParaRPr lang="es-CO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6934127323157652"/>
          <c:y val="0.15756639710904496"/>
          <c:w val="0.81126580907723433"/>
          <c:h val="0.63175674168462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Mensual!$A$48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Mensual!$B$48:$M$48</c:f>
              <c:numCache>
                <c:formatCode>#,##0.0,,</c:formatCode>
                <c:ptCount val="12"/>
                <c:pt idx="0">
                  <c:v>96627095702</c:v>
                </c:pt>
                <c:pt idx="1">
                  <c:v>96627095702</c:v>
                </c:pt>
                <c:pt idx="2">
                  <c:v>96627095702</c:v>
                </c:pt>
                <c:pt idx="3">
                  <c:v>96627095702</c:v>
                </c:pt>
                <c:pt idx="4">
                  <c:v>96627095702</c:v>
                </c:pt>
                <c:pt idx="5">
                  <c:v>96627095702</c:v>
                </c:pt>
                <c:pt idx="6">
                  <c:v>96627095702</c:v>
                </c:pt>
                <c:pt idx="7">
                  <c:v>96627095702</c:v>
                </c:pt>
                <c:pt idx="8">
                  <c:v>96627095702</c:v>
                </c:pt>
                <c:pt idx="9">
                  <c:v>96627095702</c:v>
                </c:pt>
                <c:pt idx="10">
                  <c:v>96627095702</c:v>
                </c:pt>
                <c:pt idx="11">
                  <c:v>96627095702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7-419E-BEE4-366570087191}"/>
            </c:ext>
          </c:extLst>
        </c:ser>
        <c:ser>
          <c:idx val="4"/>
          <c:order val="2"/>
          <c:tx>
            <c:strRef>
              <c:f>Mensual!$A$52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9931673050168743E-3"/>
                  <c:y val="-1.13254565714097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77-419E-BEE4-366570087191}"/>
                </c:ext>
              </c:extLst>
            </c:dLbl>
            <c:dLbl>
              <c:idx val="1"/>
              <c:layout>
                <c:manualLayout>
                  <c:x val="-6.464305897063055E-3"/>
                  <c:y val="-2.2117675551481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77-419E-BEE4-366570087191}"/>
                </c:ext>
              </c:extLst>
            </c:dLbl>
            <c:dLbl>
              <c:idx val="2"/>
              <c:layout>
                <c:manualLayout>
                  <c:x val="-6.7541816615022208E-3"/>
                  <c:y val="-2.47942733256924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D77-419E-BEE4-366570087191}"/>
                </c:ext>
              </c:extLst>
            </c:dLbl>
            <c:dLbl>
              <c:idx val="3"/>
              <c:layout>
                <c:manualLayout>
                  <c:x val="-1.1602411084299571E-2"/>
                  <c:y val="-3.75868768316765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77-419E-BEE4-366570087191}"/>
                </c:ext>
              </c:extLst>
            </c:dLbl>
            <c:dLbl>
              <c:idx val="4"/>
              <c:layout>
                <c:manualLayout>
                  <c:x val="-2.8987576443916609E-4"/>
                  <c:y val="-1.33043841265154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77-419E-BEE4-366570087191}"/>
                </c:ext>
              </c:extLst>
            </c:dLbl>
            <c:dLbl>
              <c:idx val="5"/>
              <c:layout>
                <c:manualLayout>
                  <c:x val="-1.013127249225333E-2"/>
                  <c:y val="-3.28312897870131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D77-419E-BEE4-366570087191}"/>
                </c:ext>
              </c:extLst>
            </c:dLbl>
            <c:dLbl>
              <c:idx val="6"/>
              <c:layout>
                <c:manualLayout>
                  <c:x val="-6.6092437792826374E-3"/>
                  <c:y val="-4.15802102995583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D77-419E-BEE4-366570087191}"/>
                </c:ext>
              </c:extLst>
            </c:dLbl>
            <c:dLbl>
              <c:idx val="7"/>
              <c:layout>
                <c:manualLayout>
                  <c:x val="-9.8415239779302485E-3"/>
                  <c:y val="-4.357337168678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916098908461231E-2"/>
                      <c:h val="5.8412885229637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DD77-419E-BEE4-366570087191}"/>
                </c:ext>
              </c:extLst>
            </c:dLbl>
            <c:dLbl>
              <c:idx val="8"/>
              <c:layout>
                <c:manualLayout>
                  <c:x val="-1.7921779099142984E-2"/>
                  <c:y val="-5.50205593896023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D77-419E-BEE4-366570087191}"/>
                </c:ext>
              </c:extLst>
            </c:dLbl>
            <c:dLbl>
              <c:idx val="9"/>
              <c:layout>
                <c:manualLayout>
                  <c:x val="-1.4254812503952826E-2"/>
                  <c:y val="-6.85036099760043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D77-419E-BEE4-366570087191}"/>
                </c:ext>
              </c:extLst>
            </c:dLbl>
            <c:dLbl>
              <c:idx val="10"/>
              <c:layout>
                <c:manualLayout>
                  <c:x val="-1.9247916183911539E-2"/>
                  <c:y val="-7.32198946483977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10028085373114E-2"/>
                      <c:h val="3.41303925244763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DD77-419E-BEE4-366570087191}"/>
                </c:ext>
              </c:extLst>
            </c:dLbl>
            <c:dLbl>
              <c:idx val="11"/>
              <c:layout>
                <c:manualLayout>
                  <c:x val="6.881177277353853E-3"/>
                  <c:y val="-0.182831980234093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442384646815396E-2"/>
                      <c:h val="4.66242980012088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DD77-419E-BEE4-3665700871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Mensual!$B$52:$M$52</c:f>
              <c:numCache>
                <c:formatCode>0.0%</c:formatCode>
                <c:ptCount val="12"/>
                <c:pt idx="0">
                  <c:v>1.9590778199916635E-2</c:v>
                </c:pt>
                <c:pt idx="1">
                  <c:v>1.9590778199916635E-2</c:v>
                </c:pt>
                <c:pt idx="2">
                  <c:v>2.1570899175404463E-2</c:v>
                </c:pt>
                <c:pt idx="3">
                  <c:v>2.1570899175404463E-2</c:v>
                </c:pt>
                <c:pt idx="4">
                  <c:v>1.5651234552925691E-2</c:v>
                </c:pt>
                <c:pt idx="5">
                  <c:v>2.105424589469361E-2</c:v>
                </c:pt>
                <c:pt idx="6">
                  <c:v>6.1028706968659752E-2</c:v>
                </c:pt>
                <c:pt idx="7">
                  <c:v>6.4151173041017903E-2</c:v>
                </c:pt>
                <c:pt idx="8">
                  <c:v>7.2901759497716087E-2</c:v>
                </c:pt>
                <c:pt idx="9">
                  <c:v>7.6509443216940046E-2</c:v>
                </c:pt>
                <c:pt idx="10">
                  <c:v>0.10852625488952732</c:v>
                </c:pt>
                <c:pt idx="11">
                  <c:v>0.38457354939201438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D77-419E-BEE4-3665700871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Mensual!$A$49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Mensual!$B$47:$M$47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Mensual!$B$49:$M$49</c:f>
              <c:numCache>
                <c:formatCode>#,##0.0,,</c:formatCode>
                <c:ptCount val="12"/>
                <c:pt idx="0">
                  <c:v>1893000000</c:v>
                </c:pt>
                <c:pt idx="1">
                  <c:v>1893000000</c:v>
                </c:pt>
                <c:pt idx="2">
                  <c:v>2084333339</c:v>
                </c:pt>
                <c:pt idx="3">
                  <c:v>2084333339</c:v>
                </c:pt>
                <c:pt idx="4">
                  <c:v>1512333339</c:v>
                </c:pt>
                <c:pt idx="5">
                  <c:v>2034410633</c:v>
                </c:pt>
                <c:pt idx="6">
                  <c:v>5897026708.8299999</c:v>
                </c:pt>
                <c:pt idx="7">
                  <c:v>6198741536.8299999</c:v>
                </c:pt>
                <c:pt idx="8">
                  <c:v>7044285291.8299999</c:v>
                </c:pt>
                <c:pt idx="9">
                  <c:v>7392885291.8299999</c:v>
                </c:pt>
                <c:pt idx="10">
                  <c:v>10486576817.390001</c:v>
                </c:pt>
                <c:pt idx="11">
                  <c:v>37160225161.559998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DD77-419E-BEE4-366570087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C0C0C0"/>
                </a:highlight>
                <a:latin typeface="+mn-lt"/>
                <a:ea typeface="+mn-ea"/>
                <a:cs typeface="+mn-cs"/>
              </a:defRPr>
            </a:pPr>
            <a:r>
              <a:rPr lang="en-US" baseline="0" dirty="0">
                <a:highlight>
                  <a:srgbClr val="C0C0C0"/>
                </a:highlight>
              </a:rPr>
              <a:t>% </a:t>
            </a:r>
            <a:r>
              <a:rPr lang="en-US" baseline="0" dirty="0" err="1">
                <a:highlight>
                  <a:srgbClr val="C0C0C0"/>
                </a:highlight>
              </a:rPr>
              <a:t>Apropiación</a:t>
            </a:r>
            <a:r>
              <a:rPr lang="en-US" baseline="0" dirty="0">
                <a:highlight>
                  <a:srgbClr val="C0C0C0"/>
                </a:highlight>
              </a:rPr>
              <a:t> Total sin </a:t>
            </a:r>
            <a:r>
              <a:rPr lang="en-US" baseline="0" dirty="0" err="1">
                <a:highlight>
                  <a:srgbClr val="C0C0C0"/>
                </a:highlight>
              </a:rPr>
              <a:t>comprometer</a:t>
            </a:r>
            <a:r>
              <a:rPr lang="en-US" baseline="0" dirty="0">
                <a:highlight>
                  <a:srgbClr val="C0C0C0"/>
                </a:highlight>
              </a:rPr>
              <a:t> - </a:t>
            </a:r>
            <a:r>
              <a:rPr lang="en-US" baseline="0" dirty="0" err="1">
                <a:highlight>
                  <a:srgbClr val="C0C0C0"/>
                </a:highlight>
              </a:rPr>
              <a:t>Inversión</a:t>
            </a:r>
            <a:endParaRPr lang="en-US" baseline="0" dirty="0">
              <a:highlight>
                <a:srgbClr val="C0C0C0"/>
              </a:highlight>
            </a:endParaRPr>
          </a:p>
          <a:p>
            <a:pPr>
              <a:defRPr>
                <a:highlight>
                  <a:srgbClr val="C0C0C0"/>
                </a:highlight>
              </a:defRPr>
            </a:pPr>
            <a:r>
              <a:rPr lang="en-US" baseline="0" dirty="0">
                <a:highlight>
                  <a:srgbClr val="C0C0C0"/>
                </a:highlight>
              </a:rPr>
              <a:t>91.098,9 </a:t>
            </a:r>
            <a:r>
              <a:rPr lang="en-US" baseline="0" dirty="0" err="1">
                <a:highlight>
                  <a:srgbClr val="C0C0C0"/>
                </a:highlight>
              </a:rPr>
              <a:t>millones</a:t>
            </a:r>
            <a:r>
              <a:rPr lang="en-US" baseline="0" dirty="0">
                <a:highlight>
                  <a:srgbClr val="C0C0C0"/>
                </a:highlight>
              </a:rPr>
              <a:t> </a:t>
            </a:r>
            <a:endParaRPr lang="en-US" dirty="0">
              <a:highlight>
                <a:srgbClr val="C0C0C0"/>
              </a:highlight>
            </a:endParaRPr>
          </a:p>
        </c:rich>
      </c:tx>
      <c:layout>
        <c:manualLayout>
          <c:xMode val="edge"/>
          <c:yMode val="edge"/>
          <c:x val="0.55100978395145506"/>
          <c:y val="0.896475682725639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highlight>
                <a:srgbClr val="C0C0C0"/>
              </a:highlight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'Dupl Inv  proy'!$B$44</c:f>
              <c:strCache>
                <c:ptCount val="1"/>
                <c:pt idx="0">
                  <c:v> SALDO POR EJECUTAR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3A-471B-8506-D21C5C066B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3A-471B-8506-D21C5C066B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3A-471B-8506-D21C5C066B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3A-471B-8506-D21C5C066B9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3A-471B-8506-D21C5C066B9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3A-471B-8506-D21C5C066B9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3A-471B-8506-D21C5C066B9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63A-471B-8506-D21C5C066B9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63A-471B-8506-D21C5C066B9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963A-471B-8506-D21C5C066B9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963A-471B-8506-D21C5C066B9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963A-471B-8506-D21C5C066B9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963A-471B-8506-D21C5C066B90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963A-471B-8506-D21C5C066B90}"/>
              </c:ext>
            </c:extLst>
          </c:dPt>
          <c:dLbls>
            <c:dLbl>
              <c:idx val="1"/>
              <c:layout>
                <c:manualLayout>
                  <c:x val="-0.24791092624987798"/>
                  <c:y val="7.26486437013053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3A-471B-8506-D21C5C066B90}"/>
                </c:ext>
              </c:extLst>
            </c:dLbl>
            <c:dLbl>
              <c:idx val="2"/>
              <c:layout>
                <c:manualLayout>
                  <c:x val="-0.25377864048064436"/>
                  <c:y val="4.036035761183632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63A-471B-8506-D21C5C066B90}"/>
                </c:ext>
              </c:extLst>
            </c:dLbl>
            <c:dLbl>
              <c:idx val="3"/>
              <c:layout>
                <c:manualLayout>
                  <c:x val="-0.21270464086527993"/>
                  <c:y val="-1.8162160925326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63A-471B-8506-D21C5C066B90}"/>
                </c:ext>
              </c:extLst>
            </c:dLbl>
            <c:dLbl>
              <c:idx val="4"/>
              <c:layout>
                <c:manualLayout>
                  <c:x val="-0.28605106874985925"/>
                  <c:y val="-6.457657217893808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63A-471B-8506-D21C5C066B90}"/>
                </c:ext>
              </c:extLst>
            </c:dLbl>
            <c:dLbl>
              <c:idx val="5"/>
              <c:layout>
                <c:manualLayout>
                  <c:x val="-0.29925342576908348"/>
                  <c:y val="-0.129153144357876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63A-471B-8506-D21C5C066B90}"/>
                </c:ext>
              </c:extLst>
            </c:dLbl>
            <c:dLbl>
              <c:idx val="6"/>
              <c:layout>
                <c:manualLayout>
                  <c:x val="-0.26386048238848309"/>
                  <c:y val="-0.207855841700957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63A-471B-8506-D21C5C066B90}"/>
                </c:ext>
              </c:extLst>
            </c:dLbl>
            <c:dLbl>
              <c:idx val="7"/>
              <c:layout>
                <c:manualLayout>
                  <c:x val="-0.16869678413453237"/>
                  <c:y val="-0.2159279132233243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63A-471B-8506-D21C5C066B90}"/>
                </c:ext>
              </c:extLst>
            </c:dLbl>
            <c:dLbl>
              <c:idx val="8"/>
              <c:layout>
                <c:manualLayout>
                  <c:x val="-8.0681070673037217E-2"/>
                  <c:y val="-0.1957477344174061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63A-471B-8506-D21C5C066B90}"/>
                </c:ext>
              </c:extLst>
            </c:dLbl>
            <c:dLbl>
              <c:idx val="9"/>
              <c:layout>
                <c:manualLayout>
                  <c:x val="-2.3470856923065428E-2"/>
                  <c:y val="-0.175567555611488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63A-471B-8506-D21C5C066B90}"/>
                </c:ext>
              </c:extLst>
            </c:dLbl>
            <c:dLbl>
              <c:idx val="10"/>
              <c:layout>
                <c:manualLayout>
                  <c:x val="4.5474785288439158E-2"/>
                  <c:y val="-0.1695135019697125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63A-471B-8506-D21C5C066B90}"/>
                </c:ext>
              </c:extLst>
            </c:dLbl>
            <c:dLbl>
              <c:idx val="11"/>
              <c:layout>
                <c:manualLayout>
                  <c:x val="0.12468892740378479"/>
                  <c:y val="-0.163459448327937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63A-471B-8506-D21C5C066B90}"/>
                </c:ext>
              </c:extLst>
            </c:dLbl>
            <c:dLbl>
              <c:idx val="12"/>
              <c:layout>
                <c:manualLayout>
                  <c:x val="0.21563849798066312"/>
                  <c:y val="-0.151351341044386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63A-471B-8506-D21C5C066B90}"/>
                </c:ext>
              </c:extLst>
            </c:dLbl>
            <c:dLbl>
              <c:idx val="13"/>
              <c:layout>
                <c:manualLayout>
                  <c:x val="0.29191878298062557"/>
                  <c:y val="-8.273873310426448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63A-471B-8506-D21C5C066B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'Dupl Inv  proy'!$A$45:$A$58</c:f>
              <c:strCache>
                <c:ptCount val="14"/>
                <c:pt idx="0">
                  <c:v>BID</c:v>
                </c:pt>
                <c:pt idx="1">
                  <c:v>Escuela Judicial</c:v>
                </c:pt>
                <c:pt idx="2">
                  <c:v>UIF- SO</c:v>
                </c:pt>
                <c:pt idx="3">
                  <c:v>Mantenimeinto</c:v>
                </c:pt>
                <c:pt idx="4">
                  <c:v>URNA</c:v>
                </c:pt>
                <c:pt idx="5">
                  <c:v>UIF-SJ</c:v>
                </c:pt>
                <c:pt idx="6">
                  <c:v>RR.HH</c:v>
                </c:pt>
                <c:pt idx="7">
                  <c:v>PET- TD</c:v>
                </c:pt>
                <c:pt idx="8">
                  <c:v>UDAE -EE</c:v>
                </c:pt>
                <c:pt idx="9">
                  <c:v>OSEG</c:v>
                </c:pt>
                <c:pt idx="10">
                  <c:v>Carrera Judicial</c:v>
                </c:pt>
                <c:pt idx="11">
                  <c:v>CENDOJ</c:v>
                </c:pt>
                <c:pt idx="12">
                  <c:v>Informatica -FP</c:v>
                </c:pt>
                <c:pt idx="13">
                  <c:v>Informatica- ID</c:v>
                </c:pt>
              </c:strCache>
            </c:strRef>
          </c:cat>
          <c:val>
            <c:numRef>
              <c:f>'Dupl Inv  proy'!$B$45:$B$58</c:f>
              <c:numCache>
                <c:formatCode>#,##0.0,,</c:formatCode>
                <c:ptCount val="14"/>
                <c:pt idx="0">
                  <c:v>59466870540.440002</c:v>
                </c:pt>
                <c:pt idx="1">
                  <c:v>6792762228</c:v>
                </c:pt>
                <c:pt idx="2">
                  <c:v>4777317999</c:v>
                </c:pt>
                <c:pt idx="3">
                  <c:v>2934203884.2699966</c:v>
                </c:pt>
                <c:pt idx="4">
                  <c:v>2633734399.6999998</c:v>
                </c:pt>
                <c:pt idx="5">
                  <c:v>2471168335.7200012</c:v>
                </c:pt>
                <c:pt idx="6">
                  <c:v>2163676973.75</c:v>
                </c:pt>
                <c:pt idx="7">
                  <c:v>2153794333.2399979</c:v>
                </c:pt>
                <c:pt idx="8">
                  <c:v>2150004933</c:v>
                </c:pt>
                <c:pt idx="9">
                  <c:v>1788346382</c:v>
                </c:pt>
                <c:pt idx="10">
                  <c:v>1540835813</c:v>
                </c:pt>
                <c:pt idx="11">
                  <c:v>1466783461.7700043</c:v>
                </c:pt>
                <c:pt idx="12">
                  <c:v>673294747.41999817</c:v>
                </c:pt>
                <c:pt idx="13">
                  <c:v>85573260.419998169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963A-471B-8506-D21C5C066B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Resultados Ejecucion Inversion 2022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'C inv pro'!$U$44</c:f>
              <c:strCache>
                <c:ptCount val="1"/>
                <c:pt idx="0">
                  <c:v>Inversion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B4-439C-A37E-1CCD2AB733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CB4-439C-A37E-1CCD2AB733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CB4-439C-A37E-1CCD2AB733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inv pro'!$V$26:$AA$26</c:f>
              <c:strCache>
                <c:ptCount val="6"/>
                <c:pt idx="0">
                  <c:v> Apropiado </c:v>
                </c:pt>
                <c:pt idx="1">
                  <c:v> Comprometido </c:v>
                </c:pt>
                <c:pt idx="2">
                  <c:v> Obligado </c:v>
                </c:pt>
                <c:pt idx="3">
                  <c:v> Pagado </c:v>
                </c:pt>
                <c:pt idx="4">
                  <c:v> Reserva a Constituir 2022 </c:v>
                </c:pt>
                <c:pt idx="5">
                  <c:v> CxP a Constituir 2022 </c:v>
                </c:pt>
              </c:strCache>
            </c:strRef>
          </c:cat>
          <c:val>
            <c:numRef>
              <c:f>'C inv pro'!$V$44:$AA$44</c:f>
              <c:numCache>
                <c:formatCode>#,##0.0,,</c:formatCode>
                <c:ptCount val="6"/>
                <c:pt idx="0">
                  <c:v>580822027740</c:v>
                </c:pt>
                <c:pt idx="1">
                  <c:v>489718731229.03992</c:v>
                </c:pt>
                <c:pt idx="2">
                  <c:v>203804279047.87003</c:v>
                </c:pt>
                <c:pt idx="3">
                  <c:v>197417629975.04001</c:v>
                </c:pt>
                <c:pt idx="4">
                  <c:v>285914452181.17004</c:v>
                </c:pt>
                <c:pt idx="5">
                  <c:v>6386649072.8299999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B4-439C-A37E-1CCD2AB73370}"/>
            </c:ext>
          </c:extLst>
        </c:ser>
        <c:ser>
          <c:idx val="1"/>
          <c:order val="1"/>
          <c:tx>
            <c:v>%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inv pro'!$V$26:$AA$26</c:f>
              <c:strCache>
                <c:ptCount val="6"/>
                <c:pt idx="0">
                  <c:v> Apropiado </c:v>
                </c:pt>
                <c:pt idx="1">
                  <c:v> Comprometido </c:v>
                </c:pt>
                <c:pt idx="2">
                  <c:v> Obligado </c:v>
                </c:pt>
                <c:pt idx="3">
                  <c:v> Pagado </c:v>
                </c:pt>
                <c:pt idx="4">
                  <c:v> Reserva a Constituir 2022 </c:v>
                </c:pt>
                <c:pt idx="5">
                  <c:v> CxP a Constituir 2022 </c:v>
                </c:pt>
              </c:strCache>
            </c:strRef>
          </c:cat>
          <c:val>
            <c:numRef>
              <c:f>'C inv pro'!$V$45:$AA$45</c:f>
              <c:numCache>
                <c:formatCode>0.0%</c:formatCode>
                <c:ptCount val="6"/>
                <c:pt idx="1">
                  <c:v>0.84314765597743191</c:v>
                </c:pt>
                <c:pt idx="2">
                  <c:v>0.35088937628774175</c:v>
                </c:pt>
                <c:pt idx="3">
                  <c:v>0.33989349671051444</c:v>
                </c:pt>
                <c:pt idx="4">
                  <c:v>0.49225827968969044</c:v>
                </c:pt>
                <c:pt idx="5">
                  <c:v>1.0995879577227275E-2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CB4-439C-A37E-1CCD2AB733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68265359"/>
        <c:axId val="1268277007"/>
      </c:barChart>
      <c:catAx>
        <c:axId val="12682653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68277007"/>
        <c:crosses val="autoZero"/>
        <c:auto val="1"/>
        <c:lblAlgn val="ctr"/>
        <c:lblOffset val="100"/>
        <c:noMultiLvlLbl val="0"/>
      </c:catAx>
      <c:valAx>
        <c:axId val="1268277007"/>
        <c:scaling>
          <c:orientation val="minMax"/>
        </c:scaling>
        <c:delete val="1"/>
        <c:axPos val="b"/>
        <c:numFmt formatCode="#,##0.0,," sourceLinked="1"/>
        <c:majorTickMark val="out"/>
        <c:minorTickMark val="none"/>
        <c:tickLblPos val="nextTo"/>
        <c:crossAx val="1268265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CO" sz="1000" b="0" i="0" u="none" strike="noStrike" kern="1200" spc="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O" sz="1000" b="1" i="0" baseline="0">
                <a:effectLst/>
              </a:rPr>
              <a:t>Nivel de Ejecución Acumulado </a:t>
            </a:r>
            <a:endParaRPr lang="es-CO" sz="1000">
              <a:effectLst/>
            </a:endParaRPr>
          </a:p>
          <a:p>
            <a:pPr>
              <a:defRPr sz="1000"/>
            </a:pPr>
            <a:r>
              <a:rPr lang="es-CO" sz="1000" b="1" i="0" baseline="0">
                <a:effectLst/>
              </a:rPr>
              <a:t>Reserva de Inversión 2022</a:t>
            </a:r>
            <a:endParaRPr lang="es-CO" sz="10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CO" sz="1000" b="0" i="0" u="none" strike="noStrike" kern="1200" spc="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8653860527499347"/>
          <c:y val="0"/>
          <c:w val="0.83694600780442252"/>
          <c:h val="0.8103584440906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Mensual!$A$5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Mensual!$B$5:$P$5</c:f>
              <c:numCache>
                <c:formatCode>#,##0.0,,</c:formatCode>
                <c:ptCount val="12"/>
                <c:pt idx="0">
                  <c:v>269318544050.11996</c:v>
                </c:pt>
                <c:pt idx="1">
                  <c:v>269271653269.11996</c:v>
                </c:pt>
                <c:pt idx="2">
                  <c:v>269266077549.38998</c:v>
                </c:pt>
                <c:pt idx="3">
                  <c:v>269265702511.38998</c:v>
                </c:pt>
                <c:pt idx="4">
                  <c:v>269207559049.83997</c:v>
                </c:pt>
                <c:pt idx="5">
                  <c:v>269200123105.39996</c:v>
                </c:pt>
                <c:pt idx="6">
                  <c:v>268945552350.48999</c:v>
                </c:pt>
                <c:pt idx="7">
                  <c:v>268940632293.48001</c:v>
                </c:pt>
                <c:pt idx="8">
                  <c:v>268940115516.70001</c:v>
                </c:pt>
                <c:pt idx="9">
                  <c:v>267473685281.55005</c:v>
                </c:pt>
                <c:pt idx="10">
                  <c:v>266987353158.38</c:v>
                </c:pt>
                <c:pt idx="11">
                  <c:v>261543678780.67004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F4-4FAD-9467-DE40DFCD77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12012351"/>
        <c:axId val="94831871"/>
      </c:barChart>
      <c:lineChart>
        <c:grouping val="standard"/>
        <c:varyColors val="0"/>
        <c:ser>
          <c:idx val="2"/>
          <c:order val="1"/>
          <c:tx>
            <c:strRef>
              <c:f>Mensual!$A$6</c:f>
              <c:strCache>
                <c:ptCount val="1"/>
                <c:pt idx="0">
                  <c:v>Obligaciones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Mensual!$B$6:$P$6</c:f>
            </c:numRef>
          </c:val>
          <c:smooth val="0"/>
          <c:extLst>
            <c:ext xmlns:c16="http://schemas.microsoft.com/office/drawing/2014/chart" uri="{C3380CC4-5D6E-409C-BE32-E72D297353CC}">
              <c16:uniqueId val="{00000001-27F4-4FAD-9467-DE40DFCD7788}"/>
            </c:ext>
          </c:extLst>
        </c:ser>
        <c:ser>
          <c:idx val="1"/>
          <c:order val="2"/>
          <c:tx>
            <c:strRef>
              <c:f>Mensual!$A$7</c:f>
              <c:strCache>
                <c:ptCount val="1"/>
                <c:pt idx="0">
                  <c:v>Pagos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Mensual!$B$7:$P$7</c:f>
              <c:numCache>
                <c:formatCode>#,##0.0,,</c:formatCode>
                <c:ptCount val="12"/>
                <c:pt idx="0">
                  <c:v>9742669300.2799988</c:v>
                </c:pt>
                <c:pt idx="1">
                  <c:v>25104822686.16</c:v>
                </c:pt>
                <c:pt idx="2">
                  <c:v>41217872201.090004</c:v>
                </c:pt>
                <c:pt idx="3">
                  <c:v>62252559247.619995</c:v>
                </c:pt>
                <c:pt idx="4">
                  <c:v>84906208133.539993</c:v>
                </c:pt>
                <c:pt idx="5">
                  <c:v>106076092644.51001</c:v>
                </c:pt>
                <c:pt idx="6">
                  <c:v>115707424565.53999</c:v>
                </c:pt>
                <c:pt idx="7">
                  <c:v>130252567387.86</c:v>
                </c:pt>
                <c:pt idx="8">
                  <c:v>181733806003.10004</c:v>
                </c:pt>
                <c:pt idx="9">
                  <c:v>223398173392.29001</c:v>
                </c:pt>
                <c:pt idx="10">
                  <c:v>231624068672.63998</c:v>
                </c:pt>
                <c:pt idx="11">
                  <c:v>255980329736.24005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7F4-4FAD-9467-DE40DFCD7788}"/>
            </c:ext>
          </c:extLst>
        </c:ser>
        <c:ser>
          <c:idx val="3"/>
          <c:order val="3"/>
          <c:tx>
            <c:strRef>
              <c:f>Mensual!$A$8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036261622826653E-2"/>
                  <c:y val="-7.6826618114876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F4-4FAD-9467-DE40DFCD7788}"/>
                </c:ext>
              </c:extLst>
            </c:dLbl>
            <c:dLbl>
              <c:idx val="1"/>
              <c:layout>
                <c:manualLayout>
                  <c:x val="-3.3788934488334227E-2"/>
                  <c:y val="-0.123326939605458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F4-4FAD-9467-DE40DFCD7788}"/>
                </c:ext>
              </c:extLst>
            </c:dLbl>
            <c:dLbl>
              <c:idx val="2"/>
              <c:layout>
                <c:manualLayout>
                  <c:x val="-3.3788934488334255E-2"/>
                  <c:y val="-0.194088298395476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s-CO" sz="1400" b="1" i="0" u="sng" strike="noStrike" kern="1200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081320861618989E-2"/>
                      <c:h val="4.69148604743605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7F4-4FAD-9467-DE40DFCD7788}"/>
                </c:ext>
              </c:extLst>
            </c:dLbl>
            <c:dLbl>
              <c:idx val="3"/>
              <c:layout>
                <c:manualLayout>
                  <c:x val="-2.4974429839203539E-2"/>
                  <c:y val="-0.2264363481280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F4-4FAD-9467-DE40DFCD7788}"/>
                </c:ext>
              </c:extLst>
            </c:dLbl>
            <c:dLbl>
              <c:idx val="4"/>
              <c:layout>
                <c:manualLayout>
                  <c:x val="-2.6443513947391983E-2"/>
                  <c:y val="-0.301241213134645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F4-4FAD-9467-DE40DFCD7788}"/>
                </c:ext>
              </c:extLst>
            </c:dLbl>
            <c:dLbl>
              <c:idx val="5"/>
              <c:layout>
                <c:manualLayout>
                  <c:x val="-3.0850766271957313E-2"/>
                  <c:y val="-0.349763287733514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7F4-4FAD-9467-DE40DFCD7788}"/>
                </c:ext>
              </c:extLst>
            </c:dLbl>
            <c:dLbl>
              <c:idx val="6"/>
              <c:layout>
                <c:manualLayout>
                  <c:x val="-2.7912598055580534E-2"/>
                  <c:y val="-0.369980818816376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F4-4FAD-9467-DE40DFCD7788}"/>
                </c:ext>
              </c:extLst>
            </c:dLbl>
            <c:dLbl>
              <c:idx val="7"/>
              <c:layout>
                <c:manualLayout>
                  <c:x val="-2.6443513947391875E-2"/>
                  <c:y val="-0.42861165895667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7F4-4FAD-9467-DE40DFCD7788}"/>
                </c:ext>
              </c:extLst>
            </c:dLbl>
            <c:dLbl>
              <c:idx val="8"/>
              <c:layout>
                <c:manualLayout>
                  <c:x val="-2.2036261622826653E-2"/>
                  <c:y val="-0.545873339237276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F4-4FAD-9467-DE40DFCD7788}"/>
                </c:ext>
              </c:extLst>
            </c:dLbl>
            <c:dLbl>
              <c:idx val="9"/>
              <c:layout>
                <c:manualLayout>
                  <c:x val="-2.4974429839203539E-2"/>
                  <c:y val="-0.642917488435015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7F4-4FAD-9467-DE40DFCD7788}"/>
                </c:ext>
              </c:extLst>
            </c:dLbl>
            <c:dLbl>
              <c:idx val="10"/>
              <c:layout>
                <c:manualLayout>
                  <c:x val="-3.2319850380145759E-2"/>
                  <c:y val="-0.661113266409590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7F4-4FAD-9467-DE40DFCD7788}"/>
                </c:ext>
              </c:extLst>
            </c:dLbl>
            <c:dLbl>
              <c:idx val="11"/>
              <c:layout>
                <c:manualLayout>
                  <c:x val="-1.4728458167814925E-2"/>
                  <c:y val="-0.71310343797500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s-CO" sz="1400" b="1" i="0" u="sng" strike="noStrike" kern="1200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059082399110536E-2"/>
                      <c:h val="0.10561019300729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27F4-4FAD-9467-DE40DFCD77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CO" sz="1400" b="1" i="0" u="sng" strike="noStrike" kern="1200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Mensual!$B$8:$P$8</c:f>
              <c:numCache>
                <c:formatCode>0.0%</c:formatCode>
                <c:ptCount val="12"/>
                <c:pt idx="0">
                  <c:v>5.7149627489095828E-2</c:v>
                </c:pt>
                <c:pt idx="1">
                  <c:v>0.10765961097296287</c:v>
                </c:pt>
                <c:pt idx="2">
                  <c:v>0.20448653613279755</c:v>
                </c:pt>
                <c:pt idx="3">
                  <c:v>0.25878387048904772</c:v>
                </c:pt>
                <c:pt idx="4">
                  <c:v>0.33611966126477827</c:v>
                </c:pt>
                <c:pt idx="5">
                  <c:v>0.40547010428506924</c:v>
                </c:pt>
                <c:pt idx="6">
                  <c:v>0.45524749086488076</c:v>
                </c:pt>
                <c:pt idx="7">
                  <c:v>0.49171378708573804</c:v>
                </c:pt>
                <c:pt idx="8">
                  <c:v>0.80817264932959954</c:v>
                </c:pt>
                <c:pt idx="9">
                  <c:v>0.84352776717655298</c:v>
                </c:pt>
                <c:pt idx="10">
                  <c:v>0.87171829339563223</c:v>
                </c:pt>
                <c:pt idx="11">
                  <c:v>0.97872879562462911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27F4-4FAD-9467-DE40DFCD77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2009151"/>
        <c:axId val="94821055"/>
      </c:lineChart>
      <c:catAx>
        <c:axId val="201201235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831871"/>
        <c:crosses val="autoZero"/>
        <c:auto val="1"/>
        <c:lblAlgn val="ctr"/>
        <c:lblOffset val="100"/>
        <c:noMultiLvlLbl val="0"/>
      </c:catAx>
      <c:valAx>
        <c:axId val="948318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crossAx val="2012012351"/>
        <c:crosses val="autoZero"/>
        <c:crossBetween val="between"/>
      </c:valAx>
      <c:valAx>
        <c:axId val="94821055"/>
        <c:scaling>
          <c:orientation val="minMax"/>
        </c:scaling>
        <c:delete val="1"/>
        <c:axPos val="r"/>
        <c:numFmt formatCode="#,##0.0,," sourceLinked="1"/>
        <c:majorTickMark val="out"/>
        <c:minorTickMark val="none"/>
        <c:tickLblPos val="nextTo"/>
        <c:crossAx val="2012009151"/>
        <c:crosses val="max"/>
        <c:crossBetween val="between"/>
      </c:valAx>
      <c:catAx>
        <c:axId val="201200915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94821055"/>
        <c:crosses val="max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CO" sz="12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</c:dTable>
      <c:spPr>
        <a:noFill/>
        <a:ln>
          <a:solidFill>
            <a:schemeClr val="accent1"/>
          </a:solidFill>
        </a:ln>
        <a:effectLst>
          <a:innerShdw blurRad="63500" dist="50800" dir="13500000">
            <a:prstClr val="black">
              <a:alpha val="50000"/>
            </a:prstClr>
          </a:inn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s-CO" sz="1000" b="0" i="0" u="none" strike="noStrike" kern="1200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0.27737</cdr:x>
      <cdr:y>0</cdr:y>
    </cdr:from>
    <cdr:to>
      <cdr:x>0.80624</cdr:x>
      <cdr:y>0.04212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97780443-D579-4186-8198-136A33A236C8}"/>
            </a:ext>
          </a:extLst>
        </cdr:cNvPr>
        <cdr:cNvSpPr/>
      </cdr:nvSpPr>
      <cdr:spPr>
        <a:xfrm xmlns:a="http://schemas.openxmlformats.org/drawingml/2006/main">
          <a:off x="2397837" y="0"/>
          <a:ext cx="4572000" cy="264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9pPr>
        </a:lstStyle>
        <a:p xmlns:a="http://schemas.openxmlformats.org/drawingml/2006/main">
          <a:pPr algn="ctr">
            <a:defRPr sz="1400" b="0" i="0" u="none" strike="noStrike" kern="1200" cap="none" spc="2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s-CO" sz="1100" b="1" kern="1200" spc="20" dirty="0">
            <a:solidFill>
              <a:schemeClr val="tx1"/>
            </a:solidFill>
            <a:latin typeface="+mn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2763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60378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2306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0794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9226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472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3032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806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646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18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1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de Ejecución Presupuestal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Rama Judicial - Vigencia 2022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Acumulado a Diciembre 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4595A0-2420-4B26-B54D-91FE12AD3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244983"/>
              </p:ext>
            </p:extLst>
          </p:nvPr>
        </p:nvGraphicFramePr>
        <p:xfrm>
          <a:off x="243227" y="303614"/>
          <a:ext cx="8657545" cy="6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8491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 txBox="1"/>
          <p:nvPr/>
        </p:nvSpPr>
        <p:spPr>
          <a:xfrm>
            <a:off x="60758" y="-11114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036361BF-0371-487F-A08E-695D0959F5B7}"/>
              </a:ext>
            </a:extLst>
          </p:cNvPr>
          <p:cNvSpPr txBox="1"/>
          <p:nvPr/>
        </p:nvSpPr>
        <p:spPr>
          <a:xfrm>
            <a:off x="504159" y="633366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3C3D2376-E6A3-F14A-47E9-300FC0329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051506"/>
              </p:ext>
            </p:extLst>
          </p:nvPr>
        </p:nvGraphicFramePr>
        <p:xfrm>
          <a:off x="742832" y="1291343"/>
          <a:ext cx="7306016" cy="4912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6810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2021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2021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83" name="Google Shape;283;p15"/>
          <p:cNvSpPr txBox="1"/>
          <p:nvPr/>
        </p:nvSpPr>
        <p:spPr>
          <a:xfrm>
            <a:off x="211137" y="6230044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modificaciones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contemplan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reducidos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liquidación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cancelación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  <p:sp>
        <p:nvSpPr>
          <p:cNvPr id="284" name="Google Shape;284;p15"/>
          <p:cNvSpPr txBox="1"/>
          <p:nvPr/>
        </p:nvSpPr>
        <p:spPr>
          <a:xfrm>
            <a:off x="211137" y="6003032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reserva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por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utilizar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actuales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pagos</a:t>
            </a:r>
            <a:r>
              <a:rPr lang="en-US" sz="100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</p:txBody>
      </p:sp>
      <p:sp>
        <p:nvSpPr>
          <p:cNvPr id="286" name="Google Shape;286;p15"/>
          <p:cNvSpPr txBox="1"/>
          <p:nvPr/>
        </p:nvSpPr>
        <p:spPr>
          <a:xfrm>
            <a:off x="8264524" y="5474876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A7D3F4-EDD7-4C0C-BD3D-81E49C627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545891"/>
              </p:ext>
            </p:extLst>
          </p:nvPr>
        </p:nvGraphicFramePr>
        <p:xfrm>
          <a:off x="372267" y="1400174"/>
          <a:ext cx="8401478" cy="4044948"/>
        </p:xfrm>
        <a:graphic>
          <a:graphicData uri="http://schemas.openxmlformats.org/drawingml/2006/table">
            <a:tbl>
              <a:tblPr/>
              <a:tblGrid>
                <a:gridCol w="2369648">
                  <a:extLst>
                    <a:ext uri="{9D8B030D-6E8A-4147-A177-3AD203B41FA5}">
                      <a16:colId xmlns:a16="http://schemas.microsoft.com/office/drawing/2014/main" val="4207817455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234844592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680347717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386397699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173401158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334430924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907256621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295909457"/>
                    </a:ext>
                  </a:extLst>
                </a:gridCol>
              </a:tblGrid>
              <a:tr h="4145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 ACTUALES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OBLIGACION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SIN  UTILIZAR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RESERVA SIN 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9682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120.677,3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6.937,0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113.739,5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56026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4.251,3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00904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28.359,5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4.080,2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24.191,0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23.898,2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23.864,9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67879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63260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741163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770615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161.820,4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13.196,9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148.534,6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148.241,8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148.208,3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583873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inversión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269.318,5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7.774,9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261.543,5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5.563,1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21084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431.138,9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410.078,1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404.222,2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404.188,7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17706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896C591B-2590-4B2C-8A0E-BCC7ACD5705B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2" name="Google Shape;286;p15">
            <a:extLst>
              <a:ext uri="{FF2B5EF4-FFF2-40B4-BE49-F238E27FC236}">
                <a16:creationId xmlns:a16="http://schemas.microsoft.com/office/drawing/2014/main" id="{7041D83B-8FF0-4DF6-B4F2-B7186AB9EB53}"/>
              </a:ext>
            </a:extLst>
          </p:cNvPr>
          <p:cNvSpPr txBox="1"/>
          <p:nvPr/>
        </p:nvSpPr>
        <p:spPr>
          <a:xfrm>
            <a:off x="360362" y="5486397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2021 - Proyectos de inversión</a:t>
            </a:r>
            <a:endParaRPr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DD9066A-9099-47DA-90DC-684060CED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120379"/>
              </p:ext>
            </p:extLst>
          </p:nvPr>
        </p:nvGraphicFramePr>
        <p:xfrm>
          <a:off x="931861" y="1593957"/>
          <a:ext cx="7116986" cy="3350649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407877">
                  <a:extLst>
                    <a:ext uri="{9D8B030D-6E8A-4147-A177-3AD203B41FA5}">
                      <a16:colId xmlns:a16="http://schemas.microsoft.com/office/drawing/2014/main" val="3380632439"/>
                    </a:ext>
                  </a:extLst>
                </a:gridCol>
                <a:gridCol w="1274849">
                  <a:extLst>
                    <a:ext uri="{9D8B030D-6E8A-4147-A177-3AD203B41FA5}">
                      <a16:colId xmlns:a16="http://schemas.microsoft.com/office/drawing/2014/main" val="187621513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565782135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3930625059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1621145110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05070221"/>
                    </a:ext>
                  </a:extLst>
                </a:gridCol>
                <a:gridCol w="886852">
                  <a:extLst>
                    <a:ext uri="{9D8B030D-6E8A-4147-A177-3AD203B41FA5}">
                      <a16:colId xmlns:a16="http://schemas.microsoft.com/office/drawing/2014/main" val="2169856268"/>
                    </a:ext>
                  </a:extLst>
                </a:gridCol>
              </a:tblGrid>
              <a:tr h="295335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UNIDAD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PROYECTO</a:t>
                      </a:r>
                      <a:endParaRPr lang="es-CO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COMPROMISOS ACTUALES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OBLIGACION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PAGOS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RESERVA SIN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u="none" strike="noStrike" dirty="0">
                          <a:effectLst/>
                        </a:rPr>
                        <a:t> % RESERVA SIN UTILIZAR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92609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28.517,5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64553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URNA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97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CENDOJ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C-2701-0800-22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47.616,3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2.328,7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68020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C-2701-0800-23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28.245,3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6043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UIF-PEI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13.741,9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11.657,1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11.657,1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2.084,9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124886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UDAE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C-2701-0800-26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728704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PEI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C-2701-0800-27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904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UNIDAD ADMINISTRATIVA-MANTENIMIENTO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14.181,3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22697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ESCUELA JUDICIAL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C-2701-0800-29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22.401,8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21.252,2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21.252,2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1.149,6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707482"/>
                  </a:ext>
                </a:extLst>
              </a:tr>
              <a:tr h="49653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RECURSOS HUMANOS - BIENESTAR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15061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PET / BID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C-2701-0800-36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462405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UNIDAD Informática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26.201,0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083480"/>
                  </a:ext>
                </a:extLst>
              </a:tr>
              <a:tr h="1845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Totales</a:t>
                      </a:r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261.543,5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255.980,3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5.563,1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546994"/>
                  </a:ext>
                </a:extLst>
              </a:tr>
            </a:tbl>
          </a:graphicData>
        </a:graphic>
      </p:graphicFrame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58EA9F3E-84C9-4763-B8F2-3E75D1298F57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79346E41-8289-4B8C-A7D1-F65626168EA7}"/>
              </a:ext>
            </a:extLst>
          </p:cNvPr>
          <p:cNvSpPr txBox="1"/>
          <p:nvPr/>
        </p:nvSpPr>
        <p:spPr>
          <a:xfrm>
            <a:off x="931861" y="5048143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7976393" y="77163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8FD1B4F-29C5-4214-B7FF-F87B1EAF3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194008"/>
              </p:ext>
            </p:extLst>
          </p:nvPr>
        </p:nvGraphicFramePr>
        <p:xfrm>
          <a:off x="537088" y="1192725"/>
          <a:ext cx="7733166" cy="5263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83095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Reserva constituida vigencia 2022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: Enero 2023 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2057"/>
              </p:ext>
            </p:extLst>
          </p:nvPr>
        </p:nvGraphicFramePr>
        <p:xfrm>
          <a:off x="506437" y="1394818"/>
          <a:ext cx="7911548" cy="4852773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599173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782245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833903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616979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55528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81459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Obl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Pag/</a:t>
                      </a:r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utilizar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162.947,0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162.730,1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72.766,1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40.744,6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89.964,1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5.197,7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5.194,2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2.200,0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1.028,5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2.994,1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32.609,4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32.541,8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10.755,3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5.988,8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21.786,5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18.795,5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18.688,1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1.605,8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499,9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17.082,2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492,7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259,4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142,5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220.061,4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219.665,8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87.586,6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48.404,2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132.079,3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– Servicio de la Deuda (Fondo de Contingencia)</a:t>
                      </a:r>
                      <a:endParaRPr lang="es-E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258.911,1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258.904,9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37.187,5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17.408,6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221.717,4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26.687,1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505.975,8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505.574,0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125.090,2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24,74%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65.847,8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380.483,8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265355" y="642180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2" name="Google Shape;155;p6">
            <a:extLst>
              <a:ext uri="{FF2B5EF4-FFF2-40B4-BE49-F238E27FC236}">
                <a16:creationId xmlns:a16="http://schemas.microsoft.com/office/drawing/2014/main" id="{B71EFDEB-5A32-4FF5-889C-5663F02B8806}"/>
              </a:ext>
            </a:extLst>
          </p:cNvPr>
          <p:cNvSpPr txBox="1"/>
          <p:nvPr/>
        </p:nvSpPr>
        <p:spPr>
          <a:xfrm>
            <a:off x="991392" y="9258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554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AE39F05E-2B85-456B-B02D-5E2B4F02D72B}"/>
              </a:ext>
            </a:extLst>
          </p:cNvPr>
          <p:cNvSpPr txBox="1"/>
          <p:nvPr/>
        </p:nvSpPr>
        <p:spPr>
          <a:xfrm>
            <a:off x="560203" y="592026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BD4089C-AED9-4C0E-BB2F-7C47992C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203297"/>
              </p:ext>
            </p:extLst>
          </p:nvPr>
        </p:nvGraphicFramePr>
        <p:xfrm>
          <a:off x="471144" y="1593108"/>
          <a:ext cx="8082648" cy="4041756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959105">
                  <a:extLst>
                    <a:ext uri="{9D8B030D-6E8A-4147-A177-3AD203B41FA5}">
                      <a16:colId xmlns:a16="http://schemas.microsoft.com/office/drawing/2014/main" val="816420468"/>
                    </a:ext>
                  </a:extLst>
                </a:gridCol>
                <a:gridCol w="915511">
                  <a:extLst>
                    <a:ext uri="{9D8B030D-6E8A-4147-A177-3AD203B41FA5}">
                      <a16:colId xmlns:a16="http://schemas.microsoft.com/office/drawing/2014/main" val="2672791372"/>
                    </a:ext>
                  </a:extLst>
                </a:gridCol>
                <a:gridCol w="749846">
                  <a:extLst>
                    <a:ext uri="{9D8B030D-6E8A-4147-A177-3AD203B41FA5}">
                      <a16:colId xmlns:a16="http://schemas.microsoft.com/office/drawing/2014/main" val="313319549"/>
                    </a:ext>
                  </a:extLst>
                </a:gridCol>
                <a:gridCol w="802162">
                  <a:extLst>
                    <a:ext uri="{9D8B030D-6E8A-4147-A177-3AD203B41FA5}">
                      <a16:colId xmlns:a16="http://schemas.microsoft.com/office/drawing/2014/main" val="1988466197"/>
                    </a:ext>
                  </a:extLst>
                </a:gridCol>
                <a:gridCol w="889352">
                  <a:extLst>
                    <a:ext uri="{9D8B030D-6E8A-4147-A177-3AD203B41FA5}">
                      <a16:colId xmlns:a16="http://schemas.microsoft.com/office/drawing/2014/main" val="1967857563"/>
                    </a:ext>
                  </a:extLst>
                </a:gridCol>
                <a:gridCol w="837038">
                  <a:extLst>
                    <a:ext uri="{9D8B030D-6E8A-4147-A177-3AD203B41FA5}">
                      <a16:colId xmlns:a16="http://schemas.microsoft.com/office/drawing/2014/main" val="1965931985"/>
                    </a:ext>
                  </a:extLst>
                </a:gridCol>
                <a:gridCol w="523149">
                  <a:extLst>
                    <a:ext uri="{9D8B030D-6E8A-4147-A177-3AD203B41FA5}">
                      <a16:colId xmlns:a16="http://schemas.microsoft.com/office/drawing/2014/main" val="2467992074"/>
                    </a:ext>
                  </a:extLst>
                </a:gridCol>
                <a:gridCol w="694642">
                  <a:extLst>
                    <a:ext uri="{9D8B030D-6E8A-4147-A177-3AD203B41FA5}">
                      <a16:colId xmlns:a16="http://schemas.microsoft.com/office/drawing/2014/main" val="2008993666"/>
                    </a:ext>
                  </a:extLst>
                </a:gridCol>
                <a:gridCol w="435935">
                  <a:extLst>
                    <a:ext uri="{9D8B030D-6E8A-4147-A177-3AD203B41FA5}">
                      <a16:colId xmlns:a16="http://schemas.microsoft.com/office/drawing/2014/main" val="3654608008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3405660533"/>
                    </a:ext>
                  </a:extLst>
                </a:gridCol>
                <a:gridCol w="616689">
                  <a:extLst>
                    <a:ext uri="{9D8B030D-6E8A-4147-A177-3AD203B41FA5}">
                      <a16:colId xmlns:a16="http://schemas.microsoft.com/office/drawing/2014/main" val="516088417"/>
                    </a:ext>
                  </a:extLst>
                </a:gridCol>
              </a:tblGrid>
              <a:tr h="3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Identificacion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Proyecto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Inicial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Modificaciones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Compromisos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Obligaciones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 err="1">
                          <a:effectLst/>
                        </a:rPr>
                        <a:t>Obl</a:t>
                      </a:r>
                      <a:r>
                        <a:rPr lang="es-CO" sz="700" u="none" strike="noStrike" dirty="0">
                          <a:effectLst/>
                        </a:rPr>
                        <a:t>/</a:t>
                      </a:r>
                      <a:r>
                        <a:rPr lang="es-CO" sz="700" u="none" strike="noStrike" dirty="0" err="1">
                          <a:effectLst/>
                        </a:rPr>
                        <a:t>Com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Pagos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Pag/</a:t>
                      </a:r>
                      <a:r>
                        <a:rPr lang="es-CO" sz="700" u="none" strike="noStrike" dirty="0" err="1">
                          <a:effectLst/>
                        </a:rPr>
                        <a:t>Comp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saldo por utilizar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329839"/>
                  </a:ext>
                </a:extLst>
              </a:tr>
              <a:tr h="192710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 BID 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BID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316,2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34,9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26.687,1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88555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Informática- ID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 C-2701-0800-20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13.688,2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13.688,2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13.688,2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23402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URNA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C-2701-0800-21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69,0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69,0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69,0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785714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CENDOJ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C-2701-0800-22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20.960,0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20.960,0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20.960,0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997900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PEI-PJM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C-2701-0800-23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389508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UIF- SO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C-2701-0800-24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167,3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167,3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167,3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509302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UIF-SJ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 C-2701-0800-25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49.240,9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49.240,9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15.132,5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1.387,9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34.108,4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69,3%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707749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UDAE -EE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C-2701-0800-26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1.112,9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1.112,9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284,3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828,6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74,5%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597723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PEI- L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C-2701-0800-27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738492"/>
                  </a:ext>
                </a:extLst>
              </a:tr>
              <a:tr h="302830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Mantenimiento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C-2701-0800-28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22.058,5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22.052,3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1.057,2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647,9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20.995,1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95,2%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077541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Escuela Judicial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C-2701-0800-29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16.635,8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16.635,8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5.177,6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5.177,6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11.458,2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68,9%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9282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OSEG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C-2701-0800-30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606,8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606,8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606,8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904430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RR.HH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 C-2701-0800-31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2.121,0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2.121,0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607,9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329,8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1.513,2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71,3%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380659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Carrera Judicial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C-2701-0800-32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299165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PET- TD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 dirty="0">
                          <a:effectLst/>
                        </a:rPr>
                        <a:t> C-2701-0800-36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16.212,1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16.212,1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16.212,1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638009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Informática -FP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C-2799-0800-12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55.454,2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55.454,2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14.839,9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26,8%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9.777,2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40.614,3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73,2%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931164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UDAE-SG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 C-2799-0800-13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776096"/>
                  </a:ext>
                </a:extLst>
              </a:tr>
              <a:tr h="201887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1" marR="6381" marT="6381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285.914,5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285.908,2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37.503,6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17.443,6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248.404,6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86,9%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643151"/>
                  </a:ext>
                </a:extLst>
              </a:tr>
            </a:tbl>
          </a:graphicData>
        </a:graphic>
      </p:graphicFrame>
      <p:sp>
        <p:nvSpPr>
          <p:cNvPr id="9" name="Google Shape;216;p10">
            <a:extLst>
              <a:ext uri="{FF2B5EF4-FFF2-40B4-BE49-F238E27FC236}">
                <a16:creationId xmlns:a16="http://schemas.microsoft.com/office/drawing/2014/main" id="{B58BC419-0330-4D49-8B40-883C7B1BC2CC}"/>
              </a:ext>
            </a:extLst>
          </p:cNvPr>
          <p:cNvSpPr txBox="1"/>
          <p:nvPr/>
        </p:nvSpPr>
        <p:spPr>
          <a:xfrm>
            <a:off x="839787" y="1014194"/>
            <a:ext cx="7345362" cy="27761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dirty="0">
                <a:solidFill>
                  <a:schemeClr val="tx1"/>
                </a:solidFill>
              </a:rPr>
              <a:t>Proyectos de </a:t>
            </a:r>
            <a:r>
              <a:rPr lang="en-US" sz="1200" b="1" dirty="0" err="1">
                <a:solidFill>
                  <a:schemeClr val="tx1"/>
                </a:solidFill>
              </a:rPr>
              <a:t>Inversión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10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de Ejecución Presupuestal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Rama Judicial - vigencia 2023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Fecha : enero 2023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32098"/>
            <a:ext cx="417353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78F495A-0C8E-4543-906B-CCCDEA332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862466"/>
              </p:ext>
            </p:extLst>
          </p:nvPr>
        </p:nvGraphicFramePr>
        <p:xfrm>
          <a:off x="1428935" y="1269039"/>
          <a:ext cx="5865000" cy="5135182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251697">
                  <a:extLst>
                    <a:ext uri="{9D8B030D-6E8A-4147-A177-3AD203B41FA5}">
                      <a16:colId xmlns:a16="http://schemas.microsoft.com/office/drawing/2014/main" val="2001100164"/>
                    </a:ext>
                  </a:extLst>
                </a:gridCol>
                <a:gridCol w="1641794">
                  <a:extLst>
                    <a:ext uri="{9D8B030D-6E8A-4147-A177-3AD203B41FA5}">
                      <a16:colId xmlns:a16="http://schemas.microsoft.com/office/drawing/2014/main" val="2532714051"/>
                    </a:ext>
                  </a:extLst>
                </a:gridCol>
                <a:gridCol w="1696067">
                  <a:extLst>
                    <a:ext uri="{9D8B030D-6E8A-4147-A177-3AD203B41FA5}">
                      <a16:colId xmlns:a16="http://schemas.microsoft.com/office/drawing/2014/main" val="1420727914"/>
                    </a:ext>
                  </a:extLst>
                </a:gridCol>
                <a:gridCol w="1275442">
                  <a:extLst>
                    <a:ext uri="{9D8B030D-6E8A-4147-A177-3AD203B41FA5}">
                      <a16:colId xmlns:a16="http://schemas.microsoft.com/office/drawing/2014/main" val="4205344290"/>
                    </a:ext>
                  </a:extLst>
                </a:gridCol>
              </a:tblGrid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u="none" strike="noStrike" dirty="0">
                          <a:effectLst/>
                        </a:rPr>
                        <a:t>NIVEL RENTÍSTICO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 dirty="0">
                          <a:effectLst/>
                        </a:rPr>
                        <a:t>SITUACIÓN DE FONDOS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u="none" strike="noStrike" dirty="0">
                          <a:effectLst/>
                        </a:rPr>
                        <a:t> ETIQUETAS DE FILA 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u="none" strike="noStrike" dirty="0">
                          <a:effectLst/>
                        </a:rPr>
                        <a:t>% FINANCIACIÓN FUNCIONAMIENTO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112971"/>
                  </a:ext>
                </a:extLst>
              </a:tr>
              <a:tr h="374500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u="none" strike="noStrike" dirty="0">
                          <a:effectLst/>
                        </a:rPr>
                        <a:t>Recursos Corrientes de la Nación (10) </a:t>
                      </a:r>
                      <a:endParaRPr lang="es-E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CSF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5.341.669,4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97,9%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139264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u="none" strike="noStrike" dirty="0">
                          <a:effectLst/>
                        </a:rPr>
                        <a:t> Otros recursos del Tesoro (11) </a:t>
                      </a:r>
                      <a:endParaRPr lang="es-E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SSF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13.815,0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0,3%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375208"/>
                  </a:ext>
                </a:extLst>
              </a:tr>
              <a:tr h="374500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Fondo de Modernización (16) 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SSF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99.724,8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1,8%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913324"/>
                  </a:ext>
                </a:extLst>
              </a:tr>
              <a:tr h="13107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sng" strike="noStrike" dirty="0">
                          <a:effectLst/>
                        </a:rPr>
                        <a:t>Funcionamiento</a:t>
                      </a:r>
                      <a:endParaRPr lang="es-CO" sz="9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 A 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5.455.209,2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100,0%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576534"/>
                  </a:ext>
                </a:extLst>
              </a:tr>
              <a:tr h="12483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0052416"/>
                  </a:ext>
                </a:extLst>
              </a:tr>
              <a:tr h="13107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931670"/>
                  </a:ext>
                </a:extLst>
              </a:tr>
              <a:tr h="374500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u="none" strike="noStrike" dirty="0">
                          <a:effectLst/>
                        </a:rPr>
                        <a:t>NIVEL RENTÍSTICO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 dirty="0">
                          <a:effectLst/>
                        </a:rPr>
                        <a:t> SITUACIÓN FONDOS 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 dirty="0">
                          <a:effectLst/>
                        </a:rPr>
                        <a:t> APROPIADO  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 dirty="0">
                          <a:effectLst/>
                        </a:rPr>
                        <a:t>% FINANCIACIÓN FONDO CONTINGENCIA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291922"/>
                  </a:ext>
                </a:extLst>
              </a:tr>
              <a:tr h="232228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u="none" strike="noStrike" dirty="0">
                          <a:effectLst/>
                        </a:rPr>
                        <a:t> Otros recursos del Tesoro (11) </a:t>
                      </a:r>
                      <a:endParaRPr lang="es-E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SSF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607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61.903,7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100,0%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421030"/>
                  </a:ext>
                </a:extLst>
              </a:tr>
              <a:tr h="232228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sng" strike="noStrike" dirty="0">
                          <a:effectLst/>
                        </a:rPr>
                        <a:t>Fondo de Contingencia</a:t>
                      </a:r>
                      <a:endParaRPr lang="es-CO" sz="900" b="0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>
                          <a:effectLst/>
                        </a:rPr>
                        <a:t> B </a:t>
                      </a:r>
                      <a:endParaRPr lang="es-CO" sz="1100" b="1" i="0" u="sng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61.903,7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100,0%</a:t>
                      </a:r>
                      <a:endParaRPr lang="es-CO" sz="1100" b="0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B w="12700" cmpd="sng">
                      <a:noFill/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076654"/>
                  </a:ext>
                </a:extLst>
              </a:tr>
              <a:tr h="12483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5851955"/>
                  </a:ext>
                </a:extLst>
              </a:tr>
              <a:tr h="13107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0611415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b="1" u="none" strike="noStrike" dirty="0">
                          <a:effectLst/>
                        </a:rPr>
                        <a:t>NIVEL RENTÍSTICO</a:t>
                      </a:r>
                      <a:endParaRPr lang="es-CO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 SITUACIÓN FONDOS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 APROPIADO 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% FINANCIACIÓN INVERSIÓN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lnT w="12700" cmpd="sng">
                      <a:noFill/>
                      <a:prstDash val="soli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98629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u="none" strike="noStrike">
                          <a:effectLst/>
                        </a:rPr>
                        <a:t>  Otros recursos del Tesoro (11)  </a:t>
                      </a:r>
                      <a:endParaRPr lang="es-ES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CSF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60.815,3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10,5%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644552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u="none" strike="noStrike" dirty="0">
                          <a:effectLst/>
                        </a:rPr>
                        <a:t> Recursos del Crédito BID (14) </a:t>
                      </a:r>
                      <a:endParaRPr lang="es-E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CSF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96.627,1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16,6%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950664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Fondos Especiales (16)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830492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Financiación Sector Justicia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CSF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315.717,1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54,4%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796674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Fondo de Modernización</a:t>
                      </a:r>
                      <a:endParaRPr lang="es-CO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 SSF 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107.662,5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18,5%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089041"/>
                  </a:ext>
                </a:extLst>
              </a:tr>
              <a:tr h="131074"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sng" strike="noStrike" dirty="0">
                          <a:effectLst/>
                        </a:rPr>
                        <a:t>Total Inversión </a:t>
                      </a:r>
                      <a:endParaRPr lang="es-CO" sz="9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 C 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580.822,0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sng" strike="noStrike" dirty="0">
                          <a:effectLst/>
                        </a:rPr>
                        <a:t>100,0%</a:t>
                      </a:r>
                      <a:endParaRPr lang="es-CO" sz="1100" b="1" i="0" u="sng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268750"/>
                  </a:ext>
                </a:extLst>
              </a:tr>
              <a:tr h="13107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 Total Presupuesto 2022 </a:t>
                      </a:r>
                      <a:endParaRPr lang="es-CO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</a:rPr>
                        <a:t>6.097.934,9</a:t>
                      </a:r>
                      <a:endParaRPr lang="es-CO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93" marR="5893" marT="5893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028512"/>
                  </a:ext>
                </a:extLst>
              </a:tr>
            </a:tbl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6C65C279-49CF-425F-A6E0-1C92043DF9BF}"/>
              </a:ext>
            </a:extLst>
          </p:cNvPr>
          <p:cNvSpPr/>
          <p:nvPr/>
        </p:nvSpPr>
        <p:spPr>
          <a:xfrm>
            <a:off x="2835963" y="894697"/>
            <a:ext cx="3631097" cy="231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Fuentes de Financiación del Presupuesto</a:t>
            </a:r>
            <a:endParaRPr lang="es-C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09549" y="632815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648701"/>
              </p:ext>
            </p:extLst>
          </p:nvPr>
        </p:nvGraphicFramePr>
        <p:xfrm>
          <a:off x="371061" y="1232391"/>
          <a:ext cx="7911548" cy="4868013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883845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497573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980008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470874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43101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93886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4.820.902,4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225.244,8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222.132,5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144.154,4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4.595.657,6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60.332,3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2.405,9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2.258,9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989,3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57.926,4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376.263,4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217.703,3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57,9</a:t>
                      </a:r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8.412,1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4.818,6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158.560,1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190.733,1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3.030,5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2.030,5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1.354,3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187.702,6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10.239,3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10.239,3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18.942,0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1.219,7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1.048,1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668,7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17.722,3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5.477.412,5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449.604,3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235.882,2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151.985,3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sng" strike="noStrike" dirty="0">
                          <a:effectLst/>
                          <a:latin typeface="Calibri" panose="020F0502020204030204" pitchFamily="34" charset="0"/>
                        </a:rPr>
                        <a:t>5.027.808,2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– Servicio de la Deuda (Fondo de Contingencia y </a:t>
                      </a:r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CxP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643.750,0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180.317,1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463.432,9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2.412,0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80.747,8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6.504.184,1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632.333,3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9,7%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235.882,2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151.985,3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5.871.850,7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371061" y="611387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2865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Proyectos de </a:t>
            </a:r>
            <a:r>
              <a:rPr lang="en-US" sz="1200" b="1" i="0" u="none" dirty="0" err="1">
                <a:solidFill>
                  <a:schemeClr val="tx1"/>
                </a:solidFill>
                <a:sym typeface="Arial"/>
              </a:rPr>
              <a:t>Inversión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17" name="Google Shape;217;p10"/>
          <p:cNvSpPr txBox="1"/>
          <p:nvPr/>
        </p:nvSpPr>
        <p:spPr>
          <a:xfrm>
            <a:off x="211137" y="6405609"/>
            <a:ext cx="8721725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apropiación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realizó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establecido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acuerdo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PCSJA22-11903 y PCSJA22-11938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detallan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proyectos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inversión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2022. 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DF9A85E-2A5A-B55F-A2A4-CA7E1AC2D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315566"/>
              </p:ext>
            </p:extLst>
          </p:nvPr>
        </p:nvGraphicFramePr>
        <p:xfrm>
          <a:off x="414626" y="1184065"/>
          <a:ext cx="8051031" cy="4925704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050006">
                  <a:extLst>
                    <a:ext uri="{9D8B030D-6E8A-4147-A177-3AD203B41FA5}">
                      <a16:colId xmlns:a16="http://schemas.microsoft.com/office/drawing/2014/main" val="938814630"/>
                    </a:ext>
                  </a:extLst>
                </a:gridCol>
                <a:gridCol w="953394">
                  <a:extLst>
                    <a:ext uri="{9D8B030D-6E8A-4147-A177-3AD203B41FA5}">
                      <a16:colId xmlns:a16="http://schemas.microsoft.com/office/drawing/2014/main" val="1082849986"/>
                    </a:ext>
                  </a:extLst>
                </a:gridCol>
                <a:gridCol w="675824">
                  <a:extLst>
                    <a:ext uri="{9D8B030D-6E8A-4147-A177-3AD203B41FA5}">
                      <a16:colId xmlns:a16="http://schemas.microsoft.com/office/drawing/2014/main" val="1535470675"/>
                    </a:ext>
                  </a:extLst>
                </a:gridCol>
                <a:gridCol w="775657">
                  <a:extLst>
                    <a:ext uri="{9D8B030D-6E8A-4147-A177-3AD203B41FA5}">
                      <a16:colId xmlns:a16="http://schemas.microsoft.com/office/drawing/2014/main" val="1388577146"/>
                    </a:ext>
                  </a:extLst>
                </a:gridCol>
                <a:gridCol w="636333">
                  <a:extLst>
                    <a:ext uri="{9D8B030D-6E8A-4147-A177-3AD203B41FA5}">
                      <a16:colId xmlns:a16="http://schemas.microsoft.com/office/drawing/2014/main" val="431153855"/>
                    </a:ext>
                  </a:extLst>
                </a:gridCol>
                <a:gridCol w="714002">
                  <a:extLst>
                    <a:ext uri="{9D8B030D-6E8A-4147-A177-3AD203B41FA5}">
                      <a16:colId xmlns:a16="http://schemas.microsoft.com/office/drawing/2014/main" val="3833472893"/>
                    </a:ext>
                  </a:extLst>
                </a:gridCol>
                <a:gridCol w="645457">
                  <a:extLst>
                    <a:ext uri="{9D8B030D-6E8A-4147-A177-3AD203B41FA5}">
                      <a16:colId xmlns:a16="http://schemas.microsoft.com/office/drawing/2014/main" val="3341335800"/>
                    </a:ext>
                  </a:extLst>
                </a:gridCol>
                <a:gridCol w="569598">
                  <a:extLst>
                    <a:ext uri="{9D8B030D-6E8A-4147-A177-3AD203B41FA5}">
                      <a16:colId xmlns:a16="http://schemas.microsoft.com/office/drawing/2014/main" val="119415806"/>
                    </a:ext>
                  </a:extLst>
                </a:gridCol>
                <a:gridCol w="592280">
                  <a:extLst>
                    <a:ext uri="{9D8B030D-6E8A-4147-A177-3AD203B41FA5}">
                      <a16:colId xmlns:a16="http://schemas.microsoft.com/office/drawing/2014/main" val="3056099401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2008531808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1184817454"/>
                    </a:ext>
                  </a:extLst>
                </a:gridCol>
              </a:tblGrid>
              <a:tr h="631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 dirty="0">
                          <a:effectLst/>
                          <a:latin typeface="+mn-lt"/>
                        </a:rPr>
                        <a:t> UNIDAD COORDINADORA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CODIGO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 Compromiso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</a:t>
                      </a:r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Compromiso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7532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2.412,0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80.747,8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97,1%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0241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URNA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3.605,5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126,2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3.479,4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96,5%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529108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CENDOJ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4.202,0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4.202,0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2249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PEI-PJM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37.100,0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37.100,0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2099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UIF- SO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2.608,2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2.608,2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486149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UIF-SJ / PEI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62.794,6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27.413,5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35.381,1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56,3%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41443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UDAE -EE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3.082,9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3.082,9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6036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PEI- 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3.587,9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3.587,9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78406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Mantenimeinto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54.029,5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3.539,7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50.489,8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93,4%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72962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C-2701-0800-29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Escuela Judicial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27.983,9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27.983,9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0450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C-2701-0800-30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OSEG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18.497,0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18.497,0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05795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C-2701-0800-31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RR.HH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14.080,5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14.080,5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892002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C-2701-0800-32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Carrera Judicial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4.417,7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4.417,7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90561"/>
                  </a:ext>
                </a:extLst>
              </a:tr>
              <a:tr h="379088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C-2701-0800-36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PET- TD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238.365,8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238.365,8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7774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C-2799-0800-12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Informática -FP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166.194,5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112.137,7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67,5%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54.056,8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32,5%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72650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C-2799-0800-13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UDAE-SG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3.200,0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3.200,0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93190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6.504.184,1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632.333,3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235.882,2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151.985,3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5.871.850,7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90,3%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76147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AE39F05E-2B85-456B-B02D-5E2B4F02D72B}"/>
              </a:ext>
            </a:extLst>
          </p:cNvPr>
          <p:cNvSpPr txBox="1"/>
          <p:nvPr/>
        </p:nvSpPr>
        <p:spPr>
          <a:xfrm>
            <a:off x="360362" y="6062974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700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32098"/>
            <a:ext cx="417353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4DCFCE1-AF06-473A-ACE1-6A223D5F5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215497"/>
              </p:ext>
            </p:extLst>
          </p:nvPr>
        </p:nvGraphicFramePr>
        <p:xfrm>
          <a:off x="865778" y="1280165"/>
          <a:ext cx="7140537" cy="5316800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3324251">
                  <a:extLst>
                    <a:ext uri="{9D8B030D-6E8A-4147-A177-3AD203B41FA5}">
                      <a16:colId xmlns:a16="http://schemas.microsoft.com/office/drawing/2014/main" val="2447544047"/>
                    </a:ext>
                  </a:extLst>
                </a:gridCol>
                <a:gridCol w="1488112">
                  <a:extLst>
                    <a:ext uri="{9D8B030D-6E8A-4147-A177-3AD203B41FA5}">
                      <a16:colId xmlns:a16="http://schemas.microsoft.com/office/drawing/2014/main" val="1381262875"/>
                    </a:ext>
                  </a:extLst>
                </a:gridCol>
                <a:gridCol w="1488112">
                  <a:extLst>
                    <a:ext uri="{9D8B030D-6E8A-4147-A177-3AD203B41FA5}">
                      <a16:colId xmlns:a16="http://schemas.microsoft.com/office/drawing/2014/main" val="3207449446"/>
                    </a:ext>
                  </a:extLst>
                </a:gridCol>
                <a:gridCol w="420031">
                  <a:extLst>
                    <a:ext uri="{9D8B030D-6E8A-4147-A177-3AD203B41FA5}">
                      <a16:colId xmlns:a16="http://schemas.microsoft.com/office/drawing/2014/main" val="4206198828"/>
                    </a:ext>
                  </a:extLst>
                </a:gridCol>
                <a:gridCol w="420031">
                  <a:extLst>
                    <a:ext uri="{9D8B030D-6E8A-4147-A177-3AD203B41FA5}">
                      <a16:colId xmlns:a16="http://schemas.microsoft.com/office/drawing/2014/main" val="3604894678"/>
                    </a:ext>
                  </a:extLst>
                </a:gridCol>
              </a:tblGrid>
              <a:tr h="26107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1" u="none" strike="noStrike" dirty="0">
                          <a:effectLst/>
                        </a:rPr>
                        <a:t>Concepto Recaudo</a:t>
                      </a:r>
                      <a:endParaRPr lang="es-CO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1" u="none" strike="noStrike">
                          <a:effectLst/>
                        </a:rPr>
                        <a:t>2021</a:t>
                      </a:r>
                      <a:endParaRPr lang="es-CO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1" u="none" strike="noStrike">
                          <a:effectLst/>
                        </a:rPr>
                        <a:t>2022</a:t>
                      </a:r>
                      <a:endParaRPr lang="es-CO" sz="12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/>
                </a:tc>
                <a:extLst>
                  <a:ext uri="{0D108BD9-81ED-4DB2-BD59-A6C34878D82A}">
                    <a16:rowId xmlns:a16="http://schemas.microsoft.com/office/drawing/2014/main" val="371761831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b="1" u="sng" strike="noStrike" dirty="0">
                          <a:effectLst/>
                        </a:rPr>
                        <a:t>INGRESOS CORRIENTES DE LA NACIÓN</a:t>
                      </a:r>
                      <a:endParaRPr lang="es-ES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    7.780.151.885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  15.347.838.662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u="sng" strike="noStrike" dirty="0">
                          <a:effectLst/>
                        </a:rPr>
                        <a:t>2,1%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60771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SANCIONES CONTRACTUALES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350.688.581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186.477.540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70816"/>
                  </a:ext>
                </a:extLst>
              </a:tr>
              <a:tr h="228201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SERVICIOS INMOBILIARIOS RELATIVOS A BIENES RAÍCES PROPIOS O ARRENDADOS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  28.793.762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  93.343.102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616500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RECURSOS FRISCO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7.392.007.679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15.065.579.108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2,1%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622228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b="1" u="sng" strike="noStrike" dirty="0">
                          <a:effectLst/>
                        </a:rPr>
                        <a:t>RECURSOS DE CAPITAL DE LA NACIÓN</a:t>
                      </a:r>
                      <a:endParaRPr lang="es-ES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  15.303.417.082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  16.132.481.858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u="sng" strike="noStrike" dirty="0">
                          <a:effectLst/>
                        </a:rPr>
                        <a:t>2,2%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424060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VENTA DE EDIFICACIONES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4.317.535.795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616.790.828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0,1%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779966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REINTEGROS INCAPACIDADES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6.677.700.831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5.299.692.805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0,7%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29204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REINTEGROS GASTOS DE FUNCIONAMIENTO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4.032.829.432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9.851.341.398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1,3%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344077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REINTEGROS GASTOS DE INVERSION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225.520.968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  15.702.921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769276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RECUPERACIONES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  43.498.287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344.983.413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0,0%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40323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b="1" u="sng" strike="noStrike" dirty="0">
                          <a:effectLst/>
                        </a:rPr>
                        <a:t>FONDOS ESPECIALES DE LA NACIÓN</a:t>
                      </a:r>
                      <a:endParaRPr lang="es-ES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564.972.077.049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>
                          <a:effectLst/>
                        </a:rPr>
                        <a:t>                         702.888.622.697 </a:t>
                      </a:r>
                      <a:endParaRPr lang="es-CO" sz="7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u="sng" strike="noStrike">
                          <a:effectLst/>
                        </a:rPr>
                        <a:t>95,7%</a:t>
                      </a:r>
                      <a:endParaRPr lang="es-CO" sz="700" b="1" i="0" u="sng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684902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b="1" u="sng" strike="noStrike" dirty="0">
                          <a:effectLst/>
                        </a:rPr>
                        <a:t>FINANCIACION SECTOR JUSTICIA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455.469.239.828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415.054.882.525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u="sng" strike="noStrike" dirty="0">
                          <a:effectLst/>
                        </a:rPr>
                        <a:t>56,5%</a:t>
                      </a:r>
                      <a:endParaRPr lang="es-CO" sz="700" b="1" i="0" u="sng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596132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 dirty="0">
                          <a:effectLst/>
                        </a:rPr>
                        <a:t>APORTE A LA ADMINISTRACIÓN DE JUSTICIA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111.158.381.066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124.616.174.337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17,0%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159159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 dirty="0">
                          <a:effectLst/>
                        </a:rPr>
                        <a:t>EXPEDICIÓN DE TARJETAS PROFESIONALES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1.195.252.853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1.370.714.911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0,2%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298970"/>
                  </a:ext>
                </a:extLst>
              </a:tr>
              <a:tr h="22820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 dirty="0">
                          <a:effectLst/>
                        </a:rPr>
                        <a:t>DISTRIBUCIÓN LEY 55 DE 1985 SUPERINTENDENCIA DE NOTARIADO Y REGISTRO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343.115.112.981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289.067.068.239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39,4%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830595"/>
                  </a:ext>
                </a:extLst>
              </a:tr>
              <a:tr h="253615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b="1" u="sng" strike="noStrike" dirty="0">
                          <a:effectLst/>
                        </a:rPr>
                        <a:t>FONDO DE MODERNIZACIÓN, DESCONGESTIÓN Y BIENESTAR DE LA ADMINISTRACIÓN DE   JUSTICIA</a:t>
                      </a:r>
                      <a:endParaRPr lang="es-ES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109.502.837.221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b="1" u="sng" strike="noStrike" dirty="0">
                          <a:effectLst/>
                        </a:rPr>
                        <a:t>                         287.833.740.172 </a:t>
                      </a:r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u="sng" strike="noStrike" dirty="0">
                          <a:effectLst/>
                        </a:rPr>
                        <a:t>39,2%</a:t>
                      </a:r>
                      <a:endParaRPr lang="es-CO" sz="700" b="1" i="0" u="sng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161514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 dirty="0">
                          <a:effectLst/>
                        </a:rPr>
                        <a:t>IMPUESTO DE REMATE Y ADJUDICACIONES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15.016.550.287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20.202.277.531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2,8%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217544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>
                          <a:effectLst/>
                        </a:rPr>
                        <a:t>ARANCEL JUDICIAL - LEY 1743 DE 2014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1.403.123.451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2.071.099.503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0,3%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714069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CONTRIBUCIÓN ESPECIAL ARBITRAL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2.125.125.286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1.626.221.901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0,2%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251434"/>
                  </a:ext>
                </a:extLst>
              </a:tr>
              <a:tr h="228201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>
                          <a:effectLst/>
                        </a:rPr>
                        <a:t>CONTRIBUCIÓN ESPECIAL PARA LAUDOS ARBITRALES DE CONTENIDO ECONÓMICO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741.337.000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671.243.000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0,1%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929012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MULTAS JUDICIALES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12.115.043.107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11.019.014.016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1,5%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929972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SANCIONES POR DESISTIMIENTO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567.947.851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     99.027.972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0,0%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273396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SERVICIOS JURÍDICOS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1.452.047.996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7.091.573.994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1,0%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187755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>
                          <a:effectLst/>
                        </a:rPr>
                        <a:t>COMISO Y PRESCRIPCIÓN DE DEPÓSITOS JUDICIALES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23.466.547.714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75.013.346.429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u="none" strike="noStrike" dirty="0">
                          <a:effectLst/>
                        </a:rPr>
                        <a:t> 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>
                          <a:effectLst/>
                        </a:rPr>
                        <a:t>10,2%</a:t>
                      </a: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5672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700" u="none" strike="noStrike">
                          <a:effectLst/>
                        </a:rPr>
                        <a:t>INTERESES SOBRE DEPÓSITOS EN INSTITUCIONES FINANCIERAS</a:t>
                      </a:r>
                      <a:endParaRPr lang="es-ES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     336.563.788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    2.471.455.573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0,3%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832063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700" u="none" strike="noStrike">
                          <a:effectLst/>
                        </a:rPr>
                        <a:t>RENDIMIENTOS DEPOSITOS JUDICIALES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>
                          <a:effectLst/>
                        </a:rPr>
                        <a:t>                           52.278.550.742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CO" sz="700" u="none" strike="noStrike" dirty="0">
                          <a:effectLst/>
                        </a:rPr>
                        <a:t>                         167.622.840.284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u="none" strike="noStrike">
                          <a:effectLst/>
                        </a:rPr>
                        <a:t> 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22,8%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332016"/>
                  </a:ext>
                </a:extLst>
              </a:tr>
              <a:tr h="179022"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u="none" strike="noStrike">
                          <a:effectLst/>
                        </a:rPr>
                        <a:t>                         588.055.646.016 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u="none" strike="noStrike" dirty="0">
                          <a:effectLst/>
                        </a:rPr>
                        <a:t>                         734.368.943.218 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u="none" strike="noStrike" dirty="0">
                          <a:effectLst/>
                        </a:rPr>
                        <a:t>100,0%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09" marR="6209" marT="6209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212097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2B6AA7D-3F90-43E6-9169-8B413CE5DCCA}"/>
              </a:ext>
            </a:extLst>
          </p:cNvPr>
          <p:cNvSpPr txBox="1"/>
          <p:nvPr/>
        </p:nvSpPr>
        <p:spPr>
          <a:xfrm>
            <a:off x="2703443" y="874337"/>
            <a:ext cx="2862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Ejecucion Presupuestal Ingresos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636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09549" y="632815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96789"/>
              </p:ext>
            </p:extLst>
          </p:nvPr>
        </p:nvGraphicFramePr>
        <p:xfrm>
          <a:off x="371061" y="1232391"/>
          <a:ext cx="7911548" cy="4852125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883845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497573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980008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470874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43101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93886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4.878.788,5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4.849.629,8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4.686.588,6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4.664.314,6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29.158,7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91.146,7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79.376,2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74.178,5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73.518,2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11.770,5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366.920,3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359.068,6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326.459,2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322.378,6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7.851,7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88.872,1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83.852,8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65.057,2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61.987,0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5.019,4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10.823,8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10.526,4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10.033,7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92,7%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9.941,6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297,4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18.657,8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16.697,3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16.678,3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16.672,9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1.960,5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5.455.209,2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5.399.151,0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5.178.995,5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5.148.812,8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56.058,2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– Servicio de la Deuda (Fondo de Contingencia)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61.903,7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484.194,9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452.558,5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193.647,4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187.296,0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31.636,4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96.627,1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37.160,2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10.156,9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10.121,6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59.466,9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6.097.934,9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5.950.773,4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97,6%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5.444.703,4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89,3%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5.408.134,1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147.161,5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371061" y="611387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BC1F4B5-AED9-4356-84F8-76C82F6B1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00878"/>
              </p:ext>
            </p:extLst>
          </p:nvPr>
        </p:nvGraphicFramePr>
        <p:xfrm>
          <a:off x="243228" y="1245705"/>
          <a:ext cx="8012876" cy="5316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1482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250399E-E05C-4015-8948-2AE94370F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29354"/>
              </p:ext>
            </p:extLst>
          </p:nvPr>
        </p:nvGraphicFramePr>
        <p:xfrm>
          <a:off x="619692" y="1094164"/>
          <a:ext cx="7901440" cy="4955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Proyectos de </a:t>
            </a: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2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– Recursos Corrientes</a:t>
            </a:r>
            <a:endParaRPr dirty="0"/>
          </a:p>
        </p:txBody>
      </p:sp>
      <p:sp>
        <p:nvSpPr>
          <p:cNvPr id="217" name="Google Shape;217;p10"/>
          <p:cNvSpPr txBox="1"/>
          <p:nvPr/>
        </p:nvSpPr>
        <p:spPr>
          <a:xfrm>
            <a:off x="211137" y="6405609"/>
            <a:ext cx="8721725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apropiación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realizó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establecido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acuerdo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PCSJA22-11903 y PCSJA22-11938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detallan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proyectos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9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inversión</a:t>
            </a:r>
            <a:r>
              <a:rPr lang="en-US" sz="9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2022. 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DF9A85E-2A5A-B55F-A2A4-CA7E1AC2D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07490"/>
              </p:ext>
            </p:extLst>
          </p:nvPr>
        </p:nvGraphicFramePr>
        <p:xfrm>
          <a:off x="520642" y="1184065"/>
          <a:ext cx="8051031" cy="4914486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050006">
                  <a:extLst>
                    <a:ext uri="{9D8B030D-6E8A-4147-A177-3AD203B41FA5}">
                      <a16:colId xmlns:a16="http://schemas.microsoft.com/office/drawing/2014/main" val="938814630"/>
                    </a:ext>
                  </a:extLst>
                </a:gridCol>
                <a:gridCol w="953394">
                  <a:extLst>
                    <a:ext uri="{9D8B030D-6E8A-4147-A177-3AD203B41FA5}">
                      <a16:colId xmlns:a16="http://schemas.microsoft.com/office/drawing/2014/main" val="1082849986"/>
                    </a:ext>
                  </a:extLst>
                </a:gridCol>
                <a:gridCol w="675824">
                  <a:extLst>
                    <a:ext uri="{9D8B030D-6E8A-4147-A177-3AD203B41FA5}">
                      <a16:colId xmlns:a16="http://schemas.microsoft.com/office/drawing/2014/main" val="1535470675"/>
                    </a:ext>
                  </a:extLst>
                </a:gridCol>
                <a:gridCol w="775657">
                  <a:extLst>
                    <a:ext uri="{9D8B030D-6E8A-4147-A177-3AD203B41FA5}">
                      <a16:colId xmlns:a16="http://schemas.microsoft.com/office/drawing/2014/main" val="1388577146"/>
                    </a:ext>
                  </a:extLst>
                </a:gridCol>
                <a:gridCol w="636333">
                  <a:extLst>
                    <a:ext uri="{9D8B030D-6E8A-4147-A177-3AD203B41FA5}">
                      <a16:colId xmlns:a16="http://schemas.microsoft.com/office/drawing/2014/main" val="431153855"/>
                    </a:ext>
                  </a:extLst>
                </a:gridCol>
                <a:gridCol w="714002">
                  <a:extLst>
                    <a:ext uri="{9D8B030D-6E8A-4147-A177-3AD203B41FA5}">
                      <a16:colId xmlns:a16="http://schemas.microsoft.com/office/drawing/2014/main" val="3833472893"/>
                    </a:ext>
                  </a:extLst>
                </a:gridCol>
                <a:gridCol w="645457">
                  <a:extLst>
                    <a:ext uri="{9D8B030D-6E8A-4147-A177-3AD203B41FA5}">
                      <a16:colId xmlns:a16="http://schemas.microsoft.com/office/drawing/2014/main" val="3341335800"/>
                    </a:ext>
                  </a:extLst>
                </a:gridCol>
                <a:gridCol w="569598">
                  <a:extLst>
                    <a:ext uri="{9D8B030D-6E8A-4147-A177-3AD203B41FA5}">
                      <a16:colId xmlns:a16="http://schemas.microsoft.com/office/drawing/2014/main" val="119415806"/>
                    </a:ext>
                  </a:extLst>
                </a:gridCol>
                <a:gridCol w="592280">
                  <a:extLst>
                    <a:ext uri="{9D8B030D-6E8A-4147-A177-3AD203B41FA5}">
                      <a16:colId xmlns:a16="http://schemas.microsoft.com/office/drawing/2014/main" val="3056099401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2008531808"/>
                    </a:ext>
                  </a:extLst>
                </a:gridCol>
                <a:gridCol w="719240">
                  <a:extLst>
                    <a:ext uri="{9D8B030D-6E8A-4147-A177-3AD203B41FA5}">
                      <a16:colId xmlns:a16="http://schemas.microsoft.com/office/drawing/2014/main" val="1184817454"/>
                    </a:ext>
                  </a:extLst>
                </a:gridCol>
              </a:tblGrid>
              <a:tr h="6312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u="none" strike="noStrike" dirty="0">
                          <a:effectLst/>
                          <a:latin typeface="+mn-lt"/>
                        </a:rPr>
                        <a:t> UNIDAD COORDINADORA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 CODIGO </a:t>
                      </a:r>
                      <a:endParaRPr lang="es-CO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40" marR="7940" marT="794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 Compromiso</a:t>
                      </a: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</a:t>
                      </a:r>
                      <a:r>
                        <a:rPr lang="es-E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sin Compromiso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87532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Informática -FP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C-2799-0800-12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113.185,8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112.512,5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57.058,3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51.998,9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0241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UIF-SJ / PEI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</a:t>
                      </a:r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2701-0800-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62.393,8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59.922,7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10.681,8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17,1%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10.542,9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2.471,2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529108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Mantenimiento infraestructura Física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53.645,2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50.710,8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28.652,3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53,4%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28.087,6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2.934,4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22496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Informatica- ID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47.103,7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47.018,1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99,8%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33.329,9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70,8%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33.329,9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70,8%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20998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PET- TD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38.625,4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36.471,6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20.259,6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20.259,6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486149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CENDOJ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37.983,4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36.516,7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15.556,6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15.132,9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241443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PEI- 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6036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Escuela Judicial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27.816,7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21.024,0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75,6%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6.792,8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784065"/>
                  </a:ext>
                </a:extLst>
              </a:tr>
              <a:tr h="33358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PEI-PJM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72962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RR.HH - Bienestar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12.903,8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10.735,9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83,2%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8.614,9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8.450,3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65,5%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2.167,9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04505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OSEG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10.761,7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85,8%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10.154,8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10.154,8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80,9%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14,2%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057954"/>
                  </a:ext>
                </a:extLst>
              </a:tr>
              <a:tr h="24965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UIF- SO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4.959,8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4.777,3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892002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URNA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3.901,1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1.267,3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32,5%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2.633,7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67,5%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90561"/>
                  </a:ext>
                </a:extLst>
              </a:tr>
              <a:tr h="379088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UDAE -EE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C-2701-0800-26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63,2%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7774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UDAE-SG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C-2799-0800-13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2.800,0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2.799,5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726500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Carrera Judicial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C-2701-0800-32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1.540,8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63,4%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931903"/>
                  </a:ext>
                </a:extLst>
              </a:tr>
              <a:tr h="19478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Inversión Corriente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484.194,9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452.558,5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93,5%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193.647,4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187.296,0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effectLst/>
                          <a:latin typeface="Calibri" panose="020F0502020204030204" pitchFamily="34" charset="0"/>
                        </a:rPr>
                        <a:t>38,7%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31.636,4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76147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AE39F05E-2B85-456B-B02D-5E2B4F02D72B}"/>
              </a:ext>
            </a:extLst>
          </p:cNvPr>
          <p:cNvSpPr txBox="1"/>
          <p:nvPr/>
        </p:nvSpPr>
        <p:spPr>
          <a:xfrm>
            <a:off x="560203" y="592026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13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B26DD6FE-1D1D-4E8E-B9A3-4E9ACF7C5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30935"/>
              </p:ext>
            </p:extLst>
          </p:nvPr>
        </p:nvGraphicFramePr>
        <p:xfrm>
          <a:off x="536622" y="1210389"/>
          <a:ext cx="7858539" cy="4707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709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9" y="919516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Inversion : Nivel Central y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622300" y="5555103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3BA3F57-61BA-4193-9C99-EB500865B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522658"/>
              </p:ext>
            </p:extLst>
          </p:nvPr>
        </p:nvGraphicFramePr>
        <p:xfrm>
          <a:off x="627060" y="1316635"/>
          <a:ext cx="7894639" cy="4979002"/>
        </p:xfrm>
        <a:graphic>
          <a:graphicData uri="http://schemas.openxmlformats.org/drawingml/2006/table">
            <a:tbl>
              <a:tblPr/>
              <a:tblGrid>
                <a:gridCol w="1593700">
                  <a:extLst>
                    <a:ext uri="{9D8B030D-6E8A-4147-A177-3AD203B41FA5}">
                      <a16:colId xmlns:a16="http://schemas.microsoft.com/office/drawing/2014/main" val="796550167"/>
                    </a:ext>
                  </a:extLst>
                </a:gridCol>
                <a:gridCol w="761340">
                  <a:extLst>
                    <a:ext uri="{9D8B030D-6E8A-4147-A177-3AD203B41FA5}">
                      <a16:colId xmlns:a16="http://schemas.microsoft.com/office/drawing/2014/main" val="3556513844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1679287778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592160040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1604145495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3142485392"/>
                    </a:ext>
                  </a:extLst>
                </a:gridCol>
                <a:gridCol w="681797">
                  <a:extLst>
                    <a:ext uri="{9D8B030D-6E8A-4147-A177-3AD203B41FA5}">
                      <a16:colId xmlns:a16="http://schemas.microsoft.com/office/drawing/2014/main" val="3340966400"/>
                    </a:ext>
                  </a:extLst>
                </a:gridCol>
                <a:gridCol w="852246">
                  <a:extLst>
                    <a:ext uri="{9D8B030D-6E8A-4147-A177-3AD203B41FA5}">
                      <a16:colId xmlns:a16="http://schemas.microsoft.com/office/drawing/2014/main" val="745752069"/>
                    </a:ext>
                  </a:extLst>
                </a:gridCol>
                <a:gridCol w="639184">
                  <a:extLst>
                    <a:ext uri="{9D8B030D-6E8A-4147-A177-3AD203B41FA5}">
                      <a16:colId xmlns:a16="http://schemas.microsoft.com/office/drawing/2014/main" val="3028750113"/>
                    </a:ext>
                  </a:extLst>
                </a:gridCol>
                <a:gridCol w="639184">
                  <a:extLst>
                    <a:ext uri="{9D8B030D-6E8A-4147-A177-3AD203B41FA5}">
                      <a16:colId xmlns:a16="http://schemas.microsoft.com/office/drawing/2014/main" val="3793171037"/>
                    </a:ext>
                  </a:extLst>
                </a:gridCol>
              </a:tblGrid>
              <a:tr h="439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Nivel Central y Seccionales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sin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038143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Nivel Central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394.962,3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364.710,0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141.318,2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136.119,9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30.252,3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02901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96.627,1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37.160,2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10.156,9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10.121,6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59.466,9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4450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Bogotá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12.247,2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11.881,7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10.920,5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10.255,3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84695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Barranquilla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10.730,1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10.695,2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7.709,9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7.709,9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5948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Medellin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8.814,7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8.515,9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537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Bucaramanga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5.889,6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5.888,9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3.462,1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42475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Neiva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4.208,2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88292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Monteria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4.416,0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4.363,0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3.520,8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3.514,3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557210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Cartagena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8235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Popayan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3.233,6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3.233,6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24230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Cali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2.251,6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4922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Santa marta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3.762,5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3.744,8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3.222,9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908395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Ibagué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3.115,2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3.078,8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57377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Tunja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2.886,3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2.776,5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7339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Manizales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2.107,7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15748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Villavicencio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2.696,7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2.639,0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1.451,7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1.435,4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190836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Pasto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2.667,4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2.508,7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5387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Valledupar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2.616,2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2.577,5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799864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Cucuta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2.540,0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2.503,7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1.032,5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487107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Sincelejo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2.361,9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121060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Pereira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2.325,9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2.293,2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176699"/>
                  </a:ext>
                </a:extLst>
              </a:tr>
              <a:tr h="26078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Armenia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580466"/>
                  </a:ext>
                </a:extLst>
              </a:tr>
              <a:tr h="18638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580.822,0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489.718,7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203.804,3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197.417,6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91.103,3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53624"/>
                  </a:ext>
                </a:extLst>
              </a:tr>
            </a:tbl>
          </a:graphicData>
        </a:graphic>
      </p:graphicFrame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2767DB27-D43E-4A47-BA46-B04E1605213B}"/>
              </a:ext>
            </a:extLst>
          </p:cNvPr>
          <p:cNvSpPr txBox="1"/>
          <p:nvPr/>
        </p:nvSpPr>
        <p:spPr>
          <a:xfrm>
            <a:off x="622300" y="6354619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8896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3336</Words>
  <Application>Microsoft Office PowerPoint</Application>
  <PresentationFormat>Presentación en pantalla (4:3)</PresentationFormat>
  <Paragraphs>1729</Paragraphs>
  <Slides>21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William Leonidas Hernandez Malagon</cp:lastModifiedBy>
  <cp:revision>364</cp:revision>
  <cp:lastPrinted>2023-01-24T00:03:20Z</cp:lastPrinted>
  <dcterms:created xsi:type="dcterms:W3CDTF">2017-02-01T12:49:04Z</dcterms:created>
  <dcterms:modified xsi:type="dcterms:W3CDTF">2023-01-28T10:54:30Z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