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5"/>
  </p:notesMasterIdLst>
  <p:sldIdLst>
    <p:sldId id="256" r:id="rId5"/>
    <p:sldId id="460" r:id="rId6"/>
    <p:sldId id="461" r:id="rId7"/>
    <p:sldId id="482" r:id="rId8"/>
    <p:sldId id="478" r:id="rId9"/>
    <p:sldId id="465" r:id="rId10"/>
    <p:sldId id="484" r:id="rId11"/>
    <p:sldId id="468" r:id="rId12"/>
    <p:sldId id="477" r:id="rId13"/>
    <p:sldId id="485" r:id="rId14"/>
    <p:sldId id="466" r:id="rId15"/>
    <p:sldId id="467" r:id="rId16"/>
    <p:sldId id="469" r:id="rId17"/>
    <p:sldId id="470" r:id="rId18"/>
    <p:sldId id="480" r:id="rId19"/>
    <p:sldId id="472" r:id="rId20"/>
    <p:sldId id="471" r:id="rId21"/>
    <p:sldId id="473" r:id="rId22"/>
    <p:sldId id="475" r:id="rId23"/>
    <p:sldId id="476" r:id="rId24"/>
  </p:sldIdLst>
  <p:sldSz cx="12192000" cy="6858000"/>
  <p:notesSz cx="7004050" cy="9296400"/>
  <p:embeddedFontLs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Montserrat SemiBold" panose="020B0604020202020204" charset="0"/>
      <p:regular r:id="rId34"/>
      <p:bold r:id="rId35"/>
      <p:italic r:id="rId36"/>
      <p:boldItalic r:id="rId37"/>
    </p:embeddedFont>
    <p:embeddedFont>
      <p:font typeface="Montserrat Medium" panose="020B060402020202020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ontserrat Light" panose="020B0604020202020204" charset="0"/>
      <p:regular r:id="rId50"/>
      <p:italic r:id="rId5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82"/>
            <p14:sldId id="478"/>
            <p14:sldId id="465"/>
            <p14:sldId id="484"/>
            <p14:sldId id="468"/>
            <p14:sldId id="477"/>
            <p14:sldId id="485"/>
            <p14:sldId id="466"/>
            <p14:sldId id="467"/>
            <p14:sldId id="469"/>
            <p14:sldId id="470"/>
            <p14:sldId id="480"/>
            <p14:sldId id="472"/>
            <p14:sldId id="471"/>
            <p14:sldId id="473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5"/>
    <p:restoredTop sz="95707"/>
  </p:normalViewPr>
  <p:slideViewPr>
    <p:cSldViewPr snapToGrid="0">
      <p:cViewPr varScale="1">
        <p:scale>
          <a:sx n="111" d="100"/>
          <a:sy n="111" d="100"/>
        </p:scale>
        <p:origin x="756" y="7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1%20de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1%20de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noviembre%201%20de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am%20Leonidas\Documents\Copia%20de%20ejecucion%20presupuestal%20reserva%202022%20octubre%2023%20de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Datos!$A$51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Datos!$B$50:$K$50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Datos!$B$51:$K$51</c:f>
              <c:numCache>
                <c:formatCode>#,##0.0,,</c:formatCode>
                <c:ptCount val="10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1A-461F-A49D-F27DCDAFD7C0}"/>
            </c:ext>
          </c:extLst>
        </c:ser>
        <c:ser>
          <c:idx val="1"/>
          <c:order val="1"/>
          <c:tx>
            <c:strRef>
              <c:f>Datos!$A$52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Datos!$B$50:$K$50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Datos!$B$52:$K$52</c:f>
              <c:numCache>
                <c:formatCode>#,##0.0,,</c:formatCode>
                <c:ptCount val="10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1A-461F-A49D-F27DCDAFD7C0}"/>
            </c:ext>
          </c:extLst>
        </c:ser>
        <c:ser>
          <c:idx val="2"/>
          <c:order val="2"/>
          <c:tx>
            <c:strRef>
              <c:f>Datos!$A$53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Datos!$B$50:$K$50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02-671A-461F-A49D-F27DCDAFD7C0}"/>
            </c:ext>
          </c:extLst>
        </c:ser>
        <c:ser>
          <c:idx val="3"/>
          <c:order val="3"/>
          <c:tx>
            <c:strRef>
              <c:f>Datos!$A$54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Datos!$B$50:$K$50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Datos!$B$54:$K$54</c:f>
            </c:numRef>
          </c:val>
          <c:smooth val="0"/>
          <c:extLst>
            <c:ext xmlns:c16="http://schemas.microsoft.com/office/drawing/2014/chart" uri="{C3380CC4-5D6E-409C-BE32-E72D297353CC}">
              <c16:uniqueId val="{00000003-671A-461F-A49D-F27DCDAFD7C0}"/>
            </c:ext>
          </c:extLst>
        </c:ser>
        <c:ser>
          <c:idx val="4"/>
          <c:order val="4"/>
          <c:tx>
            <c:strRef>
              <c:f>Datos!$A$55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71A-461F-A49D-F27DCDAFD7C0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71A-461F-A49D-F27DCDAFD7C0}"/>
                </c:ext>
              </c:extLst>
            </c:dLbl>
            <c:dLbl>
              <c:idx val="9"/>
              <c:layout>
                <c:manualLayout>
                  <c:x val="-3.7885577214791813E-2"/>
                  <c:y val="-0.4185882179082062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71A-461F-A49D-F27DCDAFD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Datos!$B$50:$K$50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Datos!$B$55:$K$55</c:f>
              <c:numCache>
                <c:formatCode>0.0%</c:formatCode>
                <c:ptCount val="10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71A-461F-A49D-F27DCDAFD7C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</a:t>
            </a:r>
          </a:p>
        </c:rich>
      </c:tx>
      <c:layout>
        <c:manualLayout>
          <c:xMode val="edge"/>
          <c:yMode val="edge"/>
          <c:x val="0.3127620284874345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Datos!$A$18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Datos!$B$17:$K$17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Datos!$B$18:$K$18</c:f>
              <c:numCache>
                <c:formatCode>#,##0.0,,</c:formatCode>
                <c:ptCount val="10"/>
                <c:pt idx="0">
                  <c:v>643750000000</c:v>
                </c:pt>
                <c:pt idx="1">
                  <c:v>643750000000</c:v>
                </c:pt>
                <c:pt idx="2">
                  <c:v>643750000000</c:v>
                </c:pt>
                <c:pt idx="3">
                  <c:v>643750000000</c:v>
                </c:pt>
                <c:pt idx="4">
                  <c:v>643750000000</c:v>
                </c:pt>
                <c:pt idx="5">
                  <c:v>643750000000</c:v>
                </c:pt>
                <c:pt idx="6">
                  <c:v>643750000000</c:v>
                </c:pt>
                <c:pt idx="7">
                  <c:v>643750000000</c:v>
                </c:pt>
                <c:pt idx="8">
                  <c:v>643750000000</c:v>
                </c:pt>
                <c:pt idx="9">
                  <c:v>643750000000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54-4932-BA53-0625E35B876E}"/>
            </c:ext>
          </c:extLst>
        </c:ser>
        <c:ser>
          <c:idx val="1"/>
          <c:order val="1"/>
          <c:tx>
            <c:strRef>
              <c:f>Datos!$A$19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Datos!$B$17:$K$17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Datos!$B$19:$K$19</c:f>
              <c:numCache>
                <c:formatCode>#,##0.0,,</c:formatCode>
                <c:ptCount val="10"/>
                <c:pt idx="0">
                  <c:v>180317054140.39999</c:v>
                </c:pt>
                <c:pt idx="1">
                  <c:v>184942793333.65997</c:v>
                </c:pt>
                <c:pt idx="2">
                  <c:v>192670540716.65997</c:v>
                </c:pt>
                <c:pt idx="3">
                  <c:v>203880419308.72998</c:v>
                </c:pt>
                <c:pt idx="4">
                  <c:v>216815524219.57001</c:v>
                </c:pt>
                <c:pt idx="5">
                  <c:v>315994863042.81</c:v>
                </c:pt>
                <c:pt idx="6">
                  <c:v>328444193920.40002</c:v>
                </c:pt>
                <c:pt idx="7">
                  <c:v>347001422955.81</c:v>
                </c:pt>
                <c:pt idx="8">
                  <c:v>382959848849.15997</c:v>
                </c:pt>
                <c:pt idx="9">
                  <c:v>424238774365.88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54-4932-BA53-0625E35B876E}"/>
            </c:ext>
          </c:extLst>
        </c:ser>
        <c:ser>
          <c:idx val="2"/>
          <c:order val="2"/>
          <c:tx>
            <c:strRef>
              <c:f>Datos!$A$20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Datos!$B$17:$K$17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02-4E54-4932-BA53-0625E35B876E}"/>
            </c:ext>
          </c:extLst>
        </c:ser>
        <c:ser>
          <c:idx val="3"/>
          <c:order val="3"/>
          <c:tx>
            <c:strRef>
              <c:f>Datos!$A$21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Datos!$B$17:$K$17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03-4E54-4932-BA53-0625E35B876E}"/>
            </c:ext>
          </c:extLst>
        </c:ser>
        <c:ser>
          <c:idx val="4"/>
          <c:order val="4"/>
          <c:tx>
            <c:strRef>
              <c:f>Datos!$A$22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E54-4932-BA53-0625E35B876E}"/>
                </c:ext>
              </c:extLst>
            </c:dLbl>
            <c:dLbl>
              <c:idx val="8"/>
              <c:layout>
                <c:manualLayout>
                  <c:x val="-2.8815960862664105E-2"/>
                  <c:y val="-4.136030540266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E54-4932-BA53-0625E35B876E}"/>
                </c:ext>
              </c:extLst>
            </c:dLbl>
            <c:dLbl>
              <c:idx val="9"/>
              <c:layout>
                <c:manualLayout>
                  <c:x val="-3.0735600441452515E-2"/>
                  <c:y val="-0.421260850515687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E54-4932-BA53-0625E35B87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Datos!$B$17:$K$17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Datos!$B$22:$K$22</c:f>
              <c:numCache>
                <c:formatCode>0.0%</c:formatCode>
                <c:ptCount val="10"/>
                <c:pt idx="0">
                  <c:v>0.28010416177149516</c:v>
                </c:pt>
                <c:pt idx="1">
                  <c:v>0.28728977605228734</c:v>
                </c:pt>
                <c:pt idx="2">
                  <c:v>0.29929404383170483</c:v>
                </c:pt>
                <c:pt idx="3">
                  <c:v>0.31670744746987184</c:v>
                </c:pt>
                <c:pt idx="4">
                  <c:v>0.33680081432166215</c:v>
                </c:pt>
                <c:pt idx="5">
                  <c:v>0.49086580666844271</c:v>
                </c:pt>
                <c:pt idx="6">
                  <c:v>0.51020457308023304</c:v>
                </c:pt>
                <c:pt idx="7">
                  <c:v>0.53903133663038449</c:v>
                </c:pt>
                <c:pt idx="8">
                  <c:v>0.59488908559092812</c:v>
                </c:pt>
                <c:pt idx="9">
                  <c:v>0.65901168833534762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E54-4932-BA53-0625E35B876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Bid: 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Datos!$A$34</c:f>
              <c:strCache>
                <c:ptCount val="1"/>
                <c:pt idx="0">
                  <c:v>APR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Datos!$B$33:$K$33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Datos!$B$34:$K$34</c:f>
              <c:numCache>
                <c:formatCode>#,##0.0,,</c:formatCode>
                <c:ptCount val="10"/>
                <c:pt idx="0">
                  <c:v>83159850000</c:v>
                </c:pt>
                <c:pt idx="1">
                  <c:v>83159850000</c:v>
                </c:pt>
                <c:pt idx="2">
                  <c:v>83159850000</c:v>
                </c:pt>
                <c:pt idx="3">
                  <c:v>83159850000</c:v>
                </c:pt>
                <c:pt idx="4">
                  <c:v>83159850000</c:v>
                </c:pt>
                <c:pt idx="5">
                  <c:v>83159850000</c:v>
                </c:pt>
                <c:pt idx="6">
                  <c:v>83159850000</c:v>
                </c:pt>
                <c:pt idx="7">
                  <c:v>83159850000</c:v>
                </c:pt>
                <c:pt idx="8">
                  <c:v>83159850000</c:v>
                </c:pt>
                <c:pt idx="9">
                  <c:v>83159850000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C3-4C91-9327-DA301E62F8D1}"/>
            </c:ext>
          </c:extLst>
        </c:ser>
        <c:ser>
          <c:idx val="1"/>
          <c:order val="1"/>
          <c:tx>
            <c:strRef>
              <c:f>Datos!$A$35</c:f>
              <c:strCache>
                <c:ptCount val="1"/>
                <c:pt idx="0">
                  <c:v>COMPROMISOS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Datos!$B$33:$K$33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Datos!$B$35:$K$35</c:f>
              <c:numCache>
                <c:formatCode>#,##0.0,,</c:formatCode>
                <c:ptCount val="10"/>
                <c:pt idx="0">
                  <c:v>2412016130</c:v>
                </c:pt>
                <c:pt idx="1">
                  <c:v>4600290998</c:v>
                </c:pt>
                <c:pt idx="2">
                  <c:v>4708961798</c:v>
                </c:pt>
                <c:pt idx="3">
                  <c:v>20158961798</c:v>
                </c:pt>
                <c:pt idx="4">
                  <c:v>21321196093</c:v>
                </c:pt>
                <c:pt idx="5">
                  <c:v>24313752086</c:v>
                </c:pt>
                <c:pt idx="6">
                  <c:v>24377352086</c:v>
                </c:pt>
                <c:pt idx="7">
                  <c:v>24427352086</c:v>
                </c:pt>
                <c:pt idx="8">
                  <c:v>40600828900</c:v>
                </c:pt>
                <c:pt idx="9">
                  <c:v>67523279972.870003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C3-4C91-9327-DA301E62F8D1}"/>
            </c:ext>
          </c:extLst>
        </c:ser>
        <c:ser>
          <c:idx val="2"/>
          <c:order val="2"/>
          <c:tx>
            <c:strRef>
              <c:f>Datos!$A$36</c:f>
              <c:strCache>
                <c:ptCount val="1"/>
                <c:pt idx="0">
                  <c:v>OBLIGACIONES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Datos!$B$33:$K$33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02-2DC3-4C91-9327-DA301E62F8D1}"/>
            </c:ext>
          </c:extLst>
        </c:ser>
        <c:ser>
          <c:idx val="3"/>
          <c:order val="3"/>
          <c:tx>
            <c:strRef>
              <c:f>Datos!$A$37</c:f>
              <c:strCache>
                <c:ptCount val="1"/>
                <c:pt idx="0">
                  <c:v>PAGOS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Datos!$B$33:$K$33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03-2DC3-4C91-9327-DA301E62F8D1}"/>
            </c:ext>
          </c:extLst>
        </c:ser>
        <c:ser>
          <c:idx val="4"/>
          <c:order val="4"/>
          <c:tx>
            <c:strRef>
              <c:f>Datos!$A$38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562962416267945E-2"/>
                  <c:y val="-1.31228854655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C3-4C91-9327-DA301E62F8D1}"/>
                </c:ext>
              </c:extLst>
            </c:dLbl>
            <c:dLbl>
              <c:idx val="7"/>
              <c:layout>
                <c:manualLayout>
                  <c:x val="-2.8912588345012962E-2"/>
                  <c:y val="-2.16579021850555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DC3-4C91-9327-DA301E62F8D1}"/>
                </c:ext>
              </c:extLst>
            </c:dLbl>
            <c:dLbl>
              <c:idx val="8"/>
              <c:layout>
                <c:manualLayout>
                  <c:x val="-2.8815960862663997E-2"/>
                  <c:y val="-3.3725717061157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DC3-4C91-9327-DA301E62F8D1}"/>
                </c:ext>
              </c:extLst>
            </c:dLbl>
            <c:dLbl>
              <c:idx val="9"/>
              <c:layout>
                <c:manualLayout>
                  <c:x val="-2.9790360492466576E-2"/>
                  <c:y val="-0.515111937492794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DC3-4C91-9327-DA301E62F8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Datos!$B$33:$K$33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Datos!$B$38:$K$38</c:f>
              <c:numCache>
                <c:formatCode>0.0%</c:formatCode>
                <c:ptCount val="10"/>
                <c:pt idx="0">
                  <c:v>2.9004575284827954E-2</c:v>
                </c:pt>
                <c:pt idx="1">
                  <c:v>5.5318654350627133E-2</c:v>
                </c:pt>
                <c:pt idx="2">
                  <c:v>5.6625424384483619E-2</c:v>
                </c:pt>
                <c:pt idx="3">
                  <c:v>0.24241219528414254</c:v>
                </c:pt>
                <c:pt idx="4">
                  <c:v>0.2563881018664656</c:v>
                </c:pt>
                <c:pt idx="5">
                  <c:v>0.29237368857687934</c:v>
                </c:pt>
                <c:pt idx="6">
                  <c:v>0.29313848072116533</c:v>
                </c:pt>
                <c:pt idx="7">
                  <c:v>0.29373973240692475</c:v>
                </c:pt>
                <c:pt idx="8">
                  <c:v>0.48822633638709062</c:v>
                </c:pt>
                <c:pt idx="9">
                  <c:v>0.81196971823385933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DC3-4C91-9327-DA301E62F8D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Reserva </a:t>
            </a: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inversión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2022</a:t>
            </a:r>
            <a:endParaRPr lang="es-CO" sz="11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effectLst/>
            </a:endParaRPr>
          </a:p>
          <a:p>
            <a:pPr>
              <a:defRPr/>
            </a:pP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Ejecución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estimada vs Ejecución efectiva</a:t>
            </a:r>
            <a:endParaRPr lang="es-MX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0"/>
                <c:pt idx="0">
                  <c:v>285914452181.17004</c:v>
                </c:pt>
                <c:pt idx="1">
                  <c:v>285904682929.59998</c:v>
                </c:pt>
                <c:pt idx="2">
                  <c:v>285904682929.59998</c:v>
                </c:pt>
                <c:pt idx="3">
                  <c:v>285880303821.26001</c:v>
                </c:pt>
                <c:pt idx="4">
                  <c:v>281832967244.27002</c:v>
                </c:pt>
                <c:pt idx="5">
                  <c:v>281087273579.27002</c:v>
                </c:pt>
                <c:pt idx="6">
                  <c:v>280895275726.68994</c:v>
                </c:pt>
                <c:pt idx="7">
                  <c:v>280174405676.29004</c:v>
                </c:pt>
                <c:pt idx="8">
                  <c:v>278017562863.68994</c:v>
                </c:pt>
                <c:pt idx="9">
                  <c:v>275417493099.98999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BF-4DAD-9442-A74FB6E6C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49007"/>
        <c:axId val="157378879"/>
      </c:barChart>
      <c:lineChart>
        <c:grouping val="standard"/>
        <c:varyColors val="0"/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Parametro 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0"/>
                <c:pt idx="0">
                  <c:v>28591445218.117004</c:v>
                </c:pt>
                <c:pt idx="1">
                  <c:v>57181913511.077003</c:v>
                </c:pt>
                <c:pt idx="2">
                  <c:v>85772381804.037003</c:v>
                </c:pt>
                <c:pt idx="3">
                  <c:v>114360412186.16299</c:v>
                </c:pt>
                <c:pt idx="4">
                  <c:v>142543708910.59</c:v>
                </c:pt>
                <c:pt idx="5">
                  <c:v>170652436268.517</c:v>
                </c:pt>
                <c:pt idx="6">
                  <c:v>198741963841.186</c:v>
                </c:pt>
                <c:pt idx="7">
                  <c:v>226759404408.815</c:v>
                </c:pt>
                <c:pt idx="8">
                  <c:v>254561160695.18399</c:v>
                </c:pt>
                <c:pt idx="9">
                  <c:v>282102910005.18298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BF-4DAD-9442-A74FB6E6CC2E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0"/>
                <c:pt idx="0">
                  <c:v>37000000000</c:v>
                </c:pt>
                <c:pt idx="1">
                  <c:v>46000000000</c:v>
                </c:pt>
                <c:pt idx="2">
                  <c:v>63000000000</c:v>
                </c:pt>
                <c:pt idx="3">
                  <c:v>74000000000</c:v>
                </c:pt>
                <c:pt idx="4">
                  <c:v>93000000000</c:v>
                </c:pt>
                <c:pt idx="5">
                  <c:v>101000000000</c:v>
                </c:pt>
                <c:pt idx="6">
                  <c:v>177000000000</c:v>
                </c:pt>
                <c:pt idx="7">
                  <c:v>195132419104.76999</c:v>
                </c:pt>
                <c:pt idx="8">
                  <c:v>202734998172.31006</c:v>
                </c:pt>
                <c:pt idx="9">
                  <c:v>207464900000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BF-4DAD-9442-A74FB6E6CC2E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0"/>
                <c:pt idx="0">
                  <c:v>0.12940933806506186</c:v>
                </c:pt>
                <c:pt idx="1">
                  <c:v>0.16089278261778894</c:v>
                </c:pt>
                <c:pt idx="2">
                  <c:v>0.22035315880262399</c:v>
                </c:pt>
                <c:pt idx="3">
                  <c:v>0.25884959198261792</c:v>
                </c:pt>
                <c:pt idx="4">
                  <c:v>0.32998268765128219</c:v>
                </c:pt>
                <c:pt idx="5">
                  <c:v>0.3593190069187418</c:v>
                </c:pt>
                <c:pt idx="6">
                  <c:v>0.63012807724192677</c:v>
                </c:pt>
                <c:pt idx="7">
                  <c:v>0.69646768281262461</c:v>
                </c:pt>
                <c:pt idx="8">
                  <c:v>0.72921651453980119</c:v>
                </c:pt>
                <c:pt idx="9">
                  <c:v>0.75327422984232928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BF-4DAD-9442-A74FB6E6C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49007"/>
        <c:axId val="157378879"/>
      </c:lineChart>
      <c:catAx>
        <c:axId val="15604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7378879"/>
        <c:crosses val="autoZero"/>
        <c:auto val="1"/>
        <c:lblAlgn val="ctr"/>
        <c:lblOffset val="100"/>
        <c:noMultiLvlLbl val="0"/>
      </c:catAx>
      <c:valAx>
        <c:axId val="157378879"/>
        <c:scaling>
          <c:orientation val="minMax"/>
        </c:scaling>
        <c:delete val="0"/>
        <c:axPos val="l"/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0490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2/11/2023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02/11/2023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02/11/2023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Octubre 31 de  2023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</a:t>
            </a:r>
            <a:r>
              <a:rPr lang="es-MX" sz="1600" dirty="0" smtClean="0"/>
              <a:t>Total 2023 ( </a:t>
            </a:r>
            <a:r>
              <a:rPr lang="es-MX" sz="1600" dirty="0" err="1" smtClean="0"/>
              <a:t>Inv</a:t>
            </a:r>
            <a:r>
              <a:rPr lang="es-MX" sz="1600" dirty="0" smtClean="0"/>
              <a:t> Ordinaria + </a:t>
            </a:r>
            <a:r>
              <a:rPr lang="es-MX" sz="1600" dirty="0" err="1" smtClean="0"/>
              <a:t>Inv</a:t>
            </a:r>
            <a:r>
              <a:rPr lang="es-MX" sz="1600" dirty="0" smtClean="0"/>
              <a:t> BID)</a:t>
            </a:r>
            <a:endParaRPr lang="es-MX" sz="1600" dirty="0"/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5" name="Gráfic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68409"/>
              </p:ext>
            </p:extLst>
          </p:nvPr>
        </p:nvGraphicFramePr>
        <p:xfrm>
          <a:off x="2250485" y="1624204"/>
          <a:ext cx="7307583" cy="449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Inversión Ordinaria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80806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D221CF5-ADB5-97FD-E8B7-ABB4D5BAC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045527"/>
              </p:ext>
            </p:extLst>
          </p:nvPr>
        </p:nvGraphicFramePr>
        <p:xfrm>
          <a:off x="1516957" y="1827662"/>
          <a:ext cx="7749873" cy="4261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439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BID 2023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73783" y="60141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2AF5261-CEE7-7DF2-D41D-32E284501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2968"/>
              </p:ext>
            </p:extLst>
          </p:nvPr>
        </p:nvGraphicFramePr>
        <p:xfrm>
          <a:off x="2160940" y="1711884"/>
          <a:ext cx="7534887" cy="478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80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2022 a Octubre 31 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 a Octubre 31 de  2023 –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42626"/>
              </p:ext>
            </p:extLst>
          </p:nvPr>
        </p:nvGraphicFramePr>
        <p:xfrm>
          <a:off x="1079500" y="2405856"/>
          <a:ext cx="9535853" cy="3163668"/>
        </p:xfrm>
        <a:graphic>
          <a:graphicData uri="http://schemas.openxmlformats.org/drawingml/2006/table">
            <a:tbl>
              <a:tblPr/>
              <a:tblGrid>
                <a:gridCol w="2846883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989171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230433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170118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073613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678547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59973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04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162.947,0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151.322,1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149.556,3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149.531,6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1,17%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8,61%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32.609,4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30.802,5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28.177,8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28.040,7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8,52%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17.491,8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0,07%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42,44%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06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220.061,3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203.019,8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198.157,9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2,39%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258.911,1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6.425,1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252.486,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195.440,4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155.913,7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57.045,6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22,59%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27.003,3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11.592,4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10.907,1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47,56%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505.975,7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27.538,4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478.437,3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405.622,7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365.502,2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72.814,6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15,22%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CO" altLang="es-CO" sz="2000" dirty="0"/>
              <a:t>Ejecucion reserva constituida 2022- Funcionamiento – Nivel central y seccionales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02210" y="6072810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91224"/>
              </p:ext>
            </p:extLst>
          </p:nvPr>
        </p:nvGraphicFramePr>
        <p:xfrm>
          <a:off x="2701636" y="1825620"/>
          <a:ext cx="6251053" cy="4475424"/>
        </p:xfrm>
        <a:graphic>
          <a:graphicData uri="http://schemas.openxmlformats.org/drawingml/2006/table">
            <a:tbl>
              <a:tblPr/>
              <a:tblGrid>
                <a:gridCol w="1244772">
                  <a:extLst>
                    <a:ext uri="{9D8B030D-6E8A-4147-A177-3AD203B41FA5}">
                      <a16:colId xmlns:a16="http://schemas.microsoft.com/office/drawing/2014/main" val="3600351652"/>
                    </a:ext>
                  </a:extLst>
                </a:gridCol>
                <a:gridCol w="1353539">
                  <a:extLst>
                    <a:ext uri="{9D8B030D-6E8A-4147-A177-3AD203B41FA5}">
                      <a16:colId xmlns:a16="http://schemas.microsoft.com/office/drawing/2014/main" val="698045157"/>
                    </a:ext>
                  </a:extLst>
                </a:gridCol>
                <a:gridCol w="990984">
                  <a:extLst>
                    <a:ext uri="{9D8B030D-6E8A-4147-A177-3AD203B41FA5}">
                      <a16:colId xmlns:a16="http://schemas.microsoft.com/office/drawing/2014/main" val="533874525"/>
                    </a:ext>
                  </a:extLst>
                </a:gridCol>
                <a:gridCol w="966813">
                  <a:extLst>
                    <a:ext uri="{9D8B030D-6E8A-4147-A177-3AD203B41FA5}">
                      <a16:colId xmlns:a16="http://schemas.microsoft.com/office/drawing/2014/main" val="689145340"/>
                    </a:ext>
                  </a:extLst>
                </a:gridCol>
                <a:gridCol w="969835">
                  <a:extLst>
                    <a:ext uri="{9D8B030D-6E8A-4147-A177-3AD203B41FA5}">
                      <a16:colId xmlns:a16="http://schemas.microsoft.com/office/drawing/2014/main" val="3481348035"/>
                    </a:ext>
                  </a:extLst>
                </a:gridCol>
                <a:gridCol w="725110">
                  <a:extLst>
                    <a:ext uri="{9D8B030D-6E8A-4147-A177-3AD203B41FA5}">
                      <a16:colId xmlns:a16="http://schemas.microsoft.com/office/drawing/2014/main" val="2644671253"/>
                    </a:ext>
                  </a:extLst>
                </a:gridCol>
              </a:tblGrid>
              <a:tr h="537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Dependencia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actuales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sin utilizar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 Reserva sin utilizar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7020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 General 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36.282,5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34.800,8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34.707,9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1.481,7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568896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39.265,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38.860,8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38.860,2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404,2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04384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Medellin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26.238,2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25.580,1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25.558,5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658,2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26666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6.302,3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28054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1.348,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96657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Tunja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1.334,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1.334,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1.331,7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5461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Manizales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7.652,2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7.647,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7.647,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9790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Popayan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1563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5.489,7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5.357,3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5.357,3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132,4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2636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Monteria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1.088,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976,9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948,2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111,1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99746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5.468,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5.458,2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5.458,2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68201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01938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69880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Cucuta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25768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2.882,3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013471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Pereira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4.044,1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57197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11.394,6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1.723,5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75270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Sincelejo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1.394,2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94291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Ibague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58809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16.170,7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15.885,7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15.883,9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285,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6907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5.352,1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5.341,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5.341,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11,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592993"/>
                  </a:ext>
                </a:extLst>
              </a:tr>
              <a:tr h="1790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288" marR="8288" marT="8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203.019,8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198.157,9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197.996,1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4.861,9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8288" marR="8288" marT="82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23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97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2022 a Octubre 31 de 2023 -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81513"/>
              </p:ext>
            </p:extLst>
          </p:nvPr>
        </p:nvGraphicFramePr>
        <p:xfrm>
          <a:off x="1869859" y="1875924"/>
          <a:ext cx="7848601" cy="4286250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Informática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13.688,2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4.334,7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4.334,7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9.353,45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16.129,9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9.981,5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9.981,5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6.148,46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38,1%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24.500,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24.500,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24.500,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62,37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49.240,9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40.318,9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37.684,4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8.921,94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1.112,9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800,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800,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312,89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28,1%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Mantenimeinto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21.995,5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19.729,5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19.550,9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2.265,94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14.086,9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13.567,2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1.638,54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606,8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516,79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1.765,5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1.574,4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1.520,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191,16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C-2701-0800-36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16.080,2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10.263,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10.253,9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5.817,21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C-2799-0800-12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55.425,1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33.608,3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33.474,1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21.816,82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C-2799-0800-13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11.592,4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10.907,08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275.417,5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207.464,9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167.506,1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67.952,64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8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Octubre 31 de 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989227"/>
              </p:ext>
            </p:extLst>
          </p:nvPr>
        </p:nvGraphicFramePr>
        <p:xfrm>
          <a:off x="2859577" y="1825628"/>
          <a:ext cx="5661300" cy="4408908"/>
        </p:xfrm>
        <a:graphic>
          <a:graphicData uri="http://schemas.openxmlformats.org/drawingml/2006/table">
            <a:tbl>
              <a:tblPr/>
              <a:tblGrid>
                <a:gridCol w="1204740">
                  <a:extLst>
                    <a:ext uri="{9D8B030D-6E8A-4147-A177-3AD203B41FA5}">
                      <a16:colId xmlns:a16="http://schemas.microsoft.com/office/drawing/2014/main" val="7946969"/>
                    </a:ext>
                  </a:extLst>
                </a:gridCol>
                <a:gridCol w="979463">
                  <a:extLst>
                    <a:ext uri="{9D8B030D-6E8A-4147-A177-3AD203B41FA5}">
                      <a16:colId xmlns:a16="http://schemas.microsoft.com/office/drawing/2014/main" val="2663697639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2907425446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3676012622"/>
                    </a:ext>
                  </a:extLst>
                </a:gridCol>
                <a:gridCol w="1126384">
                  <a:extLst>
                    <a:ext uri="{9D8B030D-6E8A-4147-A177-3AD203B41FA5}">
                      <a16:colId xmlns:a16="http://schemas.microsoft.com/office/drawing/2014/main" val="4030043858"/>
                    </a:ext>
                  </a:extLst>
                </a:gridCol>
                <a:gridCol w="783571">
                  <a:extLst>
                    <a:ext uri="{9D8B030D-6E8A-4147-A177-3AD203B41FA5}">
                      <a16:colId xmlns:a16="http://schemas.microsoft.com/office/drawing/2014/main" val="3363769162"/>
                    </a:ext>
                  </a:extLst>
                </a:gridCol>
              </a:tblGrid>
              <a:tr h="3234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Dependencia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actuales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Pagos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 Reserva sin utilizar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56315"/>
                  </a:ext>
                </a:extLst>
              </a:tr>
              <a:tr h="34045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Gestion General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222.204,1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171.470,1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132.176,3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50.734,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65371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440,9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253,3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28090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2.985,3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2.686,2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2.665,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299,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351749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953,8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120,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721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0026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1.838,5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834,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816,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1.004,5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54,6%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483448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3.395,2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2.168,8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2.017,3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1.226,4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0839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Cucuta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73812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Ibague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07970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Manizales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514,6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514,6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66,5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966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Medellin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3.886,4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836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Monteria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663,6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636,5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178,6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588421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1.454,8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911,4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1383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1.533,8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1.533,8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587,6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27,7%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74086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Pereira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3912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Popayan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634,5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63,1%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206421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416,5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0558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Sincelejo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1.048,4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1.048,4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521,7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8844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Tunja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984,4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474,1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17346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1.870,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30,2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4867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979403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12.024,4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11.592,4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10.907,1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96445"/>
                  </a:ext>
                </a:extLst>
              </a:tr>
              <a:tr h="17022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275.417,5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207.464,9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167.506,1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67.952,6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8400" marR="8400" marT="8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31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2022 Ejecucion estimada vs Ejecución efectiva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98015" y="608183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74D54D-4733-7E2E-EF1B-D4C25CCC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11960"/>
              </p:ext>
            </p:extLst>
          </p:nvPr>
        </p:nvGraphicFramePr>
        <p:xfrm>
          <a:off x="1857465" y="1830194"/>
          <a:ext cx="7161844" cy="4412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Octubre 31 de  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Octubre 31 de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27543"/>
              </p:ext>
            </p:extLst>
          </p:nvPr>
        </p:nvGraphicFramePr>
        <p:xfrm>
          <a:off x="1846013" y="2156603"/>
          <a:ext cx="7963004" cy="4028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9888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00043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478188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Unidad Presupuestal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Compromisos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Contraídos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884.069,6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564.999,4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553.453,0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552.993,2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319.070,3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310.639,3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195.628,5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191.564,3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191.355,9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115.010,8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Consejo de Estado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275.800,5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186.441,1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184.545,1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184.261,2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89.359,4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101.887,0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69.573,0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68.415,5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68.325,2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32.314,0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5.678.536,1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3.791.541,9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3.722.547,5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3.721.735,3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1.886.994,2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225.158,7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115.795,9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112.867,3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112.790,3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109.362,9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424.238,8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182.721,0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182.708,9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219.511,2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67.523,3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21.331,7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21.327,8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+mn-lt"/>
                        </a:rPr>
                        <a:t>TOTAL</a:t>
                      </a:r>
                      <a:endParaRPr lang="es-CO" sz="105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5.415.741,7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5.037.445,4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5.035.497,7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2.787.259,4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18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2022. Ejecucion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965CBD6-22E2-4882-B5E7-37425C0F3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412208"/>
              </p:ext>
            </p:extLst>
          </p:nvPr>
        </p:nvGraphicFramePr>
        <p:xfrm>
          <a:off x="1267362" y="2026451"/>
          <a:ext cx="7594081" cy="3588090"/>
        </p:xfrm>
        <a:graphic>
          <a:graphicData uri="http://schemas.openxmlformats.org/drawingml/2006/table">
            <a:tbl>
              <a:tblPr/>
              <a:tblGrid>
                <a:gridCol w="2695169">
                  <a:extLst>
                    <a:ext uri="{9D8B030D-6E8A-4147-A177-3AD203B41FA5}">
                      <a16:colId xmlns:a16="http://schemas.microsoft.com/office/drawing/2014/main" val="3999226121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3568780315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2699494421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2039425840"/>
                    </a:ext>
                  </a:extLst>
                </a:gridCol>
                <a:gridCol w="964865">
                  <a:extLst>
                    <a:ext uri="{9D8B030D-6E8A-4147-A177-3AD203B41FA5}">
                      <a16:colId xmlns:a16="http://schemas.microsoft.com/office/drawing/2014/main" val="2206014114"/>
                    </a:ext>
                  </a:extLst>
                </a:gridCol>
              </a:tblGrid>
              <a:tr h="398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Objeto de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Obligaciones por pagar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Valores pagados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Saldo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 %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55115"/>
                  </a:ext>
                </a:extLst>
              </a:tr>
              <a:tr h="4817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 Gastos de Personal</a:t>
                      </a:r>
                    </a:p>
                    <a:p>
                      <a:pPr algn="l" rtl="0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22.921.140.637,00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22.921.140.637,00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56768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4.080.382.605,98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4.080.382.605,98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5227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3.061.253.116,16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3.061.253.116,16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24588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92.083.158,00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92.083.158,00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6481"/>
                  </a:ext>
                </a:extLst>
              </a:tr>
              <a:tr h="6392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5.360.119,00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5.360.119,00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5043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 dirty="0">
                          <a:effectLst/>
                          <a:latin typeface="+mn-lt"/>
                        </a:rPr>
                        <a:t>Subtotal Gastos De Funcionamiento </a:t>
                      </a:r>
                      <a:endParaRPr lang="es-CO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30.160.219.636,14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30.160.219.636,14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12924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Inversión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6.386.649.072,83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6.386.649.072,83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0096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36.546.868.708,97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36.546.868.708,97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841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Octubre 31 de  2023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42221"/>
              </p:ext>
            </p:extLst>
          </p:nvPr>
        </p:nvGraphicFramePr>
        <p:xfrm>
          <a:off x="1267364" y="1661378"/>
          <a:ext cx="8562436" cy="4170567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Concepto de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por 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5.891.544,4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4.192.517,8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4.191.164,6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4.190.332,1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1.699.026,6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109.332,3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62.493,8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62.462,9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46.809,9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42,8%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467.293,3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383.944,8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298.383,8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297.382,2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83.348,6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678.252,3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127.644,3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125.915,7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125.915,5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550.608,0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10.239,3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7.091,4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7.025,1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68,6%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1.354,0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19.567,9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5.981,5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5.981,5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13.464,4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4.781.617,9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effectLst/>
                          <a:latin typeface="Calibri" panose="020F0502020204030204" pitchFamily="34" charset="0"/>
                        </a:rPr>
                        <a:t>4.691.030,9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>
                          <a:effectLst/>
                          <a:latin typeface="Calibri" panose="020F0502020204030204" pitchFamily="34" charset="0"/>
                        </a:rPr>
                        <a:t>4.689.099,4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>
                          <a:effectLst/>
                          <a:latin typeface="Calibri" panose="020F0502020204030204" pitchFamily="34" charset="0"/>
                        </a:rPr>
                        <a:t>2.394.611,6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sng" strike="noStrike" dirty="0">
                          <a:effectLst/>
                          <a:latin typeface="Calibri" panose="020F0502020204030204" pitchFamily="34" charset="0"/>
                        </a:rPr>
                        <a:t>33,4%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142.361,7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157.500,0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424.238,8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182.721,0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182.708,9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219.511,2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67.523,3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21.331,7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21.327,8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8.203.001,1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5.415.741,7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5.037.445,4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5.035.497,7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2.787.259,4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124051" y="6002117"/>
            <a:ext cx="254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*Decreto 1234 de 2023 ad 540 mil millones</a:t>
            </a:r>
            <a:endParaRPr lang="es-CO" sz="1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124051" y="6216404"/>
            <a:ext cx="254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*866,521  mil millones</a:t>
            </a:r>
            <a:endParaRPr lang="es-CO" sz="1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3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Funcionamiento Nivel Central y Seccionales a Octubre 31 de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31490"/>
              </p:ext>
            </p:extLst>
          </p:nvPr>
        </p:nvGraphicFramePr>
        <p:xfrm>
          <a:off x="1781707" y="1625713"/>
          <a:ext cx="7621087" cy="4646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272">
                  <a:extLst>
                    <a:ext uri="{9D8B030D-6E8A-4147-A177-3AD203B41FA5}">
                      <a16:colId xmlns:a16="http://schemas.microsoft.com/office/drawing/2014/main" val="3055839970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199587918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47317079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610605375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530169430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875219053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3647604932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1050475656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807625509"/>
                    </a:ext>
                  </a:extLst>
                </a:gridCol>
                <a:gridCol w="690472">
                  <a:extLst>
                    <a:ext uri="{9D8B030D-6E8A-4147-A177-3AD203B41FA5}">
                      <a16:colId xmlns:a16="http://schemas.microsoft.com/office/drawing/2014/main" val="2677006762"/>
                    </a:ext>
                  </a:extLst>
                </a:gridCol>
              </a:tblGrid>
              <a:tr h="343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 smtClean="0">
                          <a:effectLst/>
                        </a:rPr>
                        <a:t>Apropiación. </a:t>
                      </a:r>
                      <a:r>
                        <a:rPr lang="es-CO" sz="800" u="none" strike="noStrike" dirty="0">
                          <a:effectLst/>
                        </a:rPr>
                        <a:t>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% Ejecución nivel 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Obligación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% Ejecución efectiva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% Ejecución nivel 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Saldo por ejecutar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% Por ejecutar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6" marR="7286" marT="728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4676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978.453,6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747.973,5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735.022,0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733.943,8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230.480,0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1990580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Bogota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967.053,6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793.389,7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774.428,5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774.428,5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173.663,9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49761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712.209,5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530.885,3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520.542,9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520.535,9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181.324,2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4150313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494.125,0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361.828,8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355.371,7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355.371,7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132.296,1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274277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333.703,1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237.486,2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233.580,3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233.531,4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96.216,8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47655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283.516,0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206.749,0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203.943,9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203.662,8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76.767,0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733885"/>
                  </a:ext>
                </a:extLst>
              </a:tr>
              <a:tr h="18677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246.425,0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186.105,2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183.722,4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183.721,5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60.319,8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450401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230.941,2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153.797,5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151.470,6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151.305,9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77.143,7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73310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228.842,6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163.062,5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71,3%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161.223,3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161.004,6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65.780,1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28,7%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47468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222.444,7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164.117,6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161.233,8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161.139,6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58.327,2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48968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210.559,2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158.825,6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155.595,9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155.595,9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51.733,5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64681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209.181,9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155.646,6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154.046,6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154.042,8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53.535,3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235269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187.102,8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140.663,1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135.789,4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135.789,4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46.439,7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056642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158.427,2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117.086,0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115.236,5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72,7%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115.235,9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72,7%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41.341,2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0098971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151.508,2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114.628,3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75,7%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112.850,3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112.850,3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36.879,9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24,3%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832528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144.792,5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103.035,8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101.619,2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101.617,0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41.756,7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3655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141.477,9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103.597,9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102.187,1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102.184,6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37.880,0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9541785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131.851,0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87.180,3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85.558,9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85.530,3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44.670,7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33,9%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65284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120.497,5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90.072,6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87.221,3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87.221,3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30.425,0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916453"/>
                  </a:ext>
                </a:extLst>
              </a:tr>
              <a:tr h="179413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Cundinamarca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112.971,9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31.128,3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28.038,0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28.038,0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81.843,7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5398589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88.073,8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63.633,0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72,2%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62.957,6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62.957,6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24.440,8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27,8%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7532324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87.757,8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70.725,0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69.390,8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69.390,8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79,1%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17.032,8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837497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sin asignar a subunidad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734.313,6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734.313,6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1571086"/>
                  </a:ext>
                </a:extLst>
              </a:tr>
              <a:tr h="16291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4.781.617,9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66,6%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4.691.030,9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65,4%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4.689.099,4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65,3%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2.394.611,6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7682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4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Funcionamiento Nivel Central y Seccionales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8671"/>
              </p:ext>
            </p:extLst>
          </p:nvPr>
        </p:nvGraphicFramePr>
        <p:xfrm>
          <a:off x="1267362" y="2848167"/>
          <a:ext cx="8915402" cy="1488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2022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269548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761729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726306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 </a:t>
                      </a:r>
                      <a:r>
                        <a:rPr lang="es-CO" sz="1000" u="none" strike="noStrike" dirty="0">
                          <a:effectLst/>
                        </a:rPr>
                        <a:t>Vigente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Ejecución nivel compromiso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smtClean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Saldo por </a:t>
                      </a:r>
                      <a:r>
                        <a:rPr lang="es-CO" sz="1000" u="none" strike="noStrike" dirty="0" smtClean="0">
                          <a:effectLst/>
                        </a:rPr>
                        <a:t>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</a:t>
                      </a:r>
                      <a:r>
                        <a:rPr lang="es-CO" sz="1000" u="none" strike="noStrike" dirty="0" smtClean="0">
                          <a:effectLst/>
                        </a:rPr>
                        <a:t>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978.453,6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747.973,5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735.022,0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733.943,8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230.480,0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5.463.462,3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4.033.644,4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73,83%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3.956.008,9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3.955.155,6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1.429.818,0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734.313,6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734.313,6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Total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7.176.229,5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4.781.617,9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4.691.030,9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4.689.099,4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2.394.611,6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529BF20-88B9-4503-9955-DC66F897F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020267"/>
              </p:ext>
            </p:extLst>
          </p:nvPr>
        </p:nvGraphicFramePr>
        <p:xfrm>
          <a:off x="1267362" y="1795778"/>
          <a:ext cx="8110844" cy="4198622"/>
        </p:xfrm>
        <a:graphic>
          <a:graphicData uri="http://schemas.openxmlformats.org/drawingml/2006/table">
            <a:tbl>
              <a:tblPr/>
              <a:tblGrid>
                <a:gridCol w="840015">
                  <a:extLst>
                    <a:ext uri="{9D8B030D-6E8A-4147-A177-3AD203B41FA5}">
                      <a16:colId xmlns:a16="http://schemas.microsoft.com/office/drawing/2014/main" val="862424232"/>
                    </a:ext>
                  </a:extLst>
                </a:gridCol>
                <a:gridCol w="939284">
                  <a:extLst>
                    <a:ext uri="{9D8B030D-6E8A-4147-A177-3AD203B41FA5}">
                      <a16:colId xmlns:a16="http://schemas.microsoft.com/office/drawing/2014/main" val="3567840625"/>
                    </a:ext>
                  </a:extLst>
                </a:gridCol>
                <a:gridCol w="649039">
                  <a:extLst>
                    <a:ext uri="{9D8B030D-6E8A-4147-A177-3AD203B41FA5}">
                      <a16:colId xmlns:a16="http://schemas.microsoft.com/office/drawing/2014/main" val="3584866353"/>
                    </a:ext>
                  </a:extLst>
                </a:gridCol>
                <a:gridCol w="734394">
                  <a:extLst>
                    <a:ext uri="{9D8B030D-6E8A-4147-A177-3AD203B41FA5}">
                      <a16:colId xmlns:a16="http://schemas.microsoft.com/office/drawing/2014/main" val="685180546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067454905"/>
                    </a:ext>
                  </a:extLst>
                </a:gridCol>
                <a:gridCol w="582369">
                  <a:extLst>
                    <a:ext uri="{9D8B030D-6E8A-4147-A177-3AD203B41FA5}">
                      <a16:colId xmlns:a16="http://schemas.microsoft.com/office/drawing/2014/main" val="632938795"/>
                    </a:ext>
                  </a:extLst>
                </a:gridCol>
                <a:gridCol w="467105">
                  <a:extLst>
                    <a:ext uri="{9D8B030D-6E8A-4147-A177-3AD203B41FA5}">
                      <a16:colId xmlns:a16="http://schemas.microsoft.com/office/drawing/2014/main" val="3416486928"/>
                    </a:ext>
                  </a:extLst>
                </a:gridCol>
                <a:gridCol w="599695">
                  <a:extLst>
                    <a:ext uri="{9D8B030D-6E8A-4147-A177-3AD203B41FA5}">
                      <a16:colId xmlns:a16="http://schemas.microsoft.com/office/drawing/2014/main" val="42644021"/>
                    </a:ext>
                  </a:extLst>
                </a:gridCol>
                <a:gridCol w="449779">
                  <a:extLst>
                    <a:ext uri="{9D8B030D-6E8A-4147-A177-3AD203B41FA5}">
                      <a16:colId xmlns:a16="http://schemas.microsoft.com/office/drawing/2014/main" val="2844856131"/>
                    </a:ext>
                  </a:extLst>
                </a:gridCol>
                <a:gridCol w="591621">
                  <a:extLst>
                    <a:ext uri="{9D8B030D-6E8A-4147-A177-3AD203B41FA5}">
                      <a16:colId xmlns:a16="http://schemas.microsoft.com/office/drawing/2014/main" val="1624604005"/>
                    </a:ext>
                  </a:extLst>
                </a:gridCol>
                <a:gridCol w="457853">
                  <a:extLst>
                    <a:ext uri="{9D8B030D-6E8A-4147-A177-3AD203B41FA5}">
                      <a16:colId xmlns:a16="http://schemas.microsoft.com/office/drawing/2014/main" val="280152685"/>
                    </a:ext>
                  </a:extLst>
                </a:gridCol>
                <a:gridCol w="668124">
                  <a:extLst>
                    <a:ext uri="{9D8B030D-6E8A-4147-A177-3AD203B41FA5}">
                      <a16:colId xmlns:a16="http://schemas.microsoft.com/office/drawing/2014/main" val="2688522154"/>
                    </a:ext>
                  </a:extLst>
                </a:gridCol>
                <a:gridCol w="606829">
                  <a:extLst>
                    <a:ext uri="{9D8B030D-6E8A-4147-A177-3AD203B41FA5}">
                      <a16:colId xmlns:a16="http://schemas.microsoft.com/office/drawing/2014/main" val="3582498133"/>
                    </a:ext>
                  </a:extLst>
                </a:gridCol>
              </a:tblGrid>
              <a:tr h="2941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Unidad Ejecutora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Nivel Central y 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efectiva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en 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1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URNA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C-2701-0800-21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7707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CENDOJ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868,0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411323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PEI-PJM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C-2701-0800-23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951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 SO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C-2701-0800-24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547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UIF-SJ / PEI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C-2701-0800-25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31.525,3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31.269,2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31.269,2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68415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 –EE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C-2701-0800-26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2.880,4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8763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 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C-2701-0800-27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88779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Mantenimiento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C-2701-0800-28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35.100,4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5.166,5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18.929,1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13.264,1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632944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Escuela Judicial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C-2701-0800-29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79863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OSEG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C-2701-0800-30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195072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RR.HH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C-2701-0800-31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11.905,4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2.175,0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7535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Carrera Judicial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364829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PET- TD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C-2701-0800-36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99.665,0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59.770,9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59.770,9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138.700,8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46.916,1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91.784,7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3635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Informática –FP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C-2799-0800-12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160.499,9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99.006,2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99.006,2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5.694,6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09471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UDAE-SG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C-2799-0800-13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6889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67.523,3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21.331,7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21.327,8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08496"/>
                  </a:ext>
                </a:extLst>
              </a:tr>
              <a:tr h="14192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general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491.762,1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204.052,7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204.036,6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235.147,8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62.327,2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172.820,6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42559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6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334217"/>
              </p:ext>
            </p:extLst>
          </p:nvPr>
        </p:nvGraphicFramePr>
        <p:xfrm>
          <a:off x="1055794" y="2577095"/>
          <a:ext cx="8928100" cy="1442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971690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532619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789837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070114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4169374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804183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91813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86112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5135488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22674115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050" u="none" strike="noStrike" dirty="0">
                          <a:effectLst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 err="1">
                          <a:effectLst/>
                        </a:rPr>
                        <a:t>Apr</a:t>
                      </a:r>
                      <a:r>
                        <a:rPr lang="es-CO" sz="1050" u="none" strike="noStrike" dirty="0">
                          <a:effectLst/>
                        </a:rPr>
                        <a:t>. 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Ejecución nivel 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Obligación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Ejecución efectiva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Ejecución nivel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Saldo por ejecutar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Por ejecutar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3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Nivel central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474.718,3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354.877,7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74,8%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173.345,0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36,5%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173.345,0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36,5%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119.840,5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25,2%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3229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BID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83.159,9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67.523,3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81,2%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21.331,7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25,7%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21.327,8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25,6%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15.636,6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18,8%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4656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Seccionales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131.688,3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69.361,0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52,7%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9.376,0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7,1%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9.363,8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7,1%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62.327,2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47,3%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1003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 smtClean="0">
                          <a:effectLst/>
                        </a:rPr>
                        <a:t>NC. Recursos para reasignar 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37.343,5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37.343,5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8678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Total 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726.909,9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491.762,1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67,7%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204.052,7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28,1%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204.036,6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28,1%</a:t>
                      </a:r>
                      <a:endParaRPr lang="es-CO" sz="8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235.147,8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32,3%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5905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5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A71F17A-2BFC-4BA4-91E1-4E1ABF05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087915"/>
              </p:ext>
            </p:extLst>
          </p:nvPr>
        </p:nvGraphicFramePr>
        <p:xfrm>
          <a:off x="1773389" y="1866640"/>
          <a:ext cx="7461004" cy="4344661"/>
        </p:xfrm>
        <a:graphic>
          <a:graphicData uri="http://schemas.openxmlformats.org/drawingml/2006/table">
            <a:tbl>
              <a:tblPr/>
              <a:tblGrid>
                <a:gridCol w="1414978">
                  <a:extLst>
                    <a:ext uri="{9D8B030D-6E8A-4147-A177-3AD203B41FA5}">
                      <a16:colId xmlns:a16="http://schemas.microsoft.com/office/drawing/2014/main" val="1001713474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505960858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799266742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799193798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89446443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933789786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2450941919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48717585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72435374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775069160"/>
                    </a:ext>
                  </a:extLst>
                </a:gridCol>
              </a:tblGrid>
              <a:tr h="35706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Obligación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efectiva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Saldo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1500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Gestión General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474.718,3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354.877,7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173.345,0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173.345,0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119.840,5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29732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Bogotá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20.927,0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12.469,3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7815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Medellín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17.807,0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13.928,5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5113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Barranquilla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69333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Cartagena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4.474,7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01628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Tunja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7.434,4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104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Manizales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6566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Popayán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8208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Valledupar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614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Montería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5932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Neiva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7.026,8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9606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Santa Marta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9747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Villavicencio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35883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Pasto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4750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Cúcuta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488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Armenia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2381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Pereira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6128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 Bucaramanga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31571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Sincelejo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3417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Ibagué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329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Cali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6.793,5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29725"/>
                  </a:ext>
                </a:extLst>
              </a:tr>
              <a:tr h="18484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Cundinamarca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29481"/>
                  </a:ext>
                </a:extLst>
              </a:tr>
              <a:tr h="10706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Proyecto BID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67.523,3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21.331,7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21.327,8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016"/>
                  </a:ext>
                </a:extLst>
              </a:tr>
              <a:tr h="6678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Sin Asignar - Traslado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37.343,5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8786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s-MX" sz="7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Inversion</a:t>
                      </a:r>
                      <a:endParaRPr lang="es-MX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491.762,1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204.052,7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204.036,6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235.147,8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026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Octubre 31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2573"/>
              </p:ext>
            </p:extLst>
          </p:nvPr>
        </p:nvGraphicFramePr>
        <p:xfrm>
          <a:off x="2066764" y="1793650"/>
          <a:ext cx="6886462" cy="4351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754">
                  <a:extLst>
                    <a:ext uri="{9D8B030D-6E8A-4147-A177-3AD203B41FA5}">
                      <a16:colId xmlns:a16="http://schemas.microsoft.com/office/drawing/2014/main" val="4174081982"/>
                    </a:ext>
                  </a:extLst>
                </a:gridCol>
                <a:gridCol w="832430">
                  <a:extLst>
                    <a:ext uri="{9D8B030D-6E8A-4147-A177-3AD203B41FA5}">
                      <a16:colId xmlns:a16="http://schemas.microsoft.com/office/drawing/2014/main" val="4276080701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8704000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787749455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4800299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104738017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542599030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0984132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845147578"/>
                    </a:ext>
                  </a:extLst>
                </a:gridCol>
              </a:tblGrid>
              <a:tr h="577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UNIDAD EJECUTORA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Apropiacion Vigente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COMPROMISO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Saldos por Comprometer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Saldos por Comprometer en 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es-CO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por Comprometer 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CDP expedidos Con Saldo NC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Apropiación  disponible Sin CDP – NC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4795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URNA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7916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CENDOJ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06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PEI-PJM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17768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UIF- SO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68011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UIF-SJ / PEI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31.525,3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31.269,2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31.269,2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705,1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30.564,1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421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UDAE -EE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2.880,4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2.868,5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8782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 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83349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Mantenimeinto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35.100,4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18.929,1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13.264,1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5.664,9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3.636,3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2.028,6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64747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Escuela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C-2701-0800-29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8.455,4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3.132,1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5.323,3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82171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OSEG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505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RR.HH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11.905,4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2.147,0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79914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Carrera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126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PET- TD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99.665,0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138.700,8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46.916,1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91.784,7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77.841,3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13.943,4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687458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Informática -FP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160.499,9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5.579,6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2198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UDAE-SG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67707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BID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67.523,3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15.636,6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6.289,9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9.346,7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16336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Total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491.762,1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235.147,8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62.327,2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172.820,6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94.466,5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78.354,1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80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532017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Props1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C8DA5-2E41-45E5-9502-5D149498A042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28603d8a-9efa-47f7-9310-b65af995be84"/>
    <ds:schemaRef ds:uri="http://purl.org/dc/terms/"/>
    <ds:schemaRef ds:uri="http://schemas.microsoft.com/office/infopath/2007/PartnerControls"/>
    <ds:schemaRef ds:uri="fbf56f25-cbbb-4cbe-ae8a-427ea759e04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4719</TotalTime>
  <Words>3191</Words>
  <Application>Microsoft Office PowerPoint</Application>
  <PresentationFormat>Panorámica</PresentationFormat>
  <Paragraphs>1890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Trebuchet MS</vt:lpstr>
      <vt:lpstr>Montserrat</vt:lpstr>
      <vt:lpstr>Montserrat SemiBold</vt:lpstr>
      <vt:lpstr>Montserrat Medium</vt:lpstr>
      <vt:lpstr>Calibri</vt:lpstr>
      <vt:lpstr>Arial Narrow</vt:lpstr>
      <vt:lpstr>Calibri Light</vt:lpstr>
      <vt:lpstr>Arial</vt:lpstr>
      <vt:lpstr>Times New Roman</vt:lpstr>
      <vt:lpstr>Montserrat Light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385</cp:revision>
  <cp:lastPrinted>2023-10-30T16:57:25Z</cp:lastPrinted>
  <dcterms:created xsi:type="dcterms:W3CDTF">2022-07-27T10:12:18Z</dcterms:created>
  <dcterms:modified xsi:type="dcterms:W3CDTF">2023-11-02T19:46:32Z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