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4"/>
  </p:notesMasterIdLst>
  <p:sldIdLst>
    <p:sldId id="256" r:id="rId5"/>
    <p:sldId id="460" r:id="rId6"/>
    <p:sldId id="461" r:id="rId7"/>
    <p:sldId id="459" r:id="rId8"/>
    <p:sldId id="463" r:id="rId9"/>
    <p:sldId id="464" r:id="rId10"/>
    <p:sldId id="466" r:id="rId11"/>
    <p:sldId id="467" r:id="rId12"/>
    <p:sldId id="465" r:id="rId13"/>
    <p:sldId id="477" r:id="rId14"/>
    <p:sldId id="468" r:id="rId15"/>
    <p:sldId id="469" r:id="rId16"/>
    <p:sldId id="470" r:id="rId17"/>
    <p:sldId id="472" r:id="rId18"/>
    <p:sldId id="471" r:id="rId19"/>
    <p:sldId id="473" r:id="rId20"/>
    <p:sldId id="474" r:id="rId21"/>
    <p:sldId id="475" r:id="rId22"/>
    <p:sldId id="476" r:id="rId23"/>
  </p:sldIdLst>
  <p:sldSz cx="12192000" cy="6858000"/>
  <p:notesSz cx="7004050" cy="9296400"/>
  <p:embeddedFontLst>
    <p:embeddedFont>
      <p:font typeface="Montserrat Medium" panose="020B060402020202020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Montserrat SemiBold" panose="020B0604020202020204" charset="0"/>
      <p:regular r:id="rId41"/>
      <p:bold r:id="rId42"/>
      <p:italic r:id="rId43"/>
      <p:boldItalic r:id="rId44"/>
    </p:embeddedFont>
    <p:embeddedFont>
      <p:font typeface="Montserrat Light" panose="020B0604020202020204" charset="0"/>
      <p:regular r:id="rId45"/>
      <p: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59"/>
            <p14:sldId id="463"/>
            <p14:sldId id="464"/>
            <p14:sldId id="466"/>
            <p14:sldId id="467"/>
            <p14:sldId id="465"/>
            <p14:sldId id="477"/>
            <p14:sldId id="468"/>
            <p14:sldId id="469"/>
            <p14:sldId id="470"/>
            <p14:sldId id="472"/>
            <p14:sldId id="471"/>
            <p14:sldId id="473"/>
            <p14:sldId id="474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/>
    <p:restoredTop sz="95707"/>
  </p:normalViewPr>
  <p:slideViewPr>
    <p:cSldViewPr snapToGrid="0">
      <p:cViewPr varScale="1">
        <p:scale>
          <a:sx n="115" d="100"/>
          <a:sy n="115" d="100"/>
        </p:scale>
        <p:origin x="594" y="8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agosto%20de%202023%20(Recuperado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agosto%20de%202023%20(Recuperado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agosto%20de%202023%20(Recuperado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Reserva%202022\ejecucion%20presupuestal%20reserva%202022%20agosto%20de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Datos!$A$3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Datos!$B$3:$I$3</c:f>
              <c:numCache>
                <c:formatCode>#,##0.0,,</c:formatCode>
                <c:ptCount val="8"/>
                <c:pt idx="0">
                  <c:v>5477412500000</c:v>
                </c:pt>
                <c:pt idx="1">
                  <c:v>5477412500000</c:v>
                </c:pt>
                <c:pt idx="2">
                  <c:v>5769708500000</c:v>
                </c:pt>
                <c:pt idx="3">
                  <c:v>5769708500000</c:v>
                </c:pt>
                <c:pt idx="4">
                  <c:v>5769708500000</c:v>
                </c:pt>
                <c:pt idx="5">
                  <c:v>5769708500000</c:v>
                </c:pt>
                <c:pt idx="6">
                  <c:v>6309708500000</c:v>
                </c:pt>
                <c:pt idx="7">
                  <c:v>6309708500000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EF-4C6E-B227-F066291FE507}"/>
            </c:ext>
          </c:extLst>
        </c:ser>
        <c:ser>
          <c:idx val="1"/>
          <c:order val="1"/>
          <c:tx>
            <c:strRef>
              <c:f>Datos!$A$4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Datos!$B$4:$I$4</c:f>
              <c:numCache>
                <c:formatCode>#,##0.0,,</c:formatCode>
                <c:ptCount val="8"/>
                <c:pt idx="0">
                  <c:v>449604269063.28003</c:v>
                </c:pt>
                <c:pt idx="1">
                  <c:v>827715043700.64001</c:v>
                </c:pt>
                <c:pt idx="2">
                  <c:v>1227604915059.0898</c:v>
                </c:pt>
                <c:pt idx="3">
                  <c:v>1610783656192.1401</c:v>
                </c:pt>
                <c:pt idx="4">
                  <c:v>2002878416724.8899</c:v>
                </c:pt>
                <c:pt idx="5">
                  <c:v>2578627803893.1802</c:v>
                </c:pt>
                <c:pt idx="6">
                  <c:v>3291156399835.6401</c:v>
                </c:pt>
                <c:pt idx="7">
                  <c:v>3813638204859.3501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EF-4C6E-B227-F066291FE507}"/>
            </c:ext>
          </c:extLst>
        </c:ser>
        <c:ser>
          <c:idx val="2"/>
          <c:order val="2"/>
          <c:tx>
            <c:strRef>
              <c:f>Datos!$A$5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Datos!$B$5:$I$5</c:f>
            </c:numRef>
          </c:val>
          <c:smooth val="0"/>
          <c:extLst>
            <c:ext xmlns:c16="http://schemas.microsoft.com/office/drawing/2014/chart" uri="{C3380CC4-5D6E-409C-BE32-E72D297353CC}">
              <c16:uniqueId val="{00000002-D0EF-4C6E-B227-F066291FE507}"/>
            </c:ext>
          </c:extLst>
        </c:ser>
        <c:ser>
          <c:idx val="3"/>
          <c:order val="3"/>
          <c:tx>
            <c:strRef>
              <c:f>Datos!$A$6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Datos!$B$6:$I$6</c:f>
            </c:numRef>
          </c:val>
          <c:smooth val="0"/>
          <c:extLst>
            <c:ext xmlns:c16="http://schemas.microsoft.com/office/drawing/2014/chart" uri="{C3380CC4-5D6E-409C-BE32-E72D297353CC}">
              <c16:uniqueId val="{00000003-D0EF-4C6E-B227-F066291FE507}"/>
            </c:ext>
          </c:extLst>
        </c:ser>
        <c:ser>
          <c:idx val="4"/>
          <c:order val="4"/>
          <c:tx>
            <c:strRef>
              <c:f>Datos!$A$7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43456203211786E-2"/>
                  <c:y val="-0.39715687525882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0EF-4C6E-B227-F066291FE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Datos!$B$7:$I$7</c:f>
              <c:numCache>
                <c:formatCode>0.0%</c:formatCode>
                <c:ptCount val="8"/>
                <c:pt idx="0">
                  <c:v>8.2083332059303557E-2</c:v>
                </c:pt>
                <c:pt idx="1">
                  <c:v>0.15111424303001464</c:v>
                </c:pt>
                <c:pt idx="2">
                  <c:v>0.21276723339820197</c:v>
                </c:pt>
                <c:pt idx="3">
                  <c:v>0.27917938249257135</c:v>
                </c:pt>
                <c:pt idx="4">
                  <c:v>0.34713684698713809</c:v>
                </c:pt>
                <c:pt idx="5">
                  <c:v>0.44692514429336944</c:v>
                </c:pt>
                <c:pt idx="6">
                  <c:v>0.52160197255319163</c:v>
                </c:pt>
                <c:pt idx="7">
                  <c:v>0.60440798570319854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0EF-4C6E-B227-F066291FE507}"/>
            </c:ext>
          </c:extLst>
        </c:ser>
        <c:ser>
          <c:idx val="5"/>
          <c:order val="5"/>
          <c:tx>
            <c:strRef>
              <c:f>Datos!$A$8</c:f>
              <c:strCache>
                <c:ptCount val="1"/>
                <c:pt idx="0">
                  <c:v>% Obligaciones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Datos!$B$2:$I$2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Datos!$B$8:$I$8</c:f>
            </c:numRef>
          </c:val>
          <c:smooth val="0"/>
          <c:extLst>
            <c:ext xmlns:c16="http://schemas.microsoft.com/office/drawing/2014/chart" uri="{C3380CC4-5D6E-409C-BE32-E72D297353CC}">
              <c16:uniqueId val="{00000006-D0EF-4C6E-B227-F066291FE50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Datos!$A$18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Datos!$B$17:$I$17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Datos!$B$18:$I$18</c:f>
              <c:numCache>
                <c:formatCode>#,##0.0,,</c:formatCode>
                <c:ptCount val="8"/>
                <c:pt idx="0">
                  <c:v>643750000000</c:v>
                </c:pt>
                <c:pt idx="1">
                  <c:v>643750000000</c:v>
                </c:pt>
                <c:pt idx="2">
                  <c:v>643750000000</c:v>
                </c:pt>
                <c:pt idx="3">
                  <c:v>643750000000</c:v>
                </c:pt>
                <c:pt idx="4">
                  <c:v>643750000000</c:v>
                </c:pt>
                <c:pt idx="5">
                  <c:v>643750000000</c:v>
                </c:pt>
                <c:pt idx="6">
                  <c:v>643750000000</c:v>
                </c:pt>
                <c:pt idx="7">
                  <c:v>643750000000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0D-4863-8E1D-5ECD194E7030}"/>
            </c:ext>
          </c:extLst>
        </c:ser>
        <c:ser>
          <c:idx val="1"/>
          <c:order val="1"/>
          <c:tx>
            <c:strRef>
              <c:f>Datos!$A$19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Datos!$B$17:$I$17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Datos!$B$19:$I$19</c:f>
              <c:numCache>
                <c:formatCode>#,##0.0,,</c:formatCode>
                <c:ptCount val="8"/>
                <c:pt idx="0">
                  <c:v>180317054140.39999</c:v>
                </c:pt>
                <c:pt idx="1">
                  <c:v>184942793333.65997</c:v>
                </c:pt>
                <c:pt idx="2">
                  <c:v>192670540716.65997</c:v>
                </c:pt>
                <c:pt idx="3">
                  <c:v>203880419308.72998</c:v>
                </c:pt>
                <c:pt idx="4">
                  <c:v>216815524219.57001</c:v>
                </c:pt>
                <c:pt idx="5">
                  <c:v>315994863042.81</c:v>
                </c:pt>
                <c:pt idx="6">
                  <c:v>328444193920.40002</c:v>
                </c:pt>
                <c:pt idx="7">
                  <c:v>347001422955.81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0D-4863-8E1D-5ECD194E7030}"/>
            </c:ext>
          </c:extLst>
        </c:ser>
        <c:ser>
          <c:idx val="2"/>
          <c:order val="2"/>
          <c:tx>
            <c:strRef>
              <c:f>Datos!$A$20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Datos!$B$17:$I$17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Datos!$B$20:$I$20</c:f>
            </c:numRef>
          </c:val>
          <c:smooth val="0"/>
          <c:extLst>
            <c:ext xmlns:c16="http://schemas.microsoft.com/office/drawing/2014/chart" uri="{C3380CC4-5D6E-409C-BE32-E72D297353CC}">
              <c16:uniqueId val="{00000002-3E0D-4863-8E1D-5ECD194E7030}"/>
            </c:ext>
          </c:extLst>
        </c:ser>
        <c:ser>
          <c:idx val="3"/>
          <c:order val="3"/>
          <c:tx>
            <c:strRef>
              <c:f>Datos!$A$21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Datos!$B$17:$I$17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Datos!$B$21:$I$21</c:f>
            </c:numRef>
          </c:val>
          <c:smooth val="0"/>
          <c:extLst>
            <c:ext xmlns:c16="http://schemas.microsoft.com/office/drawing/2014/chart" uri="{C3380CC4-5D6E-409C-BE32-E72D297353CC}">
              <c16:uniqueId val="{00000003-3E0D-4863-8E1D-5ECD194E7030}"/>
            </c:ext>
          </c:extLst>
        </c:ser>
        <c:ser>
          <c:idx val="4"/>
          <c:order val="4"/>
          <c:tx>
            <c:strRef>
              <c:f>Datos!$A$22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3.548570640268213E-2"/>
                  <c:y val="-0.327703681325437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E0D-4863-8E1D-5ECD194E70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Datos!$B$17:$I$17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Datos!$B$22:$I$22</c:f>
              <c:numCache>
                <c:formatCode>0.0%</c:formatCode>
                <c:ptCount val="8"/>
                <c:pt idx="0">
                  <c:v>0.28010416177149516</c:v>
                </c:pt>
                <c:pt idx="1">
                  <c:v>0.28728977605228734</c:v>
                </c:pt>
                <c:pt idx="2">
                  <c:v>0.29929404383170483</c:v>
                </c:pt>
                <c:pt idx="3">
                  <c:v>0.31670744746987184</c:v>
                </c:pt>
                <c:pt idx="4">
                  <c:v>0.33680081432166215</c:v>
                </c:pt>
                <c:pt idx="5">
                  <c:v>0.49086580666844271</c:v>
                </c:pt>
                <c:pt idx="6">
                  <c:v>0.51020457308023304</c:v>
                </c:pt>
                <c:pt idx="7">
                  <c:v>0.53903133663038449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0D-4863-8E1D-5ECD194E703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Datos!$A$34</c:f>
              <c:strCache>
                <c:ptCount val="1"/>
                <c:pt idx="0">
                  <c:v>APR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Datos!$B$33:$I$33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Datos!$B$34:$I$34</c:f>
              <c:numCache>
                <c:formatCode>#,##0.0,,</c:formatCode>
                <c:ptCount val="8"/>
                <c:pt idx="0">
                  <c:v>83159850000</c:v>
                </c:pt>
                <c:pt idx="1">
                  <c:v>83159850000</c:v>
                </c:pt>
                <c:pt idx="2">
                  <c:v>83159850000</c:v>
                </c:pt>
                <c:pt idx="3">
                  <c:v>83159850000</c:v>
                </c:pt>
                <c:pt idx="4">
                  <c:v>83159850000</c:v>
                </c:pt>
                <c:pt idx="5">
                  <c:v>83159850000</c:v>
                </c:pt>
                <c:pt idx="6">
                  <c:v>83159850000</c:v>
                </c:pt>
                <c:pt idx="7">
                  <c:v>83159850000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2D-4A99-9FB5-1376F7AB7E82}"/>
            </c:ext>
          </c:extLst>
        </c:ser>
        <c:ser>
          <c:idx val="1"/>
          <c:order val="1"/>
          <c:tx>
            <c:strRef>
              <c:f>Datos!$A$35</c:f>
              <c:strCache>
                <c:ptCount val="1"/>
                <c:pt idx="0">
                  <c:v>COMPROMISOS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Datos!$B$33:$I$33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Datos!$B$35:$I$35</c:f>
              <c:numCache>
                <c:formatCode>#,##0.0,,</c:formatCode>
                <c:ptCount val="8"/>
                <c:pt idx="0">
                  <c:v>2412016130</c:v>
                </c:pt>
                <c:pt idx="1">
                  <c:v>4600290998</c:v>
                </c:pt>
                <c:pt idx="2">
                  <c:v>4708961798</c:v>
                </c:pt>
                <c:pt idx="3">
                  <c:v>20158961798</c:v>
                </c:pt>
                <c:pt idx="4">
                  <c:v>21321196093</c:v>
                </c:pt>
                <c:pt idx="5">
                  <c:v>24313752086</c:v>
                </c:pt>
                <c:pt idx="6">
                  <c:v>24377352086</c:v>
                </c:pt>
                <c:pt idx="7">
                  <c:v>24427352086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2D-4A99-9FB5-1376F7AB7E82}"/>
            </c:ext>
          </c:extLst>
        </c:ser>
        <c:ser>
          <c:idx val="2"/>
          <c:order val="2"/>
          <c:tx>
            <c:strRef>
              <c:f>Datos!$A$36</c:f>
              <c:strCache>
                <c:ptCount val="1"/>
                <c:pt idx="0">
                  <c:v>OBLIGACIONES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Datos!$B$33:$I$33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Datos!$B$36:$I$36</c:f>
            </c:numRef>
          </c:val>
          <c:smooth val="0"/>
          <c:extLst>
            <c:ext xmlns:c16="http://schemas.microsoft.com/office/drawing/2014/chart" uri="{C3380CC4-5D6E-409C-BE32-E72D297353CC}">
              <c16:uniqueId val="{00000002-FB2D-4A99-9FB5-1376F7AB7E82}"/>
            </c:ext>
          </c:extLst>
        </c:ser>
        <c:ser>
          <c:idx val="3"/>
          <c:order val="3"/>
          <c:tx>
            <c:strRef>
              <c:f>Datos!$A$37</c:f>
              <c:strCache>
                <c:ptCount val="1"/>
                <c:pt idx="0">
                  <c:v>PAGOS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Datos!$B$33:$I$33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Datos!$B$37:$I$37</c:f>
            </c:numRef>
          </c:val>
          <c:smooth val="0"/>
          <c:extLst>
            <c:ext xmlns:c16="http://schemas.microsoft.com/office/drawing/2014/chart" uri="{C3380CC4-5D6E-409C-BE32-E72D297353CC}">
              <c16:uniqueId val="{00000003-FB2D-4A99-9FB5-1376F7AB7E82}"/>
            </c:ext>
          </c:extLst>
        </c:ser>
        <c:ser>
          <c:idx val="4"/>
          <c:order val="4"/>
          <c:tx>
            <c:strRef>
              <c:f>Datos!$A$38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562962416267945E-2"/>
                  <c:y val="-1.31228854655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B2D-4A99-9FB5-1376F7AB7E82}"/>
                </c:ext>
              </c:extLst>
            </c:dLbl>
            <c:dLbl>
              <c:idx val="7"/>
              <c:layout>
                <c:manualLayout>
                  <c:x val="-3.8087046777652206E-2"/>
                  <c:y val="-0.1307167836216679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B2D-4A99-9FB5-1376F7AB7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Datos!$B$33:$I$33</c:f>
              <c:strCache>
                <c:ptCount val="8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</c:strCache>
            </c:strRef>
          </c:cat>
          <c:val>
            <c:numRef>
              <c:f>Datos!$B$38:$I$38</c:f>
              <c:numCache>
                <c:formatCode>0.0%</c:formatCode>
                <c:ptCount val="8"/>
                <c:pt idx="0">
                  <c:v>2.9004575284827954E-2</c:v>
                </c:pt>
                <c:pt idx="1">
                  <c:v>5.5318654350627133E-2</c:v>
                </c:pt>
                <c:pt idx="2">
                  <c:v>5.6625424384483619E-2</c:v>
                </c:pt>
                <c:pt idx="3">
                  <c:v>0.24241219528414254</c:v>
                </c:pt>
                <c:pt idx="4">
                  <c:v>0.2563881018664656</c:v>
                </c:pt>
                <c:pt idx="5">
                  <c:v>0.29237368857687934</c:v>
                </c:pt>
                <c:pt idx="6">
                  <c:v>0.29313848072116533</c:v>
                </c:pt>
                <c:pt idx="7">
                  <c:v>0.29373973240692475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B2D-4A99-9FB5-1376F7AB7E8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Reserva </a:t>
            </a: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inversión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2022</a:t>
            </a:r>
            <a:endParaRPr lang="es-CO" sz="11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effectLst/>
            </a:endParaRPr>
          </a:p>
          <a:p>
            <a:pPr>
              <a:defRPr/>
            </a:pP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Ejecución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estimada vs Ejecución efectiva</a:t>
            </a:r>
            <a:endParaRPr lang="es-MX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0"/>
                <c:pt idx="0">
                  <c:v>285914452181.17004</c:v>
                </c:pt>
                <c:pt idx="1">
                  <c:v>285904682929.59998</c:v>
                </c:pt>
                <c:pt idx="2">
                  <c:v>285904682929.59998</c:v>
                </c:pt>
                <c:pt idx="3">
                  <c:v>285880303821.26001</c:v>
                </c:pt>
                <c:pt idx="4">
                  <c:v>281832967244.27002</c:v>
                </c:pt>
                <c:pt idx="5">
                  <c:v>281087273579.27002</c:v>
                </c:pt>
                <c:pt idx="6">
                  <c:v>280895275726.68994</c:v>
                </c:pt>
                <c:pt idx="7">
                  <c:v>280174405676.29004</c:v>
                </c:pt>
                <c:pt idx="8">
                  <c:v>280174405676.29004</c:v>
                </c:pt>
                <c:pt idx="9">
                  <c:v>280174405676.29004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6-4DCC-811A-544DDF889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49007"/>
        <c:axId val="157378879"/>
      </c:barChart>
      <c:lineChart>
        <c:grouping val="standard"/>
        <c:varyColors val="0"/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Parametro 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0"/>
                <c:pt idx="0">
                  <c:v>28591445218.117004</c:v>
                </c:pt>
                <c:pt idx="1">
                  <c:v>57181913511.077003</c:v>
                </c:pt>
                <c:pt idx="2">
                  <c:v>85772381804.037003</c:v>
                </c:pt>
                <c:pt idx="3">
                  <c:v>114360412186.16299</c:v>
                </c:pt>
                <c:pt idx="4">
                  <c:v>142543708910.59</c:v>
                </c:pt>
                <c:pt idx="5">
                  <c:v>170652436268.517</c:v>
                </c:pt>
                <c:pt idx="6">
                  <c:v>198741963841.186</c:v>
                </c:pt>
                <c:pt idx="7">
                  <c:v>226759404408.815</c:v>
                </c:pt>
                <c:pt idx="8">
                  <c:v>254776844976.444</c:v>
                </c:pt>
                <c:pt idx="9">
                  <c:v>282794285544.073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F6-4DCC-811A-544DDF889B1A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0"/>
                <c:pt idx="0">
                  <c:v>37000000000</c:v>
                </c:pt>
                <c:pt idx="1">
                  <c:v>46000000000</c:v>
                </c:pt>
                <c:pt idx="2">
                  <c:v>63000000000</c:v>
                </c:pt>
                <c:pt idx="3">
                  <c:v>74000000000</c:v>
                </c:pt>
                <c:pt idx="4">
                  <c:v>93000000000</c:v>
                </c:pt>
                <c:pt idx="5">
                  <c:v>101000000000</c:v>
                </c:pt>
                <c:pt idx="6">
                  <c:v>177000000000</c:v>
                </c:pt>
                <c:pt idx="7">
                  <c:v>195132419104.76999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F6-4DCC-811A-544DDF889B1A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0"/>
                <c:pt idx="0">
                  <c:v>0.12940933806506186</c:v>
                </c:pt>
                <c:pt idx="1">
                  <c:v>0.16089278261778894</c:v>
                </c:pt>
                <c:pt idx="2">
                  <c:v>0.22035315880262399</c:v>
                </c:pt>
                <c:pt idx="3">
                  <c:v>0.25884959198261792</c:v>
                </c:pt>
                <c:pt idx="4">
                  <c:v>0.32998268765128219</c:v>
                </c:pt>
                <c:pt idx="5">
                  <c:v>0.3593190069187418</c:v>
                </c:pt>
                <c:pt idx="6">
                  <c:v>0.63012807724192677</c:v>
                </c:pt>
                <c:pt idx="7">
                  <c:v>0.69646768281262461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F6-4DCC-811A-544DDF889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49007"/>
        <c:axId val="157378879"/>
      </c:lineChart>
      <c:catAx>
        <c:axId val="15604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7378879"/>
        <c:crosses val="autoZero"/>
        <c:auto val="1"/>
        <c:lblAlgn val="ctr"/>
        <c:lblOffset val="100"/>
        <c:noMultiLvlLbl val="0"/>
      </c:catAx>
      <c:valAx>
        <c:axId val="157378879"/>
        <c:scaling>
          <c:orientation val="minMax"/>
        </c:scaling>
        <c:delete val="0"/>
        <c:axPos val="l"/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0490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6/09/2023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</a:t>
            </a:r>
            <a:r>
              <a:rPr lang="es-ES_tradnl" sz="2000" dirty="0" smtClean="0"/>
              <a:t>Agosto de </a:t>
            </a:r>
            <a:r>
              <a:rPr lang="es-ES_tradnl" sz="20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Agosto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996561"/>
              </p:ext>
            </p:extLst>
          </p:nvPr>
        </p:nvGraphicFramePr>
        <p:xfrm>
          <a:off x="2066764" y="1793650"/>
          <a:ext cx="6886462" cy="4351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754">
                  <a:extLst>
                    <a:ext uri="{9D8B030D-6E8A-4147-A177-3AD203B41FA5}">
                      <a16:colId xmlns:a16="http://schemas.microsoft.com/office/drawing/2014/main" val="4174081982"/>
                    </a:ext>
                  </a:extLst>
                </a:gridCol>
                <a:gridCol w="832430">
                  <a:extLst>
                    <a:ext uri="{9D8B030D-6E8A-4147-A177-3AD203B41FA5}">
                      <a16:colId xmlns:a16="http://schemas.microsoft.com/office/drawing/2014/main" val="4276080701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8704000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787749455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4800299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104738017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542599030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0984132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845147578"/>
                    </a:ext>
                  </a:extLst>
                </a:gridCol>
              </a:tblGrid>
              <a:tr h="577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UNIDAD EJECUTORA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Apropiacion Vigente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COMPROMISO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Saldos por Comprometer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Saldos por Comprometer en 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Apr por Comprometer 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CDP expedidos Con </a:t>
                      </a:r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 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Apropiación  disponible Sin CDP – 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4795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URNA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7916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CENDOJ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06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PEI-PJM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17768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UIF- SO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68011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UIF-SJ / PEI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31.430,3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31.430,3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2.143,0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29.287,3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421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UDAE -EE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2.864,9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8782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 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83349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Mantenimeinto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14.029,8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39.999,7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30.969,1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9.030,6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7.120,9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1.909,6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64747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Escuela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C-2701-0800-29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12.621,9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15.362,0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15.362,0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8.557,7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6.804,3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82171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OSEG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6.085,8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12.411,2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12.411,2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12.411,2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505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RR.HH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4.424,7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4.110,4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310,8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79914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Carrera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126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PET- TD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69.073,0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169.292,8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48.484,0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120.808,8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77.551,9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43.256,9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687458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Informática -FP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157.266,6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8.927,9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5.048,9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3.879,0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2198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UDAE-SG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67707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BID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24.427,4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55.474,0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3.258,5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16336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Total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371.428,8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355.481,1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83.563,5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271.917,6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171.643,0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100.274,6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80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5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Agosto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A71F17A-2BFC-4BA4-91E1-4E1ABF05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23481"/>
              </p:ext>
            </p:extLst>
          </p:nvPr>
        </p:nvGraphicFramePr>
        <p:xfrm>
          <a:off x="1773389" y="1866640"/>
          <a:ext cx="7461004" cy="4213216"/>
        </p:xfrm>
        <a:graphic>
          <a:graphicData uri="http://schemas.openxmlformats.org/drawingml/2006/table">
            <a:tbl>
              <a:tblPr/>
              <a:tblGrid>
                <a:gridCol w="1414978">
                  <a:extLst>
                    <a:ext uri="{9D8B030D-6E8A-4147-A177-3AD203B41FA5}">
                      <a16:colId xmlns:a16="http://schemas.microsoft.com/office/drawing/2014/main" val="1001713474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505960858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799266742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799193798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89446443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933789786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2450941919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48717585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72435374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775069160"/>
                    </a:ext>
                  </a:extLst>
                </a:gridCol>
              </a:tblGrid>
              <a:tr h="35706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Obligación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efectiva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Saldo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1500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Gestión General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538.264,9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325.079,8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127.069,6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122.909,2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213.185,1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29732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Bogotá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14.427,7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14.329,1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7815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Medellín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12.562,6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1.866,3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10.696,3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5113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Barranquilla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69333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Cartagena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4.663,6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01628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Tunja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104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Manizales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6566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Popayán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8208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Valledupar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4.826,5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614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Montería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5932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Neiva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9606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Santa Marta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9747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Villavicencio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3.718,5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35883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Pasto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4750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Cúcuta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9.798,8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9.175,4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488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Armenia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2381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Pereira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2.561,4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6128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 Bucaramanga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7.173,8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4.118,4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31571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Sincelejo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3417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Ibagué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3.134,2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329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Cali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29725"/>
                  </a:ext>
                </a:extLst>
              </a:tr>
              <a:tr h="18484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Cundinamarca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1.413,6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29481"/>
                  </a:ext>
                </a:extLst>
              </a:tr>
              <a:tr h="10706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Proyecto BID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24.427,4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8786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s-MX" sz="7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Inversion</a:t>
                      </a:r>
                      <a:endParaRPr lang="es-MX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371.428,8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149.384,0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144.975,9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355.481,1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026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879807" y="3259776"/>
            <a:ext cx="53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2022 a </a:t>
            </a:r>
            <a:r>
              <a:rPr lang="es-MX" dirty="0" smtClean="0"/>
              <a:t>Agosto de </a:t>
            </a:r>
            <a:r>
              <a:rPr lang="es-MX" dirty="0"/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 a </a:t>
            </a:r>
            <a:r>
              <a:rPr lang="es-MX" sz="2000" dirty="0" smtClean="0"/>
              <a:t>Agosto de </a:t>
            </a:r>
            <a:r>
              <a:rPr lang="es-MX" sz="2000" dirty="0"/>
              <a:t>2023 –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2A574A8-CFB3-41E0-9F74-71F8C465B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01060"/>
              </p:ext>
            </p:extLst>
          </p:nvPr>
        </p:nvGraphicFramePr>
        <p:xfrm>
          <a:off x="1973944" y="1849518"/>
          <a:ext cx="7651317" cy="4565863"/>
        </p:xfrm>
        <a:graphic>
          <a:graphicData uri="http://schemas.openxmlformats.org/drawingml/2006/table">
            <a:tbl>
              <a:tblPr/>
              <a:tblGrid>
                <a:gridCol w="2072383">
                  <a:extLst>
                    <a:ext uri="{9D8B030D-6E8A-4147-A177-3AD203B41FA5}">
                      <a16:colId xmlns:a16="http://schemas.microsoft.com/office/drawing/2014/main" val="711190500"/>
                    </a:ext>
                  </a:extLst>
                </a:gridCol>
                <a:gridCol w="640119">
                  <a:extLst>
                    <a:ext uri="{9D8B030D-6E8A-4147-A177-3AD203B41FA5}">
                      <a16:colId xmlns:a16="http://schemas.microsoft.com/office/drawing/2014/main" val="2170614113"/>
                    </a:ext>
                  </a:extLst>
                </a:gridCol>
                <a:gridCol w="707379">
                  <a:extLst>
                    <a:ext uri="{9D8B030D-6E8A-4147-A177-3AD203B41FA5}">
                      <a16:colId xmlns:a16="http://schemas.microsoft.com/office/drawing/2014/main" val="4163238785"/>
                    </a:ext>
                  </a:extLst>
                </a:gridCol>
                <a:gridCol w="925032">
                  <a:extLst>
                    <a:ext uri="{9D8B030D-6E8A-4147-A177-3AD203B41FA5}">
                      <a16:colId xmlns:a16="http://schemas.microsoft.com/office/drawing/2014/main" val="2511771631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472978293"/>
                    </a:ext>
                  </a:extLst>
                </a:gridCol>
                <a:gridCol w="712381">
                  <a:extLst>
                    <a:ext uri="{9D8B030D-6E8A-4147-A177-3AD203B41FA5}">
                      <a16:colId xmlns:a16="http://schemas.microsoft.com/office/drawing/2014/main" val="4109059895"/>
                    </a:ext>
                  </a:extLst>
                </a:gridCol>
                <a:gridCol w="874042">
                  <a:extLst>
                    <a:ext uri="{9D8B030D-6E8A-4147-A177-3AD203B41FA5}">
                      <a16:colId xmlns:a16="http://schemas.microsoft.com/office/drawing/2014/main" val="3632397212"/>
                    </a:ext>
                  </a:extLst>
                </a:gridCol>
                <a:gridCol w="677990">
                  <a:extLst>
                    <a:ext uri="{9D8B030D-6E8A-4147-A177-3AD203B41FA5}">
                      <a16:colId xmlns:a16="http://schemas.microsoft.com/office/drawing/2014/main" val="1096197150"/>
                    </a:ext>
                  </a:extLst>
                </a:gridCol>
              </a:tblGrid>
              <a:tr h="358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Objeto del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Reserva inicial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Modificaciones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Reserva actual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Obligaciones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Pagos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Reserva por utilizar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%Reserva por utilizar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23584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A-01-01 Gastos de Personal - Permanente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162.947,0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8.897,0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154.050,0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149.487,1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149.475,6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5566181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A-01-02 Gastos de Personal - Temporal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5.197,7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1.955,2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17,98%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4887058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32.609,4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1.123,1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31.486,4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27.382,6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26.687,2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13,03%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4626047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18.795,5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18.518,0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18.504,3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18.503,5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5195583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42,44%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01325"/>
                  </a:ext>
                </a:extLst>
              </a:tr>
              <a:tr h="6227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3219598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Subtotal Gastos de funcionamiento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220.061,4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12.252,8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207.808,5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198.317,8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197.610,0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9.490,8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9595332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Ordinaria</a:t>
                      </a:r>
                      <a:endParaRPr lang="es-CO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258.911,1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1.668,2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257.242,9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186.456,0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134.868,3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70.786,9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27,52%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0437655"/>
                  </a:ext>
                </a:extLst>
              </a:tr>
              <a:tr h="1614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- BID </a:t>
                      </a:r>
                      <a:endParaRPr lang="es-CO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27.003,3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4.071,8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62,16%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5234320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505.975,8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17.992,9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487.982,9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393.450,2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341.154,6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94.532,7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2752437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2022 a </a:t>
            </a:r>
            <a:r>
              <a:rPr lang="es-MX" sz="1800" dirty="0" smtClean="0"/>
              <a:t>Agosto de </a:t>
            </a:r>
            <a:r>
              <a:rPr lang="es-MX" sz="1800" dirty="0"/>
              <a:t>2023 -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0322AD9-3206-4CE8-B6CC-38A99E4F7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3731"/>
              </p:ext>
            </p:extLst>
          </p:nvPr>
        </p:nvGraphicFramePr>
        <p:xfrm>
          <a:off x="1994400" y="1859482"/>
          <a:ext cx="7415979" cy="4209744"/>
        </p:xfrm>
        <a:graphic>
          <a:graphicData uri="http://schemas.openxmlformats.org/drawingml/2006/table">
            <a:tbl>
              <a:tblPr/>
              <a:tblGrid>
                <a:gridCol w="1304357">
                  <a:extLst>
                    <a:ext uri="{9D8B030D-6E8A-4147-A177-3AD203B41FA5}">
                      <a16:colId xmlns:a16="http://schemas.microsoft.com/office/drawing/2014/main" val="3358572322"/>
                    </a:ext>
                  </a:extLst>
                </a:gridCol>
                <a:gridCol w="1323102">
                  <a:extLst>
                    <a:ext uri="{9D8B030D-6E8A-4147-A177-3AD203B41FA5}">
                      <a16:colId xmlns:a16="http://schemas.microsoft.com/office/drawing/2014/main" val="1909763380"/>
                    </a:ext>
                  </a:extLst>
                </a:gridCol>
                <a:gridCol w="1109528">
                  <a:extLst>
                    <a:ext uri="{9D8B030D-6E8A-4147-A177-3AD203B41FA5}">
                      <a16:colId xmlns:a16="http://schemas.microsoft.com/office/drawing/2014/main" val="3930253862"/>
                    </a:ext>
                  </a:extLst>
                </a:gridCol>
                <a:gridCol w="980743">
                  <a:extLst>
                    <a:ext uri="{9D8B030D-6E8A-4147-A177-3AD203B41FA5}">
                      <a16:colId xmlns:a16="http://schemas.microsoft.com/office/drawing/2014/main" val="3626408"/>
                    </a:ext>
                  </a:extLst>
                </a:gridCol>
                <a:gridCol w="875735">
                  <a:extLst>
                    <a:ext uri="{9D8B030D-6E8A-4147-A177-3AD203B41FA5}">
                      <a16:colId xmlns:a16="http://schemas.microsoft.com/office/drawing/2014/main" val="81919889"/>
                    </a:ext>
                  </a:extLst>
                </a:gridCol>
                <a:gridCol w="911257">
                  <a:extLst>
                    <a:ext uri="{9D8B030D-6E8A-4147-A177-3AD203B41FA5}">
                      <a16:colId xmlns:a16="http://schemas.microsoft.com/office/drawing/2014/main" val="2086456316"/>
                    </a:ext>
                  </a:extLst>
                </a:gridCol>
                <a:gridCol w="911257">
                  <a:extLst>
                    <a:ext uri="{9D8B030D-6E8A-4147-A177-3AD203B41FA5}">
                      <a16:colId xmlns:a16="http://schemas.microsoft.com/office/drawing/2014/main" val="3795201784"/>
                    </a:ext>
                  </a:extLst>
                </a:gridCol>
              </a:tblGrid>
              <a:tr h="5706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Unidad Ejecutora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Proyecto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 Compromisos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obligaciones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Pagos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 DS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319059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Informática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C-2701-0800-20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24007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URNA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C-2701-0800-21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4314015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CENDOJ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C-2701-0800-22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19.846,6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8.655,0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8.182,7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11.191,6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2205561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PEI-PJM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C-2701-0800-23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357931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UIF- SO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C-2701-0800-24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676697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UIF-SJ / PEI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C-2701-0800-25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49.240,9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37.393,5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33.251,7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11.847,4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2531493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UDAE -EE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C-2701-0800-26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2731027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PEI- 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C-2701-0800-27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5123383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Mantenimeinto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C-2701-0800-28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22.044,2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18.870,0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17.920,2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1200874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Escuela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C-2701-0800-29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16.635,8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12.554,8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11.543,0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4.081,0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4433803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OSEG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C-2701-0800-30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1818881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RR.HH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C-2701-0800-31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348949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PET- TD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C-2701-0800-36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16.088,7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8.406,5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8372175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Informática -FP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C-2799-0800-12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55.450,6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30.684,4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21.983,0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26394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UDAE-SG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C-2799-0800-13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2144414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BID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BID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571058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 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u="sng" strike="noStrike" dirty="0">
                          <a:effectLst/>
                          <a:latin typeface="+mn-lt"/>
                        </a:rPr>
                        <a:t>Total general</a:t>
                      </a:r>
                      <a:endParaRPr lang="es-CO" sz="1050" b="1" i="0" u="sng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280.174,4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195.132,4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143.544,7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85.042,0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4468831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</a:t>
            </a:r>
            <a:r>
              <a:rPr lang="es-MX" sz="1600" dirty="0" smtClean="0"/>
              <a:t>Agosto de </a:t>
            </a:r>
            <a:r>
              <a:rPr lang="es-MX" sz="1600" dirty="0"/>
              <a:t>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14296"/>
              </p:ext>
            </p:extLst>
          </p:nvPr>
        </p:nvGraphicFramePr>
        <p:xfrm>
          <a:off x="1267362" y="1730457"/>
          <a:ext cx="8319983" cy="4740410"/>
        </p:xfrm>
        <a:graphic>
          <a:graphicData uri="http://schemas.openxmlformats.org/drawingml/2006/table">
            <a:tbl>
              <a:tblPr/>
              <a:tblGrid>
                <a:gridCol w="2605019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490226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133072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149258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971204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971204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2936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Obligaciones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2170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223.154,1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164.345,6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113.476,4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58.808,5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Armenia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Barranquilla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Bogota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85246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Bucaramanga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42604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Cali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34350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Cartagena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243342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Cucuta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37184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Ibagué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46921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Manizales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43,5%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11045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Medellin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53,4%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58806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Monteria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58481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Neiva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220545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Pasto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92365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Pereira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26249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Popayan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63,1%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6054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Santa Marta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3250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Sincelejo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47,0%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82256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Tunja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59163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Valledupar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349554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 Villavicencio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85109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62,2%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28561"/>
                  </a:ext>
                </a:extLst>
              </a:tr>
              <a:tr h="1708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sng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280.174,4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195.132,4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143.544,7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85.042,0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30,4%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1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2022 Ejecucion estimada vs Ejecución efectiva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98015" y="608183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874D54D-4733-7E2E-EF1B-D4C25CCC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701806"/>
              </p:ext>
            </p:extLst>
          </p:nvPr>
        </p:nvGraphicFramePr>
        <p:xfrm>
          <a:off x="2347310" y="1683394"/>
          <a:ext cx="6805004" cy="450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CO" altLang="es-CO" sz="2000" dirty="0"/>
              <a:t>Ejecucion reserva constituida 2022- Funcionamiento – Nivel central y seccionales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19820"/>
              </p:ext>
            </p:extLst>
          </p:nvPr>
        </p:nvGraphicFramePr>
        <p:xfrm>
          <a:off x="1757813" y="1722421"/>
          <a:ext cx="7451097" cy="4687894"/>
        </p:xfrm>
        <a:graphic>
          <a:graphicData uri="http://schemas.openxmlformats.org/drawingml/2006/table">
            <a:tbl>
              <a:tblPr/>
              <a:tblGrid>
                <a:gridCol w="2332967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334596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014741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029237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869778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869778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4496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Obligaciónes</a:t>
                      </a:r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Nivel Central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38.606,3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35.321,3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35.180,7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Armenia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Barranquilla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Bogota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39.294,0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38.749,1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38.689,5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8524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Bucaramanga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9.666,0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9.666,0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4260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Cali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16.216,2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15.863,9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15.857,9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34350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Cartagena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24334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Cucuta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3718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Ibagué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46921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Manizales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1104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Medellin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28.597,6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25.477,8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25.467,3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5880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Monteria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58481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Neiva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5.453,1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5.453,1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22054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Pasto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9236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Pereira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26249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Popayan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605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Santa Marta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3250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Sincelejo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8225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Tunja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59163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Valledupar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349554"/>
                  </a:ext>
                </a:extLst>
              </a:tr>
              <a:tr h="2334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Seccional Villavicencio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85109"/>
                  </a:ext>
                </a:extLst>
              </a:tr>
              <a:tr h="672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endParaRPr lang="es-CO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207.808,5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198.317,8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197.578,6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9.490,8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15608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02210" y="6072810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26806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</a:t>
            </a:r>
            <a:r>
              <a:rPr lang="es-MX" dirty="0" smtClean="0"/>
              <a:t>Agosto de </a:t>
            </a:r>
            <a:r>
              <a:rPr lang="es-MX" dirty="0"/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18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2022. Ejecucion a </a:t>
            </a:r>
            <a:r>
              <a:rPr lang="es-MX" sz="2000" dirty="0" smtClean="0"/>
              <a:t>Agosto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965CBD6-22E2-4882-B5E7-37425C0F3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8639"/>
              </p:ext>
            </p:extLst>
          </p:nvPr>
        </p:nvGraphicFramePr>
        <p:xfrm>
          <a:off x="1267362" y="2026451"/>
          <a:ext cx="7594081" cy="3853730"/>
        </p:xfrm>
        <a:graphic>
          <a:graphicData uri="http://schemas.openxmlformats.org/drawingml/2006/table">
            <a:tbl>
              <a:tblPr/>
              <a:tblGrid>
                <a:gridCol w="2695169">
                  <a:extLst>
                    <a:ext uri="{9D8B030D-6E8A-4147-A177-3AD203B41FA5}">
                      <a16:colId xmlns:a16="http://schemas.microsoft.com/office/drawing/2014/main" val="3999226121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3568780315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2699494421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2039425840"/>
                    </a:ext>
                  </a:extLst>
                </a:gridCol>
                <a:gridCol w="964865">
                  <a:extLst>
                    <a:ext uri="{9D8B030D-6E8A-4147-A177-3AD203B41FA5}">
                      <a16:colId xmlns:a16="http://schemas.microsoft.com/office/drawing/2014/main" val="2206014114"/>
                    </a:ext>
                  </a:extLst>
                </a:gridCol>
              </a:tblGrid>
              <a:tr h="398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Objeto de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Obligaciones por pagar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Valores pagados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Saldo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 %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55115"/>
                  </a:ext>
                </a:extLst>
              </a:tr>
              <a:tr h="4817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A-01-01 Gastos de Personal - Permanente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22.262,9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22.262,3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56768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A-01-02 Gastos de Personal - Temporal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4409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4.080,4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4.080,4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5227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3.070,3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3.070,3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24588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6481"/>
                  </a:ext>
                </a:extLst>
              </a:tr>
              <a:tr h="6392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5043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 dirty="0">
                          <a:effectLst/>
                          <a:latin typeface="+mn-lt"/>
                        </a:rPr>
                        <a:t>Subtotal Gastos De Funcionamiento </a:t>
                      </a:r>
                      <a:endParaRPr lang="es-CO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30.169,2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30.168,6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12924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Inversión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6.351,4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6.351,4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0096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  <a:latin typeface="+mn-lt"/>
                        </a:rPr>
                        <a:t>BID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04544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36.555,9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36.555,3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841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</a:t>
            </a:r>
            <a:r>
              <a:rPr lang="es-CO" sz="2000" b="1" dirty="0" smtClean="0">
                <a:highlight>
                  <a:srgbClr val="C8E3FF"/>
                </a:highlight>
              </a:rPr>
              <a:t>Agosto  </a:t>
            </a:r>
            <a:r>
              <a:rPr lang="es-CO" sz="2000" b="1" dirty="0">
                <a:highlight>
                  <a:srgbClr val="C8E3FF"/>
                </a:highlight>
              </a:rPr>
              <a:t>de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961818"/>
              </p:ext>
            </p:extLst>
          </p:nvPr>
        </p:nvGraphicFramePr>
        <p:xfrm>
          <a:off x="1846013" y="1795309"/>
          <a:ext cx="7198234" cy="435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6249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857346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796107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41056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814647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689956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31767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723207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432262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8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Unidad Presupuestal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smtClean="0">
                          <a:effectLst/>
                          <a:latin typeface="+mn-lt"/>
                        </a:rPr>
                        <a:t>Compromisos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Contraídos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</a:t>
                      </a:r>
                      <a:r>
                        <a:rPr lang="es-CO" sz="900" b="1" dirty="0" smtClean="0">
                          <a:effectLst/>
                          <a:latin typeface="+mn-lt"/>
                        </a:rPr>
                        <a:t>sin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845.535,6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340.480,6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316.449,1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310.154,6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505.055,0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157.708,8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151.392,4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150.269,4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99.638,5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Consejo de Estado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225.368,5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149.452,2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146.605,7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146.256,4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75.916,3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84.628,0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55.838,6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54.100,7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54.018,3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28.789,4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4.994.378,1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3.017.681,9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2.930.259,0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2.929.897,0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1.976.696,2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202.312,7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92.476,2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89.452,6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88.915,6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109.836,5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526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347.001,4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130.841,9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126.433,8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296.748,6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24.427,4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+mn-lt"/>
                        </a:rPr>
                        <a:t>TOTAL</a:t>
                      </a:r>
                      <a:endParaRPr lang="es-CO" sz="105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7.336.480,1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4.185.067,0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3.837.643,5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3.824.487,2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3.151.413,1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</a:t>
            </a:r>
            <a:r>
              <a:rPr lang="es-CO" sz="2000" b="1" dirty="0" smtClean="0">
                <a:highlight>
                  <a:srgbClr val="C8E3FF"/>
                </a:highlight>
              </a:rPr>
              <a:t>Agosto de </a:t>
            </a:r>
            <a:r>
              <a:rPr lang="es-CO" sz="2000" b="1" dirty="0">
                <a:highlight>
                  <a:srgbClr val="C8E3FF"/>
                </a:highlight>
              </a:rPr>
              <a:t>2023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972574"/>
              </p:ext>
            </p:extLst>
          </p:nvPr>
        </p:nvGraphicFramePr>
        <p:xfrm>
          <a:off x="1267363" y="1661378"/>
          <a:ext cx="8608157" cy="4410550"/>
        </p:xfrm>
        <a:graphic>
          <a:graphicData uri="http://schemas.openxmlformats.org/drawingml/2006/table">
            <a:tbl>
              <a:tblPr/>
              <a:tblGrid>
                <a:gridCol w="2000641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6815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30140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41085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20462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7131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33194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4693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21881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92115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745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Concepto de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por 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5.028.523,4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3.304.683,0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3.303.613,2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3.301.335,0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1.723.840,4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105.332,3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44.278,1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44.259,9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44.240,8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61.054,2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58,0%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467.320,1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345.328,9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235.217,5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234.736,1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121.991,2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678.752,3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108.508,1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94.677,3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88.707,9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570.244,2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10.239,3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5.072,0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4.780,5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4.780,5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5.167,3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5.768,2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5.711,1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5.711,1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13.772,9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6.309.708,5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3.813.638,2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3.688.259,5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3.679.511,3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2.496.070,3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 - Fondo de Contingencias (Deuda Publica)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347.001,4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130.841,9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126.433,8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296.748,6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24.427,4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6482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7.336.480,1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4.185.067,0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3.837.643,5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3.824.487,2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52,1%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3.151.413,1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257401" y="6586893"/>
            <a:ext cx="254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*Decreto 1234 de 2023 ad 540 mil millones</a:t>
            </a:r>
            <a:endParaRPr lang="es-CO" sz="1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Distribución del Presupuesto </a:t>
            </a:r>
            <a:r>
              <a:rPr lang="es-CO" sz="2000" b="1" dirty="0">
                <a:highlight>
                  <a:srgbClr val="C8E3FF"/>
                </a:highlight>
              </a:rPr>
              <a:t>por Tipo de Gasto a </a:t>
            </a:r>
            <a:r>
              <a:rPr lang="es-CO" sz="2000" b="1" dirty="0" smtClean="0">
                <a:highlight>
                  <a:srgbClr val="C8E3FF"/>
                </a:highlight>
              </a:rPr>
              <a:t>Agosto de </a:t>
            </a:r>
            <a:r>
              <a:rPr lang="es-CO" sz="2000" b="1" dirty="0">
                <a:highlight>
                  <a:srgbClr val="C8E3FF"/>
                </a:highlight>
              </a:rPr>
              <a:t>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505685" y="593947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79" y="1837094"/>
            <a:ext cx="6136802" cy="44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Ejecución Acumulado - Gastos de Funcionamiento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373783" y="606405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DBF4A1A-9203-D558-1186-9A302819F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15523"/>
              </p:ext>
            </p:extLst>
          </p:nvPr>
        </p:nvGraphicFramePr>
        <p:xfrm>
          <a:off x="2160940" y="1842791"/>
          <a:ext cx="6647062" cy="4484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6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39568"/>
            <a:ext cx="10183610" cy="507831"/>
          </a:xfrm>
          <a:blipFill dpi="0" rotWithShape="1">
            <a:blip r:embed="rId2"/>
            <a:srcRect/>
            <a:stretch>
              <a:fillRect l="-40391" t="89157" r="12838" b="919"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s-CO" sz="2000" b="1" dirty="0">
                <a:highlight>
                  <a:srgbClr val="C8E3FF"/>
                </a:highlight>
              </a:rPr>
              <a:t>Gastos de Funcionamiento Nivel Central y Direcciones Seccionales </a:t>
            </a:r>
            <a:r>
              <a:rPr lang="es-CO" sz="2000" b="1" dirty="0" smtClean="0">
                <a:highlight>
                  <a:srgbClr val="C8E3FF"/>
                </a:highlight>
              </a:rPr>
              <a:t>Agosto de </a:t>
            </a:r>
            <a:r>
              <a:rPr lang="es-CO" sz="2000" b="1" dirty="0">
                <a:highlight>
                  <a:srgbClr val="C8E3FF"/>
                </a:highlight>
              </a:rPr>
              <a:t>2023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EA753D5-DD22-4A63-82D0-093F814A9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87901"/>
              </p:ext>
            </p:extLst>
          </p:nvPr>
        </p:nvGraphicFramePr>
        <p:xfrm>
          <a:off x="1757814" y="1635739"/>
          <a:ext cx="7768572" cy="4537403"/>
        </p:xfrm>
        <a:graphic>
          <a:graphicData uri="http://schemas.openxmlformats.org/drawingml/2006/table">
            <a:tbl>
              <a:tblPr/>
              <a:tblGrid>
                <a:gridCol w="1370327">
                  <a:extLst>
                    <a:ext uri="{9D8B030D-6E8A-4147-A177-3AD203B41FA5}">
                      <a16:colId xmlns:a16="http://schemas.microsoft.com/office/drawing/2014/main" val="2548653080"/>
                    </a:ext>
                  </a:extLst>
                </a:gridCol>
                <a:gridCol w="622304">
                  <a:extLst>
                    <a:ext uri="{9D8B030D-6E8A-4147-A177-3AD203B41FA5}">
                      <a16:colId xmlns:a16="http://schemas.microsoft.com/office/drawing/2014/main" val="1354187849"/>
                    </a:ext>
                  </a:extLst>
                </a:gridCol>
                <a:gridCol w="778880">
                  <a:extLst>
                    <a:ext uri="{9D8B030D-6E8A-4147-A177-3AD203B41FA5}">
                      <a16:colId xmlns:a16="http://schemas.microsoft.com/office/drawing/2014/main" val="3627181118"/>
                    </a:ext>
                  </a:extLst>
                </a:gridCol>
                <a:gridCol w="604956">
                  <a:extLst>
                    <a:ext uri="{9D8B030D-6E8A-4147-A177-3AD203B41FA5}">
                      <a16:colId xmlns:a16="http://schemas.microsoft.com/office/drawing/2014/main" val="1753574632"/>
                    </a:ext>
                  </a:extLst>
                </a:gridCol>
                <a:gridCol w="806608">
                  <a:extLst>
                    <a:ext uri="{9D8B030D-6E8A-4147-A177-3AD203B41FA5}">
                      <a16:colId xmlns:a16="http://schemas.microsoft.com/office/drawing/2014/main" val="4230825094"/>
                    </a:ext>
                  </a:extLst>
                </a:gridCol>
                <a:gridCol w="604956">
                  <a:extLst>
                    <a:ext uri="{9D8B030D-6E8A-4147-A177-3AD203B41FA5}">
                      <a16:colId xmlns:a16="http://schemas.microsoft.com/office/drawing/2014/main" val="2457812656"/>
                    </a:ext>
                  </a:extLst>
                </a:gridCol>
                <a:gridCol w="796526">
                  <a:extLst>
                    <a:ext uri="{9D8B030D-6E8A-4147-A177-3AD203B41FA5}">
                      <a16:colId xmlns:a16="http://schemas.microsoft.com/office/drawing/2014/main" val="176089589"/>
                    </a:ext>
                  </a:extLst>
                </a:gridCol>
                <a:gridCol w="604956">
                  <a:extLst>
                    <a:ext uri="{9D8B030D-6E8A-4147-A177-3AD203B41FA5}">
                      <a16:colId xmlns:a16="http://schemas.microsoft.com/office/drawing/2014/main" val="1067335820"/>
                    </a:ext>
                  </a:extLst>
                </a:gridCol>
                <a:gridCol w="907435">
                  <a:extLst>
                    <a:ext uri="{9D8B030D-6E8A-4147-A177-3AD203B41FA5}">
                      <a16:colId xmlns:a16="http://schemas.microsoft.com/office/drawing/2014/main" val="2917179544"/>
                    </a:ext>
                  </a:extLst>
                </a:gridCol>
                <a:gridCol w="671624">
                  <a:extLst>
                    <a:ext uri="{9D8B030D-6E8A-4147-A177-3AD203B41FA5}">
                      <a16:colId xmlns:a16="http://schemas.microsoft.com/office/drawing/2014/main" val="1114760373"/>
                    </a:ext>
                  </a:extLst>
                </a:gridCol>
              </a:tblGrid>
              <a:tr h="3860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Compromisos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nivel compromiso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efectiva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nivel 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Saldo por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Por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817424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1.138.477,5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608.915,7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579.505,3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50,9%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571.195,3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529.561,9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46,5%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6697256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Bogotá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839.855,4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643.791,9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617.567,9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617.534,8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196.063,5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723055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552.464,6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424.652,3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409.833,8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409.833,8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127.812,3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4888818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390.569,7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286.540,5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280.189,8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280.189,8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104.029,1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6560401"/>
                  </a:ext>
                </a:extLst>
              </a:tr>
              <a:tr h="17953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255.347,7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190.110,1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185.486,1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185.486,1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65.237,6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1358882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227.350,0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167.771,7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164.585,5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164.300,8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59.578,2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825271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189.102,3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147.124,8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77,8%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144.173,8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144.173,8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41.977,5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59350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185.088,5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121.952,6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65,9%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119.790,7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119.790,1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63.135,9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34,1%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4179062"/>
                  </a:ext>
                </a:extLst>
              </a:tr>
              <a:tr h="16954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176.422,7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131.941,8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128.918,4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128.905,8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44.480,9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87575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172.951,4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129.535,4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126.751,9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126.715,9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43.416,0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9075333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160.802,1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126.123,7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122.130,1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122.130,1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34.678,4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091276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157.109,3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123.692,9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120.533,8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120.498,7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33.416,4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0331273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142.852,9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113.799,5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79,7%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107.399,5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107.395,4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29.053,5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20,3%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6251353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125.799,9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92.273,7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90.698,1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90.697,5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33.526,2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2496688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114.217,2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91.209,4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89.359,2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89.359,2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23.007,7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0393798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109.719,9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69.827,5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63,6%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67.259,6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61,3%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39.892,4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7569356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106.135,9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82.761,2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80.808,9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80.808,9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23.374,7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0968846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103.789,1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82.256,5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80.108,6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80.108,1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77,2%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21.532,5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20,7%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378731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93.209,6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72.035,7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77,3%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73,8%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21.173,9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7421973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73.620,0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56.667,3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54.653,8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54.653,8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16.952,7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8457775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68.276,5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50.596,0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49.653,6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49.652,9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17.680,4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5971677"/>
                  </a:ext>
                </a:extLst>
              </a:tr>
              <a:tr h="28285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Cundinamarca -</a:t>
                      </a:r>
                      <a:r>
                        <a:rPr lang="es-CO" sz="9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Amazonas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49.599,6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49.541,7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733738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no asignado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876.946,7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876.946,7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8303"/>
                  </a:ext>
                </a:extLst>
              </a:tr>
              <a:tr h="159430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6.309.708,5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3.813.638,2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60,4%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3.688.259,5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3.679.511,3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58,3%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2.496.070,3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39,6%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1766389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11844" y="6173142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42374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Inversión Ordinaria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80806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D221CF5-ADB5-97FD-E8B7-ABB4D5BAC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004503"/>
              </p:ext>
            </p:extLst>
          </p:nvPr>
        </p:nvGraphicFramePr>
        <p:xfrm>
          <a:off x="2039738" y="1849597"/>
          <a:ext cx="6987884" cy="434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43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BID 2023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73783" y="60141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2AF5261-CEE7-7DF2-D41D-32E284501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79829"/>
              </p:ext>
            </p:extLst>
          </p:nvPr>
        </p:nvGraphicFramePr>
        <p:xfrm>
          <a:off x="2160940" y="1925918"/>
          <a:ext cx="6921382" cy="431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8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Agosto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529BF20-88B9-4503-9955-DC66F897F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23179"/>
              </p:ext>
            </p:extLst>
          </p:nvPr>
        </p:nvGraphicFramePr>
        <p:xfrm>
          <a:off x="1267362" y="1815776"/>
          <a:ext cx="7776885" cy="4134137"/>
        </p:xfrm>
        <a:graphic>
          <a:graphicData uri="http://schemas.openxmlformats.org/drawingml/2006/table">
            <a:tbl>
              <a:tblPr/>
              <a:tblGrid>
                <a:gridCol w="840015">
                  <a:extLst>
                    <a:ext uri="{9D8B030D-6E8A-4147-A177-3AD203B41FA5}">
                      <a16:colId xmlns:a16="http://schemas.microsoft.com/office/drawing/2014/main" val="862424232"/>
                    </a:ext>
                  </a:extLst>
                </a:gridCol>
                <a:gridCol w="939284">
                  <a:extLst>
                    <a:ext uri="{9D8B030D-6E8A-4147-A177-3AD203B41FA5}">
                      <a16:colId xmlns:a16="http://schemas.microsoft.com/office/drawing/2014/main" val="356784062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3584866353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685180546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06745490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63293879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3416486928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42644021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844856131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162460400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80152685"/>
                    </a:ext>
                  </a:extLst>
                </a:gridCol>
                <a:gridCol w="668124">
                  <a:extLst>
                    <a:ext uri="{9D8B030D-6E8A-4147-A177-3AD203B41FA5}">
                      <a16:colId xmlns:a16="http://schemas.microsoft.com/office/drawing/2014/main" val="2688522154"/>
                    </a:ext>
                  </a:extLst>
                </a:gridCol>
                <a:gridCol w="606829">
                  <a:extLst>
                    <a:ext uri="{9D8B030D-6E8A-4147-A177-3AD203B41FA5}">
                      <a16:colId xmlns:a16="http://schemas.microsoft.com/office/drawing/2014/main" val="3582498133"/>
                    </a:ext>
                  </a:extLst>
                </a:gridCol>
              </a:tblGrid>
              <a:tr h="2941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Unidad Ejecutora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Nivel Central y 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efectiva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en 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1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URNA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C-2701-0800-21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7707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CENDOJ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C-2701-0800-22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411323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PEI-PJM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C-2701-0800-23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951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 SO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C-2701-0800-24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547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UIF-SJ / PEI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C-2701-0800-25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3.785,9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31.430,3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31.430,3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68415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 –EE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C-2701-0800-26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8763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 L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C-2701-0800-27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88779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Mantenimiento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C-2701-0800-28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14.029,8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39.999,7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30.969,1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9.030,6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632944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Escuela Judicial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C-2701-0800-29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12.621,9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15.362,0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15.362,0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79863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OSEG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C-2701-0800-30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6.085,8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12.411,2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12.411,2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195072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RR.HH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C-2701-0800-31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4.424,7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4.110,4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7535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Carrera Judicial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C-2701-0800-32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364829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PET- TD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C-2701-0800-36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69.073,0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56.678,1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56.678,1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169.292,8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48.484,0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120.808,8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3635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Informática –FP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C-2799-0800-12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157.266,6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63.357,1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59.777,2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8.927,9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09471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UDAE-SG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C-2799-0800-13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6889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24.427,4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18.542,1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58.732,5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0849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general</a:t>
                      </a:r>
                      <a:endParaRPr lang="es-CO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371.428,8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149.384,0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144.975,9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355.481,1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48,9%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83.563,5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271.917,6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42559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C8DA5-2E41-45E5-9502-5D149498A042}">
  <ds:schemaRefs>
    <ds:schemaRef ds:uri="fbf56f25-cbbb-4cbe-ae8a-427ea759e049"/>
    <ds:schemaRef ds:uri="28603d8a-9efa-47f7-9310-b65af995be84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</TotalTime>
  <Words>2949</Words>
  <Application>Microsoft Office PowerPoint</Application>
  <PresentationFormat>Panorámica</PresentationFormat>
  <Paragraphs>1768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Montserrat Medium</vt:lpstr>
      <vt:lpstr>Calibri</vt:lpstr>
      <vt:lpstr>Arial Narrow</vt:lpstr>
      <vt:lpstr>Calibri Light</vt:lpstr>
      <vt:lpstr>Arial</vt:lpstr>
      <vt:lpstr>Montserrat</vt:lpstr>
      <vt:lpstr>Montserrat SemiBold</vt:lpstr>
      <vt:lpstr>Times New Roman</vt:lpstr>
      <vt:lpstr>Montserrat Light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273</cp:revision>
  <cp:lastPrinted>2023-08-31T20:17:50Z</cp:lastPrinted>
  <dcterms:created xsi:type="dcterms:W3CDTF">2022-07-27T10:12:18Z</dcterms:created>
  <dcterms:modified xsi:type="dcterms:W3CDTF">2023-09-06T16:29:52Z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