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8"/>
  </p:notesMasterIdLst>
  <p:sldIdLst>
    <p:sldId id="256" r:id="rId5"/>
    <p:sldId id="460" r:id="rId6"/>
    <p:sldId id="461" r:id="rId7"/>
    <p:sldId id="459" r:id="rId8"/>
    <p:sldId id="463" r:id="rId9"/>
    <p:sldId id="464" r:id="rId10"/>
    <p:sldId id="479" r:id="rId11"/>
    <p:sldId id="466" r:id="rId12"/>
    <p:sldId id="467" r:id="rId13"/>
    <p:sldId id="465" r:id="rId14"/>
    <p:sldId id="477" r:id="rId15"/>
    <p:sldId id="478" r:id="rId16"/>
    <p:sldId id="468" r:id="rId17"/>
    <p:sldId id="469" r:id="rId18"/>
    <p:sldId id="470" r:id="rId19"/>
    <p:sldId id="472" r:id="rId20"/>
    <p:sldId id="471" r:id="rId21"/>
    <p:sldId id="481" r:id="rId22"/>
    <p:sldId id="473" r:id="rId23"/>
    <p:sldId id="474" r:id="rId24"/>
    <p:sldId id="480" r:id="rId25"/>
    <p:sldId id="475" r:id="rId26"/>
    <p:sldId id="476" r:id="rId27"/>
  </p:sldIdLst>
  <p:sldSz cx="12192000" cy="6858000"/>
  <p:notesSz cx="7004050" cy="9296400"/>
  <p:embeddedFontLst>
    <p:embeddedFont>
      <p:font typeface="Calibri Light" panose="020F0302020204030204" pitchFamily="34" charset="0"/>
      <p:regular r:id="rId29"/>
      <p:italic r:id="rId30"/>
    </p:embeddedFont>
    <p:embeddedFont>
      <p:font typeface="Montserrat Medium" panose="020B0604020202020204" charset="0"/>
      <p:regular r:id="rId31"/>
      <p: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Montserrat SemiBold" panose="020B0604020202020204" charset="0"/>
      <p:regular r:id="rId37"/>
      <p:bold r:id="rId38"/>
      <p:italic r:id="rId39"/>
      <p:boldItalic r:id="rId40"/>
    </p:embeddedFont>
    <p:embeddedFont>
      <p:font typeface="Montserrat Light" panose="020B0604020202020204" charset="0"/>
      <p:regular r:id="rId41"/>
      <p:italic r:id="rId42"/>
    </p:embeddedFont>
    <p:embeddedFont>
      <p:font typeface="Montserrat" panose="020B0604020202020204" charset="0"/>
      <p:regular r:id="rId43"/>
      <p:bold r:id="rId44"/>
      <p:italic r:id="rId45"/>
      <p:boldItalic r:id="rId46"/>
    </p:embeddedFont>
    <p:embeddedFont>
      <p:font typeface="Arial Narrow" panose="020B060602020203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61"/>
            <p14:sldId id="459"/>
            <p14:sldId id="463"/>
            <p14:sldId id="464"/>
            <p14:sldId id="479"/>
            <p14:sldId id="466"/>
            <p14:sldId id="467"/>
            <p14:sldId id="465"/>
            <p14:sldId id="477"/>
            <p14:sldId id="478"/>
            <p14:sldId id="468"/>
            <p14:sldId id="469"/>
            <p14:sldId id="470"/>
            <p14:sldId id="472"/>
            <p14:sldId id="471"/>
            <p14:sldId id="481"/>
            <p14:sldId id="473"/>
            <p14:sldId id="474"/>
            <p14:sldId id="480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5"/>
    <p:restoredTop sz="95707"/>
  </p:normalViewPr>
  <p:slideViewPr>
    <p:cSldViewPr snapToGrid="0">
      <p:cViewPr varScale="1">
        <p:scale>
          <a:sx n="69" d="100"/>
          <a:sy n="69" d="100"/>
        </p:scale>
        <p:origin x="894" y="4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septiembre%20de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septiembre%20de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septiembre%20de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septiembre%20de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Reserva%202022\ejecucion%20presupuestal%20reserva%202022%20septiembre%20de%20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Objeto!$B$45</c:f>
              <c:strCache>
                <c:ptCount val="1"/>
                <c:pt idx="0">
                  <c:v>APROPIADO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67-4194-9C20-A8CA7D4382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67-4194-9C20-A8CA7D4382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67-4194-9C20-A8CA7D4382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67-4194-9C20-A8CA7D4382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67-4194-9C20-A8CA7D4382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567-4194-9C20-A8CA7D4382F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567-4194-9C20-A8CA7D4382F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567-4194-9C20-A8CA7D4382F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567-4194-9C20-A8CA7D4382F5}"/>
              </c:ext>
            </c:extLst>
          </c:dPt>
          <c:dLbls>
            <c:dLbl>
              <c:idx val="0"/>
              <c:layout>
                <c:manualLayout>
                  <c:x val="5.8531468078456016E-2"/>
                  <c:y val="-0.1332085474857312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567-4194-9C20-A8CA7D4382F5}"/>
                </c:ext>
              </c:extLst>
            </c:dLbl>
            <c:dLbl>
              <c:idx val="1"/>
              <c:layout>
                <c:manualLayout>
                  <c:x val="-1.3276013131066115E-3"/>
                  <c:y val="7.163355931868900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567-4194-9C20-A8CA7D4382F5}"/>
                </c:ext>
              </c:extLst>
            </c:dLbl>
            <c:dLbl>
              <c:idx val="2"/>
              <c:layout>
                <c:manualLayout>
                  <c:x val="0"/>
                  <c:y val="2.149905988861263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567-4194-9C20-A8CA7D4382F5}"/>
                </c:ext>
              </c:extLst>
            </c:dLbl>
            <c:dLbl>
              <c:idx val="3"/>
              <c:layout>
                <c:manualLayout>
                  <c:x val="-3.7193427803776213E-2"/>
                  <c:y val="1.7979093145033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567-4194-9C20-A8CA7D4382F5}"/>
                </c:ext>
              </c:extLst>
            </c:dLbl>
            <c:dLbl>
              <c:idx val="4"/>
              <c:layout>
                <c:manualLayout>
                  <c:x val="-8.2785334280804965E-2"/>
                  <c:y val="3.23973811409098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567-4194-9C20-A8CA7D4382F5}"/>
                </c:ext>
              </c:extLst>
            </c:dLbl>
            <c:dLbl>
              <c:idx val="5"/>
              <c:layout>
                <c:manualLayout>
                  <c:x val="-6.3105992138552128E-2"/>
                  <c:y val="-4.68567100141748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567-4194-9C20-A8CA7D4382F5}"/>
                </c:ext>
              </c:extLst>
            </c:dLbl>
            <c:dLbl>
              <c:idx val="6"/>
              <c:layout>
                <c:manualLayout>
                  <c:x val="2.0516068904332673E-2"/>
                  <c:y val="-9.684264659604943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567-4194-9C20-A8CA7D4382F5}"/>
                </c:ext>
              </c:extLst>
            </c:dLbl>
            <c:dLbl>
              <c:idx val="7"/>
              <c:layout>
                <c:manualLayout>
                  <c:x val="0.10411337193497212"/>
                  <c:y val="-1.779415841807916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A567-4194-9C20-A8CA7D4382F5}"/>
                </c:ext>
              </c:extLst>
            </c:dLbl>
            <c:dLbl>
              <c:idx val="8"/>
              <c:layout>
                <c:manualLayout>
                  <c:x val="0.21363351054735361"/>
                  <c:y val="-2.812376557661279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A567-4194-9C20-A8CA7D4382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Objeto!$A$46:$A$55</c:f>
              <c:strCache>
                <c:ptCount val="9"/>
                <c:pt idx="0">
                  <c:v>A-01-01 Gastos de Personal - Permanente </c:v>
                </c:pt>
                <c:pt idx="1">
                  <c:v>A-01-02 Gastos de Personal - Temporal </c:v>
                </c:pt>
                <c:pt idx="2">
                  <c:v>A-02 Adquisición Bienes y Servicios </c:v>
                </c:pt>
                <c:pt idx="3">
                  <c:v>A-03 Transferencias corrientes</c:v>
                </c:pt>
                <c:pt idx="4">
                  <c:v>A-07 Disminución de pasivos </c:v>
                </c:pt>
                <c:pt idx="5">
                  <c:v>A-08 Gastos por tributos, multas, sanciones e intereses de mora </c:v>
                </c:pt>
                <c:pt idx="6">
                  <c:v>B - Fondo de Contingencias (Deuda Publica)</c:v>
                </c:pt>
                <c:pt idx="7">
                  <c:v>Inversión – Otros Recursos Tesoro y Fondos Especiales</c:v>
                </c:pt>
                <c:pt idx="8">
                  <c:v>Inversion- Recursos del Credito- BID</c:v>
                </c:pt>
              </c:strCache>
            </c:strRef>
          </c:cat>
          <c:val>
            <c:numRef>
              <c:f>Objeto!$B$46:$B$55</c:f>
              <c:numCache>
                <c:formatCode>#,##0.0,,</c:formatCode>
                <c:ptCount val="9"/>
                <c:pt idx="0">
                  <c:v>5028523400000</c:v>
                </c:pt>
                <c:pt idx="1">
                  <c:v>105332300000</c:v>
                </c:pt>
                <c:pt idx="2">
                  <c:v>467320097818</c:v>
                </c:pt>
                <c:pt idx="3">
                  <c:v>678752299988</c:v>
                </c:pt>
                <c:pt idx="4">
                  <c:v>10239300000</c:v>
                </c:pt>
                <c:pt idx="5">
                  <c:v>19541102194</c:v>
                </c:pt>
                <c:pt idx="6">
                  <c:v>299861734813</c:v>
                </c:pt>
                <c:pt idx="7">
                  <c:v>643750000000</c:v>
                </c:pt>
                <c:pt idx="8">
                  <c:v>83159850000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567-4194-9C20-A8CA7D4382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Datos!$A$3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Datos!$B$2:$J$2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Datos!$B$3:$J$3</c:f>
              <c:numCache>
                <c:formatCode>#,##0.0,,</c:formatCode>
                <c:ptCount val="9"/>
                <c:pt idx="0">
                  <c:v>5477412500000</c:v>
                </c:pt>
                <c:pt idx="1">
                  <c:v>5477412500000</c:v>
                </c:pt>
                <c:pt idx="2">
                  <c:v>5769708500000</c:v>
                </c:pt>
                <c:pt idx="3">
                  <c:v>5769708500000</c:v>
                </c:pt>
                <c:pt idx="4">
                  <c:v>5769708500000</c:v>
                </c:pt>
                <c:pt idx="5">
                  <c:v>5769708500000</c:v>
                </c:pt>
                <c:pt idx="6">
                  <c:v>6309708500000</c:v>
                </c:pt>
                <c:pt idx="7">
                  <c:v>6309708500000</c:v>
                </c:pt>
                <c:pt idx="8">
                  <c:v>6309708500000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C4-42A5-9AE7-15C3275B66E5}"/>
            </c:ext>
          </c:extLst>
        </c:ser>
        <c:ser>
          <c:idx val="1"/>
          <c:order val="1"/>
          <c:tx>
            <c:strRef>
              <c:f>Datos!$A$4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Datos!$B$2:$J$2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Datos!$B$4:$J$4</c:f>
              <c:numCache>
                <c:formatCode>#,##0.0,,</c:formatCode>
                <c:ptCount val="9"/>
                <c:pt idx="0">
                  <c:v>449604269063.28003</c:v>
                </c:pt>
                <c:pt idx="1">
                  <c:v>827715043700.64001</c:v>
                </c:pt>
                <c:pt idx="2">
                  <c:v>1227604915059.0898</c:v>
                </c:pt>
                <c:pt idx="3">
                  <c:v>1610783656192.1401</c:v>
                </c:pt>
                <c:pt idx="4">
                  <c:v>2002878416724.8899</c:v>
                </c:pt>
                <c:pt idx="5">
                  <c:v>2578627803893.1802</c:v>
                </c:pt>
                <c:pt idx="6">
                  <c:v>3291156399835.6401</c:v>
                </c:pt>
                <c:pt idx="7">
                  <c:v>3813638204859.3501</c:v>
                </c:pt>
                <c:pt idx="8">
                  <c:v>4321222063431.4102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C4-42A5-9AE7-15C3275B66E5}"/>
            </c:ext>
          </c:extLst>
        </c:ser>
        <c:ser>
          <c:idx val="2"/>
          <c:order val="2"/>
          <c:tx>
            <c:strRef>
              <c:f>Datos!$A$5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Datos!$B$2:$J$2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Datos!$B$5:$J$5</c:f>
            </c:numRef>
          </c:val>
          <c:smooth val="0"/>
          <c:extLst>
            <c:ext xmlns:c16="http://schemas.microsoft.com/office/drawing/2014/chart" uri="{C3380CC4-5D6E-409C-BE32-E72D297353CC}">
              <c16:uniqueId val="{00000002-3FC4-42A5-9AE7-15C3275B66E5}"/>
            </c:ext>
          </c:extLst>
        </c:ser>
        <c:ser>
          <c:idx val="3"/>
          <c:order val="3"/>
          <c:tx>
            <c:strRef>
              <c:f>Datos!$A$6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Datos!$B$2:$J$2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Datos!$B$6:$J$6</c:f>
            </c:numRef>
          </c:val>
          <c:smooth val="0"/>
          <c:extLst>
            <c:ext xmlns:c16="http://schemas.microsoft.com/office/drawing/2014/chart" uri="{C3380CC4-5D6E-409C-BE32-E72D297353CC}">
              <c16:uniqueId val="{00000003-3FC4-42A5-9AE7-15C3275B66E5}"/>
            </c:ext>
          </c:extLst>
        </c:ser>
        <c:ser>
          <c:idx val="4"/>
          <c:order val="4"/>
          <c:tx>
            <c:strRef>
              <c:f>Datos!$A$7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3.7692988189458883E-2"/>
                  <c:y val="-2.26030867148534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FC4-42A5-9AE7-15C3275B66E5}"/>
                </c:ext>
              </c:extLst>
            </c:dLbl>
            <c:dLbl>
              <c:idx val="8"/>
              <c:layout>
                <c:manualLayout>
                  <c:x val="-3.3142065649791344E-2"/>
                  <c:y val="-0.408606278794592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FC4-42A5-9AE7-15C3275B66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Datos!$B$2:$J$2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Datos!$B$7:$J$7</c:f>
              <c:numCache>
                <c:formatCode>0.0%</c:formatCode>
                <c:ptCount val="9"/>
                <c:pt idx="0">
                  <c:v>8.2083332059303557E-2</c:v>
                </c:pt>
                <c:pt idx="1">
                  <c:v>0.15111424303001464</c:v>
                </c:pt>
                <c:pt idx="2">
                  <c:v>0.21276723339820197</c:v>
                </c:pt>
                <c:pt idx="3">
                  <c:v>0.27917938249257135</c:v>
                </c:pt>
                <c:pt idx="4">
                  <c:v>0.34713684698713809</c:v>
                </c:pt>
                <c:pt idx="5">
                  <c:v>0.44692514429336944</c:v>
                </c:pt>
                <c:pt idx="6">
                  <c:v>0.52160197255319163</c:v>
                </c:pt>
                <c:pt idx="7">
                  <c:v>0.60440798570319854</c:v>
                </c:pt>
                <c:pt idx="8">
                  <c:v>0.68485288400112465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FC4-42A5-9AE7-15C3275B66E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Datos!$A$18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Datos!$B$17:$J$17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Datos!$B$18:$J$18</c:f>
              <c:numCache>
                <c:formatCode>#,##0.0,,</c:formatCode>
                <c:ptCount val="9"/>
                <c:pt idx="0">
                  <c:v>643750000000</c:v>
                </c:pt>
                <c:pt idx="1">
                  <c:v>643750000000</c:v>
                </c:pt>
                <c:pt idx="2">
                  <c:v>643750000000</c:v>
                </c:pt>
                <c:pt idx="3">
                  <c:v>643750000000</c:v>
                </c:pt>
                <c:pt idx="4">
                  <c:v>643750000000</c:v>
                </c:pt>
                <c:pt idx="5">
                  <c:v>643750000000</c:v>
                </c:pt>
                <c:pt idx="6">
                  <c:v>643750000000</c:v>
                </c:pt>
                <c:pt idx="7">
                  <c:v>643750000000</c:v>
                </c:pt>
                <c:pt idx="8">
                  <c:v>643750000000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E3-43AE-884E-BDAC75957390}"/>
            </c:ext>
          </c:extLst>
        </c:ser>
        <c:ser>
          <c:idx val="1"/>
          <c:order val="1"/>
          <c:tx>
            <c:strRef>
              <c:f>Datos!$A$19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Datos!$B$17:$J$17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Datos!$B$19:$J$19</c:f>
              <c:numCache>
                <c:formatCode>#,##0.0,,</c:formatCode>
                <c:ptCount val="9"/>
                <c:pt idx="0">
                  <c:v>180317054140.39999</c:v>
                </c:pt>
                <c:pt idx="1">
                  <c:v>184942793333.65997</c:v>
                </c:pt>
                <c:pt idx="2">
                  <c:v>192670540716.65997</c:v>
                </c:pt>
                <c:pt idx="3">
                  <c:v>203880419308.72998</c:v>
                </c:pt>
                <c:pt idx="4">
                  <c:v>216815524219.57001</c:v>
                </c:pt>
                <c:pt idx="5">
                  <c:v>315994863042.81</c:v>
                </c:pt>
                <c:pt idx="6">
                  <c:v>328444193920.40002</c:v>
                </c:pt>
                <c:pt idx="7">
                  <c:v>347001422955.81</c:v>
                </c:pt>
                <c:pt idx="8">
                  <c:v>382959848849.15997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E3-43AE-884E-BDAC75957390}"/>
            </c:ext>
          </c:extLst>
        </c:ser>
        <c:ser>
          <c:idx val="2"/>
          <c:order val="2"/>
          <c:tx>
            <c:strRef>
              <c:f>Datos!$A$20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Datos!$B$17:$J$17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Datos!$B$20:$J$20</c:f>
            </c:numRef>
          </c:val>
          <c:smooth val="0"/>
          <c:extLst>
            <c:ext xmlns:c16="http://schemas.microsoft.com/office/drawing/2014/chart" uri="{C3380CC4-5D6E-409C-BE32-E72D297353CC}">
              <c16:uniqueId val="{00000002-83E3-43AE-884E-BDAC75957390}"/>
            </c:ext>
          </c:extLst>
        </c:ser>
        <c:ser>
          <c:idx val="3"/>
          <c:order val="3"/>
          <c:tx>
            <c:strRef>
              <c:f>Datos!$A$21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Datos!$B$17:$J$17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Datos!$B$21:$J$21</c:f>
            </c:numRef>
          </c:val>
          <c:smooth val="0"/>
          <c:extLst>
            <c:ext xmlns:c16="http://schemas.microsoft.com/office/drawing/2014/chart" uri="{C3380CC4-5D6E-409C-BE32-E72D297353CC}">
              <c16:uniqueId val="{00000003-83E3-43AE-884E-BDAC75957390}"/>
            </c:ext>
          </c:extLst>
        </c:ser>
        <c:ser>
          <c:idx val="4"/>
          <c:order val="4"/>
          <c:tx>
            <c:strRef>
              <c:f>Datos!$A$22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3E3-43AE-884E-BDAC75957390}"/>
                </c:ext>
              </c:extLst>
            </c:dLbl>
            <c:dLbl>
              <c:idx val="8"/>
              <c:layout>
                <c:manualLayout>
                  <c:x val="-3.3755618924163171E-2"/>
                  <c:y val="-0.367864178545835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3E3-43AE-884E-BDAC759573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Datos!$B$17:$J$17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Datos!$B$22:$J$22</c:f>
              <c:numCache>
                <c:formatCode>0.0%</c:formatCode>
                <c:ptCount val="9"/>
                <c:pt idx="0">
                  <c:v>0.28010416177149516</c:v>
                </c:pt>
                <c:pt idx="1">
                  <c:v>0.28728977605228734</c:v>
                </c:pt>
                <c:pt idx="2">
                  <c:v>0.29929404383170483</c:v>
                </c:pt>
                <c:pt idx="3">
                  <c:v>0.31670744746987184</c:v>
                </c:pt>
                <c:pt idx="4">
                  <c:v>0.33680081432166215</c:v>
                </c:pt>
                <c:pt idx="5">
                  <c:v>0.49086580666844271</c:v>
                </c:pt>
                <c:pt idx="6">
                  <c:v>0.51020457308023304</c:v>
                </c:pt>
                <c:pt idx="7">
                  <c:v>0.53903133663038449</c:v>
                </c:pt>
                <c:pt idx="8">
                  <c:v>0.59488908559092812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3E3-43AE-884E-BDAC7595739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Apropiado vs Comprometido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Datos!$A$34</c:f>
              <c:strCache>
                <c:ptCount val="1"/>
                <c:pt idx="0">
                  <c:v>APR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Datos!$B$33:$J$33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Datos!$B$34:$J$34</c:f>
              <c:numCache>
                <c:formatCode>#,##0.0,,</c:formatCode>
                <c:ptCount val="9"/>
                <c:pt idx="0">
                  <c:v>83159850000</c:v>
                </c:pt>
                <c:pt idx="1">
                  <c:v>83159850000</c:v>
                </c:pt>
                <c:pt idx="2">
                  <c:v>83159850000</c:v>
                </c:pt>
                <c:pt idx="3">
                  <c:v>83159850000</c:v>
                </c:pt>
                <c:pt idx="4">
                  <c:v>83159850000</c:v>
                </c:pt>
                <c:pt idx="5">
                  <c:v>83159850000</c:v>
                </c:pt>
                <c:pt idx="6">
                  <c:v>83159850000</c:v>
                </c:pt>
                <c:pt idx="7">
                  <c:v>83159850000</c:v>
                </c:pt>
                <c:pt idx="8">
                  <c:v>83159850000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02-4633-BFE4-4059C94C4FF8}"/>
            </c:ext>
          </c:extLst>
        </c:ser>
        <c:ser>
          <c:idx val="1"/>
          <c:order val="1"/>
          <c:tx>
            <c:strRef>
              <c:f>Datos!$A$35</c:f>
              <c:strCache>
                <c:ptCount val="1"/>
                <c:pt idx="0">
                  <c:v>COMPROMISOS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Datos!$B$33:$J$33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Datos!$B$35:$J$35</c:f>
              <c:numCache>
                <c:formatCode>#,##0.0,,</c:formatCode>
                <c:ptCount val="9"/>
                <c:pt idx="0">
                  <c:v>2412016130</c:v>
                </c:pt>
                <c:pt idx="1">
                  <c:v>4600290998</c:v>
                </c:pt>
                <c:pt idx="2">
                  <c:v>4708961798</c:v>
                </c:pt>
                <c:pt idx="3">
                  <c:v>20158961798</c:v>
                </c:pt>
                <c:pt idx="4">
                  <c:v>21321196093</c:v>
                </c:pt>
                <c:pt idx="5">
                  <c:v>24313752086</c:v>
                </c:pt>
                <c:pt idx="6">
                  <c:v>24377352086</c:v>
                </c:pt>
                <c:pt idx="7">
                  <c:v>24427352086</c:v>
                </c:pt>
                <c:pt idx="8">
                  <c:v>40600828900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02-4633-BFE4-4059C94C4FF8}"/>
            </c:ext>
          </c:extLst>
        </c:ser>
        <c:ser>
          <c:idx val="2"/>
          <c:order val="2"/>
          <c:tx>
            <c:strRef>
              <c:f>Datos!$A$36</c:f>
              <c:strCache>
                <c:ptCount val="1"/>
                <c:pt idx="0">
                  <c:v>OBLIGACIONES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Datos!$B$33:$J$33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Datos!$B$36:$J$36</c:f>
            </c:numRef>
          </c:val>
          <c:smooth val="0"/>
          <c:extLst>
            <c:ext xmlns:c16="http://schemas.microsoft.com/office/drawing/2014/chart" uri="{C3380CC4-5D6E-409C-BE32-E72D297353CC}">
              <c16:uniqueId val="{00000002-6B02-4633-BFE4-4059C94C4FF8}"/>
            </c:ext>
          </c:extLst>
        </c:ser>
        <c:ser>
          <c:idx val="3"/>
          <c:order val="3"/>
          <c:tx>
            <c:strRef>
              <c:f>Datos!$A$37</c:f>
              <c:strCache>
                <c:ptCount val="1"/>
                <c:pt idx="0">
                  <c:v>PAGOS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Datos!$B$33:$J$33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Datos!$B$37:$J$37</c:f>
            </c:numRef>
          </c:val>
          <c:smooth val="0"/>
          <c:extLst>
            <c:ext xmlns:c16="http://schemas.microsoft.com/office/drawing/2014/chart" uri="{C3380CC4-5D6E-409C-BE32-E72D297353CC}">
              <c16:uniqueId val="{00000003-6B02-4633-BFE4-4059C94C4FF8}"/>
            </c:ext>
          </c:extLst>
        </c:ser>
        <c:ser>
          <c:idx val="4"/>
          <c:order val="4"/>
          <c:tx>
            <c:strRef>
              <c:f>Datos!$A$38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5562962416267945E-2"/>
                  <c:y val="-1.312288546556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B02-4633-BFE4-4059C94C4FF8}"/>
                </c:ext>
              </c:extLst>
            </c:dLbl>
            <c:dLbl>
              <c:idx val="7"/>
              <c:layout>
                <c:manualLayout>
                  <c:x val="-2.8912588345012962E-2"/>
                  <c:y val="-2.16579021850555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B02-4633-BFE4-4059C94C4FF8}"/>
                </c:ext>
              </c:extLst>
            </c:dLbl>
            <c:dLbl>
              <c:idx val="8"/>
              <c:layout>
                <c:manualLayout>
                  <c:x val="-3.5827579643566969E-2"/>
                  <c:y val="-0.298293133896410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B02-4633-BFE4-4059C94C4F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Datos!$B$33:$J$33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Datos!$B$38:$J$38</c:f>
              <c:numCache>
                <c:formatCode>0.0%</c:formatCode>
                <c:ptCount val="9"/>
                <c:pt idx="0">
                  <c:v>2.9004575284827954E-2</c:v>
                </c:pt>
                <c:pt idx="1">
                  <c:v>5.5318654350627133E-2</c:v>
                </c:pt>
                <c:pt idx="2">
                  <c:v>5.6625424384483619E-2</c:v>
                </c:pt>
                <c:pt idx="3">
                  <c:v>0.24241219528414254</c:v>
                </c:pt>
                <c:pt idx="4">
                  <c:v>0.2563881018664656</c:v>
                </c:pt>
                <c:pt idx="5">
                  <c:v>0.29237368857687934</c:v>
                </c:pt>
                <c:pt idx="6">
                  <c:v>0.29313848072116533</c:v>
                </c:pt>
                <c:pt idx="7">
                  <c:v>0.29373973240692475</c:v>
                </c:pt>
                <c:pt idx="8">
                  <c:v>0.48822633638709062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B02-4633-BFE4-4059C94C4FF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Reserva </a:t>
            </a: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inversión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2022</a:t>
            </a:r>
            <a:endParaRPr lang="es-CO" sz="11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  <a:effectLst/>
            </a:endParaRPr>
          </a:p>
          <a:p>
            <a:pPr>
              <a:defRPr/>
            </a:pPr>
            <a:r>
              <a:rPr lang="es-CO" sz="1400" b="1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Ejecución</a:t>
            </a: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</a:rPr>
              <a:t> estimada vs Ejecución efectiva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23778778903056597"/>
          <c:y val="0.22153778857779877"/>
          <c:w val="0.75277059413641401"/>
          <c:h val="0.47050155839822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0"/>
                <c:pt idx="0">
                  <c:v>285914452181.17004</c:v>
                </c:pt>
                <c:pt idx="1">
                  <c:v>285904682929.59998</c:v>
                </c:pt>
                <c:pt idx="2">
                  <c:v>285904682929.59998</c:v>
                </c:pt>
                <c:pt idx="3">
                  <c:v>285880303821.26001</c:v>
                </c:pt>
                <c:pt idx="4">
                  <c:v>281832967244.27002</c:v>
                </c:pt>
                <c:pt idx="5">
                  <c:v>281087273579.27002</c:v>
                </c:pt>
                <c:pt idx="6">
                  <c:v>280895275726.68994</c:v>
                </c:pt>
                <c:pt idx="7">
                  <c:v>280174405676.29004</c:v>
                </c:pt>
                <c:pt idx="8">
                  <c:v>278017562863.68994</c:v>
                </c:pt>
                <c:pt idx="9">
                  <c:v>278017562863.68994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1-4D3C-BE46-22D76AF86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49007"/>
        <c:axId val="157378879"/>
      </c:barChart>
      <c:lineChart>
        <c:grouping val="standard"/>
        <c:varyColors val="0"/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Parametro Ejecución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0"/>
                <c:pt idx="0">
                  <c:v>28591445218.117004</c:v>
                </c:pt>
                <c:pt idx="1">
                  <c:v>57181913511.077003</c:v>
                </c:pt>
                <c:pt idx="2">
                  <c:v>85772381804.037003</c:v>
                </c:pt>
                <c:pt idx="3">
                  <c:v>114360412186.16299</c:v>
                </c:pt>
                <c:pt idx="4">
                  <c:v>142543708910.59</c:v>
                </c:pt>
                <c:pt idx="5">
                  <c:v>170652436268.517</c:v>
                </c:pt>
                <c:pt idx="6">
                  <c:v>198741963841.186</c:v>
                </c:pt>
                <c:pt idx="7">
                  <c:v>226759404408.815</c:v>
                </c:pt>
                <c:pt idx="8">
                  <c:v>254561160695.18399</c:v>
                </c:pt>
                <c:pt idx="9">
                  <c:v>282362916981.55298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B1-4D3C-BE46-22D76AF86E23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0"/>
                <c:pt idx="0">
                  <c:v>37000000000</c:v>
                </c:pt>
                <c:pt idx="1">
                  <c:v>46000000000</c:v>
                </c:pt>
                <c:pt idx="2">
                  <c:v>63000000000</c:v>
                </c:pt>
                <c:pt idx="3">
                  <c:v>74000000000</c:v>
                </c:pt>
                <c:pt idx="4">
                  <c:v>93000000000</c:v>
                </c:pt>
                <c:pt idx="5">
                  <c:v>101000000000</c:v>
                </c:pt>
                <c:pt idx="6">
                  <c:v>177000000000</c:v>
                </c:pt>
                <c:pt idx="7">
                  <c:v>195132419104.76999</c:v>
                </c:pt>
                <c:pt idx="8">
                  <c:v>202734998172.31006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B1-4D3C-BE46-22D76AF86E23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0"/>
                <c:pt idx="0">
                  <c:v>0.12940933806506186</c:v>
                </c:pt>
                <c:pt idx="1">
                  <c:v>0.16089278261778894</c:v>
                </c:pt>
                <c:pt idx="2">
                  <c:v>0.22035315880262399</c:v>
                </c:pt>
                <c:pt idx="3">
                  <c:v>0.25884959198261792</c:v>
                </c:pt>
                <c:pt idx="4">
                  <c:v>0.32998268765128219</c:v>
                </c:pt>
                <c:pt idx="5">
                  <c:v>0.3593190069187418</c:v>
                </c:pt>
                <c:pt idx="6">
                  <c:v>0.63012807724192677</c:v>
                </c:pt>
                <c:pt idx="7">
                  <c:v>0.69646768281262461</c:v>
                </c:pt>
                <c:pt idx="8">
                  <c:v>0.72921651453980119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1B1-4D3C-BE46-22D76AF86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049007"/>
        <c:axId val="157378879"/>
      </c:lineChart>
      <c:catAx>
        <c:axId val="156049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7378879"/>
        <c:crosses val="autoZero"/>
        <c:auto val="1"/>
        <c:lblAlgn val="ctr"/>
        <c:lblOffset val="100"/>
        <c:noMultiLvlLbl val="0"/>
      </c:catAx>
      <c:valAx>
        <c:axId val="157378879"/>
        <c:scaling>
          <c:orientation val="minMax"/>
        </c:scaling>
        <c:delete val="0"/>
        <c:axPos val="l"/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5604900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6/10/2023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06/10/2023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06/10/2023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</a:t>
            </a:r>
            <a:r>
              <a:rPr lang="es-ES_tradnl" sz="2000" dirty="0" smtClean="0"/>
              <a:t>Septiembre de </a:t>
            </a:r>
            <a:r>
              <a:rPr lang="es-ES_tradnl" sz="20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8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</a:t>
            </a:r>
            <a:r>
              <a:rPr lang="es-MX" sz="2000" dirty="0" smtClean="0"/>
              <a:t>Septiembre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529BF20-88B9-4503-9955-DC66F897F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021941"/>
              </p:ext>
            </p:extLst>
          </p:nvPr>
        </p:nvGraphicFramePr>
        <p:xfrm>
          <a:off x="1267362" y="1815776"/>
          <a:ext cx="7776885" cy="4134137"/>
        </p:xfrm>
        <a:graphic>
          <a:graphicData uri="http://schemas.openxmlformats.org/drawingml/2006/table">
            <a:tbl>
              <a:tblPr/>
              <a:tblGrid>
                <a:gridCol w="840015">
                  <a:extLst>
                    <a:ext uri="{9D8B030D-6E8A-4147-A177-3AD203B41FA5}">
                      <a16:colId xmlns:a16="http://schemas.microsoft.com/office/drawing/2014/main" val="862424232"/>
                    </a:ext>
                  </a:extLst>
                </a:gridCol>
                <a:gridCol w="939284">
                  <a:extLst>
                    <a:ext uri="{9D8B030D-6E8A-4147-A177-3AD203B41FA5}">
                      <a16:colId xmlns:a16="http://schemas.microsoft.com/office/drawing/2014/main" val="356784062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3584866353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685180546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206745490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63293879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3416486928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42644021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2844856131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1624604005"/>
                    </a:ext>
                  </a:extLst>
                </a:gridCol>
                <a:gridCol w="524737">
                  <a:extLst>
                    <a:ext uri="{9D8B030D-6E8A-4147-A177-3AD203B41FA5}">
                      <a16:colId xmlns:a16="http://schemas.microsoft.com/office/drawing/2014/main" val="280152685"/>
                    </a:ext>
                  </a:extLst>
                </a:gridCol>
                <a:gridCol w="668124">
                  <a:extLst>
                    <a:ext uri="{9D8B030D-6E8A-4147-A177-3AD203B41FA5}">
                      <a16:colId xmlns:a16="http://schemas.microsoft.com/office/drawing/2014/main" val="2688522154"/>
                    </a:ext>
                  </a:extLst>
                </a:gridCol>
                <a:gridCol w="606829">
                  <a:extLst>
                    <a:ext uri="{9D8B030D-6E8A-4147-A177-3AD203B41FA5}">
                      <a16:colId xmlns:a16="http://schemas.microsoft.com/office/drawing/2014/main" val="3582498133"/>
                    </a:ext>
                  </a:extLst>
                </a:gridCol>
              </a:tblGrid>
              <a:tr h="2941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0" u="none" strike="noStrike" dirty="0">
                          <a:effectLst/>
                          <a:latin typeface="+mn-lt"/>
                        </a:rPr>
                        <a:t>Unidad Ejecutora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0" u="none" strike="noStrike" dirty="0">
                          <a:effectLst/>
                          <a:latin typeface="+mn-lt"/>
                        </a:rPr>
                        <a:t>Nivel Central y 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Obligaciones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efectiva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Ejecución nivel pagos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Por Comprometer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279" marR="6279" marT="627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MX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en 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Seccionales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u="none" strike="noStrike" dirty="0" smtClean="0">
                          <a:effectLst/>
                          <a:latin typeface="+mj-lt"/>
                          <a:cs typeface="Arial" panose="020B0604020202020204" pitchFamily="34" charset="0"/>
                        </a:rPr>
                        <a:t>Saldo por Comprometer</a:t>
                      </a:r>
                      <a:endParaRPr lang="es-CO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NC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612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URNA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C-2701-0800-21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3.554,3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2.143,1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2.143,1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47707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CENDOJ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C-2701-0800-22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3.250,0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411323"/>
                  </a:ext>
                </a:extLst>
              </a:tr>
              <a:tr h="30102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PEI-PJM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C-2701-0800-23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5951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UIF- SO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C-2701-0800-24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54720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UIF-SJ / PEI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C-2701-0800-25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62.794,6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31.426,8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4.271,0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4.271,0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31.367,8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31.367,8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968415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UDAE –EE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C-2701-0800-26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2.926,0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2.926,0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8763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PEI- 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C-2701-0800-27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88779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Mantenimiento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C-2701-0800-28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25.157,7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3.604,6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3.604,6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28.871,8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20.680,7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8.191,1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632944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Escuela Judicial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C-2701-0800-29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15.437,1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12.546,8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12.546,8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679863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OSEG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C-2701-0800-30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18.484,6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195072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RR.HH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C-2701-0800-31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14.080,5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10.765,7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2.608,0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2.603,0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7535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Carrera Judicial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C-2701-0800-32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364829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PET- TD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C-2701-0800-36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76.139,5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57.628,3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57.628,3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162.226,4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71.538,2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90.688,2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03635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Informática –FP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C-2799-0800-12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158.148,6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80.818,7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75.222,4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8.045,9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8.045,9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094717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UDAE-SG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C-2799-0800-13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1.320,0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6889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40.600,8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18.830,0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18.795,0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42.559,0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42.559,0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308496"/>
                  </a:ext>
                </a:extLst>
              </a:tr>
              <a:tr h="216114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general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279" marR="6279" marT="627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423.560,7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172.015,7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166.004,7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303.349,2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95.219,3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208.129,9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842559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9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</a:t>
            </a:r>
            <a:r>
              <a:rPr lang="es-MX" sz="2000" dirty="0" smtClean="0"/>
              <a:t>Septiembre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25241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696398"/>
              </p:ext>
            </p:extLst>
          </p:nvPr>
        </p:nvGraphicFramePr>
        <p:xfrm>
          <a:off x="2066764" y="1793650"/>
          <a:ext cx="6886462" cy="4351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754">
                  <a:extLst>
                    <a:ext uri="{9D8B030D-6E8A-4147-A177-3AD203B41FA5}">
                      <a16:colId xmlns:a16="http://schemas.microsoft.com/office/drawing/2014/main" val="4174081982"/>
                    </a:ext>
                  </a:extLst>
                </a:gridCol>
                <a:gridCol w="832430">
                  <a:extLst>
                    <a:ext uri="{9D8B030D-6E8A-4147-A177-3AD203B41FA5}">
                      <a16:colId xmlns:a16="http://schemas.microsoft.com/office/drawing/2014/main" val="4276080701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287040004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2787749455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914800299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1047380174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542599030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910984132"/>
                    </a:ext>
                  </a:extLst>
                </a:gridCol>
                <a:gridCol w="756754">
                  <a:extLst>
                    <a:ext uri="{9D8B030D-6E8A-4147-A177-3AD203B41FA5}">
                      <a16:colId xmlns:a16="http://schemas.microsoft.com/office/drawing/2014/main" val="845147578"/>
                    </a:ext>
                  </a:extLst>
                </a:gridCol>
              </a:tblGrid>
              <a:tr h="577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UNIDAD EJECUTORA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Apropiacion Vigente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COMPROMISO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Saldos por Comprometer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Saldos por Comprometer en Seccionales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Apr por Comprometer 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CDP expedidos Con </a:t>
                      </a:r>
                      <a:r>
                        <a:rPr lang="es-MX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Saldo </a:t>
                      </a:r>
                      <a:r>
                        <a:rPr lang="es-MX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Apropiación  disponible Sin CDP – NC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94795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URNA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5.208,9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3.554,3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1.654,6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57916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CENDOJ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4.202,0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9062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PEI-PJM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37.100,0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17768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UIF- SO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C-2701-0800-24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2.608,2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68011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UIF-SJ / PEI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62.794,6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31.426,8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31.367,8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31.367,8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2.020,9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29.346,9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84218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>
                          <a:effectLst/>
                        </a:rPr>
                        <a:t>UDAE -EE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2.926,0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2.844,2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48782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PEI- 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C-2701-0800-27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3.587,9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83349"/>
                  </a:ext>
                </a:extLst>
              </a:tr>
              <a:tr h="3216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>
                          <a:effectLst/>
                        </a:rPr>
                        <a:t>Mantenimeinto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54.029,5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25.157,7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28.871,8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20.680,7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8.191,1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4.938,6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3.252,5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464747"/>
                  </a:ext>
                </a:extLst>
              </a:tr>
              <a:tr h="33108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Escuela Judicial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C-2701-0800-29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27.983,9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15.437,1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12.546,8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12.546,8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8.557,7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3.989,1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82171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OSEG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18.497,0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18.484,6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505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>
                          <a:effectLst/>
                        </a:rPr>
                        <a:t>RR.HH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C-2701-0800-31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14.080,5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10.765,7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3.314,7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310,8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79914"/>
                  </a:ext>
                </a:extLst>
              </a:tr>
              <a:tr h="32162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Carrera Judicial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2.475,7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61269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PET- TD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C-2701-0800-36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238.365,8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76.139,5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162.226,4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71.538,2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90.688,2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63.123,8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27.564,4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687458"/>
                  </a:ext>
                </a:extLst>
              </a:tr>
              <a:tr h="33108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00" u="none" strike="noStrike" dirty="0">
                          <a:effectLst/>
                        </a:rPr>
                        <a:t>Informática -FP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C-2799-0800-12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166.194,5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158.148,6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8.045,9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5.410,6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2.635,3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62198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UDAE-SG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9" marR="9459" marT="945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C-2799-0800-13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200,0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67707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BID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40.600,8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42.559,0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42.559,0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39.145,6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3.413,4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116336"/>
                  </a:ext>
                </a:extLst>
              </a:tr>
              <a:tr h="19864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 dirty="0">
                          <a:effectLst/>
                        </a:rPr>
                        <a:t>Total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59" marR="9459" marT="945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423.560,7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303.349,2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95.219,3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208.129,9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126.408,7</a:t>
                      </a: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81.721,2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80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5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Septiembre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83364"/>
              </p:ext>
            </p:extLst>
          </p:nvPr>
        </p:nvGraphicFramePr>
        <p:xfrm>
          <a:off x="1161578" y="3036762"/>
          <a:ext cx="8293097" cy="870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7725">
                  <a:extLst>
                    <a:ext uri="{9D8B030D-6E8A-4147-A177-3AD203B41FA5}">
                      <a16:colId xmlns:a16="http://schemas.microsoft.com/office/drawing/2014/main" val="1412043849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3993976109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3772773482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3786292754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874645657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221088327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3560664952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362188747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3176659820"/>
                    </a:ext>
                  </a:extLst>
                </a:gridCol>
                <a:gridCol w="761708">
                  <a:extLst>
                    <a:ext uri="{9D8B030D-6E8A-4147-A177-3AD203B41FA5}">
                      <a16:colId xmlns:a16="http://schemas.microsoft.com/office/drawing/2014/main" val="2876500352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Apr. Vigente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Compromiso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% Ejecución nivel compromiso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Obligación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Ejecución efectiva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Pagos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% Ejecución nivel pagos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Saldo por ejecutar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% Por ejecutar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19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</a:rPr>
                        <a:t>Total Inversion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726.909,9</a:t>
                      </a:r>
                      <a:endParaRPr lang="es-CO" sz="105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423.560,7</a:t>
                      </a:r>
                      <a:endParaRPr lang="es-CO" sz="105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58,3%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172.015,7</a:t>
                      </a:r>
                      <a:endParaRPr lang="es-CO" sz="105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23,7%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166.004,7</a:t>
                      </a:r>
                      <a:endParaRPr lang="es-CO" sz="105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22,8%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303.349,2</a:t>
                      </a:r>
                      <a:endParaRPr lang="es-CO" sz="105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41,7%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6306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</a:rPr>
                        <a:t>Seccionales</a:t>
                      </a:r>
                      <a:endParaRPr lang="es-CO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131.450,0</a:t>
                      </a:r>
                      <a:endParaRPr lang="es-CO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36.230,8</a:t>
                      </a:r>
                      <a:endParaRPr lang="es-CO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27,6%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7.110,5</a:t>
                      </a:r>
                      <a:endParaRPr lang="es-CO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5,4%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7.105,5</a:t>
                      </a:r>
                      <a:endParaRPr lang="es-CO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5,4%</a:t>
                      </a:r>
                      <a:endParaRPr lang="es-CO" sz="105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u="none" strike="noStrike">
                          <a:effectLst/>
                        </a:rPr>
                        <a:t>95.219,3</a:t>
                      </a:r>
                      <a:endParaRPr lang="es-CO" sz="105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</a:rPr>
                        <a:t>72,4%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9674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</a:t>
            </a:r>
            <a:r>
              <a:rPr lang="es-MX" sz="2000" dirty="0" smtClean="0"/>
              <a:t>Septiembre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A71F17A-2BFC-4BA4-91E1-4E1ABF053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71245"/>
              </p:ext>
            </p:extLst>
          </p:nvPr>
        </p:nvGraphicFramePr>
        <p:xfrm>
          <a:off x="1773389" y="1866640"/>
          <a:ext cx="7461004" cy="4213216"/>
        </p:xfrm>
        <a:graphic>
          <a:graphicData uri="http://schemas.openxmlformats.org/drawingml/2006/table">
            <a:tbl>
              <a:tblPr/>
              <a:tblGrid>
                <a:gridCol w="1414978">
                  <a:extLst>
                    <a:ext uri="{9D8B030D-6E8A-4147-A177-3AD203B41FA5}">
                      <a16:colId xmlns:a16="http://schemas.microsoft.com/office/drawing/2014/main" val="1001713474"/>
                    </a:ext>
                  </a:extLst>
                </a:gridCol>
                <a:gridCol w="658067">
                  <a:extLst>
                    <a:ext uri="{9D8B030D-6E8A-4147-A177-3AD203B41FA5}">
                      <a16:colId xmlns:a16="http://schemas.microsoft.com/office/drawing/2014/main" val="2505960858"/>
                    </a:ext>
                  </a:extLst>
                </a:gridCol>
                <a:gridCol w="657959">
                  <a:extLst>
                    <a:ext uri="{9D8B030D-6E8A-4147-A177-3AD203B41FA5}">
                      <a16:colId xmlns:a16="http://schemas.microsoft.com/office/drawing/2014/main" val="1799266742"/>
                    </a:ext>
                  </a:extLst>
                </a:gridCol>
                <a:gridCol w="618308">
                  <a:extLst>
                    <a:ext uri="{9D8B030D-6E8A-4147-A177-3AD203B41FA5}">
                      <a16:colId xmlns:a16="http://schemas.microsoft.com/office/drawing/2014/main" val="799193798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389446443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933789786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2450941919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48717585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3724353740"/>
                    </a:ext>
                  </a:extLst>
                </a:gridCol>
                <a:gridCol w="685282">
                  <a:extLst>
                    <a:ext uri="{9D8B030D-6E8A-4147-A177-3AD203B41FA5}">
                      <a16:colId xmlns:a16="http://schemas.microsoft.com/office/drawing/2014/main" val="775069160"/>
                    </a:ext>
                  </a:extLst>
                </a:gridCol>
              </a:tblGrid>
              <a:tr h="357068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nivel compromiso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Obligación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efectiva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Ejecución nivel pagos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Saldo por Comprometer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  <a:latin typeface="+mn-lt"/>
                        </a:rPr>
                        <a:t>% Por Comprometer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223" marR="6223" marT="622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1500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Gestión General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512.300,0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346.729,1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146.075,2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140.104,2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165.570,9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929732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Bogotá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20.945,4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20.045,3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57815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Medellín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17.807,0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1.960,3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15.846,7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25113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Barranquilla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6.491,6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5.362,2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69333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Cartagena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5.563,2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4.540,1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01628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Tunja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8.685,1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1.321,6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7.363,5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104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Manizales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927,1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6566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Popayán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3.755,2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886,1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58208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Valledupar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6.129,8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5.694,2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2614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Montería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15932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Neiva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3.185,9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3.954,2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39606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Santa Marta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2.319,5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97479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Villavicencio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4.697,8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2.798,7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35883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Pasto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4750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Cúcuta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5.544,8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2.962,7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48809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Armenia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1.537,9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2381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Pereira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3.654,3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2.116,6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561284"/>
                  </a:ext>
                </a:extLst>
              </a:tr>
              <a:tr h="17905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 err="1">
                          <a:effectLst/>
                          <a:latin typeface="+mn-lt"/>
                        </a:rPr>
                        <a:t>Sec</a:t>
                      </a:r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  Bucaramanga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3.666,4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39,1%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5.711,8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60,9%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31571"/>
                  </a:ext>
                </a:extLst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Sincelejo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34179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Ibagué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3.992,1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33291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Seccional Cali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9.678,0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6.234,7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1.298,3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3.443,3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29725"/>
                  </a:ext>
                </a:extLst>
              </a:tr>
              <a:tr h="18484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 err="1">
                          <a:effectLst/>
                          <a:latin typeface="+mn-lt"/>
                        </a:rPr>
                        <a:t>Sec</a:t>
                      </a:r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 Cundinamarca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2.427,6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729481"/>
                  </a:ext>
                </a:extLst>
              </a:tr>
              <a:tr h="10706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b="0" i="0" u="none" strike="noStrike" dirty="0">
                          <a:effectLst/>
                          <a:latin typeface="+mn-lt"/>
                        </a:rPr>
                        <a:t>Proyecto BID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40.600,8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18.830,0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18.795,0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42.559,0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51,2%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08786"/>
                  </a:ext>
                </a:extLst>
              </a:tr>
              <a:tr h="138419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Total </a:t>
                      </a:r>
                      <a:r>
                        <a:rPr lang="es-MX" sz="7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Inversion</a:t>
                      </a:r>
                      <a:endParaRPr lang="es-MX" sz="7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726.909,9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423.560,7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58,3%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172.015,7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166.004,7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22,8%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303.349,2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41,7%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002611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879807" y="3259776"/>
            <a:ext cx="530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2022 a </a:t>
            </a:r>
            <a:r>
              <a:rPr lang="es-MX" dirty="0" smtClean="0"/>
              <a:t>Septiembre de </a:t>
            </a:r>
            <a:r>
              <a:rPr lang="es-MX" dirty="0"/>
              <a:t>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2022 a </a:t>
            </a:r>
            <a:r>
              <a:rPr lang="es-MX" sz="2000" dirty="0" smtClean="0"/>
              <a:t>Septiembre de </a:t>
            </a:r>
            <a:r>
              <a:rPr lang="es-MX" sz="2000" dirty="0"/>
              <a:t>2023 –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2A574A8-CFB3-41E0-9F74-71F8C465B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993812"/>
              </p:ext>
            </p:extLst>
          </p:nvPr>
        </p:nvGraphicFramePr>
        <p:xfrm>
          <a:off x="1973944" y="1849518"/>
          <a:ext cx="7651317" cy="4565863"/>
        </p:xfrm>
        <a:graphic>
          <a:graphicData uri="http://schemas.openxmlformats.org/drawingml/2006/table">
            <a:tbl>
              <a:tblPr/>
              <a:tblGrid>
                <a:gridCol w="2072383">
                  <a:extLst>
                    <a:ext uri="{9D8B030D-6E8A-4147-A177-3AD203B41FA5}">
                      <a16:colId xmlns:a16="http://schemas.microsoft.com/office/drawing/2014/main" val="711190500"/>
                    </a:ext>
                  </a:extLst>
                </a:gridCol>
                <a:gridCol w="640119">
                  <a:extLst>
                    <a:ext uri="{9D8B030D-6E8A-4147-A177-3AD203B41FA5}">
                      <a16:colId xmlns:a16="http://schemas.microsoft.com/office/drawing/2014/main" val="2170614113"/>
                    </a:ext>
                  </a:extLst>
                </a:gridCol>
                <a:gridCol w="707379">
                  <a:extLst>
                    <a:ext uri="{9D8B030D-6E8A-4147-A177-3AD203B41FA5}">
                      <a16:colId xmlns:a16="http://schemas.microsoft.com/office/drawing/2014/main" val="4163238785"/>
                    </a:ext>
                  </a:extLst>
                </a:gridCol>
                <a:gridCol w="925032">
                  <a:extLst>
                    <a:ext uri="{9D8B030D-6E8A-4147-A177-3AD203B41FA5}">
                      <a16:colId xmlns:a16="http://schemas.microsoft.com/office/drawing/2014/main" val="2511771631"/>
                    </a:ext>
                  </a:extLst>
                </a:gridCol>
                <a:gridCol w="1041991">
                  <a:extLst>
                    <a:ext uri="{9D8B030D-6E8A-4147-A177-3AD203B41FA5}">
                      <a16:colId xmlns:a16="http://schemas.microsoft.com/office/drawing/2014/main" val="1472978293"/>
                    </a:ext>
                  </a:extLst>
                </a:gridCol>
                <a:gridCol w="712381">
                  <a:extLst>
                    <a:ext uri="{9D8B030D-6E8A-4147-A177-3AD203B41FA5}">
                      <a16:colId xmlns:a16="http://schemas.microsoft.com/office/drawing/2014/main" val="4109059895"/>
                    </a:ext>
                  </a:extLst>
                </a:gridCol>
                <a:gridCol w="874042">
                  <a:extLst>
                    <a:ext uri="{9D8B030D-6E8A-4147-A177-3AD203B41FA5}">
                      <a16:colId xmlns:a16="http://schemas.microsoft.com/office/drawing/2014/main" val="3632397212"/>
                    </a:ext>
                  </a:extLst>
                </a:gridCol>
                <a:gridCol w="677990">
                  <a:extLst>
                    <a:ext uri="{9D8B030D-6E8A-4147-A177-3AD203B41FA5}">
                      <a16:colId xmlns:a16="http://schemas.microsoft.com/office/drawing/2014/main" val="1096197150"/>
                    </a:ext>
                  </a:extLst>
                </a:gridCol>
              </a:tblGrid>
              <a:tr h="3586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Objeto del gasto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Reserva inicial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Modificaciones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Reserva actual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Obligaciones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Pagos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Reserva por utilizar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 %Reserva por utilizar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23584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A-01-01 Gastos de Personal - Permanente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162.947,0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9.615,4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153.331,6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149.531,3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149.512,5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3.800,2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5566181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A-01-02 Gastos de Personal - Temporal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5.197,7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2.050,5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15,49%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4887058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+mn-lt"/>
                        </a:rPr>
                        <a:t>A-02 Adquisición Bienes y Servicios 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32.609,4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1.422,3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31.187,2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27.849,4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27.467,8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10,70%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4626047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  <a:latin typeface="+mn-lt"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18.795,5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279,5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18.516,0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5195583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A-07 Disminución de pasivos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42,44%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9501325"/>
                  </a:ext>
                </a:extLst>
              </a:tr>
              <a:tr h="6227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97,43%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3219598"/>
                  </a:ext>
                </a:extLst>
              </a:tr>
              <a:tr h="46901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Subtotal Gastos de funcionamiento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220.061,4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13.367,7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206.693,6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197.804,5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197.404,0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8.889,2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9595332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Ordinaria</a:t>
                      </a:r>
                      <a:endParaRPr lang="es-CO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258.911,1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3.825,1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255.086,1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194.058,6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153.162,6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61.027,5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23,92%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0437655"/>
                  </a:ext>
                </a:extLst>
              </a:tr>
              <a:tr h="1614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- BID </a:t>
                      </a:r>
                      <a:endParaRPr lang="es-CO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27.003,3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4.071,8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14.255,1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62,16%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5234320"/>
                  </a:ext>
                </a:extLst>
              </a:tr>
              <a:tr h="31523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  <a:latin typeface="+mn-lt"/>
                        </a:rPr>
                        <a:t>TOTAL RAMA JUDICIAL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14" marR="8014" marT="80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505.975,8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21.264,6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484.711,2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400.539,5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359.243,1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84.171,7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17,37%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2752437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2022 a </a:t>
            </a:r>
            <a:r>
              <a:rPr lang="es-MX" sz="1800" dirty="0" smtClean="0"/>
              <a:t>Septiembre de </a:t>
            </a:r>
            <a:r>
              <a:rPr lang="es-MX" sz="1800" dirty="0"/>
              <a:t>2023 -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0322AD9-3206-4CE8-B6CC-38A99E4F7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037109"/>
              </p:ext>
            </p:extLst>
          </p:nvPr>
        </p:nvGraphicFramePr>
        <p:xfrm>
          <a:off x="1994400" y="1859482"/>
          <a:ext cx="7415979" cy="4209744"/>
        </p:xfrm>
        <a:graphic>
          <a:graphicData uri="http://schemas.openxmlformats.org/drawingml/2006/table">
            <a:tbl>
              <a:tblPr/>
              <a:tblGrid>
                <a:gridCol w="1304357">
                  <a:extLst>
                    <a:ext uri="{9D8B030D-6E8A-4147-A177-3AD203B41FA5}">
                      <a16:colId xmlns:a16="http://schemas.microsoft.com/office/drawing/2014/main" val="3358572322"/>
                    </a:ext>
                  </a:extLst>
                </a:gridCol>
                <a:gridCol w="1323102">
                  <a:extLst>
                    <a:ext uri="{9D8B030D-6E8A-4147-A177-3AD203B41FA5}">
                      <a16:colId xmlns:a16="http://schemas.microsoft.com/office/drawing/2014/main" val="1909763380"/>
                    </a:ext>
                  </a:extLst>
                </a:gridCol>
                <a:gridCol w="1109528">
                  <a:extLst>
                    <a:ext uri="{9D8B030D-6E8A-4147-A177-3AD203B41FA5}">
                      <a16:colId xmlns:a16="http://schemas.microsoft.com/office/drawing/2014/main" val="3930253862"/>
                    </a:ext>
                  </a:extLst>
                </a:gridCol>
                <a:gridCol w="980743">
                  <a:extLst>
                    <a:ext uri="{9D8B030D-6E8A-4147-A177-3AD203B41FA5}">
                      <a16:colId xmlns:a16="http://schemas.microsoft.com/office/drawing/2014/main" val="3626408"/>
                    </a:ext>
                  </a:extLst>
                </a:gridCol>
                <a:gridCol w="875735">
                  <a:extLst>
                    <a:ext uri="{9D8B030D-6E8A-4147-A177-3AD203B41FA5}">
                      <a16:colId xmlns:a16="http://schemas.microsoft.com/office/drawing/2014/main" val="81919889"/>
                    </a:ext>
                  </a:extLst>
                </a:gridCol>
                <a:gridCol w="911257">
                  <a:extLst>
                    <a:ext uri="{9D8B030D-6E8A-4147-A177-3AD203B41FA5}">
                      <a16:colId xmlns:a16="http://schemas.microsoft.com/office/drawing/2014/main" val="2086456316"/>
                    </a:ext>
                  </a:extLst>
                </a:gridCol>
                <a:gridCol w="911257">
                  <a:extLst>
                    <a:ext uri="{9D8B030D-6E8A-4147-A177-3AD203B41FA5}">
                      <a16:colId xmlns:a16="http://schemas.microsoft.com/office/drawing/2014/main" val="3795201784"/>
                    </a:ext>
                  </a:extLst>
                </a:gridCol>
              </a:tblGrid>
              <a:tr h="5706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Unidad Ejecutora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Proyecto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 Compromisos 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obligaciones 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50" b="1" u="none" strike="noStrike" dirty="0">
                          <a:effectLst/>
                          <a:latin typeface="+mn-lt"/>
                        </a:rPr>
                        <a:t>Pagos </a:t>
                      </a:r>
                      <a:endParaRPr lang="es-CO" sz="105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Reserva por utilizar DS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319059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Informática 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C-2701-0800-20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4.033,3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9.654,8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9240072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URNA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C-2701-0800-21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4314015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CENDOJ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C-2701-0800-22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18.674,0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9.799,9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9.769,5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8.874,1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2205561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PEI-PJM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C-2701-0800-23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357931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UIF- SO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C-2701-0800-24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6766972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UIF-SJ / PEI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C-2701-0800-25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49.240,9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40.303,5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36.290,7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2531493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UDAE -EE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C-2701-0800-26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2731027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PEI- 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C-2701-0800-27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35.996,1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5123383"/>
                  </a:ext>
                </a:extLst>
              </a:tr>
              <a:tr h="2993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Mantenimeinto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C-2701-0800-28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22.040,9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19.550,9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19.230,7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2.490,0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1200874"/>
                  </a:ext>
                </a:extLst>
              </a:tr>
              <a:tr h="299359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Escuela Judicial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C-2701-0800-29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15.725,5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13.567,2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4433803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OSEG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C-2701-0800-30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516,8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1818881"/>
                  </a:ext>
                </a:extLst>
              </a:tr>
              <a:tr h="290004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RR.HH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C-2701-0800-31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1348949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PET- TD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C-2701-0800-36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16.088,7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10.253,9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10.253,9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8372175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Informática -FP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C-2799-0800-12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55.425,1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33.467,6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21.957,6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26394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u="none" strike="noStrike">
                          <a:effectLst/>
                          <a:latin typeface="+mn-lt"/>
                        </a:rPr>
                        <a:t>UDAE-SG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C-2799-0800-13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2144414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BID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 dirty="0">
                          <a:effectLst/>
                          <a:latin typeface="+mn-lt"/>
                        </a:rPr>
                        <a:t>BID</a:t>
                      </a:r>
                      <a:endParaRPr lang="es-CO" sz="105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14.255,1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5710582"/>
                  </a:ext>
                </a:extLst>
              </a:tr>
              <a:tr h="1964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u="none" strike="noStrike">
                          <a:effectLst/>
                          <a:latin typeface="+mn-lt"/>
                        </a:rPr>
                        <a:t> </a:t>
                      </a:r>
                      <a:endParaRPr lang="es-CO" sz="1050" b="0" i="0" u="none" strike="noStrike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50" b="1" u="sng" strike="noStrike" dirty="0">
                          <a:effectLst/>
                          <a:latin typeface="+mn-lt"/>
                        </a:rPr>
                        <a:t>Total general</a:t>
                      </a:r>
                      <a:endParaRPr lang="es-CO" sz="1050" b="1" i="0" u="sng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278.017,6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202.735,0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161.839,1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75.282,6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4468831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2022 a </a:t>
            </a:r>
            <a:r>
              <a:rPr lang="es-MX" sz="1600" dirty="0" smtClean="0"/>
              <a:t>Septiembre de </a:t>
            </a:r>
            <a:r>
              <a:rPr lang="es-MX" sz="1600" dirty="0"/>
              <a:t>2023–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C313189-F480-48EF-A741-8305EE62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899950"/>
              </p:ext>
            </p:extLst>
          </p:nvPr>
        </p:nvGraphicFramePr>
        <p:xfrm>
          <a:off x="1161037" y="1641856"/>
          <a:ext cx="8259409" cy="4684522"/>
        </p:xfrm>
        <a:graphic>
          <a:graphicData uri="http://schemas.openxmlformats.org/drawingml/2006/table">
            <a:tbl>
              <a:tblPr/>
              <a:tblGrid>
                <a:gridCol w="2586053">
                  <a:extLst>
                    <a:ext uri="{9D8B030D-6E8A-4147-A177-3AD203B41FA5}">
                      <a16:colId xmlns:a16="http://schemas.microsoft.com/office/drawing/2014/main" val="344017624"/>
                    </a:ext>
                  </a:extLst>
                </a:gridCol>
                <a:gridCol w="1479377">
                  <a:extLst>
                    <a:ext uri="{9D8B030D-6E8A-4147-A177-3AD203B41FA5}">
                      <a16:colId xmlns:a16="http://schemas.microsoft.com/office/drawing/2014/main" val="100706582"/>
                    </a:ext>
                  </a:extLst>
                </a:gridCol>
                <a:gridCol w="1124823">
                  <a:extLst>
                    <a:ext uri="{9D8B030D-6E8A-4147-A177-3AD203B41FA5}">
                      <a16:colId xmlns:a16="http://schemas.microsoft.com/office/drawing/2014/main" val="685131495"/>
                    </a:ext>
                  </a:extLst>
                </a:gridCol>
                <a:gridCol w="1140890">
                  <a:extLst>
                    <a:ext uri="{9D8B030D-6E8A-4147-A177-3AD203B41FA5}">
                      <a16:colId xmlns:a16="http://schemas.microsoft.com/office/drawing/2014/main" val="791023122"/>
                    </a:ext>
                  </a:extLst>
                </a:gridCol>
                <a:gridCol w="964133">
                  <a:extLst>
                    <a:ext uri="{9D8B030D-6E8A-4147-A177-3AD203B41FA5}">
                      <a16:colId xmlns:a16="http://schemas.microsoft.com/office/drawing/2014/main" val="1304015290"/>
                    </a:ext>
                  </a:extLst>
                </a:gridCol>
                <a:gridCol w="964133">
                  <a:extLst>
                    <a:ext uri="{9D8B030D-6E8A-4147-A177-3AD203B41FA5}">
                      <a16:colId xmlns:a16="http://schemas.microsoft.com/office/drawing/2014/main" val="3488418356"/>
                    </a:ext>
                  </a:extLst>
                </a:gridCol>
              </a:tblGrid>
              <a:tr h="336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Dependencia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Compromisos actuales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Obligaciones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Pagos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Reserva sin utilizar 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 Reserva sin utilizar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975712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GESTION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222.212,6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170.483,7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129.966,5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51.728,9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843559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8.676,4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14.255,1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62,2%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41662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Medellin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6.475,8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3.882,5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40,0%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95165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Cartagena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3.395,2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1.377,9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40,6%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185246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Cali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42604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Neiva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62,6%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34350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Popayan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63,1%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243342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Sincelejo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609,6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38,8%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37184"/>
                  </a:ext>
                </a:extLst>
              </a:tr>
              <a:tr h="22779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Pasto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27,7%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46921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Tunja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48,2%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11045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Barranquilla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2.686,2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10,0%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658806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Armenia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57,4%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58481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Monteria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220545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Manizales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92365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Bogota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12,6%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426249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Valledupar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96054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Santa Marta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3250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Pereira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082256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Bucaramanga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59163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Cucuta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349554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Ibagué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585109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Villavicencio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1.001,3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628561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Totales</a:t>
                      </a:r>
                      <a:r>
                        <a:rPr lang="es-MX" sz="1100" b="0" i="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278.017,6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202.735,0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161.839,1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75.282,6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1" i="0" u="sng" strike="noStrike" dirty="0"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1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2022 a </a:t>
            </a:r>
            <a:r>
              <a:rPr lang="es-MX" sz="1600" dirty="0" smtClean="0"/>
              <a:t>Septiembre de </a:t>
            </a:r>
            <a:r>
              <a:rPr lang="es-MX" sz="1600" dirty="0"/>
              <a:t>2023–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C313189-F480-48EF-A741-8305EE62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535892"/>
              </p:ext>
            </p:extLst>
          </p:nvPr>
        </p:nvGraphicFramePr>
        <p:xfrm>
          <a:off x="1169663" y="2815048"/>
          <a:ext cx="8259409" cy="1248507"/>
        </p:xfrm>
        <a:graphic>
          <a:graphicData uri="http://schemas.openxmlformats.org/drawingml/2006/table">
            <a:tbl>
              <a:tblPr/>
              <a:tblGrid>
                <a:gridCol w="2586053">
                  <a:extLst>
                    <a:ext uri="{9D8B030D-6E8A-4147-A177-3AD203B41FA5}">
                      <a16:colId xmlns:a16="http://schemas.microsoft.com/office/drawing/2014/main" val="344017624"/>
                    </a:ext>
                  </a:extLst>
                </a:gridCol>
                <a:gridCol w="1479377">
                  <a:extLst>
                    <a:ext uri="{9D8B030D-6E8A-4147-A177-3AD203B41FA5}">
                      <a16:colId xmlns:a16="http://schemas.microsoft.com/office/drawing/2014/main" val="100706582"/>
                    </a:ext>
                  </a:extLst>
                </a:gridCol>
                <a:gridCol w="1124823">
                  <a:extLst>
                    <a:ext uri="{9D8B030D-6E8A-4147-A177-3AD203B41FA5}">
                      <a16:colId xmlns:a16="http://schemas.microsoft.com/office/drawing/2014/main" val="685131495"/>
                    </a:ext>
                  </a:extLst>
                </a:gridCol>
                <a:gridCol w="1140890">
                  <a:extLst>
                    <a:ext uri="{9D8B030D-6E8A-4147-A177-3AD203B41FA5}">
                      <a16:colId xmlns:a16="http://schemas.microsoft.com/office/drawing/2014/main" val="791023122"/>
                    </a:ext>
                  </a:extLst>
                </a:gridCol>
                <a:gridCol w="964133">
                  <a:extLst>
                    <a:ext uri="{9D8B030D-6E8A-4147-A177-3AD203B41FA5}">
                      <a16:colId xmlns:a16="http://schemas.microsoft.com/office/drawing/2014/main" val="1304015290"/>
                    </a:ext>
                  </a:extLst>
                </a:gridCol>
                <a:gridCol w="964133">
                  <a:extLst>
                    <a:ext uri="{9D8B030D-6E8A-4147-A177-3AD203B41FA5}">
                      <a16:colId xmlns:a16="http://schemas.microsoft.com/office/drawing/2014/main" val="3488418356"/>
                    </a:ext>
                  </a:extLst>
                </a:gridCol>
              </a:tblGrid>
              <a:tr h="336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Dependencia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 actuales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sin utilizar 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Reserva sin utilizar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975712"/>
                  </a:ext>
                </a:extLst>
              </a:tr>
              <a:tr h="297706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278.017,6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202.735,0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161.839,1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75.282,6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843559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41662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 Inversion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32.873,5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23.574,9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23.196,1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9.298,6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95165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899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1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2022 Ejecucion estimada vs Ejecución efectiva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9898015" y="608183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C874D54D-4733-7E2E-EF1B-D4C25CCCD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169767"/>
              </p:ext>
            </p:extLst>
          </p:nvPr>
        </p:nvGraphicFramePr>
        <p:xfrm>
          <a:off x="2556680" y="1698114"/>
          <a:ext cx="6725543" cy="339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</a:t>
            </a:r>
            <a:r>
              <a:rPr lang="es-CO" sz="2000" b="1" dirty="0" smtClean="0">
                <a:highlight>
                  <a:srgbClr val="C8E3FF"/>
                </a:highlight>
              </a:rPr>
              <a:t>Septiembre  </a:t>
            </a:r>
            <a:r>
              <a:rPr lang="es-CO" sz="2000" b="1" dirty="0">
                <a:highlight>
                  <a:srgbClr val="C8E3FF"/>
                </a:highlight>
              </a:rPr>
              <a:t>de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35935"/>
              </p:ext>
            </p:extLst>
          </p:nvPr>
        </p:nvGraphicFramePr>
        <p:xfrm>
          <a:off x="1846013" y="1795309"/>
          <a:ext cx="7198234" cy="435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6249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857346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796107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41056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814647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689956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631767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723207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432262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840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Unidad Presupuestal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smtClean="0">
                          <a:effectLst/>
                          <a:latin typeface="+mn-lt"/>
                        </a:rPr>
                        <a:t>Compromisos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Contraídos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Comp./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Obligaciones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Oblig./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Pagos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Pago/</a:t>
                      </a:r>
                      <a:r>
                        <a:rPr lang="es-CO" sz="900" b="1" dirty="0" err="1">
                          <a:effectLst/>
                          <a:latin typeface="+mn-lt"/>
                        </a:rPr>
                        <a:t>Apr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</a:t>
                      </a:r>
                      <a:r>
                        <a:rPr lang="es-CO" sz="900" b="1" dirty="0" smtClean="0">
                          <a:effectLst/>
                          <a:latin typeface="+mn-lt"/>
                        </a:rPr>
                        <a:t>sin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845.535,6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390.032,2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378.325,8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377.607,9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455.503,4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257.347,3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177.136,3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171.670,2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171.527,1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80.211,0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Consejo de Estado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225.368,5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168.613,4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165.576,1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165.576,1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56.755,1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84.628,0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62.851,8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61.391,4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21.776,2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+mn-lt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4.994.378,1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3.418.369,3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3.345.265,5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3.345.064,2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1.576.008,7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+mn-lt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202.312,7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104.219,0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101.504,5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101.383,7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50,1%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98.093,7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5269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382.959,8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153.185,7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147.209,7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260.790,2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40.600,8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18.830,0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18.795,0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42.559,0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925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effectLst/>
                          <a:latin typeface="+mn-lt"/>
                        </a:rPr>
                        <a:t>TOTAL</a:t>
                      </a:r>
                      <a:endParaRPr lang="es-CO" sz="1050" b="1" u="sng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7.336.480,1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4.744.782,7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4.395.749,2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59,9%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4.388.543,7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2.591.697,3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CO" altLang="es-CO" sz="2000" dirty="0"/>
              <a:t>Ejecucion reserva constituida 2022- Funcionamiento – Nivel central y seccionales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C313189-F480-48EF-A741-8305EE62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2274"/>
              </p:ext>
            </p:extLst>
          </p:nvPr>
        </p:nvGraphicFramePr>
        <p:xfrm>
          <a:off x="1507647" y="2689835"/>
          <a:ext cx="7705364" cy="1264728"/>
        </p:xfrm>
        <a:graphic>
          <a:graphicData uri="http://schemas.openxmlformats.org/drawingml/2006/table">
            <a:tbl>
              <a:tblPr/>
              <a:tblGrid>
                <a:gridCol w="2412579">
                  <a:extLst>
                    <a:ext uri="{9D8B030D-6E8A-4147-A177-3AD203B41FA5}">
                      <a16:colId xmlns:a16="http://schemas.microsoft.com/office/drawing/2014/main" val="344017624"/>
                    </a:ext>
                  </a:extLst>
                </a:gridCol>
                <a:gridCol w="1380139">
                  <a:extLst>
                    <a:ext uri="{9D8B030D-6E8A-4147-A177-3AD203B41FA5}">
                      <a16:colId xmlns:a16="http://schemas.microsoft.com/office/drawing/2014/main" val="100706582"/>
                    </a:ext>
                  </a:extLst>
                </a:gridCol>
                <a:gridCol w="1049369">
                  <a:extLst>
                    <a:ext uri="{9D8B030D-6E8A-4147-A177-3AD203B41FA5}">
                      <a16:colId xmlns:a16="http://schemas.microsoft.com/office/drawing/2014/main" val="685131495"/>
                    </a:ext>
                  </a:extLst>
                </a:gridCol>
                <a:gridCol w="1064359">
                  <a:extLst>
                    <a:ext uri="{9D8B030D-6E8A-4147-A177-3AD203B41FA5}">
                      <a16:colId xmlns:a16="http://schemas.microsoft.com/office/drawing/2014/main" val="791023122"/>
                    </a:ext>
                  </a:extLst>
                </a:gridCol>
                <a:gridCol w="899459">
                  <a:extLst>
                    <a:ext uri="{9D8B030D-6E8A-4147-A177-3AD203B41FA5}">
                      <a16:colId xmlns:a16="http://schemas.microsoft.com/office/drawing/2014/main" val="1304015290"/>
                    </a:ext>
                  </a:extLst>
                </a:gridCol>
                <a:gridCol w="899459">
                  <a:extLst>
                    <a:ext uri="{9D8B030D-6E8A-4147-A177-3AD203B41FA5}">
                      <a16:colId xmlns:a16="http://schemas.microsoft.com/office/drawing/2014/main" val="3488418356"/>
                    </a:ext>
                  </a:extLst>
                </a:gridCol>
              </a:tblGrid>
              <a:tr h="4909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Dependencia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 actuales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 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sin utilizar 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Reserva sin utilizar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975712"/>
                  </a:ext>
                </a:extLst>
              </a:tr>
              <a:tr h="19344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206.693,6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197.804,5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197.404,0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8.889,2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843559"/>
                  </a:ext>
                </a:extLst>
              </a:tr>
              <a:tr h="19344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41662"/>
                  </a:ext>
                </a:extLst>
              </a:tr>
              <a:tr h="19344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 Funcionamiento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169.112,4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163.212,0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163.107,0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5.900,4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95165"/>
                  </a:ext>
                </a:extLst>
              </a:tr>
              <a:tr h="193447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  <a:endParaRPr lang="es-CO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CO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857825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02210" y="6072810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26806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CO" altLang="es-CO" sz="2000" dirty="0"/>
              <a:t>Ejecucion reserva constituida 2022- Funcionamiento – Nivel central y seccionales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C313189-F480-48EF-A741-8305EE62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266202"/>
              </p:ext>
            </p:extLst>
          </p:nvPr>
        </p:nvGraphicFramePr>
        <p:xfrm>
          <a:off x="1775067" y="1784805"/>
          <a:ext cx="7451097" cy="4403533"/>
        </p:xfrm>
        <a:graphic>
          <a:graphicData uri="http://schemas.openxmlformats.org/drawingml/2006/table">
            <a:tbl>
              <a:tblPr/>
              <a:tblGrid>
                <a:gridCol w="2332967">
                  <a:extLst>
                    <a:ext uri="{9D8B030D-6E8A-4147-A177-3AD203B41FA5}">
                      <a16:colId xmlns:a16="http://schemas.microsoft.com/office/drawing/2014/main" val="344017624"/>
                    </a:ext>
                  </a:extLst>
                </a:gridCol>
                <a:gridCol w="1334596">
                  <a:extLst>
                    <a:ext uri="{9D8B030D-6E8A-4147-A177-3AD203B41FA5}">
                      <a16:colId xmlns:a16="http://schemas.microsoft.com/office/drawing/2014/main" val="100706582"/>
                    </a:ext>
                  </a:extLst>
                </a:gridCol>
                <a:gridCol w="1014741">
                  <a:extLst>
                    <a:ext uri="{9D8B030D-6E8A-4147-A177-3AD203B41FA5}">
                      <a16:colId xmlns:a16="http://schemas.microsoft.com/office/drawing/2014/main" val="685131495"/>
                    </a:ext>
                  </a:extLst>
                </a:gridCol>
                <a:gridCol w="1029237">
                  <a:extLst>
                    <a:ext uri="{9D8B030D-6E8A-4147-A177-3AD203B41FA5}">
                      <a16:colId xmlns:a16="http://schemas.microsoft.com/office/drawing/2014/main" val="791023122"/>
                    </a:ext>
                  </a:extLst>
                </a:gridCol>
                <a:gridCol w="869778">
                  <a:extLst>
                    <a:ext uri="{9D8B030D-6E8A-4147-A177-3AD203B41FA5}">
                      <a16:colId xmlns:a16="http://schemas.microsoft.com/office/drawing/2014/main" val="1304015290"/>
                    </a:ext>
                  </a:extLst>
                </a:gridCol>
                <a:gridCol w="869778">
                  <a:extLst>
                    <a:ext uri="{9D8B030D-6E8A-4147-A177-3AD203B41FA5}">
                      <a16:colId xmlns:a16="http://schemas.microsoft.com/office/drawing/2014/main" val="3488418356"/>
                    </a:ext>
                  </a:extLst>
                </a:gridCol>
              </a:tblGrid>
              <a:tr h="44961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Dependencia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Compromisos actuales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Obligaciones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Pagos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Reserva sin utilizar </a:t>
                      </a:r>
                    </a:p>
                  </a:txBody>
                  <a:tcPr marL="7826" marR="7826" marT="78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 Reserva sin utilizar </a:t>
                      </a:r>
                    </a:p>
                  </a:txBody>
                  <a:tcPr marL="7826" marR="7826" marT="78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975712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Gestión general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37.581,2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34.592,5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34.297,0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8,0%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843559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Medellin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28.522,1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25.547,5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25.528,1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41662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Bucaramanga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11.394,6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9.671,2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9.671,2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15,1%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9516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Bogota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39.285,1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38.822,5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38.803,8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185246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Cali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16.213,3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15.883,4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15.871,0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42604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Monteria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34350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Valledupar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5.322,7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243342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Sincelejo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1.369,5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37184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Tunja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46921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Neiva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5.453,1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5.453,1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1104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Pereira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658806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Cartagena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1.358,9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1.347,5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58481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Santa Marta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5.341,0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22054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Armenia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2.874,6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92365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Barranquilla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6.295,3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426249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Manizales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7.652,2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7.647,0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7.630,5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396054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Villavicencio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3250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Ibagué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6.143,6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082256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Pasto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11.515,3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59163"/>
                  </a:ext>
                </a:extLst>
              </a:tr>
              <a:tr h="15610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Cucuta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349554"/>
                  </a:ext>
                </a:extLst>
              </a:tr>
              <a:tr h="23344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Popayan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3.383,7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585109"/>
                  </a:ext>
                </a:extLst>
              </a:tr>
              <a:tr h="6721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206.693,6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197.804,5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197.404,0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8.889,2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4,3%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015608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02210" y="6072810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34489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17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2022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4219073" y="3064042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</a:t>
            </a:r>
            <a:r>
              <a:rPr lang="es-MX" dirty="0" err="1"/>
              <a:t>CxP</a:t>
            </a:r>
            <a:r>
              <a:rPr lang="es-MX" dirty="0"/>
              <a:t>  a </a:t>
            </a:r>
            <a:r>
              <a:rPr lang="es-MX" dirty="0" smtClean="0"/>
              <a:t>Septiembre de </a:t>
            </a:r>
            <a:r>
              <a:rPr lang="es-MX" dirty="0"/>
              <a:t>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18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2022. Ejecucion a </a:t>
            </a:r>
            <a:r>
              <a:rPr lang="es-MX" sz="2000" dirty="0" smtClean="0"/>
              <a:t>Septiembre de </a:t>
            </a:r>
            <a:r>
              <a:rPr lang="es-MX" sz="2000" dirty="0"/>
              <a:t>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965CBD6-22E2-4882-B5E7-37425C0F3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8639"/>
              </p:ext>
            </p:extLst>
          </p:nvPr>
        </p:nvGraphicFramePr>
        <p:xfrm>
          <a:off x="1267362" y="2026451"/>
          <a:ext cx="7594081" cy="3853730"/>
        </p:xfrm>
        <a:graphic>
          <a:graphicData uri="http://schemas.openxmlformats.org/drawingml/2006/table">
            <a:tbl>
              <a:tblPr/>
              <a:tblGrid>
                <a:gridCol w="2695169">
                  <a:extLst>
                    <a:ext uri="{9D8B030D-6E8A-4147-A177-3AD203B41FA5}">
                      <a16:colId xmlns:a16="http://schemas.microsoft.com/office/drawing/2014/main" val="3999226121"/>
                    </a:ext>
                  </a:extLst>
                </a:gridCol>
                <a:gridCol w="1307805">
                  <a:extLst>
                    <a:ext uri="{9D8B030D-6E8A-4147-A177-3AD203B41FA5}">
                      <a16:colId xmlns:a16="http://schemas.microsoft.com/office/drawing/2014/main" val="3568780315"/>
                    </a:ext>
                  </a:extLst>
                </a:gridCol>
                <a:gridCol w="1573619">
                  <a:extLst>
                    <a:ext uri="{9D8B030D-6E8A-4147-A177-3AD203B41FA5}">
                      <a16:colId xmlns:a16="http://schemas.microsoft.com/office/drawing/2014/main" val="2699494421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2039425840"/>
                    </a:ext>
                  </a:extLst>
                </a:gridCol>
                <a:gridCol w="964865">
                  <a:extLst>
                    <a:ext uri="{9D8B030D-6E8A-4147-A177-3AD203B41FA5}">
                      <a16:colId xmlns:a16="http://schemas.microsoft.com/office/drawing/2014/main" val="2206014114"/>
                    </a:ext>
                  </a:extLst>
                </a:gridCol>
              </a:tblGrid>
              <a:tr h="398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Objeto de Gasto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Obligaciones por pagar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 Valores pagados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Saldo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 % Por pagar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55115"/>
                  </a:ext>
                </a:extLst>
              </a:tr>
              <a:tr h="48171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A-01-01 Gastos de Personal - Permanente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22.262,9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22.262,3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*0,6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56768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A-01-02 Gastos de Personal - Temporal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658,3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658,3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44409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  <a:latin typeface="+mn-lt"/>
                        </a:rPr>
                        <a:t>A-02 Adquisición Bienes y Servicios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4.080,4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4.080,4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55227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A-03 Transferencias corrientes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3.070,3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3.070,3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24588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A-07 Disminución de pasivos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76481"/>
                  </a:ext>
                </a:extLst>
              </a:tr>
              <a:tr h="6392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50432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 dirty="0">
                          <a:effectLst/>
                          <a:latin typeface="+mn-lt"/>
                        </a:rPr>
                        <a:t>Subtotal Gastos De Funcionamiento </a:t>
                      </a:r>
                      <a:endParaRPr lang="es-CO" sz="1200" b="0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30.169,2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30.168,6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*0,6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212924"/>
                  </a:ext>
                </a:extLst>
              </a:tr>
              <a:tr h="1945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  <a:latin typeface="+mn-lt"/>
                        </a:rPr>
                        <a:t>Inversión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6.351,4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6.351,4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70096"/>
                  </a:ext>
                </a:extLst>
              </a:tr>
              <a:tr h="1945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  <a:latin typeface="+mn-lt"/>
                        </a:rPr>
                        <a:t>BID 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404544"/>
                  </a:ext>
                </a:extLst>
              </a:tr>
              <a:tr h="32423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none" strike="noStrike" dirty="0">
                          <a:effectLst/>
                          <a:latin typeface="+mn-lt"/>
                        </a:rPr>
                        <a:t>TOTAL RAMA JUDICIAL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36.555,9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36.555,3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*0,6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58416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</a:t>
            </a:r>
            <a:r>
              <a:rPr lang="es-CO" sz="2000" b="1" dirty="0" smtClean="0">
                <a:highlight>
                  <a:srgbClr val="C8E3FF"/>
                </a:highlight>
              </a:rPr>
              <a:t>Septiembre de </a:t>
            </a:r>
            <a:r>
              <a:rPr lang="es-CO" sz="2000" b="1" dirty="0">
                <a:highlight>
                  <a:srgbClr val="C8E3FF"/>
                </a:highlight>
              </a:rPr>
              <a:t>2023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457389"/>
              </p:ext>
            </p:extLst>
          </p:nvPr>
        </p:nvGraphicFramePr>
        <p:xfrm>
          <a:off x="1267363" y="1661378"/>
          <a:ext cx="8608157" cy="4410550"/>
        </p:xfrm>
        <a:graphic>
          <a:graphicData uri="http://schemas.openxmlformats.org/drawingml/2006/table">
            <a:tbl>
              <a:tblPr/>
              <a:tblGrid>
                <a:gridCol w="2000641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6815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30140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41085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20462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7131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33194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4693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21881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92115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7459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Concepto de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Apropiación por 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+mn-lt"/>
                        </a:rPr>
                        <a:t>% por  comprometer</a:t>
                      </a:r>
                      <a:endParaRPr lang="es-CO" sz="9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5.028.523,4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3.769.645,7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75,0%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3.767.555,8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3.767.313,0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1.258.877,7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105.332,3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53.402,1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53.315,3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50,6%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53.175,8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51.930,2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49,3%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467.320,1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359.167,8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266.601,7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266.483,8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108.152,3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678.752,3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126.664,5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124.425,2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123.730,9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552.087,8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81,3%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10.239,3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6.488,1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6.015,8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6.015,8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3.751,2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36,6%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19.541,1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5.853,9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30,0%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5.819,8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5.819,8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29,8%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13.687,2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70,0%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6.309.708,5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4.321.222,1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68,5%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4.223.733,5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4.222.539,0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1.988.486,4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31,5%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 - Fondo de Contingencias (Deuda Publica)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299.861,7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643.750,0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382.959,8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153.185,7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147.209,7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260.790,2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767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83.159,9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40.600,8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18.830,0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18.795,0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42.559,0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6482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7.336.480,1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4.744.782,7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64,7%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4.395.749,2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59,9%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4.388.543,7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2.591.697,3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sp>
        <p:nvSpPr>
          <p:cNvPr id="2" name="CuadroTexto 1"/>
          <p:cNvSpPr txBox="1"/>
          <p:nvPr/>
        </p:nvSpPr>
        <p:spPr>
          <a:xfrm>
            <a:off x="3257401" y="6586893"/>
            <a:ext cx="2547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*Decreto 1234 de 2023 ad 540 mil millones</a:t>
            </a:r>
            <a:endParaRPr lang="es-CO" sz="10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Distribución del Presupuesto </a:t>
            </a:r>
            <a:r>
              <a:rPr lang="es-CO" sz="2000" b="1" dirty="0">
                <a:highlight>
                  <a:srgbClr val="C8E3FF"/>
                </a:highlight>
              </a:rPr>
              <a:t>por Tipo de Gasto a </a:t>
            </a:r>
            <a:r>
              <a:rPr lang="es-CO" sz="2000" b="1" dirty="0" smtClean="0">
                <a:highlight>
                  <a:srgbClr val="C8E3FF"/>
                </a:highlight>
              </a:rPr>
              <a:t>Septiembre de </a:t>
            </a:r>
            <a:r>
              <a:rPr lang="es-CO" sz="2000" b="1" dirty="0">
                <a:highlight>
                  <a:srgbClr val="C8E3FF"/>
                </a:highlight>
              </a:rPr>
              <a:t>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505685" y="593947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1A12C03-26D9-41C9-98E4-315036BD5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397943"/>
              </p:ext>
            </p:extLst>
          </p:nvPr>
        </p:nvGraphicFramePr>
        <p:xfrm>
          <a:off x="2635539" y="2028058"/>
          <a:ext cx="6025862" cy="4309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03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Ejecución Acumulado - Gastos de Funcionamiento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373783" y="606405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DBF4A1A-9203-D558-1186-9A302819F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601425"/>
              </p:ext>
            </p:extLst>
          </p:nvPr>
        </p:nvGraphicFramePr>
        <p:xfrm>
          <a:off x="2013238" y="1892298"/>
          <a:ext cx="7283161" cy="444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26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39568"/>
            <a:ext cx="10183610" cy="507831"/>
          </a:xfrm>
          <a:blipFill dpi="0" rotWithShape="1">
            <a:blip r:embed="rId2"/>
            <a:srcRect/>
            <a:stretch>
              <a:fillRect l="-40391" t="89157" r="12838" b="919"/>
            </a:stretch>
          </a:blipFill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s-CO" sz="2000" b="1" dirty="0">
                <a:highlight>
                  <a:srgbClr val="C8E3FF"/>
                </a:highlight>
              </a:rPr>
              <a:t>Gastos de Funcionamiento Nivel Central y Direcciones Seccionales </a:t>
            </a:r>
            <a:r>
              <a:rPr lang="es-CO" sz="2000" b="1" dirty="0" smtClean="0">
                <a:highlight>
                  <a:srgbClr val="C8E3FF"/>
                </a:highlight>
              </a:rPr>
              <a:t>Septiembre de </a:t>
            </a:r>
            <a:r>
              <a:rPr lang="es-CO" sz="2000" b="1" dirty="0">
                <a:highlight>
                  <a:srgbClr val="C8E3FF"/>
                </a:highlight>
              </a:rPr>
              <a:t>2023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11844" y="6173142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882248"/>
              </p:ext>
            </p:extLst>
          </p:nvPr>
        </p:nvGraphicFramePr>
        <p:xfrm>
          <a:off x="1429749" y="3028274"/>
          <a:ext cx="8145310" cy="1171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8782">
                  <a:extLst>
                    <a:ext uri="{9D8B030D-6E8A-4147-A177-3AD203B41FA5}">
                      <a16:colId xmlns:a16="http://schemas.microsoft.com/office/drawing/2014/main" val="1727689659"/>
                    </a:ext>
                  </a:extLst>
                </a:gridCol>
                <a:gridCol w="1080835">
                  <a:extLst>
                    <a:ext uri="{9D8B030D-6E8A-4147-A177-3AD203B41FA5}">
                      <a16:colId xmlns:a16="http://schemas.microsoft.com/office/drawing/2014/main" val="681591326"/>
                    </a:ext>
                  </a:extLst>
                </a:gridCol>
                <a:gridCol w="997694">
                  <a:extLst>
                    <a:ext uri="{9D8B030D-6E8A-4147-A177-3AD203B41FA5}">
                      <a16:colId xmlns:a16="http://schemas.microsoft.com/office/drawing/2014/main" val="3697968756"/>
                    </a:ext>
                  </a:extLst>
                </a:gridCol>
                <a:gridCol w="604662">
                  <a:extLst>
                    <a:ext uri="{9D8B030D-6E8A-4147-A177-3AD203B41FA5}">
                      <a16:colId xmlns:a16="http://schemas.microsoft.com/office/drawing/2014/main" val="1307036060"/>
                    </a:ext>
                  </a:extLst>
                </a:gridCol>
                <a:gridCol w="806217">
                  <a:extLst>
                    <a:ext uri="{9D8B030D-6E8A-4147-A177-3AD203B41FA5}">
                      <a16:colId xmlns:a16="http://schemas.microsoft.com/office/drawing/2014/main" val="3762804183"/>
                    </a:ext>
                  </a:extLst>
                </a:gridCol>
                <a:gridCol w="604662">
                  <a:extLst>
                    <a:ext uri="{9D8B030D-6E8A-4147-A177-3AD203B41FA5}">
                      <a16:colId xmlns:a16="http://schemas.microsoft.com/office/drawing/2014/main" val="997607291"/>
                    </a:ext>
                  </a:extLst>
                </a:gridCol>
                <a:gridCol w="796140">
                  <a:extLst>
                    <a:ext uri="{9D8B030D-6E8A-4147-A177-3AD203B41FA5}">
                      <a16:colId xmlns:a16="http://schemas.microsoft.com/office/drawing/2014/main" val="3075365994"/>
                    </a:ext>
                  </a:extLst>
                </a:gridCol>
                <a:gridCol w="604662">
                  <a:extLst>
                    <a:ext uri="{9D8B030D-6E8A-4147-A177-3AD203B41FA5}">
                      <a16:colId xmlns:a16="http://schemas.microsoft.com/office/drawing/2014/main" val="4270185437"/>
                    </a:ext>
                  </a:extLst>
                </a:gridCol>
                <a:gridCol w="906994">
                  <a:extLst>
                    <a:ext uri="{9D8B030D-6E8A-4147-A177-3AD203B41FA5}">
                      <a16:colId xmlns:a16="http://schemas.microsoft.com/office/drawing/2014/main" val="3269531342"/>
                    </a:ext>
                  </a:extLst>
                </a:gridCol>
                <a:gridCol w="604662">
                  <a:extLst>
                    <a:ext uri="{9D8B030D-6E8A-4147-A177-3AD203B41FA5}">
                      <a16:colId xmlns:a16="http://schemas.microsoft.com/office/drawing/2014/main" val="826405092"/>
                    </a:ext>
                  </a:extLst>
                </a:gridCol>
              </a:tblGrid>
              <a:tr h="67371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Nivel central y Seccionales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Apropiación Vigente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Compromisos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% Ejecución nivel compromiso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Obligaciones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% Ejecución efectiva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Pagos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% Ejecución nivel pagos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Saldo por comprometer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</a:rPr>
                        <a:t>% Por comprometer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819528"/>
                  </a:ext>
                </a:extLst>
              </a:tr>
              <a:tr h="151382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 dirty="0">
                          <a:effectLst/>
                        </a:rPr>
                        <a:t>Total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6.309.708,5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4.321.222,1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68,5%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4.223.733,5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66,9%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4.222.539,0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66,9%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1.988.486,4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31,5%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8619249"/>
                  </a:ext>
                </a:extLst>
              </a:tr>
              <a:tr h="151382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 dirty="0">
                          <a:effectLst/>
                        </a:rPr>
                        <a:t>Seccionales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4.461.992,4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3.632.515,9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81,4%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3.551.953,6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79,6%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3.551.624,0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79,6%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829.476,5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18,6%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0681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47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39568"/>
            <a:ext cx="10183610" cy="507831"/>
          </a:xfrm>
          <a:blipFill dpi="0" rotWithShape="1">
            <a:blip r:embed="rId2"/>
            <a:srcRect/>
            <a:stretch>
              <a:fillRect l="-40391" t="89157" r="12838" b="919"/>
            </a:stretch>
          </a:blipFill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s-CO" sz="2000" b="1" dirty="0">
                <a:highlight>
                  <a:srgbClr val="C8E3FF"/>
                </a:highlight>
              </a:rPr>
              <a:t>Gastos de Funcionamiento Nivel Central y Direcciones Seccionales </a:t>
            </a:r>
            <a:r>
              <a:rPr lang="es-CO" sz="2000" b="1" dirty="0" smtClean="0">
                <a:highlight>
                  <a:srgbClr val="C8E3FF"/>
                </a:highlight>
              </a:rPr>
              <a:t>Septiembre de </a:t>
            </a:r>
            <a:r>
              <a:rPr lang="es-CO" sz="2000" b="1" dirty="0">
                <a:highlight>
                  <a:srgbClr val="C8E3FF"/>
                </a:highlight>
              </a:rPr>
              <a:t>2023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EA753D5-DD22-4A63-82D0-093F814A91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57814" y="1551515"/>
          <a:ext cx="7699006" cy="4892291"/>
        </p:xfrm>
        <a:graphic>
          <a:graphicData uri="http://schemas.openxmlformats.org/drawingml/2006/table">
            <a:tbl>
              <a:tblPr/>
              <a:tblGrid>
                <a:gridCol w="1358056">
                  <a:extLst>
                    <a:ext uri="{9D8B030D-6E8A-4147-A177-3AD203B41FA5}">
                      <a16:colId xmlns:a16="http://schemas.microsoft.com/office/drawing/2014/main" val="2548653080"/>
                    </a:ext>
                  </a:extLst>
                </a:gridCol>
                <a:gridCol w="616731">
                  <a:extLst>
                    <a:ext uri="{9D8B030D-6E8A-4147-A177-3AD203B41FA5}">
                      <a16:colId xmlns:a16="http://schemas.microsoft.com/office/drawing/2014/main" val="1354187849"/>
                    </a:ext>
                  </a:extLst>
                </a:gridCol>
                <a:gridCol w="771905">
                  <a:extLst>
                    <a:ext uri="{9D8B030D-6E8A-4147-A177-3AD203B41FA5}">
                      <a16:colId xmlns:a16="http://schemas.microsoft.com/office/drawing/2014/main" val="3627181118"/>
                    </a:ext>
                  </a:extLst>
                </a:gridCol>
                <a:gridCol w="599539">
                  <a:extLst>
                    <a:ext uri="{9D8B030D-6E8A-4147-A177-3AD203B41FA5}">
                      <a16:colId xmlns:a16="http://schemas.microsoft.com/office/drawing/2014/main" val="1753574632"/>
                    </a:ext>
                  </a:extLst>
                </a:gridCol>
                <a:gridCol w="799385">
                  <a:extLst>
                    <a:ext uri="{9D8B030D-6E8A-4147-A177-3AD203B41FA5}">
                      <a16:colId xmlns:a16="http://schemas.microsoft.com/office/drawing/2014/main" val="4230825094"/>
                    </a:ext>
                  </a:extLst>
                </a:gridCol>
                <a:gridCol w="599539">
                  <a:extLst>
                    <a:ext uri="{9D8B030D-6E8A-4147-A177-3AD203B41FA5}">
                      <a16:colId xmlns:a16="http://schemas.microsoft.com/office/drawing/2014/main" val="2457812656"/>
                    </a:ext>
                  </a:extLst>
                </a:gridCol>
                <a:gridCol w="789393">
                  <a:extLst>
                    <a:ext uri="{9D8B030D-6E8A-4147-A177-3AD203B41FA5}">
                      <a16:colId xmlns:a16="http://schemas.microsoft.com/office/drawing/2014/main" val="176089589"/>
                    </a:ext>
                  </a:extLst>
                </a:gridCol>
                <a:gridCol w="599539">
                  <a:extLst>
                    <a:ext uri="{9D8B030D-6E8A-4147-A177-3AD203B41FA5}">
                      <a16:colId xmlns:a16="http://schemas.microsoft.com/office/drawing/2014/main" val="1067335820"/>
                    </a:ext>
                  </a:extLst>
                </a:gridCol>
                <a:gridCol w="899309">
                  <a:extLst>
                    <a:ext uri="{9D8B030D-6E8A-4147-A177-3AD203B41FA5}">
                      <a16:colId xmlns:a16="http://schemas.microsoft.com/office/drawing/2014/main" val="2917179544"/>
                    </a:ext>
                  </a:extLst>
                </a:gridCol>
                <a:gridCol w="665610">
                  <a:extLst>
                    <a:ext uri="{9D8B030D-6E8A-4147-A177-3AD203B41FA5}">
                      <a16:colId xmlns:a16="http://schemas.microsoft.com/office/drawing/2014/main" val="1114760373"/>
                    </a:ext>
                  </a:extLst>
                </a:gridCol>
              </a:tblGrid>
              <a:tr h="513543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Nivel central y Seccionales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Apropiación Vigente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Compromisos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Ejecución nivel compromiso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Obligaciones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Ejecución efectiva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Pagos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Ejecución nivel pagos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Saldo por comprometer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b="1" u="none" strike="noStrike" dirty="0">
                          <a:effectLst/>
                          <a:latin typeface="+mn-lt"/>
                        </a:rPr>
                        <a:t>% Por comprometer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806" marR="7806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817424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Gestión General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840.775,4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688.706,2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671.779,9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79,9%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670.915,0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79,8%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152.069,2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6697256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Bogotá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899.039,2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729.838,7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708.348,5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78,8%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708.347,5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78,8%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169.200,5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7723055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Medellin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553.928,6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479.804,6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86,6%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468.288,3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468.255,3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74.124,0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4888818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Cali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391.796,9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324.819,2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319.540,0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319.540,0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66.977,6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6560401"/>
                  </a:ext>
                </a:extLst>
              </a:tr>
              <a:tr h="16569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Bucaramanga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278.563,2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213.574,7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76,7%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209.760,9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209.719,7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64.988,4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23,3%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1358882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Tunja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231.466,2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187.028,6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183.630,3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79,3%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183.591,2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79,3%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44.437,7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27825271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Barranquilla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195.521,4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165.396,8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163.335,5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163.335,5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30.124,6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15,4%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59350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Cartagena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191.605,6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147.688,4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144.779,7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144.765,1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75,6%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43.917,3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4179062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Ibagué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185.674,9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138.212,8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74,4%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136.236,3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136.236,3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47.462,1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25,6%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87575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Neiva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175.965,3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147.652,2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83,9%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144.495,1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144.477,8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28.313,0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9075333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Pasto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165.162,5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143.150,8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86,7%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139.988,2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139.988,2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22.011,7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091276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Cucuta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157.338,7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138.914,3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88,3%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136.256,6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effectLst/>
                          <a:latin typeface="Calibri" panose="020F0502020204030204" pitchFamily="34" charset="0"/>
                        </a:rPr>
                        <a:t>86,6%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136.197,7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86,6%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18.424,4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0331273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Valledupar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156.177,1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126.789,5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122.073,3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78,2%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121.952,7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78,1%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29.387,5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6251353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Manizales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129.832,6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103.118,5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101.790,4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101.790,4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26.714,1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2496688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Villavicencio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126.649,3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104.544,5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103.418,1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103.418,1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22.104,8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0393798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Seccional Pereira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110.642,4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79.153,2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71,5%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77.075,7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77.072,2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31.489,2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7569356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Popayan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110.380,1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93.429,4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91.640,5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83,0%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91.640,0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83,0%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16.950,8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15,4%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0968846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Santa Marta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109.542,3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93.589,2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85,4%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92.166,1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92.166,1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15.953,1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1378731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Monteria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94.777,7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82.018,2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78.307,5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78.307,5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82,6%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12.759,6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7421973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Sincelejo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75.997,2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63.837,0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84,0%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62.083,1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62.083,1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12.160,1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8457775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Seccional Armenia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69.210,7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57.338,6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82,8%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56.573,7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56.573,7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11.872,2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5971677"/>
                  </a:ext>
                </a:extLst>
              </a:tr>
              <a:tr h="26105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Secc</a:t>
                      </a:r>
                      <a:r>
                        <a:rPr lang="es-CO" sz="11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Cundinamarca - A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52.720,4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12.616,7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12.166,0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12.166,0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23,1%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40.103,7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733738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No Asignado subunidad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1.006.940,7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1.006.940,7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78303"/>
                  </a:ext>
                </a:extLst>
              </a:tr>
              <a:tr h="163505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 smtClean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6.309.708,5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4.321.222,1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68,5%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4.223.733,5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4.222.539,0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1.988.486,4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31,5%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1766389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11844" y="6173142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29828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Inversión Ordinaria 2023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80806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BD221CF5-ADB5-97FD-E8B7-ABB4D5BAC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264943"/>
              </p:ext>
            </p:extLst>
          </p:nvPr>
        </p:nvGraphicFramePr>
        <p:xfrm>
          <a:off x="1759238" y="1954924"/>
          <a:ext cx="7308561" cy="462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43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Nivel de Ejecución Acumulado  Inversión BID 2023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373783" y="60141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2AF5261-CEE7-7DF2-D41D-32E284501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809682"/>
              </p:ext>
            </p:extLst>
          </p:nvPr>
        </p:nvGraphicFramePr>
        <p:xfrm>
          <a:off x="1759238" y="1848340"/>
          <a:ext cx="7245061" cy="462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1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Props1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FC8DA5-2E41-45E5-9502-5D149498A042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metadata/properties"/>
    <ds:schemaRef ds:uri="fbf56f25-cbbb-4cbe-ae8a-427ea759e049"/>
    <ds:schemaRef ds:uri="http://schemas.microsoft.com/office/2006/documentManagement/types"/>
    <ds:schemaRef ds:uri="http://schemas.microsoft.com/office/infopath/2007/PartnerControls"/>
    <ds:schemaRef ds:uri="28603d8a-9efa-47f7-9310-b65af995be84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3849</TotalTime>
  <Words>3264</Words>
  <Application>Microsoft Office PowerPoint</Application>
  <PresentationFormat>Panorámica</PresentationFormat>
  <Paragraphs>1901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Calibri Light</vt:lpstr>
      <vt:lpstr>Arial</vt:lpstr>
      <vt:lpstr>Montserrat Medium</vt:lpstr>
      <vt:lpstr>Times New Roman</vt:lpstr>
      <vt:lpstr>Trebuchet MS</vt:lpstr>
      <vt:lpstr>Montserrat SemiBold</vt:lpstr>
      <vt:lpstr>Montserrat Light</vt:lpstr>
      <vt:lpstr>Montserrat</vt:lpstr>
      <vt:lpstr>Arial Narrow</vt:lpstr>
      <vt:lpstr>Calibri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304</cp:revision>
  <cp:lastPrinted>2023-08-31T20:17:50Z</cp:lastPrinted>
  <dcterms:created xsi:type="dcterms:W3CDTF">2022-07-27T10:12:18Z</dcterms:created>
  <dcterms:modified xsi:type="dcterms:W3CDTF">2023-10-06T16:52:31Z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