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4" r:id="rId4"/>
  </p:sldMasterIdLst>
  <p:notesMasterIdLst>
    <p:notesMasterId r:id="rId23"/>
  </p:notesMasterIdLst>
  <p:sldIdLst>
    <p:sldId id="256" r:id="rId5"/>
    <p:sldId id="460" r:id="rId6"/>
    <p:sldId id="461" r:id="rId7"/>
    <p:sldId id="478" r:id="rId8"/>
    <p:sldId id="482" r:id="rId9"/>
    <p:sldId id="484" r:id="rId10"/>
    <p:sldId id="468" r:id="rId11"/>
    <p:sldId id="465" r:id="rId12"/>
    <p:sldId id="485" r:id="rId13"/>
    <p:sldId id="467" r:id="rId14"/>
    <p:sldId id="469" r:id="rId15"/>
    <p:sldId id="470" r:id="rId16"/>
    <p:sldId id="480" r:id="rId17"/>
    <p:sldId id="472" r:id="rId18"/>
    <p:sldId id="471" r:id="rId19"/>
    <p:sldId id="473" r:id="rId20"/>
    <p:sldId id="475" r:id="rId21"/>
    <p:sldId id="476" r:id="rId22"/>
  </p:sldIdLst>
  <p:sldSz cx="12192000" cy="6858000"/>
  <p:notesSz cx="7004050" cy="92964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Arial Narrow" panose="020B0606020202030204" pitchFamily="34" charset="0"/>
      <p:regular r:id="rId28"/>
      <p:bold r:id="rId29"/>
      <p:italic r:id="rId30"/>
      <p:boldItalic r:id="rId31"/>
    </p:embeddedFont>
    <p:embeddedFont>
      <p:font typeface="Montserrat Light" panose="020B0604020202020204" charset="0"/>
      <p:regular r:id="rId32"/>
      <p: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Montserrat" panose="020B0604020202020204" charset="0"/>
      <p:regular r:id="rId36"/>
      <p:bold r:id="rId37"/>
      <p:italic r:id="rId38"/>
      <p:boldItalic r:id="rId39"/>
    </p:embeddedFont>
    <p:embeddedFont>
      <p:font typeface="Trebuchet MS" panose="020B0603020202020204" pitchFamily="34" charset="0"/>
      <p:regular r:id="rId40"/>
      <p:bold r:id="rId41"/>
      <p:italic r:id="rId42"/>
      <p:boldItalic r:id="rId43"/>
    </p:embeddedFont>
    <p:embeddedFont>
      <p:font typeface="Montserrat Medium" panose="020B0604020202020204" charset="0"/>
      <p:regular r:id="rId44"/>
      <p:italic r:id="rId45"/>
    </p:embeddedFont>
    <p:embeddedFont>
      <p:font typeface="Montserrat SemiBold" panose="020B0604020202020204" charset="0"/>
      <p:regular r:id="rId46"/>
      <p:bold r:id="rId47"/>
      <p:italic r:id="rId48"/>
      <p:boldItalic r:id="rId49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6100D44-D356-9B40-AD8E-D8DFEB3CC077}">
          <p14:sldIdLst>
            <p14:sldId id="256"/>
            <p14:sldId id="460"/>
            <p14:sldId id="461"/>
            <p14:sldId id="478"/>
            <p14:sldId id="482"/>
            <p14:sldId id="484"/>
            <p14:sldId id="468"/>
            <p14:sldId id="465"/>
            <p14:sldId id="485"/>
            <p14:sldId id="467"/>
            <p14:sldId id="469"/>
            <p14:sldId id="470"/>
            <p14:sldId id="480"/>
            <p14:sldId id="472"/>
            <p14:sldId id="471"/>
            <p14:sldId id="473"/>
            <p14:sldId id="475"/>
            <p14:sldId id="4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6C041"/>
    <a:srgbClr val="01ADEE"/>
    <a:srgbClr val="EE7D2D"/>
    <a:srgbClr val="002A41"/>
    <a:srgbClr val="7557C5"/>
    <a:srgbClr val="383890"/>
    <a:srgbClr val="7155C2"/>
    <a:srgbClr val="0ED374"/>
    <a:srgbClr val="12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69" autoAdjust="0"/>
    <p:restoredTop sz="95707"/>
  </p:normalViewPr>
  <p:slideViewPr>
    <p:cSldViewPr snapToGrid="0">
      <p:cViewPr varScale="1">
        <p:scale>
          <a:sx n="111" d="100"/>
          <a:sy n="111" d="100"/>
        </p:scale>
        <p:origin x="762" y="84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6.fntdata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6.xml"/><Relationship Id="rId41" Type="http://schemas.openxmlformats.org/officeDocument/2006/relationships/font" Target="fonts/font1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3.%20Ejecucion%20Presupuestal%202023\Ejecucion%20vigencia%202023\ejecucion%20noviembre%208%20de%20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3.%20Ejecucion%20Presupuestal%202023\Ejecucion%20vigencia%202023\ejecucion%20noviembre%20de%2020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3.%20Ejecucion%20Presupuestal%202023\Ejecucion%20vigencia%202023\ejecucion%20noviembre%20de%20202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3.%20Ejecucion%20Presupuestal%202023\Ejecucion%20Reserva%202022\ejecucion%20presupuestal%20reserva%202022%20NOVIEMBRE%2023%20de%20202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Inversion: Apropiado vs Comprometido 2022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1.757071492172212E-2"/>
          <c:y val="4.6497021820427635E-2"/>
          <c:w val="0.96778702264350946"/>
          <c:h val="0.8325314090321333"/>
        </c:manualLayout>
      </c:layout>
      <c:lineChart>
        <c:grouping val="standard"/>
        <c:varyColors val="0"/>
        <c:ser>
          <c:idx val="0"/>
          <c:order val="0"/>
          <c:tx>
            <c:strRef>
              <c:f>'Datos 2022'!$A$52</c:f>
              <c:strCache>
                <c:ptCount val="1"/>
                <c:pt idx="0">
                  <c:v>Apropiado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2022'!$B$51:$M$51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2022'!$B$52:$M$52</c:f>
              <c:numCache>
                <c:formatCode>#,##0.0,,</c:formatCode>
                <c:ptCount val="12"/>
                <c:pt idx="0">
                  <c:v>580822027740</c:v>
                </c:pt>
                <c:pt idx="1">
                  <c:v>580822027740</c:v>
                </c:pt>
                <c:pt idx="2">
                  <c:v>580822027740</c:v>
                </c:pt>
                <c:pt idx="3">
                  <c:v>580822027740</c:v>
                </c:pt>
                <c:pt idx="4">
                  <c:v>580822027740</c:v>
                </c:pt>
                <c:pt idx="5">
                  <c:v>580822027740</c:v>
                </c:pt>
                <c:pt idx="6">
                  <c:v>580822027740</c:v>
                </c:pt>
                <c:pt idx="7">
                  <c:v>580822027740</c:v>
                </c:pt>
                <c:pt idx="8">
                  <c:v>580822027740</c:v>
                </c:pt>
                <c:pt idx="9">
                  <c:v>580822027740</c:v>
                </c:pt>
                <c:pt idx="10">
                  <c:v>580822027740</c:v>
                </c:pt>
                <c:pt idx="11">
                  <c:v>580822027740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AB4-44DC-B8B4-AC287E2B94C3}"/>
            </c:ext>
          </c:extLst>
        </c:ser>
        <c:ser>
          <c:idx val="1"/>
          <c:order val="1"/>
          <c:tx>
            <c:strRef>
              <c:f>'Datos 2022'!$A$53</c:f>
              <c:strCache>
                <c:ptCount val="1"/>
                <c:pt idx="0">
                  <c:v>Comprometido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2022'!$B$51:$M$51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2022'!$B$53:$M$53</c:f>
              <c:numCache>
                <c:formatCode>#,##0.0,,</c:formatCode>
                <c:ptCount val="12"/>
                <c:pt idx="0">
                  <c:v>154454889584.67999</c:v>
                </c:pt>
                <c:pt idx="1">
                  <c:v>156265839825.04999</c:v>
                </c:pt>
                <c:pt idx="2">
                  <c:v>174063575068.94</c:v>
                </c:pt>
                <c:pt idx="3">
                  <c:v>198669086539.17001</c:v>
                </c:pt>
                <c:pt idx="4">
                  <c:v>202881261170.07001</c:v>
                </c:pt>
                <c:pt idx="5">
                  <c:v>228707694418.06</c:v>
                </c:pt>
                <c:pt idx="6">
                  <c:v>243287034791.01001</c:v>
                </c:pt>
                <c:pt idx="7">
                  <c:v>279927442924.20996</c:v>
                </c:pt>
                <c:pt idx="8">
                  <c:v>310216608273.25</c:v>
                </c:pt>
                <c:pt idx="9">
                  <c:v>319135617978.83002</c:v>
                </c:pt>
                <c:pt idx="10">
                  <c:v>325922714944.71997</c:v>
                </c:pt>
                <c:pt idx="11">
                  <c:v>489718731229.04004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B4-44DC-B8B4-AC287E2B94C3}"/>
            </c:ext>
          </c:extLst>
        </c:ser>
        <c:ser>
          <c:idx val="2"/>
          <c:order val="2"/>
          <c:tx>
            <c:strRef>
              <c:f>'Datos 2022'!$A$54</c:f>
              <c:strCache>
                <c:ptCount val="1"/>
                <c:pt idx="0">
                  <c:v>Obligado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elete val="1"/>
          </c:dLbls>
          <c:cat>
            <c:strRef>
              <c:f>'Datos 2022'!$B$51:$M$51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2022'!$B$54:$M$54</c:f>
            </c:numRef>
          </c:val>
          <c:smooth val="0"/>
          <c:extLst>
            <c:ext xmlns:c16="http://schemas.microsoft.com/office/drawing/2014/chart" uri="{C3380CC4-5D6E-409C-BE32-E72D297353CC}">
              <c16:uniqueId val="{00000002-2AB4-44DC-B8B4-AC287E2B94C3}"/>
            </c:ext>
          </c:extLst>
        </c:ser>
        <c:ser>
          <c:idx val="3"/>
          <c:order val="3"/>
          <c:tx>
            <c:strRef>
              <c:f>'Datos 2022'!$A$55</c:f>
              <c:strCache>
                <c:ptCount val="1"/>
                <c:pt idx="0">
                  <c:v>Pagado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2022'!$B$51:$M$51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2022'!$B$55:$M$55</c:f>
            </c:numRef>
          </c:val>
          <c:smooth val="0"/>
          <c:extLst>
            <c:ext xmlns:c16="http://schemas.microsoft.com/office/drawing/2014/chart" uri="{C3380CC4-5D6E-409C-BE32-E72D297353CC}">
              <c16:uniqueId val="{00000003-2AB4-44DC-B8B4-AC287E2B94C3}"/>
            </c:ext>
          </c:extLst>
        </c:ser>
        <c:ser>
          <c:idx val="4"/>
          <c:order val="4"/>
          <c:tx>
            <c:strRef>
              <c:f>'Datos 2022'!$A$56</c:f>
              <c:strCache>
                <c:ptCount val="1"/>
                <c:pt idx="0">
                  <c:v>% Compromisos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7"/>
              <c:layout>
                <c:manualLayout>
                  <c:x val="-2.7458162040960857E-2"/>
                  <c:y val="-2.24756033459628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AB4-44DC-B8B4-AC287E2B94C3}"/>
                </c:ext>
              </c:extLst>
            </c:dLbl>
            <c:dLbl>
              <c:idx val="8"/>
              <c:layout>
                <c:manualLayout>
                  <c:x val="-2.8815960862664105E-2"/>
                  <c:y val="-4.13603054026685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AB4-44DC-B8B4-AC287E2B94C3}"/>
                </c:ext>
              </c:extLst>
            </c:dLbl>
            <c:dLbl>
              <c:idx val="9"/>
              <c:layout>
                <c:manualLayout>
                  <c:x val="-3.0397917391498702E-2"/>
                  <c:y val="-4.55493709704501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2AB4-44DC-B8B4-AC287E2B94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2022'!$B$51:$M$51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2022'!$B$56:$M$56</c:f>
              <c:numCache>
                <c:formatCode>0.0%</c:formatCode>
                <c:ptCount val="12"/>
                <c:pt idx="0">
                  <c:v>0.26592464164224228</c:v>
                </c:pt>
                <c:pt idx="1">
                  <c:v>0.26904255066407545</c:v>
                </c:pt>
                <c:pt idx="2">
                  <c:v>0.29968487205319644</c:v>
                </c:pt>
                <c:pt idx="3">
                  <c:v>0.34204812670793283</c:v>
                </c:pt>
                <c:pt idx="4">
                  <c:v>0.34930021844985548</c:v>
                </c:pt>
                <c:pt idx="5">
                  <c:v>0.39376553142788007</c:v>
                </c:pt>
                <c:pt idx="6">
                  <c:v>0.41886674948890773</c:v>
                </c:pt>
                <c:pt idx="7">
                  <c:v>0.48195045909918049</c:v>
                </c:pt>
                <c:pt idx="8">
                  <c:v>0.53409924806108733</c:v>
                </c:pt>
                <c:pt idx="9">
                  <c:v>0.54945508733647463</c:v>
                </c:pt>
                <c:pt idx="10">
                  <c:v>0.56114041716512941</c:v>
                </c:pt>
                <c:pt idx="11">
                  <c:v>0.84314765597743213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2AB4-44DC-B8B4-AC287E2B94C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21749008"/>
        <c:axId val="400319024"/>
      </c:lineChart>
      <c:catAx>
        <c:axId val="52174900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00319024"/>
        <c:crosses val="autoZero"/>
        <c:auto val="1"/>
        <c:lblAlgn val="ctr"/>
        <c:lblOffset val="100"/>
        <c:noMultiLvlLbl val="0"/>
      </c:catAx>
      <c:valAx>
        <c:axId val="400319024"/>
        <c:scaling>
          <c:orientation val="minMax"/>
        </c:scaling>
        <c:delete val="1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,," sourceLinked="1"/>
        <c:majorTickMark val="none"/>
        <c:minorTickMark val="none"/>
        <c:tickLblPos val="nextTo"/>
        <c:crossAx val="52174900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dirty="0" err="1"/>
              <a:t>Inversion</a:t>
            </a:r>
            <a:r>
              <a:rPr lang="es-MX" dirty="0"/>
              <a:t>: Apropiado vs Comprometido 2023</a:t>
            </a:r>
          </a:p>
        </c:rich>
      </c:tx>
      <c:layout>
        <c:manualLayout>
          <c:xMode val="edge"/>
          <c:yMode val="edge"/>
          <c:x val="0.1766919191919192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1.757071492172212E-2"/>
          <c:y val="4.6497021820427635E-2"/>
          <c:w val="0.96778702264350946"/>
          <c:h val="0.8325314090321333"/>
        </c:manualLayout>
      </c:layout>
      <c:lineChart>
        <c:grouping val="standard"/>
        <c:varyColors val="0"/>
        <c:ser>
          <c:idx val="0"/>
          <c:order val="0"/>
          <c:tx>
            <c:strRef>
              <c:f>'Datos 2023'!$A$50</c:f>
              <c:strCache>
                <c:ptCount val="1"/>
                <c:pt idx="0">
                  <c:v>Apropiado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1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</c:strCache>
            </c:strRef>
          </c:cat>
          <c:val>
            <c:numRef>
              <c:f>'Datos 2023'!$B$50:$M$50</c:f>
              <c:numCache>
                <c:formatCode>#,##0.0,,</c:formatCode>
                <c:ptCount val="11"/>
                <c:pt idx="0">
                  <c:v>726909850000</c:v>
                </c:pt>
                <c:pt idx="1">
                  <c:v>726909850000</c:v>
                </c:pt>
                <c:pt idx="2">
                  <c:v>726909850000</c:v>
                </c:pt>
                <c:pt idx="3">
                  <c:v>726909850000</c:v>
                </c:pt>
                <c:pt idx="4">
                  <c:v>726909850000</c:v>
                </c:pt>
                <c:pt idx="5">
                  <c:v>726909850000</c:v>
                </c:pt>
                <c:pt idx="6">
                  <c:v>726909850000</c:v>
                </c:pt>
                <c:pt idx="7">
                  <c:v>726909850000</c:v>
                </c:pt>
                <c:pt idx="8">
                  <c:v>726909850000</c:v>
                </c:pt>
                <c:pt idx="9">
                  <c:v>726909850000</c:v>
                </c:pt>
                <c:pt idx="10">
                  <c:v>726909850000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742-4528-8DA9-8F20E7BFE1DC}"/>
            </c:ext>
          </c:extLst>
        </c:ser>
        <c:ser>
          <c:idx val="1"/>
          <c:order val="1"/>
          <c:tx>
            <c:strRef>
              <c:f>'Datos 2023'!$A$51</c:f>
              <c:strCache>
                <c:ptCount val="1"/>
                <c:pt idx="0">
                  <c:v>Comprometido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1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</c:strCache>
            </c:strRef>
          </c:cat>
          <c:val>
            <c:numRef>
              <c:f>'Datos 2023'!$B$51:$M$51</c:f>
              <c:numCache>
                <c:formatCode>#,##0.0,,</c:formatCode>
                <c:ptCount val="11"/>
                <c:pt idx="0">
                  <c:v>182729070270.39999</c:v>
                </c:pt>
                <c:pt idx="1">
                  <c:v>189543084331.65997</c:v>
                </c:pt>
                <c:pt idx="2">
                  <c:v>197379502514.65997</c:v>
                </c:pt>
                <c:pt idx="3">
                  <c:v>224039381106.72998</c:v>
                </c:pt>
                <c:pt idx="4">
                  <c:v>238136720312.57001</c:v>
                </c:pt>
                <c:pt idx="5">
                  <c:v>340308615128.81</c:v>
                </c:pt>
                <c:pt idx="6">
                  <c:v>352821546006.40002</c:v>
                </c:pt>
                <c:pt idx="7">
                  <c:v>371428775041.81</c:v>
                </c:pt>
                <c:pt idx="8">
                  <c:v>423560677749.15997</c:v>
                </c:pt>
                <c:pt idx="9">
                  <c:v>491762054338.75</c:v>
                </c:pt>
                <c:pt idx="10">
                  <c:v>513346190676.12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742-4528-8DA9-8F20E7BFE1DC}"/>
            </c:ext>
          </c:extLst>
        </c:ser>
        <c:ser>
          <c:idx val="2"/>
          <c:order val="2"/>
          <c:tx>
            <c:strRef>
              <c:f>'Datos 2023'!$A$52</c:f>
              <c:strCache>
                <c:ptCount val="1"/>
                <c:pt idx="0">
                  <c:v>Obligado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elete val="1"/>
          </c:dLbls>
          <c:cat>
            <c:strRef>
              <c:f>'Datos 2023'!$B$49:$M$49</c:f>
              <c:strCache>
                <c:ptCount val="11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</c:strCache>
            </c:strRef>
          </c:cat>
          <c:val>
            <c:numRef>
              <c:f>'Datos 2023'!$B$52:$M$52</c:f>
            </c:numRef>
          </c:val>
          <c:smooth val="0"/>
          <c:extLst>
            <c:ext xmlns:c16="http://schemas.microsoft.com/office/drawing/2014/chart" uri="{C3380CC4-5D6E-409C-BE32-E72D297353CC}">
              <c16:uniqueId val="{00000002-0742-4528-8DA9-8F20E7BFE1DC}"/>
            </c:ext>
          </c:extLst>
        </c:ser>
        <c:ser>
          <c:idx val="3"/>
          <c:order val="3"/>
          <c:tx>
            <c:strRef>
              <c:f>'Datos 2023'!$A$53</c:f>
              <c:strCache>
                <c:ptCount val="1"/>
                <c:pt idx="0">
                  <c:v>Pagado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1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</c:strCache>
            </c:strRef>
          </c:cat>
          <c:val>
            <c:numRef>
              <c:f>'Datos 2023'!$B$53:$M$53</c:f>
            </c:numRef>
          </c:val>
          <c:smooth val="0"/>
          <c:extLst>
            <c:ext xmlns:c16="http://schemas.microsoft.com/office/drawing/2014/chart" uri="{C3380CC4-5D6E-409C-BE32-E72D297353CC}">
              <c16:uniqueId val="{00000003-0742-4528-8DA9-8F20E7BFE1DC}"/>
            </c:ext>
          </c:extLst>
        </c:ser>
        <c:ser>
          <c:idx val="4"/>
          <c:order val="4"/>
          <c:tx>
            <c:strRef>
              <c:f>'Datos 2023'!$A$54</c:f>
              <c:strCache>
                <c:ptCount val="1"/>
                <c:pt idx="0">
                  <c:v>% Compromisos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7"/>
              <c:layout>
                <c:manualLayout>
                  <c:x val="-4.7660264057901851E-2"/>
                  <c:y val="-6.03326128443988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742-4528-8DA9-8F20E7BFE1DC}"/>
                </c:ext>
              </c:extLst>
            </c:dLbl>
            <c:dLbl>
              <c:idx val="8"/>
              <c:layout>
                <c:manualLayout>
                  <c:x val="-2.8815960862664105E-2"/>
                  <c:y val="-4.13603054026685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742-4528-8DA9-8F20E7BFE1DC}"/>
                </c:ext>
              </c:extLst>
            </c:dLbl>
            <c:dLbl>
              <c:idx val="9"/>
              <c:layout>
                <c:manualLayout>
                  <c:x val="-4.049888650282351E-2"/>
                  <c:y val="-5.39621481654691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0742-4528-8DA9-8F20E7BFE1DC}"/>
                </c:ext>
              </c:extLst>
            </c:dLbl>
            <c:dLbl>
              <c:idx val="10"/>
              <c:layout>
                <c:manualLayout>
                  <c:x val="-3.3337754663403892E-2"/>
                  <c:y val="-3.54239222416564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742-4528-8DA9-8F20E7BFE1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1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</c:strCache>
            </c:strRef>
          </c:cat>
          <c:val>
            <c:numRef>
              <c:f>'Datos 2023'!$B$54:$M$54</c:f>
              <c:numCache>
                <c:formatCode>0.0%</c:formatCode>
                <c:ptCount val="11"/>
                <c:pt idx="0">
                  <c:v>0.25137789819521633</c:v>
                </c:pt>
                <c:pt idx="1">
                  <c:v>0.26075184471865387</c:v>
                </c:pt>
                <c:pt idx="2">
                  <c:v>0.27153229869516826</c:v>
                </c:pt>
                <c:pt idx="3">
                  <c:v>0.30820793129537311</c:v>
                </c:pt>
                <c:pt idx="4">
                  <c:v>0.32760144922038131</c:v>
                </c:pt>
                <c:pt idx="5">
                  <c:v>0.46815793613033307</c:v>
                </c:pt>
                <c:pt idx="6">
                  <c:v>0.48537180505450578</c:v>
                </c:pt>
                <c:pt idx="7">
                  <c:v>0.51096951711661354</c:v>
                </c:pt>
                <c:pt idx="8">
                  <c:v>0.58268666705941596</c:v>
                </c:pt>
                <c:pt idx="9">
                  <c:v>0.67651037379497614</c:v>
                </c:pt>
                <c:pt idx="10">
                  <c:v>0.7062033767682746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0742-4528-8DA9-8F20E7BFE1D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21749008"/>
        <c:axId val="400319024"/>
      </c:lineChart>
      <c:catAx>
        <c:axId val="52174900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00319024"/>
        <c:crosses val="autoZero"/>
        <c:auto val="1"/>
        <c:lblAlgn val="ctr"/>
        <c:lblOffset val="100"/>
        <c:noMultiLvlLbl val="0"/>
      </c:catAx>
      <c:valAx>
        <c:axId val="400319024"/>
        <c:scaling>
          <c:orientation val="minMax"/>
        </c:scaling>
        <c:delete val="1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,," sourceLinked="1"/>
        <c:majorTickMark val="none"/>
        <c:minorTickMark val="none"/>
        <c:tickLblPos val="nextTo"/>
        <c:crossAx val="52174900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Inversion: Apropiado vs Comprometido</a:t>
            </a:r>
          </a:p>
        </c:rich>
      </c:tx>
      <c:layout>
        <c:manualLayout>
          <c:xMode val="edge"/>
          <c:yMode val="edge"/>
          <c:x val="0.271909193136020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1.757071492172212E-2"/>
          <c:y val="4.6497021820427635E-2"/>
          <c:w val="0.96778702264350946"/>
          <c:h val="0.8325314090321333"/>
        </c:manualLayout>
      </c:layout>
      <c:lineChart>
        <c:grouping val="standard"/>
        <c:varyColors val="0"/>
        <c:ser>
          <c:idx val="0"/>
          <c:order val="0"/>
          <c:tx>
            <c:strRef>
              <c:f>'Datos 2023'!$A$34</c:f>
              <c:strCache>
                <c:ptCount val="1"/>
                <c:pt idx="0">
                  <c:v>APR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2023'!$B$33:$M$33</c:f>
              <c:strCache>
                <c:ptCount val="11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</c:strCache>
            </c:strRef>
          </c:cat>
          <c:val>
            <c:numRef>
              <c:f>'Datos 2023'!$B$34:$M$34</c:f>
              <c:numCache>
                <c:formatCode>#,##0.0,,</c:formatCode>
                <c:ptCount val="11"/>
                <c:pt idx="0">
                  <c:v>83159850000</c:v>
                </c:pt>
                <c:pt idx="1">
                  <c:v>83159850000</c:v>
                </c:pt>
                <c:pt idx="2">
                  <c:v>83159850000</c:v>
                </c:pt>
                <c:pt idx="3">
                  <c:v>83159850000</c:v>
                </c:pt>
                <c:pt idx="4">
                  <c:v>83159850000</c:v>
                </c:pt>
                <c:pt idx="5">
                  <c:v>83159850000</c:v>
                </c:pt>
                <c:pt idx="6">
                  <c:v>83159850000</c:v>
                </c:pt>
                <c:pt idx="7">
                  <c:v>83159850000</c:v>
                </c:pt>
                <c:pt idx="8">
                  <c:v>83159850000</c:v>
                </c:pt>
                <c:pt idx="9">
                  <c:v>83159850000</c:v>
                </c:pt>
                <c:pt idx="10">
                  <c:v>83159850000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4B5-490F-BA58-CEC845661AB0}"/>
            </c:ext>
          </c:extLst>
        </c:ser>
        <c:ser>
          <c:idx val="1"/>
          <c:order val="1"/>
          <c:tx>
            <c:strRef>
              <c:f>'Datos 2023'!$A$35</c:f>
              <c:strCache>
                <c:ptCount val="1"/>
                <c:pt idx="0">
                  <c:v>COMPROMISOS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2023'!$B$33:$M$33</c:f>
              <c:strCache>
                <c:ptCount val="11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</c:strCache>
            </c:strRef>
          </c:cat>
          <c:val>
            <c:numRef>
              <c:f>'Datos 2023'!$B$35:$M$35</c:f>
              <c:numCache>
                <c:formatCode>#,##0.0,,</c:formatCode>
                <c:ptCount val="11"/>
                <c:pt idx="0">
                  <c:v>2412016130</c:v>
                </c:pt>
                <c:pt idx="1">
                  <c:v>4600290998</c:v>
                </c:pt>
                <c:pt idx="2">
                  <c:v>4708961798</c:v>
                </c:pt>
                <c:pt idx="3">
                  <c:v>20158961798</c:v>
                </c:pt>
                <c:pt idx="4">
                  <c:v>21321196093</c:v>
                </c:pt>
                <c:pt idx="5">
                  <c:v>24313752086</c:v>
                </c:pt>
                <c:pt idx="6">
                  <c:v>24377352086</c:v>
                </c:pt>
                <c:pt idx="7">
                  <c:v>24427352086</c:v>
                </c:pt>
                <c:pt idx="8">
                  <c:v>40600828900</c:v>
                </c:pt>
                <c:pt idx="9">
                  <c:v>67523279972.870003</c:v>
                </c:pt>
                <c:pt idx="10">
                  <c:v>71223050308.029999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4B5-490F-BA58-CEC845661AB0}"/>
            </c:ext>
          </c:extLst>
        </c:ser>
        <c:ser>
          <c:idx val="2"/>
          <c:order val="2"/>
          <c:tx>
            <c:strRef>
              <c:f>'Datos 2023'!$A$36</c:f>
              <c:strCache>
                <c:ptCount val="1"/>
                <c:pt idx="0">
                  <c:v>OBLIGACIONES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elete val="1"/>
          </c:dLbls>
          <c:cat>
            <c:strRef>
              <c:f>'Datos 2023'!$B$33:$M$33</c:f>
              <c:strCache>
                <c:ptCount val="11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</c:strCache>
            </c:strRef>
          </c:cat>
          <c:val>
            <c:numRef>
              <c:f>'Datos 2023'!$B$36:$M$36</c:f>
            </c:numRef>
          </c:val>
          <c:smooth val="0"/>
          <c:extLst>
            <c:ext xmlns:c16="http://schemas.microsoft.com/office/drawing/2014/chart" uri="{C3380CC4-5D6E-409C-BE32-E72D297353CC}">
              <c16:uniqueId val="{00000002-A4B5-490F-BA58-CEC845661AB0}"/>
            </c:ext>
          </c:extLst>
        </c:ser>
        <c:ser>
          <c:idx val="3"/>
          <c:order val="3"/>
          <c:tx>
            <c:strRef>
              <c:f>'Datos 2023'!$A$37</c:f>
              <c:strCache>
                <c:ptCount val="1"/>
                <c:pt idx="0">
                  <c:v>PAGOS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2023'!$B$33:$M$33</c:f>
              <c:strCache>
                <c:ptCount val="11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</c:strCache>
            </c:strRef>
          </c:cat>
          <c:val>
            <c:numRef>
              <c:f>'Datos 2023'!$B$37:$M$37</c:f>
            </c:numRef>
          </c:val>
          <c:smooth val="0"/>
          <c:extLst>
            <c:ext xmlns:c16="http://schemas.microsoft.com/office/drawing/2014/chart" uri="{C3380CC4-5D6E-409C-BE32-E72D297353CC}">
              <c16:uniqueId val="{00000003-A4B5-490F-BA58-CEC845661AB0}"/>
            </c:ext>
          </c:extLst>
        </c:ser>
        <c:ser>
          <c:idx val="4"/>
          <c:order val="4"/>
          <c:tx>
            <c:strRef>
              <c:f>'Datos 2023'!$A$38</c:f>
              <c:strCache>
                <c:ptCount val="1"/>
                <c:pt idx="0">
                  <c:v>% Compromisos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7"/>
              <c:layout>
                <c:manualLayout>
                  <c:x val="-2.7458162040960857E-2"/>
                  <c:y val="-2.24756033459628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A4B5-490F-BA58-CEC845661AB0}"/>
                </c:ext>
              </c:extLst>
            </c:dLbl>
            <c:dLbl>
              <c:idx val="8"/>
              <c:layout>
                <c:manualLayout>
                  <c:x val="-2.8815960862664105E-2"/>
                  <c:y val="-4.13603054026685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4B5-490F-BA58-CEC845661AB0}"/>
                </c:ext>
              </c:extLst>
            </c:dLbl>
            <c:dLbl>
              <c:idx val="9"/>
              <c:layout>
                <c:manualLayout>
                  <c:x val="-2.8927998755546049E-2"/>
                  <c:y val="-3.54239222416564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A4B5-490F-BA58-CEC845661A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2023'!$B$33:$M$33</c:f>
              <c:strCache>
                <c:ptCount val="11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</c:strCache>
            </c:strRef>
          </c:cat>
          <c:val>
            <c:numRef>
              <c:f>'Datos 2023'!$B$38:$M$38</c:f>
              <c:numCache>
                <c:formatCode>0.0%</c:formatCode>
                <c:ptCount val="11"/>
                <c:pt idx="0">
                  <c:v>2.9004575284827954E-2</c:v>
                </c:pt>
                <c:pt idx="1">
                  <c:v>5.5318654350627133E-2</c:v>
                </c:pt>
                <c:pt idx="2">
                  <c:v>5.6625424384483619E-2</c:v>
                </c:pt>
                <c:pt idx="3">
                  <c:v>0.24241219528414254</c:v>
                </c:pt>
                <c:pt idx="4">
                  <c:v>0.2563881018664656</c:v>
                </c:pt>
                <c:pt idx="5">
                  <c:v>0.29237368857687934</c:v>
                </c:pt>
                <c:pt idx="6">
                  <c:v>0.29313848072116533</c:v>
                </c:pt>
                <c:pt idx="7">
                  <c:v>0.29373973240692475</c:v>
                </c:pt>
                <c:pt idx="8">
                  <c:v>0.48822633638709062</c:v>
                </c:pt>
                <c:pt idx="9">
                  <c:v>0.81196971823385933</c:v>
                </c:pt>
                <c:pt idx="10">
                  <c:v>0.85645958125261168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4B5-490F-BA58-CEC845661AB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21749008"/>
        <c:axId val="400319024"/>
      </c:lineChart>
      <c:catAx>
        <c:axId val="52174900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00319024"/>
        <c:crosses val="autoZero"/>
        <c:auto val="1"/>
        <c:lblAlgn val="ctr"/>
        <c:lblOffset val="100"/>
        <c:noMultiLvlLbl val="0"/>
      </c:catAx>
      <c:valAx>
        <c:axId val="400319024"/>
        <c:scaling>
          <c:orientation val="minMax"/>
        </c:scaling>
        <c:delete val="1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,," sourceLinked="1"/>
        <c:majorTickMark val="none"/>
        <c:minorTickMark val="none"/>
        <c:tickLblPos val="nextTo"/>
        <c:crossAx val="52174900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4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effectLst/>
              </a:rPr>
              <a:t>Reserva </a:t>
            </a:r>
            <a:r>
              <a:rPr lang="es-CO" sz="1400" b="1" i="0" u="none" strike="noStrike" kern="1200" spc="0" baseline="0" dirty="0" err="1">
                <a:solidFill>
                  <a:prstClr val="black">
                    <a:lumMod val="65000"/>
                    <a:lumOff val="35000"/>
                  </a:prstClr>
                </a:solidFill>
                <a:effectLst/>
              </a:rPr>
              <a:t>inversión</a:t>
            </a:r>
            <a:r>
              <a:rPr lang="es-CO" sz="14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effectLst/>
              </a:rPr>
              <a:t> 2022</a:t>
            </a:r>
            <a:endParaRPr lang="es-CO" sz="1100" b="0" i="0" u="none" strike="noStrike" kern="1200" spc="0" baseline="0" dirty="0">
              <a:solidFill>
                <a:prstClr val="black">
                  <a:lumMod val="65000"/>
                  <a:lumOff val="35000"/>
                </a:prstClr>
              </a:solidFill>
              <a:effectLst/>
            </a:endParaRPr>
          </a:p>
          <a:p>
            <a:pPr>
              <a:defRPr/>
            </a:pPr>
            <a:r>
              <a:rPr lang="es-CO" sz="1400" b="1" i="0" u="none" strike="noStrike" kern="1200" spc="0" baseline="0" dirty="0" err="1">
                <a:solidFill>
                  <a:prstClr val="black">
                    <a:lumMod val="65000"/>
                    <a:lumOff val="35000"/>
                  </a:prstClr>
                </a:solidFill>
                <a:effectLst/>
              </a:rPr>
              <a:t>Ejecución</a:t>
            </a:r>
            <a:r>
              <a:rPr lang="es-CO" sz="14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effectLst/>
              </a:rPr>
              <a:t> estimada vs Ejecución efectiva</a:t>
            </a:r>
            <a:endParaRPr lang="es-MX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'Datos inversion'!$B$6</c:f>
              <c:strCache>
                <c:ptCount val="1"/>
                <c:pt idx="0">
                  <c:v>Reserva Constituida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'Datos inversion'!$C$5:$N$5</c:f>
              <c:strCache>
                <c:ptCount val="11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</c:strCache>
            </c:strRef>
          </c:cat>
          <c:val>
            <c:numRef>
              <c:f>'Datos inversion'!$C$6:$N$6</c:f>
              <c:numCache>
                <c:formatCode>#,##0.0,,</c:formatCode>
                <c:ptCount val="11"/>
                <c:pt idx="0">
                  <c:v>285914452181.17004</c:v>
                </c:pt>
                <c:pt idx="1">
                  <c:v>285904682929.59998</c:v>
                </c:pt>
                <c:pt idx="2">
                  <c:v>285904682929.59998</c:v>
                </c:pt>
                <c:pt idx="3">
                  <c:v>285880303821.26001</c:v>
                </c:pt>
                <c:pt idx="4">
                  <c:v>281832967244.27002</c:v>
                </c:pt>
                <c:pt idx="5">
                  <c:v>281087273579.27002</c:v>
                </c:pt>
                <c:pt idx="6">
                  <c:v>280895275726.68994</c:v>
                </c:pt>
                <c:pt idx="7">
                  <c:v>280174405676.29004</c:v>
                </c:pt>
                <c:pt idx="8">
                  <c:v>278017562863.68994</c:v>
                </c:pt>
                <c:pt idx="9">
                  <c:v>275417493099.98999</c:v>
                </c:pt>
                <c:pt idx="10">
                  <c:v>272995106853.26001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64-4EAA-A6A6-CDE788ABA0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049007"/>
        <c:axId val="157378879"/>
      </c:barChart>
      <c:lineChart>
        <c:grouping val="standard"/>
        <c:varyColors val="0"/>
        <c:ser>
          <c:idx val="1"/>
          <c:order val="1"/>
          <c:tx>
            <c:strRef>
              <c:f>'Datos inversion'!$B$7</c:f>
              <c:strCache>
                <c:ptCount val="1"/>
                <c:pt idx="0">
                  <c:v>Parametro Ejecución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'Datos inversion'!$C$5:$N$5</c:f>
              <c:strCache>
                <c:ptCount val="11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</c:strCache>
            </c:strRef>
          </c:cat>
          <c:val>
            <c:numRef>
              <c:f>'Datos inversion'!$C$7:$N$7</c:f>
              <c:numCache>
                <c:formatCode>#,##0.0,,</c:formatCode>
                <c:ptCount val="11"/>
                <c:pt idx="0">
                  <c:v>28591445218.117004</c:v>
                </c:pt>
                <c:pt idx="1">
                  <c:v>57181913511.077003</c:v>
                </c:pt>
                <c:pt idx="2">
                  <c:v>85772381804.037003</c:v>
                </c:pt>
                <c:pt idx="3">
                  <c:v>114360412186.16299</c:v>
                </c:pt>
                <c:pt idx="4">
                  <c:v>142543708910.59</c:v>
                </c:pt>
                <c:pt idx="5">
                  <c:v>170652436268.517</c:v>
                </c:pt>
                <c:pt idx="6">
                  <c:v>198741963841.186</c:v>
                </c:pt>
                <c:pt idx="7">
                  <c:v>226759404408.815</c:v>
                </c:pt>
                <c:pt idx="8">
                  <c:v>254561160695.18399</c:v>
                </c:pt>
                <c:pt idx="9">
                  <c:v>272995106853.26001</c:v>
                </c:pt>
                <c:pt idx="10">
                  <c:v>272995106853.26001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D64-4EAA-A6A6-CDE788ABA0D8}"/>
            </c:ext>
          </c:extLst>
        </c:ser>
        <c:ser>
          <c:idx val="2"/>
          <c:order val="2"/>
          <c:tx>
            <c:strRef>
              <c:f>'Datos inversion'!$B$8</c:f>
              <c:strCache>
                <c:ptCount val="1"/>
                <c:pt idx="0">
                  <c:v>Obligado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'Datos inversion'!$C$5:$N$5</c:f>
              <c:strCache>
                <c:ptCount val="11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</c:strCache>
            </c:strRef>
          </c:cat>
          <c:val>
            <c:numRef>
              <c:f>'Datos inversion'!$C$8:$N$8</c:f>
              <c:numCache>
                <c:formatCode>#,##0.0,,</c:formatCode>
                <c:ptCount val="11"/>
                <c:pt idx="0">
                  <c:v>37000000000</c:v>
                </c:pt>
                <c:pt idx="1">
                  <c:v>46000000000</c:v>
                </c:pt>
                <c:pt idx="2">
                  <c:v>63000000000</c:v>
                </c:pt>
                <c:pt idx="3">
                  <c:v>74000000000</c:v>
                </c:pt>
                <c:pt idx="4">
                  <c:v>93000000000</c:v>
                </c:pt>
                <c:pt idx="5">
                  <c:v>101000000000</c:v>
                </c:pt>
                <c:pt idx="6">
                  <c:v>177000000000</c:v>
                </c:pt>
                <c:pt idx="7">
                  <c:v>195132419104.76999</c:v>
                </c:pt>
                <c:pt idx="8">
                  <c:v>202734998172.31006</c:v>
                </c:pt>
                <c:pt idx="9">
                  <c:v>207209791689.48004</c:v>
                </c:pt>
                <c:pt idx="10">
                  <c:v>212687468479.88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D64-4EAA-A6A6-CDE788ABA0D8}"/>
            </c:ext>
          </c:extLst>
        </c:ser>
        <c:ser>
          <c:idx val="3"/>
          <c:order val="3"/>
          <c:tx>
            <c:strRef>
              <c:f>'Datos inversion'!$B$9</c:f>
              <c:strCache>
                <c:ptCount val="1"/>
                <c:pt idx="0">
                  <c:v>%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'Datos inversion'!$C$5:$N$5</c:f>
              <c:strCache>
                <c:ptCount val="11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</c:strCache>
            </c:strRef>
          </c:cat>
          <c:val>
            <c:numRef>
              <c:f>'Datos inversion'!$C$9:$N$9</c:f>
              <c:numCache>
                <c:formatCode>0.0%</c:formatCode>
                <c:ptCount val="11"/>
                <c:pt idx="0">
                  <c:v>0.12940933806506186</c:v>
                </c:pt>
                <c:pt idx="1">
                  <c:v>0.16089278261778894</c:v>
                </c:pt>
                <c:pt idx="2">
                  <c:v>0.22035315880262399</c:v>
                </c:pt>
                <c:pt idx="3">
                  <c:v>0.25884959198261792</c:v>
                </c:pt>
                <c:pt idx="4">
                  <c:v>0.32998268765128219</c:v>
                </c:pt>
                <c:pt idx="5">
                  <c:v>0.3593190069187418</c:v>
                </c:pt>
                <c:pt idx="6">
                  <c:v>0.63012807724192677</c:v>
                </c:pt>
                <c:pt idx="7">
                  <c:v>0.69646768281262461</c:v>
                </c:pt>
                <c:pt idx="8">
                  <c:v>0.72921651453980119</c:v>
                </c:pt>
                <c:pt idx="9">
                  <c:v>0.7523479694670403</c:v>
                </c:pt>
                <c:pt idx="10">
                  <c:v>0.77908894020654917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D64-4EAA-A6A6-CDE788ABA0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6049007"/>
        <c:axId val="157378879"/>
      </c:lineChart>
      <c:catAx>
        <c:axId val="1560490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57378879"/>
        <c:crosses val="autoZero"/>
        <c:auto val="1"/>
        <c:lblAlgn val="ctr"/>
        <c:lblOffset val="100"/>
        <c:noMultiLvlLbl val="0"/>
      </c:catAx>
      <c:valAx>
        <c:axId val="157378879"/>
        <c:scaling>
          <c:orientation val="minMax"/>
        </c:scaling>
        <c:delete val="0"/>
        <c:axPos val="l"/>
        <c:numFmt formatCode="#,##0.0,,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56049007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r">
              <a:defRPr sz="1200"/>
            </a:lvl1pPr>
          </a:lstStyle>
          <a:p>
            <a:fld id="{2FF897CD-71F9-4604-8045-0CB51AE811E9}" type="datetimeFigureOut">
              <a:rPr lang="es-CO" smtClean="0"/>
              <a:t>1/12/2023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1" tIns="46570" rIns="93141" bIns="4657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0405" y="4473892"/>
            <a:ext cx="5603240" cy="3660458"/>
          </a:xfrm>
          <a:prstGeom prst="rect">
            <a:avLst/>
          </a:prstGeom>
        </p:spPr>
        <p:txBody>
          <a:bodyPr vert="horz" lIns="93141" tIns="46570" rIns="93141" bIns="4657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67341" y="8829967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r">
              <a:defRPr sz="1200"/>
            </a:lvl1pPr>
          </a:lstStyle>
          <a:p>
            <a:fld id="{B541DC60-CBDA-472C-BB41-8AEA9984B0A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3749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3C8DD3-AF1F-E6E7-6B8B-A7E339CEF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379" y="1839897"/>
            <a:ext cx="6345238" cy="776287"/>
          </a:xfrm>
        </p:spPr>
        <p:txBody>
          <a:bodyPr/>
          <a:lstStyle>
            <a:lvl1pPr marL="0" indent="0" algn="ctr">
              <a:buNone/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2pPr>
            <a:lvl3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3pPr>
            <a:lvl4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4pPr>
            <a:lvl5pPr>
              <a:defRPr lang="es-ES_tradnl" sz="7000" b="1" i="0" kern="1200" spc="1000" baseline="0" dirty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INFORME</a:t>
            </a:r>
            <a:endParaRPr lang="es-ES_trad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B333AE-58F8-2F04-B67D-A1F70DCC7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9250" y="2710467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0" kern="1200" spc="1000" baseline="0" dirty="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-DE-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7906A3F-4009-8DF2-811F-5033D0F069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3378" y="3281278"/>
            <a:ext cx="6345238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7000" b="1" i="0" kern="1200" spc="1000" baseline="0" dirty="0">
                <a:solidFill>
                  <a:srgbClr val="1E3A6B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EMPALME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8CE6E4D-7846-809E-9BED-768B82FB6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2745" y="4519172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1" kern="1200" spc="1000" baseline="0" dirty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2022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F462949-E501-0515-1D7A-E604271F5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2962" y="5770766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1300" b="0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DIRECTOR EJECUTIVO DE ADMINISTRACIÓN JUDICIAL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1DE6040-CC14-DD5E-E519-2D8E55469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2962" y="5946940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2000" b="1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José Mauricio Cuestas Gómez</a:t>
            </a:r>
          </a:p>
        </p:txBody>
      </p:sp>
    </p:spTree>
    <p:extLst>
      <p:ext uri="{BB962C8B-B14F-4D97-AF65-F5344CB8AC3E}">
        <p14:creationId xmlns:p14="http://schemas.microsoft.com/office/powerpoint/2010/main" val="3264689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sin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 algn="l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677A772-F69D-CD0D-A926-6C099A7EC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1190888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con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54608-D773-01F5-46C9-F8BEA305C7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7863" y="3203903"/>
            <a:ext cx="5527138" cy="290988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100" b="0" i="0">
                <a:solidFill>
                  <a:srgbClr val="58595B"/>
                </a:solidFill>
                <a:latin typeface="Montserra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lvl="0"/>
            <a:endParaRPr lang="es-ES_trad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6DF95-8933-8B44-3E4F-338BDFDDF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7863" y="2628900"/>
            <a:ext cx="7038975" cy="44450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58595B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de </a:t>
            </a:r>
            <a:r>
              <a:rPr lang="en-US" dirty="0" err="1"/>
              <a:t>apertura</a:t>
            </a:r>
            <a:r>
              <a:rPr lang="en-US" dirty="0"/>
              <a:t> para </a:t>
            </a:r>
            <a:r>
              <a:rPr lang="en-US" dirty="0" err="1"/>
              <a:t>listar</a:t>
            </a:r>
            <a:r>
              <a:rPr lang="en-US" dirty="0"/>
              <a:t> ideas o </a:t>
            </a:r>
            <a:r>
              <a:rPr lang="en-US" dirty="0" err="1"/>
              <a:t>datos</a:t>
            </a:r>
            <a:endParaRPr lang="es-ES_tradnl" dirty="0"/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470A9290-6122-39FA-0183-CE4927410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4181430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734E610-7E6C-FF38-B04C-609E6CB81D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6EF506-45BE-D9F6-4411-C15A82E18F81}"/>
              </a:ext>
            </a:extLst>
          </p:cNvPr>
          <p:cNvSpPr/>
          <p:nvPr userDrawn="1"/>
        </p:nvSpPr>
        <p:spPr>
          <a:xfrm>
            <a:off x="4580264" y="2166730"/>
            <a:ext cx="6545766" cy="2383045"/>
          </a:xfrm>
          <a:prstGeom prst="rect">
            <a:avLst/>
          </a:prstGeom>
          <a:solidFill>
            <a:srgbClr val="E6E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80FD1D-63D3-6A6E-7DD5-48B3BA3DAB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710" y="2954338"/>
            <a:ext cx="6545766" cy="159543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359946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TÍTULO DE LA PRESENTACIÓN AQUÍ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1C9934-896D-6181-CB6F-B65FB1B3F4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677" y="5643966"/>
            <a:ext cx="616734" cy="828000"/>
          </a:xfrm>
          <a:prstGeom prst="rect">
            <a:avLst/>
          </a:prstGeom>
        </p:spPr>
      </p:pic>
      <p:pic>
        <p:nvPicPr>
          <p:cNvPr id="17" name="Picture 16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3C05F2E9-223B-9F68-7DC4-D5B0C26DED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78" y="5643966"/>
            <a:ext cx="616129" cy="82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C16DF4-F502-4DDD-0DD8-712A16FCBF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73" y="5643966"/>
            <a:ext cx="616129" cy="82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F882CD-AA78-7363-F35A-7F092152BAD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293" y="5643966"/>
            <a:ext cx="616129" cy="82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1D9A23-802E-8BDD-C530-6F32204C59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05" y="5643966"/>
            <a:ext cx="616129" cy="828000"/>
          </a:xfrm>
          <a:prstGeom prst="rect">
            <a:avLst/>
          </a:prstGeom>
        </p:spPr>
      </p:pic>
      <p:pic>
        <p:nvPicPr>
          <p:cNvPr id="21" name="Picture 20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2A862E63-85B3-C967-32D4-FC37562FA16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1" y="5643966"/>
            <a:ext cx="615318" cy="82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B64CF2-7918-9B9D-51F0-4CEDBCEA2B8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522" y="5643966"/>
            <a:ext cx="615318" cy="82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F1276D6-C086-5F41-0CF9-60CE656D484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304" y="5809141"/>
            <a:ext cx="504000" cy="504000"/>
          </a:xfrm>
          <a:prstGeom prst="rect">
            <a:avLst/>
          </a:prstGeom>
        </p:spPr>
      </p:pic>
      <p:sp>
        <p:nvSpPr>
          <p:cNvPr id="24" name="Text Box 11">
            <a:extLst>
              <a:ext uri="{FF2B5EF4-FFF2-40B4-BE49-F238E27FC236}">
                <a16:creationId xmlns:a16="http://schemas.microsoft.com/office/drawing/2014/main" id="{069234CB-3797-515D-4B1E-037DC64D49CC}"/>
              </a:ext>
            </a:extLst>
          </p:cNvPr>
          <p:cNvSpPr txBox="1"/>
          <p:nvPr userDrawn="1"/>
        </p:nvSpPr>
        <p:spPr>
          <a:xfrm>
            <a:off x="6810578" y="6472774"/>
            <a:ext cx="322311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b="0" i="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5781-1</a:t>
            </a:r>
            <a:endParaRPr lang="en-CO" sz="700" b="0" i="0" kern="100" dirty="0">
              <a:effectLst/>
              <a:latin typeface="Arial Narrow" panose="020B0604020202020204" pitchFamily="34" charset="0"/>
              <a:ea typeface="Calibri" panose="020F0502020204030204" pitchFamily="34" charset="0"/>
              <a:cs typeface="Arial Narrow" panose="020B0604020202020204" pitchFamily="34" charset="0"/>
            </a:endParaRP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D6567490-A198-18FC-6795-1D8FE26D11AF}"/>
              </a:ext>
            </a:extLst>
          </p:cNvPr>
          <p:cNvSpPr txBox="1"/>
          <p:nvPr userDrawn="1"/>
        </p:nvSpPr>
        <p:spPr>
          <a:xfrm>
            <a:off x="7264635" y="6474552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SA-CER-551308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2461DC3A-B05A-B21E-304A-6071ED0CADF0}"/>
              </a:ext>
            </a:extLst>
          </p:cNvPr>
          <p:cNvSpPr txBox="1"/>
          <p:nvPr userDrawn="1"/>
        </p:nvSpPr>
        <p:spPr>
          <a:xfrm>
            <a:off x="7899207" y="6471966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ST-CER955060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14">
            <a:extLst>
              <a:ext uri="{FF2B5EF4-FFF2-40B4-BE49-F238E27FC236}">
                <a16:creationId xmlns:a16="http://schemas.microsoft.com/office/drawing/2014/main" id="{611FDF22-8905-9E22-84F0-89AD66790446}"/>
              </a:ext>
            </a:extLst>
          </p:cNvPr>
          <p:cNvSpPr txBox="1"/>
          <p:nvPr userDrawn="1"/>
        </p:nvSpPr>
        <p:spPr>
          <a:xfrm>
            <a:off x="8527310" y="6465616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CER9669331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15">
            <a:extLst>
              <a:ext uri="{FF2B5EF4-FFF2-40B4-BE49-F238E27FC236}">
                <a16:creationId xmlns:a16="http://schemas.microsoft.com/office/drawing/2014/main" id="{98CA0E43-6A03-BEDD-5DA3-B93589E53903}"/>
              </a:ext>
            </a:extLst>
          </p:cNvPr>
          <p:cNvSpPr txBox="1"/>
          <p:nvPr userDrawn="1"/>
        </p:nvSpPr>
        <p:spPr>
          <a:xfrm>
            <a:off x="9154962" y="6458224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SGA-2000495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16">
            <a:extLst>
              <a:ext uri="{FF2B5EF4-FFF2-40B4-BE49-F238E27FC236}">
                <a16:creationId xmlns:a16="http://schemas.microsoft.com/office/drawing/2014/main" id="{B1955B94-5208-47DD-9940-2E16F233C0CE}"/>
              </a:ext>
            </a:extLst>
          </p:cNvPr>
          <p:cNvSpPr txBox="1"/>
          <p:nvPr userDrawn="1"/>
        </p:nvSpPr>
        <p:spPr>
          <a:xfrm>
            <a:off x="10427633" y="6459998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CP-CER-PB0655</a:t>
            </a:r>
            <a:endParaRPr lang="en-CO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17">
            <a:extLst>
              <a:ext uri="{FF2B5EF4-FFF2-40B4-BE49-F238E27FC236}">
                <a16:creationId xmlns:a16="http://schemas.microsoft.com/office/drawing/2014/main" id="{021D3C25-7DED-974B-DAB5-7E85EEA08414}"/>
              </a:ext>
            </a:extLst>
          </p:cNvPr>
          <p:cNvSpPr txBox="1"/>
          <p:nvPr userDrawn="1"/>
        </p:nvSpPr>
        <p:spPr>
          <a:xfrm>
            <a:off x="11064974" y="6459998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RJ-CER855787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424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a de Conteni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DE2DA6-EBB2-FE56-3FDF-2FB42C905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409" y="1336441"/>
            <a:ext cx="3452190" cy="552319"/>
          </a:xfrm>
        </p:spPr>
        <p:txBody>
          <a:bodyPr>
            <a:noAutofit/>
          </a:bodyPr>
          <a:lstStyle>
            <a:lvl1pPr marL="0" indent="0">
              <a:buNone/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 lang="es-ES_tradnl" sz="3800" b="1" i="0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CONTENIDO</a:t>
            </a:r>
            <a:endParaRPr lang="es-ES_tradn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5D594A2-B3A4-F71E-F3C7-E93348F5F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8795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09F2D97-2D6C-5500-F5FA-409844AB9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8795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E2BD-4D9A-C0B8-D37C-DB613A0EB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8795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F044C8-848B-5C1A-A678-F79A24F4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795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9EFFAC-E73D-9659-981A-C3E1E9463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6256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5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0F27A4B-0CBD-22BE-2330-5DE1FE85F2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6256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6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16330C-8140-2A90-4955-6AA55D93F9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6256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7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222147B-EC3A-F968-6E13-A19A844AB6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6256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8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935B10D-E687-90E6-310D-2A46BDCE5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1688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1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85814EDC-8295-DB06-18F1-5F1B84E694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1688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2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231F79E-C0DB-C4ED-50BD-2695A99F24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1688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3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6F1B1BF-882C-6D19-D226-1EB46777C5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1688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4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CF99517-2CD6-5CB8-6E40-A06EABE79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9151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5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5EE04E4-C95D-21F4-86E4-5E50F6DE2B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151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6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AD5C4D9-F466-97A2-7FE3-0E948DD16C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151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7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4DCA36D1-481D-1989-C92F-FF56EC78D4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9151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8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97350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 sin form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04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sin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 algn="l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677A772-F69D-CD0D-A926-6C099A7EC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66973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con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54608-D773-01F5-46C9-F8BEA305C7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7863" y="3203903"/>
            <a:ext cx="5527138" cy="290988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100" b="0" i="0">
                <a:solidFill>
                  <a:srgbClr val="58595B"/>
                </a:solidFill>
                <a:latin typeface="Montserra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lvl="0"/>
            <a:endParaRPr lang="es-ES_trad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6DF95-8933-8B44-3E4F-338BDFDDF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7863" y="2628900"/>
            <a:ext cx="7038975" cy="44450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58595B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de </a:t>
            </a:r>
            <a:r>
              <a:rPr lang="en-US" dirty="0" err="1"/>
              <a:t>apertura</a:t>
            </a:r>
            <a:r>
              <a:rPr lang="en-US" dirty="0"/>
              <a:t> para </a:t>
            </a:r>
            <a:r>
              <a:rPr lang="en-US" dirty="0" err="1"/>
              <a:t>listar</a:t>
            </a:r>
            <a:r>
              <a:rPr lang="en-US" dirty="0"/>
              <a:t> ideas o </a:t>
            </a:r>
            <a:r>
              <a:rPr lang="en-US" dirty="0" err="1"/>
              <a:t>datos</a:t>
            </a:r>
            <a:endParaRPr lang="es-ES_tradnl" dirty="0"/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470A9290-6122-39FA-0183-CE4927410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4002879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34" b="1" i="0">
                <a:solidFill>
                  <a:srgbClr val="2A4A9D"/>
                </a:solidFill>
                <a:latin typeface="Trebuchet MS"/>
                <a:cs typeface="Trebuchet MS"/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C425-1BB8-3F4E-AEFE-51DF73AA0EA6}" type="datetimeFigureOut">
              <a:rPr lang="es-ES_tradnl" smtClean="0"/>
              <a:t>01/12/2023</a:t>
            </a:fld>
            <a:endParaRPr lang="es-ES_tradnl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20E26-8882-F341-8189-9C3B832C511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390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3C8DD3-AF1F-E6E7-6B8B-A7E339CEF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379" y="1839897"/>
            <a:ext cx="6345238" cy="776287"/>
          </a:xfrm>
        </p:spPr>
        <p:txBody>
          <a:bodyPr/>
          <a:lstStyle>
            <a:lvl1pPr marL="0" indent="0" algn="ctr">
              <a:buNone/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2pPr>
            <a:lvl3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3pPr>
            <a:lvl4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4pPr>
            <a:lvl5pPr>
              <a:defRPr lang="es-ES_tradnl" sz="7000" b="1" i="0" kern="1200" spc="1000" baseline="0" dirty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INFORME</a:t>
            </a:r>
            <a:endParaRPr lang="es-ES_trad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B333AE-58F8-2F04-B67D-A1F70DCC7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9250" y="2710467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0" kern="1200" spc="1000" baseline="0" dirty="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-DE-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7906A3F-4009-8DF2-811F-5033D0F069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3378" y="3281278"/>
            <a:ext cx="6345238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7000" b="1" i="0" kern="1200" spc="1000" baseline="0" dirty="0">
                <a:solidFill>
                  <a:srgbClr val="1E3A6B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EMPALME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8CE6E4D-7846-809E-9BED-768B82FB6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2745" y="4519172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1" kern="1200" spc="1000" baseline="0" dirty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2022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F462949-E501-0515-1D7A-E604271F5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2962" y="5770766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1300" b="0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DIRECTOR EJECUTIVO DE ADMINISTRACIÓN JUDICIAL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1DE6040-CC14-DD5E-E519-2D8E55469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2962" y="5946940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2000" b="1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José Mauricio Cuestas Gómez</a:t>
            </a:r>
          </a:p>
        </p:txBody>
      </p:sp>
    </p:spTree>
    <p:extLst>
      <p:ext uri="{BB962C8B-B14F-4D97-AF65-F5344CB8AC3E}">
        <p14:creationId xmlns:p14="http://schemas.microsoft.com/office/powerpoint/2010/main" val="630924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a de Conteni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DE2DA6-EBB2-FE56-3FDF-2FB42C905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409" y="1336441"/>
            <a:ext cx="3452190" cy="552319"/>
          </a:xfrm>
        </p:spPr>
        <p:txBody>
          <a:bodyPr>
            <a:noAutofit/>
          </a:bodyPr>
          <a:lstStyle>
            <a:lvl1pPr marL="0" indent="0">
              <a:buNone/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 lang="es-ES_tradnl" sz="3800" b="1" i="0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CONTENIDO</a:t>
            </a:r>
            <a:endParaRPr lang="es-ES_tradn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5D594A2-B3A4-F71E-F3C7-E93348F5F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8795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09F2D97-2D6C-5500-F5FA-409844AB9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8795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E2BD-4D9A-C0B8-D37C-DB613A0EB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8795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F044C8-848B-5C1A-A678-F79A24F4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795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9EFFAC-E73D-9659-981A-C3E1E9463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6256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5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0F27A4B-0CBD-22BE-2330-5DE1FE85F2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6256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6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16330C-8140-2A90-4955-6AA55D93F9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6256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7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222147B-EC3A-F968-6E13-A19A844AB6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6256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8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935B10D-E687-90E6-310D-2A46BDCE5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1688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1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85814EDC-8295-DB06-18F1-5F1B84E694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1688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2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231F79E-C0DB-C4ED-50BD-2695A99F24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1688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3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6F1B1BF-882C-6D19-D226-1EB46777C5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1688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4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CF99517-2CD6-5CB8-6E40-A06EABE79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9151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5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5EE04E4-C95D-21F4-86E4-5E50F6DE2B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151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6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AD5C4D9-F466-97A2-7FE3-0E948DD16C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151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7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4DCA36D1-481D-1989-C92F-FF56EC78D4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9151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8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9325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sin form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59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995418-16FE-F403-16CE-056685ABB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29AB5-928A-83C3-A761-A30BE45C6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FD602-E3CB-BC50-D98C-A2BE92E50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C425-1BB8-3F4E-AEFE-51DF73AA0EA6}" type="datetimeFigureOut">
              <a:rPr lang="es-ES_tradnl" smtClean="0"/>
              <a:t>01/12/2023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24C71-F371-4138-226D-1FFD1FC55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6DAE5-6A65-A072-8ECB-EFBA704A0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20E26-8882-F341-8189-9C3B832C511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295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1" r:id="rId6"/>
    <p:sldLayoutId id="2147483649" r:id="rId7"/>
    <p:sldLayoutId id="2147483650" r:id="rId8"/>
    <p:sldLayoutId id="2147483653" r:id="rId9"/>
    <p:sldLayoutId id="2147483651" r:id="rId10"/>
    <p:sldLayoutId id="2147483652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C7FADB-DCAF-93F3-682F-F5AE428EC0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0459" y="1549487"/>
            <a:ext cx="6545766" cy="159543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_tradnl" dirty="0"/>
              <a:t>Dirección Ejecutiva de Administración Judicial</a:t>
            </a:r>
          </a:p>
          <a:p>
            <a:pPr algn="ctr"/>
            <a:r>
              <a:rPr lang="es-ES_tradnl" dirty="0"/>
              <a:t>Unidad de Presupuesto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3C7FADB-DCAF-93F3-682F-F5AE428EC06B}"/>
              </a:ext>
            </a:extLst>
          </p:cNvPr>
          <p:cNvSpPr txBox="1">
            <a:spLocks/>
          </p:cNvSpPr>
          <p:nvPr/>
        </p:nvSpPr>
        <p:spPr>
          <a:xfrm>
            <a:off x="4554670" y="3422621"/>
            <a:ext cx="6545766" cy="1595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rgbClr val="359946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2000" dirty="0"/>
              <a:t>Informe Ejecucion Presupuestal </a:t>
            </a:r>
            <a:r>
              <a:rPr lang="es-ES_tradnl" sz="2000" dirty="0" smtClean="0"/>
              <a:t>Noviembre </a:t>
            </a:r>
            <a:r>
              <a:rPr lang="es-ES_tradnl" sz="2000" dirty="0"/>
              <a:t>de  2023</a:t>
            </a:r>
          </a:p>
        </p:txBody>
      </p:sp>
    </p:spTree>
    <p:extLst>
      <p:ext uri="{BB962C8B-B14F-4D97-AF65-F5344CB8AC3E}">
        <p14:creationId xmlns:p14="http://schemas.microsoft.com/office/powerpoint/2010/main" val="3109147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 smtClean="0"/>
              <a:t>10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Nivel de Ejecución Acumulado  Inversión BID 2023</a:t>
            </a:r>
          </a:p>
          <a:p>
            <a:endParaRPr lang="es-CO" sz="1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373783" y="6014103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9" name="Gráfic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333606"/>
              </p:ext>
            </p:extLst>
          </p:nvPr>
        </p:nvGraphicFramePr>
        <p:xfrm>
          <a:off x="2655928" y="1871931"/>
          <a:ext cx="6194774" cy="4002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2180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11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2000" dirty="0"/>
              <a:t>Ejecución reserva constituida 2022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2419005" y="3259776"/>
            <a:ext cx="577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Ejecucion Reserva constituida 2022 a </a:t>
            </a:r>
            <a:r>
              <a:rPr lang="es-MX" dirty="0" smtClean="0"/>
              <a:t>Noviembre </a:t>
            </a:r>
            <a:r>
              <a:rPr lang="es-MX" dirty="0"/>
              <a:t>de  2023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15501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12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2000" dirty="0"/>
              <a:t>Ejecución reserva constituida 2022 a </a:t>
            </a:r>
            <a:r>
              <a:rPr lang="es-MX" sz="2000" dirty="0" smtClean="0"/>
              <a:t>Noviembre </a:t>
            </a:r>
            <a:r>
              <a:rPr lang="es-MX" sz="2000" dirty="0"/>
              <a:t>de  2023 – por concepto del gasto 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57452" y="662322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186787" y="6069222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235513"/>
              </p:ext>
            </p:extLst>
          </p:nvPr>
        </p:nvGraphicFramePr>
        <p:xfrm>
          <a:off x="1079500" y="2405856"/>
          <a:ext cx="9535853" cy="3163668"/>
        </p:xfrm>
        <a:graphic>
          <a:graphicData uri="http://schemas.openxmlformats.org/drawingml/2006/table">
            <a:tbl>
              <a:tblPr/>
              <a:tblGrid>
                <a:gridCol w="2846883">
                  <a:extLst>
                    <a:ext uri="{9D8B030D-6E8A-4147-A177-3AD203B41FA5}">
                      <a16:colId xmlns:a16="http://schemas.microsoft.com/office/drawing/2014/main" val="53912494"/>
                    </a:ext>
                  </a:extLst>
                </a:gridCol>
                <a:gridCol w="989171">
                  <a:extLst>
                    <a:ext uri="{9D8B030D-6E8A-4147-A177-3AD203B41FA5}">
                      <a16:colId xmlns:a16="http://schemas.microsoft.com/office/drawing/2014/main" val="3827024180"/>
                    </a:ext>
                  </a:extLst>
                </a:gridCol>
                <a:gridCol w="1230433">
                  <a:extLst>
                    <a:ext uri="{9D8B030D-6E8A-4147-A177-3AD203B41FA5}">
                      <a16:colId xmlns:a16="http://schemas.microsoft.com/office/drawing/2014/main" val="4116709012"/>
                    </a:ext>
                  </a:extLst>
                </a:gridCol>
                <a:gridCol w="1170118">
                  <a:extLst>
                    <a:ext uri="{9D8B030D-6E8A-4147-A177-3AD203B41FA5}">
                      <a16:colId xmlns:a16="http://schemas.microsoft.com/office/drawing/2014/main" val="466188050"/>
                    </a:ext>
                  </a:extLst>
                </a:gridCol>
                <a:gridCol w="1073613">
                  <a:extLst>
                    <a:ext uri="{9D8B030D-6E8A-4147-A177-3AD203B41FA5}">
                      <a16:colId xmlns:a16="http://schemas.microsoft.com/office/drawing/2014/main" val="2408703747"/>
                    </a:ext>
                  </a:extLst>
                </a:gridCol>
                <a:gridCol w="678547">
                  <a:extLst>
                    <a:ext uri="{9D8B030D-6E8A-4147-A177-3AD203B41FA5}">
                      <a16:colId xmlns:a16="http://schemas.microsoft.com/office/drawing/2014/main" val="556653552"/>
                    </a:ext>
                  </a:extLst>
                </a:gridCol>
                <a:gridCol w="787115">
                  <a:extLst>
                    <a:ext uri="{9D8B030D-6E8A-4147-A177-3AD203B41FA5}">
                      <a16:colId xmlns:a16="http://schemas.microsoft.com/office/drawing/2014/main" val="884968011"/>
                    </a:ext>
                  </a:extLst>
                </a:gridCol>
                <a:gridCol w="759973">
                  <a:extLst>
                    <a:ext uri="{9D8B030D-6E8A-4147-A177-3AD203B41FA5}">
                      <a16:colId xmlns:a16="http://schemas.microsoft.com/office/drawing/2014/main" val="792182786"/>
                    </a:ext>
                  </a:extLst>
                </a:gridCol>
              </a:tblGrid>
              <a:tr h="6044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Objeto del gasto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Reserva inicial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Modificaciones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Reserva actual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Obligaciones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Pagos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Reserva por utilizar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%Reserva por utilizar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340568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A-01-01 Gastos de Personal - Permanente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162.947,0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12.686,9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150.260,1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149.565,5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149.565,5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694,6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0,46%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8083216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A-01-02 Gastos de Personal - Temporal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5.197,7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2.398,8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2.798,9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2.659,6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2.659,6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4,98%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313049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A-02 Adquisición Bienes y Servicios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32.609,4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2.031,2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30.578,2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28.725,3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28.720,5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1.852,9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6,06%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3132269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A-03 Transferencias corrientes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18.795,5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1.305,5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17.490,1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17.480,1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17.480,1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673113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A-07 Disminución de pasivos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492,7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492,7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492,7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492,7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6637805"/>
                  </a:ext>
                </a:extLst>
              </a:tr>
              <a:tr h="40608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A-08 Gastos por tributos, multas, sanciones e intereses de mora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0370542"/>
                  </a:ext>
                </a:extLst>
              </a:tr>
              <a:tr h="3116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Subtotal Gastos de funcionamiento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220.061,4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18.440,9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201.620,4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198.923,6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198.918,8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2.696,9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9470463"/>
                  </a:ext>
                </a:extLst>
              </a:tr>
              <a:tr h="38719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C- Inversión Ordinaria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258.911,1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8.847,5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250.063,6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200.663,1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161.182,3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49.400,6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19,76%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0606795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C- Inversión – BID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27.003,3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4.071,8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22.931,5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12.024,4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12.024,4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10.907,1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47,56%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9752783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RAMA JUDICIAL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505.975,8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31.360,3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474.615,5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411.611,0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372.125,5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63.004,5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13,27%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3010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265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 smtClean="0"/>
              <a:t>13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CO" altLang="es-CO" sz="2000" dirty="0"/>
              <a:t>Ejecucion reserva constituida 2022- Funcionamiento – Nivel central y seccionales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302210" y="6072810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978241"/>
              </p:ext>
            </p:extLst>
          </p:nvPr>
        </p:nvGraphicFramePr>
        <p:xfrm>
          <a:off x="2355010" y="1708597"/>
          <a:ext cx="6614931" cy="4475424"/>
        </p:xfrm>
        <a:graphic>
          <a:graphicData uri="http://schemas.openxmlformats.org/drawingml/2006/table">
            <a:tbl>
              <a:tblPr/>
              <a:tblGrid>
                <a:gridCol w="1492371">
                  <a:extLst>
                    <a:ext uri="{9D8B030D-6E8A-4147-A177-3AD203B41FA5}">
                      <a16:colId xmlns:a16="http://schemas.microsoft.com/office/drawing/2014/main" val="3600351652"/>
                    </a:ext>
                  </a:extLst>
                </a:gridCol>
                <a:gridCol w="1257189">
                  <a:extLst>
                    <a:ext uri="{9D8B030D-6E8A-4147-A177-3AD203B41FA5}">
                      <a16:colId xmlns:a16="http://schemas.microsoft.com/office/drawing/2014/main" val="698045157"/>
                    </a:ext>
                  </a:extLst>
                </a:gridCol>
                <a:gridCol w="1048670">
                  <a:extLst>
                    <a:ext uri="{9D8B030D-6E8A-4147-A177-3AD203B41FA5}">
                      <a16:colId xmlns:a16="http://schemas.microsoft.com/office/drawing/2014/main" val="533874525"/>
                    </a:ext>
                  </a:extLst>
                </a:gridCol>
                <a:gridCol w="1023092">
                  <a:extLst>
                    <a:ext uri="{9D8B030D-6E8A-4147-A177-3AD203B41FA5}">
                      <a16:colId xmlns:a16="http://schemas.microsoft.com/office/drawing/2014/main" val="689145340"/>
                    </a:ext>
                  </a:extLst>
                </a:gridCol>
                <a:gridCol w="1026290">
                  <a:extLst>
                    <a:ext uri="{9D8B030D-6E8A-4147-A177-3AD203B41FA5}">
                      <a16:colId xmlns:a16="http://schemas.microsoft.com/office/drawing/2014/main" val="3481348035"/>
                    </a:ext>
                  </a:extLst>
                </a:gridCol>
                <a:gridCol w="767319">
                  <a:extLst>
                    <a:ext uri="{9D8B030D-6E8A-4147-A177-3AD203B41FA5}">
                      <a16:colId xmlns:a16="http://schemas.microsoft.com/office/drawing/2014/main" val="2644671253"/>
                    </a:ext>
                  </a:extLst>
                </a:gridCol>
              </a:tblGrid>
              <a:tr h="5370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Dependencia 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Compromisos actuales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Obligaciones 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Pagos 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Reserva sin utilizar 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 Reserva sin utilizar 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370207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Gestión General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36.253,4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35.154,9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35.153,5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1.098,5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3,0%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568896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Bucaramanga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10.225,6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9.671,2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9.671,2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554,5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5,4%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704384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Medellin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26.229,0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25.790,7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25.790,7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438,3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1,7%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266669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Bogota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39.264,3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38.935,6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38.935,6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328,6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828054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Valledupar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5.479,4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5.360,8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5.360,8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2,2%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966579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Cali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15.989,6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15.892,8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15.891,7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354610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Sincelejo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1.394,2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1.369,5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1.369,5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1,8%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097900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Santa Marta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5.352,1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5.342,4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5.342,4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515637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Armenia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2.882,3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2.874,6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2.874,6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226369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Barranquilla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6.302,3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6.295,3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6.295,3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699746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Neiva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5.468,0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5.461,2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5.461,2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682013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Manizales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7.652,2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7.647,0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7.647,0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001938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Cartagena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1.348,0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1.347,5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1.347,5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169880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Tunja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1.334,0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1.334,0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1.331,7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257689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Popayan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3.383,7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3.383,7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3.383,7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013471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Monteria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1.088,0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1.088,0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1.088,0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571973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Villavicencio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3752703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pasto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11.515,5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11.515,5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11.515,5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942913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Cucuta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10.132,1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10.132,1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10.132,1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858809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Pereira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4.058,1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4.058,1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4.058,1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56907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Ibagué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6.143,6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6.143,6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6.143,6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7592993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201.620,4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198.923,6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198.918,8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2.696,9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231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8976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 smtClean="0"/>
              <a:t>14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9552" y="1238892"/>
            <a:ext cx="10183610" cy="507831"/>
          </a:xfrm>
        </p:spPr>
        <p:txBody>
          <a:bodyPr/>
          <a:lstStyle/>
          <a:p>
            <a:r>
              <a:rPr lang="es-MX" sz="1800" dirty="0"/>
              <a:t>Ejecución reserva constituida 2022 a </a:t>
            </a:r>
            <a:r>
              <a:rPr lang="es-MX" sz="1800" dirty="0" smtClean="0"/>
              <a:t>Noviembre </a:t>
            </a:r>
            <a:r>
              <a:rPr lang="es-MX" sz="1800" dirty="0"/>
              <a:t>de 2023 - proyectos de inversión</a:t>
            </a:r>
            <a:endParaRPr lang="es-CO" sz="18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62322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207243" y="6069222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163567"/>
              </p:ext>
            </p:extLst>
          </p:nvPr>
        </p:nvGraphicFramePr>
        <p:xfrm>
          <a:off x="1869859" y="1875924"/>
          <a:ext cx="7848601" cy="4286250"/>
        </p:xfrm>
        <a:graphic>
          <a:graphicData uri="http://schemas.openxmlformats.org/drawingml/2006/table">
            <a:tbl>
              <a:tblPr/>
              <a:tblGrid>
                <a:gridCol w="964420">
                  <a:extLst>
                    <a:ext uri="{9D8B030D-6E8A-4147-A177-3AD203B41FA5}">
                      <a16:colId xmlns:a16="http://schemas.microsoft.com/office/drawing/2014/main" val="1304148399"/>
                    </a:ext>
                  </a:extLst>
                </a:gridCol>
                <a:gridCol w="1586217">
                  <a:extLst>
                    <a:ext uri="{9D8B030D-6E8A-4147-A177-3AD203B41FA5}">
                      <a16:colId xmlns:a16="http://schemas.microsoft.com/office/drawing/2014/main" val="87004680"/>
                    </a:ext>
                  </a:extLst>
                </a:gridCol>
                <a:gridCol w="1065938">
                  <a:extLst>
                    <a:ext uri="{9D8B030D-6E8A-4147-A177-3AD203B41FA5}">
                      <a16:colId xmlns:a16="http://schemas.microsoft.com/office/drawing/2014/main" val="3088429179"/>
                    </a:ext>
                  </a:extLst>
                </a:gridCol>
                <a:gridCol w="1091317">
                  <a:extLst>
                    <a:ext uri="{9D8B030D-6E8A-4147-A177-3AD203B41FA5}">
                      <a16:colId xmlns:a16="http://schemas.microsoft.com/office/drawing/2014/main" val="1663027584"/>
                    </a:ext>
                  </a:extLst>
                </a:gridCol>
                <a:gridCol w="1360974">
                  <a:extLst>
                    <a:ext uri="{9D8B030D-6E8A-4147-A177-3AD203B41FA5}">
                      <a16:colId xmlns:a16="http://schemas.microsoft.com/office/drawing/2014/main" val="3278702917"/>
                    </a:ext>
                  </a:extLst>
                </a:gridCol>
                <a:gridCol w="1018351">
                  <a:extLst>
                    <a:ext uri="{9D8B030D-6E8A-4147-A177-3AD203B41FA5}">
                      <a16:colId xmlns:a16="http://schemas.microsoft.com/office/drawing/2014/main" val="1945722655"/>
                    </a:ext>
                  </a:extLst>
                </a:gridCol>
                <a:gridCol w="761384">
                  <a:extLst>
                    <a:ext uri="{9D8B030D-6E8A-4147-A177-3AD203B41FA5}">
                      <a16:colId xmlns:a16="http://schemas.microsoft.com/office/drawing/2014/main" val="2931250337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Unidad Ejecutora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RUBRO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Compromisos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Obligaciones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Pagos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Reserva por utilizar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reserva por utilizar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5505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Informática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C-2701-0800-20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13.688,2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4.463,6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4.463,6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9.224,6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67,4%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411866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URNA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C-2701-0800-21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75185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CENDOJ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C-2701-0800-22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14.298,1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10.940,6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10.940,6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3.357,5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23,5%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260822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PEI-PJM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C-2701-0800-23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24.500,0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24.500,0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24.500,0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102864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UIF- SO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C-2701-0800-24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174056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UIF-SJ / PEI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C-2701-0800-25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49.193,8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42.853,0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40.156,8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6.340,9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798504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UDAE -EE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C-2701-0800-26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1.112,9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270804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PEI- 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C-2701-0800-27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35.996,1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35.996,1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398921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Mantenimeinto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C-2701-0800-28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21.989,0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20.270,7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20.144,4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1.718,3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7421418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Escuela Judicial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C-2701-0800-29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15.725,5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14.857,2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14.195,1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868,3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68066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OSEG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C-2701-0800-30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606,8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516,8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38945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RR.HH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C-2701-0800-31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1.656,5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1.581,5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1.581,5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391993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PET- TD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C-2701-0800-36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16.080,2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10.263,0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10.263,0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5.817,2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36,2%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958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Informática -FP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C-2799-0800-12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54.997,2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33.716,6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33.716,6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21.280,6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38,7%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738017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UDAE-SG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C-2799-0800-13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452932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22.931,5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12.024,4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12.024,4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757337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272.995,1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212.687,5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173.206,7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60.307,6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22,1%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287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553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 smtClean="0"/>
              <a:t>15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1600" dirty="0"/>
              <a:t>Ejecución reserva constituida 2022 a </a:t>
            </a:r>
            <a:r>
              <a:rPr lang="es-MX" sz="1600" dirty="0" smtClean="0"/>
              <a:t>Noviembre </a:t>
            </a:r>
            <a:r>
              <a:rPr lang="es-MX" sz="1600" dirty="0"/>
              <a:t>de 2023– inversión. Nivel Central y Seccionales</a:t>
            </a:r>
            <a:endParaRPr lang="es-CO" sz="16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51201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492171"/>
              </p:ext>
            </p:extLst>
          </p:nvPr>
        </p:nvGraphicFramePr>
        <p:xfrm>
          <a:off x="2859577" y="1825628"/>
          <a:ext cx="5661300" cy="4561522"/>
        </p:xfrm>
        <a:graphic>
          <a:graphicData uri="http://schemas.openxmlformats.org/drawingml/2006/table">
            <a:tbl>
              <a:tblPr/>
              <a:tblGrid>
                <a:gridCol w="1204740">
                  <a:extLst>
                    <a:ext uri="{9D8B030D-6E8A-4147-A177-3AD203B41FA5}">
                      <a16:colId xmlns:a16="http://schemas.microsoft.com/office/drawing/2014/main" val="7946969"/>
                    </a:ext>
                  </a:extLst>
                </a:gridCol>
                <a:gridCol w="979463">
                  <a:extLst>
                    <a:ext uri="{9D8B030D-6E8A-4147-A177-3AD203B41FA5}">
                      <a16:colId xmlns:a16="http://schemas.microsoft.com/office/drawing/2014/main" val="2663697639"/>
                    </a:ext>
                  </a:extLst>
                </a:gridCol>
                <a:gridCol w="783571">
                  <a:extLst>
                    <a:ext uri="{9D8B030D-6E8A-4147-A177-3AD203B41FA5}">
                      <a16:colId xmlns:a16="http://schemas.microsoft.com/office/drawing/2014/main" val="2907425446"/>
                    </a:ext>
                  </a:extLst>
                </a:gridCol>
                <a:gridCol w="783571">
                  <a:extLst>
                    <a:ext uri="{9D8B030D-6E8A-4147-A177-3AD203B41FA5}">
                      <a16:colId xmlns:a16="http://schemas.microsoft.com/office/drawing/2014/main" val="3676012622"/>
                    </a:ext>
                  </a:extLst>
                </a:gridCol>
                <a:gridCol w="1126384">
                  <a:extLst>
                    <a:ext uri="{9D8B030D-6E8A-4147-A177-3AD203B41FA5}">
                      <a16:colId xmlns:a16="http://schemas.microsoft.com/office/drawing/2014/main" val="4030043858"/>
                    </a:ext>
                  </a:extLst>
                </a:gridCol>
                <a:gridCol w="783571">
                  <a:extLst>
                    <a:ext uri="{9D8B030D-6E8A-4147-A177-3AD203B41FA5}">
                      <a16:colId xmlns:a16="http://schemas.microsoft.com/office/drawing/2014/main" val="3363769162"/>
                    </a:ext>
                  </a:extLst>
                </a:gridCol>
              </a:tblGrid>
              <a:tr h="3234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Dependencia 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Compromisos actuales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Obligaciones 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Pagos 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Reserva sin utilizar 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 Reserva sin utilizar 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56315"/>
                  </a:ext>
                </a:extLst>
              </a:tr>
              <a:tr h="340458"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GESTION GENERAL</a:t>
                      </a:r>
                      <a:endParaRPr lang="es-CO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220.728,5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175.349,9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135.968,7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45.378,5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20,6%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653714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BID</a:t>
                      </a:r>
                    </a:p>
                    <a:p>
                      <a:pPr algn="l" fontAlgn="b"/>
                      <a:endParaRPr lang="es-CO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22.931,5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12.024,4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12.024,4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10.907,1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47,6%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628090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SECCIONAL MEDELLIN</a:t>
                      </a:r>
                      <a:endParaRPr lang="es-CO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3.886,4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3.882,5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3.882,5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351749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SECCIONAL CARTAGENA</a:t>
                      </a:r>
                      <a:endParaRPr lang="es-CO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3.395,2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2.168,8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2.168,8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1.226,4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36,1%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072146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SECCIONAL BARRANQUILLA</a:t>
                      </a:r>
                      <a:endParaRPr lang="es-CO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2.985,3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2.693,3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2.693,3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292,0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9,8%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600264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SECCIONAL BUCARAMANGA</a:t>
                      </a:r>
                      <a:endParaRPr lang="es-CO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2.155,6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2.155,6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2.155,6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483448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SECCIONAL PASTO</a:t>
                      </a:r>
                      <a:endParaRPr lang="es-CO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2.121,4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2.009,8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2.009,8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5,3%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808397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SECCIONAL VALLEDUPAR</a:t>
                      </a:r>
                      <a:endParaRPr lang="es-CO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1.870,0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1.839,9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1.839,9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1,6%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473812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SECCIONAL CALI</a:t>
                      </a:r>
                      <a:endParaRPr lang="es-CO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1.729,4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1.171,4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1.171,4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558,0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32,3%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307970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SECCIONAL SINCELEJO</a:t>
                      </a:r>
                      <a:endParaRPr lang="es-CO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1.570,1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1.211,4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1.211,4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358,8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22,8%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209667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SECCIONAL PEREIRA</a:t>
                      </a:r>
                      <a:endParaRPr lang="es-CO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1.491,6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1.491,6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1.491,6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183646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SECCIONAL VILLAVICENCIO</a:t>
                      </a:r>
                      <a:endParaRPr lang="es-CO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1.187,4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1.187,4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1.187,4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588421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SECCIONAL POPAYAN</a:t>
                      </a:r>
                      <a:endParaRPr lang="es-CO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1.006,2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386,4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386,4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619,8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61,6%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113835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SECCIONAL TUNJA</a:t>
                      </a:r>
                      <a:endParaRPr lang="es-CO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977,9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467,7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47,8%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740866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SECCIONAL BOGOTA</a:t>
                      </a:r>
                      <a:endParaRPr lang="es-CO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953,8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933,3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833,7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2,1%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639125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SECCIONAL MONTERIA</a:t>
                      </a:r>
                      <a:endParaRPr lang="es-CO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842,2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842,2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842,2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206421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SECCIONAL IBAGUE</a:t>
                      </a:r>
                      <a:endParaRPr lang="es-CO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781,4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781,4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781,4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430558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SECCIONAL NEIVA</a:t>
                      </a:r>
                      <a:endParaRPr lang="es-CO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623,6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543,5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543,5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12,9%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18844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SECCIONAL MANIZALES</a:t>
                      </a:r>
                      <a:endParaRPr lang="es-CO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581,1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581,1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581,1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7317346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SECCIONAL ARMENIA</a:t>
                      </a:r>
                      <a:endParaRPr lang="es-CO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440,9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57,4%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064867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SECCIONAL SANTA MARTHA</a:t>
                      </a:r>
                      <a:endParaRPr lang="es-CO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979403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SECCIONAL CUCUTA</a:t>
                      </a:r>
                      <a:endParaRPr lang="es-CO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96445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  <a:endParaRPr lang="es-CO" sz="5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272.995,1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212.687,5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173.206,7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60.307,6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22,1%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231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0075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 smtClean="0"/>
              <a:t>16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2000" dirty="0"/>
              <a:t>Reserva inversión 2022 Ejecucion estimada vs Ejecución efectiva</a:t>
            </a:r>
          </a:p>
          <a:p>
            <a:endParaRPr lang="es-CO" sz="1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9898015" y="6081831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C874D54D-4733-7E2E-EF1B-D4C25CCCD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56788"/>
              </p:ext>
            </p:extLst>
          </p:nvPr>
        </p:nvGraphicFramePr>
        <p:xfrm>
          <a:off x="1853671" y="1900332"/>
          <a:ext cx="6971152" cy="4425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0154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CO" dirty="0"/>
              <a:t>17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1530" y="1412193"/>
            <a:ext cx="10183610" cy="507831"/>
          </a:xfrm>
        </p:spPr>
        <p:txBody>
          <a:bodyPr/>
          <a:lstStyle/>
          <a:p>
            <a:r>
              <a:rPr lang="es-MX" sz="2000" dirty="0"/>
              <a:t>Cuentas por pagar constituida 2022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4219073" y="3064042"/>
            <a:ext cx="4636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Ejecucion </a:t>
            </a:r>
            <a:r>
              <a:rPr lang="es-MX" dirty="0" err="1"/>
              <a:t>CxP</a:t>
            </a:r>
            <a:r>
              <a:rPr lang="es-MX" dirty="0"/>
              <a:t>  a </a:t>
            </a:r>
            <a:r>
              <a:rPr lang="es-MX" dirty="0" smtClean="0"/>
              <a:t>Noviembre </a:t>
            </a:r>
            <a:r>
              <a:rPr lang="es-MX" dirty="0"/>
              <a:t>de  2023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08885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>
            <a:normAutofit/>
          </a:bodyPr>
          <a:lstStyle/>
          <a:p>
            <a:r>
              <a:rPr lang="es-CO" dirty="0"/>
              <a:t>18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058778"/>
            <a:ext cx="10183610" cy="841553"/>
          </a:xfrm>
        </p:spPr>
        <p:txBody>
          <a:bodyPr/>
          <a:lstStyle/>
          <a:p>
            <a:r>
              <a:rPr lang="es-MX" sz="2000" dirty="0"/>
              <a:t>Cuentas Por pagar constituidas 2022. Ejecucion a </a:t>
            </a:r>
            <a:r>
              <a:rPr lang="es-MX" sz="2000" dirty="0" smtClean="0"/>
              <a:t>Noviembre </a:t>
            </a:r>
            <a:r>
              <a:rPr lang="es-MX" sz="2000" dirty="0"/>
              <a:t>de 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7965CBD6-22E2-4882-B5E7-37425C0F33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412208"/>
              </p:ext>
            </p:extLst>
          </p:nvPr>
        </p:nvGraphicFramePr>
        <p:xfrm>
          <a:off x="1267362" y="2026451"/>
          <a:ext cx="7594081" cy="3588090"/>
        </p:xfrm>
        <a:graphic>
          <a:graphicData uri="http://schemas.openxmlformats.org/drawingml/2006/table">
            <a:tbl>
              <a:tblPr/>
              <a:tblGrid>
                <a:gridCol w="2695169">
                  <a:extLst>
                    <a:ext uri="{9D8B030D-6E8A-4147-A177-3AD203B41FA5}">
                      <a16:colId xmlns:a16="http://schemas.microsoft.com/office/drawing/2014/main" val="3999226121"/>
                    </a:ext>
                  </a:extLst>
                </a:gridCol>
                <a:gridCol w="1307805">
                  <a:extLst>
                    <a:ext uri="{9D8B030D-6E8A-4147-A177-3AD203B41FA5}">
                      <a16:colId xmlns:a16="http://schemas.microsoft.com/office/drawing/2014/main" val="3568780315"/>
                    </a:ext>
                  </a:extLst>
                </a:gridCol>
                <a:gridCol w="1573619">
                  <a:extLst>
                    <a:ext uri="{9D8B030D-6E8A-4147-A177-3AD203B41FA5}">
                      <a16:colId xmlns:a16="http://schemas.microsoft.com/office/drawing/2014/main" val="2699494421"/>
                    </a:ext>
                  </a:extLst>
                </a:gridCol>
                <a:gridCol w="1052623">
                  <a:extLst>
                    <a:ext uri="{9D8B030D-6E8A-4147-A177-3AD203B41FA5}">
                      <a16:colId xmlns:a16="http://schemas.microsoft.com/office/drawing/2014/main" val="2039425840"/>
                    </a:ext>
                  </a:extLst>
                </a:gridCol>
                <a:gridCol w="964865">
                  <a:extLst>
                    <a:ext uri="{9D8B030D-6E8A-4147-A177-3AD203B41FA5}">
                      <a16:colId xmlns:a16="http://schemas.microsoft.com/office/drawing/2014/main" val="2206014114"/>
                    </a:ext>
                  </a:extLst>
                </a:gridCol>
              </a:tblGrid>
              <a:tr h="3983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Objeto de Gasto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 Obligaciones por pagar 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 Valores pagados 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Saldo por pagar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 % Por pagar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555115"/>
                  </a:ext>
                </a:extLst>
              </a:tr>
              <a:tr h="48171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A-01 Gastos de Personal</a:t>
                      </a:r>
                    </a:p>
                    <a:p>
                      <a:pPr algn="l" rtl="0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22.921.140.637,00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22.921.140.637,00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567682"/>
                  </a:ext>
                </a:extLst>
              </a:tr>
              <a:tr h="324232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u="none" strike="noStrike" dirty="0">
                          <a:effectLst/>
                          <a:latin typeface="+mn-lt"/>
                        </a:rPr>
                        <a:t>A-02 Adquisición Bienes y Servicios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4.080.382.605,98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4.080.382.605,98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55227"/>
                  </a:ext>
                </a:extLst>
              </a:tr>
              <a:tr h="32423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A-03 Transferencias corrientes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3.061.253.116,16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3.061.253.116,16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624588"/>
                  </a:ext>
                </a:extLst>
              </a:tr>
              <a:tr h="32423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A-07 Disminución de pasivos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92.083.158,00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92.083.158,00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76481"/>
                  </a:ext>
                </a:extLst>
              </a:tr>
              <a:tr h="63920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A-08 Gastos por tributos, multas, sanciones e intereses de mora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5.360.119,00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  5.360.119,00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550432"/>
                  </a:ext>
                </a:extLst>
              </a:tr>
              <a:tr h="32423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sng" strike="noStrike" dirty="0">
                          <a:effectLst/>
                          <a:latin typeface="+mn-lt"/>
                        </a:rPr>
                        <a:t>Subtotal Gastos De Funcionamiento </a:t>
                      </a:r>
                      <a:endParaRPr lang="es-CO" sz="1200" b="0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0" u="sng" strike="noStrike" dirty="0">
                          <a:effectLst/>
                          <a:latin typeface="Calibri" panose="020F0502020204030204" pitchFamily="34" charset="0"/>
                        </a:rPr>
                        <a:t>         30.160.219.636,14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0" u="sng" strike="noStrike" dirty="0">
                          <a:effectLst/>
                          <a:latin typeface="Calibri" panose="020F0502020204030204" pitchFamily="34" charset="0"/>
                        </a:rPr>
                        <a:t>   30.160.219.636,14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0" u="sng" strike="noStrike" dirty="0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0" u="sng" strike="noStrike" dirty="0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212924"/>
                  </a:ext>
                </a:extLst>
              </a:tr>
              <a:tr h="19453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Inversión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6.386.649.072,83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6.386.649.072,83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370096"/>
                  </a:ext>
                </a:extLst>
              </a:tr>
              <a:tr h="32423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1" u="none" strike="noStrike" dirty="0">
                          <a:effectLst/>
                          <a:latin typeface="+mn-lt"/>
                        </a:rPr>
                        <a:t>TOTAL RAMA JUDICIAL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36.546.868.708,97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36.546.868.708,97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58416"/>
                  </a:ext>
                </a:extLst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267362" y="6006301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</p:spTree>
    <p:extLst>
      <p:ext uri="{BB962C8B-B14F-4D97-AF65-F5344CB8AC3E}">
        <p14:creationId xmlns:p14="http://schemas.microsoft.com/office/powerpoint/2010/main" val="4290063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1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16743" y="1370288"/>
            <a:ext cx="10183610" cy="507831"/>
          </a:xfrm>
        </p:spPr>
        <p:txBody>
          <a:bodyPr/>
          <a:lstStyle/>
          <a:p>
            <a:r>
              <a:rPr lang="es-ES" sz="2000" b="1" dirty="0">
                <a:highlight>
                  <a:srgbClr val="C8E3FF"/>
                </a:highlight>
              </a:rPr>
              <a:t>Ejecucion Presupuestal - </a:t>
            </a:r>
            <a:r>
              <a:rPr lang="es-CO" sz="2000" b="1" dirty="0">
                <a:highlight>
                  <a:srgbClr val="C8E3FF"/>
                </a:highlight>
              </a:rPr>
              <a:t>Por Unidad Ejecutora – a </a:t>
            </a:r>
            <a:r>
              <a:rPr lang="es-CO" sz="2000" b="1" dirty="0" smtClean="0">
                <a:highlight>
                  <a:srgbClr val="C8E3FF"/>
                </a:highlight>
              </a:rPr>
              <a:t>Noviembre </a:t>
            </a:r>
            <a:r>
              <a:rPr lang="es-CO" sz="2000" b="1" dirty="0">
                <a:highlight>
                  <a:srgbClr val="C8E3FF"/>
                </a:highlight>
              </a:rPr>
              <a:t>de 2023</a:t>
            </a: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474765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266595" y="6146647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834861"/>
              </p:ext>
            </p:extLst>
          </p:nvPr>
        </p:nvGraphicFramePr>
        <p:xfrm>
          <a:off x="1828760" y="1954924"/>
          <a:ext cx="7963004" cy="40283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4591">
                  <a:extLst>
                    <a:ext uri="{9D8B030D-6E8A-4147-A177-3AD203B41FA5}">
                      <a16:colId xmlns:a16="http://schemas.microsoft.com/office/drawing/2014/main" val="1988151870"/>
                    </a:ext>
                  </a:extLst>
                </a:gridCol>
                <a:gridCol w="948434">
                  <a:extLst>
                    <a:ext uri="{9D8B030D-6E8A-4147-A177-3AD203B41FA5}">
                      <a16:colId xmlns:a16="http://schemas.microsoft.com/office/drawing/2014/main" val="2682359222"/>
                    </a:ext>
                  </a:extLst>
                </a:gridCol>
                <a:gridCol w="880689">
                  <a:extLst>
                    <a:ext uri="{9D8B030D-6E8A-4147-A177-3AD203B41FA5}">
                      <a16:colId xmlns:a16="http://schemas.microsoft.com/office/drawing/2014/main" val="3479686508"/>
                    </a:ext>
                  </a:extLst>
                </a:gridCol>
                <a:gridCol w="487915">
                  <a:extLst>
                    <a:ext uri="{9D8B030D-6E8A-4147-A177-3AD203B41FA5}">
                      <a16:colId xmlns:a16="http://schemas.microsoft.com/office/drawing/2014/main" val="1163652357"/>
                    </a:ext>
                  </a:extLst>
                </a:gridCol>
                <a:gridCol w="901199">
                  <a:extLst>
                    <a:ext uri="{9D8B030D-6E8A-4147-A177-3AD203B41FA5}">
                      <a16:colId xmlns:a16="http://schemas.microsoft.com/office/drawing/2014/main" val="1275784373"/>
                    </a:ext>
                  </a:extLst>
                </a:gridCol>
                <a:gridCol w="459796">
                  <a:extLst>
                    <a:ext uri="{9D8B030D-6E8A-4147-A177-3AD203B41FA5}">
                      <a16:colId xmlns:a16="http://schemas.microsoft.com/office/drawing/2014/main" val="447478609"/>
                    </a:ext>
                  </a:extLst>
                </a:gridCol>
                <a:gridCol w="763260">
                  <a:extLst>
                    <a:ext uri="{9D8B030D-6E8A-4147-A177-3AD203B41FA5}">
                      <a16:colId xmlns:a16="http://schemas.microsoft.com/office/drawing/2014/main" val="839702239"/>
                    </a:ext>
                  </a:extLst>
                </a:gridCol>
                <a:gridCol w="698889">
                  <a:extLst>
                    <a:ext uri="{9D8B030D-6E8A-4147-A177-3AD203B41FA5}">
                      <a16:colId xmlns:a16="http://schemas.microsoft.com/office/drawing/2014/main" val="2790080696"/>
                    </a:ext>
                  </a:extLst>
                </a:gridCol>
                <a:gridCol w="800043">
                  <a:extLst>
                    <a:ext uri="{9D8B030D-6E8A-4147-A177-3AD203B41FA5}">
                      <a16:colId xmlns:a16="http://schemas.microsoft.com/office/drawing/2014/main" val="2950422412"/>
                    </a:ext>
                  </a:extLst>
                </a:gridCol>
                <a:gridCol w="478188">
                  <a:extLst>
                    <a:ext uri="{9D8B030D-6E8A-4147-A177-3AD203B41FA5}">
                      <a16:colId xmlns:a16="http://schemas.microsoft.com/office/drawing/2014/main" val="1318804652"/>
                    </a:ext>
                  </a:extLst>
                </a:gridCol>
              </a:tblGrid>
              <a:tr h="6272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Unidad Presupuestal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Apropiación Vigente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Compromisos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Contraídos</a:t>
                      </a: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Comp./</a:t>
                      </a:r>
                      <a:r>
                        <a:rPr lang="es-CO" sz="900" b="1" dirty="0" err="1">
                          <a:effectLst/>
                          <a:latin typeface="+mn-lt"/>
                        </a:rPr>
                        <a:t>Apr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Obligaciones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Oblig./</a:t>
                      </a:r>
                      <a:r>
                        <a:rPr lang="es-CO" sz="900" b="1" dirty="0" err="1">
                          <a:effectLst/>
                          <a:latin typeface="+mn-lt"/>
                        </a:rPr>
                        <a:t>Apr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Pagos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Pago/</a:t>
                      </a:r>
                      <a:r>
                        <a:rPr lang="es-CO" sz="900" b="1" dirty="0" err="1">
                          <a:effectLst/>
                          <a:latin typeface="+mn-lt"/>
                        </a:rPr>
                        <a:t>Apr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Apropiación sin Comprometer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% por  comprometer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928413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50" b="1" dirty="0">
                          <a:effectLst/>
                          <a:latin typeface="+mn-lt"/>
                        </a:rPr>
                        <a:t>Consejo Superior de la Judicatura</a:t>
                      </a:r>
                      <a:endParaRPr lang="es-CO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890.069,6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601.062,7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67,5%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585.785,2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65,8%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585.085,1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65,7%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289.007,0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89565190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+mn-lt"/>
                        </a:rPr>
                        <a:t>Corte Suprema de Justicia</a:t>
                      </a:r>
                      <a:endParaRPr lang="es-CO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309.424,6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214.722,8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69,4%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211.221,5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68,3%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211.150,7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68,2%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94.701,8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02513578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+mn-lt"/>
                        </a:rPr>
                        <a:t>Consejo de Estado</a:t>
                      </a:r>
                      <a:endParaRPr lang="es-CO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274.654,5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204.233,7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74,4%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202.525,9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73,7%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202.449,0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73,7%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70.420,8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10389614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+mn-lt"/>
                        </a:rPr>
                        <a:t>Corte Constitucional</a:t>
                      </a:r>
                      <a:endParaRPr lang="es-CO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99.792,3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76.513,2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76,7%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75.386,5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75,5%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75.379,3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75,5%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23.279,2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7427455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+mn-lt"/>
                        </a:rPr>
                        <a:t>Tribunales y Juzgados</a:t>
                      </a:r>
                      <a:endParaRPr lang="es-CO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5.677.629,1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4.176.350,9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73,6%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4.105.170,1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72,3%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4.103.369,1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72,3%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1.501.278,2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73077569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50" b="1" dirty="0">
                          <a:effectLst/>
                          <a:latin typeface="+mn-lt"/>
                        </a:rPr>
                        <a:t>Comisión Nacional de Disciplina Judicial</a:t>
                      </a:r>
                      <a:endParaRPr lang="es-CO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224.521,1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127.248,7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56,7%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124.113,4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55,3%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124.054,5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55,3%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97.272,3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2920313"/>
                  </a:ext>
                </a:extLst>
              </a:tr>
              <a:tr h="48320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5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Inversión – Fondos Especiales y Otros Recursos Tesoro </a:t>
                      </a:r>
                      <a:endParaRPr lang="es-CO" sz="105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643.750,0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442.123,1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68,7%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219.740,3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34,1%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212.607,2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33,0%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201.626,9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31,3%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56380101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Inversión – Recursos Crédito  Externo- BID</a:t>
                      </a:r>
                      <a:endParaRPr lang="es-CO" sz="105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83.159,9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71.223,1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85,6%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22.026,7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26,5%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22.025,8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26,5%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11.936,8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14,4%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65632040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u="sng" dirty="0">
                          <a:effectLst/>
                          <a:latin typeface="+mn-lt"/>
                        </a:rPr>
                        <a:t>TOTAL</a:t>
                      </a:r>
                      <a:endParaRPr lang="es-CO" sz="1050" b="1" u="sng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8.203.001,1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5.913.478,1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72,1%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5.545.969,6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67,6%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5.536.120,8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67,5%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2.289.522,9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3034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484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2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53808"/>
            <a:ext cx="10183610" cy="507831"/>
          </a:xfrm>
        </p:spPr>
        <p:txBody>
          <a:bodyPr/>
          <a:lstStyle/>
          <a:p>
            <a:r>
              <a:rPr lang="es-ES" sz="2000" b="1" dirty="0">
                <a:highlight>
                  <a:srgbClr val="C8E3FF"/>
                </a:highlight>
              </a:rPr>
              <a:t>Ejecucion Presupuestal -  </a:t>
            </a:r>
            <a:r>
              <a:rPr lang="es-CO" sz="2000" b="1" dirty="0">
                <a:highlight>
                  <a:srgbClr val="C8E3FF"/>
                </a:highlight>
              </a:rPr>
              <a:t>Por Tipo de Gasto – a </a:t>
            </a:r>
            <a:r>
              <a:rPr lang="es-CO" sz="2000" b="1" dirty="0" smtClean="0">
                <a:highlight>
                  <a:srgbClr val="C8E3FF"/>
                </a:highlight>
              </a:rPr>
              <a:t>Noviembre </a:t>
            </a:r>
            <a:r>
              <a:rPr lang="es-CO" sz="2000" b="1" dirty="0">
                <a:highlight>
                  <a:srgbClr val="C8E3FF"/>
                </a:highlight>
              </a:rPr>
              <a:t>de  2023  </a:t>
            </a: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715724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17418F01-7505-4CC2-875D-5D8BEE7B3D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289640"/>
              </p:ext>
            </p:extLst>
          </p:nvPr>
        </p:nvGraphicFramePr>
        <p:xfrm>
          <a:off x="1267364" y="1661378"/>
          <a:ext cx="8562436" cy="4170567"/>
        </p:xfrm>
        <a:graphic>
          <a:graphicData uri="http://schemas.openxmlformats.org/drawingml/2006/table">
            <a:tbl>
              <a:tblPr/>
              <a:tblGrid>
                <a:gridCol w="1990015">
                  <a:extLst>
                    <a:ext uri="{9D8B030D-6E8A-4147-A177-3AD203B41FA5}">
                      <a16:colId xmlns:a16="http://schemas.microsoft.com/office/drawing/2014/main" val="2960006817"/>
                    </a:ext>
                  </a:extLst>
                </a:gridCol>
                <a:gridCol w="772690">
                  <a:extLst>
                    <a:ext uri="{9D8B030D-6E8A-4147-A177-3AD203B41FA5}">
                      <a16:colId xmlns:a16="http://schemas.microsoft.com/office/drawing/2014/main" val="815038549"/>
                    </a:ext>
                  </a:extLst>
                </a:gridCol>
                <a:gridCol w="825731">
                  <a:extLst>
                    <a:ext uri="{9D8B030D-6E8A-4147-A177-3AD203B41FA5}">
                      <a16:colId xmlns:a16="http://schemas.microsoft.com/office/drawing/2014/main" val="3408720232"/>
                    </a:ext>
                  </a:extLst>
                </a:gridCol>
                <a:gridCol w="637680">
                  <a:extLst>
                    <a:ext uri="{9D8B030D-6E8A-4147-A177-3AD203B41FA5}">
                      <a16:colId xmlns:a16="http://schemas.microsoft.com/office/drawing/2014/main" val="2947933364"/>
                    </a:ext>
                  </a:extLst>
                </a:gridCol>
                <a:gridCol w="915573">
                  <a:extLst>
                    <a:ext uri="{9D8B030D-6E8A-4147-A177-3AD203B41FA5}">
                      <a16:colId xmlns:a16="http://schemas.microsoft.com/office/drawing/2014/main" val="2960274372"/>
                    </a:ext>
                  </a:extLst>
                </a:gridCol>
                <a:gridCol w="603906">
                  <a:extLst>
                    <a:ext uri="{9D8B030D-6E8A-4147-A177-3AD203B41FA5}">
                      <a16:colId xmlns:a16="http://schemas.microsoft.com/office/drawing/2014/main" val="2090796418"/>
                    </a:ext>
                  </a:extLst>
                </a:gridCol>
                <a:gridCol w="729299">
                  <a:extLst>
                    <a:ext uri="{9D8B030D-6E8A-4147-A177-3AD203B41FA5}">
                      <a16:colId xmlns:a16="http://schemas.microsoft.com/office/drawing/2014/main" val="1482663369"/>
                    </a:ext>
                  </a:extLst>
                </a:gridCol>
                <a:gridCol w="581587">
                  <a:extLst>
                    <a:ext uri="{9D8B030D-6E8A-4147-A177-3AD203B41FA5}">
                      <a16:colId xmlns:a16="http://schemas.microsoft.com/office/drawing/2014/main" val="1075315901"/>
                    </a:ext>
                  </a:extLst>
                </a:gridCol>
                <a:gridCol w="718047">
                  <a:extLst>
                    <a:ext uri="{9D8B030D-6E8A-4147-A177-3AD203B41FA5}">
                      <a16:colId xmlns:a16="http://schemas.microsoft.com/office/drawing/2014/main" val="2686214003"/>
                    </a:ext>
                  </a:extLst>
                </a:gridCol>
                <a:gridCol w="787908">
                  <a:extLst>
                    <a:ext uri="{9D8B030D-6E8A-4147-A177-3AD203B41FA5}">
                      <a16:colId xmlns:a16="http://schemas.microsoft.com/office/drawing/2014/main" val="184945945"/>
                    </a:ext>
                  </a:extLst>
                </a:gridCol>
              </a:tblGrid>
              <a:tr h="458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Objeto del  Gasto</a:t>
                      </a:r>
                      <a:endParaRPr lang="es-CO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Apropiación Vigente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Compromisos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Comp./Apro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Obligaciones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Oblig./Apro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Pagos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Pago/Apro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Apropiación por   Comprometer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% por  comprometer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123282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A-01-01 Gastos de Personal - Permanente *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5.889.589,0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4.624.549,0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78,5%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4.613.151,8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78,3%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4.612.981,4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78,3%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1.265.040,0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21,5%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629891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A-01-02 Gastos de Personal - Temporal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109.332,3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73.964,2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67,7%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73.907,1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67,6%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73.882,4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67,6%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35.368,1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32,3%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739898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A-02 Adquisición Bienes y Servicios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462.400,5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409.405,2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88,5%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332.351,9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71,9%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329.950,9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71,4%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52.995,3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11,5%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8188687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A-03 Transferencias corrientes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684.252,3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133.583,9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19,5%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126.798,3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18,5%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126.728,7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18,5%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550.668,4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80,5%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01754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A-07 Disminución de pasivos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11.394,7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10.164,1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89,2%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9.531,9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83,7%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9.482,9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83,2%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1.230,6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10,8%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871077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A-08 Gastos por tributos, multas, sanciones e intereses de mora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19.260,7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6.103,9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31,7%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6.099,9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31,7%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6.099,9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31,7%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13.156,8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68,3%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202836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Subtotal Gastos De Funcionamiento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7.176.229,5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5.257.770,2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73,3%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5.161.840,8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71,9%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5.159.126,1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71,9%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1.918.459,3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26,7%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255391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 – Servicio de la Deuda Pública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299.861,7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142.361,7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47,5%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142.361,7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47,5%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142.361,7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47,5%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157.500,0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52,5%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976769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C- </a:t>
                      </a:r>
                      <a:r>
                        <a:rPr lang="es-ES" sz="1050" b="0" i="0" u="none" strike="noStrike" cap="non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Inversión – Fondos Especiales y Otros Recursos Tesoro </a:t>
                      </a:r>
                      <a:endParaRPr lang="es-CO" sz="1050" b="0" i="0" u="none" strike="noStrike" cap="none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643.750,0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442.123,1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68,7%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219.740,3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34,1%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212.607,2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33,0%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201.626,9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31,3%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385635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C- Inversión – Recursos Crédito  Externo- BID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83.159,9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71.223,1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85,6%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22.026,7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26,5%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22.025,8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26,5%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11.936,8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14,4%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766658"/>
                  </a:ext>
                </a:extLst>
              </a:tr>
              <a:tr h="1722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RAMA JUDICIAL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8.203.001,1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5.913.478,1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i="0" u="none" strike="noStrike" dirty="0">
                          <a:effectLst/>
                          <a:latin typeface="Calibri" panose="020F0502020204030204" pitchFamily="34" charset="0"/>
                        </a:rPr>
                        <a:t>72,1%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5.545.969,6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i="0" u="none" strike="noStrike">
                          <a:effectLst/>
                          <a:latin typeface="Calibri" panose="020F0502020204030204" pitchFamily="34" charset="0"/>
                        </a:rPr>
                        <a:t>67,6%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5.536.120,8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i="0" u="none" strike="noStrike">
                          <a:effectLst/>
                          <a:latin typeface="Calibri" panose="020F0502020204030204" pitchFamily="34" charset="0"/>
                        </a:rPr>
                        <a:t>67,5%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2.289.522,9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i="0" u="none" strike="noStrike" dirty="0">
                          <a:effectLst/>
                          <a:latin typeface="Calibri" panose="020F0502020204030204" pitchFamily="34" charset="0"/>
                        </a:rPr>
                        <a:t>27,9%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601340"/>
                  </a:ext>
                </a:extLst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268000" y="6125228"/>
            <a:ext cx="17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6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600" dirty="0">
              <a:ea typeface="Times New Roman" panose="02020603050405020304" pitchFamily="18" charset="0"/>
            </a:endParaRPr>
          </a:p>
          <a:p>
            <a:endParaRPr lang="es-CO" sz="600" dirty="0"/>
          </a:p>
        </p:txBody>
      </p:sp>
      <p:sp>
        <p:nvSpPr>
          <p:cNvPr id="2" name="CuadroTexto 1"/>
          <p:cNvSpPr txBox="1"/>
          <p:nvPr/>
        </p:nvSpPr>
        <p:spPr>
          <a:xfrm>
            <a:off x="3001325" y="6063673"/>
            <a:ext cx="25472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*Decreto 1234 de 2023 ad 540 mil millones</a:t>
            </a:r>
            <a:endParaRPr lang="es-CO" sz="10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691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4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Funcionamiento Nivel Central y Seccionales a </a:t>
            </a:r>
            <a:r>
              <a:rPr lang="es-MX" sz="2000" dirty="0" smtClean="0"/>
              <a:t>Noviembre </a:t>
            </a:r>
            <a:r>
              <a:rPr lang="es-MX" sz="2000" dirty="0"/>
              <a:t>de 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074137"/>
              </p:ext>
            </p:extLst>
          </p:nvPr>
        </p:nvGraphicFramePr>
        <p:xfrm>
          <a:off x="1267362" y="2848167"/>
          <a:ext cx="8915402" cy="14883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7264">
                  <a:extLst>
                    <a:ext uri="{9D8B030D-6E8A-4147-A177-3AD203B41FA5}">
                      <a16:colId xmlns:a16="http://schemas.microsoft.com/office/drawing/2014/main" val="412667528"/>
                    </a:ext>
                  </a:extLst>
                </a:gridCol>
                <a:gridCol w="1017917">
                  <a:extLst>
                    <a:ext uri="{9D8B030D-6E8A-4147-A177-3AD203B41FA5}">
                      <a16:colId xmlns:a16="http://schemas.microsoft.com/office/drawing/2014/main" val="385257334"/>
                    </a:ext>
                  </a:extLst>
                </a:gridCol>
                <a:gridCol w="819510">
                  <a:extLst>
                    <a:ext uri="{9D8B030D-6E8A-4147-A177-3AD203B41FA5}">
                      <a16:colId xmlns:a16="http://schemas.microsoft.com/office/drawing/2014/main" val="2775451080"/>
                    </a:ext>
                  </a:extLst>
                </a:gridCol>
                <a:gridCol w="940279">
                  <a:extLst>
                    <a:ext uri="{9D8B030D-6E8A-4147-A177-3AD203B41FA5}">
                      <a16:colId xmlns:a16="http://schemas.microsoft.com/office/drawing/2014/main" val="2753357679"/>
                    </a:ext>
                  </a:extLst>
                </a:gridCol>
                <a:gridCol w="897147">
                  <a:extLst>
                    <a:ext uri="{9D8B030D-6E8A-4147-A177-3AD203B41FA5}">
                      <a16:colId xmlns:a16="http://schemas.microsoft.com/office/drawing/2014/main" val="697242030"/>
                    </a:ext>
                  </a:extLst>
                </a:gridCol>
                <a:gridCol w="819510">
                  <a:extLst>
                    <a:ext uri="{9D8B030D-6E8A-4147-A177-3AD203B41FA5}">
                      <a16:colId xmlns:a16="http://schemas.microsoft.com/office/drawing/2014/main" val="2706109542"/>
                    </a:ext>
                  </a:extLst>
                </a:gridCol>
                <a:gridCol w="776377">
                  <a:extLst>
                    <a:ext uri="{9D8B030D-6E8A-4147-A177-3AD203B41FA5}">
                      <a16:colId xmlns:a16="http://schemas.microsoft.com/office/drawing/2014/main" val="4184186"/>
                    </a:ext>
                  </a:extLst>
                </a:gridCol>
                <a:gridCol w="897147">
                  <a:extLst>
                    <a:ext uri="{9D8B030D-6E8A-4147-A177-3AD203B41FA5}">
                      <a16:colId xmlns:a16="http://schemas.microsoft.com/office/drawing/2014/main" val="1738338918"/>
                    </a:ext>
                  </a:extLst>
                </a:gridCol>
                <a:gridCol w="819510">
                  <a:extLst>
                    <a:ext uri="{9D8B030D-6E8A-4147-A177-3AD203B41FA5}">
                      <a16:colId xmlns:a16="http://schemas.microsoft.com/office/drawing/2014/main" val="4266169408"/>
                    </a:ext>
                  </a:extLst>
                </a:gridCol>
                <a:gridCol w="900741">
                  <a:extLst>
                    <a:ext uri="{9D8B030D-6E8A-4147-A177-3AD203B41FA5}">
                      <a16:colId xmlns:a16="http://schemas.microsoft.com/office/drawing/2014/main" val="3374068752"/>
                    </a:ext>
                  </a:extLst>
                </a:gridCol>
              </a:tblGrid>
              <a:tr h="726306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</a:rPr>
                        <a:t>Nivel Central y Seccionales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 smtClean="0">
                          <a:effectLst/>
                        </a:rPr>
                        <a:t>Apropiación</a:t>
                      </a:r>
                    </a:p>
                    <a:p>
                      <a:pPr algn="ctr" rtl="0" fontAlgn="ctr"/>
                      <a:r>
                        <a:rPr lang="es-CO" sz="1000" u="none" strike="noStrike" dirty="0" smtClean="0">
                          <a:effectLst/>
                        </a:rPr>
                        <a:t> </a:t>
                      </a:r>
                      <a:r>
                        <a:rPr lang="es-CO" sz="1000" u="none" strike="noStrike" dirty="0">
                          <a:effectLst/>
                        </a:rPr>
                        <a:t>Vigente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 smtClean="0">
                          <a:effectLst/>
                        </a:rPr>
                        <a:t>Compromisos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>
                          <a:effectLst/>
                        </a:rPr>
                        <a:t>% Ejecución nivel compromiso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 smtClean="0">
                          <a:effectLst/>
                        </a:rPr>
                        <a:t>Obligaciones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>
                          <a:effectLst/>
                        </a:rPr>
                        <a:t>% </a:t>
                      </a:r>
                      <a:r>
                        <a:rPr lang="es-CO" sz="1000" u="none" strike="noStrike" dirty="0" smtClean="0">
                          <a:effectLst/>
                        </a:rPr>
                        <a:t>Obligaciones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>
                          <a:effectLst/>
                        </a:rPr>
                        <a:t>Pagos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>
                          <a:effectLst/>
                        </a:rPr>
                        <a:t>% </a:t>
                      </a:r>
                      <a:r>
                        <a:rPr lang="es-CO" sz="1000" u="none" strike="noStrike" dirty="0" smtClean="0">
                          <a:effectLst/>
                        </a:rPr>
                        <a:t>Pagos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>
                          <a:effectLst/>
                        </a:rPr>
                        <a:t>Saldo por </a:t>
                      </a:r>
                      <a:r>
                        <a:rPr lang="es-CO" sz="1000" u="none" strike="noStrike" dirty="0" smtClean="0">
                          <a:effectLst/>
                        </a:rPr>
                        <a:t>Comprometer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>
                          <a:effectLst/>
                        </a:rPr>
                        <a:t>% </a:t>
                      </a:r>
                      <a:r>
                        <a:rPr lang="es-CO" sz="1000" u="none" strike="noStrike" dirty="0" smtClean="0">
                          <a:effectLst/>
                        </a:rPr>
                        <a:t>Comprometer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9128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</a:rPr>
                        <a:t>Nivel central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1.042.322,6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852.539,5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81,79%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836.235,2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80,23%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835.980,4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80,20%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189.783,1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18,21%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14152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</a:rPr>
                        <a:t>Seccionales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5.467.173,1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4.405.230,7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80,58%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4.325.605,6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79,12%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4.323.145,7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79,07%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1.061.942,3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19,42%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797864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</a:rPr>
                        <a:t>Sin asignar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666.733,9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666.733,9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91933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</a:rPr>
                        <a:t>Total 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7.176.229,5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5.257.770,2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73,27%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5.161.840,8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71,93%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5.159.126,1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71,89%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1.918.459,3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26,73%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5159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8455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3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Funcionamiento Nivel Central y Seccionales a </a:t>
            </a:r>
            <a:r>
              <a:rPr lang="es-MX" sz="2000" dirty="0" smtClean="0"/>
              <a:t>Noviembre </a:t>
            </a:r>
            <a:r>
              <a:rPr lang="es-MX" sz="2000" dirty="0"/>
              <a:t>de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032796"/>
              </p:ext>
            </p:extLst>
          </p:nvPr>
        </p:nvGraphicFramePr>
        <p:xfrm>
          <a:off x="1781707" y="1625713"/>
          <a:ext cx="7621087" cy="47818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272">
                  <a:extLst>
                    <a:ext uri="{9D8B030D-6E8A-4147-A177-3AD203B41FA5}">
                      <a16:colId xmlns:a16="http://schemas.microsoft.com/office/drawing/2014/main" val="3055839970"/>
                    </a:ext>
                  </a:extLst>
                </a:gridCol>
                <a:gridCol w="597039">
                  <a:extLst>
                    <a:ext uri="{9D8B030D-6E8A-4147-A177-3AD203B41FA5}">
                      <a16:colId xmlns:a16="http://schemas.microsoft.com/office/drawing/2014/main" val="199587918"/>
                    </a:ext>
                  </a:extLst>
                </a:gridCol>
                <a:gridCol w="690472">
                  <a:extLst>
                    <a:ext uri="{9D8B030D-6E8A-4147-A177-3AD203B41FA5}">
                      <a16:colId xmlns:a16="http://schemas.microsoft.com/office/drawing/2014/main" val="1473170799"/>
                    </a:ext>
                  </a:extLst>
                </a:gridCol>
                <a:gridCol w="690472">
                  <a:extLst>
                    <a:ext uri="{9D8B030D-6E8A-4147-A177-3AD203B41FA5}">
                      <a16:colId xmlns:a16="http://schemas.microsoft.com/office/drawing/2014/main" val="1610605375"/>
                    </a:ext>
                  </a:extLst>
                </a:gridCol>
                <a:gridCol w="690472">
                  <a:extLst>
                    <a:ext uri="{9D8B030D-6E8A-4147-A177-3AD203B41FA5}">
                      <a16:colId xmlns:a16="http://schemas.microsoft.com/office/drawing/2014/main" val="3530169430"/>
                    </a:ext>
                  </a:extLst>
                </a:gridCol>
                <a:gridCol w="690472">
                  <a:extLst>
                    <a:ext uri="{9D8B030D-6E8A-4147-A177-3AD203B41FA5}">
                      <a16:colId xmlns:a16="http://schemas.microsoft.com/office/drawing/2014/main" val="1875219053"/>
                    </a:ext>
                  </a:extLst>
                </a:gridCol>
                <a:gridCol w="690472">
                  <a:extLst>
                    <a:ext uri="{9D8B030D-6E8A-4147-A177-3AD203B41FA5}">
                      <a16:colId xmlns:a16="http://schemas.microsoft.com/office/drawing/2014/main" val="3647604932"/>
                    </a:ext>
                  </a:extLst>
                </a:gridCol>
                <a:gridCol w="690472">
                  <a:extLst>
                    <a:ext uri="{9D8B030D-6E8A-4147-A177-3AD203B41FA5}">
                      <a16:colId xmlns:a16="http://schemas.microsoft.com/office/drawing/2014/main" val="1050475656"/>
                    </a:ext>
                  </a:extLst>
                </a:gridCol>
                <a:gridCol w="690472">
                  <a:extLst>
                    <a:ext uri="{9D8B030D-6E8A-4147-A177-3AD203B41FA5}">
                      <a16:colId xmlns:a16="http://schemas.microsoft.com/office/drawing/2014/main" val="807625509"/>
                    </a:ext>
                  </a:extLst>
                </a:gridCol>
                <a:gridCol w="690472">
                  <a:extLst>
                    <a:ext uri="{9D8B030D-6E8A-4147-A177-3AD203B41FA5}">
                      <a16:colId xmlns:a16="http://schemas.microsoft.com/office/drawing/2014/main" val="2677006762"/>
                    </a:ext>
                  </a:extLst>
                </a:gridCol>
              </a:tblGrid>
              <a:tr h="3430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  <a:latin typeface="+mn-lt"/>
                        </a:rPr>
                        <a:t>Nivel Central y Seccionales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6" marR="7286" marT="728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 smtClean="0">
                          <a:effectLst/>
                          <a:latin typeface="+mn-lt"/>
                        </a:rPr>
                        <a:t>Apropiación. </a:t>
                      </a:r>
                      <a:r>
                        <a:rPr lang="es-CO" sz="900" u="none" strike="noStrike" dirty="0">
                          <a:effectLst/>
                          <a:latin typeface="+mn-lt"/>
                        </a:rPr>
                        <a:t>Vigente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6" marR="7286" marT="728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  <a:latin typeface="+mn-lt"/>
                        </a:rPr>
                        <a:t>Compromiso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6" marR="7286" marT="728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  <a:latin typeface="+mn-lt"/>
                        </a:rPr>
                        <a:t>% </a:t>
                      </a:r>
                      <a:r>
                        <a:rPr lang="es-CO" sz="900" u="none" strike="noStrike" dirty="0" smtClean="0">
                          <a:effectLst/>
                          <a:latin typeface="+mn-lt"/>
                        </a:rPr>
                        <a:t>compromisos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6" marR="7286" marT="728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 smtClean="0">
                          <a:effectLst/>
                          <a:latin typeface="+mn-lt"/>
                        </a:rPr>
                        <a:t>Obligaciones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6" marR="7286" marT="728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  <a:latin typeface="+mn-lt"/>
                        </a:rPr>
                        <a:t>% </a:t>
                      </a:r>
                      <a:r>
                        <a:rPr lang="es-CO" sz="900" u="none" strike="noStrike" dirty="0" smtClean="0">
                          <a:effectLst/>
                          <a:latin typeface="+mn-lt"/>
                        </a:rPr>
                        <a:t>Obligaciones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6" marR="7286" marT="728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  <a:latin typeface="+mn-lt"/>
                        </a:rPr>
                        <a:t>Pagos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6" marR="7286" marT="728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  <a:latin typeface="+mn-lt"/>
                        </a:rPr>
                        <a:t>% </a:t>
                      </a:r>
                      <a:r>
                        <a:rPr lang="es-CO" sz="900" u="none" strike="noStrike" dirty="0" smtClean="0">
                          <a:effectLst/>
                          <a:latin typeface="+mn-lt"/>
                        </a:rPr>
                        <a:t>pagos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6" marR="7286" marT="728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  <a:latin typeface="+mn-lt"/>
                        </a:rPr>
                        <a:t>Saldo por </a:t>
                      </a:r>
                      <a:r>
                        <a:rPr lang="es-CO" sz="900" u="none" strike="noStrike" dirty="0" smtClean="0">
                          <a:effectLst/>
                          <a:latin typeface="+mn-lt"/>
                        </a:rPr>
                        <a:t>Comprometer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6" marR="7286" marT="728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  <a:latin typeface="+mn-lt"/>
                        </a:rPr>
                        <a:t>% Por </a:t>
                      </a:r>
                      <a:r>
                        <a:rPr lang="es-CO" sz="900" u="none" strike="noStrike" dirty="0" smtClean="0">
                          <a:effectLst/>
                          <a:latin typeface="+mn-lt"/>
                        </a:rPr>
                        <a:t>comprometer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6" marR="7286" marT="728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046761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Bogota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1.042.322,6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852.539,5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836.235,2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835.980,4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189.783,1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11990580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gestión general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984.630,7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812.386,0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796.794,1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796.052,3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172.244,8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7497611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Medellin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712.366,2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582.855,1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575.083,5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575.046,6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129.511,1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94150313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Cali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490.696,8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397.294,0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392.046,4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392.046,4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93.402,8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5274277"/>
                  </a:ext>
                </a:extLst>
              </a:tr>
              <a:tr h="186774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Bucaramanga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334.203,1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261.003,7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78,1%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257.550,2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77,1%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257.218,1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73.199,4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21,9%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3476554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Tunja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283.483,8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236.444,7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224.540,0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224.245,4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47.039,1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0733885"/>
                  </a:ext>
                </a:extLst>
              </a:tr>
              <a:tr h="186774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Barranquilla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246.515,9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205.012,7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202.824,6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202.820,4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41.503,2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44504017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Neiva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228.864,7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178.970,4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177.205,7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176.942,5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49.894,3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21,8%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2733105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Cartagena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222.514,2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180.857,1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177.877,9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177.437,1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41.657,1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0474682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Ibagué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212.971,3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169.744,1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167.036,1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167.036,1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43.227,2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57748968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Pasto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210.371,4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175.237,7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172.218,5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172.218,5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35.133,8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76468142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Cucuta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209.338,8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172.975,6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170.348,3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170.290,9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36.363,2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72352699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Valledupar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186.747,4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153.662,5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148.773,2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148.647,8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33.084,9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16056642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Villavicencio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158.988,5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128.505,9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127.154,2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127.154,2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30.482,7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19,2%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20098971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Manizales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156.616,3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126.166,2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124.088,9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124.074,3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30.450,1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19,4%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58325284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Popayan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144.966,0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113.587,3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112.454,2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112.432,6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31.378,7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21,6%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92336557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Santa marta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141.840,1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114.049,1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112.620,7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112.620,7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27.791,0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19,6%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19541785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Pereira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131.853,4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96.132,7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94.303,7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94.298,1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35.720,7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26528489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Monteria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120.610,7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98.927,2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96.442,7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96.397,3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21.683,5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14916453"/>
                  </a:ext>
                </a:extLst>
              </a:tr>
              <a:tr h="179413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Cundinamarca – amazonas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113.944,1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53.647,4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47,1%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50.460,6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50.453,7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60.296,7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52,9%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65398589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Armenia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87.825,3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70.053,3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69.404,2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69.404,2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17.772,0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7532324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Sincelejo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87.824,2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77.718,2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76.377,8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76.308,5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10.106,0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67837497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Sin asignar a subunidad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666.733,9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666.733,9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1571086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7.176.229,5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5.257.770,2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5.161.840,8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5.159.126,1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1.918.459,3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7682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743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347713" y="2639683"/>
            <a:ext cx="664234" cy="17684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Rectángulo redondeado 2"/>
          <p:cNvSpPr/>
          <p:nvPr/>
        </p:nvSpPr>
        <p:spPr>
          <a:xfrm>
            <a:off x="7643004" y="2562045"/>
            <a:ext cx="724619" cy="18460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6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Inversión Nivel Central y Seccionales a </a:t>
            </a:r>
            <a:r>
              <a:rPr lang="es-MX" sz="2000" dirty="0" smtClean="0"/>
              <a:t>Noviembre </a:t>
            </a:r>
            <a:r>
              <a:rPr lang="es-MX" sz="2000" dirty="0"/>
              <a:t>de 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348833"/>
              </p:ext>
            </p:extLst>
          </p:nvPr>
        </p:nvGraphicFramePr>
        <p:xfrm>
          <a:off x="1161578" y="2764423"/>
          <a:ext cx="9158724" cy="14152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2869">
                  <a:extLst>
                    <a:ext uri="{9D8B030D-6E8A-4147-A177-3AD203B41FA5}">
                      <a16:colId xmlns:a16="http://schemas.microsoft.com/office/drawing/2014/main" val="187828371"/>
                    </a:ext>
                  </a:extLst>
                </a:gridCol>
                <a:gridCol w="1021107">
                  <a:extLst>
                    <a:ext uri="{9D8B030D-6E8A-4147-A177-3AD203B41FA5}">
                      <a16:colId xmlns:a16="http://schemas.microsoft.com/office/drawing/2014/main" val="132417578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440958326"/>
                    </a:ext>
                  </a:extLst>
                </a:gridCol>
                <a:gridCol w="652853">
                  <a:extLst>
                    <a:ext uri="{9D8B030D-6E8A-4147-A177-3AD203B41FA5}">
                      <a16:colId xmlns:a16="http://schemas.microsoft.com/office/drawing/2014/main" val="506295689"/>
                    </a:ext>
                  </a:extLst>
                </a:gridCol>
                <a:gridCol w="665940">
                  <a:extLst>
                    <a:ext uri="{9D8B030D-6E8A-4147-A177-3AD203B41FA5}">
                      <a16:colId xmlns:a16="http://schemas.microsoft.com/office/drawing/2014/main" val="2054260927"/>
                    </a:ext>
                  </a:extLst>
                </a:gridCol>
                <a:gridCol w="665940">
                  <a:extLst>
                    <a:ext uri="{9D8B030D-6E8A-4147-A177-3AD203B41FA5}">
                      <a16:colId xmlns:a16="http://schemas.microsoft.com/office/drawing/2014/main" val="3044154"/>
                    </a:ext>
                  </a:extLst>
                </a:gridCol>
                <a:gridCol w="665940">
                  <a:extLst>
                    <a:ext uri="{9D8B030D-6E8A-4147-A177-3AD203B41FA5}">
                      <a16:colId xmlns:a16="http://schemas.microsoft.com/office/drawing/2014/main" val="2749633286"/>
                    </a:ext>
                  </a:extLst>
                </a:gridCol>
                <a:gridCol w="665940">
                  <a:extLst>
                    <a:ext uri="{9D8B030D-6E8A-4147-A177-3AD203B41FA5}">
                      <a16:colId xmlns:a16="http://schemas.microsoft.com/office/drawing/2014/main" val="222237692"/>
                    </a:ext>
                  </a:extLst>
                </a:gridCol>
                <a:gridCol w="693828">
                  <a:extLst>
                    <a:ext uri="{9D8B030D-6E8A-4147-A177-3AD203B41FA5}">
                      <a16:colId xmlns:a16="http://schemas.microsoft.com/office/drawing/2014/main" val="2187626821"/>
                    </a:ext>
                  </a:extLst>
                </a:gridCol>
                <a:gridCol w="638052">
                  <a:extLst>
                    <a:ext uri="{9D8B030D-6E8A-4147-A177-3AD203B41FA5}">
                      <a16:colId xmlns:a16="http://schemas.microsoft.com/office/drawing/2014/main" val="1641565344"/>
                    </a:ext>
                  </a:extLst>
                </a:gridCol>
                <a:gridCol w="665940">
                  <a:extLst>
                    <a:ext uri="{9D8B030D-6E8A-4147-A177-3AD203B41FA5}">
                      <a16:colId xmlns:a16="http://schemas.microsoft.com/office/drawing/2014/main" val="3229492751"/>
                    </a:ext>
                  </a:extLst>
                </a:gridCol>
                <a:gridCol w="665940">
                  <a:extLst>
                    <a:ext uri="{9D8B030D-6E8A-4147-A177-3AD203B41FA5}">
                      <a16:colId xmlns:a16="http://schemas.microsoft.com/office/drawing/2014/main" val="2988659088"/>
                    </a:ext>
                  </a:extLst>
                </a:gridCol>
              </a:tblGrid>
              <a:tr h="47800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u="none" strike="noStrike" dirty="0">
                          <a:effectLst/>
                          <a:latin typeface="+mn-lt"/>
                        </a:rPr>
                        <a:t>Nivel Central y Seccionales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 smtClean="0">
                          <a:effectLst/>
                          <a:latin typeface="+mn-lt"/>
                        </a:rPr>
                        <a:t>Apropiación </a:t>
                      </a:r>
                      <a:r>
                        <a:rPr lang="es-CO" sz="900" u="none" strike="noStrike" dirty="0">
                          <a:effectLst/>
                          <a:latin typeface="+mn-lt"/>
                        </a:rPr>
                        <a:t>Vigente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 smtClean="0">
                          <a:effectLst/>
                          <a:latin typeface="+mn-lt"/>
                        </a:rPr>
                        <a:t>Compromisos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  <a:latin typeface="+mn-lt"/>
                        </a:rPr>
                        <a:t>% </a:t>
                      </a:r>
                      <a:r>
                        <a:rPr lang="es-CO" sz="900" u="none" strike="noStrike" dirty="0" smtClean="0">
                          <a:effectLst/>
                          <a:latin typeface="+mn-lt"/>
                        </a:rPr>
                        <a:t>compromisos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 smtClean="0">
                          <a:effectLst/>
                          <a:latin typeface="+mn-lt"/>
                        </a:rPr>
                        <a:t>Obligaciones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 smtClean="0">
                          <a:effectLst/>
                          <a:latin typeface="+mn-lt"/>
                        </a:rPr>
                        <a:t>%</a:t>
                      </a:r>
                      <a:r>
                        <a:rPr lang="es-CO" sz="900" u="none" strike="noStrike" baseline="0" dirty="0" smtClean="0">
                          <a:effectLst/>
                          <a:latin typeface="+mn-lt"/>
                        </a:rPr>
                        <a:t> Obligaciones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  <a:latin typeface="+mn-lt"/>
                        </a:rPr>
                        <a:t>Pagos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  <a:latin typeface="+mn-lt"/>
                        </a:rPr>
                        <a:t>% </a:t>
                      </a:r>
                      <a:r>
                        <a:rPr lang="es-CO" sz="900" u="none" strike="noStrike" dirty="0" smtClean="0">
                          <a:effectLst/>
                          <a:latin typeface="+mn-lt"/>
                        </a:rPr>
                        <a:t>pagos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  <a:latin typeface="+mn-lt"/>
                        </a:rPr>
                        <a:t>Saldo </a:t>
                      </a:r>
                      <a:r>
                        <a:rPr lang="es-CO" sz="900" u="none" strike="noStrike" dirty="0" smtClean="0">
                          <a:effectLst/>
                          <a:latin typeface="+mn-lt"/>
                        </a:rPr>
                        <a:t>por</a:t>
                      </a:r>
                      <a:r>
                        <a:rPr lang="es-CO" sz="90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CO" sz="900" u="none" strike="noStrike" dirty="0" smtClean="0">
                          <a:effectLst/>
                          <a:latin typeface="+mn-lt"/>
                        </a:rPr>
                        <a:t> Comprometer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  <a:latin typeface="+mn-lt"/>
                        </a:rPr>
                        <a:t>% </a:t>
                      </a:r>
                      <a:r>
                        <a:rPr lang="es-CO" sz="900" u="none" strike="noStrike" dirty="0" smtClean="0">
                          <a:effectLst/>
                          <a:latin typeface="+mn-lt"/>
                        </a:rPr>
                        <a:t>compro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 smtClean="0">
                          <a:effectLst/>
                          <a:latin typeface="+mn-lt"/>
                        </a:rPr>
                        <a:t>Con CDP </a:t>
                      </a:r>
                      <a:r>
                        <a:rPr lang="es-CO" sz="900" u="none" strike="noStrike" dirty="0">
                          <a:effectLst/>
                          <a:latin typeface="+mn-lt"/>
                        </a:rPr>
                        <a:t>sin utilizar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 smtClean="0">
                          <a:effectLst/>
                          <a:latin typeface="+mn-lt"/>
                        </a:rPr>
                        <a:t>Apropiación </a:t>
                      </a:r>
                      <a:r>
                        <a:rPr lang="es-CO" sz="900" u="none" strike="noStrike" dirty="0">
                          <a:effectLst/>
                          <a:latin typeface="+mn-lt"/>
                        </a:rPr>
                        <a:t>Sin CDP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98883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Nivel Central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474.314,1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357.544,3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75,4%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201.946,0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42,6%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195.847,9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41,3%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116.769,8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24,6%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102.746,6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14.023,2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5999886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BID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83.159,9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71.223,1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85,6%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22.026,7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26,5%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22.025,8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26,5%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11.936,8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14,4%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3.554,0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8.382,8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43605456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Seccionales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132.092,4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84.578,8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64,0%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17.794,3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13,5%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16.759,3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12,7%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47.513,6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36,0%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39.460,1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8.053,5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7888113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Sin asignar Subunidad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37.343,5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37.343,5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37.343,5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0914277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u="none" strike="noStrike" dirty="0">
                          <a:effectLst/>
                        </a:rPr>
                        <a:t>Total 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726.909,9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513.346,2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70,6%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241.767,0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33,3%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234.633,0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32,3%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213.563,7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29,4%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145.760,8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67.802,9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1186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0577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5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Inversión Nivel Central y Seccionales a </a:t>
            </a:r>
            <a:r>
              <a:rPr lang="es-MX" sz="2000" dirty="0" smtClean="0"/>
              <a:t>Noviembre </a:t>
            </a:r>
            <a:r>
              <a:rPr lang="es-MX" sz="2000" dirty="0"/>
              <a:t>de 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BA71F17A-2BFC-4BA4-91E1-4E1ABF0532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506308"/>
              </p:ext>
            </p:extLst>
          </p:nvPr>
        </p:nvGraphicFramePr>
        <p:xfrm>
          <a:off x="2055157" y="1824883"/>
          <a:ext cx="7461004" cy="4459607"/>
        </p:xfrm>
        <a:graphic>
          <a:graphicData uri="http://schemas.openxmlformats.org/drawingml/2006/table">
            <a:tbl>
              <a:tblPr/>
              <a:tblGrid>
                <a:gridCol w="1414978">
                  <a:extLst>
                    <a:ext uri="{9D8B030D-6E8A-4147-A177-3AD203B41FA5}">
                      <a16:colId xmlns:a16="http://schemas.microsoft.com/office/drawing/2014/main" val="1001713474"/>
                    </a:ext>
                  </a:extLst>
                </a:gridCol>
                <a:gridCol w="658067">
                  <a:extLst>
                    <a:ext uri="{9D8B030D-6E8A-4147-A177-3AD203B41FA5}">
                      <a16:colId xmlns:a16="http://schemas.microsoft.com/office/drawing/2014/main" val="2505960858"/>
                    </a:ext>
                  </a:extLst>
                </a:gridCol>
                <a:gridCol w="657959">
                  <a:extLst>
                    <a:ext uri="{9D8B030D-6E8A-4147-A177-3AD203B41FA5}">
                      <a16:colId xmlns:a16="http://schemas.microsoft.com/office/drawing/2014/main" val="1799266742"/>
                    </a:ext>
                  </a:extLst>
                </a:gridCol>
                <a:gridCol w="622601">
                  <a:extLst>
                    <a:ext uri="{9D8B030D-6E8A-4147-A177-3AD203B41FA5}">
                      <a16:colId xmlns:a16="http://schemas.microsoft.com/office/drawing/2014/main" val="799193798"/>
                    </a:ext>
                  </a:extLst>
                </a:gridCol>
                <a:gridCol w="680989">
                  <a:extLst>
                    <a:ext uri="{9D8B030D-6E8A-4147-A177-3AD203B41FA5}">
                      <a16:colId xmlns:a16="http://schemas.microsoft.com/office/drawing/2014/main" val="3894464430"/>
                    </a:ext>
                  </a:extLst>
                </a:gridCol>
                <a:gridCol w="685282">
                  <a:extLst>
                    <a:ext uri="{9D8B030D-6E8A-4147-A177-3AD203B41FA5}">
                      <a16:colId xmlns:a16="http://schemas.microsoft.com/office/drawing/2014/main" val="933789786"/>
                    </a:ext>
                  </a:extLst>
                </a:gridCol>
                <a:gridCol w="685282">
                  <a:extLst>
                    <a:ext uri="{9D8B030D-6E8A-4147-A177-3AD203B41FA5}">
                      <a16:colId xmlns:a16="http://schemas.microsoft.com/office/drawing/2014/main" val="2450941919"/>
                    </a:ext>
                  </a:extLst>
                </a:gridCol>
                <a:gridCol w="685282">
                  <a:extLst>
                    <a:ext uri="{9D8B030D-6E8A-4147-A177-3AD203B41FA5}">
                      <a16:colId xmlns:a16="http://schemas.microsoft.com/office/drawing/2014/main" val="487175850"/>
                    </a:ext>
                  </a:extLst>
                </a:gridCol>
                <a:gridCol w="685282">
                  <a:extLst>
                    <a:ext uri="{9D8B030D-6E8A-4147-A177-3AD203B41FA5}">
                      <a16:colId xmlns:a16="http://schemas.microsoft.com/office/drawing/2014/main" val="3724353740"/>
                    </a:ext>
                  </a:extLst>
                </a:gridCol>
                <a:gridCol w="685282">
                  <a:extLst>
                    <a:ext uri="{9D8B030D-6E8A-4147-A177-3AD203B41FA5}">
                      <a16:colId xmlns:a16="http://schemas.microsoft.com/office/drawing/2014/main" val="775069160"/>
                    </a:ext>
                  </a:extLst>
                </a:gridCol>
              </a:tblGrid>
              <a:tr h="35706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effectLst/>
                          <a:latin typeface="+mn-lt"/>
                        </a:rPr>
                        <a:t>Nivel Central y Seccionales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23" marR="6223" marT="622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 smtClean="0">
                          <a:effectLst/>
                          <a:latin typeface="+mn-lt"/>
                        </a:rPr>
                        <a:t>Apropiación. </a:t>
                      </a:r>
                      <a:r>
                        <a:rPr lang="es-CO" sz="900" u="none" strike="noStrike" dirty="0">
                          <a:effectLst/>
                          <a:latin typeface="+mn-lt"/>
                        </a:rPr>
                        <a:t>Vigente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6" marR="7286" marT="7286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 smtClean="0">
                          <a:effectLst/>
                          <a:latin typeface="+mn-lt"/>
                        </a:rPr>
                        <a:t>Compromisos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6" marR="7286" marT="7286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  <a:latin typeface="+mn-lt"/>
                        </a:rPr>
                        <a:t>% </a:t>
                      </a:r>
                      <a:r>
                        <a:rPr lang="es-CO" sz="800" u="none" strike="noStrike" dirty="0" smtClean="0">
                          <a:effectLst/>
                          <a:latin typeface="+mn-lt"/>
                        </a:rPr>
                        <a:t>compromisos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6" marR="7286" marT="7286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 smtClean="0">
                          <a:effectLst/>
                          <a:latin typeface="+mn-lt"/>
                        </a:rPr>
                        <a:t>Obligaciones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6" marR="7286" marT="7286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  <a:latin typeface="+mn-lt"/>
                        </a:rPr>
                        <a:t>% </a:t>
                      </a:r>
                      <a:r>
                        <a:rPr lang="es-CO" sz="900" u="none" strike="noStrike" dirty="0" smtClean="0">
                          <a:effectLst/>
                          <a:latin typeface="+mn-lt"/>
                        </a:rPr>
                        <a:t>Obligaciones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6" marR="7286" marT="7286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  <a:latin typeface="+mn-lt"/>
                        </a:rPr>
                        <a:t>Pagos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6" marR="7286" marT="7286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  <a:latin typeface="+mn-lt"/>
                        </a:rPr>
                        <a:t>% </a:t>
                      </a:r>
                      <a:r>
                        <a:rPr lang="es-CO" sz="900" u="none" strike="noStrike" dirty="0" smtClean="0">
                          <a:effectLst/>
                          <a:latin typeface="+mn-lt"/>
                        </a:rPr>
                        <a:t>pagos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6" marR="7286" marT="7286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  <a:latin typeface="+mn-lt"/>
                        </a:rPr>
                        <a:t>Saldo por </a:t>
                      </a:r>
                      <a:r>
                        <a:rPr lang="es-CO" sz="900" u="none" strike="noStrike" dirty="0" smtClean="0">
                          <a:effectLst/>
                          <a:latin typeface="+mn-lt"/>
                        </a:rPr>
                        <a:t>Comprometer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6" marR="7286" marT="7286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  <a:latin typeface="+mn-lt"/>
                        </a:rPr>
                        <a:t>% Por </a:t>
                      </a:r>
                      <a:r>
                        <a:rPr lang="es-CO" sz="900" u="none" strike="noStrike" dirty="0" smtClean="0">
                          <a:effectLst/>
                          <a:latin typeface="+mn-lt"/>
                        </a:rPr>
                        <a:t>comprometer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86" marR="7286" marT="7286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315001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Gestión general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474.314,1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357.544,3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201.946,0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195.847,9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116.769,8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929732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Recursos BID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83.159,9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71.223,1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22.026,7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22.025,8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11.936,8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657815"/>
                  </a:ext>
                </a:extLst>
              </a:tr>
              <a:tr h="17452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Bogota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19.867,0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12.469,3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7.397,7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4251134"/>
                  </a:ext>
                </a:extLst>
              </a:tr>
              <a:tr h="179053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Medellin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17.807,0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4.283,3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13.523,7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269333"/>
                  </a:ext>
                </a:extLst>
              </a:tr>
              <a:tr h="17452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Cali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10.678,0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7.173,5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4.516,0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4.516,0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3.504,5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501628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Bucaramanga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9.708,2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6.924,3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763,0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763,0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2.783,9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210409"/>
                  </a:ext>
                </a:extLst>
              </a:tr>
              <a:tr h="17452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Tunja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7.434,4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5.047,6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954,1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863,9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2.386,8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265669"/>
                  </a:ext>
                </a:extLst>
              </a:tr>
              <a:tr h="17452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Neiva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7.426,8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4.084,3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1.964,1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1.351,1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3.342,5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258208"/>
                  </a:ext>
                </a:extLst>
              </a:tr>
              <a:tr h="179053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Barranquilla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6.489,7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4.580,2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1.653,6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1.653,6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1.909,4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42614"/>
                  </a:ext>
                </a:extLst>
              </a:tr>
              <a:tr h="17452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Cartagena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5.563,2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3.903,6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312,5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281,5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1.659,5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159321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Cucuta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5.399,1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5.023,5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381,7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396069"/>
                  </a:ext>
                </a:extLst>
              </a:tr>
              <a:tr h="179053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Valledupar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5.084,7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1.319,5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3.765,2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497479"/>
                  </a:ext>
                </a:extLst>
              </a:tr>
              <a:tr h="179053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Villavicencio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4.886,4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4.743,0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1.218,6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1.218,6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635883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Monteria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4.512,2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3.975,3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950,8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905,8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537,0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44750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Ibagué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4.397,7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3.280,0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1.117,7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048809"/>
                  </a:ext>
                </a:extLst>
              </a:tr>
              <a:tr h="17452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Popayan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4.166,1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3.760,6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994,2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983,2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405,5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423819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Pereira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3.654,3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2.945,9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702,9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589,1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708,4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561284"/>
                  </a:ext>
                </a:extLst>
              </a:tr>
              <a:tr h="179053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Pasto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3.456,8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2.529,0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266,6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266,6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927,8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31571"/>
                  </a:ext>
                </a:extLst>
              </a:tr>
              <a:tr h="17452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Santa Martha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3.049,5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1.587,9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241,1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241,1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1.461,6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834179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Manizales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2.959,2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2.817,3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1.093,3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33291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Seccional Cundinamarca - amazonas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2.827,6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2.166,9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660,7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329725"/>
                  </a:ext>
                </a:extLst>
              </a:tr>
              <a:tr h="18484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armenia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1.653,9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934,3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719,6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729481"/>
                  </a:ext>
                </a:extLst>
              </a:tr>
              <a:tr h="107063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Sincelejo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1.070,6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1.029,6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7016"/>
                  </a:ext>
                </a:extLst>
              </a:tr>
              <a:tr h="6678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>
                          <a:effectLst/>
                          <a:latin typeface="Calibri" panose="020F0502020204030204" pitchFamily="34" charset="0"/>
                        </a:rPr>
                        <a:t>Sin asignar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37.343,5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37.343,5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808786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Total Inversion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726.909,9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513.346,2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70,6%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241.767,0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33,3%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234.633,0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32,3%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213.563,7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29,4%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002611"/>
                  </a:ext>
                </a:extLst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</p:spTree>
    <p:extLst>
      <p:ext uri="{BB962C8B-B14F-4D97-AF65-F5344CB8AC3E}">
        <p14:creationId xmlns:p14="http://schemas.microsoft.com/office/powerpoint/2010/main" val="2613276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 smtClean="0"/>
              <a:t>7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proyectos de Inversión a </a:t>
            </a:r>
            <a:r>
              <a:rPr lang="es-MX" sz="2000" dirty="0" smtClean="0"/>
              <a:t>Noviembre </a:t>
            </a:r>
            <a:r>
              <a:rPr lang="es-MX" sz="2000" dirty="0"/>
              <a:t>de 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62175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79607" y="6252418"/>
            <a:ext cx="17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6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600" dirty="0">
              <a:ea typeface="Times New Roman" panose="02020603050405020304" pitchFamily="18" charset="0"/>
            </a:endParaRPr>
          </a:p>
          <a:p>
            <a:endParaRPr lang="es-CO" sz="6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584905"/>
              </p:ext>
            </p:extLst>
          </p:nvPr>
        </p:nvGraphicFramePr>
        <p:xfrm>
          <a:off x="777815" y="2115664"/>
          <a:ext cx="8371293" cy="34311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4168">
                  <a:extLst>
                    <a:ext uri="{9D8B030D-6E8A-4147-A177-3AD203B41FA5}">
                      <a16:colId xmlns:a16="http://schemas.microsoft.com/office/drawing/2014/main" val="3994393830"/>
                    </a:ext>
                  </a:extLst>
                </a:gridCol>
                <a:gridCol w="845214">
                  <a:extLst>
                    <a:ext uri="{9D8B030D-6E8A-4147-A177-3AD203B41FA5}">
                      <a16:colId xmlns:a16="http://schemas.microsoft.com/office/drawing/2014/main" val="1219639826"/>
                    </a:ext>
                  </a:extLst>
                </a:gridCol>
                <a:gridCol w="627173">
                  <a:extLst>
                    <a:ext uri="{9D8B030D-6E8A-4147-A177-3AD203B41FA5}">
                      <a16:colId xmlns:a16="http://schemas.microsoft.com/office/drawing/2014/main" val="729911198"/>
                    </a:ext>
                  </a:extLst>
                </a:gridCol>
                <a:gridCol w="627173">
                  <a:extLst>
                    <a:ext uri="{9D8B030D-6E8A-4147-A177-3AD203B41FA5}">
                      <a16:colId xmlns:a16="http://schemas.microsoft.com/office/drawing/2014/main" val="1517361957"/>
                    </a:ext>
                  </a:extLst>
                </a:gridCol>
                <a:gridCol w="627173">
                  <a:extLst>
                    <a:ext uri="{9D8B030D-6E8A-4147-A177-3AD203B41FA5}">
                      <a16:colId xmlns:a16="http://schemas.microsoft.com/office/drawing/2014/main" val="1646216366"/>
                    </a:ext>
                  </a:extLst>
                </a:gridCol>
                <a:gridCol w="627173">
                  <a:extLst>
                    <a:ext uri="{9D8B030D-6E8A-4147-A177-3AD203B41FA5}">
                      <a16:colId xmlns:a16="http://schemas.microsoft.com/office/drawing/2014/main" val="1734798413"/>
                    </a:ext>
                  </a:extLst>
                </a:gridCol>
                <a:gridCol w="627173">
                  <a:extLst>
                    <a:ext uri="{9D8B030D-6E8A-4147-A177-3AD203B41FA5}">
                      <a16:colId xmlns:a16="http://schemas.microsoft.com/office/drawing/2014/main" val="2572823276"/>
                    </a:ext>
                  </a:extLst>
                </a:gridCol>
                <a:gridCol w="627173">
                  <a:extLst>
                    <a:ext uri="{9D8B030D-6E8A-4147-A177-3AD203B41FA5}">
                      <a16:colId xmlns:a16="http://schemas.microsoft.com/office/drawing/2014/main" val="1026932486"/>
                    </a:ext>
                  </a:extLst>
                </a:gridCol>
                <a:gridCol w="602874">
                  <a:extLst>
                    <a:ext uri="{9D8B030D-6E8A-4147-A177-3AD203B41FA5}">
                      <a16:colId xmlns:a16="http://schemas.microsoft.com/office/drawing/2014/main" val="2691646615"/>
                    </a:ext>
                  </a:extLst>
                </a:gridCol>
                <a:gridCol w="552091">
                  <a:extLst>
                    <a:ext uri="{9D8B030D-6E8A-4147-A177-3AD203B41FA5}">
                      <a16:colId xmlns:a16="http://schemas.microsoft.com/office/drawing/2014/main" val="3022758173"/>
                    </a:ext>
                  </a:extLst>
                </a:gridCol>
                <a:gridCol w="618760">
                  <a:extLst>
                    <a:ext uri="{9D8B030D-6E8A-4147-A177-3AD203B41FA5}">
                      <a16:colId xmlns:a16="http://schemas.microsoft.com/office/drawing/2014/main" val="719339979"/>
                    </a:ext>
                  </a:extLst>
                </a:gridCol>
                <a:gridCol w="627173">
                  <a:extLst>
                    <a:ext uri="{9D8B030D-6E8A-4147-A177-3AD203B41FA5}">
                      <a16:colId xmlns:a16="http://schemas.microsoft.com/office/drawing/2014/main" val="1977696764"/>
                    </a:ext>
                  </a:extLst>
                </a:gridCol>
                <a:gridCol w="587975">
                  <a:extLst>
                    <a:ext uri="{9D8B030D-6E8A-4147-A177-3AD203B41FA5}">
                      <a16:colId xmlns:a16="http://schemas.microsoft.com/office/drawing/2014/main" val="58603079"/>
                    </a:ext>
                  </a:extLst>
                </a:gridCol>
              </a:tblGrid>
              <a:tr h="35990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 smtClean="0">
                          <a:effectLst/>
                        </a:rPr>
                        <a:t>Unidad Ejecutora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 smtClean="0">
                          <a:effectLst/>
                        </a:rPr>
                        <a:t>Codigo  Proyecto NC y Seccionales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 smtClean="0">
                          <a:effectLst/>
                        </a:rPr>
                        <a:t>Apropiación</a:t>
                      </a:r>
                      <a:r>
                        <a:rPr lang="es-CO" sz="700" u="none" strike="noStrike" baseline="0" dirty="0" smtClean="0">
                          <a:effectLst/>
                        </a:rPr>
                        <a:t> </a:t>
                      </a:r>
                      <a:r>
                        <a:rPr lang="es-CO" sz="700" u="none" strike="noStrike" dirty="0" smtClean="0">
                          <a:effectLst/>
                        </a:rPr>
                        <a:t>Vigente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 smtClean="0">
                          <a:effectLst/>
                        </a:rPr>
                        <a:t>Compromisos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 smtClean="0">
                          <a:effectLst/>
                        </a:rPr>
                        <a:t>% compromisos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 smtClean="0">
                          <a:effectLst/>
                        </a:rPr>
                        <a:t>Obligaciones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 smtClean="0">
                          <a:effectLst/>
                        </a:rPr>
                        <a:t>% Obligaciones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 smtClean="0">
                          <a:effectLst/>
                        </a:rPr>
                        <a:t>Saldo por Comprometer</a:t>
                      </a:r>
                      <a:endParaRPr lang="es-CO" sz="7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 smtClean="0">
                          <a:effectLst/>
                        </a:rPr>
                        <a:t>% Por comprometer</a:t>
                      </a:r>
                      <a:endParaRPr lang="es-CO" sz="7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700" u="none" strike="noStrike" dirty="0" smtClean="0">
                          <a:effectLst/>
                        </a:rPr>
                        <a:t>saldos por comprometer  seccionales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 smtClean="0">
                          <a:effectLst/>
                        </a:rPr>
                        <a:t>saldos por Comprometer NC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700" u="none" strike="noStrike" dirty="0" smtClean="0">
                          <a:effectLst/>
                        </a:rPr>
                        <a:t>CDP con saldo NC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 smtClean="0">
                          <a:effectLst/>
                        </a:rPr>
                        <a:t>Apropiación sin afectación CDP NC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075316"/>
                  </a:ext>
                </a:extLst>
              </a:tr>
              <a:tr h="15995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 smtClean="0">
                          <a:effectLst/>
                        </a:rPr>
                        <a:t>URNA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31" marR="8031" marT="8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effectLst/>
                        </a:rPr>
                        <a:t>C-2701-0800-21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5.208,9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3.554,3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68,2%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3.514,2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67,5%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1.654,6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31,8%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1.654,6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1.654,6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656584"/>
                  </a:ext>
                </a:extLst>
              </a:tr>
              <a:tr h="15995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 smtClean="0">
                          <a:effectLst/>
                        </a:rPr>
                        <a:t>CENDOJ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31" marR="8031" marT="8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effectLst/>
                        </a:rPr>
                        <a:t>C-2701-0800-22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4.202,0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4.041,2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96,2%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1.758,8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41,9%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160,8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160,8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160,8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630754"/>
                  </a:ext>
                </a:extLst>
              </a:tr>
              <a:tr h="15995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u="none" strike="noStrike" dirty="0" smtClean="0">
                          <a:effectLst/>
                        </a:rPr>
                        <a:t>PEI-PJM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>
                          <a:effectLst/>
                        </a:rPr>
                        <a:t>C-2701-0800-23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37.100,0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37.100,0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93035"/>
                  </a:ext>
                </a:extLst>
              </a:tr>
              <a:tr h="15995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 smtClean="0">
                          <a:effectLst/>
                        </a:rPr>
                        <a:t>UIF- SO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31" marR="8031" marT="8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>
                          <a:effectLst/>
                        </a:rPr>
                        <a:t>C-2701-0800-24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#¡DIV/0!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#¡DIV/0!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#¡DIV/0!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700226"/>
                  </a:ext>
                </a:extLst>
              </a:tr>
              <a:tr h="15995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 smtClean="0">
                          <a:effectLst/>
                        </a:rPr>
                        <a:t>UIF-SJ / PEI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31" marR="8031" marT="8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>
                          <a:effectLst/>
                        </a:rPr>
                        <a:t>C-2701-0800-25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32.230,5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31.526,5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97,8%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7.747,9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704,0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704,0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551,8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19595"/>
                  </a:ext>
                </a:extLst>
              </a:tr>
              <a:tr h="15995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 smtClean="0">
                          <a:effectLst/>
                        </a:rPr>
                        <a:t>UDAE -EE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31" marR="8031" marT="8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>
                          <a:effectLst/>
                        </a:rPr>
                        <a:t>C-2701-0800-26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94,5%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33,2%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11,9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11,9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707648"/>
                  </a:ext>
                </a:extLst>
              </a:tr>
              <a:tr h="15995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u="none" strike="noStrike" dirty="0" smtClean="0">
                          <a:effectLst/>
                        </a:rPr>
                        <a:t>PEI- L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>
                          <a:effectLst/>
                        </a:rPr>
                        <a:t>C-2701-0800-27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40.931,4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40.931,4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40.931,4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40.931,4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628143"/>
                  </a:ext>
                </a:extLst>
              </a:tr>
              <a:tr h="15995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u="none" strike="noStrike" dirty="0" smtClean="0">
                          <a:effectLst/>
                        </a:rPr>
                        <a:t>Mantenimiento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>
                          <a:effectLst/>
                        </a:rPr>
                        <a:t>C-2701-0800-28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54.029,5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41.100,3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76,1%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9.351,7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17,3%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12.929,1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23,9%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8.984,2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3.944,9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3.636,3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308,6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110744"/>
                  </a:ext>
                </a:extLst>
              </a:tr>
              <a:tr h="27992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 smtClean="0">
                          <a:effectLst/>
                        </a:rPr>
                        <a:t>Escuela judicial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31" marR="8031" marT="8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>
                          <a:effectLst/>
                        </a:rPr>
                        <a:t>C-2701-0800-29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27.983,9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19.528,5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69,8%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0,7%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8.455,4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30,2%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8.455,4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8.455,4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103669"/>
                  </a:ext>
                </a:extLst>
              </a:tr>
              <a:tr h="15995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 smtClean="0">
                          <a:effectLst/>
                        </a:rPr>
                        <a:t>OSEG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31" marR="8031" marT="8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>
                          <a:effectLst/>
                        </a:rPr>
                        <a:t>C-2701-0800-30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18.497,0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18.484,6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99,9%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10.474,9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56,6%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711287"/>
                  </a:ext>
                </a:extLst>
              </a:tr>
              <a:tr h="15995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u="none" strike="noStrike" dirty="0" smtClean="0">
                          <a:effectLst/>
                        </a:rPr>
                        <a:t>RR.HH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>
                          <a:effectLst/>
                        </a:rPr>
                        <a:t>C-2701-0800-31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14.052,5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13.061,3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92,9%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5.033,0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35,8%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991,1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7,1%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991,1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09832"/>
                  </a:ext>
                </a:extLst>
              </a:tr>
              <a:tr h="27193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u="none" strike="noStrike" dirty="0" smtClean="0">
                          <a:effectLst/>
                        </a:rPr>
                        <a:t>Carrera judicial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>
                          <a:effectLst/>
                        </a:rPr>
                        <a:t>C-2701-0800-32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1.539,7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22,0%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1.201,0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78,0%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1.201,0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1.201,0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136085"/>
                  </a:ext>
                </a:extLst>
              </a:tr>
              <a:tr h="15995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u="none" strike="noStrike" dirty="0" smtClean="0">
                          <a:effectLst/>
                        </a:rPr>
                        <a:t>PET- TD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>
                          <a:effectLst/>
                        </a:rPr>
                        <a:t>C-2701-0800-36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238.365,8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109.528,5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45,9%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63.961,9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26,8%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128.837,4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54,1%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37.538,2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91.299,1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90.988,8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310,3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913771"/>
                  </a:ext>
                </a:extLst>
              </a:tr>
              <a:tr h="27992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 smtClean="0">
                          <a:effectLst/>
                        </a:rPr>
                        <a:t>Informática -</a:t>
                      </a:r>
                      <a:r>
                        <a:rPr lang="es-CO" sz="800" u="none" strike="noStrike" dirty="0" err="1" smtClean="0">
                          <a:effectLst/>
                        </a:rPr>
                        <a:t>fp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31" marR="8031" marT="8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>
                          <a:effectLst/>
                        </a:rPr>
                        <a:t>C-2799-0800-12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166.194,5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160.656,7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96,7%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115.555,6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69,5%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5.537,7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5.537,7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5.530,0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4286471"/>
                  </a:ext>
                </a:extLst>
              </a:tr>
              <a:tr h="15995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u="none" strike="noStrike" dirty="0" smtClean="0">
                          <a:effectLst/>
                        </a:rPr>
                        <a:t>UDAE-SG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31" marR="8031" marT="80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>
                          <a:effectLst/>
                        </a:rPr>
                        <a:t>C-2799-0800-13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93,8%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2.070,0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64,7%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59281"/>
                  </a:ext>
                </a:extLst>
              </a:tr>
              <a:tr h="15995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effectLst/>
                        </a:rPr>
                        <a:t>BID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>
                          <a:effectLst/>
                        </a:rPr>
                        <a:t>BID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83.159,9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71.223,1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85,6%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22.026,7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26,5%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11.936,8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14,4%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11.936,8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3.554,0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8.382,8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244696"/>
                  </a:ext>
                </a:extLst>
              </a:tr>
              <a:tr h="15995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b="1" u="none" strike="noStrike" dirty="0">
                          <a:effectLst/>
                        </a:rPr>
                        <a:t> 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b="1" u="none" strike="noStrike" dirty="0">
                          <a:effectLst/>
                        </a:rPr>
                        <a:t>Total general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31" marR="8031" marT="8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726.909,9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513.346,2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70,6%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241.767,0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33,3%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213.563,7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29,4%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47.513,6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166.050,1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106.300,7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59.749,4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428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3679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 smtClean="0"/>
              <a:t>8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2"/>
          </p:nvPr>
        </p:nvSpPr>
        <p:spPr>
          <a:xfrm>
            <a:off x="1411327" y="1116373"/>
            <a:ext cx="7905201" cy="507831"/>
          </a:xfrm>
        </p:spPr>
        <p:txBody>
          <a:bodyPr/>
          <a:lstStyle/>
          <a:p>
            <a:r>
              <a:rPr lang="es-MX" sz="1600" dirty="0"/>
              <a:t>Nivel de Ejecución Acumulado Inversión </a:t>
            </a:r>
            <a:r>
              <a:rPr lang="es-MX" sz="1600" dirty="0" smtClean="0"/>
              <a:t>Total 2023 ( </a:t>
            </a:r>
            <a:r>
              <a:rPr lang="es-MX" sz="1600" dirty="0" err="1" smtClean="0"/>
              <a:t>Inv</a:t>
            </a:r>
            <a:r>
              <a:rPr lang="es-MX" sz="1600" dirty="0" smtClean="0"/>
              <a:t> Ordinaria + </a:t>
            </a:r>
            <a:r>
              <a:rPr lang="es-MX" sz="1600" dirty="0" err="1" smtClean="0"/>
              <a:t>Inv</a:t>
            </a:r>
            <a:r>
              <a:rPr lang="es-MX" sz="1600" dirty="0" smtClean="0"/>
              <a:t> BID)</a:t>
            </a:r>
            <a:endParaRPr lang="es-MX" sz="1600" dirty="0"/>
          </a:p>
          <a:p>
            <a:endParaRPr lang="es-CO" sz="16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CuadroTexto 5"/>
          <p:cNvSpPr txBox="1"/>
          <p:nvPr/>
        </p:nvSpPr>
        <p:spPr>
          <a:xfrm>
            <a:off x="373783" y="5961603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9" name="Gráfic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466192"/>
              </p:ext>
            </p:extLst>
          </p:nvPr>
        </p:nvGraphicFramePr>
        <p:xfrm>
          <a:off x="606531" y="2060473"/>
          <a:ext cx="4876636" cy="3089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áfic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376264"/>
              </p:ext>
            </p:extLst>
          </p:nvPr>
        </p:nvGraphicFramePr>
        <p:xfrm>
          <a:off x="5900469" y="2130725"/>
          <a:ext cx="5029200" cy="3019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1361163"/>
      </p:ext>
    </p:extLst>
  </p:cSld>
  <p:clrMapOvr>
    <a:masterClrMapping/>
  </p:clrMapOvr>
</p:sld>
</file>

<file path=ppt/theme/theme1.xml><?xml version="1.0" encoding="utf-8"?>
<a:theme xmlns:a="http://schemas.openxmlformats.org/drawingml/2006/main" name="RAMA JUD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AMA JUDICIAL" id="{A537A6A8-A6C1-4C15-A47A-F92678E4C83A}" vid="{22E0BF93-5FA2-4EF1-9759-AD2A2A8714B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A5061E6275D4C4BB33B2BD4A91C79C2" ma:contentTypeVersion="14" ma:contentTypeDescription="Crear nuevo documento." ma:contentTypeScope="" ma:versionID="90bac4ab7d55814a8b9773bf0ece79c3">
  <xsd:schema xmlns:xsd="http://www.w3.org/2001/XMLSchema" xmlns:xs="http://www.w3.org/2001/XMLSchema" xmlns:p="http://schemas.microsoft.com/office/2006/metadata/properties" xmlns:ns3="fbf56f25-cbbb-4cbe-ae8a-427ea759e049" xmlns:ns4="28603d8a-9efa-47f7-9310-b65af995be84" targetNamespace="http://schemas.microsoft.com/office/2006/metadata/properties" ma:root="true" ma:fieldsID="be428834057d07684b67780596c67a61" ns3:_="" ns4:_="">
    <xsd:import namespace="fbf56f25-cbbb-4cbe-ae8a-427ea759e049"/>
    <xsd:import namespace="28603d8a-9efa-47f7-9310-b65af995be8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56f25-cbbb-4cbe-ae8a-427ea759e0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03d8a-9efa-47f7-9310-b65af995be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bf56f25-cbbb-4cbe-ae8a-427ea759e04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57436A-808B-4DC6-9FB3-EB6A7D463E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f56f25-cbbb-4cbe-ae8a-427ea759e049"/>
    <ds:schemaRef ds:uri="28603d8a-9efa-47f7-9310-b65af995be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FC8DA5-2E41-45E5-9502-5D149498A042}">
  <ds:schemaRefs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28603d8a-9efa-47f7-9310-b65af995be84"/>
    <ds:schemaRef ds:uri="fbf56f25-cbbb-4cbe-ae8a-427ea759e049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EF0B908-31D0-409D-97E6-A767397F4C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5751</TotalTime>
  <Words>2936</Words>
  <Application>Microsoft Office PowerPoint</Application>
  <PresentationFormat>Panorámica</PresentationFormat>
  <Paragraphs>1728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9" baseType="lpstr">
      <vt:lpstr>Calibri</vt:lpstr>
      <vt:lpstr>Arial Narrow</vt:lpstr>
      <vt:lpstr>Montserrat Light</vt:lpstr>
      <vt:lpstr>Calibri Light</vt:lpstr>
      <vt:lpstr>Arial</vt:lpstr>
      <vt:lpstr>Times New Roman</vt:lpstr>
      <vt:lpstr>Montserrat</vt:lpstr>
      <vt:lpstr>Trebuchet MS</vt:lpstr>
      <vt:lpstr>Montserrat Medium</vt:lpstr>
      <vt:lpstr>Montserrat SemiBold</vt:lpstr>
      <vt:lpstr>RAMA JUDICIAL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Carlos Adolfo Venegas Betancourt</dc:creator>
  <cp:keywords/>
  <dc:description/>
  <cp:lastModifiedBy>William Leonidas Hernandez Malagon</cp:lastModifiedBy>
  <cp:revision>440</cp:revision>
  <cp:lastPrinted>2023-10-30T16:57:25Z</cp:lastPrinted>
  <dcterms:created xsi:type="dcterms:W3CDTF">2022-07-27T10:12:18Z</dcterms:created>
  <dcterms:modified xsi:type="dcterms:W3CDTF">2023-12-01T15:24:17Z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0x010100AA5061E6275D4C4BB33B2BD4A91C79C2</vt:lpwstr>
  </property>
</Properties>
</file>