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2"/>
  </p:notesMasterIdLst>
  <p:sldIdLst>
    <p:sldId id="256" r:id="rId5"/>
    <p:sldId id="460" r:id="rId6"/>
    <p:sldId id="461" r:id="rId7"/>
    <p:sldId id="478" r:id="rId8"/>
    <p:sldId id="482" r:id="rId9"/>
    <p:sldId id="484" r:id="rId10"/>
    <p:sldId id="465" r:id="rId11"/>
    <p:sldId id="468" r:id="rId12"/>
    <p:sldId id="485" r:id="rId13"/>
    <p:sldId id="487" r:id="rId14"/>
    <p:sldId id="469" r:id="rId15"/>
    <p:sldId id="470" r:id="rId16"/>
    <p:sldId id="472" r:id="rId17"/>
    <p:sldId id="471" r:id="rId18"/>
    <p:sldId id="473" r:id="rId19"/>
    <p:sldId id="475" r:id="rId20"/>
    <p:sldId id="486" r:id="rId21"/>
  </p:sldIdLst>
  <p:sldSz cx="12192000" cy="6858000"/>
  <p:notesSz cx="7004050" cy="9296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Montserrat SemiBold" panose="020B0604020202020204" charset="0"/>
      <p:regular r:id="rId31"/>
      <p:bold r:id="rId32"/>
      <p:italic r:id="rId33"/>
      <p:boldItalic r:id="rId34"/>
    </p:embeddedFont>
    <p:embeddedFont>
      <p:font typeface="Montserrat Medium" panose="020B0604020202020204" charset="0"/>
      <p:regular r:id="rId35"/>
      <p:italic r:id="rId36"/>
    </p:embeddedFont>
    <p:embeddedFont>
      <p:font typeface="Montserrat Light" panose="020B0604020202020204" charset="0"/>
      <p:regular r:id="rId37"/>
      <p: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78"/>
            <p14:sldId id="482"/>
            <p14:sldId id="484"/>
            <p14:sldId id="465"/>
            <p14:sldId id="468"/>
            <p14:sldId id="485"/>
            <p14:sldId id="487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69" d="100"/>
          <a:sy n="69" d="100"/>
        </p:scale>
        <p:origin x="906" y="60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20%20de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30%20de%202023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am%20Leonidas\Documents\Informe%20gestion%202023%20CSJ\ejecucion%20diciembre%2030%20de%202023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Reserva%202022\ejecucion%20presupuestal%20reserva%202022%20diciembre%2031%20%20de%202023%20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2022'!$A$52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2D-420E-A27C-8D768D583F1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E2D-420E-A27C-8D768D583F1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E2D-420E-A27C-8D768D583F1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E2D-420E-A27C-8D768D583F1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E2D-420E-A27C-8D768D583F1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E2D-420E-A27C-8D768D583F1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E2D-420E-A27C-8D768D583F1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E2D-420E-A27C-8D768D583F1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2D-420E-A27C-8D768D583F1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E2D-420E-A27C-8D768D583F1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2D-420E-A27C-8D768D583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2022'!$B$52:$M$52</c:f>
              <c:numCache>
                <c:formatCode>#,##0.0,,</c:formatCode>
                <c:ptCount val="12"/>
                <c:pt idx="0">
                  <c:v>580822027740</c:v>
                </c:pt>
                <c:pt idx="1">
                  <c:v>580822027740</c:v>
                </c:pt>
                <c:pt idx="2">
                  <c:v>580822027740</c:v>
                </c:pt>
                <c:pt idx="3">
                  <c:v>580822027740</c:v>
                </c:pt>
                <c:pt idx="4">
                  <c:v>580822027740</c:v>
                </c:pt>
                <c:pt idx="5">
                  <c:v>580822027740</c:v>
                </c:pt>
                <c:pt idx="6">
                  <c:v>580822027740</c:v>
                </c:pt>
                <c:pt idx="7">
                  <c:v>580822027740</c:v>
                </c:pt>
                <c:pt idx="8">
                  <c:v>580822027740</c:v>
                </c:pt>
                <c:pt idx="9">
                  <c:v>580822027740</c:v>
                </c:pt>
                <c:pt idx="10">
                  <c:v>580822027740</c:v>
                </c:pt>
                <c:pt idx="11">
                  <c:v>580822027740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2D-420E-A27C-8D768D583F11}"/>
            </c:ext>
          </c:extLst>
        </c:ser>
        <c:ser>
          <c:idx val="1"/>
          <c:order val="1"/>
          <c:tx>
            <c:strRef>
              <c:f>'Datos 2022'!$A$53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2022'!$B$53:$M$53</c:f>
              <c:numCache>
                <c:formatCode>#,##0.0,,</c:formatCode>
                <c:ptCount val="12"/>
                <c:pt idx="0">
                  <c:v>154454889584.67999</c:v>
                </c:pt>
                <c:pt idx="1">
                  <c:v>156265839825.04999</c:v>
                </c:pt>
                <c:pt idx="2">
                  <c:v>174063575068.94</c:v>
                </c:pt>
                <c:pt idx="3">
                  <c:v>198669086539.17001</c:v>
                </c:pt>
                <c:pt idx="4">
                  <c:v>202881261170.07001</c:v>
                </c:pt>
                <c:pt idx="5">
                  <c:v>228707694418.06</c:v>
                </c:pt>
                <c:pt idx="6">
                  <c:v>243287034791.01001</c:v>
                </c:pt>
                <c:pt idx="7">
                  <c:v>279927442924.20996</c:v>
                </c:pt>
                <c:pt idx="8">
                  <c:v>310216608273.25</c:v>
                </c:pt>
                <c:pt idx="9">
                  <c:v>319135617978.83002</c:v>
                </c:pt>
                <c:pt idx="10">
                  <c:v>325922714944.71997</c:v>
                </c:pt>
                <c:pt idx="11">
                  <c:v>489718731229.04004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2D-420E-A27C-8D768D583F11}"/>
            </c:ext>
          </c:extLst>
        </c:ser>
        <c:ser>
          <c:idx val="2"/>
          <c:order val="2"/>
          <c:tx>
            <c:strRef>
              <c:f>'Datos 2022'!$A$54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2022'!$B$54:$M$54</c:f>
            </c:numRef>
          </c:val>
          <c:smooth val="0"/>
          <c:extLst>
            <c:ext xmlns:c16="http://schemas.microsoft.com/office/drawing/2014/chart" uri="{C3380CC4-5D6E-409C-BE32-E72D297353CC}">
              <c16:uniqueId val="{00000002-AE2D-420E-A27C-8D768D583F11}"/>
            </c:ext>
          </c:extLst>
        </c:ser>
        <c:ser>
          <c:idx val="3"/>
          <c:order val="3"/>
          <c:tx>
            <c:strRef>
              <c:f>'Datos 2022'!$A$55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2022'!$B$55:$M$55</c:f>
            </c:numRef>
          </c:val>
          <c:smooth val="0"/>
          <c:extLst>
            <c:ext xmlns:c16="http://schemas.microsoft.com/office/drawing/2014/chart" uri="{C3380CC4-5D6E-409C-BE32-E72D297353CC}">
              <c16:uniqueId val="{00000003-AE2D-420E-A27C-8D768D583F11}"/>
            </c:ext>
          </c:extLst>
        </c:ser>
        <c:ser>
          <c:idx val="4"/>
          <c:order val="4"/>
          <c:tx>
            <c:strRef>
              <c:f>'Datos 2022'!$A$56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3.2255761333545643E-2"/>
                  <c:y val="-3.5889763251406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E2D-420E-A27C-8D768D583F11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E2D-420E-A27C-8D768D583F11}"/>
                </c:ext>
              </c:extLst>
            </c:dLbl>
            <c:dLbl>
              <c:idx val="9"/>
              <c:layout>
                <c:manualLayout>
                  <c:x val="-3.0397917391498702E-2"/>
                  <c:y val="-4.5549370970450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E2D-420E-A27C-8D768D583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2022'!$B$56:$M$56</c:f>
              <c:numCache>
                <c:formatCode>0.0%</c:formatCode>
                <c:ptCount val="12"/>
                <c:pt idx="0">
                  <c:v>0.26592464164224228</c:v>
                </c:pt>
                <c:pt idx="1">
                  <c:v>0.26904255066407545</c:v>
                </c:pt>
                <c:pt idx="2">
                  <c:v>0.29968487205319644</c:v>
                </c:pt>
                <c:pt idx="3">
                  <c:v>0.34204812670793283</c:v>
                </c:pt>
                <c:pt idx="4">
                  <c:v>0.34930021844985548</c:v>
                </c:pt>
                <c:pt idx="5">
                  <c:v>0.39376553142788007</c:v>
                </c:pt>
                <c:pt idx="6">
                  <c:v>0.41886674948890773</c:v>
                </c:pt>
                <c:pt idx="7">
                  <c:v>0.48195045909918049</c:v>
                </c:pt>
                <c:pt idx="8">
                  <c:v>0.53409924806108733</c:v>
                </c:pt>
                <c:pt idx="9">
                  <c:v>0.54945508733647463</c:v>
                </c:pt>
                <c:pt idx="10">
                  <c:v>0.56114041716512941</c:v>
                </c:pt>
                <c:pt idx="11">
                  <c:v>0.84314765597743213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2D-420E-A27C-8D768D583F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2023</a:t>
            </a:r>
          </a:p>
        </c:rich>
      </c:tx>
      <c:layout>
        <c:manualLayout>
          <c:xMode val="edge"/>
          <c:yMode val="edge"/>
          <c:x val="0.229939334590600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F9-4FBC-A318-2389AE59C2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F9-4FBC-A318-2389AE59C2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F9-4FBC-A318-2389AE59C2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F9-4FBC-A318-2389AE59C2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F9-4FBC-A318-2389AE59C2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F9-4FBC-A318-2389AE59C2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F9-4FBC-A318-2389AE59C2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F9-4FBC-A318-2389AE59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F9-4FBC-A318-2389AE59C28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F9-4FBC-A318-2389AE59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F9-4FBC-A318-2389AE59C285}"/>
                </c:ext>
              </c:extLst>
            </c:dLbl>
            <c:dLbl>
              <c:idx val="11"/>
              <c:layout>
                <c:manualLayout>
                  <c:x val="-8.8231080654118856E-3"/>
                  <c:y val="-7.1247831612133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2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  <c:pt idx="11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F9-4FBC-A318-2389AE59C285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2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  <c:pt idx="11">
                  <c:v>709583487202.4801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F9-4FBC-A318-2389AE59C285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2FF9-4FBC-A318-2389AE59C285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2FF9-4FBC-A318-2389AE59C285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FF9-4FBC-A318-2389AE59C285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FF9-4FBC-A318-2389AE59C285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FF9-4FBC-A318-2389AE59C285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2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  <c:pt idx="11">
                  <c:v>0.9761643582109667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FF9-4FBC-A318-2389AE59C2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[ejecucion diciembre 30 de 2023 Final.xlsx]Hoja1!TablaDinámica1</c:name>
    <c:fmtId val="2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Suma de Apropiado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(en blanco)</c:v>
                </c:pt>
              </c:strCache>
            </c:strRef>
          </c:cat>
          <c:val>
            <c:numRef>
              <c:f>Hoja1!$B$2:$B$5</c:f>
              <c:numCache>
                <c:formatCode>#,##0.0,,</c:formatCode>
                <c:ptCount val="3"/>
                <c:pt idx="0">
                  <c:v>580822027740</c:v>
                </c:pt>
                <c:pt idx="1">
                  <c:v>726909850000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6-4D2F-85BA-7A5AD0953B8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Suma de Comprometido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(en blanco)</c:v>
                </c:pt>
              </c:strCache>
            </c:strRef>
          </c:cat>
          <c:val>
            <c:numRef>
              <c:f>Hoja1!$C$2:$C$5</c:f>
              <c:numCache>
                <c:formatCode>#,##0.0,,</c:formatCode>
                <c:ptCount val="3"/>
                <c:pt idx="0">
                  <c:v>489718731229.04004</c:v>
                </c:pt>
                <c:pt idx="1">
                  <c:v>709583487202.4801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26-4D2F-85BA-7A5AD0953B8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Suma de Obligado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(en blanco)</c:v>
                </c:pt>
              </c:strCache>
            </c:strRef>
          </c:cat>
          <c:val>
            <c:numRef>
              <c:f>Hoja1!$D$2:$D$5</c:f>
              <c:numCache>
                <c:formatCode>#,##0.0,,</c:formatCode>
                <c:ptCount val="3"/>
                <c:pt idx="0">
                  <c:v>203804279047.87</c:v>
                </c:pt>
                <c:pt idx="1">
                  <c:v>317326231695.44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26-4D2F-85BA-7A5AD0953B86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Suma de Pagado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(en blanco)</c:v>
                </c:pt>
              </c:strCache>
            </c:strRef>
          </c:cat>
          <c:val>
            <c:numRef>
              <c:f>Hoja1!$E$2:$E$5</c:f>
              <c:numCache>
                <c:formatCode>#,##0.0,,</c:formatCode>
                <c:ptCount val="3"/>
                <c:pt idx="0">
                  <c:v>197417629975.04001</c:v>
                </c:pt>
                <c:pt idx="1">
                  <c:v>316036486070.76996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26-4D2F-85BA-7A5AD0953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2564175"/>
        <c:axId val="922565839"/>
      </c:barChart>
      <c:catAx>
        <c:axId val="922564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2565839"/>
        <c:crosses val="autoZero"/>
        <c:auto val="1"/>
        <c:lblAlgn val="ctr"/>
        <c:lblOffset val="100"/>
        <c:noMultiLvlLbl val="0"/>
      </c:catAx>
      <c:valAx>
        <c:axId val="922565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25641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Ejecucion Reserva constituida de inversión 2022</a:t>
            </a:r>
            <a:endParaRPr lang="es-CO">
              <a:effectLst/>
            </a:endParaRPr>
          </a:p>
          <a:p>
            <a:pPr>
              <a:defRPr/>
            </a:pPr>
            <a:r>
              <a:rPr lang="es-CO" sz="1800" b="1" i="0" baseline="0">
                <a:effectLst/>
              </a:rPr>
              <a:t>Ejecución  efectiva</a:t>
            </a:r>
            <a:endParaRPr lang="es-CO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2"/>
                <c:pt idx="0">
                  <c:v>285914452181.17004</c:v>
                </c:pt>
                <c:pt idx="1">
                  <c:v>285914452181.17004</c:v>
                </c:pt>
                <c:pt idx="2">
                  <c:v>285914452181.17004</c:v>
                </c:pt>
                <c:pt idx="3">
                  <c:v>285914452181.17004</c:v>
                </c:pt>
                <c:pt idx="4">
                  <c:v>285914452181.17004</c:v>
                </c:pt>
                <c:pt idx="5">
                  <c:v>285914452181.17004</c:v>
                </c:pt>
                <c:pt idx="6">
                  <c:v>285914452181.17004</c:v>
                </c:pt>
                <c:pt idx="7">
                  <c:v>285914452181.17004</c:v>
                </c:pt>
                <c:pt idx="8">
                  <c:v>285914452181.17004</c:v>
                </c:pt>
                <c:pt idx="9">
                  <c:v>285914452181.17004</c:v>
                </c:pt>
                <c:pt idx="10">
                  <c:v>285914452181.17004</c:v>
                </c:pt>
                <c:pt idx="11">
                  <c:v>285914452181.17004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34-48C0-903F-F8625F9BF181}"/>
            </c:ext>
          </c:extLst>
        </c:ser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Reserva Ajustada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2"/>
                <c:pt idx="0">
                  <c:v>285914452181.17004</c:v>
                </c:pt>
                <c:pt idx="1">
                  <c:v>285904682929.59998</c:v>
                </c:pt>
                <c:pt idx="2">
                  <c:v>285904682929.59998</c:v>
                </c:pt>
                <c:pt idx="3">
                  <c:v>285880303821.26001</c:v>
                </c:pt>
                <c:pt idx="4">
                  <c:v>281832967244.27002</c:v>
                </c:pt>
                <c:pt idx="5">
                  <c:v>281087273579.27002</c:v>
                </c:pt>
                <c:pt idx="6">
                  <c:v>280895275726.68994</c:v>
                </c:pt>
                <c:pt idx="7">
                  <c:v>280174405676.29004</c:v>
                </c:pt>
                <c:pt idx="8">
                  <c:v>278017562863.68994</c:v>
                </c:pt>
                <c:pt idx="9">
                  <c:v>275417493099.99005</c:v>
                </c:pt>
                <c:pt idx="10">
                  <c:v>272995106853.26001</c:v>
                </c:pt>
                <c:pt idx="11">
                  <c:v>257701380557.51001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34-48C0-903F-F8625F9BF181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Reserva Pagada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2"/>
                <c:pt idx="0">
                  <c:v>37000000000</c:v>
                </c:pt>
                <c:pt idx="1">
                  <c:v>46000000000</c:v>
                </c:pt>
                <c:pt idx="2">
                  <c:v>63000000000</c:v>
                </c:pt>
                <c:pt idx="3">
                  <c:v>74000000000</c:v>
                </c:pt>
                <c:pt idx="4">
                  <c:v>93000000000</c:v>
                </c:pt>
                <c:pt idx="5">
                  <c:v>101000000000</c:v>
                </c:pt>
                <c:pt idx="6">
                  <c:v>177000000000</c:v>
                </c:pt>
                <c:pt idx="7">
                  <c:v>195132419104.76999</c:v>
                </c:pt>
                <c:pt idx="8">
                  <c:v>202734998172.31006</c:v>
                </c:pt>
                <c:pt idx="9">
                  <c:v>207464851466.47998</c:v>
                </c:pt>
                <c:pt idx="10">
                  <c:v>212687468479.88</c:v>
                </c:pt>
                <c:pt idx="11">
                  <c:v>242287237992.75998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34-48C0-903F-F8625F9BF181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2"/>
                <c:pt idx="0">
                  <c:v>0.12940933806506186</c:v>
                </c:pt>
                <c:pt idx="1">
                  <c:v>0.16089278261778894</c:v>
                </c:pt>
                <c:pt idx="2">
                  <c:v>0.22035315880262399</c:v>
                </c:pt>
                <c:pt idx="3">
                  <c:v>0.25884959198261792</c:v>
                </c:pt>
                <c:pt idx="4">
                  <c:v>0.32998268765128219</c:v>
                </c:pt>
                <c:pt idx="5">
                  <c:v>0.3593190069187418</c:v>
                </c:pt>
                <c:pt idx="6">
                  <c:v>0.63012807724192677</c:v>
                </c:pt>
                <c:pt idx="7">
                  <c:v>0.69646768281262461</c:v>
                </c:pt>
                <c:pt idx="8">
                  <c:v>0.72921651453980119</c:v>
                </c:pt>
                <c:pt idx="9">
                  <c:v>0.75327405362432831</c:v>
                </c:pt>
                <c:pt idx="10">
                  <c:v>0.77908894020654917</c:v>
                </c:pt>
                <c:pt idx="11">
                  <c:v>0.94018603031383396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234-48C0-903F-F8625F9BF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514655"/>
        <c:axId val="1239513823"/>
      </c:lineChart>
      <c:catAx>
        <c:axId val="12395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3823"/>
        <c:crosses val="autoZero"/>
        <c:auto val="1"/>
        <c:lblAlgn val="ctr"/>
        <c:lblOffset val="100"/>
        <c:noMultiLvlLbl val="0"/>
      </c:catAx>
      <c:valAx>
        <c:axId val="123951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46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8/02/2024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08/02/2024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08/02/2024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</a:t>
            </a:r>
            <a:r>
              <a:rPr lang="es-ES_tradnl" sz="2000" dirty="0" smtClean="0"/>
              <a:t>Diciembre 31   </a:t>
            </a:r>
            <a:r>
              <a:rPr lang="es-ES_tradnl" sz="2000" dirty="0"/>
              <a:t>de  2023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Total 2022 2023</a:t>
            </a:r>
          </a:p>
          <a:p>
            <a:endParaRPr lang="es-CO" sz="1000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67362" y="2038956"/>
          <a:ext cx="7862990" cy="433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783CDF-4DE3-7F0A-64FE-D0952F38A3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38114" y="5250435"/>
          <a:ext cx="2429301" cy="1285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6288">
                  <a:extLst>
                    <a:ext uri="{9D8B030D-6E8A-4147-A177-3AD203B41FA5}">
                      <a16:colId xmlns:a16="http://schemas.microsoft.com/office/drawing/2014/main" val="1850237351"/>
                    </a:ext>
                  </a:extLst>
                </a:gridCol>
                <a:gridCol w="623246">
                  <a:extLst>
                    <a:ext uri="{9D8B030D-6E8A-4147-A177-3AD203B41FA5}">
                      <a16:colId xmlns:a16="http://schemas.microsoft.com/office/drawing/2014/main" val="1293518552"/>
                    </a:ext>
                  </a:extLst>
                </a:gridCol>
                <a:gridCol w="809767">
                  <a:extLst>
                    <a:ext uri="{9D8B030D-6E8A-4147-A177-3AD203B41FA5}">
                      <a16:colId xmlns:a16="http://schemas.microsoft.com/office/drawing/2014/main" val="768530467"/>
                    </a:ext>
                  </a:extLst>
                </a:gridCol>
              </a:tblGrid>
              <a:tr h="35628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Inversión Total</a:t>
                      </a:r>
                    </a:p>
                    <a:p>
                      <a:pPr algn="ctr" fontAlgn="b"/>
                      <a:endParaRPr lang="es-MX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2022</a:t>
                      </a:r>
                    </a:p>
                    <a:p>
                      <a:pPr algn="ctr" fontAlgn="b"/>
                      <a:endParaRPr lang="es-MX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2023</a:t>
                      </a:r>
                    </a:p>
                    <a:p>
                      <a:pPr algn="ctr" fontAlgn="b"/>
                      <a:endParaRPr lang="es-MX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8175850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% Compromisos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84.3%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97.6%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7082372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% Obligaciones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35.1%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43.7%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2948547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% Pagos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34.0%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43.5%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5322784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% Reserva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49.2%</a:t>
                      </a:r>
                      <a:endParaRPr lang="es-MX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54.0%</a:t>
                      </a:r>
                      <a:endParaRPr lang="es-MX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6236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1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2022 a </a:t>
            </a:r>
            <a:r>
              <a:rPr lang="es-MX" dirty="0" smtClean="0"/>
              <a:t>Diciembre 31   </a:t>
            </a:r>
            <a:r>
              <a:rPr lang="es-MX" dirty="0"/>
              <a:t>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 smtClean="0"/>
              <a:t>Ejecución reserva </a:t>
            </a:r>
            <a:r>
              <a:rPr lang="es-MX" sz="2000" dirty="0"/>
              <a:t>constituida </a:t>
            </a:r>
            <a:r>
              <a:rPr lang="es-MX" sz="2000" dirty="0" smtClean="0"/>
              <a:t>2022, a Diciembre 31   </a:t>
            </a:r>
            <a:r>
              <a:rPr lang="es-MX" sz="2000" dirty="0"/>
              <a:t>de  2023 </a:t>
            </a:r>
            <a:endParaRPr lang="es-MX" sz="2000" dirty="0" smtClean="0"/>
          </a:p>
          <a:p>
            <a:pPr algn="ctr"/>
            <a:r>
              <a:rPr lang="es-MX" sz="2000" dirty="0" smtClean="0"/>
              <a:t>- </a:t>
            </a:r>
            <a:r>
              <a:rPr lang="es-MX" sz="2000" dirty="0"/>
              <a:t>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334060"/>
              </p:ext>
            </p:extLst>
          </p:nvPr>
        </p:nvGraphicFramePr>
        <p:xfrm>
          <a:off x="1080365" y="2248066"/>
          <a:ext cx="9535853" cy="3163668"/>
        </p:xfrm>
        <a:graphic>
          <a:graphicData uri="http://schemas.openxmlformats.org/drawingml/2006/table">
            <a:tbl>
              <a:tblPr/>
              <a:tblGrid>
                <a:gridCol w="2750628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194425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170118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073613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678547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59973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04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162.947,0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13.225,2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149.721,8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149.721,8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149.721,8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5.197,7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2.522,3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2.675,4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2.675,4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2.675,4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32.609,4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29.798,1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29.432,9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29.431,1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18.795,5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06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220.061,4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19.892,8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200.168,6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199.803,4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199.801,6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258.911,1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24.141,2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234.769,9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219.420,2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219.420,2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15.349,7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27.003,3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4.071,8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505.975,8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48.105,9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457.869,9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442.090,6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442.088,8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15.779,3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2022 a </a:t>
            </a:r>
            <a:r>
              <a:rPr lang="es-MX" sz="1800" dirty="0" smtClean="0"/>
              <a:t>Diciembre 31   </a:t>
            </a:r>
            <a:r>
              <a:rPr lang="es-MX" sz="1800" dirty="0"/>
              <a:t>de 2023 -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186189"/>
              </p:ext>
            </p:extLst>
          </p:nvPr>
        </p:nvGraphicFramePr>
        <p:xfrm>
          <a:off x="1869859" y="1875924"/>
          <a:ext cx="7848601" cy="4286250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Informática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11.446,6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11.446,6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11.446,6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12.572,9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12.572,9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12.572,9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49.129,5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47.019,2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47.019,2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Mantenimeinto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21.891,0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21.855,5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21.855,5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13.478,3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13.478,3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13.478,3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C-2799-0800-12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33.963,9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33.963,9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13.036,3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C-2799-0800-13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257.701,4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242.287,2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242.287,2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15.414,1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8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</a:t>
            </a:r>
            <a:r>
              <a:rPr lang="es-MX" sz="1600" dirty="0" smtClean="0"/>
              <a:t>Diciembre 31   </a:t>
            </a:r>
            <a:r>
              <a:rPr lang="es-MX" sz="1600" dirty="0"/>
              <a:t>de 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54282"/>
              </p:ext>
            </p:extLst>
          </p:nvPr>
        </p:nvGraphicFramePr>
        <p:xfrm>
          <a:off x="2033953" y="1497975"/>
          <a:ext cx="7545053" cy="5070148"/>
        </p:xfrm>
        <a:graphic>
          <a:graphicData uri="http://schemas.openxmlformats.org/drawingml/2006/table">
            <a:tbl>
              <a:tblPr/>
              <a:tblGrid>
                <a:gridCol w="1859916">
                  <a:extLst>
                    <a:ext uri="{9D8B030D-6E8A-4147-A177-3AD203B41FA5}">
                      <a16:colId xmlns:a16="http://schemas.microsoft.com/office/drawing/2014/main" val="7946969"/>
                    </a:ext>
                  </a:extLst>
                </a:gridCol>
                <a:gridCol w="1051063">
                  <a:extLst>
                    <a:ext uri="{9D8B030D-6E8A-4147-A177-3AD203B41FA5}">
                      <a16:colId xmlns:a16="http://schemas.microsoft.com/office/drawing/2014/main" val="2663697639"/>
                    </a:ext>
                  </a:extLst>
                </a:gridCol>
                <a:gridCol w="1044298">
                  <a:extLst>
                    <a:ext uri="{9D8B030D-6E8A-4147-A177-3AD203B41FA5}">
                      <a16:colId xmlns:a16="http://schemas.microsoft.com/office/drawing/2014/main" val="2907425446"/>
                    </a:ext>
                  </a:extLst>
                </a:gridCol>
                <a:gridCol w="1044298">
                  <a:extLst>
                    <a:ext uri="{9D8B030D-6E8A-4147-A177-3AD203B41FA5}">
                      <a16:colId xmlns:a16="http://schemas.microsoft.com/office/drawing/2014/main" val="3676012622"/>
                    </a:ext>
                  </a:extLst>
                </a:gridCol>
                <a:gridCol w="1501180">
                  <a:extLst>
                    <a:ext uri="{9D8B030D-6E8A-4147-A177-3AD203B41FA5}">
                      <a16:colId xmlns:a16="http://schemas.microsoft.com/office/drawing/2014/main" val="4030043858"/>
                    </a:ext>
                  </a:extLst>
                </a:gridCol>
                <a:gridCol w="1044298">
                  <a:extLst>
                    <a:ext uri="{9D8B030D-6E8A-4147-A177-3AD203B41FA5}">
                      <a16:colId xmlns:a16="http://schemas.microsoft.com/office/drawing/2014/main" val="3363769162"/>
                    </a:ext>
                  </a:extLst>
                </a:gridCol>
              </a:tblGrid>
              <a:tr h="234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Dependencia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 actuales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56315"/>
                  </a:ext>
                </a:extLst>
              </a:tr>
              <a:tr h="231598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General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207.218,2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191.904,0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191.904,0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15.314,2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653714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22.867,0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28090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Medellin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351749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Barranquilla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72146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Cartagena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0264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Bucaramanga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483448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pasto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08397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Valledupar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73812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Cali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07970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Sincelejo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9667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Pereira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83646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Villavicencio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588421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Popayan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13835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Bogota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740866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Monteria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39125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Ibagué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206421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Tunja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0558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Neiva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8844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Manizales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17346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Santa Marta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4867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Cucuta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979403"/>
                  </a:ext>
                </a:extLst>
              </a:tr>
              <a:tr h="234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Armenia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96445"/>
                  </a:ext>
                </a:extLst>
              </a:tr>
              <a:tr h="14716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257.701,4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242.287,2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242.287,2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31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2022 Ejecucion </a:t>
            </a:r>
            <a:r>
              <a:rPr lang="es-MX" sz="2000" dirty="0" smtClean="0"/>
              <a:t>efectiva a Dic de 2023</a:t>
            </a:r>
            <a:endParaRPr lang="es-MX" sz="2000" dirty="0"/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98015" y="608183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10" name="Gráfic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952650"/>
              </p:ext>
            </p:extLst>
          </p:nvPr>
        </p:nvGraphicFramePr>
        <p:xfrm>
          <a:off x="2271292" y="1900332"/>
          <a:ext cx="7201182" cy="405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 smtClean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</a:t>
            </a:r>
            <a:r>
              <a:rPr lang="es-MX" dirty="0" smtClean="0"/>
              <a:t>Diciembre 31   </a:t>
            </a:r>
            <a:r>
              <a:rPr lang="es-MX" dirty="0"/>
              <a:t>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16</a:t>
            </a:r>
            <a:endParaRPr lang="es-CO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376285092"/>
              </p:ext>
            </p:extLst>
          </p:nvPr>
        </p:nvGraphicFramePr>
        <p:xfrm>
          <a:off x="2424896" y="2427381"/>
          <a:ext cx="5649427" cy="3118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9227">
                  <a:extLst>
                    <a:ext uri="{9D8B030D-6E8A-4147-A177-3AD203B41FA5}">
                      <a16:colId xmlns:a16="http://schemas.microsoft.com/office/drawing/2014/main" val="2084985701"/>
                    </a:ext>
                  </a:extLst>
                </a:gridCol>
                <a:gridCol w="888210">
                  <a:extLst>
                    <a:ext uri="{9D8B030D-6E8A-4147-A177-3AD203B41FA5}">
                      <a16:colId xmlns:a16="http://schemas.microsoft.com/office/drawing/2014/main" val="438669968"/>
                    </a:ext>
                  </a:extLst>
                </a:gridCol>
                <a:gridCol w="712632">
                  <a:extLst>
                    <a:ext uri="{9D8B030D-6E8A-4147-A177-3AD203B41FA5}">
                      <a16:colId xmlns:a16="http://schemas.microsoft.com/office/drawing/2014/main" val="712817301"/>
                    </a:ext>
                  </a:extLst>
                </a:gridCol>
                <a:gridCol w="619679">
                  <a:extLst>
                    <a:ext uri="{9D8B030D-6E8A-4147-A177-3AD203B41FA5}">
                      <a16:colId xmlns:a16="http://schemas.microsoft.com/office/drawing/2014/main" val="2971234559"/>
                    </a:ext>
                  </a:extLst>
                </a:gridCol>
                <a:gridCol w="619679">
                  <a:extLst>
                    <a:ext uri="{9D8B030D-6E8A-4147-A177-3AD203B41FA5}">
                      <a16:colId xmlns:a16="http://schemas.microsoft.com/office/drawing/2014/main" val="2252023875"/>
                    </a:ext>
                  </a:extLst>
                </a:gridCol>
              </a:tblGrid>
              <a:tr h="456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Objeto de Gasto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Obligaciones por pagar 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Valores pagados 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Saldo por pagar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 % Por pagar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ctr"/>
                </a:tc>
                <a:extLst>
                  <a:ext uri="{0D108BD9-81ED-4DB2-BD59-A6C34878D82A}">
                    <a16:rowId xmlns:a16="http://schemas.microsoft.com/office/drawing/2014/main" val="845897646"/>
                  </a:ext>
                </a:extLst>
              </a:tr>
              <a:tr h="283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A-01-01 Gastos de Personal - Permanente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22.262,89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22.262,89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3533326433"/>
                  </a:ext>
                </a:extLst>
              </a:tr>
              <a:tr h="198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A-01-02 Gastos de Personal - Temporal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658,25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658,25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2866585627"/>
                  </a:ext>
                </a:extLst>
              </a:tr>
              <a:tr h="226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A-02 Adquisición Bienes y Servicios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4.080,38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4.080,38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2537456692"/>
                  </a:ext>
                </a:extLst>
              </a:tr>
              <a:tr h="24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A-03 Transferencias corrientes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3.061,25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3.061,25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1964621689"/>
                  </a:ext>
                </a:extLst>
              </a:tr>
              <a:tr h="205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A-07 Disminución de pasivos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92,08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92,08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3169254779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A-08 Gastos por tributos, multas, sanciones e intereses de mora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5,36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5,36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2103456186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u="sng">
                          <a:effectLst/>
                        </a:rPr>
                        <a:t>Subtotal Gastos De Funcionamiento 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 u="sng">
                          <a:effectLst/>
                        </a:rPr>
                        <a:t>30.160,22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 u="sng">
                          <a:effectLst/>
                        </a:rPr>
                        <a:t>30.160,22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1220910080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C- Inversión – Otros Recursos Tesoro y Fondos Especiales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6.351,36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6.351,36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2415167917"/>
                  </a:ext>
                </a:extLst>
              </a:tr>
              <a:tr h="184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C- Inversión – Recursos Crédito  Externo- BID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35,29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35,29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4025889295"/>
                  </a:ext>
                </a:extLst>
              </a:tr>
              <a:tr h="219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TOTAL RAMA JUDICIAL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36.546,87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36.546,87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-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-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22" marR="6622" marT="0" marB="0" anchor="b"/>
                </a:tc>
                <a:extLst>
                  <a:ext uri="{0D108BD9-81ED-4DB2-BD59-A6C34878D82A}">
                    <a16:rowId xmlns:a16="http://schemas.microsoft.com/office/drawing/2014/main" val="3169341901"/>
                  </a:ext>
                </a:extLst>
              </a:tr>
            </a:tbl>
          </a:graphicData>
        </a:graphic>
      </p:graphicFrame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311489" y="1624204"/>
            <a:ext cx="387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Ejecucion  Cuentas por Pagar Acumulada Diciembre 2022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</a:t>
            </a:r>
            <a:r>
              <a:rPr lang="es-CO" sz="2000" b="1" dirty="0" smtClean="0">
                <a:highlight>
                  <a:srgbClr val="C8E3FF"/>
                </a:highlight>
              </a:rPr>
              <a:t>Diciembre 31   </a:t>
            </a:r>
            <a:r>
              <a:rPr lang="es-CO" sz="2000" b="1" dirty="0">
                <a:highlight>
                  <a:srgbClr val="C8E3FF"/>
                </a:highlight>
              </a:rPr>
              <a:t>de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75991"/>
              </p:ext>
            </p:extLst>
          </p:nvPr>
        </p:nvGraphicFramePr>
        <p:xfrm>
          <a:off x="1828760" y="1954924"/>
          <a:ext cx="7963004" cy="4096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9888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00043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478188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284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892.254,6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843.553,8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820.414,5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819.449,2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48.700,9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297.300,6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263.102,3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250.453,8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249.761,6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34.198,2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268.730,4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254.274,8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242.779,2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242.779,2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14.455,7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99.026,4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94.778,4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90.327,5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90.323,5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5.696.996,0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5.226.773,4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5.012.712,1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5.002.982,2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470.222,6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221.783,2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156.628,5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149.286,2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148.999,2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65.154,8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631.370,5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98,1%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294.179,5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292.891,6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12.379,5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78.213,0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23.146,7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23.144,9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7.548.694,6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6.883.299,4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6.870.331,4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654.306,4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</a:t>
            </a:r>
            <a:r>
              <a:rPr lang="es-CO" sz="2000" b="1" dirty="0" smtClean="0">
                <a:highlight>
                  <a:srgbClr val="C8E3FF"/>
                </a:highlight>
              </a:rPr>
              <a:t>Diciembre 31   </a:t>
            </a:r>
            <a:r>
              <a:rPr lang="es-CO" sz="2000" b="1" dirty="0">
                <a:highlight>
                  <a:srgbClr val="C8E3FF"/>
                </a:highlight>
              </a:rPr>
              <a:t>de  2023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83476"/>
              </p:ext>
            </p:extLst>
          </p:nvPr>
        </p:nvGraphicFramePr>
        <p:xfrm>
          <a:off x="1267364" y="1661378"/>
          <a:ext cx="8562436" cy="4575984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  <a:endParaRPr lang="es-CO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  <a:r>
                        <a:rPr lang="es-CO" sz="9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5.894.979,0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5.824.143,4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5.631.544,0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95,5%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5.622.502,0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95,4%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70.835,6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109.329,8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100.898,4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90.590,8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90.409,3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82,7%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8.431,4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458.854,6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451.617,9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98,4%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383.658,4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83,6%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381.224,1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7.236,7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680.572,3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131.568,3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19,3%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130.717,3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130.712,8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549.004,0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80,7%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13.333,0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13.211,4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99,1%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11.791,1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88,4%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11.775,2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121,6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19.160,7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17.809,9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93,0%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17.809,8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17.809,8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1.350,8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7,0%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6.539.249,4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91,1%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6.266.111,4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87,3%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6.254.433,2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87,2%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636.980,1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631.370,5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98,1%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294.179,5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292.891,6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12.379,5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78.213,0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23.146,7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23.144,9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7.548.694,6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effectLst/>
                          <a:latin typeface="Arial" panose="020B0604020202020204" pitchFamily="34" charset="0"/>
                        </a:rPr>
                        <a:t>92,0%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6.883.299,4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effectLst/>
                          <a:latin typeface="Arial" panose="020B0604020202020204" pitchFamily="34" charset="0"/>
                        </a:rPr>
                        <a:t>83,9%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6.870.331,4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effectLst/>
                          <a:latin typeface="Arial" panose="020B0604020202020204" pitchFamily="34" charset="0"/>
                        </a:rPr>
                        <a:t>83,8%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654.306,4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effectLst/>
                          <a:latin typeface="Arial" panose="020B0604020202020204" pitchFamily="34" charset="0"/>
                        </a:rPr>
                        <a:t>8,0%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</a:t>
            </a:r>
            <a:r>
              <a:rPr lang="es-MX" sz="2000" dirty="0" smtClean="0"/>
              <a:t>Diciembre 31  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21770"/>
              </p:ext>
            </p:extLst>
          </p:nvPr>
        </p:nvGraphicFramePr>
        <p:xfrm>
          <a:off x="1267362" y="2848167"/>
          <a:ext cx="8915402" cy="1752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85099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995.261,3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980.217,5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941.847,6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940.986,1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15.043,8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5.613.559,2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5.559.031,9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5.324.263,8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5.313.447,1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54.527,4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</a:t>
                      </a:r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567.408,9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567.408,9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6.539.249,4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6.266.111,4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6.254.433,2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636.980,1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</a:t>
            </a:r>
            <a:r>
              <a:rPr lang="es-MX" sz="2000" dirty="0" smtClean="0"/>
              <a:t>Diciembre 31   </a:t>
            </a:r>
            <a:r>
              <a:rPr lang="es-MX" sz="2000" dirty="0"/>
              <a:t>de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563612"/>
              </p:ext>
            </p:extLst>
          </p:nvPr>
        </p:nvGraphicFramePr>
        <p:xfrm>
          <a:off x="1723518" y="1949909"/>
          <a:ext cx="7621087" cy="4437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272">
                  <a:extLst>
                    <a:ext uri="{9D8B030D-6E8A-4147-A177-3AD203B41FA5}">
                      <a16:colId xmlns:a16="http://schemas.microsoft.com/office/drawing/2014/main" val="3055839970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199587918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47317079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610605375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530169430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875219053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647604932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050475656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80762550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2677006762"/>
                    </a:ext>
                  </a:extLst>
                </a:gridCol>
              </a:tblGrid>
              <a:tr h="343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Apropiación. </a:t>
                      </a:r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 </a:t>
                      </a:r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4676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GESTION GENERAL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995.261,3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980.217,5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941.847,6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940.986,1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15.043,8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1990580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BOGOTA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1.010.899,2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1.010.112,6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961.223,4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961.223,4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49761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MEDELLIN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727.514,1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715.578,0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692.447,6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688.962,5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11.936,1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4150313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CALI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507.399,8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505.535,9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483.998,1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483.981,4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274277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BUCARAMANGA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340.017,8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334.782,8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320.412,2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319.864,7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5.235,0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47655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TUNJA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280.305,8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279.461,8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271.298,3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271.142,8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733885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BARRANQUILLA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253.326,6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252.414,1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244.263,7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243.908,5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450401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NEIVA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232.619,4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229.277,3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219.620,7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218.853,5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3.342,1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73310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CARTAGENA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230.777,7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228.717,0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219.955,8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219.640,8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2.060,7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47468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CUCUTA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218.376,0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218.217,6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211.154,6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211.038,4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48968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IBAGUE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215.896,1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214.740,2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205.655,3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205.639,4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64681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PASTO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208.817,5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208.306,6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205.856,0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205.852,9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235269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VALLEDUPAR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190.101,0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187.714,8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178.623,7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178.623,7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2.386,2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0566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VILLAVICENCIO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163.377,4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160.663,0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160.539,2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156.066,5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009897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MANIZALES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161.051,7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160.499,4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149.391,2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149.388,9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832528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SANTA MARTA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144.187,7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143.065,4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135.214,4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135.212,6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3655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POPAYAN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143.734,2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142.000,2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137.138,1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137.138,1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1.734,0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954178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 SECCIONAL CUNDINAMARCA - AMAZONAS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136.820,3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135.675,0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115.505,4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115.505,4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1.145,3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65284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PEREIRA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135.029,6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121.924,3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115.078,1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114.994,3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13.105,4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916453"/>
                  </a:ext>
                </a:extLst>
              </a:tr>
              <a:tr h="17941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MONTERIA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124.515,6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123.252,5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118.507,3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118.041,1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1.263,1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53985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SINCELEJO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98.151,4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97.901,2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93.067,0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93.067,0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753232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SECCIONAL ARMENIA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90.640,5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89.192,3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85.313,7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85.300,9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1.448,2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83749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Sin asignar a subunidad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567.408,9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567.408,9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1571086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1" i="0" u="none" strike="noStrike" dirty="0"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6.539.249,4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6.266.111,4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6.254.433,2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636.980,1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7682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Diciembre 31  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57389"/>
              </p:ext>
            </p:extLst>
          </p:nvPr>
        </p:nvGraphicFramePr>
        <p:xfrm>
          <a:off x="1161578" y="2816258"/>
          <a:ext cx="7826844" cy="1399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2240">
                  <a:extLst>
                    <a:ext uri="{9D8B030D-6E8A-4147-A177-3AD203B41FA5}">
                      <a16:colId xmlns:a16="http://schemas.microsoft.com/office/drawing/2014/main" val="187828371"/>
                    </a:ext>
                  </a:extLst>
                </a:gridCol>
                <a:gridCol w="1131736">
                  <a:extLst>
                    <a:ext uri="{9D8B030D-6E8A-4147-A177-3AD203B41FA5}">
                      <a16:colId xmlns:a16="http://schemas.microsoft.com/office/drawing/2014/main" val="132417578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440958326"/>
                    </a:ext>
                  </a:extLst>
                </a:gridCol>
                <a:gridCol w="652853">
                  <a:extLst>
                    <a:ext uri="{9D8B030D-6E8A-4147-A177-3AD203B41FA5}">
                      <a16:colId xmlns:a16="http://schemas.microsoft.com/office/drawing/2014/main" val="506295689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054260927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3044154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749633286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22237692"/>
                    </a:ext>
                  </a:extLst>
                </a:gridCol>
                <a:gridCol w="693828">
                  <a:extLst>
                    <a:ext uri="{9D8B030D-6E8A-4147-A177-3AD203B41FA5}">
                      <a16:colId xmlns:a16="http://schemas.microsoft.com/office/drawing/2014/main" val="2187626821"/>
                    </a:ext>
                  </a:extLst>
                </a:gridCol>
                <a:gridCol w="638052">
                  <a:extLst>
                    <a:ext uri="{9D8B030D-6E8A-4147-A177-3AD203B41FA5}">
                      <a16:colId xmlns:a16="http://schemas.microsoft.com/office/drawing/2014/main" val="1641565344"/>
                    </a:ext>
                  </a:extLst>
                </a:gridCol>
              </a:tblGrid>
              <a:tr h="478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</a:p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s-CO" sz="105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Apropiacion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</a:t>
                      </a:r>
                      <a:r>
                        <a:rPr lang="es-CO" sz="105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888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511,009.0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500,667.0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261,653.4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260,827.0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10,342.1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99988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83,159.9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78,213.0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94.1%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23,146.7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23,144.9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4,946.9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360545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132,741.0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130,703.5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98.5%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32,526.2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32,064.6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2,037.4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788811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726,909.8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709,583.5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97.6%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317,326.2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316,036.5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17,326.4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118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Diciembre 31  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8243"/>
              </p:ext>
            </p:extLst>
          </p:nvPr>
        </p:nvGraphicFramePr>
        <p:xfrm>
          <a:off x="777815" y="2115664"/>
          <a:ext cx="10259143" cy="3766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830">
                  <a:extLst>
                    <a:ext uri="{9D8B030D-6E8A-4147-A177-3AD203B41FA5}">
                      <a16:colId xmlns:a16="http://schemas.microsoft.com/office/drawing/2014/main" val="3994393830"/>
                    </a:ext>
                  </a:extLst>
                </a:gridCol>
                <a:gridCol w="1895804">
                  <a:extLst>
                    <a:ext uri="{9D8B030D-6E8A-4147-A177-3AD203B41FA5}">
                      <a16:colId xmlns:a16="http://schemas.microsoft.com/office/drawing/2014/main" val="2934810221"/>
                    </a:ext>
                  </a:extLst>
                </a:gridCol>
                <a:gridCol w="833686">
                  <a:extLst>
                    <a:ext uri="{9D8B030D-6E8A-4147-A177-3AD203B41FA5}">
                      <a16:colId xmlns:a16="http://schemas.microsoft.com/office/drawing/2014/main" val="1219639826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729911198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1517361957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1646216366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1734798413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2572823276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1026932486"/>
                    </a:ext>
                  </a:extLst>
                </a:gridCol>
                <a:gridCol w="594652">
                  <a:extLst>
                    <a:ext uri="{9D8B030D-6E8A-4147-A177-3AD203B41FA5}">
                      <a16:colId xmlns:a16="http://schemas.microsoft.com/office/drawing/2014/main" val="2691646615"/>
                    </a:ext>
                  </a:extLst>
                </a:gridCol>
                <a:gridCol w="544561">
                  <a:extLst>
                    <a:ext uri="{9D8B030D-6E8A-4147-A177-3AD203B41FA5}">
                      <a16:colId xmlns:a16="http://schemas.microsoft.com/office/drawing/2014/main" val="3022758173"/>
                    </a:ext>
                  </a:extLst>
                </a:gridCol>
                <a:gridCol w="610321">
                  <a:extLst>
                    <a:ext uri="{9D8B030D-6E8A-4147-A177-3AD203B41FA5}">
                      <a16:colId xmlns:a16="http://schemas.microsoft.com/office/drawing/2014/main" val="719339979"/>
                    </a:ext>
                  </a:extLst>
                </a:gridCol>
                <a:gridCol w="618619">
                  <a:extLst>
                    <a:ext uri="{9D8B030D-6E8A-4147-A177-3AD203B41FA5}">
                      <a16:colId xmlns:a16="http://schemas.microsoft.com/office/drawing/2014/main" val="1977696764"/>
                    </a:ext>
                  </a:extLst>
                </a:gridCol>
                <a:gridCol w="579956">
                  <a:extLst>
                    <a:ext uri="{9D8B030D-6E8A-4147-A177-3AD203B41FA5}">
                      <a16:colId xmlns:a16="http://schemas.microsoft.com/office/drawing/2014/main" val="58603079"/>
                    </a:ext>
                  </a:extLst>
                </a:gridCol>
              </a:tblGrid>
              <a:tr h="59036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Nombre Proyecto</a:t>
                      </a:r>
                      <a:endParaRPr lang="es-CO" sz="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Codigo  Proyecto NC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  <a:r>
                        <a:rPr lang="es-CO" sz="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comprometer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saldos por comprometer  seccionales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saldos por Comprometer 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CDP con saldo NC 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afectación CDP 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75316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FORTALECIMIENTO DE LA UNIDAD DE REGISTRO NACIONAL DE </a:t>
                      </a:r>
                      <a:r>
                        <a:rPr lang="es-MX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ABOGADOS</a:t>
                      </a:r>
                      <a:endParaRPr lang="es-MX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3.534,5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56584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CENDOJ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FORTALECIMIENTO DE LOS MECANISMOS PARA EL ACCESO A LA INFORMACIÓN DE LA RAMA JUDICIAL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2.587,2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30754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PEI-PJM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CONSTRUCCIÓN Y DOTACIÓN DEL PALACIO DE JUSTICIA DE   MEDELLÍN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3035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UIF- 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CONSTRUCCIÓN ADECUACIÓN Y DOTACIÓN  DE LA INFRAESTRUCTURA FÍSICA ASOCIADA A LA IMPLEMENTACIÓN DEL SISTEMA ORAL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0226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UIF-SJ / PEI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CONSTRUCCIÓN Y DOTACIÓN DE INFRAESTRUCTURA FÍSICA ASOCIADA A LA PRESTACIÓN DEL SERVICIO DE JUSTICIA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32.230,5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31.849,2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10.234,4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381,3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381,3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9595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UDAE -EE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ELABORACIÓN DE ESTUDIOS ESPECIALES Y ANÁLISIS ESTADÍSTICO PARA LA MODERNIZACIÓN DE LA RAMA JUDICIAL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07648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PEI- 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ADQUISICIÓN ADECUACIÓN Y DOTACIÓN DE INMUEBLES Y/O LOTES DE TERRENO PARA LA INFRAESTRUCTURA PROPIA DEL SECTOR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628143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MANTENIMIENTO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MEJORAMIENTO Y MANTENIMIENTO DE LA INFRAESTRUCTURA FÍSICA DE LA RAMA JUDICIAL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52.294,9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18.095,5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1.734,6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1.302,2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110744"/>
                  </a:ext>
                </a:extLst>
              </a:tr>
              <a:tr h="2675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ESCUELA JUDICIAL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FORMACIÓN Y CAPACITACIÓN EN COMPETENCIAS JUDICIALES Y ORGANIZACIONALES A LOS FUNCIONARIOS, EMPLEADOS, PERSONAL ADMINISTRATIVO DE LA RAMA JUDICIAL, JUECES DE PAZ Y AUTORIDADES INDÍGENAS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22.200,4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4.032,5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5.783,5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5.783,5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5.783,5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03669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OSEG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FORTALECIMIENTO DE LOS ESQUEMAS DE APOYO DE LA RAMA JUDICIAL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11.167,3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11287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RR.HH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IMPLEMENTACIÓN  DE ESTRATEGIAS PARA FORTALECER LA GESTIÓN DE LOS DESPACHOS JUDICIALES EN LA RAMA JUDICIAL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14.052,5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13.939,0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9.575,7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09832"/>
                  </a:ext>
                </a:extLst>
              </a:tr>
              <a:tr h="2599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 JUDICIAL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MEJORAMIENTO DE LOS PROCESOS DE ADMINISTRACIÓN DE CARRERA JUDICIAL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36085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PET- TD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TRANSFORMACION DIGITAL DE LA RAMA JUDICIAL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235.387,4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96.841,9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2.978,4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2.357,8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2.337,8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913771"/>
                  </a:ext>
                </a:extLst>
              </a:tr>
              <a:tr h="2675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INFORMÁTICA </a:t>
                      </a:r>
                      <a:r>
                        <a:rPr lang="es-CO" sz="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-FP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FORTALECIMIENTO DE LA PLATAFORMA PARA LA GESTIÓN TECNOLÓGICA 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C-2799-0800-12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166.192,3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135.738,5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8647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UDAE-SG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Calibri" panose="020F0502020204030204" pitchFamily="34" charset="0"/>
                        </a:rPr>
                        <a:t>IMPLEMENTACIÓN MANTENIMIENTO, EVALUACIÓN Y MEJORA DE LOS SISTEMAS DE GESTIÓN INTEGRADOS DE LA RAMA JUDICIAL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C-2799-0800-13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2.224,7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928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500" b="0" i="0" u="none" strike="noStrike" dirty="0">
                          <a:effectLst/>
                          <a:latin typeface="Arial" panose="020B0604020202020204" pitchFamily="34" charset="0"/>
                        </a:rPr>
                        <a:t>TRANSFORMACION DIGITAL DE LA RAMA JUDICIAL </a:t>
                      </a:r>
                      <a:r>
                        <a:rPr lang="es-MX" sz="5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/ FORTALECIMIENTO DE LA PLATAFORMA PARA LA GESTIÓN TECNOLÓGICA </a:t>
                      </a:r>
                      <a:endParaRPr lang="es-MX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78.213,0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23.146,7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4.946,9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4.946,9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4.933,7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44696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709.583,5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317.326,2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17.326,4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2.036,2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15.290,2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4.953,8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10.336,4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28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Diciembre 31  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A71F17A-2BFC-4BA4-91E1-4E1ABF05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305514"/>
              </p:ext>
            </p:extLst>
          </p:nvPr>
        </p:nvGraphicFramePr>
        <p:xfrm>
          <a:off x="1813618" y="1793650"/>
          <a:ext cx="7899727" cy="4386144"/>
        </p:xfrm>
        <a:graphic>
          <a:graphicData uri="http://schemas.openxmlformats.org/drawingml/2006/table">
            <a:tbl>
              <a:tblPr/>
              <a:tblGrid>
                <a:gridCol w="1498182">
                  <a:extLst>
                    <a:ext uri="{9D8B030D-6E8A-4147-A177-3AD203B41FA5}">
                      <a16:colId xmlns:a16="http://schemas.microsoft.com/office/drawing/2014/main" val="1001713474"/>
                    </a:ext>
                  </a:extLst>
                </a:gridCol>
                <a:gridCol w="696763">
                  <a:extLst>
                    <a:ext uri="{9D8B030D-6E8A-4147-A177-3AD203B41FA5}">
                      <a16:colId xmlns:a16="http://schemas.microsoft.com/office/drawing/2014/main" val="2505960858"/>
                    </a:ext>
                  </a:extLst>
                </a:gridCol>
                <a:gridCol w="696648">
                  <a:extLst>
                    <a:ext uri="{9D8B030D-6E8A-4147-A177-3AD203B41FA5}">
                      <a16:colId xmlns:a16="http://schemas.microsoft.com/office/drawing/2014/main" val="1799266742"/>
                    </a:ext>
                  </a:extLst>
                </a:gridCol>
                <a:gridCol w="659211">
                  <a:extLst>
                    <a:ext uri="{9D8B030D-6E8A-4147-A177-3AD203B41FA5}">
                      <a16:colId xmlns:a16="http://schemas.microsoft.com/office/drawing/2014/main" val="799193798"/>
                    </a:ext>
                  </a:extLst>
                </a:gridCol>
                <a:gridCol w="721033">
                  <a:extLst>
                    <a:ext uri="{9D8B030D-6E8A-4147-A177-3AD203B41FA5}">
                      <a16:colId xmlns:a16="http://schemas.microsoft.com/office/drawing/2014/main" val="3894464430"/>
                    </a:ext>
                  </a:extLst>
                </a:gridCol>
                <a:gridCol w="725578">
                  <a:extLst>
                    <a:ext uri="{9D8B030D-6E8A-4147-A177-3AD203B41FA5}">
                      <a16:colId xmlns:a16="http://schemas.microsoft.com/office/drawing/2014/main" val="933789786"/>
                    </a:ext>
                  </a:extLst>
                </a:gridCol>
                <a:gridCol w="725578">
                  <a:extLst>
                    <a:ext uri="{9D8B030D-6E8A-4147-A177-3AD203B41FA5}">
                      <a16:colId xmlns:a16="http://schemas.microsoft.com/office/drawing/2014/main" val="2450941919"/>
                    </a:ext>
                  </a:extLst>
                </a:gridCol>
                <a:gridCol w="725578">
                  <a:extLst>
                    <a:ext uri="{9D8B030D-6E8A-4147-A177-3AD203B41FA5}">
                      <a16:colId xmlns:a16="http://schemas.microsoft.com/office/drawing/2014/main" val="487175850"/>
                    </a:ext>
                  </a:extLst>
                </a:gridCol>
                <a:gridCol w="725578">
                  <a:extLst>
                    <a:ext uri="{9D8B030D-6E8A-4147-A177-3AD203B41FA5}">
                      <a16:colId xmlns:a16="http://schemas.microsoft.com/office/drawing/2014/main" val="3724353740"/>
                    </a:ext>
                  </a:extLst>
                </a:gridCol>
                <a:gridCol w="725578">
                  <a:extLst>
                    <a:ext uri="{9D8B030D-6E8A-4147-A177-3AD203B41FA5}">
                      <a16:colId xmlns:a16="http://schemas.microsoft.com/office/drawing/2014/main" val="775069160"/>
                    </a:ext>
                  </a:extLst>
                </a:gridCol>
              </a:tblGrid>
              <a:tr h="34511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Apropiación. </a:t>
                      </a:r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Saldo por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</a:t>
                      </a:r>
                      <a:r>
                        <a:rPr lang="es-CO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15001"/>
                  </a:ext>
                </a:extLst>
              </a:tr>
              <a:tr h="192283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GESTION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GENERAL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511.009,0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500.667,0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261.653,4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260.827,0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10.342,1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29732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78.213,0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23.146,7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23.144,9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4.946,9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7815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BOGOTA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21.762,9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21.760,7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51134"/>
                  </a:ext>
                </a:extLst>
              </a:tr>
              <a:tr h="173061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MEDELLIN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17.790,0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16.844,5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1.396,6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1.396,6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69333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CALI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10.977,2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10.947,9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5.835,1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5.835,1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01628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BUCARAMANGA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10.037,4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10.024,9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1.295,8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10409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NEIVA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7.361,8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7.278,3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3.084,0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3.084,0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65669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6.589,0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6.589,0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2.115,6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2.115,6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8208"/>
                  </a:ext>
                </a:extLst>
              </a:tr>
              <a:tr h="173061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CARTAGENA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5.812,2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5.748,2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614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CUCUTA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5.619,4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5.618,5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2.524,9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2.524,9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59321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TUNJA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5.357,7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5.211,7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1.316,0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1.197,2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96069"/>
                  </a:ext>
                </a:extLst>
              </a:tr>
              <a:tr h="173061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VILLAVICENCIO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5.324,3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5.316,7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2.280,9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97479"/>
                  </a:ext>
                </a:extLst>
              </a:tr>
              <a:tr h="173061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VALLEDUPAR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4.777,5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35883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MONTERIA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4.939,4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4.939,3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2.405,4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2.227,9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4750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POPAYAN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4.395,8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4.394,3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48809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IBAGUE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3.946,0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3.737,8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1.437,4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1.437,4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23819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PEREIRA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3.772,3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3.768,6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1.383,5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1.383,5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61284"/>
                  </a:ext>
                </a:extLst>
              </a:tr>
              <a:tr h="173061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PASTO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3.340,6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3.308,3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31571"/>
                  </a:ext>
                </a:extLst>
              </a:tr>
              <a:tr h="168682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MANIZALES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1.746,6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34179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SECCIONAL CUNDINAMARCA - AMAZONAS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2.827,6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2.796,4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3291"/>
                  </a:ext>
                </a:extLst>
              </a:tr>
              <a:tr h="133787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SANTA MARTHA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2.565,1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2.458,8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29725"/>
                  </a:ext>
                </a:extLst>
              </a:tr>
              <a:tr h="17866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CO" sz="800" b="0" i="0" u="none" strike="noStrike" dirty="0">
                          <a:effectLst/>
                          <a:latin typeface="Arial" panose="020B0604020202020204" pitchFamily="34" charset="0"/>
                        </a:rPr>
                        <a:t>ARMENIA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1.334,6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29481"/>
                  </a:ext>
                </a:extLst>
              </a:tr>
              <a:tr h="12704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SECCIONAL </a:t>
                      </a:r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SINCELEJO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1.070,6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1.070,6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016"/>
                  </a:ext>
                </a:extLst>
              </a:tr>
              <a:tr h="12704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Arial" panose="020B0604020202020204" pitchFamily="34" charset="0"/>
                        </a:rPr>
                        <a:t>Sin asignar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8786"/>
                  </a:ext>
                </a:extLst>
              </a:tr>
              <a:tr h="17123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Total Inversion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709.583,5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97,6%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317.326,2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316.036,5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17.326,4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026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</a:t>
            </a:r>
            <a:r>
              <a:rPr lang="es-MX" sz="1600" dirty="0" smtClean="0"/>
              <a:t>Total 2022- 2023 ( </a:t>
            </a:r>
            <a:r>
              <a:rPr lang="es-MX" sz="1600" dirty="0" err="1" smtClean="0"/>
              <a:t>Inv</a:t>
            </a:r>
            <a:r>
              <a:rPr lang="es-MX" sz="1600" dirty="0" smtClean="0"/>
              <a:t> Ordinaria + </a:t>
            </a:r>
            <a:r>
              <a:rPr lang="es-MX" sz="1600" dirty="0" err="1" smtClean="0"/>
              <a:t>Inv</a:t>
            </a:r>
            <a:r>
              <a:rPr lang="es-MX" sz="1600" dirty="0" smtClean="0"/>
              <a:t> BID)</a:t>
            </a:r>
            <a:endParaRPr lang="es-MX" sz="1600" dirty="0"/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13" name="Gráfic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98876"/>
              </p:ext>
            </p:extLst>
          </p:nvPr>
        </p:nvGraphicFramePr>
        <p:xfrm>
          <a:off x="243941" y="2057427"/>
          <a:ext cx="5294217" cy="378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93315"/>
              </p:ext>
            </p:extLst>
          </p:nvPr>
        </p:nvGraphicFramePr>
        <p:xfrm>
          <a:off x="5538158" y="1946275"/>
          <a:ext cx="6047118" cy="4015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Props1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C8DA5-2E41-45E5-9502-5D149498A042}">
  <ds:schemaRefs>
    <ds:schemaRef ds:uri="fbf56f25-cbbb-4cbe-ae8a-427ea759e049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28603d8a-9efa-47f7-9310-b65af995be8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7562</TotalTime>
  <Words>2903</Words>
  <Application>Microsoft Office PowerPoint</Application>
  <PresentationFormat>Panorámica</PresentationFormat>
  <Paragraphs>1597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Calibri</vt:lpstr>
      <vt:lpstr>Arial Narrow</vt:lpstr>
      <vt:lpstr>Montserrat SemiBold</vt:lpstr>
      <vt:lpstr>Montserrat Medium</vt:lpstr>
      <vt:lpstr>Montserrat Light</vt:lpstr>
      <vt:lpstr>Calibri Light</vt:lpstr>
      <vt:lpstr>Montserrat</vt:lpstr>
      <vt:lpstr>Arial</vt:lpstr>
      <vt:lpstr>Times New Roman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513</cp:revision>
  <cp:lastPrinted>2023-12-21T13:28:21Z</cp:lastPrinted>
  <dcterms:created xsi:type="dcterms:W3CDTF">2022-07-27T10:12:18Z</dcterms:created>
  <dcterms:modified xsi:type="dcterms:W3CDTF">2024-02-08T14:57:50Z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