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2" r:id="rId18"/>
    <p:sldId id="271" r:id="rId19"/>
    <p:sldId id="274" r:id="rId20"/>
    <p:sldId id="275" r:id="rId21"/>
    <p:sldId id="276" r:id="rId22"/>
    <p:sldId id="277" r:id="rId23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1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\Desktop\INFORME%20EJECUCI&#211;N\VIGENCI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\Desktop\INFORME%20EJECUCI&#211;N\VIGENCI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INFORME%20VIGENCI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INFORME%20VIGENC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INFORME%20VIGENCI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REPORTE%20RESERVA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REPORTE%20RESERVA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diazre\Desktop\INFORME%20SEPTIEMBRE\REPORTE%20RESERVA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APROPIACIÓN 2022</a:t>
            </a:r>
            <a:endParaRPr lang="es-CO"/>
          </a:p>
          <a:p>
            <a:pPr>
              <a:defRPr/>
            </a:pPr>
            <a:r>
              <a:rPr lang="en-US"/>
              <a:t>DISTRIBUIDA POR CORPORACION  </a:t>
            </a:r>
            <a:endParaRPr lang="es-CO"/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'DIAPO 1'!$B$23</c:f>
              <c:strCache>
                <c:ptCount val="1"/>
                <c:pt idx="0">
                  <c:v> APR. VIGENTE 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446-4B8C-8640-30775B57CF36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446-4B8C-8640-30775B57CF36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446-4B8C-8640-30775B57CF36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446-4B8C-8640-30775B57CF36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446-4B8C-8640-30775B57CF36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446-4B8C-8640-30775B57CF36}"/>
              </c:ext>
            </c:extLst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0446-4B8C-8640-30775B57CF36}"/>
              </c:ext>
            </c:extLst>
          </c:dPt>
          <c:dLbls>
            <c:dLbl>
              <c:idx val="0"/>
              <c:layout>
                <c:manualLayout>
                  <c:x val="-5.0964688751365124E-2"/>
                  <c:y val="-9.311346498909276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46-4B8C-8640-30775B57CF36}"/>
                </c:ext>
              </c:extLst>
            </c:dLbl>
            <c:dLbl>
              <c:idx val="1"/>
              <c:layout>
                <c:manualLayout>
                  <c:x val="0"/>
                  <c:y val="-3.6343948973954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46-4B8C-8640-30775B57CF36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446-4B8C-8640-30775B57CF36}"/>
                </c:ext>
              </c:extLst>
            </c:dLbl>
            <c:dLbl>
              <c:idx val="3"/>
              <c:layout>
                <c:manualLayout>
                  <c:x val="1.6017473607571896E-2"/>
                  <c:y val="5.22444266500590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46-4B8C-8640-30775B57CF36}"/>
                </c:ext>
              </c:extLst>
            </c:dLbl>
            <c:dLbl>
              <c:idx val="4"/>
              <c:layout>
                <c:manualLayout>
                  <c:x val="0.1310520567892246"/>
                  <c:y val="-0.297566082224249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46-4B8C-8640-30775B57CF36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0446-4B8C-8640-30775B57CF36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0446-4B8C-8640-30775B57CF3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'DIAPO 1'!$A$24:$A$30</c:f>
              <c:strCache>
                <c:ptCount val="7"/>
                <c:pt idx="0">
                  <c:v>CONSEJO SUPERIOR DE LA JUDICATURA</c:v>
                </c:pt>
                <c:pt idx="1">
                  <c:v>CORTE SUPREMA DE JUSTICIA</c:v>
                </c:pt>
                <c:pt idx="2">
                  <c:v>CONSEJO DE ESTADO</c:v>
                </c:pt>
                <c:pt idx="3">
                  <c:v>CORTE CONSTITUCIONAL</c:v>
                </c:pt>
                <c:pt idx="4">
                  <c:v>TRIBUNALES Y JUZGADOS</c:v>
                </c:pt>
                <c:pt idx="5">
                  <c:v>COMISIÓN NACIONAL DE DISCIPLINA JUDICIAL</c:v>
                </c:pt>
                <c:pt idx="6">
                  <c:v>INVERSIÓN</c:v>
                </c:pt>
              </c:strCache>
            </c:strRef>
          </c:cat>
          <c:val>
            <c:numRef>
              <c:f>'DIAPO 1'!$B$24:$B$30</c:f>
              <c:numCache>
                <c:formatCode>#,##0.00,,</c:formatCode>
                <c:ptCount val="7"/>
                <c:pt idx="0">
                  <c:v>445314318779</c:v>
                </c:pt>
                <c:pt idx="1">
                  <c:v>207810269119</c:v>
                </c:pt>
                <c:pt idx="2">
                  <c:v>210318895855</c:v>
                </c:pt>
                <c:pt idx="3">
                  <c:v>70122803079</c:v>
                </c:pt>
                <c:pt idx="4">
                  <c:v>4034055229993</c:v>
                </c:pt>
                <c:pt idx="5">
                  <c:v>99754348188</c:v>
                </c:pt>
                <c:pt idx="6">
                  <c:v>580822027740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446-4B8C-8640-30775B57CF3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>
                <a:solidFill>
                  <a:schemeClr val="tx1"/>
                </a:solidFill>
              </a:rPr>
              <a:t>PARTICIPACIÓN EN LA APROPIACION SEGÚN FUENTE DE RECURSO</a:t>
            </a:r>
          </a:p>
          <a:p>
            <a:pPr>
              <a:defRPr>
                <a:solidFill>
                  <a:schemeClr val="tx1"/>
                </a:solidFill>
              </a:defRPr>
            </a:pPr>
            <a:endParaRPr lang="es-CO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'DIAPO 2 (2)'!$I$27</c:f>
              <c:strCache>
                <c:ptCount val="1"/>
                <c:pt idx="0">
                  <c:v> APR. VIGENTE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66C-4177-B2D7-01945AA93C6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66C-4177-B2D7-01945AA93C6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66C-4177-B2D7-01945AA93C6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569BF3B-389A-4220-ACC3-D7C86C4FCEDE}" type="CATEGORYNAME">
                      <a:rPr lang="es-ES"/>
                      <a:pPr/>
                      <a:t>[NOMBRE DE CATEGORÍA]</a:t>
                    </a:fld>
                    <a:r>
                      <a:rPr lang="es-ES"/>
                      <a:t> (INGRESOS CORRIENTES NACION); </a:t>
                    </a:r>
                    <a:fld id="{0897FF3C-729D-45AC-9A86-BF0B91CE37F7}" type="VALUE">
                      <a:rPr lang="es-ES"/>
                      <a:pPr/>
                      <a:t>[VALOR]</a:t>
                    </a:fld>
                    <a:r>
                      <a:rPr lang="es-ES"/>
                      <a:t> (89%)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66C-4177-B2D7-01945AA93C62}"/>
                </c:ext>
              </c:extLst>
            </c:dLbl>
            <c:dLbl>
              <c:idx val="1"/>
              <c:layout>
                <c:manualLayout>
                  <c:x val="-6.3977962069713068E-2"/>
                  <c:y val="-1.2298519288862476E-2"/>
                </c:manualLayout>
              </c:layout>
              <c:tx>
                <c:rich>
                  <a:bodyPr/>
                  <a:lstStyle/>
                  <a:p>
                    <a:fld id="{BAAE1ABC-2DBB-4E80-AF6C-ED774BA7A30D}" type="CATEGORYNAME">
                      <a:rPr lang="pt-BR"/>
                      <a:pPr/>
                      <a:t>[NOMBRE DE CATEGORÍA]</a:t>
                    </a:fld>
                    <a:endParaRPr lang="pt-BR" dirty="0"/>
                  </a:p>
                  <a:p>
                    <a:r>
                      <a:rPr lang="pt-BR" dirty="0"/>
                      <a:t>(CREDITO) ; </a:t>
                    </a:r>
                  </a:p>
                  <a:p>
                    <a:fld id="{2D6748B6-F958-45FC-B21F-F9AD7EDFC736}" type="VALUE">
                      <a:rPr lang="pt-BR"/>
                      <a:pPr/>
                      <a:t>[VALOR]</a:t>
                    </a:fld>
                    <a:r>
                      <a:rPr lang="pt-BR" dirty="0"/>
                      <a:t> (1,7%)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6C-4177-B2D7-01945AA93C62}"/>
                </c:ext>
              </c:extLst>
            </c:dLbl>
            <c:dLbl>
              <c:idx val="2"/>
              <c:layout>
                <c:manualLayout>
                  <c:x val="0.51083411403087686"/>
                  <c:y val="7.7789332937154131E-4"/>
                </c:manualLayout>
              </c:layout>
              <c:tx>
                <c:rich>
                  <a:bodyPr/>
                  <a:lstStyle/>
                  <a:p>
                    <a:fld id="{9E458441-52F3-4574-8D38-C4A43D5004AD}" type="CATEGORYNAME">
                      <a:rPr lang="en-US">
                        <a:solidFill>
                          <a:schemeClr val="tx1"/>
                        </a:solidFill>
                      </a:rPr>
                      <a:pPr/>
                      <a:t>[NOMBRE DE CATEGORÍA]</a:t>
                    </a:fld>
                    <a:r>
                      <a:rPr lang="en-US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r>
                      <a:rPr lang="en-US">
                        <a:solidFill>
                          <a:schemeClr val="tx1"/>
                        </a:solidFill>
                      </a:rPr>
                      <a:t>(FONDOS ESPECIALES) </a:t>
                    </a:r>
                  </a:p>
                  <a:p>
                    <a:fld id="{64A97591-9C46-4C6E-93F4-09B6CE828E5E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[VALOR]</a:t>
                    </a:fld>
                    <a:r>
                      <a:rPr lang="en-US">
                        <a:solidFill>
                          <a:schemeClr val="tx1"/>
                        </a:solidFill>
                      </a:rPr>
                      <a:t> (9.3%)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66C-4177-B2D7-01945AA93C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accent3"/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'DIAPO 2 (2)'!$H$28:$H$30</c:f>
              <c:strCache>
                <c:ptCount val="3"/>
                <c:pt idx="0">
                  <c:v>RECURSO 10 y 11</c:v>
                </c:pt>
                <c:pt idx="1">
                  <c:v>RECURSO 14</c:v>
                </c:pt>
                <c:pt idx="2">
                  <c:v>RECURSO 16</c:v>
                </c:pt>
              </c:strCache>
            </c:strRef>
          </c:cat>
          <c:val>
            <c:numRef>
              <c:f>'DIAPO 2 (2)'!$I$28:$I$30</c:f>
              <c:numCache>
                <c:formatCode>#,##0,,</c:formatCode>
                <c:ptCount val="3"/>
                <c:pt idx="0">
                  <c:v>5028466365013</c:v>
                </c:pt>
                <c:pt idx="1">
                  <c:v>96627095702</c:v>
                </c:pt>
                <c:pt idx="2">
                  <c:v>523104432038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6C-4177-B2D7-01945AA93C6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Ejecución Gastos De Funcionamiento </a:t>
            </a:r>
          </a:p>
          <a:p>
            <a:pPr>
              <a:defRPr sz="1800" b="1" i="0" u="none" strike="noStrike" kern="1200" cap="all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dirty="0"/>
              <a:t>VIGENCIA 2022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v>Subtotal Gastos De Funcionamiento </c:v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'[INFORME VIGENCIA.xlsx]DIAPO 2'!$B$97:$E$97</c:f>
              <c:strCache>
                <c:ptCount val="4"/>
                <c:pt idx="0">
                  <c:v> APR. VIGENTE</c:v>
                </c:pt>
                <c:pt idx="1">
                  <c:v> COMPROMISO</c:v>
                </c:pt>
                <c:pt idx="2">
                  <c:v> OBLIGACION</c:v>
                </c:pt>
                <c:pt idx="3">
                  <c:v> PAGOS</c:v>
                </c:pt>
              </c:strCache>
            </c:strRef>
          </c:cat>
          <c:val>
            <c:numRef>
              <c:f>'[INFORME VIGENCIA.xlsx]DIAPO 2'!$B$98:$E$98</c:f>
              <c:numCache>
                <c:formatCode>#,##0,,</c:formatCode>
                <c:ptCount val="4"/>
                <c:pt idx="0">
                  <c:v>5005472200000</c:v>
                </c:pt>
                <c:pt idx="1">
                  <c:v>3535221203773.9902</c:v>
                </c:pt>
                <c:pt idx="2">
                  <c:v>3441792464445.3398</c:v>
                </c:pt>
                <c:pt idx="3">
                  <c:v>3438089186478.2798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2-49DE-BE02-83EDD3D16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1091837"/>
        <c:axId val="667315032"/>
      </c:barChart>
      <c:lineChart>
        <c:grouping val="standard"/>
        <c:varyColors val="0"/>
        <c:ser>
          <c:idx val="1"/>
          <c:order val="1"/>
          <c:tx>
            <c:v>% Ejecución</c:v>
          </c:tx>
          <c:spPr>
            <a:ln w="28575" cap="rnd">
              <a:solidFill>
                <a:srgbClr val="FFFFFF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32-49DE-BE02-83EDD3D16365}"/>
                </c:ext>
              </c:extLst>
            </c:dLbl>
            <c:dLbl>
              <c:idx val="1"/>
              <c:layout>
                <c:manualLayout>
                  <c:x val="-3.3971358439608274E-2"/>
                  <c:y val="-0.145373695831510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32-49DE-BE02-83EDD3D16365}"/>
                </c:ext>
              </c:extLst>
            </c:dLbl>
            <c:dLbl>
              <c:idx val="2"/>
              <c:layout>
                <c:manualLayout>
                  <c:x val="-3.3971358439608218E-2"/>
                  <c:y val="-0.137525677637678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32-49DE-BE02-83EDD3D16365}"/>
                </c:ext>
              </c:extLst>
            </c:dLbl>
            <c:dLbl>
              <c:idx val="3"/>
              <c:layout>
                <c:manualLayout>
                  <c:x val="-3.3254986478070341E-2"/>
                  <c:y val="-0.14053022443964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32-49DE-BE02-83EDD3D16365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'[INFORME VIGENCIA.xlsx]DIAPO 2'!$B$97:$E$97</c:f>
              <c:strCache>
                <c:ptCount val="4"/>
                <c:pt idx="0">
                  <c:v> APR. VIGENTE</c:v>
                </c:pt>
                <c:pt idx="1">
                  <c:v> COMPROMISO</c:v>
                </c:pt>
                <c:pt idx="2">
                  <c:v> OBLIGACION</c:v>
                </c:pt>
                <c:pt idx="3">
                  <c:v> PAGOS</c:v>
                </c:pt>
              </c:strCache>
            </c:strRef>
          </c:cat>
          <c:val>
            <c:numRef>
              <c:f>'[INFORME VIGENCIA.xlsx]DIAPO 2'!$B$99:$E$99</c:f>
              <c:numCache>
                <c:formatCode>0%</c:formatCode>
                <c:ptCount val="4"/>
                <c:pt idx="0">
                  <c:v>1</c:v>
                </c:pt>
                <c:pt idx="1">
                  <c:v>0.70627126922690531</c:v>
                </c:pt>
                <c:pt idx="2">
                  <c:v>0.68760594943376963</c:v>
                </c:pt>
                <c:pt idx="3">
                  <c:v>0.68686610355727873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32-49DE-BE02-83EDD3D16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1091837"/>
        <c:axId val="667315032"/>
      </c:lineChart>
      <c:catAx>
        <c:axId val="109109183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67315032"/>
        <c:crosses val="autoZero"/>
        <c:auto val="1"/>
        <c:lblAlgn val="ctr"/>
        <c:lblOffset val="100"/>
        <c:noMultiLvlLbl val="1"/>
      </c:catAx>
      <c:valAx>
        <c:axId val="66731503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#,##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9109183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800" b="0" i="0" baseline="0" dirty="0">
                <a:solidFill>
                  <a:schemeClr val="tx1"/>
                </a:solidFill>
                <a:effectLst/>
              </a:rPr>
              <a:t>Nivel de Ejecución Acumulado </a:t>
            </a:r>
            <a:endParaRPr lang="es-CO" dirty="0">
              <a:solidFill>
                <a:schemeClr val="tx1"/>
              </a:solidFill>
              <a:effectLst/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es-CO" sz="1800" b="0" i="0" baseline="0" dirty="0">
                <a:solidFill>
                  <a:schemeClr val="tx1"/>
                </a:solidFill>
                <a:effectLst/>
              </a:rPr>
              <a:t>Gastos de Funcionamiento 2022</a:t>
            </a:r>
            <a:endParaRPr lang="es-CO" dirty="0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Hoja2!$B$1</c:f>
              <c:strCache>
                <c:ptCount val="1"/>
                <c:pt idx="0">
                  <c:v>APROPIACIÓN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Hoja2!$B$2:$B$10</c:f>
              <c:numCache>
                <c:formatCode>#,##0,,</c:formatCode>
                <c:ptCount val="9"/>
                <c:pt idx="0">
                  <c:v>5067375865013</c:v>
                </c:pt>
                <c:pt idx="1">
                  <c:v>5067375865013</c:v>
                </c:pt>
                <c:pt idx="2">
                  <c:v>5067375865013</c:v>
                </c:pt>
                <c:pt idx="3">
                  <c:v>5067375865013</c:v>
                </c:pt>
                <c:pt idx="4">
                  <c:v>5067375865013</c:v>
                </c:pt>
                <c:pt idx="5">
                  <c:v>5067375865013</c:v>
                </c:pt>
                <c:pt idx="6">
                  <c:v>5005472200000</c:v>
                </c:pt>
                <c:pt idx="7">
                  <c:v>5005472200000</c:v>
                </c:pt>
                <c:pt idx="8">
                  <c:v>5005472200000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6B-4858-BECB-D6C53D0FBD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420926840"/>
        <c:axId val="420925200"/>
      </c:barChart>
      <c:lineChart>
        <c:grouping val="standard"/>
        <c:varyColors val="0"/>
        <c:ser>
          <c:idx val="1"/>
          <c:order val="1"/>
          <c:tx>
            <c:strRef>
              <c:f>Hoja2!$C$1</c:f>
              <c:strCache>
                <c:ptCount val="1"/>
                <c:pt idx="0">
                  <c:v>COMPROMISOS</c:v>
                </c:pt>
              </c:strCache>
            </c:strRef>
          </c:tx>
          <c:spPr>
            <a:ln w="15875" cap="rnd">
              <a:solidFill>
                <a:schemeClr val="accent2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elete val="1"/>
          </c:dLbls>
          <c:cat>
            <c:strRef>
              <c:f>Hoja2!$A$2:$A$10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Hoja2!$C$2:$C$10</c:f>
              <c:numCache>
                <c:formatCode>#,##0,,</c:formatCode>
                <c:ptCount val="9"/>
                <c:pt idx="0">
                  <c:v>397862111691.09998</c:v>
                </c:pt>
                <c:pt idx="1">
                  <c:v>737307553169.02002</c:v>
                </c:pt>
                <c:pt idx="2">
                  <c:v>1080324978211.53</c:v>
                </c:pt>
                <c:pt idx="3">
                  <c:v>1429461288850.3701</c:v>
                </c:pt>
                <c:pt idx="4">
                  <c:v>1833267324302.73</c:v>
                </c:pt>
                <c:pt idx="5">
                  <c:v>2328147757152.5601</c:v>
                </c:pt>
                <c:pt idx="6">
                  <c:v>2800479172911.9097</c:v>
                </c:pt>
                <c:pt idx="7">
                  <c:v>3165167615783.1997</c:v>
                </c:pt>
                <c:pt idx="8">
                  <c:v>3535221203773.9897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6B-4858-BECB-D6C53D0FBD6A}"/>
            </c:ext>
          </c:extLst>
        </c:ser>
        <c:ser>
          <c:idx val="2"/>
          <c:order val="2"/>
          <c:tx>
            <c:strRef>
              <c:f>Hoja2!$D$1</c:f>
              <c:strCache>
                <c:ptCount val="1"/>
                <c:pt idx="0">
                  <c:v>OBLIGACIÓN</c:v>
                </c:pt>
              </c:strCache>
            </c:strRef>
          </c:tx>
          <c:spPr>
            <a:ln w="15875" cap="rnd">
              <a:solidFill>
                <a:schemeClr val="accent3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elete val="1"/>
          </c:dLbls>
          <c:cat>
            <c:strRef>
              <c:f>Hoja2!$A$2:$A$10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Hoja2!$D$2:$D$10</c:f>
              <c:numCache>
                <c:formatCode>#,##0,,</c:formatCode>
                <c:ptCount val="9"/>
                <c:pt idx="0">
                  <c:v>240400179530.97</c:v>
                </c:pt>
                <c:pt idx="1">
                  <c:v>590853538246.08997</c:v>
                </c:pt>
                <c:pt idx="2">
                  <c:v>959160150572.73999</c:v>
                </c:pt>
                <c:pt idx="3">
                  <c:v>1325114664991</c:v>
                </c:pt>
                <c:pt idx="4">
                  <c:v>1726067859101.6897</c:v>
                </c:pt>
                <c:pt idx="5">
                  <c:v>2236070919485.1602</c:v>
                </c:pt>
                <c:pt idx="6">
                  <c:v>2681257991050.3198</c:v>
                </c:pt>
                <c:pt idx="7">
                  <c:v>3061529181571.7402</c:v>
                </c:pt>
                <c:pt idx="8">
                  <c:v>3441792464445.3398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6B-4858-BECB-D6C53D0FBD6A}"/>
            </c:ext>
          </c:extLst>
        </c:ser>
        <c:ser>
          <c:idx val="3"/>
          <c:order val="3"/>
          <c:tx>
            <c:strRef>
              <c:f>Hoja2!$E$1</c:f>
              <c:strCache>
                <c:ptCount val="1"/>
                <c:pt idx="0">
                  <c:v>%COMPROMISOS</c:v>
                </c:pt>
              </c:strCache>
            </c:strRef>
          </c:tx>
          <c:spPr>
            <a:ln w="0" cap="rnd">
              <a:solidFill>
                <a:schemeClr val="bg2">
                  <a:alpha val="0"/>
                </a:schemeClr>
              </a:solidFill>
              <a:prstDash val="sysDot"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5232403718459494E-2"/>
                  <c:y val="-0.19986310746064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6B-4858-BECB-D6C53D0FBD6A}"/>
                </c:ext>
              </c:extLst>
            </c:dLbl>
            <c:dLbl>
              <c:idx val="1"/>
              <c:layout>
                <c:manualLayout>
                  <c:x val="-2.5232403718459542E-2"/>
                  <c:y val="-0.202600958247775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6B-4858-BECB-D6C53D0FBD6A}"/>
                </c:ext>
              </c:extLst>
            </c:dLbl>
            <c:dLbl>
              <c:idx val="2"/>
              <c:layout>
                <c:manualLayout>
                  <c:x val="-2.390438247011957E-2"/>
                  <c:y val="-0.21355236139630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6B-4858-BECB-D6C53D0FBD6A}"/>
                </c:ext>
              </c:extLst>
            </c:dLbl>
            <c:dLbl>
              <c:idx val="3"/>
              <c:layout>
                <c:manualLayout>
                  <c:x val="-2.6560424966799567E-2"/>
                  <c:y val="-0.221765913757700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6B-4858-BECB-D6C53D0FBD6A}"/>
                </c:ext>
              </c:extLst>
            </c:dLbl>
            <c:dLbl>
              <c:idx val="4"/>
              <c:layout>
                <c:manualLayout>
                  <c:x val="-2.3904382470119521E-2"/>
                  <c:y val="-0.24093086926762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6B-4858-BECB-D6C53D0FBD6A}"/>
                </c:ext>
              </c:extLst>
            </c:dLbl>
            <c:dLbl>
              <c:idx val="5"/>
              <c:layout>
                <c:manualLayout>
                  <c:x val="-2.3904382470119521E-2"/>
                  <c:y val="-0.254620123203285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6B-4858-BECB-D6C53D0FBD6A}"/>
                </c:ext>
              </c:extLst>
            </c:dLbl>
            <c:dLbl>
              <c:idx val="6"/>
              <c:layout>
                <c:manualLayout>
                  <c:x val="-2.6560424966799469E-2"/>
                  <c:y val="-0.262833675564681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6B-4858-BECB-D6C53D0FBD6A}"/>
                </c:ext>
              </c:extLst>
            </c:dLbl>
            <c:dLbl>
              <c:idx val="7"/>
              <c:layout>
                <c:manualLayout>
                  <c:x val="-3.0677802304000804E-2"/>
                  <c:y val="-0.269678323105224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767326678307478E-2"/>
                      <c:h val="4.1026805737618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306B-4858-BECB-D6C53D0FBD6A}"/>
                </c:ext>
              </c:extLst>
            </c:dLbl>
            <c:dLbl>
              <c:idx val="8"/>
              <c:layout>
                <c:manualLayout>
                  <c:x val="-2.6499302649930265E-2"/>
                  <c:y val="-0.284946296872893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06B-4858-BECB-D6C53D0FBD6A}"/>
                </c:ext>
              </c:extLst>
            </c:dLbl>
            <c:dLbl>
              <c:idx val="9"/>
              <c:layout>
                <c:manualLayout>
                  <c:x val="-2.6499302649930469E-2"/>
                  <c:y val="-0.31182802299297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06B-4858-BECB-D6C53D0FBD6A}"/>
                </c:ext>
              </c:extLst>
            </c:dLbl>
            <c:dLbl>
              <c:idx val="10"/>
              <c:layout>
                <c:manualLayout>
                  <c:x val="-2.1390374331550801E-2"/>
                  <c:y val="-0.315476264406698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06B-4858-BECB-D6C53D0FBD6A}"/>
                </c:ext>
              </c:extLst>
            </c:dLbl>
            <c:dLbl>
              <c:idx val="11"/>
              <c:layout>
                <c:manualLayout>
                  <c:x val="-2.6143790849673203E-2"/>
                  <c:y val="-0.383928661400604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06B-4858-BECB-D6C53D0FBD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Hoja2!$E$2:$E$10</c:f>
              <c:numCache>
                <c:formatCode>0%</c:formatCode>
                <c:ptCount val="9"/>
                <c:pt idx="0">
                  <c:v>7.8514426853173502E-2</c:v>
                </c:pt>
                <c:pt idx="1">
                  <c:v>0.14550086135501783</c:v>
                </c:pt>
                <c:pt idx="2">
                  <c:v>0.21319219394607875</c:v>
                </c:pt>
                <c:pt idx="3">
                  <c:v>0.2820910323072518</c:v>
                </c:pt>
                <c:pt idx="4">
                  <c:v>0.36177843782228042</c:v>
                </c:pt>
                <c:pt idx="5">
                  <c:v>0.4594385376515952</c:v>
                </c:pt>
                <c:pt idx="6">
                  <c:v>0.55264879644066534</c:v>
                </c:pt>
                <c:pt idx="7">
                  <c:v>0.63</c:v>
                </c:pt>
                <c:pt idx="8">
                  <c:v>0.69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06B-4858-BECB-D6C53D0FBD6A}"/>
            </c:ext>
          </c:extLst>
        </c:ser>
        <c:ser>
          <c:idx val="4"/>
          <c:order val="4"/>
          <c:tx>
            <c:strRef>
              <c:f>Hoja2!$F$1</c:f>
              <c:strCache>
                <c:ptCount val="1"/>
                <c:pt idx="0">
                  <c:v>%OBLIGACIÓN</c:v>
                </c:pt>
              </c:strCache>
            </c:strRef>
          </c:tx>
          <c:spPr>
            <a:ln w="0" cap="rnd">
              <a:solidFill>
                <a:schemeClr val="bg1"/>
              </a:solidFill>
              <a:prstDash val="sysDot"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178916878418086E-2"/>
                  <c:y val="-2.598177281227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06B-4858-BECB-D6C53D0FBD6A}"/>
                </c:ext>
              </c:extLst>
            </c:dLbl>
            <c:dLbl>
              <c:idx val="1"/>
              <c:layout>
                <c:manualLayout>
                  <c:x val="-2.6560424966799518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06B-4858-BECB-D6C53D0FBD6A}"/>
                </c:ext>
              </c:extLst>
            </c:dLbl>
            <c:dLbl>
              <c:idx val="2"/>
              <c:layout>
                <c:manualLayout>
                  <c:x val="-2.5232403718459542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06B-4858-BECB-D6C53D0FBD6A}"/>
                </c:ext>
              </c:extLst>
            </c:dLbl>
            <c:dLbl>
              <c:idx val="3"/>
              <c:layout>
                <c:manualLayout>
                  <c:x val="-2.5232403718459494E-2"/>
                  <c:y val="-5.4757015742642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06B-4858-BECB-D6C53D0FBD6A}"/>
                </c:ext>
              </c:extLst>
            </c:dLbl>
            <c:dLbl>
              <c:idx val="4"/>
              <c:layout>
                <c:manualLayout>
                  <c:x val="-2.7888446215139539E-2"/>
                  <c:y val="-4.6543463381245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06B-4858-BECB-D6C53D0FBD6A}"/>
                </c:ext>
              </c:extLst>
            </c:dLbl>
            <c:dLbl>
              <c:idx val="5"/>
              <c:layout>
                <c:manualLayout>
                  <c:x val="-2.2576361221779452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06B-4858-BECB-D6C53D0FBD6A}"/>
                </c:ext>
              </c:extLst>
            </c:dLbl>
            <c:dLbl>
              <c:idx val="6"/>
              <c:layout>
                <c:manualLayout>
                  <c:x val="-2.2576361221779646E-2"/>
                  <c:y val="-7.3921971252566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06B-4858-BECB-D6C53D0FBD6A}"/>
                </c:ext>
              </c:extLst>
            </c:dLbl>
            <c:dLbl>
              <c:idx val="7"/>
              <c:layout>
                <c:manualLayout>
                  <c:x val="-2.5232403718459692E-2"/>
                  <c:y val="-7.1184120465434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06B-4858-BECB-D6C53D0FBD6A}"/>
                </c:ext>
              </c:extLst>
            </c:dLbl>
            <c:dLbl>
              <c:idx val="8"/>
              <c:layout>
                <c:manualLayout>
                  <c:x val="-2.5104602510460355E-2"/>
                  <c:y val="-7.7957005748244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306B-4858-BECB-D6C53D0FBD6A}"/>
                </c:ext>
              </c:extLst>
            </c:dLbl>
            <c:dLbl>
              <c:idx val="9"/>
              <c:layout>
                <c:manualLayout>
                  <c:x val="-2.5104602510460251E-2"/>
                  <c:y val="-9.6774214032303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06B-4858-BECB-D6C53D0FBD6A}"/>
                </c:ext>
              </c:extLst>
            </c:dLbl>
            <c:dLbl>
              <c:idx val="10"/>
              <c:layout>
                <c:manualLayout>
                  <c:x val="-2.9708853238265179E-2"/>
                  <c:y val="-0.125000029293220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306B-4858-BECB-D6C53D0FBD6A}"/>
                </c:ext>
              </c:extLst>
            </c:dLbl>
            <c:dLbl>
              <c:idx val="11"/>
              <c:layout>
                <c:manualLayout>
                  <c:x val="-2.2578728461081575E-2"/>
                  <c:y val="-0.151785749856053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06B-4858-BECB-D6C53D0FBD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Hoja2!$F$2:$F$10</c:f>
              <c:numCache>
                <c:formatCode>0%</c:formatCode>
                <c:ptCount val="9"/>
                <c:pt idx="0">
                  <c:v>4.7440763411843986E-2</c:v>
                </c:pt>
                <c:pt idx="1">
                  <c:v>0.1165995090921826</c:v>
                </c:pt>
                <c:pt idx="2">
                  <c:v>0.1892814300978006</c:v>
                </c:pt>
                <c:pt idx="3">
                  <c:v>0.26149918622379525</c:v>
                </c:pt>
                <c:pt idx="4">
                  <c:v>0.34062360975018408</c:v>
                </c:pt>
                <c:pt idx="5">
                  <c:v>0.44126802097389389</c:v>
                </c:pt>
                <c:pt idx="6">
                  <c:v>0.52912159320225227</c:v>
                </c:pt>
                <c:pt idx="7">
                  <c:v>0.61</c:v>
                </c:pt>
                <c:pt idx="8">
                  <c:v>0.69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306B-4858-BECB-D6C53D0FBD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20926840"/>
        <c:axId val="420925200"/>
      </c:lineChart>
      <c:catAx>
        <c:axId val="420926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5200"/>
        <c:crosses val="autoZero"/>
        <c:auto val="1"/>
        <c:lblAlgn val="ctr"/>
        <c:lblOffset val="100"/>
        <c:noMultiLvlLbl val="0"/>
      </c:catAx>
      <c:valAx>
        <c:axId val="42092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6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r>
              <a:rPr lang="es-CO" sz="1800" b="1" i="0" cap="all" baseline="0">
                <a:solidFill>
                  <a:schemeClr val="bg2"/>
                </a:solidFill>
                <a:effectLst/>
              </a:rPr>
              <a:t>Ejecución PROYECTOS DE INVERSIÓN</a:t>
            </a:r>
            <a:endParaRPr lang="es-CO">
              <a:solidFill>
                <a:schemeClr val="bg2"/>
              </a:solidFill>
              <a:effectLst/>
            </a:endParaRPr>
          </a:p>
          <a:p>
            <a:pPr>
              <a:defRPr>
                <a:solidFill>
                  <a:schemeClr val="bg2"/>
                </a:solidFill>
              </a:defRPr>
            </a:pPr>
            <a:r>
              <a:rPr lang="es-CO" sz="1800" b="1" i="0" cap="all" baseline="0">
                <a:solidFill>
                  <a:schemeClr val="bg2"/>
                </a:solidFill>
                <a:effectLst/>
              </a:rPr>
              <a:t>VIGENCIA 2022 </a:t>
            </a:r>
            <a:endParaRPr lang="es-CO">
              <a:solidFill>
                <a:schemeClr val="bg2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Inversión!$A$68</c:f>
              <c:strCache>
                <c:ptCount val="1"/>
                <c:pt idx="0">
                  <c:v>Proyectos de Inversión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Inversión!$B$67:$E$67</c:f>
              <c:strCache>
                <c:ptCount val="4"/>
                <c:pt idx="0">
                  <c:v> APR. VIGENTE</c:v>
                </c:pt>
                <c:pt idx="1">
                  <c:v> COMPROMISO</c:v>
                </c:pt>
                <c:pt idx="2">
                  <c:v> OBLIGACION</c:v>
                </c:pt>
                <c:pt idx="3">
                  <c:v> PAGOS</c:v>
                </c:pt>
              </c:strCache>
            </c:strRef>
          </c:cat>
          <c:val>
            <c:numRef>
              <c:f>Inversión!$B$68:$E$68</c:f>
              <c:numCache>
                <c:formatCode>#,##0,,</c:formatCode>
                <c:ptCount val="4"/>
                <c:pt idx="0">
                  <c:v>580822027740</c:v>
                </c:pt>
                <c:pt idx="1">
                  <c:v>310216608273.25</c:v>
                </c:pt>
                <c:pt idx="2">
                  <c:v>92724916687.429993</c:v>
                </c:pt>
                <c:pt idx="3">
                  <c:v>89452451446.980011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C5-492A-95B8-5DF9E4138F75}"/>
            </c:ext>
          </c:extLst>
        </c:ser>
        <c:ser>
          <c:idx val="1"/>
          <c:order val="1"/>
          <c:tx>
            <c:strRef>
              <c:f>Inversión!$A$69</c:f>
              <c:strCache>
                <c:ptCount val="1"/>
                <c:pt idx="0">
                  <c:v>% Ejecución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C5-492A-95B8-5DF9E4138F75}"/>
                </c:ext>
              </c:extLst>
            </c:dLbl>
            <c:dLbl>
              <c:idx val="1"/>
              <c:layout>
                <c:manualLayout>
                  <c:x val="-7.788497266149684E-2"/>
                  <c:y val="-0.133760637130351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C5-492A-95B8-5DF9E4138F75}"/>
                </c:ext>
              </c:extLst>
            </c:dLbl>
            <c:dLbl>
              <c:idx val="2"/>
              <c:layout>
                <c:manualLayout>
                  <c:x val="-8.2466441641584939E-2"/>
                  <c:y val="-1.8726489198249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C5-492A-95B8-5DF9E4138F75}"/>
                </c:ext>
              </c:extLst>
            </c:dLbl>
            <c:dLbl>
              <c:idx val="3"/>
              <c:layout>
                <c:manualLayout>
                  <c:x val="-7.941212898819279E-2"/>
                  <c:y val="-1.8726489198249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C5-492A-95B8-5DF9E4138F75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Inversión!$B$67:$E$67</c:f>
              <c:strCache>
                <c:ptCount val="4"/>
                <c:pt idx="0">
                  <c:v> APR. VIGENTE</c:v>
                </c:pt>
                <c:pt idx="1">
                  <c:v> COMPROMISO</c:v>
                </c:pt>
                <c:pt idx="2">
                  <c:v> OBLIGACION</c:v>
                </c:pt>
                <c:pt idx="3">
                  <c:v> PAGOS</c:v>
                </c:pt>
              </c:strCache>
            </c:strRef>
          </c:cat>
          <c:val>
            <c:numRef>
              <c:f>Inversión!$B$69:$E$69</c:f>
              <c:numCache>
                <c:formatCode>0%</c:formatCode>
                <c:ptCount val="4"/>
                <c:pt idx="0">
                  <c:v>1</c:v>
                </c:pt>
                <c:pt idx="1">
                  <c:v>0.53409924806108733</c:v>
                </c:pt>
                <c:pt idx="2">
                  <c:v>0.15964428389230703</c:v>
                </c:pt>
                <c:pt idx="3">
                  <c:v>0.15401008772866762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C5-492A-95B8-5DF9E4138F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81443312"/>
        <c:axId val="965047744"/>
      </c:barChart>
      <c:catAx>
        <c:axId val="78144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965047744"/>
        <c:crosses val="autoZero"/>
        <c:auto val="1"/>
        <c:lblAlgn val="ctr"/>
        <c:lblOffset val="100"/>
        <c:noMultiLvlLbl val="0"/>
      </c:catAx>
      <c:valAx>
        <c:axId val="965047744"/>
        <c:scaling>
          <c:orientation val="minMax"/>
        </c:scaling>
        <c:delete val="0"/>
        <c:axPos val="l"/>
        <c:numFmt formatCode="#,##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81443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800" b="0" i="0" baseline="0">
                <a:solidFill>
                  <a:schemeClr val="tx1"/>
                </a:solidFill>
                <a:effectLst/>
              </a:rPr>
              <a:t>NIVEL DE EJECUCIÓN ACUMULADO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s-CO" sz="1800" b="0" i="0" baseline="0">
                <a:solidFill>
                  <a:schemeClr val="tx1"/>
                </a:solidFill>
                <a:effectLst/>
              </a:rPr>
              <a:t>PROYECTOS DE INVERSIÓN 2022</a:t>
            </a:r>
            <a:endParaRPr lang="es-CO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Hoja3!$B$1</c:f>
              <c:strCache>
                <c:ptCount val="1"/>
                <c:pt idx="0">
                  <c:v>APROPIACIÓN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Hoja3!$B$2:$B$10</c:f>
              <c:numCache>
                <c:formatCode>#,##0,,</c:formatCode>
                <c:ptCount val="9"/>
                <c:pt idx="0">
                  <c:v>580822027740</c:v>
                </c:pt>
                <c:pt idx="1">
                  <c:v>580822027740</c:v>
                </c:pt>
                <c:pt idx="2">
                  <c:v>580822027740</c:v>
                </c:pt>
                <c:pt idx="3">
                  <c:v>580822027740</c:v>
                </c:pt>
                <c:pt idx="4">
                  <c:v>580822027740</c:v>
                </c:pt>
                <c:pt idx="5">
                  <c:v>580822027740</c:v>
                </c:pt>
                <c:pt idx="6">
                  <c:v>580822027740</c:v>
                </c:pt>
                <c:pt idx="7">
                  <c:v>580822027740</c:v>
                </c:pt>
                <c:pt idx="8">
                  <c:v>580822027740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9C-4B43-8F78-47272F91DB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420926840"/>
        <c:axId val="420925200"/>
      </c:barChart>
      <c:lineChart>
        <c:grouping val="standard"/>
        <c:varyColors val="0"/>
        <c:ser>
          <c:idx val="1"/>
          <c:order val="1"/>
          <c:tx>
            <c:strRef>
              <c:f>Hoja3!$C$1</c:f>
              <c:strCache>
                <c:ptCount val="1"/>
                <c:pt idx="0">
                  <c:v>COMPROMISOS</c:v>
                </c:pt>
              </c:strCache>
            </c:strRef>
          </c:tx>
          <c:spPr>
            <a:ln w="15875" cap="rnd">
              <a:solidFill>
                <a:schemeClr val="accent2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elete val="1"/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Hoja3!$C$2:$C$10</c:f>
              <c:numCache>
                <c:formatCode>#,##0,,</c:formatCode>
                <c:ptCount val="9"/>
                <c:pt idx="0">
                  <c:v>154454889584.67999</c:v>
                </c:pt>
                <c:pt idx="1">
                  <c:v>156265839825.04999</c:v>
                </c:pt>
                <c:pt idx="2">
                  <c:v>174063575068.94</c:v>
                </c:pt>
                <c:pt idx="3">
                  <c:v>198669086539.17001</c:v>
                </c:pt>
                <c:pt idx="4">
                  <c:v>202881261170.07001</c:v>
                </c:pt>
                <c:pt idx="5">
                  <c:v>228707694418.06</c:v>
                </c:pt>
                <c:pt idx="6">
                  <c:v>243287034791.01001</c:v>
                </c:pt>
                <c:pt idx="7">
                  <c:v>279927442924.21002</c:v>
                </c:pt>
                <c:pt idx="8">
                  <c:v>310216608273.25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9C-4B43-8F78-47272F91DBE7}"/>
            </c:ext>
          </c:extLst>
        </c:ser>
        <c:ser>
          <c:idx val="2"/>
          <c:order val="2"/>
          <c:tx>
            <c:strRef>
              <c:f>Hoja3!$D$1</c:f>
              <c:strCache>
                <c:ptCount val="1"/>
                <c:pt idx="0">
                  <c:v>OBLIGACIÓN</c:v>
                </c:pt>
              </c:strCache>
            </c:strRef>
          </c:tx>
          <c:spPr>
            <a:ln w="15875" cap="rnd">
              <a:solidFill>
                <a:schemeClr val="accent3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elete val="1"/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Hoja3!$D$2:$D$10</c:f>
              <c:numCache>
                <c:formatCode>#,##0,,</c:formatCode>
                <c:ptCount val="9"/>
                <c:pt idx="0">
                  <c:v>4957000274</c:v>
                </c:pt>
                <c:pt idx="1">
                  <c:v>8677694994.789999</c:v>
                </c:pt>
                <c:pt idx="2">
                  <c:v>27464658885.670002</c:v>
                </c:pt>
                <c:pt idx="3">
                  <c:v>35074684477.43</c:v>
                </c:pt>
                <c:pt idx="4">
                  <c:v>40409767798.049995</c:v>
                </c:pt>
                <c:pt idx="5">
                  <c:v>45809843411.869995</c:v>
                </c:pt>
                <c:pt idx="6">
                  <c:v>61167824329.5</c:v>
                </c:pt>
                <c:pt idx="7">
                  <c:v>75236669508.160004</c:v>
                </c:pt>
                <c:pt idx="8">
                  <c:v>92724916687.429993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9C-4B43-8F78-47272F91DBE7}"/>
            </c:ext>
          </c:extLst>
        </c:ser>
        <c:ser>
          <c:idx val="3"/>
          <c:order val="3"/>
          <c:tx>
            <c:strRef>
              <c:f>Hoja3!$E$1</c:f>
              <c:strCache>
                <c:ptCount val="1"/>
                <c:pt idx="0">
                  <c:v>%COMPROMISOS</c:v>
                </c:pt>
              </c:strCache>
            </c:strRef>
          </c:tx>
          <c:spPr>
            <a:ln w="0" cap="rnd">
              <a:solidFill>
                <a:schemeClr val="bg2">
                  <a:alpha val="0"/>
                </a:schemeClr>
              </a:solidFill>
              <a:prstDash val="sysDot"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5232403718459494E-2"/>
                  <c:y val="-0.19986310746064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9C-4B43-8F78-47272F91DBE7}"/>
                </c:ext>
              </c:extLst>
            </c:dLbl>
            <c:dLbl>
              <c:idx val="1"/>
              <c:layout>
                <c:manualLayout>
                  <c:x val="-2.5232403718459542E-2"/>
                  <c:y val="-0.202600958247775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9C-4B43-8F78-47272F91DBE7}"/>
                </c:ext>
              </c:extLst>
            </c:dLbl>
            <c:dLbl>
              <c:idx val="2"/>
              <c:layout>
                <c:manualLayout>
                  <c:x val="-2.390438247011957E-2"/>
                  <c:y val="-0.21355236139630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C9C-4B43-8F78-47272F91DBE7}"/>
                </c:ext>
              </c:extLst>
            </c:dLbl>
            <c:dLbl>
              <c:idx val="3"/>
              <c:layout>
                <c:manualLayout>
                  <c:x val="-2.6560424966799567E-2"/>
                  <c:y val="-0.221765913757700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C9C-4B43-8F78-47272F91DBE7}"/>
                </c:ext>
              </c:extLst>
            </c:dLbl>
            <c:dLbl>
              <c:idx val="4"/>
              <c:layout>
                <c:manualLayout>
                  <c:x val="-2.3904382470119521E-2"/>
                  <c:y val="-0.24093086926762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C9C-4B43-8F78-47272F91DBE7}"/>
                </c:ext>
              </c:extLst>
            </c:dLbl>
            <c:dLbl>
              <c:idx val="5"/>
              <c:layout>
                <c:manualLayout>
                  <c:x val="-2.3904382470119521E-2"/>
                  <c:y val="-0.254620123203285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C9C-4B43-8F78-47272F91DBE7}"/>
                </c:ext>
              </c:extLst>
            </c:dLbl>
            <c:dLbl>
              <c:idx val="6"/>
              <c:layout>
                <c:manualLayout>
                  <c:x val="-2.6560424966799469E-2"/>
                  <c:y val="-0.262833675564681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C9C-4B43-8F78-47272F91DBE7}"/>
                </c:ext>
              </c:extLst>
            </c:dLbl>
            <c:dLbl>
              <c:idx val="7"/>
              <c:layout>
                <c:manualLayout>
                  <c:x val="-3.0677802304000804E-2"/>
                  <c:y val="-0.269678323105224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767326678307478E-2"/>
                      <c:h val="4.1026805737618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8C9C-4B43-8F78-47272F91DBE7}"/>
                </c:ext>
              </c:extLst>
            </c:dLbl>
            <c:dLbl>
              <c:idx val="8"/>
              <c:layout>
                <c:manualLayout>
                  <c:x val="-2.6499302649930265E-2"/>
                  <c:y val="-0.284946296872893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C9C-4B43-8F78-47272F91DBE7}"/>
                </c:ext>
              </c:extLst>
            </c:dLbl>
            <c:dLbl>
              <c:idx val="9"/>
              <c:layout>
                <c:manualLayout>
                  <c:x val="-2.6499302649930469E-2"/>
                  <c:y val="-0.31182802299297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9C-4B43-8F78-47272F91DBE7}"/>
                </c:ext>
              </c:extLst>
            </c:dLbl>
            <c:dLbl>
              <c:idx val="10"/>
              <c:layout>
                <c:manualLayout>
                  <c:x val="-2.1390374331550801E-2"/>
                  <c:y val="-0.315476264406698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9C-4B43-8F78-47272F91DBE7}"/>
                </c:ext>
              </c:extLst>
            </c:dLbl>
            <c:dLbl>
              <c:idx val="11"/>
              <c:layout>
                <c:manualLayout>
                  <c:x val="-2.6143790849673203E-2"/>
                  <c:y val="-0.383928661400604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C9C-4B43-8F78-47272F91DB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Hoja3!$E$2:$E$10</c:f>
              <c:numCache>
                <c:formatCode>0%</c:formatCode>
                <c:ptCount val="9"/>
                <c:pt idx="0">
                  <c:v>0.26592464164224228</c:v>
                </c:pt>
                <c:pt idx="1">
                  <c:v>0.26904255066407545</c:v>
                </c:pt>
                <c:pt idx="2">
                  <c:v>0.29968487205319644</c:v>
                </c:pt>
                <c:pt idx="3">
                  <c:v>0.34204812670793283</c:v>
                </c:pt>
                <c:pt idx="4">
                  <c:v>0.34930021844985548</c:v>
                </c:pt>
                <c:pt idx="5">
                  <c:v>0.39376553142788007</c:v>
                </c:pt>
                <c:pt idx="6">
                  <c:v>0.41886674948890773</c:v>
                </c:pt>
                <c:pt idx="7">
                  <c:v>0.48195045909918061</c:v>
                </c:pt>
                <c:pt idx="8">
                  <c:v>0.53409924806108733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8C9C-4B43-8F78-47272F91DBE7}"/>
            </c:ext>
          </c:extLst>
        </c:ser>
        <c:ser>
          <c:idx val="4"/>
          <c:order val="4"/>
          <c:tx>
            <c:strRef>
              <c:f>Hoja3!$F$1</c:f>
              <c:strCache>
                <c:ptCount val="1"/>
                <c:pt idx="0">
                  <c:v>%OBLIGACIÓN</c:v>
                </c:pt>
              </c:strCache>
            </c:strRef>
          </c:tx>
          <c:spPr>
            <a:ln w="0" cap="rnd">
              <a:solidFill>
                <a:schemeClr val="bg2"/>
              </a:solidFill>
              <a:prstDash val="sysDot"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178916878418086E-2"/>
                  <c:y val="-2.598177281227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C9C-4B43-8F78-47272F91DBE7}"/>
                </c:ext>
              </c:extLst>
            </c:dLbl>
            <c:dLbl>
              <c:idx val="1"/>
              <c:layout>
                <c:manualLayout>
                  <c:x val="-2.6560424966799518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C9C-4B43-8F78-47272F91DBE7}"/>
                </c:ext>
              </c:extLst>
            </c:dLbl>
            <c:dLbl>
              <c:idx val="2"/>
              <c:layout>
                <c:manualLayout>
                  <c:x val="-2.5232403718459542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C9C-4B43-8F78-47272F91DBE7}"/>
                </c:ext>
              </c:extLst>
            </c:dLbl>
            <c:dLbl>
              <c:idx val="3"/>
              <c:layout>
                <c:manualLayout>
                  <c:x val="-2.5232403718459494E-2"/>
                  <c:y val="-5.4757015742642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C9C-4B43-8F78-47272F91DBE7}"/>
                </c:ext>
              </c:extLst>
            </c:dLbl>
            <c:dLbl>
              <c:idx val="4"/>
              <c:layout>
                <c:manualLayout>
                  <c:x val="-2.7888446215139539E-2"/>
                  <c:y val="-4.6543463381245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C9C-4B43-8F78-47272F91DBE7}"/>
                </c:ext>
              </c:extLst>
            </c:dLbl>
            <c:dLbl>
              <c:idx val="5"/>
              <c:layout>
                <c:manualLayout>
                  <c:x val="-2.2576361221779452E-2"/>
                  <c:y val="-4.9281314168377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C9C-4B43-8F78-47272F91DBE7}"/>
                </c:ext>
              </c:extLst>
            </c:dLbl>
            <c:dLbl>
              <c:idx val="6"/>
              <c:layout>
                <c:manualLayout>
                  <c:x val="-2.2576361221779646E-2"/>
                  <c:y val="-7.3921971252566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C9C-4B43-8F78-47272F91DBE7}"/>
                </c:ext>
              </c:extLst>
            </c:dLbl>
            <c:dLbl>
              <c:idx val="7"/>
              <c:layout>
                <c:manualLayout>
                  <c:x val="-2.5232403718459692E-2"/>
                  <c:y val="-7.1184120465434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C9C-4B43-8F78-47272F91DBE7}"/>
                </c:ext>
              </c:extLst>
            </c:dLbl>
            <c:dLbl>
              <c:idx val="8"/>
              <c:layout>
                <c:manualLayout>
                  <c:x val="-2.5104602510460355E-2"/>
                  <c:y val="-7.7957005748244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C9C-4B43-8F78-47272F91DBE7}"/>
                </c:ext>
              </c:extLst>
            </c:dLbl>
            <c:dLbl>
              <c:idx val="9"/>
              <c:layout>
                <c:manualLayout>
                  <c:x val="-2.5104602510460251E-2"/>
                  <c:y val="-9.6774214032303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C9C-4B43-8F78-47272F91DBE7}"/>
                </c:ext>
              </c:extLst>
            </c:dLbl>
            <c:dLbl>
              <c:idx val="10"/>
              <c:layout>
                <c:manualLayout>
                  <c:x val="-2.9708853238265179E-2"/>
                  <c:y val="-0.125000029293220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C9C-4B43-8F78-47272F91DBE7}"/>
                </c:ext>
              </c:extLst>
            </c:dLbl>
            <c:dLbl>
              <c:idx val="11"/>
              <c:layout>
                <c:manualLayout>
                  <c:x val="-2.2578728461081575E-2"/>
                  <c:y val="-0.151785749856053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C9C-4B43-8F78-47272F91DB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Hoja3!$F$2:$F$10</c:f>
              <c:numCache>
                <c:formatCode>0%</c:formatCode>
                <c:ptCount val="9"/>
                <c:pt idx="0">
                  <c:v>8.5344564036041667E-3</c:v>
                </c:pt>
                <c:pt idx="1">
                  <c:v>1.4940368271766881E-2</c:v>
                </c:pt>
                <c:pt idx="2">
                  <c:v>4.7285842433586765E-2</c:v>
                </c:pt>
                <c:pt idx="3">
                  <c:v>6.0388006656543133E-2</c:v>
                </c:pt>
                <c:pt idx="4">
                  <c:v>6.9573407804944823E-2</c:v>
                </c:pt>
                <c:pt idx="5">
                  <c:v>7.887070604074331E-2</c:v>
                </c:pt>
                <c:pt idx="6">
                  <c:v>0.10531250780468204</c:v>
                </c:pt>
                <c:pt idx="7">
                  <c:v>0.12953480741925141</c:v>
                </c:pt>
                <c:pt idx="8">
                  <c:v>0.15964428389230703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8C9C-4B43-8F78-47272F91DB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20926840"/>
        <c:axId val="420925200"/>
      </c:lineChart>
      <c:catAx>
        <c:axId val="420926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5200"/>
        <c:crosses val="autoZero"/>
        <c:auto val="1"/>
        <c:lblAlgn val="ctr"/>
        <c:lblOffset val="100"/>
        <c:noMultiLvlLbl val="0"/>
      </c:catAx>
      <c:valAx>
        <c:axId val="42092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6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solidFill>
                  <a:schemeClr val="tx1"/>
                </a:solidFill>
              </a:rPr>
              <a:t>Ejecución</a:t>
            </a:r>
            <a:r>
              <a:rPr lang="en-US" dirty="0">
                <a:solidFill>
                  <a:schemeClr val="tx1"/>
                </a:solidFill>
              </a:rPr>
              <a:t> reserve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gastos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funcionamiento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s-CO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2514071960131824"/>
          <c:y val="4.5198658688126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812033895908122"/>
          <c:y val="0.14297723733360507"/>
          <c:w val="0.73013392541471622"/>
          <c:h val="0.79776288180503929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9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DC3-4238-A4C6-C26D326E4E8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DC3-4238-A4C6-C26D326E4E85}"/>
              </c:ext>
            </c:extLst>
          </c:dPt>
          <c:dLbls>
            <c:dLbl>
              <c:idx val="0"/>
              <c:layout>
                <c:manualLayout>
                  <c:x val="-0.13459860127724477"/>
                  <c:y val="-0.2435169988540183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RESERVA</a:t>
                    </a:r>
                    <a:r>
                      <a:rPr lang="en-US" baseline="0" dirty="0"/>
                      <a:t> PAGADA</a:t>
                    </a:r>
                  </a:p>
                  <a:p>
                    <a:fld id="{F556476C-391E-4BED-97B6-111B1DFA7DA3}" type="VALUE">
                      <a:rPr lang="en-US" baseline="0" smtClean="0"/>
                      <a:pPr/>
                      <a:t>[VALOR]</a:t>
                    </a:fld>
                    <a:endParaRPr lang="en-US" baseline="0" dirty="0"/>
                  </a:p>
                  <a:p>
                    <a:endParaRPr lang="en-US" baseline="0" dirty="0"/>
                  </a:p>
                  <a:p>
                    <a:r>
                      <a:rPr lang="en-US" b="1" baseline="0" dirty="0"/>
                      <a:t>93%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DC3-4238-A4C6-C26D326E4E85}"/>
                </c:ext>
              </c:extLst>
            </c:dLbl>
            <c:dLbl>
              <c:idx val="1"/>
              <c:layout>
                <c:manualLayout>
                  <c:x val="-0.16453592793200492"/>
                  <c:y val="0.1442987314780092"/>
                </c:manualLayout>
              </c:layout>
              <c:tx>
                <c:rich>
                  <a:bodyPr/>
                  <a:lstStyle/>
                  <a:p>
                    <a:fld id="{94AEE362-2014-48E8-9EE9-C57D3B9D10DD}" type="CATEGORYNAME">
                      <a:rPr lang="en-US" smtClean="0"/>
                      <a:pPr/>
                      <a:t>[NOMBRE DE CATEGORÍA]</a:t>
                    </a:fld>
                    <a:endParaRPr lang="en-US" dirty="0"/>
                  </a:p>
                  <a:p>
                    <a:fld id="{C9A91CCF-1CAF-4300-AFB4-7EF17F47541D}" type="VALUE">
                      <a:rPr lang="en-US"/>
                      <a:pPr/>
                      <a:t>[VALOR]</a:t>
                    </a:fld>
                    <a:r>
                      <a:rPr lang="en-US" dirty="0"/>
                      <a:t> </a:t>
                    </a:r>
                  </a:p>
                  <a:p>
                    <a:endParaRPr lang="en-US" dirty="0"/>
                  </a:p>
                  <a:p>
                    <a:r>
                      <a:rPr lang="en-US" dirty="0"/>
                      <a:t>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DC3-4238-A4C6-C26D326E4E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(Hoja1!$K$32,Hoja1!$M$32)</c:f>
              <c:strCache>
                <c:ptCount val="2"/>
                <c:pt idx="0">
                  <c:v> PAGOS </c:v>
                </c:pt>
                <c:pt idx="1">
                  <c:v> RESERVA POR UTILIZAR </c:v>
                </c:pt>
              </c:strCache>
            </c:strRef>
          </c:cat>
          <c:val>
            <c:numRef>
              <c:f>(Hoja1!$K$39,Hoja1!$M$39)</c:f>
              <c:numCache>
                <c:formatCode>#,##0,,</c:formatCode>
                <c:ptCount val="2"/>
                <c:pt idx="0">
                  <c:v>146578003940.92999</c:v>
                </c:pt>
                <c:pt idx="1">
                  <c:v>10792212276.820007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C3-4238-A4C6-C26D326E4E85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/>
              <a:t>Ejecución reserva Proyectos de Inversión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3E3-4FFA-9E24-8475F89EFE9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3E3-4FFA-9E24-8475F89EFE9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RESERVA PAGADA</a:t>
                    </a:r>
                    <a:r>
                      <a:rPr lang="en-US" baseline="0" dirty="0"/>
                      <a:t>; </a:t>
                    </a:r>
                    <a:fld id="{5D39B837-4DC9-40B7-94E5-DEB28B117D86}" type="VALUE">
                      <a:rPr lang="en-US" baseline="0" smtClean="0"/>
                      <a:pPr/>
                      <a:t>[VALOR]</a:t>
                    </a:fld>
                    <a:endParaRPr lang="en-US" baseline="0" dirty="0"/>
                  </a:p>
                  <a:p>
                    <a:endParaRPr lang="en-US" sz="1197" b="0" i="0" u="none" strike="noStrike" kern="1200" baseline="0" dirty="0"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</a:endParaRPr>
                  </a:p>
                  <a:p>
                    <a:r>
                      <a:rPr lang="en-US" sz="1197" b="0" i="0" u="none" strike="noStrike" kern="1200" baseline="0" dirty="0">
                        <a:solidFill>
                          <a:srgbClr val="000000">
                            <a:lumMod val="65000"/>
                            <a:lumOff val="35000"/>
                          </a:srgbClr>
                        </a:solidFill>
                      </a:rPr>
                      <a:t>68%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E3-4FFA-9E24-8475F89EFE9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7695F86-DE73-4BE9-B2CD-B13BEB30684A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</a:t>
                    </a:r>
                  </a:p>
                  <a:p>
                    <a:r>
                      <a:rPr lang="en-US" baseline="0" dirty="0"/>
                      <a:t> </a:t>
                    </a:r>
                    <a:fld id="{4715F49B-1313-4BD8-B62D-97FCBB426D88}" type="VALUE">
                      <a:rPr lang="en-US" baseline="0" smtClean="0"/>
                      <a:pPr/>
                      <a:t>[VALOR]</a:t>
                    </a:fld>
                    <a:endParaRPr lang="en-US" baseline="0" dirty="0"/>
                  </a:p>
                  <a:p>
                    <a:endParaRPr lang="en-US" baseline="0" dirty="0"/>
                  </a:p>
                  <a:p>
                    <a:r>
                      <a:rPr lang="en-US" b="1" baseline="0" dirty="0"/>
                      <a:t>32%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E3-4FFA-9E24-8475F89EFE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('Hoja1 (2)'!$L$18,'Hoja1 (2)'!$N$18)</c:f>
              <c:strCache>
                <c:ptCount val="2"/>
                <c:pt idx="0">
                  <c:v> PAGOS </c:v>
                </c:pt>
                <c:pt idx="1">
                  <c:v> RESERVA POR UTILIZAR </c:v>
                </c:pt>
              </c:strCache>
            </c:strRef>
          </c:cat>
          <c:val>
            <c:numRef>
              <c:f>('Hoja1 (2)'!$L$29,'Hoja1 (2)'!$N$29)</c:f>
              <c:numCache>
                <c:formatCode>#,##0,,</c:formatCode>
                <c:ptCount val="2"/>
                <c:pt idx="0">
                  <c:v>181733806003.10001</c:v>
                </c:pt>
                <c:pt idx="1">
                  <c:v>87206309513.599976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E3-4FFA-9E24-8475F89EFE9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1800" b="0" i="0" baseline="0">
                <a:solidFill>
                  <a:schemeClr val="tx1"/>
                </a:solidFill>
                <a:effectLst/>
              </a:rPr>
              <a:t>Nivel de Ejecución Acumulado </a:t>
            </a:r>
            <a:endParaRPr lang="es-CO">
              <a:solidFill>
                <a:schemeClr val="tx1"/>
              </a:solidFill>
              <a:effectLst/>
            </a:endParaRPr>
          </a:p>
          <a:p>
            <a:pPr>
              <a:defRPr>
                <a:solidFill>
                  <a:schemeClr val="tx1"/>
                </a:solidFill>
              </a:defRPr>
            </a:pPr>
            <a:r>
              <a:rPr lang="es-CO" sz="1800" b="0" i="0" baseline="0">
                <a:solidFill>
                  <a:schemeClr val="tx1"/>
                </a:solidFill>
                <a:effectLst/>
              </a:rPr>
              <a:t>Proyectos de inversión 2022</a:t>
            </a:r>
            <a:endParaRPr lang="es-CO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Hoja3!$B$1</c:f>
              <c:strCache>
                <c:ptCount val="1"/>
                <c:pt idx="0">
                  <c:v>COMPROMISOS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Hoja3!$B$2:$B$10</c:f>
              <c:numCache>
                <c:formatCode>#,##0</c:formatCode>
                <c:ptCount val="9"/>
                <c:pt idx="0">
                  <c:v>269318</c:v>
                </c:pt>
                <c:pt idx="1">
                  <c:v>269272</c:v>
                </c:pt>
                <c:pt idx="2">
                  <c:v>269266</c:v>
                </c:pt>
                <c:pt idx="3">
                  <c:v>269266</c:v>
                </c:pt>
                <c:pt idx="4">
                  <c:v>269208</c:v>
                </c:pt>
                <c:pt idx="5">
                  <c:v>269200</c:v>
                </c:pt>
                <c:pt idx="6">
                  <c:v>268946</c:v>
                </c:pt>
                <c:pt idx="7">
                  <c:v>268940</c:v>
                </c:pt>
                <c:pt idx="8">
                  <c:v>268940.12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AC-4BCA-89E1-F4CC534A9C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420926840"/>
        <c:axId val="420925200"/>
      </c:barChart>
      <c:lineChart>
        <c:grouping val="standard"/>
        <c:varyColors val="0"/>
        <c:ser>
          <c:idx val="1"/>
          <c:order val="1"/>
          <c:tx>
            <c:strRef>
              <c:f>Hoja3!$C$1</c:f>
              <c:strCache>
                <c:ptCount val="1"/>
                <c:pt idx="0">
                  <c:v>PAGOS</c:v>
                </c:pt>
              </c:strCache>
            </c:strRef>
          </c:tx>
          <c:spPr>
            <a:ln w="15875" cap="rnd">
              <a:solidFill>
                <a:schemeClr val="accent2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elete val="1"/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Hoja3!$C$2:$C$10</c:f>
              <c:numCache>
                <c:formatCode>_-* #,##0_-;\-* #,##0_-;_-* "-"??_-;_-@_-</c:formatCode>
                <c:ptCount val="9"/>
                <c:pt idx="0">
                  <c:v>15391</c:v>
                </c:pt>
                <c:pt idx="1">
                  <c:v>28990</c:v>
                </c:pt>
                <c:pt idx="2">
                  <c:v>55061</c:v>
                </c:pt>
                <c:pt idx="3">
                  <c:v>69682</c:v>
                </c:pt>
                <c:pt idx="4">
                  <c:v>90486</c:v>
                </c:pt>
                <c:pt idx="5">
                  <c:v>106076</c:v>
                </c:pt>
                <c:pt idx="6">
                  <c:v>115707</c:v>
                </c:pt>
                <c:pt idx="7">
                  <c:v>130253</c:v>
                </c:pt>
                <c:pt idx="8">
                  <c:v>181734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AC-4BCA-89E1-F4CC534A9CB6}"/>
            </c:ext>
          </c:extLst>
        </c:ser>
        <c:ser>
          <c:idx val="2"/>
          <c:order val="2"/>
          <c:tx>
            <c:strRef>
              <c:f>Hoja3!$E$1</c:f>
              <c:strCache>
                <c:ptCount val="1"/>
                <c:pt idx="0">
                  <c:v>%EJECUCIÓN </c:v>
                </c:pt>
              </c:strCache>
            </c:strRef>
          </c:tx>
          <c:spPr>
            <a:ln w="15875" cap="rnd">
              <a:solidFill>
                <a:schemeClr val="bg1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5"/>
            <c:spPr>
              <a:noFill/>
              <a:ln w="9525" cap="flat" cmpd="sng" algn="ctr">
                <a:noFill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"/>
              <c:layout>
                <c:manualLayout>
                  <c:x val="-2.2222219791970713E-2"/>
                  <c:y val="-2.678572056283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5AC-4BCA-89E1-F4CC534A9CB6}"/>
                </c:ext>
              </c:extLst>
            </c:dLbl>
            <c:dLbl>
              <c:idx val="2"/>
              <c:layout>
                <c:manualLayout>
                  <c:x val="-2.3611108528968885E-2"/>
                  <c:y val="-6.5476205820258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AC-4BCA-89E1-F4CC534A9CB6}"/>
                </c:ext>
              </c:extLst>
            </c:dLbl>
            <c:dLbl>
              <c:idx val="3"/>
              <c:layout>
                <c:manualLayout>
                  <c:x val="-1.9444442317974476E-2"/>
                  <c:y val="-9.226192638309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5AC-4BCA-89E1-F4CC534A9CB6}"/>
                </c:ext>
              </c:extLst>
            </c:dLbl>
            <c:dLbl>
              <c:idx val="4"/>
              <c:layout>
                <c:manualLayout>
                  <c:x val="-2.0833331054972544E-2"/>
                  <c:y val="-0.136904793987812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AC-4BCA-89E1-F4CC534A9CB6}"/>
                </c:ext>
              </c:extLst>
            </c:dLbl>
            <c:dLbl>
              <c:idx val="5"/>
              <c:layout>
                <c:manualLayout>
                  <c:x val="-2.3611108528968885E-2"/>
                  <c:y val="-0.166666705724293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5AC-4BCA-89E1-F4CC534A9CB6}"/>
                </c:ext>
              </c:extLst>
            </c:dLbl>
            <c:dLbl>
              <c:idx val="6"/>
              <c:layout>
                <c:manualLayout>
                  <c:x val="-2.0833331054972544E-2"/>
                  <c:y val="-0.190476235113478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5AC-4BCA-89E1-F4CC534A9CB6}"/>
                </c:ext>
              </c:extLst>
            </c:dLbl>
            <c:dLbl>
              <c:idx val="7"/>
              <c:layout>
                <c:manualLayout>
                  <c:x val="-2.0833331054972645E-2"/>
                  <c:y val="-0.223214338023607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AC-4BCA-89E1-F4CC534A9CB6}"/>
                </c:ext>
              </c:extLst>
            </c:dLbl>
            <c:dLbl>
              <c:idx val="8"/>
              <c:layout>
                <c:manualLayout>
                  <c:x val="-2.2222219791970713E-2"/>
                  <c:y val="-0.288690543843865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AC-4BCA-89E1-F4CC534A9C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Hoja3!$A$2:$A$10</c:f>
              <c:strCache>
                <c:ptCount val="9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</c:strCache>
            </c:strRef>
          </c:cat>
          <c:val>
            <c:numRef>
              <c:f>Hoja3!$E$2:$E$10</c:f>
              <c:numCache>
                <c:formatCode>0%</c:formatCode>
                <c:ptCount val="9"/>
                <c:pt idx="0">
                  <c:v>5.7148055458602839E-2</c:v>
                </c:pt>
                <c:pt idx="1">
                  <c:v>0.10766065539677352</c:v>
                </c:pt>
                <c:pt idx="2">
                  <c:v>0.20448552732242467</c:v>
                </c:pt>
                <c:pt idx="3">
                  <c:v>0.25878499327802246</c:v>
                </c:pt>
                <c:pt idx="4">
                  <c:v>0.33611928323081036</c:v>
                </c:pt>
                <c:pt idx="5">
                  <c:v>0.39404160475482913</c:v>
                </c:pt>
                <c:pt idx="6">
                  <c:v>0.43022391111970432</c:v>
                </c:pt>
                <c:pt idx="7">
                  <c:v>0.48431992265932922</c:v>
                </c:pt>
                <c:pt idx="8">
                  <c:v>0.67574149963196273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5AC-4BCA-89E1-F4CC534A9C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20926840"/>
        <c:axId val="420925200"/>
        <c:extLst/>
      </c:lineChart>
      <c:catAx>
        <c:axId val="420926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5200"/>
        <c:crosses val="autoZero"/>
        <c:auto val="1"/>
        <c:lblAlgn val="ctr"/>
        <c:lblOffset val="100"/>
        <c:noMultiLvlLbl val="0"/>
      </c:catAx>
      <c:valAx>
        <c:axId val="42092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209268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0">
      <a:noFill/>
      <a:prstDash val="dashDot"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5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28" name="Google Shape;228;p1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1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56" name="Google Shape;256;p13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13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23" name="Google Shape;123;p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4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38" name="Google Shape;138;p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5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68" name="Google Shape;168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9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1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925637" y="2524125"/>
            <a:ext cx="5376862" cy="15696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PRESUPUESTAL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 2022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REPORTE A 30 DE SEPTIEMBRE</a:t>
            </a:r>
            <a:endParaRPr dirty="0"/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Proyectos de Inversión Por Unidad Ejecutora</a:t>
            </a:r>
            <a:endParaRPr/>
          </a:p>
        </p:txBody>
      </p:sp>
      <p:sp>
        <p:nvSpPr>
          <p:cNvPr id="217" name="Google Shape;217;p10"/>
          <p:cNvSpPr txBox="1"/>
          <p:nvPr/>
        </p:nvSpPr>
        <p:spPr>
          <a:xfrm>
            <a:off x="211137" y="5830887"/>
            <a:ext cx="8721725" cy="36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distribución de la apropiación se realizó a partir de lo establecido en el acuerdo PCSJA22-11903 y PCSJA22-11938 en los cuales se detallan los valores de los proyectos de inversión 2022. </a:t>
            </a:r>
            <a:endParaRPr/>
          </a:p>
        </p:txBody>
      </p:sp>
      <p:sp>
        <p:nvSpPr>
          <p:cNvPr id="218" name="Google Shape;218;p10"/>
          <p:cNvSpPr txBox="1"/>
          <p:nvPr/>
        </p:nvSpPr>
        <p:spPr>
          <a:xfrm>
            <a:off x="7697787" y="561340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219" name="Google Shape;219;p10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20" name="Google Shape;220;p10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21" name="Google Shape;221;p10"/>
          <p:cNvSpPr txBox="1"/>
          <p:nvPr/>
        </p:nvSpPr>
        <p:spPr>
          <a:xfrm>
            <a:off x="622300" y="5589587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0B242C7-910E-4BB2-AFA1-979D7C49C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962862"/>
              </p:ext>
            </p:extLst>
          </p:nvPr>
        </p:nvGraphicFramePr>
        <p:xfrm>
          <a:off x="839787" y="1249365"/>
          <a:ext cx="7364587" cy="4351335"/>
        </p:xfrm>
        <a:graphic>
          <a:graphicData uri="http://schemas.openxmlformats.org/drawingml/2006/table">
            <a:tbl>
              <a:tblPr/>
              <a:tblGrid>
                <a:gridCol w="1193017">
                  <a:extLst>
                    <a:ext uri="{9D8B030D-6E8A-4147-A177-3AD203B41FA5}">
                      <a16:colId xmlns:a16="http://schemas.microsoft.com/office/drawing/2014/main" val="683050847"/>
                    </a:ext>
                  </a:extLst>
                </a:gridCol>
                <a:gridCol w="642394">
                  <a:extLst>
                    <a:ext uri="{9D8B030D-6E8A-4147-A177-3AD203B41FA5}">
                      <a16:colId xmlns:a16="http://schemas.microsoft.com/office/drawing/2014/main" val="1682087545"/>
                    </a:ext>
                  </a:extLst>
                </a:gridCol>
                <a:gridCol w="173344">
                  <a:extLst>
                    <a:ext uri="{9D8B030D-6E8A-4147-A177-3AD203B41FA5}">
                      <a16:colId xmlns:a16="http://schemas.microsoft.com/office/drawing/2014/main" val="2836288073"/>
                    </a:ext>
                  </a:extLst>
                </a:gridCol>
                <a:gridCol w="642394">
                  <a:extLst>
                    <a:ext uri="{9D8B030D-6E8A-4147-A177-3AD203B41FA5}">
                      <a16:colId xmlns:a16="http://schemas.microsoft.com/office/drawing/2014/main" val="2024432278"/>
                    </a:ext>
                  </a:extLst>
                </a:gridCol>
                <a:gridCol w="662787">
                  <a:extLst>
                    <a:ext uri="{9D8B030D-6E8A-4147-A177-3AD203B41FA5}">
                      <a16:colId xmlns:a16="http://schemas.microsoft.com/office/drawing/2014/main" val="1992619441"/>
                    </a:ext>
                  </a:extLst>
                </a:gridCol>
                <a:gridCol w="81574">
                  <a:extLst>
                    <a:ext uri="{9D8B030D-6E8A-4147-A177-3AD203B41FA5}">
                      <a16:colId xmlns:a16="http://schemas.microsoft.com/office/drawing/2014/main" val="3858395785"/>
                    </a:ext>
                  </a:extLst>
                </a:gridCol>
                <a:gridCol w="764755">
                  <a:extLst>
                    <a:ext uri="{9D8B030D-6E8A-4147-A177-3AD203B41FA5}">
                      <a16:colId xmlns:a16="http://schemas.microsoft.com/office/drawing/2014/main" val="3499349672"/>
                    </a:ext>
                  </a:extLst>
                </a:gridCol>
                <a:gridCol w="764755">
                  <a:extLst>
                    <a:ext uri="{9D8B030D-6E8A-4147-A177-3AD203B41FA5}">
                      <a16:colId xmlns:a16="http://schemas.microsoft.com/office/drawing/2014/main" val="228171679"/>
                    </a:ext>
                  </a:extLst>
                </a:gridCol>
                <a:gridCol w="84123">
                  <a:extLst>
                    <a:ext uri="{9D8B030D-6E8A-4147-A177-3AD203B41FA5}">
                      <a16:colId xmlns:a16="http://schemas.microsoft.com/office/drawing/2014/main" val="1122720093"/>
                    </a:ext>
                  </a:extLst>
                </a:gridCol>
                <a:gridCol w="573566">
                  <a:extLst>
                    <a:ext uri="{9D8B030D-6E8A-4147-A177-3AD203B41FA5}">
                      <a16:colId xmlns:a16="http://schemas.microsoft.com/office/drawing/2014/main" val="3457698298"/>
                    </a:ext>
                  </a:extLst>
                </a:gridCol>
                <a:gridCol w="573566">
                  <a:extLst>
                    <a:ext uri="{9D8B030D-6E8A-4147-A177-3AD203B41FA5}">
                      <a16:colId xmlns:a16="http://schemas.microsoft.com/office/drawing/2014/main" val="3417703536"/>
                    </a:ext>
                  </a:extLst>
                </a:gridCol>
                <a:gridCol w="61180">
                  <a:extLst>
                    <a:ext uri="{9D8B030D-6E8A-4147-A177-3AD203B41FA5}">
                      <a16:colId xmlns:a16="http://schemas.microsoft.com/office/drawing/2014/main" val="2023508088"/>
                    </a:ext>
                  </a:extLst>
                </a:gridCol>
                <a:gridCol w="573566">
                  <a:extLst>
                    <a:ext uri="{9D8B030D-6E8A-4147-A177-3AD203B41FA5}">
                      <a16:colId xmlns:a16="http://schemas.microsoft.com/office/drawing/2014/main" val="3701441866"/>
                    </a:ext>
                  </a:extLst>
                </a:gridCol>
                <a:gridCol w="573566">
                  <a:extLst>
                    <a:ext uri="{9D8B030D-6E8A-4147-A177-3AD203B41FA5}">
                      <a16:colId xmlns:a16="http://schemas.microsoft.com/office/drawing/2014/main" val="144439611"/>
                    </a:ext>
                  </a:extLst>
                </a:gridCol>
              </a:tblGrid>
              <a:tr h="367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EJECUTORA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012765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MANTENIMIENTO - UNIDAD ADMINISTRATIVA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53.645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34.047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11.378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11.362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19.598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321171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UIF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30.984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17.061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6.823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6.736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13.923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086627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DE PROYECTOS ESPECIALES DE INFRAESTRUCTURA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96.866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12.514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84.352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902990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OSEG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10.762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838311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BIENESTAR - UNIDAD RECURSOS HUMANOS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12.904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8.044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3.079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4.860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724496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ESCUELA JUDICIAL RODRIGO LARA BONILLA 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27.817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18.884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8.933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652484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URNA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3.901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2.643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936396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UDAE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6.200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3.882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362882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CARRERA JUDICIAL 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413712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CENDOJ 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37.983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34.808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3.176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563643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DE INFORMATICA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139.863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130.023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50.265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47.210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9.840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9456"/>
                  </a:ext>
                </a:extLst>
              </a:tr>
              <a:tr h="4596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GRUPO DE PROYECTOS ESPECIALES DE TECNOLOGIA  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59.052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31.891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13.472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13.376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27.161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317136"/>
                  </a:ext>
                </a:extLst>
              </a:tr>
              <a:tr h="1532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 BID 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96.627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1.249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1.234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89.583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520347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PROYECTOS DE INVERSIÓN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580.822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310.217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92.725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89.452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270.605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7661" marR="7661" marT="766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4100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1"/>
          <p:cNvSpPr txBox="1"/>
          <p:nvPr/>
        </p:nvSpPr>
        <p:spPr>
          <a:xfrm>
            <a:off x="335070" y="5806688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234" name="Google Shape;234;p11"/>
          <p:cNvSpPr txBox="1"/>
          <p:nvPr/>
        </p:nvSpPr>
        <p:spPr>
          <a:xfrm>
            <a:off x="8108950" y="582717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35" name="Google Shape;235;p11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36" name="Google Shape;236;p11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37" name="Google Shape;237;p1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8" name="Google Shape;238;p1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B05C4CA5-1B36-49FE-8000-2347AF2F25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5354554"/>
              </p:ext>
            </p:extLst>
          </p:nvPr>
        </p:nvGraphicFramePr>
        <p:xfrm>
          <a:off x="427839" y="1059402"/>
          <a:ext cx="8316110" cy="474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 txBox="1"/>
          <p:nvPr/>
        </p:nvSpPr>
        <p:spPr>
          <a:xfrm>
            <a:off x="8320087" y="5489575"/>
            <a:ext cx="823912" cy="24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48" name="Google Shape;248;p12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49" name="Google Shape;249;p1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50" name="Google Shape;250;p12"/>
          <p:cNvSpPr txBox="1"/>
          <p:nvPr/>
        </p:nvSpPr>
        <p:spPr>
          <a:xfrm>
            <a:off x="184150" y="5519737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3A4DAB69-033B-44CD-88F1-6B762B6C60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599039"/>
              </p:ext>
            </p:extLst>
          </p:nvPr>
        </p:nvGraphicFramePr>
        <p:xfrm>
          <a:off x="-1" y="1295400"/>
          <a:ext cx="9144001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3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 txBox="1"/>
          <p:nvPr/>
        </p:nvSpPr>
        <p:spPr>
          <a:xfrm>
            <a:off x="8081963" y="5975639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61" name="Google Shape;261;p13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62" name="Google Shape;262;p13"/>
          <p:cNvSpPr txBox="1"/>
          <p:nvPr/>
        </p:nvSpPr>
        <p:spPr>
          <a:xfrm>
            <a:off x="0" y="6488113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63" name="Google Shape;263;p13"/>
          <p:cNvSpPr txBox="1"/>
          <p:nvPr/>
        </p:nvSpPr>
        <p:spPr>
          <a:xfrm>
            <a:off x="184150" y="594351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264" name="Google Shape;264;p13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5" name="Google Shape;265;p13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13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3"/>
          <p:cNvSpPr txBox="1"/>
          <p:nvPr/>
        </p:nvSpPr>
        <p:spPr>
          <a:xfrm>
            <a:off x="839787" y="939800"/>
            <a:ext cx="7345362" cy="307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Inversión Diferenciando Seccionales</a:t>
            </a:r>
            <a:endParaRPr/>
          </a:p>
        </p:txBody>
      </p:sp>
      <p:sp>
        <p:nvSpPr>
          <p:cNvPr id="12" name="Google Shape;157;p6">
            <a:extLst>
              <a:ext uri="{FF2B5EF4-FFF2-40B4-BE49-F238E27FC236}">
                <a16:creationId xmlns:a16="http://schemas.microsoft.com/office/drawing/2014/main" id="{27F1C1AF-5C33-44B8-A0D0-53C9DDBF3746}"/>
              </a:ext>
            </a:extLst>
          </p:cNvPr>
          <p:cNvSpPr txBox="1"/>
          <p:nvPr/>
        </p:nvSpPr>
        <p:spPr>
          <a:xfrm>
            <a:off x="92075" y="6168938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Gestión general esta conformado por la Corte Suprema, Corte Constitucional, Consejo de Estado, Consejo Superior Nivel Centra y Comisión de Disciplina Nivel Centra.</a:t>
            </a:r>
            <a:endParaRPr lang="es-CO" sz="11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</a:t>
            </a:r>
            <a:r>
              <a:rPr lang="es-CO" sz="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General contiene los recursos que a la fecha están pendientes por ser distribuidos entre subunidades ejecutoras</a:t>
            </a:r>
            <a:endParaRPr lang="es-CO" sz="11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34F4E8E-ADF1-4CF5-A7EF-8D83D1AE5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671682"/>
              </p:ext>
            </p:extLst>
          </p:nvPr>
        </p:nvGraphicFramePr>
        <p:xfrm>
          <a:off x="211137" y="1202672"/>
          <a:ext cx="8602660" cy="4750506"/>
        </p:xfrm>
        <a:graphic>
          <a:graphicData uri="http://schemas.openxmlformats.org/drawingml/2006/table">
            <a:tbl>
              <a:tblPr/>
              <a:tblGrid>
                <a:gridCol w="1569646">
                  <a:extLst>
                    <a:ext uri="{9D8B030D-6E8A-4147-A177-3AD203B41FA5}">
                      <a16:colId xmlns:a16="http://schemas.microsoft.com/office/drawing/2014/main" val="4184748309"/>
                    </a:ext>
                  </a:extLst>
                </a:gridCol>
                <a:gridCol w="621780">
                  <a:extLst>
                    <a:ext uri="{9D8B030D-6E8A-4147-A177-3AD203B41FA5}">
                      <a16:colId xmlns:a16="http://schemas.microsoft.com/office/drawing/2014/main" val="2659136842"/>
                    </a:ext>
                  </a:extLst>
                </a:gridCol>
                <a:gridCol w="121592">
                  <a:extLst>
                    <a:ext uri="{9D8B030D-6E8A-4147-A177-3AD203B41FA5}">
                      <a16:colId xmlns:a16="http://schemas.microsoft.com/office/drawing/2014/main" val="2431609823"/>
                    </a:ext>
                  </a:extLst>
                </a:gridCol>
                <a:gridCol w="851146">
                  <a:extLst>
                    <a:ext uri="{9D8B030D-6E8A-4147-A177-3AD203B41FA5}">
                      <a16:colId xmlns:a16="http://schemas.microsoft.com/office/drawing/2014/main" val="3316523430"/>
                    </a:ext>
                  </a:extLst>
                </a:gridCol>
                <a:gridCol w="851146">
                  <a:extLst>
                    <a:ext uri="{9D8B030D-6E8A-4147-A177-3AD203B41FA5}">
                      <a16:colId xmlns:a16="http://schemas.microsoft.com/office/drawing/2014/main" val="2257822414"/>
                    </a:ext>
                  </a:extLst>
                </a:gridCol>
                <a:gridCol w="91195">
                  <a:extLst>
                    <a:ext uri="{9D8B030D-6E8A-4147-A177-3AD203B41FA5}">
                      <a16:colId xmlns:a16="http://schemas.microsoft.com/office/drawing/2014/main" val="2109529538"/>
                    </a:ext>
                  </a:extLst>
                </a:gridCol>
                <a:gridCol w="829039">
                  <a:extLst>
                    <a:ext uri="{9D8B030D-6E8A-4147-A177-3AD203B41FA5}">
                      <a16:colId xmlns:a16="http://schemas.microsoft.com/office/drawing/2014/main" val="326108901"/>
                    </a:ext>
                  </a:extLst>
                </a:gridCol>
                <a:gridCol w="829039">
                  <a:extLst>
                    <a:ext uri="{9D8B030D-6E8A-4147-A177-3AD203B41FA5}">
                      <a16:colId xmlns:a16="http://schemas.microsoft.com/office/drawing/2014/main" val="1951703702"/>
                    </a:ext>
                  </a:extLst>
                </a:gridCol>
                <a:gridCol w="121592">
                  <a:extLst>
                    <a:ext uri="{9D8B030D-6E8A-4147-A177-3AD203B41FA5}">
                      <a16:colId xmlns:a16="http://schemas.microsoft.com/office/drawing/2014/main" val="3391430187"/>
                    </a:ext>
                  </a:extLst>
                </a:gridCol>
                <a:gridCol w="621780">
                  <a:extLst>
                    <a:ext uri="{9D8B030D-6E8A-4147-A177-3AD203B41FA5}">
                      <a16:colId xmlns:a16="http://schemas.microsoft.com/office/drawing/2014/main" val="1739092211"/>
                    </a:ext>
                  </a:extLst>
                </a:gridCol>
                <a:gridCol w="751661">
                  <a:extLst>
                    <a:ext uri="{9D8B030D-6E8A-4147-A177-3AD203B41FA5}">
                      <a16:colId xmlns:a16="http://schemas.microsoft.com/office/drawing/2014/main" val="2414801208"/>
                    </a:ext>
                  </a:extLst>
                </a:gridCol>
                <a:gridCol w="99484">
                  <a:extLst>
                    <a:ext uri="{9D8B030D-6E8A-4147-A177-3AD203B41FA5}">
                      <a16:colId xmlns:a16="http://schemas.microsoft.com/office/drawing/2014/main" val="2451593586"/>
                    </a:ext>
                  </a:extLst>
                </a:gridCol>
                <a:gridCol w="621780">
                  <a:extLst>
                    <a:ext uri="{9D8B030D-6E8A-4147-A177-3AD203B41FA5}">
                      <a16:colId xmlns:a16="http://schemas.microsoft.com/office/drawing/2014/main" val="3634892907"/>
                    </a:ext>
                  </a:extLst>
                </a:gridCol>
                <a:gridCol w="621780">
                  <a:extLst>
                    <a:ext uri="{9D8B030D-6E8A-4147-A177-3AD203B41FA5}">
                      <a16:colId xmlns:a16="http://schemas.microsoft.com/office/drawing/2014/main" val="3350186679"/>
                    </a:ext>
                  </a:extLst>
                </a:gridCol>
              </a:tblGrid>
              <a:tr h="2760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24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4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4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4"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77327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GENERAL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397.343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230.953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72.201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68.964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166.390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034675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ARMENIA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915676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BARRANQUILLA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9.910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8.387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5.448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628989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BOGOTA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12.297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11.234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555536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BUCARAMANGA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5.155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216667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CALI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4.537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082985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CARTAGENA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3.782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2.030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111800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CUCUTA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907497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IBAGUE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419300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MANIZALES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78280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MEDELLIN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7.843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5.865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243491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MONTERIA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3.860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942941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NEIVA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5.077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5.015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511625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PASTO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2.979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997772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PEREIRA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2.326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096285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POPAYAN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4.191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059802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SANTA MARTHA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3.762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322600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SINCELEJO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456256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TUNJA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2.686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859393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VALLEDUPAR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073608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VILLAVICENCIO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2.777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107877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CRÉDITO EXTERNO- BID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96.627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1.249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1.234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89.583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552252"/>
                  </a:ext>
                </a:extLst>
              </a:tr>
              <a:tr h="1945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580.822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310.217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92.725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89.452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270.605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901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EJECUCIÓN 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2021</a:t>
            </a:r>
            <a:endParaRPr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por concepto de gasto </a:t>
            </a:r>
            <a:endParaRPr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83" name="Google Shape;283;p15"/>
          <p:cNvSpPr txBox="1"/>
          <p:nvPr/>
        </p:nvSpPr>
        <p:spPr>
          <a:xfrm>
            <a:off x="209550" y="5916612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modificaciones contemplan los valores reducidos por liquidación de contratos o cancelación de la reserva. </a:t>
            </a:r>
            <a:endParaRPr/>
          </a:p>
        </p:txBody>
      </p:sp>
      <p:sp>
        <p:nvSpPr>
          <p:cNvPr id="284" name="Google Shape;284;p15"/>
          <p:cNvSpPr txBox="1"/>
          <p:nvPr/>
        </p:nvSpPr>
        <p:spPr>
          <a:xfrm>
            <a:off x="209550" y="5689600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reserva por utilizar se establece a partir de los compromisos actuales menos los pagos. </a:t>
            </a:r>
            <a:endParaRPr/>
          </a:p>
        </p:txBody>
      </p:sp>
      <p:sp>
        <p:nvSpPr>
          <p:cNvPr id="286" name="Google Shape;286;p15"/>
          <p:cNvSpPr txBox="1"/>
          <p:nvPr/>
        </p:nvSpPr>
        <p:spPr>
          <a:xfrm>
            <a:off x="8264524" y="5474876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87" name="Google Shape;287;p15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88" name="Google Shape;288;p15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89" name="Google Shape;289;p15"/>
          <p:cNvSpPr txBox="1"/>
          <p:nvPr/>
        </p:nvSpPr>
        <p:spPr>
          <a:xfrm>
            <a:off x="372267" y="5457865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9A7D3F4-EDD7-4C0C-BD3D-81E49C627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228794"/>
              </p:ext>
            </p:extLst>
          </p:nvPr>
        </p:nvGraphicFramePr>
        <p:xfrm>
          <a:off x="372267" y="1400174"/>
          <a:ext cx="8487647" cy="4044948"/>
        </p:xfrm>
        <a:graphic>
          <a:graphicData uri="http://schemas.openxmlformats.org/drawingml/2006/table">
            <a:tbl>
              <a:tblPr/>
              <a:tblGrid>
                <a:gridCol w="2369648">
                  <a:extLst>
                    <a:ext uri="{9D8B030D-6E8A-4147-A177-3AD203B41FA5}">
                      <a16:colId xmlns:a16="http://schemas.microsoft.com/office/drawing/2014/main" val="4207817455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234844592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680347717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386397699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173401158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334430924"/>
                    </a:ext>
                  </a:extLst>
                </a:gridCol>
                <a:gridCol w="86169">
                  <a:extLst>
                    <a:ext uri="{9D8B030D-6E8A-4147-A177-3AD203B41FA5}">
                      <a16:colId xmlns:a16="http://schemas.microsoft.com/office/drawing/2014/main" val="3541011518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2907256621"/>
                    </a:ext>
                  </a:extLst>
                </a:gridCol>
                <a:gridCol w="861690">
                  <a:extLst>
                    <a:ext uri="{9D8B030D-6E8A-4147-A177-3AD203B41FA5}">
                      <a16:colId xmlns:a16="http://schemas.microsoft.com/office/drawing/2014/main" val="1295909457"/>
                    </a:ext>
                  </a:extLst>
                </a:gridCol>
              </a:tblGrid>
              <a:tr h="4145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 ACTUALES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OBLIGACION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10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POR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%RESERVA POR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9682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120.677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118.332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113.595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56026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009041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26.917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22.633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67879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63260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741163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770615"/>
                  </a:ext>
                </a:extLst>
              </a:tr>
              <a:tr h="5150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161.820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157.370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146.674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146.578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583873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inversión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269.319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268.940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217.350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181.734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87.206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121084"/>
                  </a:ext>
                </a:extLst>
              </a:tr>
              <a:tr h="2638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431.139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426.310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364.024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328.312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97.999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3177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"/>
          <p:cNvSpPr txBox="1"/>
          <p:nvPr/>
        </p:nvSpPr>
        <p:spPr>
          <a:xfrm>
            <a:off x="92075" y="5963815"/>
            <a:ext cx="825500" cy="214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27" name="Google Shape;327;p18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28" name="Google Shape;328;p18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29" name="Google Shape;329;p18"/>
          <p:cNvSpPr txBox="1"/>
          <p:nvPr/>
        </p:nvSpPr>
        <p:spPr>
          <a:xfrm>
            <a:off x="92075" y="5789561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30" name="Google Shape;330;p1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1" name="Google Shape;331;p1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1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CC05A03D-FAFC-477C-A100-A2B78260B9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146027"/>
              </p:ext>
            </p:extLst>
          </p:nvPr>
        </p:nvGraphicFramePr>
        <p:xfrm>
          <a:off x="400051" y="880324"/>
          <a:ext cx="8343898" cy="5338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2021 - Proyectos de inversión</a:t>
            </a:r>
            <a:endParaRPr/>
          </a:p>
        </p:txBody>
      </p:sp>
      <p:sp>
        <p:nvSpPr>
          <p:cNvPr id="310" name="Google Shape;310;p17"/>
          <p:cNvSpPr txBox="1"/>
          <p:nvPr/>
        </p:nvSpPr>
        <p:spPr>
          <a:xfrm>
            <a:off x="209550" y="5689600"/>
            <a:ext cx="7618412" cy="2460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2: Las modificaciones contemplan los valores reducidos por liquidación de contratos o cancelación de la reserva. </a:t>
            </a:r>
            <a:endParaRPr/>
          </a:p>
        </p:txBody>
      </p:sp>
      <p:sp>
        <p:nvSpPr>
          <p:cNvPr id="311" name="Google Shape;311;p17"/>
          <p:cNvSpPr txBox="1"/>
          <p:nvPr/>
        </p:nvSpPr>
        <p:spPr>
          <a:xfrm>
            <a:off x="209550" y="5470525"/>
            <a:ext cx="7618412" cy="2476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La reserva por utilizar se establece a partir de los compromisos actuales menos los pagos. </a:t>
            </a:r>
            <a:endParaRPr/>
          </a:p>
        </p:txBody>
      </p:sp>
      <p:sp>
        <p:nvSpPr>
          <p:cNvPr id="313" name="Google Shape;313;p17"/>
          <p:cNvSpPr txBox="1"/>
          <p:nvPr/>
        </p:nvSpPr>
        <p:spPr>
          <a:xfrm>
            <a:off x="7920037" y="5126037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314" name="Google Shape;314;p17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15" name="Google Shape;315;p17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16" name="Google Shape;316;p17"/>
          <p:cNvSpPr txBox="1"/>
          <p:nvPr/>
        </p:nvSpPr>
        <p:spPr>
          <a:xfrm>
            <a:off x="247537" y="5128684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7"/>
          <p:cNvSpPr txBox="1"/>
          <p:nvPr/>
        </p:nvSpPr>
        <p:spPr>
          <a:xfrm>
            <a:off x="209550" y="5889625"/>
            <a:ext cx="8770937" cy="24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3: La reserva a cargo de CENDOJ hace referencia al"Plan de digitalización" que está en cabeza del Grupo de Proyectos Especiales de la DEAJ.</a:t>
            </a:r>
            <a:endParaRPr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CA92382-CB69-4788-BFCB-B49CFE821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55856"/>
              </p:ext>
            </p:extLst>
          </p:nvPr>
        </p:nvGraphicFramePr>
        <p:xfrm>
          <a:off x="335756" y="1431185"/>
          <a:ext cx="8319974" cy="3694854"/>
        </p:xfrm>
        <a:graphic>
          <a:graphicData uri="http://schemas.openxmlformats.org/drawingml/2006/table">
            <a:tbl>
              <a:tblPr/>
              <a:tblGrid>
                <a:gridCol w="2237786">
                  <a:extLst>
                    <a:ext uri="{9D8B030D-6E8A-4147-A177-3AD203B41FA5}">
                      <a16:colId xmlns:a16="http://schemas.microsoft.com/office/drawing/2014/main" val="3254960404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4174759262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94832259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2448202062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2764132909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670693273"/>
                    </a:ext>
                  </a:extLst>
                </a:gridCol>
                <a:gridCol w="57379">
                  <a:extLst>
                    <a:ext uri="{9D8B030D-6E8A-4147-A177-3AD203B41FA5}">
                      <a16:colId xmlns:a16="http://schemas.microsoft.com/office/drawing/2014/main" val="4232231113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1675332086"/>
                    </a:ext>
                  </a:extLst>
                </a:gridCol>
                <a:gridCol w="860687">
                  <a:extLst>
                    <a:ext uri="{9D8B030D-6E8A-4147-A177-3AD203B41FA5}">
                      <a16:colId xmlns:a16="http://schemas.microsoft.com/office/drawing/2014/main" val="4016928263"/>
                    </a:ext>
                  </a:extLst>
                </a:gridCol>
              </a:tblGrid>
              <a:tr h="35444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 INVERSIÓN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 INICIAL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 ACTUALES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POR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%RESERVA POR UTILIZAR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871484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INFRAESTRUCTURA FÍSICA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078833"/>
                  </a:ext>
                </a:extLst>
              </a:tr>
              <a:tr h="4403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PROYECTOS ESPECIALES INFRAESTRUCTURA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027418"/>
                  </a:ext>
                </a:extLst>
              </a:tr>
              <a:tr h="4403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MEJORAMIENTO Y MANTENIMIENTO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979059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SISTEMATIZACIÓN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42.751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41.702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52964"/>
                  </a:ext>
                </a:extLst>
              </a:tr>
              <a:tr h="4403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PROYECTOS ESPECIALES TECNOLOGÍA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453798"/>
                  </a:ext>
                </a:extLst>
              </a:tr>
              <a:tr h="4403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CAPACITACIÓN - ESCUELA JUDICIAL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492736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488895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BIENESTAR - RRHH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526266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UDAE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489582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CENDOJ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360205"/>
                  </a:ext>
                </a:extLst>
              </a:tr>
              <a:tr h="22555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269.319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268.940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181.734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07088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"/>
          <p:cNvSpPr txBox="1"/>
          <p:nvPr/>
        </p:nvSpPr>
        <p:spPr>
          <a:xfrm>
            <a:off x="92075" y="568007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299" name="Google Shape;299;p16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00" name="Google Shape;300;p16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01" name="Google Shape;301;p16"/>
          <p:cNvSpPr txBox="1"/>
          <p:nvPr/>
        </p:nvSpPr>
        <p:spPr>
          <a:xfrm>
            <a:off x="92075" y="5465763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02" name="Google Shape;302;p1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3" name="Google Shape;303;p1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1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F84407ED-D0D4-4539-8E7D-BDE35C6C12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931691"/>
              </p:ext>
            </p:extLst>
          </p:nvPr>
        </p:nvGraphicFramePr>
        <p:xfrm>
          <a:off x="92075" y="1047751"/>
          <a:ext cx="8840787" cy="4944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9"/>
          <p:cNvSpPr txBox="1"/>
          <p:nvPr/>
        </p:nvSpPr>
        <p:spPr>
          <a:xfrm>
            <a:off x="881062" y="1089025"/>
            <a:ext cx="6986587" cy="3095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 Constituida Vigencia 2021 – Proyectos de inversión por seccional</a:t>
            </a:r>
            <a:endParaRPr/>
          </a:p>
        </p:txBody>
      </p:sp>
      <p:sp>
        <p:nvSpPr>
          <p:cNvPr id="339" name="Google Shape;339;p19"/>
          <p:cNvSpPr txBox="1"/>
          <p:nvPr/>
        </p:nvSpPr>
        <p:spPr>
          <a:xfrm>
            <a:off x="1771402" y="5917405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340" name="Google Shape;340;p19"/>
          <p:cNvSpPr txBox="1"/>
          <p:nvPr/>
        </p:nvSpPr>
        <p:spPr>
          <a:xfrm>
            <a:off x="6739855" y="590470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41" name="Google Shape;341;p19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42" name="Google Shape;342;p19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43" name="Google Shape;343;p1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p1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13189-F480-48EF-A741-8305EE62D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406861"/>
              </p:ext>
            </p:extLst>
          </p:nvPr>
        </p:nvGraphicFramePr>
        <p:xfrm>
          <a:off x="1846913" y="1563688"/>
          <a:ext cx="5446998" cy="4351336"/>
        </p:xfrm>
        <a:graphic>
          <a:graphicData uri="http://schemas.openxmlformats.org/drawingml/2006/table">
            <a:tbl>
              <a:tblPr/>
              <a:tblGrid>
                <a:gridCol w="1888710">
                  <a:extLst>
                    <a:ext uri="{9D8B030D-6E8A-4147-A177-3AD203B41FA5}">
                      <a16:colId xmlns:a16="http://schemas.microsoft.com/office/drawing/2014/main" val="344017624"/>
                    </a:ext>
                  </a:extLst>
                </a:gridCol>
                <a:gridCol w="751310">
                  <a:extLst>
                    <a:ext uri="{9D8B030D-6E8A-4147-A177-3AD203B41FA5}">
                      <a16:colId xmlns:a16="http://schemas.microsoft.com/office/drawing/2014/main" val="100706582"/>
                    </a:ext>
                  </a:extLst>
                </a:gridCol>
                <a:gridCol w="730440">
                  <a:extLst>
                    <a:ext uri="{9D8B030D-6E8A-4147-A177-3AD203B41FA5}">
                      <a16:colId xmlns:a16="http://schemas.microsoft.com/office/drawing/2014/main" val="685131495"/>
                    </a:ext>
                  </a:extLst>
                </a:gridCol>
                <a:gridCol w="740875">
                  <a:extLst>
                    <a:ext uri="{9D8B030D-6E8A-4147-A177-3AD203B41FA5}">
                      <a16:colId xmlns:a16="http://schemas.microsoft.com/office/drawing/2014/main" val="791023122"/>
                    </a:ext>
                  </a:extLst>
                </a:gridCol>
                <a:gridCol w="83479">
                  <a:extLst>
                    <a:ext uri="{9D8B030D-6E8A-4147-A177-3AD203B41FA5}">
                      <a16:colId xmlns:a16="http://schemas.microsoft.com/office/drawing/2014/main" val="1220950268"/>
                    </a:ext>
                  </a:extLst>
                </a:gridCol>
                <a:gridCol w="626092">
                  <a:extLst>
                    <a:ext uri="{9D8B030D-6E8A-4147-A177-3AD203B41FA5}">
                      <a16:colId xmlns:a16="http://schemas.microsoft.com/office/drawing/2014/main" val="1304015290"/>
                    </a:ext>
                  </a:extLst>
                </a:gridCol>
                <a:gridCol w="626092">
                  <a:extLst>
                    <a:ext uri="{9D8B030D-6E8A-4147-A177-3AD203B41FA5}">
                      <a16:colId xmlns:a16="http://schemas.microsoft.com/office/drawing/2014/main" val="3488418356"/>
                    </a:ext>
                  </a:extLst>
                </a:gridCol>
              </a:tblGrid>
              <a:tr h="2582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EJECUTORA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 ACTUALES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OBLIGACIÓN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PAGOS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2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26" marR="7826" marT="78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RESERVA POR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%RESERVA POR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75712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GENERAL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186.421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127.525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58.896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843559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ARMENIA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1.689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818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1662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BARRANQUILLA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4.503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95165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BOGOTA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13.912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4.025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85246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BUCARAMANGA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5.464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1.228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142604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CALI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4.621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3.475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350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CARTAGENA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4.606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1.982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43342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CUCUTA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37184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IBAGUE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6921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MANIZALES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893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11045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MEDELLIN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11.480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58806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MONTERIA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58481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NEIVA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3.246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20545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PASTO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3.523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2.013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92365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PEREIRA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1.308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26249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POPAYAN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2.518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96054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SANTA MARTHA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3250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SINCELEJO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2256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TUNJA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1.925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59163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VALLEDUPAR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1.716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49554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VILLAVICENCIO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2.599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2.192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85109"/>
                  </a:ext>
                </a:extLst>
              </a:tr>
              <a:tr h="47739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RECURSOS CRÉDITO EXTERNO- BANCO INTERAMERICANO DE DESARROLLO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601274"/>
                  </a:ext>
                </a:extLst>
              </a:tr>
              <a:tr h="164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268.940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181.734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87.206</a:t>
                      </a:r>
                    </a:p>
                  </a:txBody>
                  <a:tcPr marL="7826" marR="7826" marT="7826" marB="0" anchor="ctr"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156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98525" y="1011237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Nivel de Unidad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23887" y="4984007"/>
            <a:ext cx="1533525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03" name="Google Shape;103;p2"/>
          <p:cNvSpPr txBox="1"/>
          <p:nvPr/>
        </p:nvSpPr>
        <p:spPr>
          <a:xfrm>
            <a:off x="7793039" y="4975613"/>
            <a:ext cx="720724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Administrativo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Ejecución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Presupuestal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</a:t>
            </a:r>
            <a:r>
              <a:rPr lang="en-US" sz="9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Daniel Díaz </a:t>
            </a:r>
            <a:r>
              <a:rPr lang="en-US" sz="9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Rendón</a:t>
            </a:r>
            <a:endParaRPr dirty="0"/>
          </a:p>
        </p:txBody>
      </p:sp>
      <p:sp>
        <p:nvSpPr>
          <p:cNvPr id="105" name="Google Shape;105;p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2D4B2A-A2FA-489A-8836-52340635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65086"/>
              </p:ext>
            </p:extLst>
          </p:nvPr>
        </p:nvGraphicFramePr>
        <p:xfrm>
          <a:off x="627060" y="1450518"/>
          <a:ext cx="7886703" cy="3533489"/>
        </p:xfrm>
        <a:graphic>
          <a:graphicData uri="http://schemas.openxmlformats.org/drawingml/2006/table">
            <a:tbl>
              <a:tblPr/>
              <a:tblGrid>
                <a:gridCol w="1228568">
                  <a:extLst>
                    <a:ext uri="{9D8B030D-6E8A-4147-A177-3AD203B41FA5}">
                      <a16:colId xmlns:a16="http://schemas.microsoft.com/office/drawing/2014/main" val="893018473"/>
                    </a:ext>
                  </a:extLst>
                </a:gridCol>
                <a:gridCol w="694290">
                  <a:extLst>
                    <a:ext uri="{9D8B030D-6E8A-4147-A177-3AD203B41FA5}">
                      <a16:colId xmlns:a16="http://schemas.microsoft.com/office/drawing/2014/main" val="111109624"/>
                    </a:ext>
                  </a:extLst>
                </a:gridCol>
                <a:gridCol w="108483">
                  <a:extLst>
                    <a:ext uri="{9D8B030D-6E8A-4147-A177-3AD203B41FA5}">
                      <a16:colId xmlns:a16="http://schemas.microsoft.com/office/drawing/2014/main" val="2655838885"/>
                    </a:ext>
                  </a:extLst>
                </a:gridCol>
                <a:gridCol w="650897">
                  <a:extLst>
                    <a:ext uri="{9D8B030D-6E8A-4147-A177-3AD203B41FA5}">
                      <a16:colId xmlns:a16="http://schemas.microsoft.com/office/drawing/2014/main" val="1751023231"/>
                    </a:ext>
                  </a:extLst>
                </a:gridCol>
                <a:gridCol w="772940">
                  <a:extLst>
                    <a:ext uri="{9D8B030D-6E8A-4147-A177-3AD203B41FA5}">
                      <a16:colId xmlns:a16="http://schemas.microsoft.com/office/drawing/2014/main" val="3211385186"/>
                    </a:ext>
                  </a:extLst>
                </a:gridCol>
                <a:gridCol w="97635">
                  <a:extLst>
                    <a:ext uri="{9D8B030D-6E8A-4147-A177-3AD203B41FA5}">
                      <a16:colId xmlns:a16="http://schemas.microsoft.com/office/drawing/2014/main" val="1646651980"/>
                    </a:ext>
                  </a:extLst>
                </a:gridCol>
                <a:gridCol w="802773">
                  <a:extLst>
                    <a:ext uri="{9D8B030D-6E8A-4147-A177-3AD203B41FA5}">
                      <a16:colId xmlns:a16="http://schemas.microsoft.com/office/drawing/2014/main" val="2132471248"/>
                    </a:ext>
                  </a:extLst>
                </a:gridCol>
                <a:gridCol w="610216">
                  <a:extLst>
                    <a:ext uri="{9D8B030D-6E8A-4147-A177-3AD203B41FA5}">
                      <a16:colId xmlns:a16="http://schemas.microsoft.com/office/drawing/2014/main" val="3920017095"/>
                    </a:ext>
                  </a:extLst>
                </a:gridCol>
                <a:gridCol w="86786">
                  <a:extLst>
                    <a:ext uri="{9D8B030D-6E8A-4147-A177-3AD203B41FA5}">
                      <a16:colId xmlns:a16="http://schemas.microsoft.com/office/drawing/2014/main" val="2963581932"/>
                    </a:ext>
                  </a:extLst>
                </a:gridCol>
                <a:gridCol w="705139">
                  <a:extLst>
                    <a:ext uri="{9D8B030D-6E8A-4147-A177-3AD203B41FA5}">
                      <a16:colId xmlns:a16="http://schemas.microsoft.com/office/drawing/2014/main" val="4011348302"/>
                    </a:ext>
                  </a:extLst>
                </a:gridCol>
                <a:gridCol w="610216">
                  <a:extLst>
                    <a:ext uri="{9D8B030D-6E8A-4147-A177-3AD203B41FA5}">
                      <a16:colId xmlns:a16="http://schemas.microsoft.com/office/drawing/2014/main" val="2391425220"/>
                    </a:ext>
                  </a:extLst>
                </a:gridCol>
                <a:gridCol w="86786">
                  <a:extLst>
                    <a:ext uri="{9D8B030D-6E8A-4147-A177-3AD203B41FA5}">
                      <a16:colId xmlns:a16="http://schemas.microsoft.com/office/drawing/2014/main" val="2905450365"/>
                    </a:ext>
                  </a:extLst>
                </a:gridCol>
                <a:gridCol w="759380">
                  <a:extLst>
                    <a:ext uri="{9D8B030D-6E8A-4147-A177-3AD203B41FA5}">
                      <a16:colId xmlns:a16="http://schemas.microsoft.com/office/drawing/2014/main" val="3212055782"/>
                    </a:ext>
                  </a:extLst>
                </a:gridCol>
                <a:gridCol w="672594">
                  <a:extLst>
                    <a:ext uri="{9D8B030D-6E8A-4147-A177-3AD203B41FA5}">
                      <a16:colId xmlns:a16="http://schemas.microsoft.com/office/drawing/2014/main" val="1366595431"/>
                    </a:ext>
                  </a:extLst>
                </a:gridCol>
              </a:tblGrid>
              <a:tr h="4939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PRESUPUESTAL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47" marR="8147" marT="814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69251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SUPERIOR DE LA JUDICATURA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444.314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251.689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231.989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230.305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192.625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177703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SUPREMA DE JUSTICIA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207.810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144.555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140.549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140.540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63.255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70003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ESTADO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209.910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144.900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142.644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142.642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65.009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6597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CONSTITUCIONAL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69.913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48.324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46.811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45.732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7904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TRIBUNALES Y JUZGADOS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4.035.675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2.881.764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2.817.865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2.817.428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1.153.911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08021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NACIONAL DE DISCIPLINA JUDICIAL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99.754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63.989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61.934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61.441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7917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INVERSIÓN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580.822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310.217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92.725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89.452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805"/>
                  </a:ext>
                </a:extLst>
              </a:tr>
              <a:tr h="37994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5.648.198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3.845.438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3.534.517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3.527.542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1.802.760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1146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0"/>
          <p:cNvSpPr txBox="1"/>
          <p:nvPr/>
        </p:nvSpPr>
        <p:spPr>
          <a:xfrm>
            <a:off x="8421163" y="5454649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53" name="Google Shape;353;p20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54" name="Google Shape;354;p20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55" name="Google Shape;355;p20"/>
          <p:cNvSpPr txBox="1"/>
          <p:nvPr/>
        </p:nvSpPr>
        <p:spPr>
          <a:xfrm>
            <a:off x="184150" y="5454649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DB835E28-A3F8-4E31-BB64-520CFA35D4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818390"/>
              </p:ext>
            </p:extLst>
          </p:nvPr>
        </p:nvGraphicFramePr>
        <p:xfrm>
          <a:off x="-1" y="1295400"/>
          <a:ext cx="9144001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1"/>
          <p:cNvSpPr txBox="1"/>
          <p:nvPr/>
        </p:nvSpPr>
        <p:spPr>
          <a:xfrm>
            <a:off x="2538412" y="2524125"/>
            <a:ext cx="4111625" cy="12001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 POR PAGAR CONSTITUIDAS 2021</a:t>
            </a:r>
            <a:endParaRPr/>
          </a:p>
        </p:txBody>
      </p:sp>
      <p:sp>
        <p:nvSpPr>
          <p:cNvPr id="365" name="Google Shape;365;p2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2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2"/>
          <p:cNvSpPr txBox="1"/>
          <p:nvPr/>
        </p:nvSpPr>
        <p:spPr>
          <a:xfrm>
            <a:off x="760412" y="977900"/>
            <a:ext cx="7343775" cy="6159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 por pagar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73" name="Google Shape;373;p22"/>
          <p:cNvGraphicFramePr/>
          <p:nvPr>
            <p:extLst>
              <p:ext uri="{D42A27DB-BD31-4B8C-83A1-F6EECF244321}">
                <p14:modId xmlns:p14="http://schemas.microsoft.com/office/powerpoint/2010/main" val="3733700096"/>
              </p:ext>
            </p:extLst>
          </p:nvPr>
        </p:nvGraphicFramePr>
        <p:xfrm>
          <a:off x="982662" y="1725612"/>
          <a:ext cx="7175475" cy="3446375"/>
        </p:xfrm>
        <a:graphic>
          <a:graphicData uri="http://schemas.openxmlformats.org/drawingml/2006/table">
            <a:tbl>
              <a:tblPr>
                <a:noFill/>
                <a:tableStyleId>{92E20BB1-03CC-48C7-90E0-667C90D3F858}</a:tableStyleId>
              </a:tblPr>
              <a:tblGrid>
                <a:gridCol w="2498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9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6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RUBRO 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OBLIGACIONES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PAGOS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CUENTAS POR PAGAR A EJECUTAR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% CUENTAS POR PAGAR POR EJECUTAR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de Personal - Permanente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19.905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19.905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de Personal - Temporal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Adquisición Bienes y Servicios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Transferencias corrientes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2.846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2.846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Disminución de pasivos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Gastos por tributos, multas, sanciones e intereses de mora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Subtotal Gastos De Funcionamiento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24.372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24.372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Sub Total Gastos De Inversión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7.008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7.008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8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 RAMA JUDICIAL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31.380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31.380</a:t>
                      </a: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0%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74" name="Google Shape;374;p22"/>
          <p:cNvSpPr txBox="1"/>
          <p:nvPr/>
        </p:nvSpPr>
        <p:spPr>
          <a:xfrm>
            <a:off x="919956" y="5195799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375" name="Google Shape;375;p22"/>
          <p:cNvSpPr txBox="1"/>
          <p:nvPr/>
        </p:nvSpPr>
        <p:spPr>
          <a:xfrm>
            <a:off x="7466012" y="524440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76" name="Google Shape;376;p22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377" name="Google Shape;377;p22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378" name="Google Shape;378;p2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9" name="Google Shape;379;p2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2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Cuentas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por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3" name="Google Shape;113;p3"/>
          <p:cNvGraphicFramePr/>
          <p:nvPr/>
        </p:nvGraphicFramePr>
        <p:xfrm>
          <a:off x="476250" y="993775"/>
          <a:ext cx="8266112" cy="541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4" name="Google Shape;114;p3"/>
          <p:cNvSpPr txBox="1"/>
          <p:nvPr/>
        </p:nvSpPr>
        <p:spPr>
          <a:xfrm>
            <a:off x="1184275" y="5414962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1184275" y="560387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116" name="Google Shape;116;p3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17" name="Google Shape;117;p3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18" name="Google Shape;118;p3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3" descr="Logo CSJ RGB_0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3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/>
          <p:nvPr/>
        </p:nvSpPr>
        <p:spPr>
          <a:xfrm>
            <a:off x="839787" y="922337"/>
            <a:ext cx="7346950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Según Fuente Recursos</a:t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"/>
          <p:cNvSpPr txBox="1"/>
          <p:nvPr/>
        </p:nvSpPr>
        <p:spPr>
          <a:xfrm>
            <a:off x="6980237" y="543560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130" name="Google Shape;130;p4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31" name="Google Shape;131;p4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1184275" y="5429250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33" name="Google Shape;133;p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660E9B3-FDDF-49CD-B579-677B565D1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736650"/>
              </p:ext>
            </p:extLst>
          </p:nvPr>
        </p:nvGraphicFramePr>
        <p:xfrm>
          <a:off x="1280318" y="1450974"/>
          <a:ext cx="6464300" cy="4000500"/>
        </p:xfrm>
        <a:graphic>
          <a:graphicData uri="http://schemas.openxmlformats.org/drawingml/2006/table">
            <a:tbl>
              <a:tblPr/>
              <a:tblGrid>
                <a:gridCol w="1169278">
                  <a:extLst>
                    <a:ext uri="{9D8B030D-6E8A-4147-A177-3AD203B41FA5}">
                      <a16:colId xmlns:a16="http://schemas.microsoft.com/office/drawing/2014/main" val="2418752041"/>
                    </a:ext>
                  </a:extLst>
                </a:gridCol>
                <a:gridCol w="1435455">
                  <a:extLst>
                    <a:ext uri="{9D8B030D-6E8A-4147-A177-3AD203B41FA5}">
                      <a16:colId xmlns:a16="http://schemas.microsoft.com/office/drawing/2014/main" val="3830916948"/>
                    </a:ext>
                  </a:extLst>
                </a:gridCol>
                <a:gridCol w="1482986">
                  <a:extLst>
                    <a:ext uri="{9D8B030D-6E8A-4147-A177-3AD203B41FA5}">
                      <a16:colId xmlns:a16="http://schemas.microsoft.com/office/drawing/2014/main" val="883590157"/>
                    </a:ext>
                  </a:extLst>
                </a:gridCol>
                <a:gridCol w="1359404">
                  <a:extLst>
                    <a:ext uri="{9D8B030D-6E8A-4147-A177-3AD203B41FA5}">
                      <a16:colId xmlns:a16="http://schemas.microsoft.com/office/drawing/2014/main" val="3087202867"/>
                    </a:ext>
                  </a:extLst>
                </a:gridCol>
                <a:gridCol w="1017177">
                  <a:extLst>
                    <a:ext uri="{9D8B030D-6E8A-4147-A177-3AD203B41FA5}">
                      <a16:colId xmlns:a16="http://schemas.microsoft.com/office/drawing/2014/main" val="246878733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APR. VIGENTE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COMPROMISO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OBLIGACION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PAGOS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4626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FUNCIONAMIENTO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5.005.472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3.535.221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3.441.792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3.438.089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2789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4.891.932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3.460.468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3.379.565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3.375.889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1997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4.891.932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3.460.468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3.379.565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3.375.889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0764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37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5416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32904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74.753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0000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DEUDA PUBLICA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631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8661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0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INVERSIÓN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580.822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310.217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92.725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89.452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7462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22632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36.817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11413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50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5555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423.380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84.298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81.116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0272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315.717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70.098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66.916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0069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994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5.648.198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3.845.438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3.534.517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3.527.542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0156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2" name="Google Shape;142;p5"/>
          <p:cNvGraphicFramePr/>
          <p:nvPr>
            <p:extLst>
              <p:ext uri="{D42A27DB-BD31-4B8C-83A1-F6EECF244321}">
                <p14:modId xmlns:p14="http://schemas.microsoft.com/office/powerpoint/2010/main" val="46073211"/>
              </p:ext>
            </p:extLst>
          </p:nvPr>
        </p:nvGraphicFramePr>
        <p:xfrm>
          <a:off x="476250" y="1066800"/>
          <a:ext cx="8266112" cy="504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" name="Google Shape;143;p5"/>
          <p:cNvSpPr txBox="1"/>
          <p:nvPr/>
        </p:nvSpPr>
        <p:spPr>
          <a:xfrm>
            <a:off x="1597025" y="51863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/>
          </a:p>
        </p:txBody>
      </p:sp>
      <p:sp>
        <p:nvSpPr>
          <p:cNvPr id="144" name="Google Shape;144;p5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45" name="Google Shape;145;p5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46" name="Google Shape;146;p5"/>
          <p:cNvSpPr txBox="1"/>
          <p:nvPr/>
        </p:nvSpPr>
        <p:spPr>
          <a:xfrm>
            <a:off x="1597025" y="5370512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47" name="Google Shape;147;p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5" descr="Logo CSJ RGB_0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AA2498D-F240-40B3-BE72-4FC0629225CC}"/>
              </a:ext>
            </a:extLst>
          </p:cNvPr>
          <p:cNvCxnSpPr>
            <a:cxnSpLocks/>
          </p:cNvCxnSpPr>
          <p:nvPr/>
        </p:nvCxnSpPr>
        <p:spPr>
          <a:xfrm flipV="1">
            <a:off x="4512468" y="2189527"/>
            <a:ext cx="2538114" cy="3271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9787" y="908450"/>
            <a:ext cx="7346950" cy="307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Según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Concepto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</a:t>
            </a:r>
            <a:endParaRPr dirty="0"/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17489" y="5666543"/>
            <a:ext cx="8721725" cy="5540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El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Fondo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Contingencia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referencia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los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recursos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deuda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pública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el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pago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0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1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7838813" y="5348734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59" name="Google Shape;159;p6"/>
          <p:cNvSpPr txBox="1"/>
          <p:nvPr/>
        </p:nvSpPr>
        <p:spPr>
          <a:xfrm>
            <a:off x="6610350" y="6311900"/>
            <a:ext cx="2533650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60" name="Google Shape;160;p6"/>
          <p:cNvSpPr txBox="1"/>
          <p:nvPr/>
        </p:nvSpPr>
        <p:spPr>
          <a:xfrm>
            <a:off x="0" y="6450012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61" name="Google Shape;161;p6"/>
          <p:cNvSpPr txBox="1"/>
          <p:nvPr/>
        </p:nvSpPr>
        <p:spPr>
          <a:xfrm>
            <a:off x="479687" y="5361097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16390"/>
              </p:ext>
            </p:extLst>
          </p:nvPr>
        </p:nvGraphicFramePr>
        <p:xfrm>
          <a:off x="569120" y="1232391"/>
          <a:ext cx="7886696" cy="4165940"/>
        </p:xfrm>
        <a:graphic>
          <a:graphicData uri="http://schemas.openxmlformats.org/drawingml/2006/table">
            <a:tbl>
              <a:tblPr/>
              <a:tblGrid>
                <a:gridCol w="1852392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58940">
                  <a:extLst>
                    <a:ext uri="{9D8B030D-6E8A-4147-A177-3AD203B41FA5}">
                      <a16:colId xmlns:a16="http://schemas.microsoft.com/office/drawing/2014/main" val="3667334201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89813">
                  <a:extLst>
                    <a:ext uri="{9D8B030D-6E8A-4147-A177-3AD203B41FA5}">
                      <a16:colId xmlns:a16="http://schemas.microsoft.com/office/drawing/2014/main" val="4031635075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101039">
                  <a:extLst>
                    <a:ext uri="{9D8B030D-6E8A-4147-A177-3AD203B41FA5}">
                      <a16:colId xmlns:a16="http://schemas.microsoft.com/office/drawing/2014/main" val="3494528891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101039">
                  <a:extLst>
                    <a:ext uri="{9D8B030D-6E8A-4147-A177-3AD203B41FA5}">
                      <a16:colId xmlns:a16="http://schemas.microsoft.com/office/drawing/2014/main" val="3332721499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  <a:gridCol w="631497">
                  <a:extLst>
                    <a:ext uri="{9D8B030D-6E8A-4147-A177-3AD203B41FA5}">
                      <a16:colId xmlns:a16="http://schemas.microsoft.com/office/drawing/2014/main" val="1550687389"/>
                    </a:ext>
                  </a:extLst>
                </a:gridCol>
              </a:tblGrid>
              <a:tr h="4756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OBLIGACIÓN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4.423.490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3.139.490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3.127.742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3.125.611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1.284.000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94.267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53.951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53.868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53.848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40.316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374.619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293.302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224.163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223.712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81.317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84.760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37.869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26.014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24.913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46.891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9.124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5.931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5.328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3.193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19.213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4.679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4.677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4.676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14.535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5.005.472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3.535.221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3.441.792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3.438.089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1.470.251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- Fondo de Contingencias (Deuda Publica)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61.904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61.904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38885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 Gastos De Inversión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580.822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310.217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92.725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89.452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270.605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01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5.648.198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3.845.438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3.534.517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3.527.542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450" marR="8450" marT="845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1.802.760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 txBox="1"/>
          <p:nvPr/>
        </p:nvSpPr>
        <p:spPr>
          <a:xfrm>
            <a:off x="92075" y="5898040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74" name="Google Shape;174;p7"/>
          <p:cNvSpPr txBox="1"/>
          <p:nvPr/>
        </p:nvSpPr>
        <p:spPr>
          <a:xfrm>
            <a:off x="8016118" y="589804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75" name="Google Shape;175;p7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76" name="Google Shape;176;p7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77" name="Google Shape;177;p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8" name="Google Shape;178;p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" name="Chart 2">
            <a:extLst>
              <a:ext uri="{FF2B5EF4-FFF2-40B4-BE49-F238E27FC236}">
                <a16:creationId xmlns:a16="http://schemas.microsoft.com/office/drawing/2014/main" id="{00000000-0008-0000-0200-0000E9063F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8210777"/>
              </p:ext>
            </p:extLst>
          </p:nvPr>
        </p:nvGraphicFramePr>
        <p:xfrm>
          <a:off x="184150" y="1331650"/>
          <a:ext cx="8559799" cy="4226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7" y="1022350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 de Funcionamiento Diferenciando Seccionales</a:t>
            </a:r>
            <a:endParaRPr/>
          </a:p>
        </p:txBody>
      </p:sp>
      <p:sp>
        <p:nvSpPr>
          <p:cNvPr id="187" name="Google Shape;187;p8"/>
          <p:cNvSpPr txBox="1"/>
          <p:nvPr/>
        </p:nvSpPr>
        <p:spPr>
          <a:xfrm>
            <a:off x="622300" y="5555103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 en Millones</a:t>
            </a:r>
            <a:endParaRPr/>
          </a:p>
        </p:txBody>
      </p:sp>
      <p:sp>
        <p:nvSpPr>
          <p:cNvPr id="188" name="Google Shape;188;p8"/>
          <p:cNvSpPr txBox="1"/>
          <p:nvPr/>
        </p:nvSpPr>
        <p:spPr>
          <a:xfrm>
            <a:off x="7877968" y="554272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89" name="Google Shape;189;p8"/>
          <p:cNvSpPr txBox="1"/>
          <p:nvPr/>
        </p:nvSpPr>
        <p:spPr>
          <a:xfrm>
            <a:off x="6611937" y="6302375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190" name="Google Shape;190;p8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57;p6">
            <a:extLst>
              <a:ext uri="{FF2B5EF4-FFF2-40B4-BE49-F238E27FC236}">
                <a16:creationId xmlns:a16="http://schemas.microsoft.com/office/drawing/2014/main" id="{57A41377-4CC2-458D-809A-7B90E0B44932}"/>
              </a:ext>
            </a:extLst>
          </p:cNvPr>
          <p:cNvSpPr txBox="1"/>
          <p:nvPr/>
        </p:nvSpPr>
        <p:spPr>
          <a:xfrm>
            <a:off x="22224" y="6022598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Gestión general esta conformado por la Corte Suprema, Corte Constitucional, Consejo de Estado, Consejo Superior Nivel Centra y Comisión de Disciplina Nivel Centra.</a:t>
            </a:r>
            <a:endParaRPr lang="es-CO" sz="11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CO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 2: </a:t>
            </a:r>
            <a:r>
              <a:rPr lang="es-CO" sz="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General contiene los recursos que a la fecha están pendientes por ser distribuidos entre subunidades ejecutoras</a:t>
            </a:r>
            <a:endParaRPr lang="es-CO" sz="110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3BA3F57-61BA-4193-9C99-EB500865B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918479"/>
              </p:ext>
            </p:extLst>
          </p:nvPr>
        </p:nvGraphicFramePr>
        <p:xfrm>
          <a:off x="627060" y="1458202"/>
          <a:ext cx="7886703" cy="4096901"/>
        </p:xfrm>
        <a:graphic>
          <a:graphicData uri="http://schemas.openxmlformats.org/drawingml/2006/table">
            <a:tbl>
              <a:tblPr/>
              <a:tblGrid>
                <a:gridCol w="1503888">
                  <a:extLst>
                    <a:ext uri="{9D8B030D-6E8A-4147-A177-3AD203B41FA5}">
                      <a16:colId xmlns:a16="http://schemas.microsoft.com/office/drawing/2014/main" val="796550167"/>
                    </a:ext>
                  </a:extLst>
                </a:gridCol>
                <a:gridCol w="718435">
                  <a:extLst>
                    <a:ext uri="{9D8B030D-6E8A-4147-A177-3AD203B41FA5}">
                      <a16:colId xmlns:a16="http://schemas.microsoft.com/office/drawing/2014/main" val="3556513844"/>
                    </a:ext>
                  </a:extLst>
                </a:gridCol>
                <a:gridCol w="107229">
                  <a:extLst>
                    <a:ext uri="{9D8B030D-6E8A-4147-A177-3AD203B41FA5}">
                      <a16:colId xmlns:a16="http://schemas.microsoft.com/office/drawing/2014/main" val="797817842"/>
                    </a:ext>
                  </a:extLst>
                </a:gridCol>
                <a:gridCol w="643375">
                  <a:extLst>
                    <a:ext uri="{9D8B030D-6E8A-4147-A177-3AD203B41FA5}">
                      <a16:colId xmlns:a16="http://schemas.microsoft.com/office/drawing/2014/main" val="1679287778"/>
                    </a:ext>
                  </a:extLst>
                </a:gridCol>
                <a:gridCol w="643375">
                  <a:extLst>
                    <a:ext uri="{9D8B030D-6E8A-4147-A177-3AD203B41FA5}">
                      <a16:colId xmlns:a16="http://schemas.microsoft.com/office/drawing/2014/main" val="592160040"/>
                    </a:ext>
                  </a:extLst>
                </a:gridCol>
                <a:gridCol w="120633">
                  <a:extLst>
                    <a:ext uri="{9D8B030D-6E8A-4147-A177-3AD203B41FA5}">
                      <a16:colId xmlns:a16="http://schemas.microsoft.com/office/drawing/2014/main" val="1851802814"/>
                    </a:ext>
                  </a:extLst>
                </a:gridCol>
                <a:gridCol w="643375">
                  <a:extLst>
                    <a:ext uri="{9D8B030D-6E8A-4147-A177-3AD203B41FA5}">
                      <a16:colId xmlns:a16="http://schemas.microsoft.com/office/drawing/2014/main" val="1604145495"/>
                    </a:ext>
                  </a:extLst>
                </a:gridCol>
                <a:gridCol w="643375">
                  <a:extLst>
                    <a:ext uri="{9D8B030D-6E8A-4147-A177-3AD203B41FA5}">
                      <a16:colId xmlns:a16="http://schemas.microsoft.com/office/drawing/2014/main" val="3142485392"/>
                    </a:ext>
                  </a:extLst>
                </a:gridCol>
                <a:gridCol w="120633">
                  <a:extLst>
                    <a:ext uri="{9D8B030D-6E8A-4147-A177-3AD203B41FA5}">
                      <a16:colId xmlns:a16="http://schemas.microsoft.com/office/drawing/2014/main" val="408402177"/>
                    </a:ext>
                  </a:extLst>
                </a:gridCol>
                <a:gridCol w="643375">
                  <a:extLst>
                    <a:ext uri="{9D8B030D-6E8A-4147-A177-3AD203B41FA5}">
                      <a16:colId xmlns:a16="http://schemas.microsoft.com/office/drawing/2014/main" val="3340966400"/>
                    </a:ext>
                  </a:extLst>
                </a:gridCol>
                <a:gridCol w="804218">
                  <a:extLst>
                    <a:ext uri="{9D8B030D-6E8A-4147-A177-3AD203B41FA5}">
                      <a16:colId xmlns:a16="http://schemas.microsoft.com/office/drawing/2014/main" val="745752069"/>
                    </a:ext>
                  </a:extLst>
                </a:gridCol>
                <a:gridCol w="88464">
                  <a:extLst>
                    <a:ext uri="{9D8B030D-6E8A-4147-A177-3AD203B41FA5}">
                      <a16:colId xmlns:a16="http://schemas.microsoft.com/office/drawing/2014/main" val="2607052113"/>
                    </a:ext>
                  </a:extLst>
                </a:gridCol>
                <a:gridCol w="603164">
                  <a:extLst>
                    <a:ext uri="{9D8B030D-6E8A-4147-A177-3AD203B41FA5}">
                      <a16:colId xmlns:a16="http://schemas.microsoft.com/office/drawing/2014/main" val="3028750113"/>
                    </a:ext>
                  </a:extLst>
                </a:gridCol>
                <a:gridCol w="603164">
                  <a:extLst>
                    <a:ext uri="{9D8B030D-6E8A-4147-A177-3AD203B41FA5}">
                      <a16:colId xmlns:a16="http://schemas.microsoft.com/office/drawing/2014/main" val="3793171037"/>
                    </a:ext>
                  </a:extLst>
                </a:gridCol>
              </a:tblGrid>
              <a:tr h="3561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APR. VIGENTE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 rowSpan="23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COMPROMISO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3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EFECTIVA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3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EJECUCIÓN NIVEL PAGOS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 rowSpan="23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SALDO POR EJECUTAR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EJECUTAR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038143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GENERAL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1.273.891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486.609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463.869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460.756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787.282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390078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ARMENIA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62.120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48.623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47.951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47.949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13.496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02901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BARRANQUILLA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182.084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136.960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135.015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135.012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45.124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34450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BOGOTA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738.489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649.506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636.481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636.480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88.983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84695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BUCARAMANGA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216.860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179.415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176.273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176.249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37.445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5948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CALI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322.995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272.794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268.152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268.152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50.201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515378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CARTAGENA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162.808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123.430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121.243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121.213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39.378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42475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CUCUTA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143.368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112.189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110.124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110.115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31.179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88292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IBAGUE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138.717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117.517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115.690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115.690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21.199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557210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MANIZALES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106.431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85.410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84.077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84.077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21.021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8235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MEDELLIN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510.381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404.780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384.962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384.956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105.601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242308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MONTERIA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89.805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66.900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64.835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64.835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22.905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4922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NEIVA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145.951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117.924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116.682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116.680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28.027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908395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PASTO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149.598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119.379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116.201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116.196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30.219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157377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PEREIRA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80.807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65.352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64.319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64.265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15.455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7733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POPAYAN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94.769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77.220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75.944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75.868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17.549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15748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SANTA MARTHA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90.912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77.884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76.041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76.039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13.027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190836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SINCELEJO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66.357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53.432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51.489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51.489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12.926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5387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TUNJA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201.873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157.917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155.514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155.155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43.957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79986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VALLEDUPAR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122.964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99.152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95.726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95.726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23.812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176699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SECCIONAL VILLAVICENCIO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104.292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82.828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81.203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81.186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21.464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453624"/>
                  </a:ext>
                </a:extLst>
              </a:tr>
              <a:tr h="16923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5.005.472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3.535.221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3.441.792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3.438.089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1.470.251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8059" marR="8059" marT="805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7510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 txBox="1"/>
          <p:nvPr/>
        </p:nvSpPr>
        <p:spPr>
          <a:xfrm>
            <a:off x="8331993" y="5548396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204" name="Google Shape;204;p9"/>
          <p:cNvSpPr txBox="1"/>
          <p:nvPr/>
        </p:nvSpPr>
        <p:spPr>
          <a:xfrm>
            <a:off x="6611937" y="6326187"/>
            <a:ext cx="2532062" cy="50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William L Hernández M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 Administrativo Ejecución Presupuestal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Elaboró: Daniel Díaz Rendón</a:t>
            </a:r>
            <a:endParaRPr/>
          </a:p>
        </p:txBody>
      </p:sp>
      <p:sp>
        <p:nvSpPr>
          <p:cNvPr id="205" name="Google Shape;205;p9"/>
          <p:cNvSpPr txBox="1"/>
          <p:nvPr/>
        </p:nvSpPr>
        <p:spPr>
          <a:xfrm>
            <a:off x="0" y="6351587"/>
            <a:ext cx="4910137" cy="3698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Naslly Raquel Ramos Camacho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rPr lang="en-US" sz="9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Directora Ejecutiva De Administración Judicial</a:t>
            </a:r>
            <a:endParaRPr/>
          </a:p>
        </p:txBody>
      </p:sp>
      <p:sp>
        <p:nvSpPr>
          <p:cNvPr id="206" name="Google Shape;206;p9"/>
          <p:cNvSpPr txBox="1"/>
          <p:nvPr/>
        </p:nvSpPr>
        <p:spPr>
          <a:xfrm>
            <a:off x="184150" y="5538466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207" name="Google Shape;207;p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Presupuestal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septiembre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EC934784-0969-45FF-A9D2-E38E59D088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611855"/>
              </p:ext>
            </p:extLst>
          </p:nvPr>
        </p:nvGraphicFramePr>
        <p:xfrm>
          <a:off x="-1" y="1295400"/>
          <a:ext cx="9144001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3433</Words>
  <Application>Microsoft Office PowerPoint</Application>
  <PresentationFormat>Presentación en pantalla (4:3)</PresentationFormat>
  <Paragraphs>1692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William Leonidas Hernandez Malagon</cp:lastModifiedBy>
  <cp:revision>44</cp:revision>
  <dcterms:created xsi:type="dcterms:W3CDTF">2017-02-01T12:49:04Z</dcterms:created>
  <dcterms:modified xsi:type="dcterms:W3CDTF">2022-10-04T12:11:18Z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