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1" r:id="rId4"/>
    <p:sldId id="262" r:id="rId5"/>
    <p:sldId id="264" r:id="rId6"/>
    <p:sldId id="263" r:id="rId7"/>
    <p:sldId id="266" r:id="rId8"/>
    <p:sldId id="267" r:id="rId9"/>
    <p:sldId id="265" r:id="rId10"/>
    <p:sldId id="278" r:id="rId11"/>
    <p:sldId id="269" r:id="rId12"/>
    <p:sldId id="270" r:id="rId13"/>
    <p:sldId id="273" r:id="rId14"/>
    <p:sldId id="272" r:id="rId15"/>
    <p:sldId id="271" r:id="rId16"/>
    <p:sldId id="274" r:id="rId17"/>
    <p:sldId id="275" r:id="rId18"/>
    <p:sldId id="276" r:id="rId19"/>
    <p:sldId id="277" r:id="rId20"/>
  </p:sldIdLst>
  <p:sldSz cx="9144000" cy="6858000" type="screen4x3"/>
  <p:notesSz cx="700405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h6OQzfeJT1/OdyAUF6OlLApvLc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E20BB1-03CC-48C7-90E0-667C90D3F858}">
  <a:tblStyle styleId="{92E20BB1-03CC-48C7-90E0-667C90D3F8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1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Informe%20octubre%202022\Graficos%20octubre%20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rfil\whernanm\Documents\1.1.%20%20%20Ejecucion%20Presupuestal%20Gastos\Informe%20octubre%202022\Ejecucion%20Mensual%202022\Copia%20de%20ejecucion%20mensual%202022_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Informe%20octubre%202022\Graficos%20octubre%20%20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rfil\whernanm\Documents\1.1.%20%20%20Ejecucion%20Presupuestal%20Gastos\Informe%20octubre%202022\Ejecucion%20Mensual%202022\Copia%20de%20ejecucion%20mensual%202022_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REPORTE%20RESERVA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REPORTE%20RESERVA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Informe%20octubre%202022\ejecucion%20reserva%202021%20%20en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Hoja1!$A$14</c:f>
              <c:strCache>
                <c:ptCount val="1"/>
                <c:pt idx="0">
                  <c:v>Funcionamiento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Hoja1!$B$13:$E$13</c:f>
              <c:strCache>
                <c:ptCount val="4"/>
                <c:pt idx="0">
                  <c:v> Apropiacion Vigente </c:v>
                </c:pt>
                <c:pt idx="1">
                  <c:v> Compromisos </c:v>
                </c:pt>
                <c:pt idx="2">
                  <c:v> Obligaciones  </c:v>
                </c:pt>
                <c:pt idx="3">
                  <c:v> Pagos </c:v>
                </c:pt>
              </c:strCache>
            </c:strRef>
          </c:cat>
          <c:val>
            <c:numRef>
              <c:f>Hoja1!$B$14:$E$14</c:f>
              <c:numCache>
                <c:formatCode>#,##0.0,,</c:formatCode>
                <c:ptCount val="4"/>
                <c:pt idx="0">
                  <c:v>5005472200000</c:v>
                </c:pt>
                <c:pt idx="1">
                  <c:v>3904183421874.1401</c:v>
                </c:pt>
                <c:pt idx="2">
                  <c:v>3836332240825.2998</c:v>
                </c:pt>
                <c:pt idx="3">
                  <c:v>3831750185860.79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B8-4F8F-B63C-E66F314023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5766895"/>
        <c:axId val="2089720911"/>
      </c:barChart>
      <c:catAx>
        <c:axId val="5766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89720911"/>
        <c:crosses val="autoZero"/>
        <c:auto val="1"/>
        <c:lblAlgn val="ctr"/>
        <c:lblOffset val="100"/>
        <c:noMultiLvlLbl val="0"/>
      </c:catAx>
      <c:valAx>
        <c:axId val="2089720911"/>
        <c:scaling>
          <c:orientation val="minMax"/>
        </c:scaling>
        <c:delete val="0"/>
        <c:axPos val="l"/>
        <c:numFmt formatCode="#,##0.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766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80889529480137"/>
          <c:y val="3.0329238727212059E-2"/>
          <c:w val="0.83267850355147044"/>
          <c:h val="0.765567551645983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mensual!$A$26</c:f>
              <c:strCache>
                <c:ptCount val="1"/>
                <c:pt idx="0">
                  <c:v>Apropiado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mensual!$B$25:$M$25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mensual!$B$26:$M$26</c:f>
              <c:numCache>
                <c:formatCode>#,##0.0,,</c:formatCode>
                <c:ptCount val="10"/>
                <c:pt idx="0">
                  <c:v>5067375865013</c:v>
                </c:pt>
                <c:pt idx="1">
                  <c:v>5067375865013</c:v>
                </c:pt>
                <c:pt idx="2">
                  <c:v>5067375865013</c:v>
                </c:pt>
                <c:pt idx="3">
                  <c:v>5067375865013</c:v>
                </c:pt>
                <c:pt idx="4">
                  <c:v>5067375865013</c:v>
                </c:pt>
                <c:pt idx="5">
                  <c:v>5067375865013</c:v>
                </c:pt>
                <c:pt idx="6">
                  <c:v>5067375865013</c:v>
                </c:pt>
                <c:pt idx="7">
                  <c:v>5067375865013</c:v>
                </c:pt>
                <c:pt idx="8">
                  <c:v>5067375865013</c:v>
                </c:pt>
                <c:pt idx="9">
                  <c:v>5067375865013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C-40EB-AFE2-BE29D2394E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0078831"/>
        <c:axId val="1"/>
      </c:barChart>
      <c:lineChart>
        <c:grouping val="standard"/>
        <c:varyColors val="0"/>
        <c:ser>
          <c:idx val="1"/>
          <c:order val="1"/>
          <c:tx>
            <c:strRef>
              <c:f>mensual!$A$27</c:f>
              <c:strCache>
                <c:ptCount val="1"/>
                <c:pt idx="0">
                  <c:v>Comprometido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mensual!$B$25:$M$25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mensual!$B$27:$M$27</c:f>
              <c:numCache>
                <c:formatCode>#,##0.0,,</c:formatCode>
                <c:ptCount val="10"/>
                <c:pt idx="0">
                  <c:v>397862111691.10004</c:v>
                </c:pt>
                <c:pt idx="1">
                  <c:v>737307553169.0199</c:v>
                </c:pt>
                <c:pt idx="2">
                  <c:v>1080324978211.5299</c:v>
                </c:pt>
                <c:pt idx="3">
                  <c:v>1429461288850.3699</c:v>
                </c:pt>
                <c:pt idx="4">
                  <c:v>1833267324302.73</c:v>
                </c:pt>
                <c:pt idx="5">
                  <c:v>2328147757152.5601</c:v>
                </c:pt>
                <c:pt idx="6">
                  <c:v>2800479172911.9102</c:v>
                </c:pt>
                <c:pt idx="7">
                  <c:v>3165167615783.2002</c:v>
                </c:pt>
                <c:pt idx="8">
                  <c:v>3535221203773.9897</c:v>
                </c:pt>
                <c:pt idx="9">
                  <c:v>3966087086887.1401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3C-40EB-AFE2-BE29D2394E53}"/>
            </c:ext>
          </c:extLst>
        </c:ser>
        <c:ser>
          <c:idx val="2"/>
          <c:order val="2"/>
          <c:tx>
            <c:strRef>
              <c:f>mensual!$A$28</c:f>
              <c:strCache>
                <c:ptCount val="1"/>
                <c:pt idx="0">
                  <c:v>Obligado</c:v>
                </c:pt>
              </c:strCache>
            </c:strRef>
          </c:tx>
          <c:spPr>
            <a:ln w="15875" cap="rnd">
              <a:solidFill>
                <a:schemeClr val="accent3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mensual!$B$25:$M$25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mensual!$B$28:$M$28</c:f>
              <c:numCache>
                <c:formatCode>#,##0.0,,</c:formatCode>
                <c:ptCount val="10"/>
                <c:pt idx="0">
                  <c:v>240400179530.97</c:v>
                </c:pt>
                <c:pt idx="1">
                  <c:v>590853538246.08997</c:v>
                </c:pt>
                <c:pt idx="2">
                  <c:v>959160150572.73999</c:v>
                </c:pt>
                <c:pt idx="3">
                  <c:v>1325114664991</c:v>
                </c:pt>
                <c:pt idx="4">
                  <c:v>1726067859101.6899</c:v>
                </c:pt>
                <c:pt idx="5">
                  <c:v>2236070919485.1602</c:v>
                </c:pt>
                <c:pt idx="6">
                  <c:v>2681257991050.3203</c:v>
                </c:pt>
                <c:pt idx="7">
                  <c:v>3061529181571.7397</c:v>
                </c:pt>
                <c:pt idx="8">
                  <c:v>3441792464445.3394</c:v>
                </c:pt>
                <c:pt idx="9">
                  <c:v>3836332240825.2998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3C-40EB-AFE2-BE29D2394E53}"/>
            </c:ext>
          </c:extLst>
        </c:ser>
        <c:ser>
          <c:idx val="3"/>
          <c:order val="3"/>
          <c:tx>
            <c:strRef>
              <c:f>mensual!$A$29</c:f>
              <c:strCache>
                <c:ptCount val="1"/>
                <c:pt idx="0">
                  <c:v>Pagado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mensual!$B$25:$M$25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mensual!$B$29:$M$29</c:f>
              <c:numCache>
                <c:formatCode>#,##0.0,,</c:formatCode>
                <c:ptCount val="10"/>
                <c:pt idx="0">
                  <c:v>239785360270.16998</c:v>
                </c:pt>
                <c:pt idx="1">
                  <c:v>589211660305.08997</c:v>
                </c:pt>
                <c:pt idx="2">
                  <c:v>955337564210.57996</c:v>
                </c:pt>
                <c:pt idx="3">
                  <c:v>1322926132947.7998</c:v>
                </c:pt>
                <c:pt idx="4">
                  <c:v>1718736709554.4897</c:v>
                </c:pt>
                <c:pt idx="5">
                  <c:v>2233058011998.4199</c:v>
                </c:pt>
                <c:pt idx="6">
                  <c:v>2678652349702.6299</c:v>
                </c:pt>
                <c:pt idx="7">
                  <c:v>3055426977649.2891</c:v>
                </c:pt>
                <c:pt idx="8">
                  <c:v>3438089186478.2798</c:v>
                </c:pt>
                <c:pt idx="9">
                  <c:v>3831750185860.79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A3C-40EB-AFE2-BE29D2394E53}"/>
            </c:ext>
          </c:extLst>
        </c:ser>
        <c:ser>
          <c:idx val="5"/>
          <c:order val="5"/>
          <c:tx>
            <c:strRef>
              <c:f>mensual!$A$31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15875" cap="rnd">
              <a:solidFill>
                <a:schemeClr val="accent6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mensual!$B$25:$M$25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mensual!$B$31:$M$31</c:f>
              <c:numCache>
                <c:formatCode>0.00%</c:formatCode>
                <c:ptCount val="10"/>
                <c:pt idx="0">
                  <c:v>4.7440763411843986E-2</c:v>
                </c:pt>
                <c:pt idx="1">
                  <c:v>0.1165995090921826</c:v>
                </c:pt>
                <c:pt idx="2">
                  <c:v>0.1892814300978006</c:v>
                </c:pt>
                <c:pt idx="3">
                  <c:v>0.26149918622379525</c:v>
                </c:pt>
                <c:pt idx="4">
                  <c:v>0.34062360975018413</c:v>
                </c:pt>
                <c:pt idx="5">
                  <c:v>0.44126802097389389</c:v>
                </c:pt>
                <c:pt idx="6">
                  <c:v>0.52912159320225238</c:v>
                </c:pt>
                <c:pt idx="7">
                  <c:v>0.60416461362371932</c:v>
                </c:pt>
                <c:pt idx="8">
                  <c:v>0.67920607354365048</c:v>
                </c:pt>
                <c:pt idx="9">
                  <c:v>0.75706486809331208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A3C-40EB-AFE2-BE29D2394E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078831"/>
        <c:axId val="1"/>
      </c:lineChart>
      <c:lineChart>
        <c:grouping val="standard"/>
        <c:varyColors val="0"/>
        <c:ser>
          <c:idx val="4"/>
          <c:order val="4"/>
          <c:tx>
            <c:strRef>
              <c:f>mensual!$A$30</c:f>
              <c:strCache>
                <c:ptCount val="1"/>
                <c:pt idx="0">
                  <c:v>% Compromisos</c:v>
                </c:pt>
              </c:strCache>
            </c:strRef>
          </c:tx>
          <c:spPr>
            <a:ln>
              <a:noFill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dLbls>
            <c:dLbl>
              <c:idx val="1"/>
              <c:layout>
                <c:manualLayout>
                  <c:x val="-2.9351230342331256E-2"/>
                  <c:y val="2.024691350151875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3C-40EB-AFE2-BE29D2394E53}"/>
                </c:ext>
              </c:extLst>
            </c:dLbl>
            <c:dLbl>
              <c:idx val="3"/>
              <c:layout>
                <c:manualLayout>
                  <c:x val="-2.4948545790981675E-2"/>
                  <c:y val="1.619753080121508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A3C-40EB-AFE2-BE29D2394E53}"/>
                </c:ext>
              </c:extLst>
            </c:dLbl>
            <c:dLbl>
              <c:idx val="4"/>
              <c:layout>
                <c:manualLayout>
                  <c:x val="-2.9351230342331364E-2"/>
                  <c:y val="1.822222215136688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A3C-40EB-AFE2-BE29D2394E53}"/>
                </c:ext>
              </c:extLst>
            </c:dLbl>
            <c:dLbl>
              <c:idx val="5"/>
              <c:layout>
                <c:manualLayout>
                  <c:x val="-3.2286353376564492E-2"/>
                  <c:y val="5.061728375379682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A3C-40EB-AFE2-BE29D2394E53}"/>
                </c:ext>
              </c:extLst>
            </c:dLbl>
            <c:dLbl>
              <c:idx val="6"/>
              <c:layout>
                <c:manualLayout>
                  <c:x val="-2.6416107308098132E-2"/>
                  <c:y val="7.086419725531564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3C-40EB-AFE2-BE29D2394E53}"/>
                </c:ext>
              </c:extLst>
            </c:dLbl>
            <c:dLbl>
              <c:idx val="7"/>
              <c:layout>
                <c:manualLayout>
                  <c:x val="-3.0860215489236242E-2"/>
                  <c:y val="8.487984981963422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A3C-40EB-AFE2-BE29D2394E53}"/>
                </c:ext>
              </c:extLst>
            </c:dLbl>
            <c:dLbl>
              <c:idx val="8"/>
              <c:layout>
                <c:manualLayout>
                  <c:x val="-3.2329749560152256E-2"/>
                  <c:y val="0.1030683890666988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A3C-40EB-AFE2-BE29D2394E53}"/>
                </c:ext>
              </c:extLst>
            </c:dLbl>
            <c:dLbl>
              <c:idx val="9"/>
              <c:layout>
                <c:manualLayout>
                  <c:x val="-3.0860215489236134E-2"/>
                  <c:y val="8.2858901014404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A3C-40EB-AFE2-BE29D2394E5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mensual!$B$25:$M$25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mensual!$B$30:$M$30</c:f>
              <c:numCache>
                <c:formatCode>0.00%</c:formatCode>
                <c:ptCount val="10"/>
                <c:pt idx="0">
                  <c:v>7.8514426853173516E-2</c:v>
                </c:pt>
                <c:pt idx="1">
                  <c:v>0.1455008613550178</c:v>
                </c:pt>
                <c:pt idx="2">
                  <c:v>0.21319219394607872</c:v>
                </c:pt>
                <c:pt idx="3">
                  <c:v>0.28209103230725174</c:v>
                </c:pt>
                <c:pt idx="4">
                  <c:v>0.36177843782228042</c:v>
                </c:pt>
                <c:pt idx="5">
                  <c:v>0.4594385376515952</c:v>
                </c:pt>
                <c:pt idx="6">
                  <c:v>0.55264879644066545</c:v>
                </c:pt>
                <c:pt idx="7">
                  <c:v>0.62461670499649824</c:v>
                </c:pt>
                <c:pt idx="8">
                  <c:v>0.6976433755748096</c:v>
                </c:pt>
                <c:pt idx="9">
                  <c:v>0.78267079303717002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2A3C-40EB-AFE2-BE29D2394E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42007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80808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80808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  <c:crossAx val="420078831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  <c:max val="0.9"/>
        </c:scaling>
        <c:delete val="0"/>
        <c:axPos val="r"/>
        <c:numFmt formatCode="0.00%" sourceLinked="1"/>
        <c:majorTickMark val="out"/>
        <c:minorTickMark val="none"/>
        <c:tickLblPos val="none"/>
        <c:spPr>
          <a:ln>
            <a:solidFill>
              <a:schemeClr val="tx1">
                <a:lumMod val="15000"/>
                <a:lumOff val="85000"/>
              </a:schemeClr>
            </a:solidFill>
          </a:ln>
        </c:spPr>
        <c:crossAx val="3"/>
        <c:crosses val="max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/>
          <a:lstStyle/>
          <a:p>
            <a:pPr rtl="0">
              <a:defRPr sz="900" b="0" i="0" u="none" strike="noStrike" baseline="0">
                <a:solidFill>
                  <a:srgbClr val="80808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Hoja1!$A$20</c:f>
              <c:strCache>
                <c:ptCount val="1"/>
                <c:pt idx="0">
                  <c:v>Inversion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Hoja1!$B$19:$E$19</c:f>
              <c:strCache>
                <c:ptCount val="4"/>
                <c:pt idx="0">
                  <c:v> Apropiacion Vigente </c:v>
                </c:pt>
                <c:pt idx="1">
                  <c:v> Compromisos </c:v>
                </c:pt>
                <c:pt idx="2">
                  <c:v> Obligaciones  </c:v>
                </c:pt>
                <c:pt idx="3">
                  <c:v> Pagos </c:v>
                </c:pt>
              </c:strCache>
            </c:strRef>
          </c:cat>
          <c:val>
            <c:numRef>
              <c:f>Hoja1!$B$20:$E$20</c:f>
              <c:numCache>
                <c:formatCode>#,##0.0,,</c:formatCode>
                <c:ptCount val="4"/>
                <c:pt idx="0">
                  <c:v>580822027740</c:v>
                </c:pt>
                <c:pt idx="1">
                  <c:v>319135617978.82996</c:v>
                </c:pt>
                <c:pt idx="2">
                  <c:v>110448285373.52002</c:v>
                </c:pt>
                <c:pt idx="3">
                  <c:v>107583960825.87001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9-45B4-B81B-7D0A020B776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91074879"/>
        <c:axId val="184628575"/>
      </c:barChart>
      <c:catAx>
        <c:axId val="191074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4628575"/>
        <c:crosses val="autoZero"/>
        <c:auto val="1"/>
        <c:lblAlgn val="ctr"/>
        <c:lblOffset val="100"/>
        <c:noMultiLvlLbl val="0"/>
      </c:catAx>
      <c:valAx>
        <c:axId val="184628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107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80889529480137"/>
          <c:y val="3.0329238727212059E-2"/>
          <c:w val="0.83267850355147044"/>
          <c:h val="0.765567551645983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mensual!$A$36</c:f>
              <c:strCache>
                <c:ptCount val="1"/>
                <c:pt idx="0">
                  <c:v>Apropiado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mensual!$B$35:$M$35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mensual!$B$36:$M$36</c:f>
              <c:numCache>
                <c:formatCode>#,##0.0,,</c:formatCode>
                <c:ptCount val="10"/>
                <c:pt idx="0">
                  <c:v>580822027740</c:v>
                </c:pt>
                <c:pt idx="1">
                  <c:v>580822027740</c:v>
                </c:pt>
                <c:pt idx="2">
                  <c:v>580822027740</c:v>
                </c:pt>
                <c:pt idx="3">
                  <c:v>580822027740</c:v>
                </c:pt>
                <c:pt idx="4">
                  <c:v>580822027740</c:v>
                </c:pt>
                <c:pt idx="5">
                  <c:v>580822027740</c:v>
                </c:pt>
                <c:pt idx="6">
                  <c:v>580822027740</c:v>
                </c:pt>
                <c:pt idx="7">
                  <c:v>580822027740</c:v>
                </c:pt>
                <c:pt idx="8">
                  <c:v>580822027740</c:v>
                </c:pt>
                <c:pt idx="9">
                  <c:v>580822027740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65-4D8F-9114-F169433B9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0080831"/>
        <c:axId val="1"/>
      </c:barChart>
      <c:lineChart>
        <c:grouping val="standard"/>
        <c:varyColors val="0"/>
        <c:ser>
          <c:idx val="1"/>
          <c:order val="1"/>
          <c:tx>
            <c:strRef>
              <c:f>mensual!$A$37</c:f>
              <c:strCache>
                <c:ptCount val="1"/>
                <c:pt idx="0">
                  <c:v>Comprometido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mensual!$B$35:$M$35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mensual!$B$37:$M$37</c:f>
              <c:numCache>
                <c:formatCode>#,##0.0,,</c:formatCode>
                <c:ptCount val="10"/>
                <c:pt idx="0">
                  <c:v>154454889584.67999</c:v>
                </c:pt>
                <c:pt idx="1">
                  <c:v>156265839825.04999</c:v>
                </c:pt>
                <c:pt idx="2">
                  <c:v>174063575068.94</c:v>
                </c:pt>
                <c:pt idx="3">
                  <c:v>198669086539.17001</c:v>
                </c:pt>
                <c:pt idx="4">
                  <c:v>202881261170.07001</c:v>
                </c:pt>
                <c:pt idx="5">
                  <c:v>228707694418.06</c:v>
                </c:pt>
                <c:pt idx="6">
                  <c:v>243287034791.01001</c:v>
                </c:pt>
                <c:pt idx="7">
                  <c:v>279927442924.20996</c:v>
                </c:pt>
                <c:pt idx="8">
                  <c:v>310216608273.25</c:v>
                </c:pt>
                <c:pt idx="9">
                  <c:v>319135617978.83002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65-4D8F-9114-F169433B9D60}"/>
            </c:ext>
          </c:extLst>
        </c:ser>
        <c:ser>
          <c:idx val="2"/>
          <c:order val="2"/>
          <c:tx>
            <c:strRef>
              <c:f>mensual!$A$38</c:f>
              <c:strCache>
                <c:ptCount val="1"/>
                <c:pt idx="0">
                  <c:v>Obligado</c:v>
                </c:pt>
              </c:strCache>
            </c:strRef>
          </c:tx>
          <c:spPr>
            <a:ln w="15875" cap="rnd">
              <a:solidFill>
                <a:schemeClr val="accent3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mensual!$B$35:$M$35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mensual!$B$38:$M$38</c:f>
              <c:numCache>
                <c:formatCode>#,##0.0,,</c:formatCode>
                <c:ptCount val="10"/>
                <c:pt idx="0">
                  <c:v>4957000274</c:v>
                </c:pt>
                <c:pt idx="1">
                  <c:v>8677694994.7900009</c:v>
                </c:pt>
                <c:pt idx="2">
                  <c:v>27464658885.669998</c:v>
                </c:pt>
                <c:pt idx="3">
                  <c:v>35074684477.43</c:v>
                </c:pt>
                <c:pt idx="4">
                  <c:v>40409767798.050003</c:v>
                </c:pt>
                <c:pt idx="5">
                  <c:v>45809843411.870003</c:v>
                </c:pt>
                <c:pt idx="6">
                  <c:v>61167824329.5</c:v>
                </c:pt>
                <c:pt idx="7">
                  <c:v>75236669508.160004</c:v>
                </c:pt>
                <c:pt idx="8">
                  <c:v>92724916687.430008</c:v>
                </c:pt>
                <c:pt idx="9">
                  <c:v>110448285373.52002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65-4D8F-9114-F169433B9D60}"/>
            </c:ext>
          </c:extLst>
        </c:ser>
        <c:ser>
          <c:idx val="3"/>
          <c:order val="3"/>
          <c:tx>
            <c:strRef>
              <c:f>mensual!$A$39</c:f>
              <c:strCache>
                <c:ptCount val="1"/>
                <c:pt idx="0">
                  <c:v>Pagado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mensual!$B$35:$M$35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mensual!$B$39:$M$39</c:f>
              <c:numCache>
                <c:formatCode>#,##0.0,,</c:formatCode>
                <c:ptCount val="10"/>
                <c:pt idx="0">
                  <c:v>0</c:v>
                </c:pt>
                <c:pt idx="1">
                  <c:v>8576811060.5299997</c:v>
                </c:pt>
                <c:pt idx="2">
                  <c:v>27252437003.309998</c:v>
                </c:pt>
                <c:pt idx="3">
                  <c:v>33555164041.209999</c:v>
                </c:pt>
                <c:pt idx="4">
                  <c:v>38326075791.050003</c:v>
                </c:pt>
                <c:pt idx="5">
                  <c:v>44775528870.590004</c:v>
                </c:pt>
                <c:pt idx="6">
                  <c:v>56333841938.680008</c:v>
                </c:pt>
                <c:pt idx="7">
                  <c:v>74640844754.160004</c:v>
                </c:pt>
                <c:pt idx="8">
                  <c:v>89452451446.980011</c:v>
                </c:pt>
                <c:pt idx="9">
                  <c:v>107583960825.87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65-4D8F-9114-F169433B9D60}"/>
            </c:ext>
          </c:extLst>
        </c:ser>
        <c:ser>
          <c:idx val="5"/>
          <c:order val="5"/>
          <c:tx>
            <c:strRef>
              <c:f>mensual!$A$41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15875" cap="rnd">
              <a:solidFill>
                <a:schemeClr val="accent6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mensual!$B$35:$M$35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mensual!$B$41:$M$41</c:f>
              <c:numCache>
                <c:formatCode>0.00%</c:formatCode>
                <c:ptCount val="10"/>
                <c:pt idx="0">
                  <c:v>8.5344564036041667E-3</c:v>
                </c:pt>
                <c:pt idx="1">
                  <c:v>1.4940368271766884E-2</c:v>
                </c:pt>
                <c:pt idx="2">
                  <c:v>4.7285842433586758E-2</c:v>
                </c:pt>
                <c:pt idx="3">
                  <c:v>6.0388006656543133E-2</c:v>
                </c:pt>
                <c:pt idx="4">
                  <c:v>6.9573407804944837E-2</c:v>
                </c:pt>
                <c:pt idx="5">
                  <c:v>7.8870706040743324E-2</c:v>
                </c:pt>
                <c:pt idx="6">
                  <c:v>0.10531250780468204</c:v>
                </c:pt>
                <c:pt idx="7">
                  <c:v>0.12953480741925141</c:v>
                </c:pt>
                <c:pt idx="8">
                  <c:v>0.15964428389230706</c:v>
                </c:pt>
                <c:pt idx="9">
                  <c:v>0.19015856854341145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B65-4D8F-9114-F169433B9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080831"/>
        <c:axId val="1"/>
      </c:lineChart>
      <c:lineChart>
        <c:grouping val="standard"/>
        <c:varyColors val="0"/>
        <c:ser>
          <c:idx val="4"/>
          <c:order val="4"/>
          <c:tx>
            <c:strRef>
              <c:f>mensual!$A$40</c:f>
              <c:strCache>
                <c:ptCount val="1"/>
                <c:pt idx="0">
                  <c:v>% Compromisos</c:v>
                </c:pt>
              </c:strCache>
            </c:strRef>
          </c:tx>
          <c:spPr>
            <a:ln>
              <a:noFill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dLbls>
            <c:dLbl>
              <c:idx val="1"/>
              <c:layout>
                <c:manualLayout>
                  <c:x val="-2.9351230342331256E-2"/>
                  <c:y val="2.024691350151875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B65-4D8F-9114-F169433B9D60}"/>
                </c:ext>
              </c:extLst>
            </c:dLbl>
            <c:dLbl>
              <c:idx val="3"/>
              <c:layout>
                <c:manualLayout>
                  <c:x val="-2.4948545790981675E-2"/>
                  <c:y val="1.619753080121508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65-4D8F-9114-F169433B9D60}"/>
                </c:ext>
              </c:extLst>
            </c:dLbl>
            <c:dLbl>
              <c:idx val="4"/>
              <c:layout>
                <c:manualLayout>
                  <c:x val="-2.9351230342331364E-2"/>
                  <c:y val="1.822222215136688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B65-4D8F-9114-F169433B9D60}"/>
                </c:ext>
              </c:extLst>
            </c:dLbl>
            <c:dLbl>
              <c:idx val="5"/>
              <c:layout>
                <c:manualLayout>
                  <c:x val="-3.2286353376564492E-2"/>
                  <c:y val="5.061728375379682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B65-4D8F-9114-F169433B9D60}"/>
                </c:ext>
              </c:extLst>
            </c:dLbl>
            <c:dLbl>
              <c:idx val="6"/>
              <c:layout>
                <c:manualLayout>
                  <c:x val="-2.6416107308098132E-2"/>
                  <c:y val="7.086419725531564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65-4D8F-9114-F169433B9D60}"/>
                </c:ext>
              </c:extLst>
            </c:dLbl>
            <c:dLbl>
              <c:idx val="7"/>
              <c:layout>
                <c:manualLayout>
                  <c:x val="-2.7921147347404217E-2"/>
                  <c:y val="7.275415698825797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B65-4D8F-9114-F169433B9D60}"/>
                </c:ext>
              </c:extLst>
            </c:dLbl>
            <c:dLbl>
              <c:idx val="8"/>
              <c:layout>
                <c:manualLayout>
                  <c:x val="-2.3512545134656292E-2"/>
                  <c:y val="8.487984981963422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B65-4D8F-9114-F169433B9D60}"/>
                </c:ext>
              </c:extLst>
            </c:dLbl>
            <c:dLbl>
              <c:idx val="9"/>
              <c:layout>
                <c:manualLayout>
                  <c:x val="-1.3296889643646429E-2"/>
                  <c:y val="7.1219213392960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B65-4D8F-9114-F169433B9D60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mensual!$B$35:$M$35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mensual!$B$40:$M$40</c:f>
              <c:numCache>
                <c:formatCode>0.00%</c:formatCode>
                <c:ptCount val="10"/>
                <c:pt idx="0">
                  <c:v>0.26592464164224228</c:v>
                </c:pt>
                <c:pt idx="1">
                  <c:v>0.26904255066407545</c:v>
                </c:pt>
                <c:pt idx="2">
                  <c:v>0.29968487205319644</c:v>
                </c:pt>
                <c:pt idx="3">
                  <c:v>0.34204812670793283</c:v>
                </c:pt>
                <c:pt idx="4">
                  <c:v>0.34930021844985548</c:v>
                </c:pt>
                <c:pt idx="5">
                  <c:v>0.39376553142788007</c:v>
                </c:pt>
                <c:pt idx="6">
                  <c:v>0.41886674948890773</c:v>
                </c:pt>
                <c:pt idx="7">
                  <c:v>0.48195045909918049</c:v>
                </c:pt>
                <c:pt idx="8">
                  <c:v>0.53409924806108733</c:v>
                </c:pt>
                <c:pt idx="9">
                  <c:v>0.54945508733647463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DB65-4D8F-9114-F169433B9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420080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80808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80808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  <c:crossAx val="420080831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  <c:max val="0.9"/>
        </c:scaling>
        <c:delete val="0"/>
        <c:axPos val="r"/>
        <c:numFmt formatCode="0.00%" sourceLinked="1"/>
        <c:majorTickMark val="out"/>
        <c:minorTickMark val="none"/>
        <c:tickLblPos val="none"/>
        <c:spPr>
          <a:ln>
            <a:solidFill>
              <a:schemeClr val="tx1">
                <a:lumMod val="15000"/>
                <a:lumOff val="85000"/>
              </a:schemeClr>
            </a:solidFill>
          </a:ln>
        </c:spPr>
        <c:crossAx val="3"/>
        <c:crosses val="max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/>
          <a:lstStyle/>
          <a:p>
            <a:pPr rtl="0">
              <a:defRPr sz="900" b="0" i="0" u="none" strike="noStrike" baseline="0">
                <a:solidFill>
                  <a:srgbClr val="80808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>
                <a:solidFill>
                  <a:schemeClr val="tx1"/>
                </a:solidFill>
              </a:rPr>
              <a:t>Ejecución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reserva</a:t>
            </a:r>
            <a:endParaRPr lang="en-US" dirty="0">
              <a:solidFill>
                <a:schemeClr val="tx1"/>
              </a:solidFill>
            </a:endParaRP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gastos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funcionamiento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s-CO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2514071960131824"/>
          <c:y val="4.5198658688126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812033895908122"/>
          <c:y val="0.14297723733360507"/>
          <c:w val="0.73013392541471622"/>
          <c:h val="0.79776288180503929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29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DC3-4238-A4C6-C26D326E4E8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DC3-4238-A4C6-C26D326E4E85}"/>
              </c:ext>
            </c:extLst>
          </c:dPt>
          <c:dLbls>
            <c:dLbl>
              <c:idx val="0"/>
              <c:layout>
                <c:manualLayout>
                  <c:x val="-0.10872340481631007"/>
                  <c:y val="-0.262548013038492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97" b="0" i="0" u="none" strike="noStrike" kern="120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RESERVA</a:t>
                    </a:r>
                    <a:r>
                      <a:rPr lang="en-US" baseline="0" dirty="0"/>
                      <a:t> PAGADA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>
                        <a:solidFill>
                          <a:srgbClr val="000000"/>
                        </a:solidFill>
                      </a:defRPr>
                    </a:pPr>
                    <a:r>
                      <a: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rPr>
                      <a:t>146.718,2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>
                        <a:solidFill>
                          <a:srgbClr val="000000"/>
                        </a:solidFill>
                      </a:defRPr>
                    </a:pPr>
                    <a:r>
                      <a:rPr lang="en-US" b="1" baseline="0" dirty="0"/>
                      <a:t>94.5%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97" b="0" i="0" u="none" strike="noStrike" kern="120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722232462573248"/>
                      <c:h val="0.206224827456508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DC3-4238-A4C6-C26D326E4E85}"/>
                </c:ext>
              </c:extLst>
            </c:dLbl>
            <c:dLbl>
              <c:idx val="1"/>
              <c:layout>
                <c:manualLayout>
                  <c:x val="-0.16453592793200492"/>
                  <c:y val="0.1442987314780092"/>
                </c:manualLayout>
              </c:layout>
              <c:tx>
                <c:rich>
                  <a:bodyPr/>
                  <a:lstStyle/>
                  <a:p>
                    <a:fld id="{94AEE362-2014-48E8-9EE9-C57D3B9D10DD}" type="CATEGORYNAME">
                      <a:rPr lang="en-US" smtClean="0"/>
                      <a:pPr/>
                      <a:t>[NOMBRE DE CATEGORÍA]</a:t>
                    </a:fld>
                    <a:endParaRPr lang="en-US" dirty="0"/>
                  </a:p>
                  <a:p>
                    <a:r>
                      <a:rPr lang="en-US" dirty="0"/>
                      <a:t>8,583,6</a:t>
                    </a:r>
                  </a:p>
                  <a:p>
                    <a:endParaRPr lang="en-US" dirty="0"/>
                  </a:p>
                  <a:p>
                    <a:r>
                      <a:rPr lang="en-US" dirty="0"/>
                      <a:t>5,5%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DC3-4238-A4C6-C26D326E4E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(Hoja1!$K$32,Hoja1!$M$32)</c:f>
              <c:strCache>
                <c:ptCount val="2"/>
                <c:pt idx="0">
                  <c:v> PAGOS </c:v>
                </c:pt>
                <c:pt idx="1">
                  <c:v> RESERVA POR UTILIZAR </c:v>
                </c:pt>
              </c:strCache>
            </c:strRef>
          </c:cat>
          <c:val>
            <c:numRef>
              <c:f>(Hoja1!$K$39,Hoja1!$M$39)</c:f>
              <c:numCache>
                <c:formatCode>#,##0,,</c:formatCode>
                <c:ptCount val="2"/>
                <c:pt idx="0">
                  <c:v>146578003940.92999</c:v>
                </c:pt>
                <c:pt idx="1">
                  <c:v>10792212276.820007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C3-4238-A4C6-C26D326E4E85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Ejecución reserva Proyectos de Inversión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3E3-4FFA-9E24-8475F89EFE9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3E3-4FFA-9E24-8475F89EFE96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97" b="0" i="0" u="none" strike="noStrike" kern="1200" baseline="0"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RESERVA PAGADA</a:t>
                    </a:r>
                    <a:r>
                      <a:rPr lang="en-US" baseline="0" dirty="0"/>
                      <a:t>; </a:t>
                    </a:r>
                    <a:r>
                      <a:rPr lang="en-US" sz="1200" u="none" strike="noStrike" dirty="0">
                        <a:effectLst/>
                      </a:rPr>
                      <a:t>223.398,2</a:t>
                    </a:r>
                    <a:endParaRPr lang="en-US" sz="1200" b="0" i="0" u="none" strike="noStrike" dirty="0">
                      <a:effectLst/>
                      <a:latin typeface="Calibri" panose="020F0502020204030204" pitchFamily="34" charset="0"/>
                    </a:endParaRP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</a:defRPr>
                    </a:pPr>
                    <a:endParaRPr lang="en-US" sz="1197" b="0" i="0" u="none" strike="noStrike" kern="1200" baseline="0" dirty="0"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</a:endParaRP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</a:defRPr>
                    </a:pPr>
                    <a:r>
                      <a:rPr lang="en-US" sz="1197" b="0" i="0" u="none" strike="noStrike" kern="1200" baseline="0" dirty="0"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</a:rPr>
                      <a:t>83,5%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97" b="0" i="0" u="none" strike="noStrike" kern="1200" baseline="0"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E3-4FFA-9E24-8475F89EFE96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97" b="0" i="0" u="none" strike="noStrike" kern="1200" baseline="0"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7695F86-DE73-4BE9-B2CD-B13BEB30684A}" type="CATEGORYNAME">
                      <a:rPr lang="en-US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;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</a:defRPr>
                    </a:pPr>
                    <a:r>
                      <a:rPr lang="en-US" sz="1200" u="none" strike="noStrike" dirty="0">
                        <a:effectLst/>
                      </a:rPr>
                      <a:t>44.075,5</a:t>
                    </a:r>
                    <a:endParaRPr lang="en-US" sz="1200" b="0" i="0" u="none" strike="noStrike" dirty="0">
                      <a:effectLst/>
                      <a:latin typeface="Calibri" panose="020F0502020204030204" pitchFamily="34" charset="0"/>
                    </a:endParaRP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</a:defRPr>
                    </a:pPr>
                    <a:endParaRPr lang="en-US" baseline="0" dirty="0"/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</a:defRPr>
                    </a:pPr>
                    <a:r>
                      <a:rPr lang="en-US" b="1" baseline="0" dirty="0"/>
                      <a:t>16,5%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97" b="0" i="0" u="none" strike="noStrike" kern="1200" baseline="0"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3E3-4FFA-9E24-8475F89EFE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('Hoja1 (2)'!$L$18,'Hoja1 (2)'!$N$18)</c:f>
              <c:strCache>
                <c:ptCount val="2"/>
                <c:pt idx="0">
                  <c:v> PAGOS </c:v>
                </c:pt>
                <c:pt idx="1">
                  <c:v> RESERVA POR UTILIZAR </c:v>
                </c:pt>
              </c:strCache>
            </c:strRef>
          </c:cat>
          <c:val>
            <c:numRef>
              <c:f>('Hoja1 (2)'!$L$29,'Hoja1 (2)'!$N$29)</c:f>
              <c:numCache>
                <c:formatCode>#,##0,,</c:formatCode>
                <c:ptCount val="2"/>
                <c:pt idx="0">
                  <c:v>181733806003.10001</c:v>
                </c:pt>
                <c:pt idx="1">
                  <c:v>87206309513.599976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E3-4FFA-9E24-8475F89EFE96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Hoja22!$A$4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Hoja22!$B$3:$K$3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Hoja22!$B$4:$K$4</c:f>
              <c:numCache>
                <c:formatCode>#,##0.0,,</c:formatCode>
                <c:ptCount val="10"/>
                <c:pt idx="0">
                  <c:v>269318544050.11996</c:v>
                </c:pt>
                <c:pt idx="1">
                  <c:v>269271653269.11996</c:v>
                </c:pt>
                <c:pt idx="2">
                  <c:v>269266077549.38998</c:v>
                </c:pt>
                <c:pt idx="3">
                  <c:v>269265702511.38998</c:v>
                </c:pt>
                <c:pt idx="4">
                  <c:v>269207559049.83997</c:v>
                </c:pt>
                <c:pt idx="5">
                  <c:v>269200123105.39996</c:v>
                </c:pt>
                <c:pt idx="6">
                  <c:v>268945552350.48999</c:v>
                </c:pt>
                <c:pt idx="7">
                  <c:v>268940632293.48001</c:v>
                </c:pt>
                <c:pt idx="8">
                  <c:v>268940115516.70001</c:v>
                </c:pt>
                <c:pt idx="9">
                  <c:v>267473685281.55005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11-4CD5-A052-C661A7A63311}"/>
            </c:ext>
          </c:extLst>
        </c:ser>
        <c:ser>
          <c:idx val="1"/>
          <c:order val="1"/>
          <c:tx>
            <c:strRef>
              <c:f>Hoja22!$A$5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Hoja22!$B$3:$K$3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Hoja22!$B$5:$K$5</c:f>
              <c:numCache>
                <c:formatCode>#,##0.0,,</c:formatCode>
                <c:ptCount val="10"/>
                <c:pt idx="0">
                  <c:v>9742669300.2799988</c:v>
                </c:pt>
                <c:pt idx="1">
                  <c:v>25104822686.16</c:v>
                </c:pt>
                <c:pt idx="2">
                  <c:v>41217872201.090004</c:v>
                </c:pt>
                <c:pt idx="3">
                  <c:v>62252559247.619995</c:v>
                </c:pt>
                <c:pt idx="4">
                  <c:v>84906208133.539993</c:v>
                </c:pt>
                <c:pt idx="5">
                  <c:v>106076092644.51001</c:v>
                </c:pt>
                <c:pt idx="6">
                  <c:v>115707424565.53999</c:v>
                </c:pt>
                <c:pt idx="7">
                  <c:v>130252567387.86</c:v>
                </c:pt>
                <c:pt idx="8">
                  <c:v>181733806003.10004</c:v>
                </c:pt>
                <c:pt idx="9">
                  <c:v>223398173392.29001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11-4CD5-A052-C661A7A633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12012351"/>
        <c:axId val="94831871"/>
      </c:barChart>
      <c:lineChart>
        <c:grouping val="standard"/>
        <c:varyColors val="0"/>
        <c:ser>
          <c:idx val="2"/>
          <c:order val="2"/>
          <c:tx>
            <c:strRef>
              <c:f>Hoja22!$A$6</c:f>
              <c:strCache>
                <c:ptCount val="1"/>
                <c:pt idx="0">
                  <c:v>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Hoja22!$B$3:$K$3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Hoja22!$B$6:$K$6</c:f>
              <c:numCache>
                <c:formatCode>0.0%</c:formatCode>
                <c:ptCount val="10"/>
                <c:pt idx="0">
                  <c:v>3.6175263514223129E-2</c:v>
                </c:pt>
                <c:pt idx="1">
                  <c:v>9.3232326467982574E-2</c:v>
                </c:pt>
                <c:pt idx="2">
                  <c:v>0.15307487885669385</c:v>
                </c:pt>
                <c:pt idx="3">
                  <c:v>0.23119379359124545</c:v>
                </c:pt>
                <c:pt idx="4">
                  <c:v>0.31539310572561158</c:v>
                </c:pt>
                <c:pt idx="5">
                  <c:v>0.39404176870668822</c:v>
                </c:pt>
                <c:pt idx="6">
                  <c:v>0.43022620584091315</c:v>
                </c:pt>
                <c:pt idx="7">
                  <c:v>0.48431717541930441</c:v>
                </c:pt>
                <c:pt idx="8">
                  <c:v>0.67574078955809458</c:v>
                </c:pt>
                <c:pt idx="9">
                  <c:v>0.83521552094792073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711-4CD5-A052-C661A7A633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2009151"/>
        <c:axId val="94821055"/>
      </c:lineChart>
      <c:catAx>
        <c:axId val="2012012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4831871"/>
        <c:crosses val="autoZero"/>
        <c:auto val="1"/>
        <c:lblAlgn val="ctr"/>
        <c:lblOffset val="100"/>
        <c:noMultiLvlLbl val="0"/>
      </c:catAx>
      <c:valAx>
        <c:axId val="94831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2012351"/>
        <c:crosses val="autoZero"/>
        <c:crossBetween val="between"/>
      </c:valAx>
      <c:valAx>
        <c:axId val="94821055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12009151"/>
        <c:crosses val="max"/>
        <c:crossBetween val="between"/>
      </c:valAx>
      <c:catAx>
        <c:axId val="20120091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4821055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0.40643</cdr:x>
      <cdr:y>0.20629</cdr:y>
    </cdr:from>
    <cdr:to>
      <cdr:x>0.49457</cdr:x>
      <cdr:y>0.27042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1B28C7CE-7102-4948-80B8-2380EACCEFF0}"/>
            </a:ext>
          </a:extLst>
        </cdr:cNvPr>
        <cdr:cNvSpPr txBox="1"/>
      </cdr:nvSpPr>
      <cdr:spPr>
        <a:xfrm xmlns:a="http://schemas.openxmlformats.org/drawingml/2006/main">
          <a:off x="2402533" y="879336"/>
          <a:ext cx="520995" cy="27333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20000"/>
            <a:lumOff val="8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900" dirty="0"/>
            <a:t>78,0%</a:t>
          </a:r>
          <a:endParaRPr lang="es-CO" sz="900" dirty="0"/>
        </a:p>
      </cdr:txBody>
    </cdr:sp>
  </cdr:relSizeAnchor>
  <cdr:relSizeAnchor xmlns:cdr="http://schemas.openxmlformats.org/drawingml/2006/chartDrawing">
    <cdr:from>
      <cdr:x>0.60933</cdr:x>
      <cdr:y>0.20629</cdr:y>
    </cdr:from>
    <cdr:to>
      <cdr:x>0.69746</cdr:x>
      <cdr:y>0.27042</cdr:y>
    </cdr:to>
    <cdr:sp macro="" textlink="">
      <cdr:nvSpPr>
        <cdr:cNvPr id="3" name="CuadroTexto 1">
          <a:extLst xmlns:a="http://schemas.openxmlformats.org/drawingml/2006/main">
            <a:ext uri="{FF2B5EF4-FFF2-40B4-BE49-F238E27FC236}">
              <a16:creationId xmlns:a16="http://schemas.microsoft.com/office/drawing/2014/main" id="{CD88E976-50EE-4C27-8BD6-4805D79FDCB5}"/>
            </a:ext>
          </a:extLst>
        </cdr:cNvPr>
        <cdr:cNvSpPr txBox="1"/>
      </cdr:nvSpPr>
      <cdr:spPr>
        <a:xfrm xmlns:a="http://schemas.openxmlformats.org/drawingml/2006/main">
          <a:off x="3601907" y="879336"/>
          <a:ext cx="520995" cy="27333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20000"/>
            <a:lumOff val="80000"/>
          </a:scheme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900" dirty="0"/>
            <a:t>76,6%</a:t>
          </a:r>
          <a:endParaRPr lang="es-CO" sz="900" dirty="0"/>
        </a:p>
      </cdr:txBody>
    </cdr:sp>
  </cdr:relSizeAnchor>
  <cdr:relSizeAnchor xmlns:cdr="http://schemas.openxmlformats.org/drawingml/2006/chartDrawing">
    <cdr:from>
      <cdr:x>0.81398</cdr:x>
      <cdr:y>0.21821</cdr:y>
    </cdr:from>
    <cdr:to>
      <cdr:x>0.90211</cdr:x>
      <cdr:y>0.28234</cdr:y>
    </cdr:to>
    <cdr:sp macro="" textlink="">
      <cdr:nvSpPr>
        <cdr:cNvPr id="4" name="CuadroTexto 1">
          <a:extLst xmlns:a="http://schemas.openxmlformats.org/drawingml/2006/main">
            <a:ext uri="{FF2B5EF4-FFF2-40B4-BE49-F238E27FC236}">
              <a16:creationId xmlns:a16="http://schemas.microsoft.com/office/drawing/2014/main" id="{2A948D6B-3315-467A-853B-AD344E134046}"/>
            </a:ext>
          </a:extLst>
        </cdr:cNvPr>
        <cdr:cNvSpPr txBox="1"/>
      </cdr:nvSpPr>
      <cdr:spPr>
        <a:xfrm xmlns:a="http://schemas.openxmlformats.org/drawingml/2006/main">
          <a:off x="4811667" y="930126"/>
          <a:ext cx="520961" cy="27335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20000"/>
            <a:lumOff val="80000"/>
          </a:scheme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900" dirty="0"/>
            <a:t>76,5%</a:t>
          </a:r>
          <a:endParaRPr lang="es-CO" sz="9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7162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1287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6965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48" name="Google Shape;348;p2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2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68" name="Google Shape;168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7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8" name="Google Shape;198;p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9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28" name="Google Shape;228;p1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1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body" idx="1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925637" y="2524125"/>
            <a:ext cx="5376862" cy="15696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PRESUPUESTAL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 2022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Reporte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31 de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39789" y="919516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Inversion :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 Gestión General</a:t>
            </a:r>
            <a:endParaRPr dirty="0"/>
          </a:p>
        </p:txBody>
      </p:sp>
      <p:sp>
        <p:nvSpPr>
          <p:cNvPr id="187" name="Google Shape;187;p8"/>
          <p:cNvSpPr txBox="1"/>
          <p:nvPr/>
        </p:nvSpPr>
        <p:spPr>
          <a:xfrm>
            <a:off x="622300" y="5555103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89" name="Google Shape;189;p8"/>
          <p:cNvSpPr txBox="1"/>
          <p:nvPr/>
        </p:nvSpPr>
        <p:spPr>
          <a:xfrm>
            <a:off x="6611937" y="6302375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190" name="Google Shape;190;p8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91" name="Google Shape;191;p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57;p6">
            <a:extLst>
              <a:ext uri="{FF2B5EF4-FFF2-40B4-BE49-F238E27FC236}">
                <a16:creationId xmlns:a16="http://schemas.microsoft.com/office/drawing/2014/main" id="{57A41377-4CC2-458D-809A-7B90E0B44932}"/>
              </a:ext>
            </a:extLst>
          </p:cNvPr>
          <p:cNvSpPr txBox="1"/>
          <p:nvPr/>
        </p:nvSpPr>
        <p:spPr>
          <a:xfrm>
            <a:off x="22224" y="6022598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Gestión general esta conformado por la Corte Suprema, Corte Constitucional, Consejo de Estado, Consejo Superior Nivel Centra y Comisión de Disciplina Nivel Centra.</a:t>
            </a:r>
            <a:endParaRPr lang="es-CO" sz="11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 2: </a:t>
            </a:r>
            <a:r>
              <a:rPr lang="es-CO" sz="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General contiene los recursos que a la fecha están pendientes por ser distribuidos entre subunidades ejecutoras</a:t>
            </a:r>
            <a:endParaRPr lang="es-CO" sz="11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3BA3F57-61BA-4193-9C99-EB500865B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884278"/>
              </p:ext>
            </p:extLst>
          </p:nvPr>
        </p:nvGraphicFramePr>
        <p:xfrm>
          <a:off x="627060" y="1316636"/>
          <a:ext cx="7558091" cy="4659810"/>
        </p:xfrm>
        <a:graphic>
          <a:graphicData uri="http://schemas.openxmlformats.org/drawingml/2006/table">
            <a:tbl>
              <a:tblPr/>
              <a:tblGrid>
                <a:gridCol w="1525760">
                  <a:extLst>
                    <a:ext uri="{9D8B030D-6E8A-4147-A177-3AD203B41FA5}">
                      <a16:colId xmlns:a16="http://schemas.microsoft.com/office/drawing/2014/main" val="796550167"/>
                    </a:ext>
                  </a:extLst>
                </a:gridCol>
                <a:gridCol w="728884">
                  <a:extLst>
                    <a:ext uri="{9D8B030D-6E8A-4147-A177-3AD203B41FA5}">
                      <a16:colId xmlns:a16="http://schemas.microsoft.com/office/drawing/2014/main" val="3556513844"/>
                    </a:ext>
                  </a:extLst>
                </a:gridCol>
                <a:gridCol w="652732">
                  <a:extLst>
                    <a:ext uri="{9D8B030D-6E8A-4147-A177-3AD203B41FA5}">
                      <a16:colId xmlns:a16="http://schemas.microsoft.com/office/drawing/2014/main" val="1679287778"/>
                    </a:ext>
                  </a:extLst>
                </a:gridCol>
                <a:gridCol w="652732">
                  <a:extLst>
                    <a:ext uri="{9D8B030D-6E8A-4147-A177-3AD203B41FA5}">
                      <a16:colId xmlns:a16="http://schemas.microsoft.com/office/drawing/2014/main" val="592160040"/>
                    </a:ext>
                  </a:extLst>
                </a:gridCol>
                <a:gridCol w="652732">
                  <a:extLst>
                    <a:ext uri="{9D8B030D-6E8A-4147-A177-3AD203B41FA5}">
                      <a16:colId xmlns:a16="http://schemas.microsoft.com/office/drawing/2014/main" val="1604145495"/>
                    </a:ext>
                  </a:extLst>
                </a:gridCol>
                <a:gridCol w="652732">
                  <a:extLst>
                    <a:ext uri="{9D8B030D-6E8A-4147-A177-3AD203B41FA5}">
                      <a16:colId xmlns:a16="http://schemas.microsoft.com/office/drawing/2014/main" val="3142485392"/>
                    </a:ext>
                  </a:extLst>
                </a:gridCol>
                <a:gridCol w="652732">
                  <a:extLst>
                    <a:ext uri="{9D8B030D-6E8A-4147-A177-3AD203B41FA5}">
                      <a16:colId xmlns:a16="http://schemas.microsoft.com/office/drawing/2014/main" val="3340966400"/>
                    </a:ext>
                  </a:extLst>
                </a:gridCol>
                <a:gridCol w="815915">
                  <a:extLst>
                    <a:ext uri="{9D8B030D-6E8A-4147-A177-3AD203B41FA5}">
                      <a16:colId xmlns:a16="http://schemas.microsoft.com/office/drawing/2014/main" val="745752069"/>
                    </a:ext>
                  </a:extLst>
                </a:gridCol>
                <a:gridCol w="611936">
                  <a:extLst>
                    <a:ext uri="{9D8B030D-6E8A-4147-A177-3AD203B41FA5}">
                      <a16:colId xmlns:a16="http://schemas.microsoft.com/office/drawing/2014/main" val="3028750113"/>
                    </a:ext>
                  </a:extLst>
                </a:gridCol>
                <a:gridCol w="611936">
                  <a:extLst>
                    <a:ext uri="{9D8B030D-6E8A-4147-A177-3AD203B41FA5}">
                      <a16:colId xmlns:a16="http://schemas.microsoft.com/office/drawing/2014/main" val="3793171037"/>
                    </a:ext>
                  </a:extLst>
                </a:gridCol>
              </a:tblGrid>
              <a:tr h="417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EFECTIVA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038143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 general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391.003,6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234.434,5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85.163,0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82.356,5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156.569,1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029014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Armenia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344509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Barranquilla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10.896,0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8.487,2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6.244,7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6.244,7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2.408,9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846959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Bogota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11.851,1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459484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Bucaramanga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5.925,1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4.894,8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5378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Cali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4.595,3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3.951,5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424754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Cartagena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4.331,5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2.874,5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88292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Cucuta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2.751,3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2.303,4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557210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Ibagué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82359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Manizales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242308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Medellin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8.883,5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7.967,3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49229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Monteria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4.411,0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3.776,1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2.357,2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2.357,2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908395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Neiva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5.664,6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5.063,1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2.304,8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2.304,8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57377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Pasto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2.263,7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77339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Pereira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1.882,9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15748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Popayan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4.161,3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2.299,5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2.299,5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190836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Santa Marta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3.762,5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53874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Sincelejo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799864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Tunja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2.886,3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487107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Valledupar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2.659,2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1.573,9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121060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Villavicencio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176699"/>
                  </a:ext>
                </a:extLst>
              </a:tr>
              <a:tr h="30776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Recursos crédito externo BID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98.985,8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7.392,9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91.592,9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580466"/>
                  </a:ext>
                </a:extLst>
              </a:tr>
              <a:tr h="158132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580.822,0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319.135,6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110.448,3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107.584,0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261.686,4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453624"/>
                  </a:ext>
                </a:extLst>
              </a:tr>
            </a:tbl>
          </a:graphicData>
        </a:graphic>
      </p:graphicFrame>
      <p:sp>
        <p:nvSpPr>
          <p:cNvPr id="12" name="Google Shape;102;p2">
            <a:extLst>
              <a:ext uri="{FF2B5EF4-FFF2-40B4-BE49-F238E27FC236}">
                <a16:creationId xmlns:a16="http://schemas.microsoft.com/office/drawing/2014/main" id="{8C3E1268-CD4C-4132-9C9A-C273234AAF0F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0284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5"/>
            <a:ext cx="4111625" cy="12001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EJECUCIÓN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2021</a:t>
            </a:r>
            <a:endParaRPr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5"/>
          <p:cNvSpPr txBox="1"/>
          <p:nvPr/>
        </p:nvSpPr>
        <p:spPr>
          <a:xfrm>
            <a:off x="919162" y="912812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por concepto de gasto </a:t>
            </a:r>
            <a:endParaRPr/>
          </a:p>
        </p:txBody>
      </p:sp>
      <p:sp>
        <p:nvSpPr>
          <p:cNvPr id="282" name="Google Shape;282;p15"/>
          <p:cNvSpPr txBox="1"/>
          <p:nvPr/>
        </p:nvSpPr>
        <p:spPr>
          <a:xfrm>
            <a:off x="4570412" y="136525"/>
            <a:ext cx="417353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endParaRPr/>
          </a:p>
        </p:txBody>
      </p:sp>
      <p:sp>
        <p:nvSpPr>
          <p:cNvPr id="283" name="Google Shape;283;p15"/>
          <p:cNvSpPr txBox="1"/>
          <p:nvPr/>
        </p:nvSpPr>
        <p:spPr>
          <a:xfrm>
            <a:off x="209550" y="5916612"/>
            <a:ext cx="7618412" cy="2460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2: Las modificaciones contemplan los valores reducidos por liquidación de contratos o cancelación de la reserva. </a:t>
            </a:r>
            <a:endParaRPr/>
          </a:p>
        </p:txBody>
      </p:sp>
      <p:sp>
        <p:nvSpPr>
          <p:cNvPr id="284" name="Google Shape;284;p15"/>
          <p:cNvSpPr txBox="1"/>
          <p:nvPr/>
        </p:nvSpPr>
        <p:spPr>
          <a:xfrm>
            <a:off x="209550" y="5689600"/>
            <a:ext cx="7618412" cy="2476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reserva por utilizar se establece a partir de los compromisos actuales menos los pagos. </a:t>
            </a:r>
            <a:endParaRPr/>
          </a:p>
        </p:txBody>
      </p:sp>
      <p:sp>
        <p:nvSpPr>
          <p:cNvPr id="286" name="Google Shape;286;p15"/>
          <p:cNvSpPr txBox="1"/>
          <p:nvPr/>
        </p:nvSpPr>
        <p:spPr>
          <a:xfrm>
            <a:off x="8264524" y="5474876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87" name="Google Shape;287;p15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288" name="Google Shape;288;p15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90" name="Google Shape;290;p15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1" name="Google Shape;291;p15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5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9A7D3F4-EDD7-4C0C-BD3D-81E49C627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122954"/>
              </p:ext>
            </p:extLst>
          </p:nvPr>
        </p:nvGraphicFramePr>
        <p:xfrm>
          <a:off x="372267" y="1400174"/>
          <a:ext cx="8401478" cy="4044948"/>
        </p:xfrm>
        <a:graphic>
          <a:graphicData uri="http://schemas.openxmlformats.org/drawingml/2006/table">
            <a:tbl>
              <a:tblPr/>
              <a:tblGrid>
                <a:gridCol w="2369648">
                  <a:extLst>
                    <a:ext uri="{9D8B030D-6E8A-4147-A177-3AD203B41FA5}">
                      <a16:colId xmlns:a16="http://schemas.microsoft.com/office/drawing/2014/main" val="4207817455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234844592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680347717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386397699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173401158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334430924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907256621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295909457"/>
                    </a:ext>
                  </a:extLst>
                </a:gridCol>
              </a:tblGrid>
              <a:tr h="4145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 INICIAL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 ACTUALES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OBLIGACION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PAGOS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RESERVA POR UTILIZAR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%RESERVA POR UTILIZAR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9682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120.677,3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116.969,7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113.685,5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113.608,6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3.361,1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356026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4.251,3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00904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28.359,5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26.779,4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22.811,9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22.672,8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467879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8.492,6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8.391,3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863260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741163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770615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161.820,4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6.518,5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155.301,9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147.014,0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146.718,2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8.583,6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583873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inversión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269.318,5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1.844,9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267.473,7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225.621,5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223.398,2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44.075,5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121084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431.138,9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8.363,4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422.775,6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372.635,5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370.116,4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52.659,2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317706"/>
                  </a:ext>
                </a:extLst>
              </a:tr>
            </a:tbl>
          </a:graphicData>
        </a:graphic>
      </p:graphicFrame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896C591B-2590-4B2C-8A0E-BCC7ACD5705B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8"/>
          <p:cNvSpPr txBox="1"/>
          <p:nvPr/>
        </p:nvSpPr>
        <p:spPr>
          <a:xfrm>
            <a:off x="4664075" y="5102578"/>
            <a:ext cx="825500" cy="214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27" name="Google Shape;327;p18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328" name="Google Shape;328;p18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30" name="Google Shape;330;p1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1" name="Google Shape;331;p1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1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CC05A03D-FAFC-477C-A100-A2B78260B9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194160"/>
              </p:ext>
            </p:extLst>
          </p:nvPr>
        </p:nvGraphicFramePr>
        <p:xfrm>
          <a:off x="400051" y="604120"/>
          <a:ext cx="8343898" cy="5338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FCAB101F-996A-4B77-928B-143C54896AAC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/>
        </p:nvSpPr>
        <p:spPr>
          <a:xfrm>
            <a:off x="931862" y="1109662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2021 - Proyectos de inversión</a:t>
            </a:r>
            <a:endParaRPr/>
          </a:p>
        </p:txBody>
      </p:sp>
      <p:sp>
        <p:nvSpPr>
          <p:cNvPr id="310" name="Google Shape;310;p17"/>
          <p:cNvSpPr txBox="1"/>
          <p:nvPr/>
        </p:nvSpPr>
        <p:spPr>
          <a:xfrm>
            <a:off x="209550" y="5689600"/>
            <a:ext cx="7618412" cy="2460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2: Las modificaciones contemplan los valores reducidos por liquidación de contratos o cancelación de la reserva. </a:t>
            </a:r>
            <a:endParaRPr/>
          </a:p>
        </p:txBody>
      </p:sp>
      <p:sp>
        <p:nvSpPr>
          <p:cNvPr id="311" name="Google Shape;311;p17"/>
          <p:cNvSpPr txBox="1"/>
          <p:nvPr/>
        </p:nvSpPr>
        <p:spPr>
          <a:xfrm>
            <a:off x="209550" y="5470525"/>
            <a:ext cx="7618412" cy="2476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reserva por utilizar se establece a partir de los compromisos actuales menos los pagos. </a:t>
            </a:r>
            <a:endParaRPr/>
          </a:p>
        </p:txBody>
      </p:sp>
      <p:sp>
        <p:nvSpPr>
          <p:cNvPr id="313" name="Google Shape;313;p17"/>
          <p:cNvSpPr txBox="1"/>
          <p:nvPr/>
        </p:nvSpPr>
        <p:spPr>
          <a:xfrm>
            <a:off x="7920037" y="5126037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314" name="Google Shape;314;p17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315" name="Google Shape;315;p17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17" name="Google Shape;317;p17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8" name="Google Shape;318;p1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7"/>
          <p:cNvSpPr txBox="1"/>
          <p:nvPr/>
        </p:nvSpPr>
        <p:spPr>
          <a:xfrm>
            <a:off x="209550" y="5889625"/>
            <a:ext cx="8770937" cy="246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3: La reserva a cargo de CENDOJ hace referencia al"Plan de digitalización" que está en cabeza del Grupo de Proyectos Especiales de la DEAJ.</a:t>
            </a:r>
            <a:endParaRPr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DD9066A-9099-47DA-90DC-684060CED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350899"/>
              </p:ext>
            </p:extLst>
          </p:nvPr>
        </p:nvGraphicFramePr>
        <p:xfrm>
          <a:off x="931861" y="1593957"/>
          <a:ext cx="7116986" cy="3350649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407877">
                  <a:extLst>
                    <a:ext uri="{9D8B030D-6E8A-4147-A177-3AD203B41FA5}">
                      <a16:colId xmlns:a16="http://schemas.microsoft.com/office/drawing/2014/main" val="3380632439"/>
                    </a:ext>
                  </a:extLst>
                </a:gridCol>
                <a:gridCol w="1274849">
                  <a:extLst>
                    <a:ext uri="{9D8B030D-6E8A-4147-A177-3AD203B41FA5}">
                      <a16:colId xmlns:a16="http://schemas.microsoft.com/office/drawing/2014/main" val="1876215131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565782135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3930625059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1621145110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205070221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2169856268"/>
                    </a:ext>
                  </a:extLst>
                </a:gridCol>
              </a:tblGrid>
              <a:tr h="295335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u="none" strike="noStrike" dirty="0">
                          <a:effectLst/>
                        </a:rPr>
                        <a:t>UNIDAD</a:t>
                      </a:r>
                      <a:endParaRPr lang="es-CO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u="none" strike="noStrike" dirty="0">
                          <a:effectLst/>
                        </a:rPr>
                        <a:t>PROYECTO</a:t>
                      </a:r>
                      <a:endParaRPr lang="es-CO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COMPROMISOS ACTUALES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OBLIGACION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PAGOS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RESERVA POR UTILIZAR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%RESERVA POR UTILIZAR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792609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UNIDAD Informática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C-2701-0800-20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29.080,7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19.719,9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19.719,9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9.360,8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32,2%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64553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URNA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40,1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40,1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40,1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0,0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0,0%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978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CENDOJ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C-2701-0800-22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52.869,0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32.401,3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32.401,3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20.467,7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38,7%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680200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C-2701-0800-23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28.245,3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28.245,3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28.245,3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0,0%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6043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UIF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C-2701-0800-25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13.755,2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8.736,0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8.387,6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5.367,5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39,0%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12488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UDAE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C-2701-0800-26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1.715,1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1.664,4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1.455,8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259,3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15,1%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728704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C-2701-0800-27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48.000,0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48.000,0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48.000,0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0,0%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9042"/>
                  </a:ext>
                </a:extLst>
              </a:tr>
              <a:tr h="4965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UNIDAD ADMINISTRATIVA-MANTENIMIENTO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C-2701-0800-28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14.224,3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12.723,8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12.518,4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1.705,9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12,0%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22697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ESCUELA JUDICIAL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C-2701-0800-29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22.401,8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17.302,1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17.302,1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5.099,7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22,8%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707482"/>
                  </a:ext>
                </a:extLst>
              </a:tr>
              <a:tr h="4965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RECURSOS HUMANOS - BIENESTAR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2.018,6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1.942,9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1.942,9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75,6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3,7%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415061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PET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C-2701-0800-36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28.922,7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28.644,7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28.644,7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278,0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1,0%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6240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UNIDAD Informática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C-2799-0800-12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26.201,0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26.201,0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24.740,1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 dirty="0">
                          <a:effectLst/>
                        </a:rPr>
                        <a:t>1.460,9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5,6%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83480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Totales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267.473,7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225.621,5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223.398,2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44.075,5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16,5%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546994"/>
                  </a:ext>
                </a:extLst>
              </a:tr>
            </a:tbl>
          </a:graphicData>
        </a:graphic>
      </p:graphicFrame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58EA9F3E-84C9-4763-B8F2-3E75D1298F57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"/>
          <p:cNvSpPr txBox="1"/>
          <p:nvPr/>
        </p:nvSpPr>
        <p:spPr>
          <a:xfrm>
            <a:off x="4570412" y="4957061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99" name="Google Shape;299;p16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300" name="Google Shape;300;p16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02" name="Google Shape;302;p1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3" name="Google Shape;303;p1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1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F84407ED-D0D4-4539-8E7D-BDE35C6C12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3215508"/>
              </p:ext>
            </p:extLst>
          </p:nvPr>
        </p:nvGraphicFramePr>
        <p:xfrm>
          <a:off x="92075" y="1183094"/>
          <a:ext cx="8840787" cy="4491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Google Shape;102;p2">
            <a:extLst>
              <a:ext uri="{FF2B5EF4-FFF2-40B4-BE49-F238E27FC236}">
                <a16:creationId xmlns:a16="http://schemas.microsoft.com/office/drawing/2014/main" id="{D423B8D7-9F65-46F4-9D2E-E214A5755372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9"/>
          <p:cNvSpPr txBox="1"/>
          <p:nvPr/>
        </p:nvSpPr>
        <p:spPr>
          <a:xfrm>
            <a:off x="881062" y="1089025"/>
            <a:ext cx="6986587" cy="3095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– Proyectos de inversión por seccional</a:t>
            </a:r>
            <a:endParaRPr/>
          </a:p>
        </p:txBody>
      </p:sp>
      <p:sp>
        <p:nvSpPr>
          <p:cNvPr id="340" name="Google Shape;340;p19"/>
          <p:cNvSpPr txBox="1"/>
          <p:nvPr/>
        </p:nvSpPr>
        <p:spPr>
          <a:xfrm>
            <a:off x="6739855" y="590470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41" name="Google Shape;341;p19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342" name="Google Shape;342;p19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43" name="Google Shape;343;p1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4" name="Google Shape;344;p1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1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313189-F480-48EF-A741-8305EE62D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476793"/>
              </p:ext>
            </p:extLst>
          </p:nvPr>
        </p:nvGraphicFramePr>
        <p:xfrm>
          <a:off x="1812418" y="1703296"/>
          <a:ext cx="6020736" cy="3983127"/>
        </p:xfrm>
        <a:graphic>
          <a:graphicData uri="http://schemas.openxmlformats.org/drawingml/2006/table">
            <a:tbl>
              <a:tblPr/>
              <a:tblGrid>
                <a:gridCol w="1885115">
                  <a:extLst>
                    <a:ext uri="{9D8B030D-6E8A-4147-A177-3AD203B41FA5}">
                      <a16:colId xmlns:a16="http://schemas.microsoft.com/office/drawing/2014/main" val="344017624"/>
                    </a:ext>
                  </a:extLst>
                </a:gridCol>
                <a:gridCol w="1078398">
                  <a:extLst>
                    <a:ext uri="{9D8B030D-6E8A-4147-A177-3AD203B41FA5}">
                      <a16:colId xmlns:a16="http://schemas.microsoft.com/office/drawing/2014/main" val="100706582"/>
                    </a:ext>
                  </a:extLst>
                </a:gridCol>
                <a:gridCol w="819945">
                  <a:extLst>
                    <a:ext uri="{9D8B030D-6E8A-4147-A177-3AD203B41FA5}">
                      <a16:colId xmlns:a16="http://schemas.microsoft.com/office/drawing/2014/main" val="685131495"/>
                    </a:ext>
                  </a:extLst>
                </a:gridCol>
                <a:gridCol w="831658">
                  <a:extLst>
                    <a:ext uri="{9D8B030D-6E8A-4147-A177-3AD203B41FA5}">
                      <a16:colId xmlns:a16="http://schemas.microsoft.com/office/drawing/2014/main" val="791023122"/>
                    </a:ext>
                  </a:extLst>
                </a:gridCol>
                <a:gridCol w="702810">
                  <a:extLst>
                    <a:ext uri="{9D8B030D-6E8A-4147-A177-3AD203B41FA5}">
                      <a16:colId xmlns:a16="http://schemas.microsoft.com/office/drawing/2014/main" val="1304015290"/>
                    </a:ext>
                  </a:extLst>
                </a:gridCol>
                <a:gridCol w="702810">
                  <a:extLst>
                    <a:ext uri="{9D8B030D-6E8A-4147-A177-3AD203B41FA5}">
                      <a16:colId xmlns:a16="http://schemas.microsoft.com/office/drawing/2014/main" val="3488418356"/>
                    </a:ext>
                  </a:extLst>
                </a:gridCol>
              </a:tblGrid>
              <a:tr h="24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UNIDAD EJECUTORA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COMPROMISOS ACTUALES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OBLIGACIÓN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PAGOS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RESERVA POR UTILIZAR </a:t>
                      </a:r>
                    </a:p>
                  </a:txBody>
                  <a:tcPr marL="7826" marR="7826" marT="7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%RESERVA POR UTILIZAR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7571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Gestión general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186.354,8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164.595,6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162.428,5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23.926,3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84355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Armenia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24,5%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4166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Barranquilla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4.694,3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8951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Bogota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8524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Bucaramanga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5.464,1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3.743,0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68,5%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14260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Cali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3.474,5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3.474,5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6343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Cartagena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4.606,1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56,7%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24334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Cucuta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2.219,8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61,8%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73718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Ibagué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4692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Manizales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52,1%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0110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Medellin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11.479,6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9.252,2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9.252,2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19,4%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65880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Monteria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5848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Neiva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3.246,2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36,5%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2205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Pasto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28,5%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9923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Pereira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13,2%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2624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Popayan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19,9%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960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Santa Marta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832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Sincelejo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48,6%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08225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Tunja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2.026,6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2.026,6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41,0%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059163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Valledupar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3.332,4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51,2%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3495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Villavicencio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585109"/>
                  </a:ext>
                </a:extLst>
              </a:tr>
              <a:tr h="30710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Recursos Crédito Externo- BID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0" i="0" u="none" strike="noStrike">
                          <a:effectLst/>
                          <a:latin typeface="Arial" panose="020B0604020202020204" pitchFamily="34" charset="0"/>
                        </a:rPr>
                        <a:t>21,9%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60127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7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267.473,7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225.621,5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223.398,2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44.075,5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15608"/>
                  </a:ext>
                </a:extLst>
              </a:tr>
            </a:tbl>
          </a:graphicData>
        </a:graphic>
      </p:graphicFrame>
      <p:sp>
        <p:nvSpPr>
          <p:cNvPr id="11" name="Google Shape;102;p2">
            <a:extLst>
              <a:ext uri="{FF2B5EF4-FFF2-40B4-BE49-F238E27FC236}">
                <a16:creationId xmlns:a16="http://schemas.microsoft.com/office/drawing/2014/main" id="{6A8973E7-9FEB-44C7-9DD2-612807A91EDA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20"/>
          <p:cNvSpPr txBox="1"/>
          <p:nvPr/>
        </p:nvSpPr>
        <p:spPr>
          <a:xfrm>
            <a:off x="574336" y="600710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53" name="Google Shape;353;p20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354" name="Google Shape;354;p20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55" name="Google Shape;355;p20"/>
          <p:cNvSpPr txBox="1"/>
          <p:nvPr/>
        </p:nvSpPr>
        <p:spPr>
          <a:xfrm>
            <a:off x="7976393" y="771633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56" name="Google Shape;356;p2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7" name="Google Shape;357;p2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8FD1B4F-29C5-4214-B7FF-F87B1EAF3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737244"/>
              </p:ext>
            </p:extLst>
          </p:nvPr>
        </p:nvGraphicFramePr>
        <p:xfrm>
          <a:off x="456868" y="1760131"/>
          <a:ext cx="7421100" cy="4358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97780443-D579-4186-8198-136A33A236C8}"/>
              </a:ext>
            </a:extLst>
          </p:cNvPr>
          <p:cNvSpPr/>
          <p:nvPr/>
        </p:nvSpPr>
        <p:spPr>
          <a:xfrm>
            <a:off x="2226468" y="103184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cap="none" spc="2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s-CO" kern="1200" spc="20" dirty="0">
                <a:solidFill>
                  <a:schemeClr val="tx1"/>
                </a:solidFill>
                <a:latin typeface="+mn-lt"/>
              </a:rPr>
              <a:t>Nivel de Ejecución Acumulado </a:t>
            </a:r>
            <a:endParaRPr lang="es-CO" sz="1100" kern="1200" spc="20" dirty="0">
              <a:solidFill>
                <a:schemeClr val="tx1"/>
              </a:solidFill>
              <a:latin typeface="+mn-lt"/>
            </a:endParaRPr>
          </a:p>
          <a:p>
            <a:pPr algn="ctr">
              <a:defRPr sz="1400" b="0" i="0" u="none" strike="noStrike" kern="1200" cap="none" spc="2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s-CO" kern="1200" spc="20" dirty="0">
                <a:solidFill>
                  <a:schemeClr val="tx1"/>
                </a:solidFill>
                <a:latin typeface="+mn-lt"/>
              </a:rPr>
              <a:t>Reserva de Inversión 2022</a:t>
            </a:r>
            <a:endParaRPr lang="es-CO" sz="1100" kern="1200" spc="2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1"/>
          <p:cNvSpPr txBox="1"/>
          <p:nvPr/>
        </p:nvSpPr>
        <p:spPr>
          <a:xfrm>
            <a:off x="2538412" y="2524125"/>
            <a:ext cx="4111625" cy="12001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CUENTAS POR PAGAR CONSTITUIDAS 2021</a:t>
            </a:r>
            <a:endParaRPr/>
          </a:p>
        </p:txBody>
      </p:sp>
      <p:sp>
        <p:nvSpPr>
          <p:cNvPr id="365" name="Google Shape;365;p2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6" name="Google Shape;366;p2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2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2"/>
          <p:cNvSpPr txBox="1"/>
          <p:nvPr/>
        </p:nvSpPr>
        <p:spPr>
          <a:xfrm>
            <a:off x="760412" y="977900"/>
            <a:ext cx="7343775" cy="615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Cuentas por pagar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73" name="Google Shape;373;p22"/>
          <p:cNvGraphicFramePr/>
          <p:nvPr>
            <p:extLst>
              <p:ext uri="{D42A27DB-BD31-4B8C-83A1-F6EECF244321}">
                <p14:modId xmlns:p14="http://schemas.microsoft.com/office/powerpoint/2010/main" val="3733700096"/>
              </p:ext>
            </p:extLst>
          </p:nvPr>
        </p:nvGraphicFramePr>
        <p:xfrm>
          <a:off x="982662" y="1725612"/>
          <a:ext cx="7175475" cy="3446375"/>
        </p:xfrm>
        <a:graphic>
          <a:graphicData uri="http://schemas.openxmlformats.org/drawingml/2006/table">
            <a:tbl>
              <a:tblPr>
                <a:noFill/>
                <a:tableStyleId>{92E20BB1-03CC-48C7-90E0-667C90D3F858}</a:tableStyleId>
              </a:tblPr>
              <a:tblGrid>
                <a:gridCol w="2498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9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6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RUBRO 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OBLIGACIONES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PAGOS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CUENTAS POR PAGAR A EJECUTAR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% CUENTAS POR PAGAR POR EJECUTAR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Gastos de Personal - Permanente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19.905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19.905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Gastos de Personal - Temporal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Adquisición Bienes y Servicios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Transferencias corrientes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2.846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2.846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Disminución de pasivos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Gastos por tributos, multas, sanciones e intereses de mora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Subtotal Gastos De Funcionamiento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24.372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24.372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 Total Gastos De Inversión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7.008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7.008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RAMA JUDICIAL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31.380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31.380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75" name="Google Shape;375;p22"/>
          <p:cNvSpPr txBox="1"/>
          <p:nvPr/>
        </p:nvSpPr>
        <p:spPr>
          <a:xfrm>
            <a:off x="7466012" y="5244401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76" name="Google Shape;376;p22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377" name="Google Shape;377;p22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78" name="Google Shape;378;p2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9" name="Google Shape;379;p2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22"/>
          <p:cNvSpPr txBox="1"/>
          <p:nvPr/>
        </p:nvSpPr>
        <p:spPr>
          <a:xfrm>
            <a:off x="4612929" y="-133773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Cuentas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por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pagar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02;p2">
            <a:extLst>
              <a:ext uri="{FF2B5EF4-FFF2-40B4-BE49-F238E27FC236}">
                <a16:creationId xmlns:a16="http://schemas.microsoft.com/office/drawing/2014/main" id="{9EB2C035-E597-45FA-9865-7CDA92C909A2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897731" y="902555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Nivel de Unidad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3" name="Google Shape;103;p2"/>
          <p:cNvSpPr txBox="1"/>
          <p:nvPr/>
        </p:nvSpPr>
        <p:spPr>
          <a:xfrm>
            <a:off x="627060" y="4976345"/>
            <a:ext cx="720724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6660040" y="639806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Administrativo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105" name="Google Shape;105;p2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22D4B2A-A2FA-489A-8836-523406358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394314"/>
              </p:ext>
            </p:extLst>
          </p:nvPr>
        </p:nvGraphicFramePr>
        <p:xfrm>
          <a:off x="627060" y="1450518"/>
          <a:ext cx="7507013" cy="3533489"/>
        </p:xfrm>
        <a:graphic>
          <a:graphicData uri="http://schemas.openxmlformats.org/drawingml/2006/table">
            <a:tbl>
              <a:tblPr/>
              <a:tblGrid>
                <a:gridCol w="1228568">
                  <a:extLst>
                    <a:ext uri="{9D8B030D-6E8A-4147-A177-3AD203B41FA5}">
                      <a16:colId xmlns:a16="http://schemas.microsoft.com/office/drawing/2014/main" val="893018473"/>
                    </a:ext>
                  </a:extLst>
                </a:gridCol>
                <a:gridCol w="694290">
                  <a:extLst>
                    <a:ext uri="{9D8B030D-6E8A-4147-A177-3AD203B41FA5}">
                      <a16:colId xmlns:a16="http://schemas.microsoft.com/office/drawing/2014/main" val="111109624"/>
                    </a:ext>
                  </a:extLst>
                </a:gridCol>
                <a:gridCol w="650897">
                  <a:extLst>
                    <a:ext uri="{9D8B030D-6E8A-4147-A177-3AD203B41FA5}">
                      <a16:colId xmlns:a16="http://schemas.microsoft.com/office/drawing/2014/main" val="1751023231"/>
                    </a:ext>
                  </a:extLst>
                </a:gridCol>
                <a:gridCol w="772940">
                  <a:extLst>
                    <a:ext uri="{9D8B030D-6E8A-4147-A177-3AD203B41FA5}">
                      <a16:colId xmlns:a16="http://schemas.microsoft.com/office/drawing/2014/main" val="3211385186"/>
                    </a:ext>
                  </a:extLst>
                </a:gridCol>
                <a:gridCol w="802773">
                  <a:extLst>
                    <a:ext uri="{9D8B030D-6E8A-4147-A177-3AD203B41FA5}">
                      <a16:colId xmlns:a16="http://schemas.microsoft.com/office/drawing/2014/main" val="2132471248"/>
                    </a:ext>
                  </a:extLst>
                </a:gridCol>
                <a:gridCol w="610216">
                  <a:extLst>
                    <a:ext uri="{9D8B030D-6E8A-4147-A177-3AD203B41FA5}">
                      <a16:colId xmlns:a16="http://schemas.microsoft.com/office/drawing/2014/main" val="3920017095"/>
                    </a:ext>
                  </a:extLst>
                </a:gridCol>
                <a:gridCol w="705139">
                  <a:extLst>
                    <a:ext uri="{9D8B030D-6E8A-4147-A177-3AD203B41FA5}">
                      <a16:colId xmlns:a16="http://schemas.microsoft.com/office/drawing/2014/main" val="4011348302"/>
                    </a:ext>
                  </a:extLst>
                </a:gridCol>
                <a:gridCol w="610216">
                  <a:extLst>
                    <a:ext uri="{9D8B030D-6E8A-4147-A177-3AD203B41FA5}">
                      <a16:colId xmlns:a16="http://schemas.microsoft.com/office/drawing/2014/main" val="2391425220"/>
                    </a:ext>
                  </a:extLst>
                </a:gridCol>
                <a:gridCol w="759380">
                  <a:extLst>
                    <a:ext uri="{9D8B030D-6E8A-4147-A177-3AD203B41FA5}">
                      <a16:colId xmlns:a16="http://schemas.microsoft.com/office/drawing/2014/main" val="3212055782"/>
                    </a:ext>
                  </a:extLst>
                </a:gridCol>
                <a:gridCol w="672594">
                  <a:extLst>
                    <a:ext uri="{9D8B030D-6E8A-4147-A177-3AD203B41FA5}">
                      <a16:colId xmlns:a16="http://schemas.microsoft.com/office/drawing/2014/main" val="1366595431"/>
                    </a:ext>
                  </a:extLst>
                </a:gridCol>
              </a:tblGrid>
              <a:tr h="4939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PRESUPUESTAL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EFECTIVA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69251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SUPERIOR DE LA JUDICATURA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444.314,3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360.954,9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284.683,0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281.147,9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177703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SUPREMA DE JUSTICIA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207.810,3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158.654,5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155.670,2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155.566,4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49.155,8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70003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ESTADO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209.909,6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160.109,1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158.257,1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158.213,0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49.800,5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86597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CONSTITUCIONAL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69.912,8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53.471,5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52.382,4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52.366,4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16.441,3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7904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TRIBUNALES Y JUZGADOS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4.035.674,6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3.159.347,8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3.113.952,4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3.113.085,0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876.326,8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08021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NACIONAL DE DISCIPLINA JUDICIAL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99.754,3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73.549,3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71.387,2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71.371,4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26.205,1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67917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INVERSIÓN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580.822,0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319.135,6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110.448,3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107.584,0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261.686,4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551805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5.648.197,9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4.285.222,7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3.946.780,5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3.939.334,1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1.362.975,2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1146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9787" y="908450"/>
            <a:ext cx="7346950" cy="307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Según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Concepto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</a:t>
            </a:r>
            <a:endParaRPr dirty="0"/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217489" y="5666543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Corrientes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incapacidades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conciliaciones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Pasivos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cesantías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definitivas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parciales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 2: El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Fondo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Contingencia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referencia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recursos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deuda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pública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el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pago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dirty="0"/>
          </a:p>
        </p:txBody>
      </p:sp>
      <p:sp>
        <p:nvSpPr>
          <p:cNvPr id="158" name="Google Shape;158;p6"/>
          <p:cNvSpPr txBox="1"/>
          <p:nvPr/>
        </p:nvSpPr>
        <p:spPr>
          <a:xfrm>
            <a:off x="7838813" y="5348734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59" name="Google Shape;159;p6"/>
          <p:cNvSpPr txBox="1"/>
          <p:nvPr/>
        </p:nvSpPr>
        <p:spPr>
          <a:xfrm>
            <a:off x="6610350" y="6311900"/>
            <a:ext cx="2533650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160" name="Google Shape;160;p6"/>
          <p:cNvSpPr txBox="1"/>
          <p:nvPr/>
        </p:nvSpPr>
        <p:spPr>
          <a:xfrm>
            <a:off x="0" y="6450012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61" name="Google Shape;161;p6"/>
          <p:cNvSpPr txBox="1"/>
          <p:nvPr/>
        </p:nvSpPr>
        <p:spPr>
          <a:xfrm>
            <a:off x="7896757" y="734418"/>
            <a:ext cx="1042457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884533"/>
              </p:ext>
            </p:extLst>
          </p:nvPr>
        </p:nvGraphicFramePr>
        <p:xfrm>
          <a:off x="569120" y="1232391"/>
          <a:ext cx="7583378" cy="4145455"/>
        </p:xfrm>
        <a:graphic>
          <a:graphicData uri="http://schemas.openxmlformats.org/drawingml/2006/table">
            <a:tbl>
              <a:tblPr/>
              <a:tblGrid>
                <a:gridCol w="1852392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679010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1550687389"/>
                    </a:ext>
                  </a:extLst>
                </a:gridCol>
              </a:tblGrid>
              <a:tr h="4756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RUBRO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OBLIGACIÓN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4.423.490,2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3.457.321,5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3.456.063,8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3.455.795,7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966.168,7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94.266,7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59.689,5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59.656,4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59.649,1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34.577,2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374.618,5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311.679,7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253.442,4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252.491,7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62.938,8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84.759,6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51.648,6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43.818,4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40.503,6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33.111,0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9.123,8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7.255,9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6.784,8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6.743,7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19.213,4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16.588,2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16.566,3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16.566,3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5.005.472,2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3.904.183,4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3.836.332,2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3.831.750,2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1.101.288,8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- Fondo de Contingencias (Deuda Publica)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Gastos De Inversión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580.822,0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319.135,6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110.448,3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107.584,0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261.686,4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01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5.648.197,9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4.285.222,7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3.946.780,5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3.939.334,1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1.362.975,2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"/>
          <p:cNvSpPr txBox="1"/>
          <p:nvPr/>
        </p:nvSpPr>
        <p:spPr>
          <a:xfrm>
            <a:off x="7660518" y="879583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74" name="Google Shape;174;p7"/>
          <p:cNvSpPr txBox="1"/>
          <p:nvPr/>
        </p:nvSpPr>
        <p:spPr>
          <a:xfrm>
            <a:off x="8016118" y="589804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75" name="Google Shape;175;p7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176" name="Google Shape;176;p7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77" name="Google Shape;177;p7"/>
          <p:cNvSpPr txBox="1"/>
          <p:nvPr/>
        </p:nvSpPr>
        <p:spPr>
          <a:xfrm>
            <a:off x="92075" y="-12700"/>
            <a:ext cx="8840787" cy="369291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8" name="Google Shape;178;p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68B57B3-345B-49D0-83CA-982335F774B9}"/>
              </a:ext>
            </a:extLst>
          </p:cNvPr>
          <p:cNvSpPr txBox="1"/>
          <p:nvPr/>
        </p:nvSpPr>
        <p:spPr>
          <a:xfrm>
            <a:off x="2243470" y="1201480"/>
            <a:ext cx="3806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Ejecucion Gastos de Funcionamiento 2022</a:t>
            </a:r>
            <a:endParaRPr lang="es-CO" dirty="0"/>
          </a:p>
        </p:txBody>
      </p:sp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A723F63F-E607-403D-BC38-F7918E394C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878184"/>
              </p:ext>
            </p:extLst>
          </p:nvPr>
        </p:nvGraphicFramePr>
        <p:xfrm>
          <a:off x="1308230" y="1970190"/>
          <a:ext cx="5911277" cy="4262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9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205" name="Google Shape;205;p9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07" name="Google Shape;207;p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8" name="Google Shape;208;p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7A68816-4A3B-4316-8B3E-90EBB157EE99}"/>
              </a:ext>
            </a:extLst>
          </p:cNvPr>
          <p:cNvSpPr/>
          <p:nvPr/>
        </p:nvSpPr>
        <p:spPr>
          <a:xfrm>
            <a:off x="2226468" y="1031842"/>
            <a:ext cx="49824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cap="none" spc="2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s-CO" kern="1200" spc="20" dirty="0">
                <a:solidFill>
                  <a:schemeClr val="tx1"/>
                </a:solidFill>
                <a:latin typeface="+mn-lt"/>
              </a:rPr>
              <a:t>Nivel de Ejecución Acumulado </a:t>
            </a:r>
            <a:endParaRPr lang="es-CO" sz="1100" kern="1200" spc="20" dirty="0">
              <a:solidFill>
                <a:schemeClr val="tx1"/>
              </a:solidFill>
              <a:latin typeface="+mn-lt"/>
            </a:endParaRPr>
          </a:p>
          <a:p>
            <a:pPr algn="ctr">
              <a:defRPr sz="1400" b="0" i="0" u="none" strike="noStrike" kern="1200" cap="none" spc="2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s-CO" kern="1200" spc="20" dirty="0">
                <a:solidFill>
                  <a:schemeClr val="tx1"/>
                </a:solidFill>
                <a:latin typeface="+mn-lt"/>
              </a:rPr>
              <a:t>Gastos de Funcionamiento y Fondo de Contingencia 2022</a:t>
            </a:r>
            <a:endParaRPr lang="es-CO" sz="1100" kern="1200" spc="2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7B70BF44-BD07-4ECA-9F80-9A979B466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038731"/>
              </p:ext>
            </p:extLst>
          </p:nvPr>
        </p:nvGraphicFramePr>
        <p:xfrm>
          <a:off x="937253" y="1555062"/>
          <a:ext cx="7266317" cy="4306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01B483C-3857-4A8F-BD3E-593F58E775B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39787" y="1022350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Funcionamiento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 Gestión General</a:t>
            </a:r>
            <a:endParaRPr dirty="0"/>
          </a:p>
        </p:txBody>
      </p:sp>
      <p:sp>
        <p:nvSpPr>
          <p:cNvPr id="187" name="Google Shape;187;p8"/>
          <p:cNvSpPr txBox="1"/>
          <p:nvPr/>
        </p:nvSpPr>
        <p:spPr>
          <a:xfrm>
            <a:off x="8070665" y="781540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89" name="Google Shape;189;p8"/>
          <p:cNvSpPr txBox="1"/>
          <p:nvPr/>
        </p:nvSpPr>
        <p:spPr>
          <a:xfrm>
            <a:off x="6611937" y="6302375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190" name="Google Shape;190;p8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91" name="Google Shape;191;p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57;p6">
            <a:extLst>
              <a:ext uri="{FF2B5EF4-FFF2-40B4-BE49-F238E27FC236}">
                <a16:creationId xmlns:a16="http://schemas.microsoft.com/office/drawing/2014/main" id="{57A41377-4CC2-458D-809A-7B90E0B44932}"/>
              </a:ext>
            </a:extLst>
          </p:cNvPr>
          <p:cNvSpPr txBox="1"/>
          <p:nvPr/>
        </p:nvSpPr>
        <p:spPr>
          <a:xfrm>
            <a:off x="22224" y="6022598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Gestión general esta conformado por la Corte Suprema, Corte Constitucional, Consejo de Estado, Consejo Superior Nivel Centra y Comisión de Disciplina Nivel Centra.</a:t>
            </a:r>
            <a:endParaRPr lang="es-CO" sz="11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 2: </a:t>
            </a:r>
            <a:r>
              <a:rPr lang="es-CO" sz="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General contiene los recursos que a la fecha están pendientes por ser distribuidos entre subunidades ejecutoras</a:t>
            </a:r>
            <a:endParaRPr lang="es-CO" sz="11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983271E-7A7A-4D3E-BE4F-8ACEFD225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351305"/>
              </p:ext>
            </p:extLst>
          </p:nvPr>
        </p:nvGraphicFramePr>
        <p:xfrm>
          <a:off x="743506" y="1386985"/>
          <a:ext cx="7537924" cy="4355293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230681">
                  <a:extLst>
                    <a:ext uri="{9D8B030D-6E8A-4147-A177-3AD203B41FA5}">
                      <a16:colId xmlns:a16="http://schemas.microsoft.com/office/drawing/2014/main" val="70966856"/>
                    </a:ext>
                  </a:extLst>
                </a:gridCol>
                <a:gridCol w="944987">
                  <a:extLst>
                    <a:ext uri="{9D8B030D-6E8A-4147-A177-3AD203B41FA5}">
                      <a16:colId xmlns:a16="http://schemas.microsoft.com/office/drawing/2014/main" val="1756929438"/>
                    </a:ext>
                  </a:extLst>
                </a:gridCol>
                <a:gridCol w="681270">
                  <a:extLst>
                    <a:ext uri="{9D8B030D-6E8A-4147-A177-3AD203B41FA5}">
                      <a16:colId xmlns:a16="http://schemas.microsoft.com/office/drawing/2014/main" val="3763346963"/>
                    </a:ext>
                  </a:extLst>
                </a:gridCol>
                <a:gridCol w="659294">
                  <a:extLst>
                    <a:ext uri="{9D8B030D-6E8A-4147-A177-3AD203B41FA5}">
                      <a16:colId xmlns:a16="http://schemas.microsoft.com/office/drawing/2014/main" val="1364195960"/>
                    </a:ext>
                  </a:extLst>
                </a:gridCol>
                <a:gridCol w="681270">
                  <a:extLst>
                    <a:ext uri="{9D8B030D-6E8A-4147-A177-3AD203B41FA5}">
                      <a16:colId xmlns:a16="http://schemas.microsoft.com/office/drawing/2014/main" val="2943821027"/>
                    </a:ext>
                  </a:extLst>
                </a:gridCol>
                <a:gridCol w="659294">
                  <a:extLst>
                    <a:ext uri="{9D8B030D-6E8A-4147-A177-3AD203B41FA5}">
                      <a16:colId xmlns:a16="http://schemas.microsoft.com/office/drawing/2014/main" val="1652294839"/>
                    </a:ext>
                  </a:extLst>
                </a:gridCol>
                <a:gridCol w="681270">
                  <a:extLst>
                    <a:ext uri="{9D8B030D-6E8A-4147-A177-3AD203B41FA5}">
                      <a16:colId xmlns:a16="http://schemas.microsoft.com/office/drawing/2014/main" val="2387326534"/>
                    </a:ext>
                  </a:extLst>
                </a:gridCol>
                <a:gridCol w="659294">
                  <a:extLst>
                    <a:ext uri="{9D8B030D-6E8A-4147-A177-3AD203B41FA5}">
                      <a16:colId xmlns:a16="http://schemas.microsoft.com/office/drawing/2014/main" val="2084396058"/>
                    </a:ext>
                  </a:extLst>
                </a:gridCol>
                <a:gridCol w="681270">
                  <a:extLst>
                    <a:ext uri="{9D8B030D-6E8A-4147-A177-3AD203B41FA5}">
                      <a16:colId xmlns:a16="http://schemas.microsoft.com/office/drawing/2014/main" val="1190624567"/>
                    </a:ext>
                  </a:extLst>
                </a:gridCol>
                <a:gridCol w="659294">
                  <a:extLst>
                    <a:ext uri="{9D8B030D-6E8A-4147-A177-3AD203B41FA5}">
                      <a16:colId xmlns:a16="http://schemas.microsoft.com/office/drawing/2014/main" val="2869188017"/>
                    </a:ext>
                  </a:extLst>
                </a:gridCol>
              </a:tblGrid>
              <a:tr h="3790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SECCIONAL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APR. VIGENTE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COMPROMISO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% EJECUCIÓN NIVEL COMPROMISO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OBLIGACION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% EJECUCIÓN EFECTIVA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PAGOS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% EJECUCIÓN NIVEL PAGOS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SALDO POR EJECUTAR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% POR EJECUTAR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934683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Armenia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64.482,0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53.978,4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53.126,7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82,4%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53.126,7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82,4%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10.503,5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16,3%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03042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Barranquilla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182.354,8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152.336,8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150.290,2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82,4%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150.290,2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82,4%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30.018,0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16,5%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605070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Bogota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776.048,6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702.990,0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90,6%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693.493,1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89,4%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693.493,1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89,4%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73.058,5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773573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Bucaramanga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231.336,3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198.364,0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195.640,4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84,6%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195.639,6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84,6%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32.972,3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14,3%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479884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Cali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324.535,7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302.300,2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93,1%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297.696,9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91,7%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297.696,0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91,7%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22.235,5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6,9%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5849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Cartagena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166.223,9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136.288,4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82,0%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134.777,2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81,1%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134.752,6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81,1%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29.935,5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18,0%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69187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Cucuta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144.095,5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124.040,0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86,1%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122.445,9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122.370,0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84,9%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20.055,5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13,9%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939964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 err="1">
                          <a:effectLst/>
                        </a:rPr>
                        <a:t>Ibague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140.831,2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130.277,7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92,5%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128.199,0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91,0%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128.198,4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91,0%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10.553,6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7,5%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542443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Manizales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112.526,3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94.430,8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93.400,0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93.400,0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18.095,5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16,1%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944636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Medellin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510.928,7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435.887,0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427.560,4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83,7%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427.560,4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75.041,7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14,7%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778240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Monteria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89.880,6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74.656,8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72.289,9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80,4%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72.289,9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80,4%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15.223,7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16,9%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24857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Neiva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146.278,4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131.134,6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89,6%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129.428,4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88,5%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129.340,8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88,4%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15.143,9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10,4%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00022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Pasto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149.844,9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131.450,2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87,7%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128.905,8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86,0%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128.901,2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86,0%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18.394,7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12,3%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8066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Pereira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87.968,4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72.944,8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82,9%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71.962,8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81,8%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71.738,0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81,5%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15.023,5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17,1%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547117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Popayan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100.009,9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85.177,8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85,2%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84.168,6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84,2%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84.164,5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84,2%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14.832,1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14,8%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015744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Santa marta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98.956,1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85.717,8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86,6%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84.606,5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84.603,4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85,5%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13.238,3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13,4%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10493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Sincelejo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69.965,1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58.565,2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83,7%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57.119,4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81,6%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57.115,3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81,6%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11.399,9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16,3%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52804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Tunja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201.719,3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174.737,7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86,6%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172.788,4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172.333,9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26.981,7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13,4%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61102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Valledupar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127.791,7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109.603,0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85,8%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106.756,0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83,5%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106.756,0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83,5%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18.188,7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14,2%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84358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Villavicencio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104.407,9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92.052,3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88,2%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90.623,6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86,8%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90.558,0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86,7%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12.355,5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11,8%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39545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 err="1">
                          <a:effectLst/>
                        </a:rPr>
                        <a:t>Gestion</a:t>
                      </a:r>
                      <a:r>
                        <a:rPr lang="es-CO" sz="1000" u="none" strike="noStrike" dirty="0">
                          <a:effectLst/>
                        </a:rPr>
                        <a:t> general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681.193,1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557.249,9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81,8%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541.053,0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79,4%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537.422,3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78,9%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123.943,2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18,2%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6658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Total general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4.511.378,4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3.904.183,4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79,0%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3.836.332,2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78,0%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3.831.750,2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78,0%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607.195,0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21,0%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170028"/>
                  </a:ext>
                </a:extLst>
              </a:tr>
              <a:tr h="168769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>
                          <a:effectLst/>
                        </a:rPr>
                        <a:t>Sin Asignar Sub </a:t>
                      </a:r>
                      <a:endParaRPr lang="es-CO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algn="r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7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  <a:sym typeface="Arial"/>
                        </a:rPr>
                        <a:t>   494.093.8</a:t>
                      </a: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/>
                </a:tc>
                <a:extLst>
                  <a:ext uri="{0D108BD9-81ED-4DB2-BD59-A6C34878D82A}">
                    <a16:rowId xmlns:a16="http://schemas.microsoft.com/office/drawing/2014/main" val="2603562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1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1"/>
          <p:cNvSpPr txBox="1"/>
          <p:nvPr/>
        </p:nvSpPr>
        <p:spPr>
          <a:xfrm>
            <a:off x="8108950" y="582717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35" name="Google Shape;235;p11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236" name="Google Shape;236;p11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37" name="Google Shape;237;p1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8" name="Google Shape;238;p1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1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8B4ED30E-3858-4962-BBE4-3F0866B6C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582308"/>
              </p:ext>
            </p:extLst>
          </p:nvPr>
        </p:nvGraphicFramePr>
        <p:xfrm>
          <a:off x="541172" y="1742757"/>
          <a:ext cx="7305656" cy="4347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39469884-3E1E-4E28-A100-6636F6F52E3B}"/>
              </a:ext>
            </a:extLst>
          </p:cNvPr>
          <p:cNvSpPr txBox="1"/>
          <p:nvPr/>
        </p:nvSpPr>
        <p:spPr>
          <a:xfrm>
            <a:off x="2455067" y="1173783"/>
            <a:ext cx="4466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Consolidado Ejecucion Gastos de Inversión 2022</a:t>
            </a:r>
            <a:endParaRPr lang="es-CO" b="1" dirty="0"/>
          </a:p>
        </p:txBody>
      </p:sp>
      <p:sp>
        <p:nvSpPr>
          <p:cNvPr id="14" name="CuadroTexto 1">
            <a:extLst>
              <a:ext uri="{FF2B5EF4-FFF2-40B4-BE49-F238E27FC236}">
                <a16:creationId xmlns:a16="http://schemas.microsoft.com/office/drawing/2014/main" id="{8EB55E67-B539-4B81-8167-7C348BB4EDD7}"/>
              </a:ext>
            </a:extLst>
          </p:cNvPr>
          <p:cNvSpPr txBox="1"/>
          <p:nvPr/>
        </p:nvSpPr>
        <p:spPr>
          <a:xfrm>
            <a:off x="3552327" y="3165064"/>
            <a:ext cx="520995" cy="27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900" dirty="0"/>
              <a:t>54,9%</a:t>
            </a:r>
            <a:endParaRPr lang="es-CO" sz="900" dirty="0"/>
          </a:p>
        </p:txBody>
      </p:sp>
      <p:sp>
        <p:nvSpPr>
          <p:cNvPr id="15" name="CuadroTexto 1">
            <a:extLst>
              <a:ext uri="{FF2B5EF4-FFF2-40B4-BE49-F238E27FC236}">
                <a16:creationId xmlns:a16="http://schemas.microsoft.com/office/drawing/2014/main" id="{0D2B2062-15ED-4AC4-A922-422B32BAB4C4}"/>
              </a:ext>
            </a:extLst>
          </p:cNvPr>
          <p:cNvSpPr txBox="1"/>
          <p:nvPr/>
        </p:nvSpPr>
        <p:spPr>
          <a:xfrm>
            <a:off x="4910137" y="4207054"/>
            <a:ext cx="520995" cy="27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900" dirty="0"/>
              <a:t>19,0%</a:t>
            </a:r>
            <a:endParaRPr lang="es-CO" sz="900" dirty="0"/>
          </a:p>
        </p:txBody>
      </p:sp>
      <p:sp>
        <p:nvSpPr>
          <p:cNvPr id="16" name="CuadroTexto 1">
            <a:extLst>
              <a:ext uri="{FF2B5EF4-FFF2-40B4-BE49-F238E27FC236}">
                <a16:creationId xmlns:a16="http://schemas.microsoft.com/office/drawing/2014/main" id="{2F1B5855-0E14-47CE-AB5F-4B8D745B8D2A}"/>
              </a:ext>
            </a:extLst>
          </p:cNvPr>
          <p:cNvSpPr txBox="1"/>
          <p:nvPr/>
        </p:nvSpPr>
        <p:spPr>
          <a:xfrm>
            <a:off x="6444771" y="4210597"/>
            <a:ext cx="520995" cy="27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900" dirty="0"/>
              <a:t>18,5%</a:t>
            </a:r>
            <a:endParaRPr lang="es-CO" sz="900" dirty="0"/>
          </a:p>
        </p:txBody>
      </p:sp>
      <p:sp>
        <p:nvSpPr>
          <p:cNvPr id="17" name="Google Shape;102;p2">
            <a:extLst>
              <a:ext uri="{FF2B5EF4-FFF2-40B4-BE49-F238E27FC236}">
                <a16:creationId xmlns:a16="http://schemas.microsoft.com/office/drawing/2014/main" id="{44940647-80F8-490A-B91D-9602F50A0D4A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2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249" name="Google Shape;249;p12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DFDFF22-A19D-4941-9374-ABF8AC1DB230}"/>
              </a:ext>
            </a:extLst>
          </p:cNvPr>
          <p:cNvSpPr/>
          <p:nvPr/>
        </p:nvSpPr>
        <p:spPr>
          <a:xfrm>
            <a:off x="2226468" y="103184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cap="none" spc="2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s-CO" kern="1200" spc="20" dirty="0">
                <a:solidFill>
                  <a:schemeClr val="tx1"/>
                </a:solidFill>
                <a:latin typeface="+mn-lt"/>
              </a:rPr>
              <a:t>Nivel de Ejecución Acumulado </a:t>
            </a:r>
            <a:endParaRPr lang="es-CO" sz="1100" kern="1200" spc="20" dirty="0">
              <a:solidFill>
                <a:schemeClr val="tx1"/>
              </a:solidFill>
              <a:latin typeface="+mn-lt"/>
            </a:endParaRPr>
          </a:p>
          <a:p>
            <a:pPr algn="ctr">
              <a:defRPr sz="1400" b="0" i="0" u="none" strike="noStrike" kern="1200" cap="none" spc="2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s-CO" kern="1200" spc="20" dirty="0">
                <a:solidFill>
                  <a:schemeClr val="tx1"/>
                </a:solidFill>
                <a:latin typeface="+mn-lt"/>
              </a:rPr>
              <a:t>Gastos de Inversión 2022</a:t>
            </a:r>
            <a:endParaRPr lang="es-CO" sz="1100" kern="1200" spc="2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4FAFECA9-23AC-4E12-8C44-767407989B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331579"/>
              </p:ext>
            </p:extLst>
          </p:nvPr>
        </p:nvGraphicFramePr>
        <p:xfrm>
          <a:off x="250903" y="1810617"/>
          <a:ext cx="6947339" cy="4760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 txBox="1"/>
          <p:nvPr/>
        </p:nvSpPr>
        <p:spPr>
          <a:xfrm>
            <a:off x="839787" y="804862"/>
            <a:ext cx="7345362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Proyectos de Inversión Por Unidad Ejecutora</a:t>
            </a:r>
            <a:endParaRPr/>
          </a:p>
        </p:txBody>
      </p:sp>
      <p:sp>
        <p:nvSpPr>
          <p:cNvPr id="217" name="Google Shape;217;p10"/>
          <p:cNvSpPr txBox="1"/>
          <p:nvPr/>
        </p:nvSpPr>
        <p:spPr>
          <a:xfrm>
            <a:off x="211137" y="5830887"/>
            <a:ext cx="8721725" cy="36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distribución de la apropiación se realizó a partir de lo establecido en el acuerdo PCSJA22-11903 y PCSJA22-11938 en los cuales se detallan los valores de los proyectos de inversión 2022. </a:t>
            </a:r>
            <a:endParaRPr/>
          </a:p>
        </p:txBody>
      </p:sp>
      <p:sp>
        <p:nvSpPr>
          <p:cNvPr id="218" name="Google Shape;218;p10"/>
          <p:cNvSpPr txBox="1"/>
          <p:nvPr/>
        </p:nvSpPr>
        <p:spPr>
          <a:xfrm>
            <a:off x="7697787" y="561340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219" name="Google Shape;219;p10"/>
          <p:cNvSpPr txBox="1"/>
          <p:nvPr/>
        </p:nvSpPr>
        <p:spPr>
          <a:xfrm>
            <a:off x="6611937" y="6326187"/>
            <a:ext cx="2532062" cy="5847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dirty="0"/>
          </a:p>
        </p:txBody>
      </p:sp>
      <p:sp>
        <p:nvSpPr>
          <p:cNvPr id="220" name="Google Shape;220;p10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octubre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E902EA8-D456-4CB6-BB69-EB8857EF8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051066"/>
              </p:ext>
            </p:extLst>
          </p:nvPr>
        </p:nvGraphicFramePr>
        <p:xfrm>
          <a:off x="649288" y="1082675"/>
          <a:ext cx="7845112" cy="4465820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168879">
                  <a:extLst>
                    <a:ext uri="{9D8B030D-6E8A-4147-A177-3AD203B41FA5}">
                      <a16:colId xmlns:a16="http://schemas.microsoft.com/office/drawing/2014/main" val="938814630"/>
                    </a:ext>
                  </a:extLst>
                </a:gridCol>
                <a:gridCol w="976702">
                  <a:extLst>
                    <a:ext uri="{9D8B030D-6E8A-4147-A177-3AD203B41FA5}">
                      <a16:colId xmlns:a16="http://schemas.microsoft.com/office/drawing/2014/main" val="1082849986"/>
                    </a:ext>
                  </a:extLst>
                </a:gridCol>
                <a:gridCol w="657943">
                  <a:extLst>
                    <a:ext uri="{9D8B030D-6E8A-4147-A177-3AD203B41FA5}">
                      <a16:colId xmlns:a16="http://schemas.microsoft.com/office/drawing/2014/main" val="1535470675"/>
                    </a:ext>
                  </a:extLst>
                </a:gridCol>
                <a:gridCol w="657943">
                  <a:extLst>
                    <a:ext uri="{9D8B030D-6E8A-4147-A177-3AD203B41FA5}">
                      <a16:colId xmlns:a16="http://schemas.microsoft.com/office/drawing/2014/main" val="1388577146"/>
                    </a:ext>
                  </a:extLst>
                </a:gridCol>
                <a:gridCol w="602454">
                  <a:extLst>
                    <a:ext uri="{9D8B030D-6E8A-4147-A177-3AD203B41FA5}">
                      <a16:colId xmlns:a16="http://schemas.microsoft.com/office/drawing/2014/main" val="431153855"/>
                    </a:ext>
                  </a:extLst>
                </a:gridCol>
                <a:gridCol w="657943">
                  <a:extLst>
                    <a:ext uri="{9D8B030D-6E8A-4147-A177-3AD203B41FA5}">
                      <a16:colId xmlns:a16="http://schemas.microsoft.com/office/drawing/2014/main" val="3833472893"/>
                    </a:ext>
                  </a:extLst>
                </a:gridCol>
                <a:gridCol w="602454">
                  <a:extLst>
                    <a:ext uri="{9D8B030D-6E8A-4147-A177-3AD203B41FA5}">
                      <a16:colId xmlns:a16="http://schemas.microsoft.com/office/drawing/2014/main" val="3341335800"/>
                    </a:ext>
                  </a:extLst>
                </a:gridCol>
                <a:gridCol w="657943">
                  <a:extLst>
                    <a:ext uri="{9D8B030D-6E8A-4147-A177-3AD203B41FA5}">
                      <a16:colId xmlns:a16="http://schemas.microsoft.com/office/drawing/2014/main" val="119415806"/>
                    </a:ext>
                  </a:extLst>
                </a:gridCol>
                <a:gridCol w="602454">
                  <a:extLst>
                    <a:ext uri="{9D8B030D-6E8A-4147-A177-3AD203B41FA5}">
                      <a16:colId xmlns:a16="http://schemas.microsoft.com/office/drawing/2014/main" val="3056099401"/>
                    </a:ext>
                  </a:extLst>
                </a:gridCol>
                <a:gridCol w="657943">
                  <a:extLst>
                    <a:ext uri="{9D8B030D-6E8A-4147-A177-3AD203B41FA5}">
                      <a16:colId xmlns:a16="http://schemas.microsoft.com/office/drawing/2014/main" val="2008531808"/>
                    </a:ext>
                  </a:extLst>
                </a:gridCol>
                <a:gridCol w="602454">
                  <a:extLst>
                    <a:ext uri="{9D8B030D-6E8A-4147-A177-3AD203B41FA5}">
                      <a16:colId xmlns:a16="http://schemas.microsoft.com/office/drawing/2014/main" val="4080441504"/>
                    </a:ext>
                  </a:extLst>
                </a:gridCol>
              </a:tblGrid>
              <a:tr h="6352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UNIDAD COORDINADORA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CODIGO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APROPIACION VIGENTE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COMPROMISO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% EJECUCIÓN NIVEL COMPROMISO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OBLIGACION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 % EJECUCIÓN EFECTIVA 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PAGOS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% EJECUCIÓN NIVEL PAGOS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SALDO POR EJECUTAR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% POR EJECUTAR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875326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effectLst/>
                          <a:latin typeface="Calibri" panose="020F0502020204030204" pitchFamily="34" charset="0"/>
                        </a:rPr>
                        <a:t>U</a:t>
                      </a:r>
                      <a:r>
                        <a:rPr lang="es-CO" sz="800" b="0" i="0" u="none" strike="noStrike" dirty="0">
                          <a:effectLst/>
                          <a:latin typeface="Calibri" panose="020F0502020204030204" pitchFamily="34" charset="0"/>
                        </a:rPr>
                        <a:t>NIDAD DE INFORMATICA</a:t>
                      </a: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C-2701-0800-20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47.103,7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46.887,0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99,5%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26.485,4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56,2%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26.485,4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56,2%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216,6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0,5%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024183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URNA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C-2701-0800-21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3.901,1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1.257,8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32,2%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462,9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11,9%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462,9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11,9%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2.643,3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67,8%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450324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CENDOJ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C-2701-0800-22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37.983,4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35.088,7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92,4%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4.300,7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11,3%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3.722,6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9,8%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2.894,8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7,6%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529108"/>
                  </a:ext>
                </a:extLst>
              </a:tr>
              <a:tr h="38113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u="none" strike="noStrike" dirty="0">
                          <a:effectLst/>
                        </a:rPr>
                        <a:t>PROYECTOS ESPECIALES DE INFRAESTRUCTURA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C-2701-0800-23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24.500,0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24.500,0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100,0%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922496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UIF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C-2701-0800-24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4.959,8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182,4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3,7%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15,1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4.777,3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96,3%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209983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UIF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C-2701-0800-25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62.393,8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30.125,4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48,3%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7.870,7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12,6%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7.855,4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12,6%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32.268,5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51,7%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486149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UDAE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C-2701-0800-26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3.400,0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1.250,0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36,8%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2.150,0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63,2%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241443"/>
                  </a:ext>
                </a:extLst>
              </a:tr>
              <a:tr h="38113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u="none" strike="noStrike" dirty="0">
                          <a:effectLst/>
                        </a:rPr>
                        <a:t>GRUPO DE PROYECTOS ESPECIALES DE INFRAESTRUCTURA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C-2701-0800-27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35.996,1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35.996,1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100,0%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460364"/>
                  </a:ext>
                </a:extLst>
              </a:tr>
              <a:tr h="2540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u="none" strike="noStrike" dirty="0">
                          <a:effectLst/>
                        </a:rPr>
                        <a:t>UNIDAD ADMINISTRATIVA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C-2701-0800-28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53.645,2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37.193,4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69,3%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14.126,3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26,3%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14.126,3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26,3%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16.451,8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30,7%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784065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ESCUELA JUDICIAL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C-2701-0800-29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27.816,7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18.883,8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67,9%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1.117,4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1.105,1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8.933,0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32,1%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729625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OSEG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C-2701-0800-30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12.550,0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10.761,7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85,8%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1.788,3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14,2%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204505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u="none" strike="noStrike" dirty="0">
                          <a:effectLst/>
                        </a:rPr>
                        <a:t>RR.HH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C-2701-0800-31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12.903,8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9.996,6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77,5%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3.793,4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29,4%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3.785,6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29,3%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2.907,2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22,5%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057954"/>
                  </a:ext>
                </a:extLst>
              </a:tr>
              <a:tr h="2540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u="none" strike="noStrike" dirty="0">
                          <a:effectLst/>
                        </a:rPr>
                        <a:t>UNIDAD DE CARRERA JUDICIAL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C-2701-0800-32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2.430,0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889,2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36,6%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1.540,8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63,4%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892002"/>
                  </a:ext>
                </a:extLst>
              </a:tr>
              <a:tr h="38113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u="none" strike="noStrike" dirty="0">
                          <a:effectLst/>
                        </a:rPr>
                        <a:t>PROYECTOS ESPECIALES DE TECNOLOGIA 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C-2701-0800-36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38.625,4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27.627,2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71,5%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11.856,9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30,7%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11.511,3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29,8%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10.998,2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28,5%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790561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effectLst/>
                          <a:latin typeface="Calibri" panose="020F0502020204030204" pitchFamily="34" charset="0"/>
                        </a:rPr>
                        <a:t>U</a:t>
                      </a:r>
                      <a:r>
                        <a:rPr lang="es-CO" sz="800" b="0" i="0" u="none" strike="noStrike" dirty="0">
                          <a:effectLst/>
                          <a:latin typeface="Calibri" panose="020F0502020204030204" pitchFamily="34" charset="0"/>
                        </a:rPr>
                        <a:t>NIDAD DE INFORMATICA</a:t>
                      </a: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C-2799-0800-12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113.185,8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88.800,2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78,5%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37.354,6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33,0%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35.514,6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31,4%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24.385,7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21,5%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677740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BID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BID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96.627,1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7.392,9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7,7%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1.649,3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1,7%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1.599,3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1,7%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89.234,2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92,3%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726500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UDAE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C-2799-0800-13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2.800,0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2.799,5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100,0%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1.415,7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50,6%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1.415,7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50,6%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0,5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0,0%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931903"/>
                  </a:ext>
                </a:extLst>
              </a:tr>
              <a:tr h="15880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>
                          <a:effectLst/>
                        </a:rPr>
                        <a:t> </a:t>
                      </a:r>
                      <a:endParaRPr lang="es-CO" sz="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Total general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580.822,0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319.135,6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54,9%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110.448,3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19,0%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107.584,0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18,5%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261.686,4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45,1%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b"/>
                </a:tc>
                <a:extLst>
                  <a:ext uri="{0D108BD9-81ED-4DB2-BD59-A6C34878D82A}">
                    <a16:rowId xmlns:a16="http://schemas.microsoft.com/office/drawing/2014/main" val="4039276147"/>
                  </a:ext>
                </a:extLst>
              </a:tr>
            </a:tbl>
          </a:graphicData>
        </a:graphic>
      </p:graphicFrame>
      <p:sp>
        <p:nvSpPr>
          <p:cNvPr id="13" name="Google Shape;102;p2">
            <a:extLst>
              <a:ext uri="{FF2B5EF4-FFF2-40B4-BE49-F238E27FC236}">
                <a16:creationId xmlns:a16="http://schemas.microsoft.com/office/drawing/2014/main" id="{3D3BEA11-A43A-4153-93D3-34B55AC80B4D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3058</Words>
  <Application>Microsoft Office PowerPoint</Application>
  <PresentationFormat>Presentación en pantalla (4:3)</PresentationFormat>
  <Paragraphs>1491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Leonidas Hernandez Malagon</dc:creator>
  <cp:lastModifiedBy>William Leonidas Hernandez Malagon</cp:lastModifiedBy>
  <cp:revision>125</cp:revision>
  <cp:lastPrinted>2022-11-02T13:37:20Z</cp:lastPrinted>
  <dcterms:created xsi:type="dcterms:W3CDTF">2017-02-01T12:49:04Z</dcterms:created>
  <dcterms:modified xsi:type="dcterms:W3CDTF">2022-11-02T14:10:59Z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coavilaa@deaj.ramajudicial.gov.co</vt:lpwstr>
  </property>
  <property fmtid="{D5CDD505-2E9C-101B-9397-08002B2CF9AE}" pid="5" name="MSIP_Label_08d7dd68-c1dd-44d2-ba6c-4773849eac9b_SetDate">
    <vt:lpwstr>2019-05-02T19:31:47.2137147Z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