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93" r:id="rId4"/>
    <p:sldId id="261" r:id="rId5"/>
    <p:sldId id="294" r:id="rId6"/>
    <p:sldId id="264" r:id="rId7"/>
    <p:sldId id="298" r:id="rId8"/>
    <p:sldId id="267" r:id="rId9"/>
    <p:sldId id="299" r:id="rId10"/>
    <p:sldId id="290" r:id="rId11"/>
    <p:sldId id="296" r:id="rId12"/>
    <p:sldId id="297" r:id="rId13"/>
    <p:sldId id="288" r:id="rId14"/>
    <p:sldId id="269" r:id="rId15"/>
    <p:sldId id="270" r:id="rId16"/>
    <p:sldId id="272" r:id="rId17"/>
    <p:sldId id="275" r:id="rId18"/>
    <p:sldId id="274" r:id="rId19"/>
    <p:sldId id="300" r:id="rId20"/>
    <p:sldId id="301" r:id="rId21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1.%20Vigencia%20Ejecucion%20vigencia%202022\informe%20ejecucion%202022%20Final\1.%20Reporte%20vigencia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1.%20Vigencia%20Ejecucion%20vigencia%202022\informe%20ejecucion%202022%20Final\1.%20Reporte%20vigencia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1.%20Vigencia%20Ejecucion%20vigencia%202022\informe%20ejecucion%202022%20Final\1.%20Reporte%20vigencia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2.%20Ejecucion%20reserva%2031%20dic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C0C0C0"/>
                </a:highlight>
                <a:latin typeface="+mn-lt"/>
                <a:ea typeface="+mn-ea"/>
                <a:cs typeface="+mn-cs"/>
              </a:defRPr>
            </a:pPr>
            <a:r>
              <a:rPr lang="en-US" b="0" dirty="0">
                <a:highlight>
                  <a:srgbClr val="C0C0C0"/>
                </a:highlight>
              </a:rPr>
              <a:t>% </a:t>
            </a:r>
            <a:r>
              <a:rPr lang="en-US" b="0" dirty="0" err="1">
                <a:highlight>
                  <a:srgbClr val="C0C0C0"/>
                </a:highlight>
              </a:rPr>
              <a:t>Distribución</a:t>
            </a:r>
            <a:r>
              <a:rPr lang="en-US" b="0" baseline="0" dirty="0">
                <a:highlight>
                  <a:srgbClr val="C0C0C0"/>
                </a:highlight>
              </a:rPr>
              <a:t> de la </a:t>
            </a:r>
            <a:r>
              <a:rPr lang="en-US" b="0" baseline="0" dirty="0" err="1">
                <a:highlight>
                  <a:srgbClr val="C0C0C0"/>
                </a:highlight>
              </a:rPr>
              <a:t>Apropiación</a:t>
            </a:r>
            <a:r>
              <a:rPr lang="en-US" b="0" baseline="0" dirty="0">
                <a:highlight>
                  <a:srgbClr val="C0C0C0"/>
                </a:highlight>
              </a:rPr>
              <a:t> </a:t>
            </a:r>
          </a:p>
          <a:p>
            <a:pPr>
              <a:defRPr>
                <a:highlight>
                  <a:srgbClr val="C0C0C0"/>
                </a:highlight>
              </a:defRPr>
            </a:pPr>
            <a:r>
              <a:rPr lang="en-US" b="0" baseline="0" dirty="0">
                <a:highlight>
                  <a:srgbClr val="C0C0C0"/>
                </a:highlight>
              </a:rPr>
              <a:t>por </a:t>
            </a:r>
            <a:r>
              <a:rPr lang="en-US" b="0" baseline="0" dirty="0" err="1">
                <a:highlight>
                  <a:srgbClr val="C0C0C0"/>
                </a:highlight>
              </a:rPr>
              <a:t>Concepto</a:t>
            </a:r>
            <a:r>
              <a:rPr lang="en-US" b="0" baseline="0" dirty="0">
                <a:highlight>
                  <a:srgbClr val="C0C0C0"/>
                </a:highlight>
              </a:rPr>
              <a:t> de </a:t>
            </a:r>
            <a:r>
              <a:rPr lang="en-US" b="0" baseline="0" dirty="0" err="1">
                <a:highlight>
                  <a:srgbClr val="C0C0C0"/>
                </a:highlight>
              </a:rPr>
              <a:t>Gasto</a:t>
            </a:r>
            <a:r>
              <a:rPr lang="en-US" b="0" baseline="0" dirty="0">
                <a:highlight>
                  <a:srgbClr val="C0C0C0"/>
                </a:highlight>
              </a:rPr>
              <a:t> 2022</a:t>
            </a:r>
            <a:endParaRPr lang="en-US" b="0" dirty="0">
              <a:highlight>
                <a:srgbClr val="C0C0C0"/>
              </a:highlight>
            </a:endParaRPr>
          </a:p>
        </c:rich>
      </c:tx>
      <c:layout>
        <c:manualLayout>
          <c:xMode val="edge"/>
          <c:yMode val="edge"/>
          <c:x val="2.4251364103524957E-4"/>
          <c:y val="0.90918862677604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C0C0C0"/>
              </a:highlight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644821409974618E-2"/>
          <c:y val="8.8428048624878366E-2"/>
          <c:w val="0.84272770167524391"/>
          <c:h val="0.83060376552602577"/>
        </c:manualLayout>
      </c:layout>
      <c:pie3DChart>
        <c:varyColors val="1"/>
        <c:ser>
          <c:idx val="0"/>
          <c:order val="0"/>
          <c:tx>
            <c:strRef>
              <c:f>'graf origen'!$C$19</c:f>
              <c:strCache>
                <c:ptCount val="1"/>
                <c:pt idx="0">
                  <c:v>Apropiación Vigente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51C-4129-B6B5-413A1AB53C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51C-4129-B6B5-413A1AB53C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51C-4129-B6B5-413A1AB53C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51C-4129-B6B5-413A1AB53C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51C-4129-B6B5-413A1AB53C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51C-4129-B6B5-413A1AB53C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51C-4129-B6B5-413A1AB53C9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51C-4129-B6B5-413A1AB53C9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51C-4129-B6B5-413A1AB53C9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A51C-4129-B6B5-413A1AB53C93}"/>
              </c:ext>
            </c:extLst>
          </c:dPt>
          <c:dLbls>
            <c:dLbl>
              <c:idx val="1"/>
              <c:layout>
                <c:manualLayout>
                  <c:x val="0"/>
                  <c:y val="4.46897900554620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1C-4129-B6B5-413A1AB53C93}"/>
                </c:ext>
              </c:extLst>
            </c:dLbl>
            <c:dLbl>
              <c:idx val="2"/>
              <c:layout>
                <c:manualLayout>
                  <c:x val="0"/>
                  <c:y val="-2.812820145920291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51C-4129-B6B5-413A1AB53C93}"/>
                </c:ext>
              </c:extLst>
            </c:dLbl>
            <c:dLbl>
              <c:idx val="3"/>
              <c:layout>
                <c:manualLayout>
                  <c:x val="-7.8502722494125682E-2"/>
                  <c:y val="-0.114212373127804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1C-4129-B6B5-413A1AB53C93}"/>
                </c:ext>
              </c:extLst>
            </c:dLbl>
            <c:dLbl>
              <c:idx val="4"/>
              <c:layout>
                <c:manualLayout>
                  <c:x val="7.8299737713465628E-2"/>
                  <c:y val="-0.1345123468038710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1C-4129-B6B5-413A1AB53C93}"/>
                </c:ext>
              </c:extLst>
            </c:dLbl>
            <c:dLbl>
              <c:idx val="5"/>
              <c:layout>
                <c:manualLayout>
                  <c:x val="0.1925059857165464"/>
                  <c:y val="-2.620916188037683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1C-4129-B6B5-413A1AB53C93}"/>
                </c:ext>
              </c:extLst>
            </c:dLbl>
            <c:dLbl>
              <c:idx val="6"/>
              <c:layout>
                <c:manualLayout>
                  <c:x val="0.34655582537496343"/>
                  <c:y val="-1.44823669793064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51C-4129-B6B5-413A1AB53C93}"/>
                </c:ext>
              </c:extLst>
            </c:dLbl>
            <c:dLbl>
              <c:idx val="7"/>
              <c:layout>
                <c:manualLayout>
                  <c:x val="9.388342769226149E-2"/>
                  <c:y val="-8.87927867460399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51C-4129-B6B5-413A1AB53C93}"/>
                </c:ext>
              </c:extLst>
            </c:dLbl>
            <c:dLbl>
              <c:idx val="8"/>
              <c:layout>
                <c:manualLayout>
                  <c:x val="0.25817942615371897"/>
                  <c:y val="-1.00900894029590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51C-4129-B6B5-413A1AB53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'graf origen'!$B$20:$B$26</c:f>
              <c:strCache>
                <c:ptCount val="7"/>
                <c:pt idx="0">
                  <c:v>A-01-01 Gastos de Personal - Permanente </c:v>
                </c:pt>
                <c:pt idx="1">
                  <c:v>A-01-02 Gastos de Personal - Temporal </c:v>
                </c:pt>
                <c:pt idx="2">
                  <c:v>A-02 Adquisición Bienes y Servicios </c:v>
                </c:pt>
                <c:pt idx="3">
                  <c:v>A-03 Transferencias corrientes y otros </c:v>
                </c:pt>
                <c:pt idx="4">
                  <c:v>B - Fondo de Contingencias (Deuda Publica)</c:v>
                </c:pt>
                <c:pt idx="5">
                  <c:v>C- Inversión – Otros Recursos Tesoro y Fondos Especiales</c:v>
                </c:pt>
                <c:pt idx="6">
                  <c:v>C- Inversión – Recursos Crédito  Externo- BID</c:v>
                </c:pt>
              </c:strCache>
            </c:strRef>
          </c:cat>
          <c:val>
            <c:numRef>
              <c:f>'graf origen'!$C$20:$C$26</c:f>
              <c:numCache>
                <c:formatCode>#,##0.00</c:formatCode>
                <c:ptCount val="7"/>
                <c:pt idx="0">
                  <c:v>4878788.5</c:v>
                </c:pt>
                <c:pt idx="1">
                  <c:v>91146.7</c:v>
                </c:pt>
                <c:pt idx="2">
                  <c:v>366920.3</c:v>
                </c:pt>
                <c:pt idx="3">
                  <c:v>118353.70000000001</c:v>
                </c:pt>
                <c:pt idx="4">
                  <c:v>61903.7</c:v>
                </c:pt>
                <c:pt idx="5">
                  <c:v>484194.9</c:v>
                </c:pt>
                <c:pt idx="6">
                  <c:v>96627.1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51C-4129-B6B5-413A1AB53C9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 % Apropiación sin  Comprometer </a:t>
            </a:r>
          </a:p>
        </c:rich>
      </c:tx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'graf origen'!$C$30</c:f>
              <c:strCache>
                <c:ptCount val="1"/>
                <c:pt idx="0">
                  <c:v> Apropiación sin  Comprometer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51F-4773-A8E5-B7A2322CEB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51F-4773-A8E5-B7A2322CEB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51F-4773-A8E5-B7A2322CEB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51F-4773-A8E5-B7A2322CEB4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51F-4773-A8E5-B7A2322CEB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51F-4773-A8E5-B7A2322CEB4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E51F-4773-A8E5-B7A2322CEB4F}"/>
              </c:ext>
            </c:extLst>
          </c:dPt>
          <c:dLbls>
            <c:dLbl>
              <c:idx val="0"/>
              <c:layout>
                <c:manualLayout>
                  <c:x val="-2.9338571153831823E-2"/>
                  <c:y val="-1.00900894029590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1F-4773-A8E5-B7A2322CEB4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E51F-4773-A8E5-B7A2322CEB4F}"/>
                </c:ext>
              </c:extLst>
            </c:dLbl>
            <c:dLbl>
              <c:idx val="2"/>
              <c:layout>
                <c:manualLayout>
                  <c:x val="-1.062252804111782E-2"/>
                  <c:y val="-0.116963451918908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1F-4773-A8E5-B7A2322CEB4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E51F-4773-A8E5-B7A2322CEB4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1F-4773-A8E5-B7A2322CEB4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E51F-4773-A8E5-B7A2322CEB4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E51F-4773-A8E5-B7A2322CEB4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'graf origen'!$B$31:$B$37</c:f>
              <c:strCache>
                <c:ptCount val="7"/>
                <c:pt idx="0">
                  <c:v>A-01-01 Gastos de Personal - Permanente </c:v>
                </c:pt>
                <c:pt idx="1">
                  <c:v>A-01-02 Gastos de Personal - Temporal </c:v>
                </c:pt>
                <c:pt idx="2">
                  <c:v>A-02 Adquisición Bienes y Servicios </c:v>
                </c:pt>
                <c:pt idx="3">
                  <c:v>A-03 Transferencias corrientes y otros </c:v>
                </c:pt>
                <c:pt idx="4">
                  <c:v>B - Fondo de Contingencias (Deuda Publica)</c:v>
                </c:pt>
                <c:pt idx="5">
                  <c:v>C- Inversión – Otros Recursos Tesoro y Fondos Especiales</c:v>
                </c:pt>
                <c:pt idx="6">
                  <c:v>C- Inversión – Recursos Crédito  Externo- BID</c:v>
                </c:pt>
              </c:strCache>
            </c:strRef>
          </c:cat>
          <c:val>
            <c:numRef>
              <c:f>'graf origen'!$C$31:$C$37</c:f>
              <c:numCache>
                <c:formatCode>_-* #,##0.0_-;\-* #,##0.0_-;_-* "-"_-;_-@_-</c:formatCode>
                <c:ptCount val="7"/>
                <c:pt idx="0">
                  <c:v>28647.8</c:v>
                </c:pt>
                <c:pt idx="1">
                  <c:v>11763.9</c:v>
                </c:pt>
                <c:pt idx="2">
                  <c:v>7775.6</c:v>
                </c:pt>
                <c:pt idx="3">
                  <c:v>5489.8</c:v>
                </c:pt>
                <c:pt idx="4">
                  <c:v>0</c:v>
                </c:pt>
                <c:pt idx="5">
                  <c:v>31632</c:v>
                </c:pt>
                <c:pt idx="6">
                  <c:v>59466.9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51F-4773-A8E5-B7A2322CEB4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</a:t>
            </a:r>
            <a:endParaRPr lang="es-CO">
              <a:effectLst/>
            </a:endParaRPr>
          </a:p>
          <a:p>
            <a:pPr>
              <a:defRPr/>
            </a:pPr>
            <a:r>
              <a:rPr lang="es-CO" sz="1800" b="0" i="0" baseline="0">
                <a:effectLst/>
              </a:rPr>
              <a:t>Gastos de Funcionamiento 2022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Mensual!$A$25</c:f>
              <c:strCache>
                <c:ptCount val="1"/>
                <c:pt idx="0">
                  <c:v>Apropiado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Mensual!$B$24:$M$24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Mensual!$B$25:$M$25</c:f>
              <c:numCache>
                <c:formatCode>#,##0.0,,</c:formatCode>
                <c:ptCount val="12"/>
                <c:pt idx="0">
                  <c:v>5067375865013</c:v>
                </c:pt>
                <c:pt idx="1">
                  <c:v>5067375865013</c:v>
                </c:pt>
                <c:pt idx="2">
                  <c:v>5067375865013</c:v>
                </c:pt>
                <c:pt idx="3">
                  <c:v>5067375865013</c:v>
                </c:pt>
                <c:pt idx="4">
                  <c:v>5067375865013</c:v>
                </c:pt>
                <c:pt idx="5">
                  <c:v>5067375865013</c:v>
                </c:pt>
                <c:pt idx="6">
                  <c:v>5067375865013</c:v>
                </c:pt>
                <c:pt idx="7">
                  <c:v>5067375865013</c:v>
                </c:pt>
                <c:pt idx="8">
                  <c:v>5067375865013</c:v>
                </c:pt>
                <c:pt idx="9">
                  <c:v>5067375865013</c:v>
                </c:pt>
                <c:pt idx="10">
                  <c:v>5455209200000</c:v>
                </c:pt>
                <c:pt idx="11">
                  <c:v>5455209200000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CF-4041-AD0C-B5118DA4C5CA}"/>
            </c:ext>
          </c:extLst>
        </c:ser>
        <c:ser>
          <c:idx val="2"/>
          <c:order val="2"/>
          <c:tx>
            <c:strRef>
              <c:f>Mensual!$A$27</c:f>
              <c:strCache>
                <c:ptCount val="1"/>
                <c:pt idx="0">
                  <c:v>Obligado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Mensual!$B$24:$M$24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Mensual!$B$27:$M$27</c:f>
              <c:numCache>
                <c:formatCode>#,##0.0,,</c:formatCode>
                <c:ptCount val="12"/>
                <c:pt idx="0">
                  <c:v>240400179530.97</c:v>
                </c:pt>
                <c:pt idx="1">
                  <c:v>590853538246.08997</c:v>
                </c:pt>
                <c:pt idx="2">
                  <c:v>959160150572.73999</c:v>
                </c:pt>
                <c:pt idx="3">
                  <c:v>1325114664991</c:v>
                </c:pt>
                <c:pt idx="4">
                  <c:v>1726067859101.6899</c:v>
                </c:pt>
                <c:pt idx="5">
                  <c:v>2236070919485.1602</c:v>
                </c:pt>
                <c:pt idx="6">
                  <c:v>2681257991050.3203</c:v>
                </c:pt>
                <c:pt idx="7">
                  <c:v>3061529181571.7397</c:v>
                </c:pt>
                <c:pt idx="8">
                  <c:v>3441792464445.3394</c:v>
                </c:pt>
                <c:pt idx="9">
                  <c:v>3836332240825.2998</c:v>
                </c:pt>
                <c:pt idx="10">
                  <c:v>4224252359628.52</c:v>
                </c:pt>
                <c:pt idx="11">
                  <c:v>5178995467204.0195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CF-4041-AD0C-B5118DA4C5CA}"/>
            </c:ext>
          </c:extLst>
        </c:ser>
        <c:ser>
          <c:idx val="3"/>
          <c:order val="3"/>
          <c:tx>
            <c:strRef>
              <c:f>Mensual!$A$28</c:f>
              <c:strCache>
                <c:ptCount val="1"/>
                <c:pt idx="0">
                  <c:v>Pagado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Mensual!$B$24:$M$24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Mensual!$B$28:$M$28</c:f>
              <c:numCache>
                <c:formatCode>#,##0.0,,</c:formatCode>
                <c:ptCount val="12"/>
                <c:pt idx="0">
                  <c:v>239785360270.16998</c:v>
                </c:pt>
                <c:pt idx="1">
                  <c:v>589211660305.08997</c:v>
                </c:pt>
                <c:pt idx="2">
                  <c:v>955337564210.57996</c:v>
                </c:pt>
                <c:pt idx="3">
                  <c:v>1322926132947.7998</c:v>
                </c:pt>
                <c:pt idx="4">
                  <c:v>1718736709554.4897</c:v>
                </c:pt>
                <c:pt idx="5">
                  <c:v>2233058011998.4199</c:v>
                </c:pt>
                <c:pt idx="6">
                  <c:v>2678652349702.6299</c:v>
                </c:pt>
                <c:pt idx="7">
                  <c:v>3055426977649.2891</c:v>
                </c:pt>
                <c:pt idx="8">
                  <c:v>3438089186478.2798</c:v>
                </c:pt>
                <c:pt idx="9">
                  <c:v>3831750185860.79</c:v>
                </c:pt>
                <c:pt idx="10">
                  <c:v>4220824721152.2397</c:v>
                </c:pt>
                <c:pt idx="11">
                  <c:v>5148812832184.6299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CF-4041-AD0C-B5118DA4C5CA}"/>
            </c:ext>
          </c:extLst>
        </c:ser>
        <c:ser>
          <c:idx val="4"/>
          <c:order val="4"/>
          <c:tx>
            <c:strRef>
              <c:f>Mensual!$A$29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711359080528744E-3"/>
                  <c:y val="-4.65003214905828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CF-4041-AD0C-B5118DA4C5CA}"/>
                </c:ext>
              </c:extLst>
            </c:dLbl>
            <c:dLbl>
              <c:idx val="1"/>
              <c:layout>
                <c:manualLayout>
                  <c:x val="1.4711359080528475E-3"/>
                  <c:y val="-8.0870124331448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CF-4041-AD0C-B5118DA4C5CA}"/>
                </c:ext>
              </c:extLst>
            </c:dLbl>
            <c:dLbl>
              <c:idx val="2"/>
              <c:layout>
                <c:manualLayout>
                  <c:x val="7.3556795402642365E-3"/>
                  <c:y val="-0.123326939605458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CF-4041-AD0C-B5118DA4C5CA}"/>
                </c:ext>
              </c:extLst>
            </c:dLbl>
            <c:dLbl>
              <c:idx val="3"/>
              <c:layout>
                <c:manualLayout>
                  <c:x val="4.4134077241585424E-3"/>
                  <c:y val="-0.1657837548794693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CF-4041-AD0C-B5118DA4C5CA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6CF-4041-AD0C-B5118DA4C5CA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6CF-4041-AD0C-B5118DA4C5CA}"/>
                </c:ext>
              </c:extLst>
            </c:dLbl>
            <c:dLbl>
              <c:idx val="6"/>
              <c:layout>
                <c:manualLayout>
                  <c:x val="5.8845436322113899E-3"/>
                  <c:y val="-0.3032629662429316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6CF-4041-AD0C-B5118DA4C5CA}"/>
                </c:ext>
              </c:extLst>
            </c:dLbl>
            <c:dLbl>
              <c:idx val="7"/>
              <c:layout>
                <c:manualLayout>
                  <c:x val="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6CF-4041-AD0C-B5118DA4C5CA}"/>
                </c:ext>
              </c:extLst>
            </c:dLbl>
            <c:dLbl>
              <c:idx val="8"/>
              <c:layout>
                <c:manualLayout>
                  <c:x val="1.4711359080527395E-3"/>
                  <c:y val="-0.3962636092240974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6CF-4041-AD0C-B5118DA4C5CA}"/>
                </c:ext>
              </c:extLst>
            </c:dLbl>
            <c:dLbl>
              <c:idx val="9"/>
              <c:layout>
                <c:manualLayout>
                  <c:x val="-2.9422718161058025E-3"/>
                  <c:y val="-0.434676918281535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6CF-4041-AD0C-B5118DA4C5CA}"/>
                </c:ext>
              </c:extLst>
            </c:dLbl>
            <c:dLbl>
              <c:idx val="10"/>
              <c:layout>
                <c:manualLayout>
                  <c:x val="-7.3556795402643449E-3"/>
                  <c:y val="-0.4933077584218354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6CF-4041-AD0C-B5118DA4C5CA}"/>
                </c:ext>
              </c:extLst>
            </c:dLbl>
            <c:dLbl>
              <c:idx val="11"/>
              <c:layout>
                <c:manualLayout>
                  <c:x val="4.3999999538057747E-3"/>
                  <c:y val="-0.600498961346743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6CF-4041-AD0C-B5118DA4C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Mensual!$B$24:$M$24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Mensual!$B$29:$M$29</c:f>
              <c:numCache>
                <c:formatCode>0.0%</c:formatCode>
                <c:ptCount val="12"/>
                <c:pt idx="0">
                  <c:v>7.8514426853173516E-2</c:v>
                </c:pt>
                <c:pt idx="1">
                  <c:v>0.1455008613550178</c:v>
                </c:pt>
                <c:pt idx="2">
                  <c:v>0.21319219394607872</c:v>
                </c:pt>
                <c:pt idx="3">
                  <c:v>0.28209103230725174</c:v>
                </c:pt>
                <c:pt idx="4">
                  <c:v>0.36177843782228042</c:v>
                </c:pt>
                <c:pt idx="5">
                  <c:v>0.4594385376515952</c:v>
                </c:pt>
                <c:pt idx="6">
                  <c:v>0.55264879644066545</c:v>
                </c:pt>
                <c:pt idx="7">
                  <c:v>0.62461670499649824</c:v>
                </c:pt>
                <c:pt idx="8">
                  <c:v>0.6976433755748096</c:v>
                </c:pt>
                <c:pt idx="9">
                  <c:v>0.78267079303717002</c:v>
                </c:pt>
                <c:pt idx="10">
                  <c:v>0.79382870072666323</c:v>
                </c:pt>
                <c:pt idx="11">
                  <c:v>0.98972390702504309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6CF-4041-AD0C-B5118DA4C5C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Mensual!$A$26</c:f>
              <c:strCache>
                <c:ptCount val="1"/>
                <c:pt idx="0">
                  <c:v>Comprometido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Mensual!$B$24:$M$24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Mensual!$B$26:$M$26</c:f>
              <c:numCache>
                <c:formatCode>#,##0.0,,</c:formatCode>
                <c:ptCount val="12"/>
                <c:pt idx="0">
                  <c:v>397862111691.10004</c:v>
                </c:pt>
                <c:pt idx="1">
                  <c:v>737307553169.0199</c:v>
                </c:pt>
                <c:pt idx="2">
                  <c:v>1080324978211.5299</c:v>
                </c:pt>
                <c:pt idx="3">
                  <c:v>1429461288850.3699</c:v>
                </c:pt>
                <c:pt idx="4">
                  <c:v>1833267324302.73</c:v>
                </c:pt>
                <c:pt idx="5">
                  <c:v>2328147757152.5601</c:v>
                </c:pt>
                <c:pt idx="6">
                  <c:v>2800479172911.9102</c:v>
                </c:pt>
                <c:pt idx="7">
                  <c:v>3165167615783.2002</c:v>
                </c:pt>
                <c:pt idx="8">
                  <c:v>3535221203773.9897</c:v>
                </c:pt>
                <c:pt idx="9">
                  <c:v>3966087086887.1401</c:v>
                </c:pt>
                <c:pt idx="10">
                  <c:v>4330501631428.1401</c:v>
                </c:pt>
                <c:pt idx="11">
                  <c:v>5399150963062.96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76CF-4041-AD0C-B5118DA4C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</a:t>
            </a:r>
            <a:endParaRPr lang="es-CO">
              <a:effectLst/>
            </a:endParaRPr>
          </a:p>
          <a:p>
            <a:pPr>
              <a:defRPr/>
            </a:pPr>
            <a:r>
              <a:rPr lang="es-CO" sz="1800" b="0" i="0" baseline="0">
                <a:effectLst/>
              </a:rPr>
              <a:t>Inversión Recursos Tesoro y Fondos Especiae 2022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Mensual!$A$57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Mensual!$B$57:$M$57</c:f>
              <c:numCache>
                <c:formatCode>#,##0.0,,</c:formatCode>
                <c:ptCount val="12"/>
                <c:pt idx="0">
                  <c:v>484194932038</c:v>
                </c:pt>
                <c:pt idx="1">
                  <c:v>484194932038</c:v>
                </c:pt>
                <c:pt idx="2">
                  <c:v>484194932038</c:v>
                </c:pt>
                <c:pt idx="3">
                  <c:v>484194932038</c:v>
                </c:pt>
                <c:pt idx="4">
                  <c:v>484194932038</c:v>
                </c:pt>
                <c:pt idx="5">
                  <c:v>484194932038</c:v>
                </c:pt>
                <c:pt idx="6">
                  <c:v>484194932038</c:v>
                </c:pt>
                <c:pt idx="7">
                  <c:v>484194932038</c:v>
                </c:pt>
                <c:pt idx="8">
                  <c:v>484194932038</c:v>
                </c:pt>
                <c:pt idx="9">
                  <c:v>484194932038</c:v>
                </c:pt>
                <c:pt idx="10">
                  <c:v>484194932038</c:v>
                </c:pt>
                <c:pt idx="11">
                  <c:v>484194932038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2B-46CD-9DF7-0C5A949D0D35}"/>
            </c:ext>
          </c:extLst>
        </c:ser>
        <c:ser>
          <c:idx val="2"/>
          <c:order val="2"/>
          <c:tx>
            <c:strRef>
              <c:f>Mensual!$A$59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Mensual!$B$59:$M$59</c:f>
              <c:numCache>
                <c:formatCode>#,##0.0,,</c:formatCode>
                <c:ptCount val="12"/>
                <c:pt idx="0">
                  <c:v>4957000274</c:v>
                </c:pt>
                <c:pt idx="1">
                  <c:v>8677694994.7900009</c:v>
                </c:pt>
                <c:pt idx="2">
                  <c:v>27349658886.509998</c:v>
                </c:pt>
                <c:pt idx="3">
                  <c:v>34838017811.269997</c:v>
                </c:pt>
                <c:pt idx="4">
                  <c:v>40038101131.889999</c:v>
                </c:pt>
                <c:pt idx="5">
                  <c:v>45299976745.709999</c:v>
                </c:pt>
                <c:pt idx="6">
                  <c:v>60507090999.339996</c:v>
                </c:pt>
                <c:pt idx="7">
                  <c:v>74342311541</c:v>
                </c:pt>
                <c:pt idx="8">
                  <c:v>91476340804.270004</c:v>
                </c:pt>
                <c:pt idx="9">
                  <c:v>108798963574.36002</c:v>
                </c:pt>
                <c:pt idx="10">
                  <c:v>132901489280.17999</c:v>
                </c:pt>
                <c:pt idx="11">
                  <c:v>193647375647.16998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B-46CD-9DF7-0C5A949D0D35}"/>
            </c:ext>
          </c:extLst>
        </c:ser>
        <c:ser>
          <c:idx val="3"/>
          <c:order val="3"/>
          <c:tx>
            <c:strRef>
              <c:f>Mensual!$A$60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Mensual!$B$60:$M$60</c:f>
              <c:numCache>
                <c:formatCode>#,##0.0,,</c:formatCode>
                <c:ptCount val="12"/>
                <c:pt idx="0">
                  <c:v>0</c:v>
                </c:pt>
                <c:pt idx="1">
                  <c:v>8576811060.5299997</c:v>
                </c:pt>
                <c:pt idx="2">
                  <c:v>27252437003.309998</c:v>
                </c:pt>
                <c:pt idx="3">
                  <c:v>33338497375.049999</c:v>
                </c:pt>
                <c:pt idx="4">
                  <c:v>37954409124.889999</c:v>
                </c:pt>
                <c:pt idx="5">
                  <c:v>44265662204.43</c:v>
                </c:pt>
                <c:pt idx="6">
                  <c:v>55673108608.520004</c:v>
                </c:pt>
                <c:pt idx="7">
                  <c:v>73746486787</c:v>
                </c:pt>
                <c:pt idx="8">
                  <c:v>88218275563.820007</c:v>
                </c:pt>
                <c:pt idx="9">
                  <c:v>105984639026.70999</c:v>
                </c:pt>
                <c:pt idx="10">
                  <c:v>131333856112.89001</c:v>
                </c:pt>
                <c:pt idx="11">
                  <c:v>187296017572.32001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B-46CD-9DF7-0C5A949D0D35}"/>
            </c:ext>
          </c:extLst>
        </c:ser>
        <c:ser>
          <c:idx val="4"/>
          <c:order val="4"/>
          <c:tx>
            <c:strRef>
              <c:f>Mensual!$A$61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2B-46CD-9DF7-0C5A949D0D35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2B-46CD-9DF7-0C5A949D0D35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2B-46CD-9DF7-0C5A949D0D35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2B-46CD-9DF7-0C5A949D0D35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2B-46CD-9DF7-0C5A949D0D35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2B-46CD-9DF7-0C5A949D0D35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2B-46CD-9DF7-0C5A949D0D35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B2B-46CD-9DF7-0C5A949D0D35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B2B-46CD-9DF7-0C5A949D0D35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B2B-46CD-9DF7-0C5A949D0D35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B2B-46CD-9DF7-0C5A949D0D35}"/>
                </c:ext>
              </c:extLst>
            </c:dLbl>
            <c:dLbl>
              <c:idx val="11"/>
              <c:layout>
                <c:manualLayout>
                  <c:x val="8.8013403337782251E-3"/>
                  <c:y val="-0.468825834569567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93318082666619E-2"/>
                      <c:h val="4.12281053004907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2B2B-46CD-9DF7-0C5A949D0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Mensual!$B$61:$M$61</c:f>
              <c:numCache>
                <c:formatCode>0.0%</c:formatCode>
                <c:ptCount val="12"/>
                <c:pt idx="0">
                  <c:v>0.31508361506912019</c:v>
                </c:pt>
                <c:pt idx="1">
                  <c:v>0.31882374145323494</c:v>
                </c:pt>
                <c:pt idx="2">
                  <c:v>0.35518595993161478</c:v>
                </c:pt>
                <c:pt idx="3">
                  <c:v>0.40600332674432432</c:v>
                </c:pt>
                <c:pt idx="4">
                  <c:v>0.41588400560802735</c:v>
                </c:pt>
                <c:pt idx="5">
                  <c:v>0.46814468468511461</c:v>
                </c:pt>
                <c:pt idx="6">
                  <c:v>0.49027776288982194</c:v>
                </c:pt>
                <c:pt idx="7">
                  <c:v>0.56532748130023291</c:v>
                </c:pt>
                <c:pt idx="8">
                  <c:v>0.62613691908205837</c:v>
                </c:pt>
                <c:pt idx="9">
                  <c:v>0.64383724830588307</c:v>
                </c:pt>
                <c:pt idx="10">
                  <c:v>0.65146517911627844</c:v>
                </c:pt>
                <c:pt idx="11">
                  <c:v>0.93466179863444532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B2B-46CD-9DF7-0C5A949D0D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Mensual!$A$58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Mensual!$B$58:$M$58</c:f>
              <c:numCache>
                <c:formatCode>#,##0.0,,</c:formatCode>
                <c:ptCount val="12"/>
                <c:pt idx="0">
                  <c:v>152561889584.67999</c:v>
                </c:pt>
                <c:pt idx="1">
                  <c:v>154372839825.04999</c:v>
                </c:pt>
                <c:pt idx="2">
                  <c:v>171979241729.94</c:v>
                </c:pt>
                <c:pt idx="3">
                  <c:v>196584753200.17001</c:v>
                </c:pt>
                <c:pt idx="4">
                  <c:v>201368927831.07001</c:v>
                </c:pt>
                <c:pt idx="5">
                  <c:v>226673283785.06</c:v>
                </c:pt>
                <c:pt idx="6">
                  <c:v>237390008082.18002</c:v>
                </c:pt>
                <c:pt idx="7">
                  <c:v>273728701387.37997</c:v>
                </c:pt>
                <c:pt idx="8">
                  <c:v>303172322981.41998</c:v>
                </c:pt>
                <c:pt idx="9">
                  <c:v>311742732687</c:v>
                </c:pt>
                <c:pt idx="10">
                  <c:v>315436138127.32996</c:v>
                </c:pt>
                <c:pt idx="11">
                  <c:v>452558506068.32007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2B2B-46CD-9DF7-0C5A949D0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0" i="0" baseline="0" dirty="0">
                <a:effectLst/>
              </a:rPr>
              <a:t>Inversión BID 2022</a:t>
            </a:r>
            <a:endParaRPr lang="es-CO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6934127323157652"/>
          <c:y val="0.15756639710904496"/>
          <c:w val="0.81126580907723433"/>
          <c:h val="0.63175674168462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Mensual!$A$48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Mensual!$B$48:$M$48</c:f>
              <c:numCache>
                <c:formatCode>#,##0.0,,</c:formatCode>
                <c:ptCount val="12"/>
                <c:pt idx="0">
                  <c:v>96627095702</c:v>
                </c:pt>
                <c:pt idx="1">
                  <c:v>96627095702</c:v>
                </c:pt>
                <c:pt idx="2">
                  <c:v>96627095702</c:v>
                </c:pt>
                <c:pt idx="3">
                  <c:v>96627095702</c:v>
                </c:pt>
                <c:pt idx="4">
                  <c:v>96627095702</c:v>
                </c:pt>
                <c:pt idx="5">
                  <c:v>96627095702</c:v>
                </c:pt>
                <c:pt idx="6">
                  <c:v>96627095702</c:v>
                </c:pt>
                <c:pt idx="7">
                  <c:v>96627095702</c:v>
                </c:pt>
                <c:pt idx="8">
                  <c:v>96627095702</c:v>
                </c:pt>
                <c:pt idx="9">
                  <c:v>96627095702</c:v>
                </c:pt>
                <c:pt idx="10">
                  <c:v>96627095702</c:v>
                </c:pt>
                <c:pt idx="11">
                  <c:v>96627095702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7-419E-BEE4-366570087191}"/>
            </c:ext>
          </c:extLst>
        </c:ser>
        <c:ser>
          <c:idx val="4"/>
          <c:order val="2"/>
          <c:tx>
            <c:strRef>
              <c:f>Mensual!$A$52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9931673050168743E-3"/>
                  <c:y val="-1.13254565714097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77-419E-BEE4-366570087191}"/>
                </c:ext>
              </c:extLst>
            </c:dLbl>
            <c:dLbl>
              <c:idx val="1"/>
              <c:layout>
                <c:manualLayout>
                  <c:x val="-6.464305897063055E-3"/>
                  <c:y val="-2.2117675551481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77-419E-BEE4-366570087191}"/>
                </c:ext>
              </c:extLst>
            </c:dLbl>
            <c:dLbl>
              <c:idx val="2"/>
              <c:layout>
                <c:manualLayout>
                  <c:x val="-6.7541816615022208E-3"/>
                  <c:y val="-2.47942733256924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77-419E-BEE4-366570087191}"/>
                </c:ext>
              </c:extLst>
            </c:dLbl>
            <c:dLbl>
              <c:idx val="3"/>
              <c:layout>
                <c:manualLayout>
                  <c:x val="-1.1602411084299571E-2"/>
                  <c:y val="-3.75868768316765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77-419E-BEE4-366570087191}"/>
                </c:ext>
              </c:extLst>
            </c:dLbl>
            <c:dLbl>
              <c:idx val="4"/>
              <c:layout>
                <c:manualLayout>
                  <c:x val="-2.8987576443916609E-4"/>
                  <c:y val="-1.33043841265154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77-419E-BEE4-366570087191}"/>
                </c:ext>
              </c:extLst>
            </c:dLbl>
            <c:dLbl>
              <c:idx val="5"/>
              <c:layout>
                <c:manualLayout>
                  <c:x val="-1.013127249225333E-2"/>
                  <c:y val="-3.2831289787013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77-419E-BEE4-366570087191}"/>
                </c:ext>
              </c:extLst>
            </c:dLbl>
            <c:dLbl>
              <c:idx val="6"/>
              <c:layout>
                <c:manualLayout>
                  <c:x val="-6.6092437792826374E-3"/>
                  <c:y val="-4.15802102995583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77-419E-BEE4-366570087191}"/>
                </c:ext>
              </c:extLst>
            </c:dLbl>
            <c:dLbl>
              <c:idx val="7"/>
              <c:layout>
                <c:manualLayout>
                  <c:x val="-9.8415239779302485E-3"/>
                  <c:y val="-4.357337168678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916098908461231E-2"/>
                      <c:h val="5.8412885229637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DD77-419E-BEE4-366570087191}"/>
                </c:ext>
              </c:extLst>
            </c:dLbl>
            <c:dLbl>
              <c:idx val="8"/>
              <c:layout>
                <c:manualLayout>
                  <c:x val="-1.7921779099142984E-2"/>
                  <c:y val="-5.50205593896023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D77-419E-BEE4-366570087191}"/>
                </c:ext>
              </c:extLst>
            </c:dLbl>
            <c:dLbl>
              <c:idx val="9"/>
              <c:layout>
                <c:manualLayout>
                  <c:x val="-1.4254812503952826E-2"/>
                  <c:y val="-6.85036099760043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D77-419E-BEE4-366570087191}"/>
                </c:ext>
              </c:extLst>
            </c:dLbl>
            <c:dLbl>
              <c:idx val="10"/>
              <c:layout>
                <c:manualLayout>
                  <c:x val="-1.9247916183911539E-2"/>
                  <c:y val="-7.32198946483977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10028085373114E-2"/>
                      <c:h val="3.41303925244763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DD77-419E-BEE4-366570087191}"/>
                </c:ext>
              </c:extLst>
            </c:dLbl>
            <c:dLbl>
              <c:idx val="11"/>
              <c:layout>
                <c:manualLayout>
                  <c:x val="6.881177277353853E-3"/>
                  <c:y val="-0.182831980234093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442384646815396E-2"/>
                      <c:h val="4.66242980012088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DD77-419E-BEE4-3665700871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Mensual!$B$52:$M$52</c:f>
              <c:numCache>
                <c:formatCode>0.0%</c:formatCode>
                <c:ptCount val="12"/>
                <c:pt idx="0">
                  <c:v>1.9590778199916635E-2</c:v>
                </c:pt>
                <c:pt idx="1">
                  <c:v>1.9590778199916635E-2</c:v>
                </c:pt>
                <c:pt idx="2">
                  <c:v>2.1570899175404463E-2</c:v>
                </c:pt>
                <c:pt idx="3">
                  <c:v>2.1570899175404463E-2</c:v>
                </c:pt>
                <c:pt idx="4">
                  <c:v>1.5651234552925691E-2</c:v>
                </c:pt>
                <c:pt idx="5">
                  <c:v>2.105424589469361E-2</c:v>
                </c:pt>
                <c:pt idx="6">
                  <c:v>6.1028706968659752E-2</c:v>
                </c:pt>
                <c:pt idx="7">
                  <c:v>6.4151173041017903E-2</c:v>
                </c:pt>
                <c:pt idx="8">
                  <c:v>7.2901759497716087E-2</c:v>
                </c:pt>
                <c:pt idx="9">
                  <c:v>7.6509443216940046E-2</c:v>
                </c:pt>
                <c:pt idx="10">
                  <c:v>0.10852625488952732</c:v>
                </c:pt>
                <c:pt idx="11">
                  <c:v>0.38457354939201438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D77-419E-BEE4-3665700871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Mensual!$A$49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Mensual!$B$49:$M$49</c:f>
              <c:numCache>
                <c:formatCode>#,##0.0,,</c:formatCode>
                <c:ptCount val="12"/>
                <c:pt idx="0">
                  <c:v>1893000000</c:v>
                </c:pt>
                <c:pt idx="1">
                  <c:v>1893000000</c:v>
                </c:pt>
                <c:pt idx="2">
                  <c:v>2084333339</c:v>
                </c:pt>
                <c:pt idx="3">
                  <c:v>2084333339</c:v>
                </c:pt>
                <c:pt idx="4">
                  <c:v>1512333339</c:v>
                </c:pt>
                <c:pt idx="5">
                  <c:v>2034410633</c:v>
                </c:pt>
                <c:pt idx="6">
                  <c:v>5897026708.8299999</c:v>
                </c:pt>
                <c:pt idx="7">
                  <c:v>6198741536.8299999</c:v>
                </c:pt>
                <c:pt idx="8">
                  <c:v>7044285291.8299999</c:v>
                </c:pt>
                <c:pt idx="9">
                  <c:v>7392885291.8299999</c:v>
                </c:pt>
                <c:pt idx="10">
                  <c:v>10486576817.390001</c:v>
                </c:pt>
                <c:pt idx="11">
                  <c:v>37160225161.559998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DD77-419E-BEE4-366570087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C0C0C0"/>
                </a:highlight>
                <a:latin typeface="+mn-lt"/>
                <a:ea typeface="+mn-ea"/>
                <a:cs typeface="+mn-cs"/>
              </a:defRPr>
            </a:pPr>
            <a:r>
              <a:rPr lang="en-US" baseline="0" dirty="0">
                <a:highlight>
                  <a:srgbClr val="C0C0C0"/>
                </a:highlight>
              </a:rPr>
              <a:t>% </a:t>
            </a:r>
            <a:r>
              <a:rPr lang="en-US" baseline="0" dirty="0" err="1">
                <a:highlight>
                  <a:srgbClr val="C0C0C0"/>
                </a:highlight>
              </a:rPr>
              <a:t>Apropiación</a:t>
            </a:r>
            <a:r>
              <a:rPr lang="en-US" baseline="0" dirty="0">
                <a:highlight>
                  <a:srgbClr val="C0C0C0"/>
                </a:highlight>
              </a:rPr>
              <a:t> Total sin </a:t>
            </a:r>
            <a:r>
              <a:rPr lang="en-US" baseline="0" dirty="0" err="1">
                <a:highlight>
                  <a:srgbClr val="C0C0C0"/>
                </a:highlight>
              </a:rPr>
              <a:t>comprometer</a:t>
            </a:r>
            <a:r>
              <a:rPr lang="en-US" baseline="0" dirty="0">
                <a:highlight>
                  <a:srgbClr val="C0C0C0"/>
                </a:highlight>
              </a:rPr>
              <a:t> - </a:t>
            </a:r>
            <a:r>
              <a:rPr lang="en-US" baseline="0" dirty="0" err="1">
                <a:highlight>
                  <a:srgbClr val="C0C0C0"/>
                </a:highlight>
              </a:rPr>
              <a:t>Inversión</a:t>
            </a:r>
            <a:endParaRPr lang="en-US" baseline="0" dirty="0">
              <a:highlight>
                <a:srgbClr val="C0C0C0"/>
              </a:highlight>
            </a:endParaRPr>
          </a:p>
          <a:p>
            <a:pPr>
              <a:defRPr>
                <a:highlight>
                  <a:srgbClr val="C0C0C0"/>
                </a:highlight>
              </a:defRPr>
            </a:pPr>
            <a:r>
              <a:rPr lang="en-US" baseline="0" dirty="0">
                <a:highlight>
                  <a:srgbClr val="C0C0C0"/>
                </a:highlight>
              </a:rPr>
              <a:t>91.098,9 </a:t>
            </a:r>
            <a:r>
              <a:rPr lang="en-US" baseline="0" dirty="0" err="1">
                <a:highlight>
                  <a:srgbClr val="C0C0C0"/>
                </a:highlight>
              </a:rPr>
              <a:t>millones</a:t>
            </a:r>
            <a:r>
              <a:rPr lang="en-US" baseline="0" dirty="0">
                <a:highlight>
                  <a:srgbClr val="C0C0C0"/>
                </a:highlight>
              </a:rPr>
              <a:t> </a:t>
            </a:r>
            <a:endParaRPr lang="en-US" dirty="0">
              <a:highlight>
                <a:srgbClr val="C0C0C0"/>
              </a:highlight>
            </a:endParaRPr>
          </a:p>
        </c:rich>
      </c:tx>
      <c:layout>
        <c:manualLayout>
          <c:xMode val="edge"/>
          <c:yMode val="edge"/>
          <c:x val="0.55100978395145506"/>
          <c:y val="0.896475682725639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C0C0C0"/>
              </a:highlight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'Dupl Inv  proy'!$B$44</c:f>
              <c:strCache>
                <c:ptCount val="1"/>
                <c:pt idx="0">
                  <c:v> SALDO POR EJECUTAR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3A-471B-8506-D21C5C066B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3A-471B-8506-D21C5C066B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3A-471B-8506-D21C5C066B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3A-471B-8506-D21C5C066B9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3A-471B-8506-D21C5C066B9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3A-471B-8506-D21C5C066B9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3A-471B-8506-D21C5C066B9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63A-471B-8506-D21C5C066B9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63A-471B-8506-D21C5C066B9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963A-471B-8506-D21C5C066B9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963A-471B-8506-D21C5C066B9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963A-471B-8506-D21C5C066B9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963A-471B-8506-D21C5C066B90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963A-471B-8506-D21C5C066B90}"/>
              </c:ext>
            </c:extLst>
          </c:dPt>
          <c:dLbls>
            <c:dLbl>
              <c:idx val="1"/>
              <c:layout>
                <c:manualLayout>
                  <c:x val="-0.24791092624987798"/>
                  <c:y val="7.26486437013053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3A-471B-8506-D21C5C066B90}"/>
                </c:ext>
              </c:extLst>
            </c:dLbl>
            <c:dLbl>
              <c:idx val="2"/>
              <c:layout>
                <c:manualLayout>
                  <c:x val="-0.25377864048064436"/>
                  <c:y val="4.036035761183632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63A-471B-8506-D21C5C066B90}"/>
                </c:ext>
              </c:extLst>
            </c:dLbl>
            <c:dLbl>
              <c:idx val="3"/>
              <c:layout>
                <c:manualLayout>
                  <c:x val="-0.21270464086527993"/>
                  <c:y val="-1.8162160925326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63A-471B-8506-D21C5C066B90}"/>
                </c:ext>
              </c:extLst>
            </c:dLbl>
            <c:dLbl>
              <c:idx val="4"/>
              <c:layout>
                <c:manualLayout>
                  <c:x val="-0.28605106874985925"/>
                  <c:y val="-6.457657217893808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63A-471B-8506-D21C5C066B90}"/>
                </c:ext>
              </c:extLst>
            </c:dLbl>
            <c:dLbl>
              <c:idx val="5"/>
              <c:layout>
                <c:manualLayout>
                  <c:x val="-0.29925342576908348"/>
                  <c:y val="-0.129153144357876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63A-471B-8506-D21C5C066B90}"/>
                </c:ext>
              </c:extLst>
            </c:dLbl>
            <c:dLbl>
              <c:idx val="6"/>
              <c:layout>
                <c:manualLayout>
                  <c:x val="-0.26386048238848309"/>
                  <c:y val="-0.207855841700957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63A-471B-8506-D21C5C066B90}"/>
                </c:ext>
              </c:extLst>
            </c:dLbl>
            <c:dLbl>
              <c:idx val="7"/>
              <c:layout>
                <c:manualLayout>
                  <c:x val="-0.16869678413453237"/>
                  <c:y val="-0.2159279132233243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63A-471B-8506-D21C5C066B90}"/>
                </c:ext>
              </c:extLst>
            </c:dLbl>
            <c:dLbl>
              <c:idx val="8"/>
              <c:layout>
                <c:manualLayout>
                  <c:x val="-8.0681070673037217E-2"/>
                  <c:y val="-0.1957477344174061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63A-471B-8506-D21C5C066B90}"/>
                </c:ext>
              </c:extLst>
            </c:dLbl>
            <c:dLbl>
              <c:idx val="9"/>
              <c:layout>
                <c:manualLayout>
                  <c:x val="-2.3470856923065428E-2"/>
                  <c:y val="-0.175567555611488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63A-471B-8506-D21C5C066B90}"/>
                </c:ext>
              </c:extLst>
            </c:dLbl>
            <c:dLbl>
              <c:idx val="10"/>
              <c:layout>
                <c:manualLayout>
                  <c:x val="4.5474785288439158E-2"/>
                  <c:y val="-0.1695135019697125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63A-471B-8506-D21C5C066B90}"/>
                </c:ext>
              </c:extLst>
            </c:dLbl>
            <c:dLbl>
              <c:idx val="11"/>
              <c:layout>
                <c:manualLayout>
                  <c:x val="0.12468892740378479"/>
                  <c:y val="-0.163459448327937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63A-471B-8506-D21C5C066B90}"/>
                </c:ext>
              </c:extLst>
            </c:dLbl>
            <c:dLbl>
              <c:idx val="12"/>
              <c:layout>
                <c:manualLayout>
                  <c:x val="0.21563849798066312"/>
                  <c:y val="-0.151351341044386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63A-471B-8506-D21C5C066B90}"/>
                </c:ext>
              </c:extLst>
            </c:dLbl>
            <c:dLbl>
              <c:idx val="13"/>
              <c:layout>
                <c:manualLayout>
                  <c:x val="0.29191878298062557"/>
                  <c:y val="-8.273873310426448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63A-471B-8506-D21C5C066B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'Dupl Inv  proy'!$A$45:$A$58</c:f>
              <c:strCache>
                <c:ptCount val="14"/>
                <c:pt idx="0">
                  <c:v>BID</c:v>
                </c:pt>
                <c:pt idx="1">
                  <c:v>Escuela Judicial</c:v>
                </c:pt>
                <c:pt idx="2">
                  <c:v>UIF- SO</c:v>
                </c:pt>
                <c:pt idx="3">
                  <c:v>Mantenimeinto</c:v>
                </c:pt>
                <c:pt idx="4">
                  <c:v>URNA</c:v>
                </c:pt>
                <c:pt idx="5">
                  <c:v>UIF-SJ</c:v>
                </c:pt>
                <c:pt idx="6">
                  <c:v>RR.HH</c:v>
                </c:pt>
                <c:pt idx="7">
                  <c:v>PET- TD</c:v>
                </c:pt>
                <c:pt idx="8">
                  <c:v>UDAE -EE</c:v>
                </c:pt>
                <c:pt idx="9">
                  <c:v>OSEG</c:v>
                </c:pt>
                <c:pt idx="10">
                  <c:v>Carrera Judicial</c:v>
                </c:pt>
                <c:pt idx="11">
                  <c:v>CENDOJ</c:v>
                </c:pt>
                <c:pt idx="12">
                  <c:v>Informatica -FP</c:v>
                </c:pt>
                <c:pt idx="13">
                  <c:v>Informatica- ID</c:v>
                </c:pt>
              </c:strCache>
            </c:strRef>
          </c:cat>
          <c:val>
            <c:numRef>
              <c:f>'Dupl Inv  proy'!$B$45:$B$58</c:f>
              <c:numCache>
                <c:formatCode>#,##0.0,,</c:formatCode>
                <c:ptCount val="14"/>
                <c:pt idx="0">
                  <c:v>59466870540.440002</c:v>
                </c:pt>
                <c:pt idx="1">
                  <c:v>6792762228</c:v>
                </c:pt>
                <c:pt idx="2">
                  <c:v>4777317999</c:v>
                </c:pt>
                <c:pt idx="3">
                  <c:v>2934203884.2699966</c:v>
                </c:pt>
                <c:pt idx="4">
                  <c:v>2633734399.6999998</c:v>
                </c:pt>
                <c:pt idx="5">
                  <c:v>2471168335.7200012</c:v>
                </c:pt>
                <c:pt idx="6">
                  <c:v>2163676973.75</c:v>
                </c:pt>
                <c:pt idx="7">
                  <c:v>2153794333.2399979</c:v>
                </c:pt>
                <c:pt idx="8">
                  <c:v>2150004933</c:v>
                </c:pt>
                <c:pt idx="9">
                  <c:v>1788346382</c:v>
                </c:pt>
                <c:pt idx="10">
                  <c:v>1540835813</c:v>
                </c:pt>
                <c:pt idx="11">
                  <c:v>1466783461.7700043</c:v>
                </c:pt>
                <c:pt idx="12">
                  <c:v>673294747.41999817</c:v>
                </c:pt>
                <c:pt idx="13">
                  <c:v>85573260.419998169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963A-471B-8506-D21C5C066B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Resultados Ejecucion Inversion 2022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'C inv pro'!$U$44</c:f>
              <c:strCache>
                <c:ptCount val="1"/>
                <c:pt idx="0">
                  <c:v>Inversion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B4-439C-A37E-1CCD2AB733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CB4-439C-A37E-1CCD2AB733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CB4-439C-A37E-1CCD2AB733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inv pro'!$V$26:$AA$26</c:f>
              <c:strCache>
                <c:ptCount val="6"/>
                <c:pt idx="0">
                  <c:v> Apropiado </c:v>
                </c:pt>
                <c:pt idx="1">
                  <c:v> Comprometido </c:v>
                </c:pt>
                <c:pt idx="2">
                  <c:v> Obligado </c:v>
                </c:pt>
                <c:pt idx="3">
                  <c:v> Pagado </c:v>
                </c:pt>
                <c:pt idx="4">
                  <c:v> Reserva a Constituir 2022 </c:v>
                </c:pt>
                <c:pt idx="5">
                  <c:v> CxP a Constituir 2022 </c:v>
                </c:pt>
              </c:strCache>
            </c:strRef>
          </c:cat>
          <c:val>
            <c:numRef>
              <c:f>'C inv pro'!$V$44:$AA$44</c:f>
              <c:numCache>
                <c:formatCode>#,##0.0,,</c:formatCode>
                <c:ptCount val="6"/>
                <c:pt idx="0">
                  <c:v>580822027740</c:v>
                </c:pt>
                <c:pt idx="1">
                  <c:v>489718731229.03992</c:v>
                </c:pt>
                <c:pt idx="2">
                  <c:v>203804279047.87003</c:v>
                </c:pt>
                <c:pt idx="3">
                  <c:v>197417629975.04001</c:v>
                </c:pt>
                <c:pt idx="4">
                  <c:v>285914452181.17004</c:v>
                </c:pt>
                <c:pt idx="5">
                  <c:v>6386649072.8299999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B4-439C-A37E-1CCD2AB73370}"/>
            </c:ext>
          </c:extLst>
        </c:ser>
        <c:ser>
          <c:idx val="1"/>
          <c:order val="1"/>
          <c:tx>
            <c:v>%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inv pro'!$V$26:$AA$26</c:f>
              <c:strCache>
                <c:ptCount val="6"/>
                <c:pt idx="0">
                  <c:v> Apropiado </c:v>
                </c:pt>
                <c:pt idx="1">
                  <c:v> Comprometido </c:v>
                </c:pt>
                <c:pt idx="2">
                  <c:v> Obligado </c:v>
                </c:pt>
                <c:pt idx="3">
                  <c:v> Pagado </c:v>
                </c:pt>
                <c:pt idx="4">
                  <c:v> Reserva a Constituir 2022 </c:v>
                </c:pt>
                <c:pt idx="5">
                  <c:v> CxP a Constituir 2022 </c:v>
                </c:pt>
              </c:strCache>
            </c:strRef>
          </c:cat>
          <c:val>
            <c:numRef>
              <c:f>'C inv pro'!$V$45:$AA$45</c:f>
              <c:numCache>
                <c:formatCode>0.0%</c:formatCode>
                <c:ptCount val="6"/>
                <c:pt idx="1">
                  <c:v>0.84314765597743191</c:v>
                </c:pt>
                <c:pt idx="2">
                  <c:v>0.35088937628774175</c:v>
                </c:pt>
                <c:pt idx="3">
                  <c:v>0.33989349671051444</c:v>
                </c:pt>
                <c:pt idx="4">
                  <c:v>0.49225827968969044</c:v>
                </c:pt>
                <c:pt idx="5">
                  <c:v>1.0995879577227275E-2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CB4-439C-A37E-1CCD2AB733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68265359"/>
        <c:axId val="1268277007"/>
      </c:barChart>
      <c:catAx>
        <c:axId val="12682653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68277007"/>
        <c:crosses val="autoZero"/>
        <c:auto val="1"/>
        <c:lblAlgn val="ctr"/>
        <c:lblOffset val="100"/>
        <c:noMultiLvlLbl val="0"/>
      </c:catAx>
      <c:valAx>
        <c:axId val="1268277007"/>
        <c:scaling>
          <c:orientation val="minMax"/>
        </c:scaling>
        <c:delete val="1"/>
        <c:axPos val="b"/>
        <c:numFmt formatCode="#,##0.0,," sourceLinked="1"/>
        <c:majorTickMark val="out"/>
        <c:minorTickMark val="none"/>
        <c:tickLblPos val="nextTo"/>
        <c:crossAx val="1268265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CO" sz="1000" b="0" i="0" u="none" strike="noStrike" kern="1200" spc="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O" sz="1000" b="1" i="0" baseline="0">
                <a:effectLst/>
              </a:rPr>
              <a:t>Nivel de Ejecución Acumulado </a:t>
            </a:r>
            <a:endParaRPr lang="es-CO" sz="1000">
              <a:effectLst/>
            </a:endParaRPr>
          </a:p>
          <a:p>
            <a:pPr>
              <a:defRPr sz="1000"/>
            </a:pPr>
            <a:r>
              <a:rPr lang="es-CO" sz="1000" b="1" i="0" baseline="0">
                <a:effectLst/>
              </a:rPr>
              <a:t>Reserva de Inversión 2022</a:t>
            </a:r>
            <a:endParaRPr lang="es-CO" sz="1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CO" sz="1000" b="0" i="0" u="none" strike="noStrike" kern="1200" spc="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8653860527499347"/>
          <c:y val="0"/>
          <c:w val="0.83694600780442252"/>
          <c:h val="0.8103584440906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Mensual!$A$5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Mensual!$B$5:$P$5</c:f>
              <c:numCache>
                <c:formatCode>#,##0.0,,</c:formatCode>
                <c:ptCount val="12"/>
                <c:pt idx="0">
                  <c:v>269318544050.11996</c:v>
                </c:pt>
                <c:pt idx="1">
                  <c:v>269271653269.11996</c:v>
                </c:pt>
                <c:pt idx="2">
                  <c:v>269266077549.38998</c:v>
                </c:pt>
                <c:pt idx="3">
                  <c:v>269265702511.38998</c:v>
                </c:pt>
                <c:pt idx="4">
                  <c:v>269207559049.83997</c:v>
                </c:pt>
                <c:pt idx="5">
                  <c:v>269200123105.39996</c:v>
                </c:pt>
                <c:pt idx="6">
                  <c:v>268945552350.48999</c:v>
                </c:pt>
                <c:pt idx="7">
                  <c:v>268940632293.48001</c:v>
                </c:pt>
                <c:pt idx="8">
                  <c:v>268940115516.70001</c:v>
                </c:pt>
                <c:pt idx="9">
                  <c:v>267473685281.55005</c:v>
                </c:pt>
                <c:pt idx="10">
                  <c:v>266987353158.38</c:v>
                </c:pt>
                <c:pt idx="11">
                  <c:v>261543678780.67004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F4-4FAD-9467-DE40DFCD77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12012351"/>
        <c:axId val="94831871"/>
      </c:barChart>
      <c:lineChart>
        <c:grouping val="standard"/>
        <c:varyColors val="0"/>
        <c:ser>
          <c:idx val="2"/>
          <c:order val="1"/>
          <c:tx>
            <c:strRef>
              <c:f>Mensual!$A$6</c:f>
              <c:strCache>
                <c:ptCount val="1"/>
                <c:pt idx="0">
                  <c:v>Obligaciones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Mensual!$B$6:$P$6</c:f>
            </c:numRef>
          </c:val>
          <c:smooth val="0"/>
          <c:extLst>
            <c:ext xmlns:c16="http://schemas.microsoft.com/office/drawing/2014/chart" uri="{C3380CC4-5D6E-409C-BE32-E72D297353CC}">
              <c16:uniqueId val="{00000001-27F4-4FAD-9467-DE40DFCD7788}"/>
            </c:ext>
          </c:extLst>
        </c:ser>
        <c:ser>
          <c:idx val="1"/>
          <c:order val="2"/>
          <c:tx>
            <c:strRef>
              <c:f>Mensual!$A$7</c:f>
              <c:strCache>
                <c:ptCount val="1"/>
                <c:pt idx="0">
                  <c:v>Pagos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Mensual!$B$7:$P$7</c:f>
              <c:numCache>
                <c:formatCode>#,##0.0,,</c:formatCode>
                <c:ptCount val="12"/>
                <c:pt idx="0">
                  <c:v>9742669300.2799988</c:v>
                </c:pt>
                <c:pt idx="1">
                  <c:v>25104822686.16</c:v>
                </c:pt>
                <c:pt idx="2">
                  <c:v>41217872201.090004</c:v>
                </c:pt>
                <c:pt idx="3">
                  <c:v>62252559247.619995</c:v>
                </c:pt>
                <c:pt idx="4">
                  <c:v>84906208133.539993</c:v>
                </c:pt>
                <c:pt idx="5">
                  <c:v>106076092644.51001</c:v>
                </c:pt>
                <c:pt idx="6">
                  <c:v>115707424565.53999</c:v>
                </c:pt>
                <c:pt idx="7">
                  <c:v>130252567387.86</c:v>
                </c:pt>
                <c:pt idx="8">
                  <c:v>181733806003.10004</c:v>
                </c:pt>
                <c:pt idx="9">
                  <c:v>223398173392.29001</c:v>
                </c:pt>
                <c:pt idx="10">
                  <c:v>231624068672.63998</c:v>
                </c:pt>
                <c:pt idx="11">
                  <c:v>255980329736.24005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7F4-4FAD-9467-DE40DFCD7788}"/>
            </c:ext>
          </c:extLst>
        </c:ser>
        <c:ser>
          <c:idx val="3"/>
          <c:order val="3"/>
          <c:tx>
            <c:strRef>
              <c:f>Mensual!$A$8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036261622826653E-2"/>
                  <c:y val="-7.6826618114876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F4-4FAD-9467-DE40DFCD7788}"/>
                </c:ext>
              </c:extLst>
            </c:dLbl>
            <c:dLbl>
              <c:idx val="1"/>
              <c:layout>
                <c:manualLayout>
                  <c:x val="-3.3788934488334227E-2"/>
                  <c:y val="-0.123326939605458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F4-4FAD-9467-DE40DFCD7788}"/>
                </c:ext>
              </c:extLst>
            </c:dLbl>
            <c:dLbl>
              <c:idx val="2"/>
              <c:layout>
                <c:manualLayout>
                  <c:x val="-3.3788934488334255E-2"/>
                  <c:y val="-0.194088298395476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s-CO" sz="1400" b="1" i="0" u="sng" strike="noStrike" kern="1200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081320861618989E-2"/>
                      <c:h val="4.69148604743605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7F4-4FAD-9467-DE40DFCD7788}"/>
                </c:ext>
              </c:extLst>
            </c:dLbl>
            <c:dLbl>
              <c:idx val="3"/>
              <c:layout>
                <c:manualLayout>
                  <c:x val="-2.4974429839203539E-2"/>
                  <c:y val="-0.2264363481280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F4-4FAD-9467-DE40DFCD7788}"/>
                </c:ext>
              </c:extLst>
            </c:dLbl>
            <c:dLbl>
              <c:idx val="4"/>
              <c:layout>
                <c:manualLayout>
                  <c:x val="-2.6443513947391983E-2"/>
                  <c:y val="-0.301241213134645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F4-4FAD-9467-DE40DFCD7788}"/>
                </c:ext>
              </c:extLst>
            </c:dLbl>
            <c:dLbl>
              <c:idx val="5"/>
              <c:layout>
                <c:manualLayout>
                  <c:x val="-3.0850766271957313E-2"/>
                  <c:y val="-0.349763287733514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7F4-4FAD-9467-DE40DFCD7788}"/>
                </c:ext>
              </c:extLst>
            </c:dLbl>
            <c:dLbl>
              <c:idx val="6"/>
              <c:layout>
                <c:manualLayout>
                  <c:x val="-2.7912598055580534E-2"/>
                  <c:y val="-0.369980818816376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F4-4FAD-9467-DE40DFCD7788}"/>
                </c:ext>
              </c:extLst>
            </c:dLbl>
            <c:dLbl>
              <c:idx val="7"/>
              <c:layout>
                <c:manualLayout>
                  <c:x val="-2.6443513947391875E-2"/>
                  <c:y val="-0.42861165895667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7F4-4FAD-9467-DE40DFCD7788}"/>
                </c:ext>
              </c:extLst>
            </c:dLbl>
            <c:dLbl>
              <c:idx val="8"/>
              <c:layout>
                <c:manualLayout>
                  <c:x val="-2.2036261622826653E-2"/>
                  <c:y val="-0.545873339237276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F4-4FAD-9467-DE40DFCD7788}"/>
                </c:ext>
              </c:extLst>
            </c:dLbl>
            <c:dLbl>
              <c:idx val="9"/>
              <c:layout>
                <c:manualLayout>
                  <c:x val="-2.4974429839203539E-2"/>
                  <c:y val="-0.642917488435015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7F4-4FAD-9467-DE40DFCD7788}"/>
                </c:ext>
              </c:extLst>
            </c:dLbl>
            <c:dLbl>
              <c:idx val="10"/>
              <c:layout>
                <c:manualLayout>
                  <c:x val="-3.2319850380145759E-2"/>
                  <c:y val="-0.661113266409590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7F4-4FAD-9467-DE40DFCD7788}"/>
                </c:ext>
              </c:extLst>
            </c:dLbl>
            <c:dLbl>
              <c:idx val="11"/>
              <c:layout>
                <c:manualLayout>
                  <c:x val="-1.4728458167814925E-2"/>
                  <c:y val="-0.71310343797500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s-CO" sz="1400" b="1" i="0" u="sng" strike="noStrike" kern="1200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059082399110536E-2"/>
                      <c:h val="0.10561019300729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27F4-4FAD-9467-DE40DFCD77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CO" sz="1400" b="1" i="0" u="sng" strike="noStrike" kern="1200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Mensual!$B$8:$P$8</c:f>
              <c:numCache>
                <c:formatCode>0.0%</c:formatCode>
                <c:ptCount val="12"/>
                <c:pt idx="0">
                  <c:v>5.7149627489095828E-2</c:v>
                </c:pt>
                <c:pt idx="1">
                  <c:v>0.10765961097296287</c:v>
                </c:pt>
                <c:pt idx="2">
                  <c:v>0.20448653613279755</c:v>
                </c:pt>
                <c:pt idx="3">
                  <c:v>0.25878387048904772</c:v>
                </c:pt>
                <c:pt idx="4">
                  <c:v>0.33611966126477827</c:v>
                </c:pt>
                <c:pt idx="5">
                  <c:v>0.40547010428506924</c:v>
                </c:pt>
                <c:pt idx="6">
                  <c:v>0.45524749086488076</c:v>
                </c:pt>
                <c:pt idx="7">
                  <c:v>0.49171378708573804</c:v>
                </c:pt>
                <c:pt idx="8">
                  <c:v>0.80817264932959954</c:v>
                </c:pt>
                <c:pt idx="9">
                  <c:v>0.84352776717655298</c:v>
                </c:pt>
                <c:pt idx="10">
                  <c:v>0.87171829339563223</c:v>
                </c:pt>
                <c:pt idx="11">
                  <c:v>0.97872879562462911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27F4-4FAD-9467-DE40DFCD77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2009151"/>
        <c:axId val="94821055"/>
      </c:lineChart>
      <c:catAx>
        <c:axId val="201201235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831871"/>
        <c:crosses val="autoZero"/>
        <c:auto val="1"/>
        <c:lblAlgn val="ctr"/>
        <c:lblOffset val="100"/>
        <c:noMultiLvlLbl val="0"/>
      </c:catAx>
      <c:valAx>
        <c:axId val="948318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crossAx val="2012012351"/>
        <c:crosses val="autoZero"/>
        <c:crossBetween val="between"/>
      </c:valAx>
      <c:valAx>
        <c:axId val="94821055"/>
        <c:scaling>
          <c:orientation val="minMax"/>
        </c:scaling>
        <c:delete val="1"/>
        <c:axPos val="r"/>
        <c:numFmt formatCode="#,##0.0,," sourceLinked="1"/>
        <c:majorTickMark val="out"/>
        <c:minorTickMark val="none"/>
        <c:tickLblPos val="nextTo"/>
        <c:crossAx val="2012009151"/>
        <c:crosses val="max"/>
        <c:crossBetween val="between"/>
      </c:valAx>
      <c:catAx>
        <c:axId val="201200915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94821055"/>
        <c:crosses val="max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CO" sz="12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</c:dTable>
      <c:spPr>
        <a:noFill/>
        <a:ln>
          <a:solidFill>
            <a:schemeClr val="accent1"/>
          </a:solidFill>
        </a:ln>
        <a:effectLst>
          <a:innerShdw blurRad="63500" dist="50800" dir="13500000">
            <a:prstClr val="black">
              <a:alpha val="50000"/>
            </a:prstClr>
          </a:inn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s-CO" sz="1000" b="0" i="0" u="none" strike="noStrike" kern="1200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0.27737</cdr:x>
      <cdr:y>0</cdr:y>
    </cdr:from>
    <cdr:to>
      <cdr:x>0.80624</cdr:x>
      <cdr:y>0.04212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97780443-D579-4186-8198-136A33A236C8}"/>
            </a:ext>
          </a:extLst>
        </cdr:cNvPr>
        <cdr:cNvSpPr/>
      </cdr:nvSpPr>
      <cdr:spPr>
        <a:xfrm xmlns:a="http://schemas.openxmlformats.org/drawingml/2006/main">
          <a:off x="2397837" y="0"/>
          <a:ext cx="4572000" cy="264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9pPr>
        </a:lstStyle>
        <a:p xmlns:a="http://schemas.openxmlformats.org/drawingml/2006/main">
          <a:pPr algn="ctr">
            <a:defRPr sz="1400" b="0" i="0" u="none" strike="noStrike" kern="1200" cap="none" spc="2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s-CO" sz="1100" b="1" kern="1200" spc="20" dirty="0">
            <a:solidFill>
              <a:schemeClr val="tx1"/>
            </a:solidFill>
            <a:latin typeface="+mn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646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180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276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02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2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3032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9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4622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80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1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de Ejecución Presupuestal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Rama Judicial - vigencia 2022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Acumulado a Diciembre 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B26DD6FE-1D1D-4E8E-B9A3-4E9ACF7C5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30935"/>
              </p:ext>
            </p:extLst>
          </p:nvPr>
        </p:nvGraphicFramePr>
        <p:xfrm>
          <a:off x="536622" y="1210389"/>
          <a:ext cx="7858539" cy="4707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709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9" y="919516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Inversion : Nivel Central y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622300" y="5555103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3BA3F57-61BA-4193-9C99-EB500865B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522658"/>
              </p:ext>
            </p:extLst>
          </p:nvPr>
        </p:nvGraphicFramePr>
        <p:xfrm>
          <a:off x="627060" y="1316635"/>
          <a:ext cx="7894639" cy="4979002"/>
        </p:xfrm>
        <a:graphic>
          <a:graphicData uri="http://schemas.openxmlformats.org/drawingml/2006/table">
            <a:tbl>
              <a:tblPr/>
              <a:tblGrid>
                <a:gridCol w="1593700">
                  <a:extLst>
                    <a:ext uri="{9D8B030D-6E8A-4147-A177-3AD203B41FA5}">
                      <a16:colId xmlns:a16="http://schemas.microsoft.com/office/drawing/2014/main" val="796550167"/>
                    </a:ext>
                  </a:extLst>
                </a:gridCol>
                <a:gridCol w="761340">
                  <a:extLst>
                    <a:ext uri="{9D8B030D-6E8A-4147-A177-3AD203B41FA5}">
                      <a16:colId xmlns:a16="http://schemas.microsoft.com/office/drawing/2014/main" val="3556513844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1679287778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592160040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1604145495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3142485392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3340966400"/>
                    </a:ext>
                  </a:extLst>
                </a:gridCol>
                <a:gridCol w="852246">
                  <a:extLst>
                    <a:ext uri="{9D8B030D-6E8A-4147-A177-3AD203B41FA5}">
                      <a16:colId xmlns:a16="http://schemas.microsoft.com/office/drawing/2014/main" val="745752069"/>
                    </a:ext>
                  </a:extLst>
                </a:gridCol>
                <a:gridCol w="639184">
                  <a:extLst>
                    <a:ext uri="{9D8B030D-6E8A-4147-A177-3AD203B41FA5}">
                      <a16:colId xmlns:a16="http://schemas.microsoft.com/office/drawing/2014/main" val="3028750113"/>
                    </a:ext>
                  </a:extLst>
                </a:gridCol>
                <a:gridCol w="639184">
                  <a:extLst>
                    <a:ext uri="{9D8B030D-6E8A-4147-A177-3AD203B41FA5}">
                      <a16:colId xmlns:a16="http://schemas.microsoft.com/office/drawing/2014/main" val="3793171037"/>
                    </a:ext>
                  </a:extLst>
                </a:gridCol>
              </a:tblGrid>
              <a:tr h="439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Nivel Central y Seccionales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sin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038143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Nivel Central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394.962,3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364.710,0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141.318,2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136.119,9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30.252,3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02901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96.627,1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37.160,2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10.156,9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59.466,9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4450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Bogotá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12.247,2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11.881,7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10.920,5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10.255,3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84695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Barranquilla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10.730,1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10.695,2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7.709,9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7.709,9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5948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Medellin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8.814,7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8.515,9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537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Bucaramanga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5.889,6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5.888,9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3.462,1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42475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Neiva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4.208,2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88292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Monteria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4.416,0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3.520,8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3.514,3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557210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Cartagena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8235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Popayan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3.233,6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3.233,6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24230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2.251,6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4922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Santa marta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3.762,5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3.744,8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908395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Ibagué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3.115,2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3.078,8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57377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Tunja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2.886,3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2.776,5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733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Manizales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1574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Villavicencio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2.696,7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2.639,0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1.451,7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1.435,4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190836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Pasto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2.667,4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2.508,7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5387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Valledupar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2.616,2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2.577,5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79986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Cucuta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2.540,0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487107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Sincelejo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2.361,9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121060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Pereira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2.325,9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176699"/>
                  </a:ext>
                </a:extLst>
              </a:tr>
              <a:tr h="2607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Armenia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580466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580.822,0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489.718,7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203.804,3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197.417,6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91.103,3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53624"/>
                  </a:ext>
                </a:extLst>
              </a:tr>
            </a:tbl>
          </a:graphicData>
        </a:graphic>
      </p:graphicFrame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2767DB27-D43E-4A47-BA46-B04E1605213B}"/>
              </a:ext>
            </a:extLst>
          </p:cNvPr>
          <p:cNvSpPr txBox="1"/>
          <p:nvPr/>
        </p:nvSpPr>
        <p:spPr>
          <a:xfrm>
            <a:off x="622300" y="6354619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8896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4595A0-2420-4B26-B54D-91FE12AD3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244983"/>
              </p:ext>
            </p:extLst>
          </p:nvPr>
        </p:nvGraphicFramePr>
        <p:xfrm>
          <a:off x="243227" y="303614"/>
          <a:ext cx="8657545" cy="6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8491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 txBox="1"/>
          <p:nvPr/>
        </p:nvSpPr>
        <p:spPr>
          <a:xfrm>
            <a:off x="60758" y="-11114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036361BF-0371-487F-A08E-695D0959F5B7}"/>
              </a:ext>
            </a:extLst>
          </p:cNvPr>
          <p:cNvSpPr txBox="1"/>
          <p:nvPr/>
        </p:nvSpPr>
        <p:spPr>
          <a:xfrm>
            <a:off x="504159" y="633366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3C3D2376-E6A3-F14A-47E9-300FC0329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051506"/>
              </p:ext>
            </p:extLst>
          </p:nvPr>
        </p:nvGraphicFramePr>
        <p:xfrm>
          <a:off x="742832" y="1291343"/>
          <a:ext cx="7306016" cy="4912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6810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2021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por concepto de gasto </a:t>
            </a:r>
            <a:endParaRPr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83" name="Google Shape;283;p15"/>
          <p:cNvSpPr txBox="1"/>
          <p:nvPr/>
        </p:nvSpPr>
        <p:spPr>
          <a:xfrm>
            <a:off x="211137" y="6230044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modificaciones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contemplan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reducidos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liquidación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cancelación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  <p:sp>
        <p:nvSpPr>
          <p:cNvPr id="284" name="Google Shape;284;p15"/>
          <p:cNvSpPr txBox="1"/>
          <p:nvPr/>
        </p:nvSpPr>
        <p:spPr>
          <a:xfrm>
            <a:off x="211137" y="6003032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reserva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utilizar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actuales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  <p:sp>
        <p:nvSpPr>
          <p:cNvPr id="286" name="Google Shape;286;p15"/>
          <p:cNvSpPr txBox="1"/>
          <p:nvPr/>
        </p:nvSpPr>
        <p:spPr>
          <a:xfrm>
            <a:off x="8264524" y="5474876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A7D3F4-EDD7-4C0C-BD3D-81E49C627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545891"/>
              </p:ext>
            </p:extLst>
          </p:nvPr>
        </p:nvGraphicFramePr>
        <p:xfrm>
          <a:off x="372267" y="1400174"/>
          <a:ext cx="8401478" cy="4044948"/>
        </p:xfrm>
        <a:graphic>
          <a:graphicData uri="http://schemas.openxmlformats.org/drawingml/2006/table">
            <a:tbl>
              <a:tblPr/>
              <a:tblGrid>
                <a:gridCol w="2369648">
                  <a:extLst>
                    <a:ext uri="{9D8B030D-6E8A-4147-A177-3AD203B41FA5}">
                      <a16:colId xmlns:a16="http://schemas.microsoft.com/office/drawing/2014/main" val="4207817455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234844592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680347717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386397699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173401158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334430924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907256621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295909457"/>
                    </a:ext>
                  </a:extLst>
                </a:gridCol>
              </a:tblGrid>
              <a:tr h="4145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 ACTUALES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OBLIGACION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SIN  UTILIZAR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RESERVA SIN 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9682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120.677,3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6.937,0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56026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4.251,3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00904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28.359,5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4.080,2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24.191,0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23.898,2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23.864,9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67879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63260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741163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770615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161.820,4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13.196,9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148.534,6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148.241,8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148.208,3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583873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inversión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269.318,5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7.774,9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261.543,5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5.563,1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21084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431.138,9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410.078,1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404.222,2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404.188,7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17706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896C591B-2590-4B2C-8A0E-BCC7ACD5705B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2" name="Google Shape;286;p15">
            <a:extLst>
              <a:ext uri="{FF2B5EF4-FFF2-40B4-BE49-F238E27FC236}">
                <a16:creationId xmlns:a16="http://schemas.microsoft.com/office/drawing/2014/main" id="{7041D83B-8FF0-4DF6-B4F2-B7186AB9EB53}"/>
              </a:ext>
            </a:extLst>
          </p:cNvPr>
          <p:cNvSpPr txBox="1"/>
          <p:nvPr/>
        </p:nvSpPr>
        <p:spPr>
          <a:xfrm>
            <a:off x="360362" y="5486397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2021 - Proyectos de inversión</a:t>
            </a:r>
            <a:endParaRPr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DD9066A-9099-47DA-90DC-684060CED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120379"/>
              </p:ext>
            </p:extLst>
          </p:nvPr>
        </p:nvGraphicFramePr>
        <p:xfrm>
          <a:off x="931861" y="1593957"/>
          <a:ext cx="7116986" cy="3350649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407877">
                  <a:extLst>
                    <a:ext uri="{9D8B030D-6E8A-4147-A177-3AD203B41FA5}">
                      <a16:colId xmlns:a16="http://schemas.microsoft.com/office/drawing/2014/main" val="3380632439"/>
                    </a:ext>
                  </a:extLst>
                </a:gridCol>
                <a:gridCol w="1274849">
                  <a:extLst>
                    <a:ext uri="{9D8B030D-6E8A-4147-A177-3AD203B41FA5}">
                      <a16:colId xmlns:a16="http://schemas.microsoft.com/office/drawing/2014/main" val="187621513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565782135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3930625059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1621145110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0507022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169856268"/>
                    </a:ext>
                  </a:extLst>
                </a:gridCol>
              </a:tblGrid>
              <a:tr h="295335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UNIDAD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PROYECTO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COMPROMISOS ACTUALES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OBLIGACION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PAGOS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RESERVA SIN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% RESERVA SIN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92609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64553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URNA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97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CENDOJ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C-2701-0800-22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47.616,3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2.328,7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68020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C-2701-0800-23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6043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UIF-PEI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13.741,9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11.657,1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11.657,1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2.084,9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1248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UDAE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C-2701-0800-26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728704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C-2701-0800-27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904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UNIDAD ADMINISTRATIVA-MANTENIMIENTO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22697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ESCUELA JUDICIAL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C-2701-0800-29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22.401,8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21.252,2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21.252,2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1.149,6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70748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RECURSOS HUMANOS - BIENESTAR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15061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PET / BID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C-2701-0800-36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6240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8348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Totales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261.543,5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5.563,1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546994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58EA9F3E-84C9-4763-B8F2-3E75D1298F57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79346E41-8289-4B8C-A7D1-F65626168EA7}"/>
              </a:ext>
            </a:extLst>
          </p:cNvPr>
          <p:cNvSpPr txBox="1"/>
          <p:nvPr/>
        </p:nvSpPr>
        <p:spPr>
          <a:xfrm>
            <a:off x="931861" y="5048143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7976393" y="77163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8FD1B4F-29C5-4214-B7FF-F87B1EAF3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194008"/>
              </p:ext>
            </p:extLst>
          </p:nvPr>
        </p:nvGraphicFramePr>
        <p:xfrm>
          <a:off x="537088" y="1192725"/>
          <a:ext cx="7733166" cy="5263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9"/>
          <p:cNvSpPr txBox="1"/>
          <p:nvPr/>
        </p:nvSpPr>
        <p:spPr>
          <a:xfrm>
            <a:off x="881062" y="981888"/>
            <a:ext cx="6986587" cy="5238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2021 –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Nivel Central y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340" name="Google Shape;340;p19"/>
          <p:cNvSpPr txBox="1"/>
          <p:nvPr/>
        </p:nvSpPr>
        <p:spPr>
          <a:xfrm>
            <a:off x="6739855" y="590470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43" name="Google Shape;343;p1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p1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13189-F480-48EF-A741-8305EE62D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124431"/>
              </p:ext>
            </p:extLst>
          </p:nvPr>
        </p:nvGraphicFramePr>
        <p:xfrm>
          <a:off x="389227" y="1553246"/>
          <a:ext cx="7451097" cy="4744305"/>
        </p:xfrm>
        <a:graphic>
          <a:graphicData uri="http://schemas.openxmlformats.org/drawingml/2006/table">
            <a:tbl>
              <a:tblPr/>
              <a:tblGrid>
                <a:gridCol w="2332967">
                  <a:extLst>
                    <a:ext uri="{9D8B030D-6E8A-4147-A177-3AD203B41FA5}">
                      <a16:colId xmlns:a16="http://schemas.microsoft.com/office/drawing/2014/main" val="344017624"/>
                    </a:ext>
                  </a:extLst>
                </a:gridCol>
                <a:gridCol w="1334596">
                  <a:extLst>
                    <a:ext uri="{9D8B030D-6E8A-4147-A177-3AD203B41FA5}">
                      <a16:colId xmlns:a16="http://schemas.microsoft.com/office/drawing/2014/main" val="100706582"/>
                    </a:ext>
                  </a:extLst>
                </a:gridCol>
                <a:gridCol w="1014741">
                  <a:extLst>
                    <a:ext uri="{9D8B030D-6E8A-4147-A177-3AD203B41FA5}">
                      <a16:colId xmlns:a16="http://schemas.microsoft.com/office/drawing/2014/main" val="685131495"/>
                    </a:ext>
                  </a:extLst>
                </a:gridCol>
                <a:gridCol w="1029237">
                  <a:extLst>
                    <a:ext uri="{9D8B030D-6E8A-4147-A177-3AD203B41FA5}">
                      <a16:colId xmlns:a16="http://schemas.microsoft.com/office/drawing/2014/main" val="791023122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1304015290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3488418356"/>
                    </a:ext>
                  </a:extLst>
                </a:gridCol>
              </a:tblGrid>
              <a:tr h="24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EJECUTORA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COMPROMISOS ACTUALES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OBLIGACIÓN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PAGOS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RESERVA SIN UTILIZAR </a:t>
                      </a:r>
                    </a:p>
                  </a:txBody>
                  <a:tcPr marL="7826" marR="7826" marT="7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% RESERVA SIN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7571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Gestión general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184.213,4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180.979,0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180.979,0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3.234,5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84355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Armenia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166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Barranquilla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951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Bogota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8524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Bucaramanga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5.464,1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5.464,1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5.464,1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14260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Cali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3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Cartagena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4334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Cucuta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2.219,8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3718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Ibagué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692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Manizales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110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Medellin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11.418,4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11.418,4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11.418,4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5880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Monteria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5848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Neiva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3.246,2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3.246,2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3.246,2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205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Pasto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923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Pereira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2624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Popayan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960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Santa Marta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32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Sincelejo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225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Tunja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3.328,3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3.328,3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59163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Valledupar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495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Villavicencio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85109"/>
                  </a:ext>
                </a:extLst>
              </a:tr>
              <a:tr h="30710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Recursos Crédito Externo- BID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60127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261.543,5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5.563,1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15608"/>
                  </a:ext>
                </a:extLst>
              </a:tr>
            </a:tbl>
          </a:graphicData>
        </a:graphic>
      </p:graphicFrame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6A8973E7-9FEB-44C7-9DD2-612807A91EDA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9" name="Google Shape;286;p15">
            <a:extLst>
              <a:ext uri="{FF2B5EF4-FFF2-40B4-BE49-F238E27FC236}">
                <a16:creationId xmlns:a16="http://schemas.microsoft.com/office/drawing/2014/main" id="{BC612E9A-9125-4E29-8A28-1556196FC044}"/>
              </a:ext>
            </a:extLst>
          </p:cNvPr>
          <p:cNvSpPr txBox="1"/>
          <p:nvPr/>
        </p:nvSpPr>
        <p:spPr>
          <a:xfrm>
            <a:off x="389227" y="638245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4"/>
            <a:ext cx="4737031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2021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879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97731" y="902555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Presupuesto por Unidad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627060" y="4976345"/>
            <a:ext cx="720724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2D4B2A-A2FA-489A-8836-52340635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142473"/>
              </p:ext>
            </p:extLst>
          </p:nvPr>
        </p:nvGraphicFramePr>
        <p:xfrm>
          <a:off x="509452" y="1379363"/>
          <a:ext cx="8007488" cy="4794694"/>
        </p:xfrm>
        <a:graphic>
          <a:graphicData uri="http://schemas.openxmlformats.org/drawingml/2006/table">
            <a:tbl>
              <a:tblPr/>
              <a:tblGrid>
                <a:gridCol w="1310473">
                  <a:extLst>
                    <a:ext uri="{9D8B030D-6E8A-4147-A177-3AD203B41FA5}">
                      <a16:colId xmlns:a16="http://schemas.microsoft.com/office/drawing/2014/main" val="893018473"/>
                    </a:ext>
                  </a:extLst>
                </a:gridCol>
                <a:gridCol w="740577">
                  <a:extLst>
                    <a:ext uri="{9D8B030D-6E8A-4147-A177-3AD203B41FA5}">
                      <a16:colId xmlns:a16="http://schemas.microsoft.com/office/drawing/2014/main" val="111109624"/>
                    </a:ext>
                  </a:extLst>
                </a:gridCol>
                <a:gridCol w="752541">
                  <a:extLst>
                    <a:ext uri="{9D8B030D-6E8A-4147-A177-3AD203B41FA5}">
                      <a16:colId xmlns:a16="http://schemas.microsoft.com/office/drawing/2014/main" val="1751023231"/>
                    </a:ext>
                  </a:extLst>
                </a:gridCol>
                <a:gridCol w="766220">
                  <a:extLst>
                    <a:ext uri="{9D8B030D-6E8A-4147-A177-3AD203B41FA5}">
                      <a16:colId xmlns:a16="http://schemas.microsoft.com/office/drawing/2014/main" val="3211385186"/>
                    </a:ext>
                  </a:extLst>
                </a:gridCol>
                <a:gridCol w="856292">
                  <a:extLst>
                    <a:ext uri="{9D8B030D-6E8A-4147-A177-3AD203B41FA5}">
                      <a16:colId xmlns:a16="http://schemas.microsoft.com/office/drawing/2014/main" val="2132471248"/>
                    </a:ext>
                  </a:extLst>
                </a:gridCol>
                <a:gridCol w="709871">
                  <a:extLst>
                    <a:ext uri="{9D8B030D-6E8A-4147-A177-3AD203B41FA5}">
                      <a16:colId xmlns:a16="http://schemas.microsoft.com/office/drawing/2014/main" val="3920017095"/>
                    </a:ext>
                  </a:extLst>
                </a:gridCol>
                <a:gridCol w="693176">
                  <a:extLst>
                    <a:ext uri="{9D8B030D-6E8A-4147-A177-3AD203B41FA5}">
                      <a16:colId xmlns:a16="http://schemas.microsoft.com/office/drawing/2014/main" val="4011348302"/>
                    </a:ext>
                  </a:extLst>
                </a:gridCol>
                <a:gridCol w="713217">
                  <a:extLst>
                    <a:ext uri="{9D8B030D-6E8A-4147-A177-3AD203B41FA5}">
                      <a16:colId xmlns:a16="http://schemas.microsoft.com/office/drawing/2014/main" val="2391425220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3212055782"/>
                    </a:ext>
                  </a:extLst>
                </a:gridCol>
                <a:gridCol w="696495">
                  <a:extLst>
                    <a:ext uri="{9D8B030D-6E8A-4147-A177-3AD203B41FA5}">
                      <a16:colId xmlns:a16="http://schemas.microsoft.com/office/drawing/2014/main" val="1366595431"/>
                    </a:ext>
                  </a:extLst>
                </a:gridCol>
              </a:tblGrid>
              <a:tr h="601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Presupuestal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sin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6925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Superior de la Judicatura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482.622,2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473.765,8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440.690,6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436.245,1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8.856,4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1777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Suprema de Justicia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219.938,5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216.715,3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210.266,9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210.107,1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3.223,2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700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Estado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225.428,4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221.374,8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214.442,1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214.253,3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4.053,6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659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Constitucional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78.316,9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74.131,5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72.191,9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72.154,5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4.185,4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7904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Tribunales y Juzgados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4.396.139,2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4.365.479,3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4.198.765,3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4.174.101,8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0802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Nacional de Disciplina Judicial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114.667,7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109.588,1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104.542,2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103.854,7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5.079,6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791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ES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Otros Recursos Tesoro y Fondos Especiales</a:t>
                      </a:r>
                      <a:endParaRPr lang="es-CO" sz="1050" b="0" i="0" u="none" strike="noStrike" cap="non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484.194,9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452.558,5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193.647,4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187.296,0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31.636,4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3089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96.627,1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37.160,2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10.156,9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59.466,9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805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6.097.934,9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5.950.773,4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5.444.703,4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5.408.134,1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147.161,5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114633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D50BF00D-163D-4717-8695-DB4643CEA676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5EE3FB16-1F96-4749-B380-EDAA4D55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854667"/>
            <a:ext cx="7343775" cy="86241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600" b="1" dirty="0">
                <a:latin typeface="Arial" panose="020B0604020202020204" pitchFamily="34" charset="0"/>
              </a:rPr>
              <a:t>CUENTAS POR PAGAR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600" b="1" dirty="0">
                <a:latin typeface="Arial" panose="020B0604020202020204" pitchFamily="34" charset="0"/>
              </a:rPr>
              <a:t>VIGENCIA </a:t>
            </a:r>
            <a:r>
              <a:rPr lang="es-CO" altLang="es-CO" sz="1600" b="1" dirty="0">
                <a:latin typeface="Arial" panose="020B0604020202020204" pitchFamily="34" charset="0"/>
              </a:rPr>
              <a:t>2021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800" b="1" dirty="0">
              <a:latin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9316EB8-77C3-4271-ADFD-D09C3F8F8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269938"/>
              </p:ext>
            </p:extLst>
          </p:nvPr>
        </p:nvGraphicFramePr>
        <p:xfrm>
          <a:off x="982662" y="1725613"/>
          <a:ext cx="6624084" cy="3494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6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9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68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 RUBRO 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>
                          <a:effectLst/>
                        </a:rPr>
                        <a:t> OBLIGACIONES </a:t>
                      </a:r>
                      <a:endParaRPr lang="es-CO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 PAGOS 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effectLst/>
                        </a:rPr>
                        <a:t> % PAGADO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2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Gastos de Personal - Permanente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19.904,96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19.904,96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>
                          <a:effectLst/>
                        </a:rPr>
                        <a:t>Gastos de Personal - Temporal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70,82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70,82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Adquisición Bienes y Servicios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1.501,74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1.501,74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Transferencias corrientes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2.846,17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2.846,17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Disminución de pasivos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47,68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47,68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0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Gastos por tributos, multas, sanciones e intereses de mora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0,98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0,98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42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Subtotal Gastos De Funcionamiento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24.372,35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24.372,35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</a:rPr>
                        <a:t>Sub Total Gastos De Inversión </a:t>
                      </a:r>
                      <a:endParaRPr lang="es-MX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7.007,99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7.007,99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58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TOTAL RAMA JUDICIAL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31.380,35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31.380,35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0,00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8983" name="CuadroTexto 8">
            <a:extLst>
              <a:ext uri="{FF2B5EF4-FFF2-40B4-BE49-F238E27FC236}">
                <a16:creationId xmlns:a16="http://schemas.microsoft.com/office/drawing/2014/main" id="{FD16270E-D21C-4E02-9BE4-5A9027EF6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5199063"/>
            <a:ext cx="1535113" cy="215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800" b="1"/>
              <a:t>Valores en Millones</a:t>
            </a:r>
          </a:p>
        </p:txBody>
      </p:sp>
      <p:sp>
        <p:nvSpPr>
          <p:cNvPr id="38984" name="CuadroTexto 1">
            <a:extLst>
              <a:ext uri="{FF2B5EF4-FFF2-40B4-BE49-F238E27FC236}">
                <a16:creationId xmlns:a16="http://schemas.microsoft.com/office/drawing/2014/main" id="{A152C20F-3988-40E6-AD8B-30E55EAC4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1813" y="5219700"/>
            <a:ext cx="8239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MX" altLang="es-CO" sz="800"/>
              <a:t>Fuente: SIIF</a:t>
            </a:r>
            <a:endParaRPr lang="es-CO" altLang="es-CO" sz="80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4206634-2FA0-42E1-B0C2-70BF65D087FA}"/>
              </a:ext>
            </a:extLst>
          </p:cNvPr>
          <p:cNvSpPr txBox="1"/>
          <p:nvPr/>
        </p:nvSpPr>
        <p:spPr>
          <a:xfrm>
            <a:off x="92075" y="-12700"/>
            <a:ext cx="8840788" cy="7889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>
              <a:latin typeface="+mn-lt"/>
              <a:ea typeface="+mn-ea"/>
            </a:endParaRPr>
          </a:p>
        </p:txBody>
      </p:sp>
      <p:pic>
        <p:nvPicPr>
          <p:cNvPr id="38988" name="Picture 4" descr="Logo CSJ RGB_01">
            <a:extLst>
              <a:ext uri="{FF2B5EF4-FFF2-40B4-BE49-F238E27FC236}">
                <a16:creationId xmlns:a16="http://schemas.microsoft.com/office/drawing/2014/main" id="{87376396-3F7C-440B-9288-E47964614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57150"/>
            <a:ext cx="19462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9" name="Rectangle 6">
            <a:extLst>
              <a:ext uri="{FF2B5EF4-FFF2-40B4-BE49-F238E27FC236}">
                <a16:creationId xmlns:a16="http://schemas.microsoft.com/office/drawing/2014/main" id="{D467FEB7-F494-4E73-894D-755ABAE1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-155575"/>
            <a:ext cx="41735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200"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400" b="1">
                <a:latin typeface="Berylium" charset="0"/>
              </a:rPr>
              <a:t>Dirección Ejecutiva de Administración Judicial</a:t>
            </a:r>
            <a:r>
              <a:rPr lang="es-CO" altLang="es-CO" sz="1400">
                <a:latin typeface="Arial" panose="020B0604020202020204" pitchFamily="34" charset="0"/>
              </a:rPr>
              <a:t> </a:t>
            </a:r>
            <a:r>
              <a:rPr lang="es-CO" altLang="es-CO" sz="1100">
                <a:solidFill>
                  <a:schemeClr val="bg1"/>
                </a:solidFill>
                <a:latin typeface="Arial" panose="020B0604020202020204" pitchFamily="34" charset="0"/>
              </a:rPr>
              <a:t>Seguimiento a la Ejecución Cuentas por pagar 2021 </a:t>
            </a:r>
            <a:endParaRPr lang="es-CO" altLang="es-CO" sz="1100" u="sng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100">
                <a:solidFill>
                  <a:schemeClr val="bg1"/>
                </a:solidFill>
                <a:latin typeface="Arial" panose="020B0604020202020204" pitchFamily="34" charset="0"/>
              </a:rPr>
              <a:t>Periodo enero - agosto</a:t>
            </a:r>
            <a:endParaRPr lang="es-ES" altLang="es-CO" sz="1100" b="1">
              <a:solidFill>
                <a:schemeClr val="bg1"/>
              </a:solidFill>
              <a:latin typeface="Berylium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CO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7F6D9F5B-A545-4936-A6D3-AB2FEF4DB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927905"/>
              </p:ext>
            </p:extLst>
          </p:nvPr>
        </p:nvGraphicFramePr>
        <p:xfrm>
          <a:off x="649357" y="1321254"/>
          <a:ext cx="7536585" cy="4763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3577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Concepto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09549" y="632815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974607"/>
              </p:ext>
            </p:extLst>
          </p:nvPr>
        </p:nvGraphicFramePr>
        <p:xfrm>
          <a:off x="371061" y="1232391"/>
          <a:ext cx="7911548" cy="4852125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883845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497573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980008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470874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43101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93886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4.878.788,5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4.849.629,8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4.686.588,6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4.664.314,6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29.158,7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91.146,7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79.376,2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74.178,5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73.518,2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11.770,5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366.920,3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359.068,6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326.459,2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322.378,6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7.851,7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88.872,1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83.852,8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65.057,2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61.987,0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5.019,4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10.823,8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10.526,4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10.033,7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92,7%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9.941,6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297,4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18.657,8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16.697,3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16.678,3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16.672,9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1.960,5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5.455.209,2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5.399.151,0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5.178.995,5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5.148.812,8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56.058,2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- Fondo de Contingencias (Deuda Publica)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484.194,9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452.558,5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193.647,4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187.296,0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31.636,4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96.627,1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37.160,2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10.156,9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59.466,9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6.097.934,9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5.950.773,4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5.444.703,4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5.408.134,1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147.161,5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371061" y="611387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BC1F4B5-AED9-4356-84F8-76C82F6B1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00878"/>
              </p:ext>
            </p:extLst>
          </p:nvPr>
        </p:nvGraphicFramePr>
        <p:xfrm>
          <a:off x="243228" y="1245705"/>
          <a:ext cx="8012876" cy="5316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1482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01B483C-3857-4A8F-BD3E-593F58E775B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8" name="Google Shape;286;p15">
            <a:extLst>
              <a:ext uri="{FF2B5EF4-FFF2-40B4-BE49-F238E27FC236}">
                <a16:creationId xmlns:a16="http://schemas.microsoft.com/office/drawing/2014/main" id="{7709D844-8016-4720-A64B-60BE6C8CDCD3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3F97B87-BC0F-4AAE-AF35-1125B66C1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57232"/>
              </p:ext>
            </p:extLst>
          </p:nvPr>
        </p:nvGraphicFramePr>
        <p:xfrm>
          <a:off x="780801" y="1037612"/>
          <a:ext cx="7614360" cy="5062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97731" y="781460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Funcionamiento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8070665" y="781540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91" name="Google Shape;191;p8"/>
          <p:cNvSpPr txBox="1"/>
          <p:nvPr/>
        </p:nvSpPr>
        <p:spPr>
          <a:xfrm>
            <a:off x="138280" y="-280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5C9CB45-63CC-6BA2-9458-84B9F6EE6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600885"/>
              </p:ext>
            </p:extLst>
          </p:nvPr>
        </p:nvGraphicFramePr>
        <p:xfrm>
          <a:off x="647891" y="1151137"/>
          <a:ext cx="8096059" cy="5355371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369392">
                  <a:extLst>
                    <a:ext uri="{9D8B030D-6E8A-4147-A177-3AD203B41FA5}">
                      <a16:colId xmlns:a16="http://schemas.microsoft.com/office/drawing/2014/main" val="4012652212"/>
                    </a:ext>
                  </a:extLst>
                </a:gridCol>
                <a:gridCol w="830739">
                  <a:extLst>
                    <a:ext uri="{9D8B030D-6E8A-4147-A177-3AD203B41FA5}">
                      <a16:colId xmlns:a16="http://schemas.microsoft.com/office/drawing/2014/main" val="1206917317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1019377070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489595256"/>
                    </a:ext>
                  </a:extLst>
                </a:gridCol>
                <a:gridCol w="764288">
                  <a:extLst>
                    <a:ext uri="{9D8B030D-6E8A-4147-A177-3AD203B41FA5}">
                      <a16:colId xmlns:a16="http://schemas.microsoft.com/office/drawing/2014/main" val="2230633102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2983194696"/>
                    </a:ext>
                  </a:extLst>
                </a:gridCol>
                <a:gridCol w="764288">
                  <a:extLst>
                    <a:ext uri="{9D8B030D-6E8A-4147-A177-3AD203B41FA5}">
                      <a16:colId xmlns:a16="http://schemas.microsoft.com/office/drawing/2014/main" val="1270812837"/>
                    </a:ext>
                  </a:extLst>
                </a:gridCol>
                <a:gridCol w="727892">
                  <a:extLst>
                    <a:ext uri="{9D8B030D-6E8A-4147-A177-3AD203B41FA5}">
                      <a16:colId xmlns:a16="http://schemas.microsoft.com/office/drawing/2014/main" val="3503708887"/>
                    </a:ext>
                  </a:extLst>
                </a:gridCol>
                <a:gridCol w="779831">
                  <a:extLst>
                    <a:ext uri="{9D8B030D-6E8A-4147-A177-3AD203B41FA5}">
                      <a16:colId xmlns:a16="http://schemas.microsoft.com/office/drawing/2014/main" val="1499929004"/>
                    </a:ext>
                  </a:extLst>
                </a:gridCol>
                <a:gridCol w="675953">
                  <a:extLst>
                    <a:ext uri="{9D8B030D-6E8A-4147-A177-3AD203B41FA5}">
                      <a16:colId xmlns:a16="http://schemas.microsoft.com/office/drawing/2014/main" val="2362161704"/>
                    </a:ext>
                  </a:extLst>
                </a:gridCol>
              </a:tblGrid>
              <a:tr h="624450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Etiquetas de fila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APR. VIGENTE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COMPROMISO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EJECUCIÓN NIVEL COMPROMISO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OBLIGACION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EJECUCIÓN EFECTIVA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PAGOS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EJECUCIÓN NIVEL PAGOS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SALDO POR EJECUTAR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POR EJECUTAR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800951"/>
                  </a:ext>
                </a:extLst>
              </a:tr>
              <a:tr h="1998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BOGOTA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965.904,4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965.415,3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99,95%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920.814,5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918.312,2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489,1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051989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GESTION GENERAL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796.187,5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774.008,7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734.092,5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730.098,9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22.178,7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248324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MEDELLIN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616.043,1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608.823,2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580.025,2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579.624,5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7.219,9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96916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CALI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422.129,2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419.825,1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403.277,9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403.006,8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2.304,1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003750"/>
                  </a:ext>
                </a:extLst>
              </a:tr>
              <a:tr h="31773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BUCARAMANGA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282.136,7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279.310,0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267.915,4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266.962,8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2.826,7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913841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TUNJA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237.792,9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236.655,6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235.250,7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229.828,9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1.137,2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696173"/>
                  </a:ext>
                </a:extLst>
              </a:tr>
              <a:tr h="31773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BARRANQUILLA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213.358,7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210.998,0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203.996,7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203.458,6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2.360,8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042273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CARTAGENA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192.008,7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189.207,5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187.743,1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182.164,2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2.801,2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072681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PASTO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184.481,5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181.559,3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170.025,4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169.978,2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2.922,2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426523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IBAGUE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181.631,2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180.461,5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172.476,7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172.472,6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1.169,7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135897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NEIVA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181.606,3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180.716,3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175.231,5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175.016,4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944421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CUCUTA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174.296,2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173.267,1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162.537,4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162.497,9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1.029,1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75657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VALLEDUPAR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148.333,4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146.176,2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139.395,7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139.363,6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2.157,2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083523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MANIZALES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132.393,2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131.620,3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123.876,3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123.858,4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83278"/>
                  </a:ext>
                </a:extLst>
              </a:tr>
              <a:tr h="31773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VILLAVICENCIO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127.473,3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126.358,7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126.233,1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122.771,7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1.114,6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444644"/>
                  </a:ext>
                </a:extLst>
              </a:tr>
              <a:tr h="31773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SANTA MARTA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119.648,1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117.448,4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111.882,0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111.795,6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2.199,7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40300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POPAYAN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119.302,6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118.173,5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114.782,6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114.778,1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1.129,1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8894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PEREIRA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102.293,1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101.620,7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97.458,0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97.458,0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969216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MONTERIA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101.764,4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101.641,4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100.553,3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97.789,6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123,0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892835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SINCELEJO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81.180,4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81.057,6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79.642,3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75.831,5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537033"/>
                  </a:ext>
                </a:extLst>
              </a:tr>
              <a:tr h="20304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SECCIONAL ARMENIA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75.244,3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74.806,3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71.785,0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71.744,4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438,0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483617"/>
                  </a:ext>
                </a:extLst>
              </a:tr>
              <a:tr h="179087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0" i="0" u="none" strike="noStrike">
                          <a:effectLst/>
                          <a:latin typeface="+mn-lt"/>
                        </a:rPr>
                        <a:t>Total general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5.455.209,2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5.399.151,0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5.178.995,5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5.148.812,8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56.058,2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477208"/>
                  </a:ext>
                </a:extLst>
              </a:tr>
            </a:tbl>
          </a:graphicData>
        </a:graphic>
      </p:graphicFrame>
      <p:sp>
        <p:nvSpPr>
          <p:cNvPr id="9" name="Google Shape;286;p15">
            <a:extLst>
              <a:ext uri="{FF2B5EF4-FFF2-40B4-BE49-F238E27FC236}">
                <a16:creationId xmlns:a16="http://schemas.microsoft.com/office/drawing/2014/main" id="{835AA754-6CFD-45AC-92C3-16F946C129FD}"/>
              </a:ext>
            </a:extLst>
          </p:cNvPr>
          <p:cNvSpPr txBox="1"/>
          <p:nvPr/>
        </p:nvSpPr>
        <p:spPr>
          <a:xfrm>
            <a:off x="647891" y="6579274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495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250399E-E05C-4015-8948-2AE94370F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977216"/>
              </p:ext>
            </p:extLst>
          </p:nvPr>
        </p:nvGraphicFramePr>
        <p:xfrm>
          <a:off x="619692" y="1094164"/>
          <a:ext cx="7901440" cy="4955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2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– Recursos Corrientes por Unidad </a:t>
            </a: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endParaRPr dirty="0"/>
          </a:p>
        </p:txBody>
      </p:sp>
      <p:sp>
        <p:nvSpPr>
          <p:cNvPr id="217" name="Google Shape;217;p10"/>
          <p:cNvSpPr txBox="1"/>
          <p:nvPr/>
        </p:nvSpPr>
        <p:spPr>
          <a:xfrm>
            <a:off x="211137" y="6405609"/>
            <a:ext cx="8721725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apropiación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realizó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establecido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acuerdo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PCSJA22-11903 y PCSJA22-11938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detallan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proyectos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inversión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2022. 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DF9A85E-2A5A-B55F-A2A4-CA7E1AC2D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98565"/>
              </p:ext>
            </p:extLst>
          </p:nvPr>
        </p:nvGraphicFramePr>
        <p:xfrm>
          <a:off x="692918" y="1025041"/>
          <a:ext cx="8051031" cy="4775679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050006">
                  <a:extLst>
                    <a:ext uri="{9D8B030D-6E8A-4147-A177-3AD203B41FA5}">
                      <a16:colId xmlns:a16="http://schemas.microsoft.com/office/drawing/2014/main" val="938814630"/>
                    </a:ext>
                  </a:extLst>
                </a:gridCol>
                <a:gridCol w="953394">
                  <a:extLst>
                    <a:ext uri="{9D8B030D-6E8A-4147-A177-3AD203B41FA5}">
                      <a16:colId xmlns:a16="http://schemas.microsoft.com/office/drawing/2014/main" val="1082849986"/>
                    </a:ext>
                  </a:extLst>
                </a:gridCol>
                <a:gridCol w="675824">
                  <a:extLst>
                    <a:ext uri="{9D8B030D-6E8A-4147-A177-3AD203B41FA5}">
                      <a16:colId xmlns:a16="http://schemas.microsoft.com/office/drawing/2014/main" val="1535470675"/>
                    </a:ext>
                  </a:extLst>
                </a:gridCol>
                <a:gridCol w="775657">
                  <a:extLst>
                    <a:ext uri="{9D8B030D-6E8A-4147-A177-3AD203B41FA5}">
                      <a16:colId xmlns:a16="http://schemas.microsoft.com/office/drawing/2014/main" val="1388577146"/>
                    </a:ext>
                  </a:extLst>
                </a:gridCol>
                <a:gridCol w="636333">
                  <a:extLst>
                    <a:ext uri="{9D8B030D-6E8A-4147-A177-3AD203B41FA5}">
                      <a16:colId xmlns:a16="http://schemas.microsoft.com/office/drawing/2014/main" val="431153855"/>
                    </a:ext>
                  </a:extLst>
                </a:gridCol>
                <a:gridCol w="714002">
                  <a:extLst>
                    <a:ext uri="{9D8B030D-6E8A-4147-A177-3AD203B41FA5}">
                      <a16:colId xmlns:a16="http://schemas.microsoft.com/office/drawing/2014/main" val="3833472893"/>
                    </a:ext>
                  </a:extLst>
                </a:gridCol>
                <a:gridCol w="645457">
                  <a:extLst>
                    <a:ext uri="{9D8B030D-6E8A-4147-A177-3AD203B41FA5}">
                      <a16:colId xmlns:a16="http://schemas.microsoft.com/office/drawing/2014/main" val="3341335800"/>
                    </a:ext>
                  </a:extLst>
                </a:gridCol>
                <a:gridCol w="569598">
                  <a:extLst>
                    <a:ext uri="{9D8B030D-6E8A-4147-A177-3AD203B41FA5}">
                      <a16:colId xmlns:a16="http://schemas.microsoft.com/office/drawing/2014/main" val="119415806"/>
                    </a:ext>
                  </a:extLst>
                </a:gridCol>
                <a:gridCol w="592280">
                  <a:extLst>
                    <a:ext uri="{9D8B030D-6E8A-4147-A177-3AD203B41FA5}">
                      <a16:colId xmlns:a16="http://schemas.microsoft.com/office/drawing/2014/main" val="3056099401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2008531808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1184817454"/>
                    </a:ext>
                  </a:extLst>
                </a:gridCol>
              </a:tblGrid>
              <a:tr h="631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 dirty="0">
                          <a:effectLst/>
                          <a:latin typeface="+mn-lt"/>
                        </a:rPr>
                        <a:t> UNIDAD COORDINADORA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CODIGO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 Compromiso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</a:t>
                      </a:r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Compromiso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7532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Informática -FP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C-2799-0800-12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113.185,8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112.512,5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57.058,3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51.998,9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0241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UIF-SJ / PEI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</a:t>
                      </a:r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2701-0800-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62.393,8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59.922,7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10.681,8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17,1%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10.542,9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2.471,2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529108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Mantenimeinto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53.645,2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50.710,8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28.652,3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53,4%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2.934,4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2249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Informatica- ID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47.103,7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47.018,1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33.329,9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70,8%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33.329,9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70,8%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2099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PET- TD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38.625,4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36.471,6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20.259,6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20.259,6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486149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CENDOJ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37.983,4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36.516,7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15.556,6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15.132,9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41443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PEI- 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6036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Escuela Judicial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27.816,7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21.024,0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75,6%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6.792,8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78406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PEI-PJM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72962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RR.HH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10.735,9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83,2%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8.614,9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8.450,3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65,5%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0450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OSEG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10.761,7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10.154,8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10.154,8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14,2%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05795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UIF- SO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4.959,8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4.777,3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892002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URNA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3.901,1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1.267,3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2.633,7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67,5%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90561"/>
                  </a:ext>
                </a:extLst>
              </a:tr>
              <a:tr h="379088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UDAE -EE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63,2%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7774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UDAE-SG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C-2799-0800-13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2.799,5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72650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Carrera Judicial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63,4%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93190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Inversión Corriente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484.194,9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452.558,5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93,5%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193.647,4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187.296,0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31.636,4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76147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AE39F05E-2B85-456B-B02D-5E2B4F02D72B}"/>
              </a:ext>
            </a:extLst>
          </p:cNvPr>
          <p:cNvSpPr txBox="1"/>
          <p:nvPr/>
        </p:nvSpPr>
        <p:spPr>
          <a:xfrm>
            <a:off x="560203" y="592026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13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2632</Words>
  <Application>Microsoft Office PowerPoint</Application>
  <PresentationFormat>Presentación en pantalla (4:3)</PresentationFormat>
  <Paragraphs>1448</Paragraphs>
  <Slides>20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MS PGothic</vt:lpstr>
      <vt:lpstr>Arial</vt:lpstr>
      <vt:lpstr>Berylium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William Leonidas Hernandez Malagon</cp:lastModifiedBy>
  <cp:revision>333</cp:revision>
  <cp:lastPrinted>2023-01-24T00:03:20Z</cp:lastPrinted>
  <dcterms:created xsi:type="dcterms:W3CDTF">2017-02-01T12:49:04Z</dcterms:created>
  <dcterms:modified xsi:type="dcterms:W3CDTF">2023-01-26T08:42:48Z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