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8" d="100"/>
          <a:sy n="88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0976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27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264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002936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07306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0252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30742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5940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3976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8695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8522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23CF2-D056-4410-9003-C776D12A2BCF}" type="datetimeFigureOut">
              <a:rPr lang="es-ES" smtClean="0"/>
              <a:t>09/11/2020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68423A-7D90-4FB3-9853-93316A6DFDA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45595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11.png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7869" y="794151"/>
            <a:ext cx="5907072" cy="3410631"/>
          </a:xfrm>
          <a:prstGeom prst="rect">
            <a:avLst/>
          </a:prstGeom>
        </p:spPr>
      </p:pic>
      <p:sp>
        <p:nvSpPr>
          <p:cNvPr id="7" name="Rectángulo 6"/>
          <p:cNvSpPr/>
          <p:nvPr/>
        </p:nvSpPr>
        <p:spPr>
          <a:xfrm>
            <a:off x="1115665" y="2145667"/>
            <a:ext cx="3926966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s-ES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</a:t>
            </a:r>
            <a:r>
              <a:rPr lang="es-ES" sz="3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eticiones </a:t>
            </a:r>
            <a:endParaRPr lang="es-ES" sz="54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s-CO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Q</a:t>
            </a:r>
            <a:r>
              <a:rPr lang="es-CO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uejas</a:t>
            </a:r>
          </a:p>
          <a:p>
            <a:r>
              <a:rPr lang="es-CO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</a:t>
            </a:r>
            <a:r>
              <a:rPr lang="es-CO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eclamos</a:t>
            </a:r>
            <a:endParaRPr lang="es-CO" sz="3000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r>
              <a:rPr lang="es-CO" sz="5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</a:t>
            </a:r>
            <a:r>
              <a:rPr lang="es-CO" sz="3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ugerencias</a:t>
            </a:r>
          </a:p>
          <a:p>
            <a:r>
              <a:rPr lang="es-CO" sz="5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</a:t>
            </a:r>
            <a:r>
              <a:rPr lang="es-CO" sz="3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elicitaciones</a:t>
            </a:r>
            <a:endParaRPr lang="es-ES" sz="3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6453985" y="5020898"/>
            <a:ext cx="5191100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0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Juzgado Quince Administrativo </a:t>
            </a:r>
          </a:p>
          <a:p>
            <a:pPr algn="ctr"/>
            <a:r>
              <a:rPr lang="es-ES" sz="30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del Circuito Judicial de Bogotá</a:t>
            </a:r>
            <a:endParaRPr lang="es-ES" sz="30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1115665" y="794151"/>
            <a:ext cx="48022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INSTRUCTIVO</a:t>
            </a:r>
            <a:endParaRPr lang="es-ES" sz="5400" b="1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10122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17516" y="783771"/>
            <a:ext cx="10747169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sz="3000" b="1" dirty="0" smtClean="0"/>
              <a:t>INSTRUCTIVO PARA EL MANEJO DE LA HERRAMIENTA VIRTUAL DE REGISTRO DE PETICIONES, QUEJAS, RECLAMOS, SUGERENCIAS Y/O FELICITACIONES</a:t>
            </a:r>
          </a:p>
          <a:p>
            <a:pPr algn="just"/>
            <a:r>
              <a:rPr lang="es-CO" sz="2000" b="1" dirty="0" smtClean="0"/>
              <a:t>Juzgado Quince Administrativo del Circuito Judicial de Bogotá</a:t>
            </a:r>
          </a:p>
          <a:p>
            <a:pPr algn="just"/>
            <a:endParaRPr lang="es-CO" sz="2000" b="1" dirty="0"/>
          </a:p>
          <a:p>
            <a:pPr algn="just"/>
            <a:endParaRPr lang="es-CO" sz="2000" b="1" dirty="0" smtClean="0"/>
          </a:p>
          <a:p>
            <a:pPr algn="just"/>
            <a:r>
              <a:rPr lang="es-CO" sz="2000" dirty="0" smtClean="0"/>
              <a:t>En el presente documento se explica la metodología para el registro de solicitudes </a:t>
            </a:r>
            <a:r>
              <a:rPr lang="es-CO" sz="2000" dirty="0" err="1" smtClean="0"/>
              <a:t>PQRS</a:t>
            </a:r>
            <a:r>
              <a:rPr lang="es-CO" sz="2000" dirty="0" smtClean="0"/>
              <a:t>-felicitaciones por medio de la herramienta de formulario virtual. </a:t>
            </a:r>
            <a:endParaRPr lang="es-ES" sz="2000" b="1" dirty="0"/>
          </a:p>
        </p:txBody>
      </p:sp>
      <p:sp>
        <p:nvSpPr>
          <p:cNvPr id="9" name="Rectángulo 8"/>
          <p:cNvSpPr/>
          <p:nvPr/>
        </p:nvSpPr>
        <p:spPr>
          <a:xfrm>
            <a:off x="2120968" y="4154868"/>
            <a:ext cx="8092600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O" sz="3000" b="1" dirty="0" smtClean="0">
                <a:solidFill>
                  <a:schemeClr val="accent1">
                    <a:lumMod val="75000"/>
                  </a:schemeClr>
                </a:solidFill>
              </a:rPr>
              <a:t>“Estimado usuario, bienvenido a nuestro canal</a:t>
            </a:r>
          </a:p>
          <a:p>
            <a:pPr algn="ctr"/>
            <a:r>
              <a:rPr lang="es-CO" sz="3000" b="1" dirty="0" smtClean="0">
                <a:solidFill>
                  <a:schemeClr val="accent1">
                    <a:lumMod val="75000"/>
                  </a:schemeClr>
                </a:solidFill>
              </a:rPr>
              <a:t>virtual para el registro de sus </a:t>
            </a:r>
            <a:r>
              <a:rPr lang="es-CO" sz="3000" b="1" dirty="0" err="1" smtClean="0">
                <a:solidFill>
                  <a:schemeClr val="accent1">
                    <a:lumMod val="75000"/>
                  </a:schemeClr>
                </a:solidFill>
              </a:rPr>
              <a:t>PQRS</a:t>
            </a:r>
            <a:r>
              <a:rPr lang="es-CO" sz="3000" b="1" dirty="0" smtClean="0">
                <a:solidFill>
                  <a:schemeClr val="accent1">
                    <a:lumMod val="75000"/>
                  </a:schemeClr>
                </a:solidFill>
              </a:rPr>
              <a:t>-Felicitaciones </a:t>
            </a:r>
          </a:p>
          <a:p>
            <a:pPr algn="ctr"/>
            <a:r>
              <a:rPr lang="es-CO" sz="3000" b="1" dirty="0" smtClean="0">
                <a:solidFill>
                  <a:schemeClr val="accent1">
                    <a:lumMod val="75000"/>
                  </a:schemeClr>
                </a:solidFill>
              </a:rPr>
              <a:t>dirigidos al Juzgado Quince Administrativo </a:t>
            </a:r>
          </a:p>
          <a:p>
            <a:pPr algn="ctr"/>
            <a:r>
              <a:rPr lang="es-CO" sz="3000" b="1" dirty="0" smtClean="0">
                <a:solidFill>
                  <a:schemeClr val="accent1">
                    <a:lumMod val="75000"/>
                  </a:schemeClr>
                </a:solidFill>
              </a:rPr>
              <a:t>del Circuito Judicial de Bogotá”</a:t>
            </a:r>
            <a:endParaRPr lang="es-ES" sz="3000" b="1" cap="none" spc="0" dirty="0">
              <a:ln w="0"/>
              <a:solidFill>
                <a:schemeClr val="accent1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pic>
        <p:nvPicPr>
          <p:cNvPr id="10" name="4 Imagen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7006" y="5687051"/>
            <a:ext cx="936104" cy="8136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8740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558141" y="498764"/>
            <a:ext cx="109609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 smtClean="0"/>
              <a:t>Estimado usuario, para registrar sus solicitudes primero debe tener en cuenta lo siguiente:</a:t>
            </a:r>
            <a:endParaRPr lang="es-ES" dirty="0"/>
          </a:p>
        </p:txBody>
      </p:sp>
      <p:pic>
        <p:nvPicPr>
          <p:cNvPr id="1028" name="Picture 4" descr="Dibujos para colorear de hojas de papel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24" t="16611" r="12024" b="19948"/>
          <a:stretch/>
        </p:blipFill>
        <p:spPr bwMode="auto">
          <a:xfrm>
            <a:off x="475012" y="1188757"/>
            <a:ext cx="1543793" cy="1269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uadroTexto 6"/>
          <p:cNvSpPr txBox="1"/>
          <p:nvPr/>
        </p:nvSpPr>
        <p:spPr>
          <a:xfrm>
            <a:off x="2315688" y="1188757"/>
            <a:ext cx="82771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b="1" dirty="0" smtClean="0"/>
              <a:t>Derecho de Petición: </a:t>
            </a:r>
            <a:r>
              <a:rPr lang="es-CO" dirty="0" smtClean="0"/>
              <a:t>Facultad que tiene todo ciudadano de interponer solicitudes respetuosas ante las autoridades, por motivo de interés general o particular.</a:t>
            </a:r>
          </a:p>
          <a:p>
            <a:pPr algn="just"/>
            <a:r>
              <a:rPr lang="es-CO" dirty="0" smtClean="0"/>
              <a:t>Conforme la Ley 1755 de 2015, el término con que cuentan las entidades para dar respuesta a las solicitudes es de 15 días hábiles.</a:t>
            </a:r>
            <a:endParaRPr lang="es-ES" dirty="0"/>
          </a:p>
        </p:txBody>
      </p:sp>
      <p:pic>
        <p:nvPicPr>
          <p:cNvPr id="1030" name="Picture 6" descr="Pin en Redacción y escritura &quot;Tiza y lápiz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12" y="2963128"/>
            <a:ext cx="1471344" cy="1481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/>
          <p:cNvSpPr txBox="1"/>
          <p:nvPr/>
        </p:nvSpPr>
        <p:spPr>
          <a:xfrm>
            <a:off x="2315688" y="3116338"/>
            <a:ext cx="82771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b="1" dirty="0" smtClean="0"/>
              <a:t>Queja: </a:t>
            </a:r>
            <a:r>
              <a:rPr lang="es-CO" dirty="0"/>
              <a:t>L</a:t>
            </a:r>
            <a:r>
              <a:rPr lang="es-CO" dirty="0" smtClean="0"/>
              <a:t>a </a:t>
            </a:r>
            <a:r>
              <a:rPr lang="es-CO" dirty="0" smtClean="0"/>
              <a:t>manifestación que se hace sobre una insatisfacción o inconformidad generada por una conducta particular, de uno o varios servidores públicos, en el desarrollo de sus </a:t>
            </a:r>
            <a:r>
              <a:rPr lang="es-CO" dirty="0" smtClean="0"/>
              <a:t>funciones.</a:t>
            </a:r>
            <a:endParaRPr lang="es-ES" dirty="0"/>
          </a:p>
        </p:txBody>
      </p:sp>
      <p:pic>
        <p:nvPicPr>
          <p:cNvPr id="1032" name="Picture 8" descr="Reclamos – Servicio de Atención al Ciudadano - Portal para identificar  trabas burocrática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86" y="4710391"/>
            <a:ext cx="1520043" cy="14428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uadroTexto 9"/>
          <p:cNvSpPr txBox="1"/>
          <p:nvPr/>
        </p:nvSpPr>
        <p:spPr>
          <a:xfrm>
            <a:off x="2315688" y="4857008"/>
            <a:ext cx="82771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b="1" dirty="0" smtClean="0"/>
              <a:t>Reclamo: </a:t>
            </a:r>
            <a:r>
              <a:rPr lang="es-CO" dirty="0" smtClean="0"/>
              <a:t>Es la manifestación presentada por el usuario, en razón a la insatisfacción referida a la prestaciones del servicio o la deficiente atención por parte de la administración.</a:t>
            </a:r>
            <a:endParaRPr lang="es-ES" dirty="0"/>
          </a:p>
        </p:txBody>
      </p:sp>
      <p:pic>
        <p:nvPicPr>
          <p:cNvPr id="16" name="4 Imagen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1549" y="5712263"/>
            <a:ext cx="936104" cy="8136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701885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ibujo de Buzón pintado por Buzon en Dibujos.net el día 08-08-11 a las  16:43:55. Imprime, pinta o colorea tus propios dibujos!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31" t="24635" r="9172" b="7722"/>
          <a:stretch/>
        </p:blipFill>
        <p:spPr bwMode="auto">
          <a:xfrm>
            <a:off x="593766" y="1625006"/>
            <a:ext cx="1520043" cy="1203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7"/>
          <p:cNvSpPr txBox="1"/>
          <p:nvPr/>
        </p:nvSpPr>
        <p:spPr>
          <a:xfrm>
            <a:off x="2505693" y="1903720"/>
            <a:ext cx="8277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b="1" dirty="0" smtClean="0"/>
              <a:t>Sugerencia: </a:t>
            </a:r>
            <a:r>
              <a:rPr lang="es-CO" dirty="0" smtClean="0"/>
              <a:t>Es la declaración que efectúa el usuario como recomendación, la cual tiene por objeto el mejoramiento en la prestación del servicio.</a:t>
            </a:r>
            <a:endParaRPr lang="es-ES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766" y="3532167"/>
            <a:ext cx="1295400" cy="102870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2505693" y="3723351"/>
            <a:ext cx="8277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b="1" dirty="0" smtClean="0"/>
              <a:t>Felicitaciones: </a:t>
            </a:r>
            <a:r>
              <a:rPr lang="es-CO" dirty="0" smtClean="0"/>
              <a:t>Manifestación favorable que efectúa el usuario por la satisfacción </a:t>
            </a:r>
            <a:r>
              <a:rPr lang="es-CO" dirty="0"/>
              <a:t>que </a:t>
            </a:r>
            <a:r>
              <a:rPr lang="es-CO" dirty="0" smtClean="0"/>
              <a:t>experimenta </a:t>
            </a:r>
            <a:r>
              <a:rPr lang="es-CO" dirty="0"/>
              <a:t>con motivo de </a:t>
            </a:r>
            <a:r>
              <a:rPr lang="es-CO" dirty="0" smtClean="0"/>
              <a:t>la atención recibida por el Despacho.</a:t>
            </a:r>
            <a:endParaRPr lang="es-ES" dirty="0"/>
          </a:p>
        </p:txBody>
      </p:sp>
      <p:pic>
        <p:nvPicPr>
          <p:cNvPr id="11" name="4 Imagen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2794" y="5767129"/>
            <a:ext cx="936104" cy="8136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9147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542307" y="650578"/>
            <a:ext cx="1084217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500" b="1" dirty="0" smtClean="0"/>
              <a:t>A efectos de diligenciar el formulario </a:t>
            </a:r>
            <a:r>
              <a:rPr lang="es-CO" sz="2500" b="1" dirty="0" err="1" smtClean="0"/>
              <a:t>Forms</a:t>
            </a:r>
            <a:r>
              <a:rPr lang="es-CO" sz="2500" b="1" dirty="0" smtClean="0"/>
              <a:t> cargado en la página, debe tenerse en cuenta lo siguiente:</a:t>
            </a:r>
          </a:p>
          <a:p>
            <a:r>
              <a:rPr lang="es-CO" sz="1600" dirty="0" smtClean="0"/>
              <a:t>* Todos los Campos son de obligatorio diligenciamiento</a:t>
            </a:r>
          </a:p>
          <a:p>
            <a:endParaRPr lang="es-CO" dirty="0"/>
          </a:p>
          <a:p>
            <a:r>
              <a:rPr lang="es-CO" dirty="0" smtClean="0"/>
              <a:t>Los campos que deberán diligenciarse por parte del usuario son los siguientes:</a:t>
            </a:r>
          </a:p>
          <a:p>
            <a:endParaRPr lang="es-CO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2"/>
          <a:srcRect l="26299" t="41559" r="26169" b="44935"/>
          <a:stretch/>
        </p:blipFill>
        <p:spPr>
          <a:xfrm>
            <a:off x="542306" y="2589570"/>
            <a:ext cx="9059535" cy="14480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26299" t="59913" r="25487" b="26927"/>
          <a:stretch/>
        </p:blipFill>
        <p:spPr>
          <a:xfrm>
            <a:off x="542306" y="4528562"/>
            <a:ext cx="9159834" cy="1368070"/>
          </a:xfrm>
          <a:prstGeom prst="rect">
            <a:avLst/>
          </a:prstGeom>
        </p:spPr>
      </p:pic>
      <p:pic>
        <p:nvPicPr>
          <p:cNvPr id="7" name="4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6426" y="5734472"/>
            <a:ext cx="936104" cy="81361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Conector recto de flecha 8"/>
          <p:cNvCxnSpPr/>
          <p:nvPr/>
        </p:nvCxnSpPr>
        <p:spPr>
          <a:xfrm flipH="1" flipV="1">
            <a:off x="4585855" y="3666506"/>
            <a:ext cx="2177143" cy="10886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ángulo redondeado 9"/>
          <p:cNvSpPr/>
          <p:nvPr/>
        </p:nvSpPr>
        <p:spPr>
          <a:xfrm>
            <a:off x="6982692" y="3090715"/>
            <a:ext cx="3764478" cy="107130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10"/>
          <p:cNvSpPr txBox="1"/>
          <p:nvPr/>
        </p:nvSpPr>
        <p:spPr>
          <a:xfrm>
            <a:off x="7036131" y="3204841"/>
            <a:ext cx="3657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/>
              <a:t>Se debe ingresar la fecha en la cual se eleva la </a:t>
            </a:r>
            <a:r>
              <a:rPr lang="es-CO" dirty="0" err="1" smtClean="0"/>
              <a:t>PQRS</a:t>
            </a:r>
            <a:r>
              <a:rPr lang="es-CO" dirty="0" smtClean="0"/>
              <a:t>-Felicitación, en el formato preseleccionado</a:t>
            </a:r>
            <a:endParaRPr lang="es-ES" dirty="0"/>
          </a:p>
        </p:txBody>
      </p:sp>
      <p:cxnSp>
        <p:nvCxnSpPr>
          <p:cNvPr id="12" name="Conector recto de flecha 11"/>
          <p:cNvCxnSpPr/>
          <p:nvPr/>
        </p:nvCxnSpPr>
        <p:spPr>
          <a:xfrm flipH="1" flipV="1">
            <a:off x="4585855" y="5481088"/>
            <a:ext cx="2177143" cy="10886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redondeado 12"/>
          <p:cNvSpPr/>
          <p:nvPr/>
        </p:nvSpPr>
        <p:spPr>
          <a:xfrm>
            <a:off x="6982692" y="4905297"/>
            <a:ext cx="3764478" cy="1071305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4"/>
          <p:cNvSpPr txBox="1"/>
          <p:nvPr/>
        </p:nvSpPr>
        <p:spPr>
          <a:xfrm>
            <a:off x="7036130" y="4973302"/>
            <a:ext cx="3657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/>
              <a:t>Se debe diligenciar el nombre completo de la persona que eleva la </a:t>
            </a:r>
            <a:r>
              <a:rPr lang="es-CO" dirty="0" err="1" smtClean="0"/>
              <a:t>PQRS</a:t>
            </a:r>
            <a:r>
              <a:rPr lang="es-CO" dirty="0" smtClean="0"/>
              <a:t>-Felicitación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758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6494" t="77749" r="26169" b="10995"/>
          <a:stretch/>
        </p:blipFill>
        <p:spPr>
          <a:xfrm>
            <a:off x="700645" y="926274"/>
            <a:ext cx="8989620" cy="120231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/>
          <a:srcRect l="26396" t="27879" r="26072" b="60173"/>
          <a:stretch/>
        </p:blipFill>
        <p:spPr>
          <a:xfrm>
            <a:off x="700645" y="2128591"/>
            <a:ext cx="8902693" cy="125878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6478" y="3419479"/>
            <a:ext cx="19043" cy="19042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8878" y="3571879"/>
            <a:ext cx="19043" cy="19042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 rotWithShape="1">
          <a:blip r:embed="rId5"/>
          <a:srcRect l="26439" t="44315" r="56081" b="25685"/>
          <a:stretch/>
        </p:blipFill>
        <p:spPr>
          <a:xfrm>
            <a:off x="700645" y="3438521"/>
            <a:ext cx="3169991" cy="3060249"/>
          </a:xfrm>
          <a:prstGeom prst="rect">
            <a:avLst/>
          </a:prstGeom>
        </p:spPr>
      </p:pic>
      <p:pic>
        <p:nvPicPr>
          <p:cNvPr id="10" name="4 Imagen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5863" y="5685152"/>
            <a:ext cx="936104" cy="81361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" name="Conector recto de flecha 11"/>
          <p:cNvCxnSpPr/>
          <p:nvPr/>
        </p:nvCxnSpPr>
        <p:spPr>
          <a:xfrm flipH="1" flipV="1">
            <a:off x="4256234" y="1665180"/>
            <a:ext cx="2177143" cy="10886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ángulo redondeado 12"/>
          <p:cNvSpPr/>
          <p:nvPr/>
        </p:nvSpPr>
        <p:spPr>
          <a:xfrm>
            <a:off x="6569944" y="1219676"/>
            <a:ext cx="3764478" cy="85469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/>
          <p:cNvSpPr txBox="1"/>
          <p:nvPr/>
        </p:nvSpPr>
        <p:spPr>
          <a:xfrm>
            <a:off x="6653071" y="1184667"/>
            <a:ext cx="3764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/>
              <a:t>Ingresar dirección de correo electrónico valido para notificaciones</a:t>
            </a:r>
            <a:endParaRPr lang="es-ES" dirty="0"/>
          </a:p>
        </p:txBody>
      </p:sp>
      <p:cxnSp>
        <p:nvCxnSpPr>
          <p:cNvPr id="15" name="Conector recto de flecha 14"/>
          <p:cNvCxnSpPr/>
          <p:nvPr/>
        </p:nvCxnSpPr>
        <p:spPr>
          <a:xfrm flipH="1" flipV="1">
            <a:off x="4256234" y="2939040"/>
            <a:ext cx="2177143" cy="10886"/>
          </a:xfrm>
          <a:prstGeom prst="straightConnector1">
            <a:avLst/>
          </a:prstGeom>
          <a:ln w="444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redondeado 15"/>
          <p:cNvSpPr/>
          <p:nvPr/>
        </p:nvSpPr>
        <p:spPr>
          <a:xfrm>
            <a:off x="6569944" y="2796499"/>
            <a:ext cx="3764478" cy="33432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CuadroTexto 16"/>
          <p:cNvSpPr txBox="1"/>
          <p:nvPr/>
        </p:nvSpPr>
        <p:spPr>
          <a:xfrm>
            <a:off x="6653071" y="2767269"/>
            <a:ext cx="3764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/>
              <a:t>Ingresar teléfono de contacto</a:t>
            </a:r>
            <a:endParaRPr lang="es-ES" dirty="0"/>
          </a:p>
        </p:txBody>
      </p:sp>
      <p:sp>
        <p:nvSpPr>
          <p:cNvPr id="19" name="Cerrar llave 18"/>
          <p:cNvSpPr/>
          <p:nvPr/>
        </p:nvSpPr>
        <p:spPr>
          <a:xfrm>
            <a:off x="3365584" y="4013859"/>
            <a:ext cx="660151" cy="2430339"/>
          </a:xfrm>
          <a:prstGeom prst="rightBrac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Rectángulo redondeado 19"/>
          <p:cNvSpPr/>
          <p:nvPr/>
        </p:nvSpPr>
        <p:spPr>
          <a:xfrm>
            <a:off x="4383064" y="5077178"/>
            <a:ext cx="3749714" cy="33432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4466191" y="5042169"/>
            <a:ext cx="3764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/>
              <a:t>Seleccionar el trámite a adelantar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09892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l="26607" t="61905" r="26072" b="22381"/>
          <a:stretch/>
        </p:blipFill>
        <p:spPr>
          <a:xfrm>
            <a:off x="729342" y="947057"/>
            <a:ext cx="9091215" cy="169817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177299" y="4191000"/>
            <a:ext cx="86432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b="1" i="1" dirty="0" smtClean="0">
                <a:solidFill>
                  <a:schemeClr val="accent1">
                    <a:lumMod val="75000"/>
                  </a:schemeClr>
                </a:solidFill>
              </a:rPr>
              <a:t>Es preciso señalar que el buzón de Peticiones, Quejas, Reclamos, Sugerencias y/o Felicitaciones está destinado para trámites diferentes a los adelantados dentro de los procesos judiciales, por lo que le solicitamos hacer buen uso de esta herramienta.</a:t>
            </a:r>
          </a:p>
        </p:txBody>
      </p:sp>
      <p:pic>
        <p:nvPicPr>
          <p:cNvPr id="6" name="4 Imagen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349" y="5669158"/>
            <a:ext cx="936104" cy="81361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ángulo redondeado 6"/>
          <p:cNvSpPr/>
          <p:nvPr/>
        </p:nvSpPr>
        <p:spPr>
          <a:xfrm>
            <a:off x="2579835" y="2993862"/>
            <a:ext cx="5341007" cy="888321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/>
          <p:cNvSpPr txBox="1"/>
          <p:nvPr/>
        </p:nvSpPr>
        <p:spPr>
          <a:xfrm>
            <a:off x="2662962" y="2979634"/>
            <a:ext cx="52578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O" dirty="0" smtClean="0"/>
              <a:t>En éste campo debe describirse de manera precisa, clara y concreta, el motivo de la Petición, Queja, Reclamo, Sugerencia y/o Felicitación</a:t>
            </a:r>
            <a:endParaRPr lang="es-ES" dirty="0"/>
          </a:p>
        </p:txBody>
      </p:sp>
      <p:cxnSp>
        <p:nvCxnSpPr>
          <p:cNvPr id="10" name="Conector recto de flecha 9"/>
          <p:cNvCxnSpPr>
            <a:stCxn id="7" idx="0"/>
          </p:cNvCxnSpPr>
          <p:nvPr/>
        </p:nvCxnSpPr>
        <p:spPr>
          <a:xfrm flipH="1" flipV="1">
            <a:off x="5250338" y="2493818"/>
            <a:ext cx="1" cy="50004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63418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423</Words>
  <Application>Microsoft Office PowerPoint</Application>
  <PresentationFormat>Panorámica</PresentationFormat>
  <Paragraphs>35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Shirley restrepo Niño</dc:creator>
  <cp:lastModifiedBy>Shirley restrepo Niño</cp:lastModifiedBy>
  <cp:revision>17</cp:revision>
  <dcterms:created xsi:type="dcterms:W3CDTF">2020-11-09T14:28:03Z</dcterms:created>
  <dcterms:modified xsi:type="dcterms:W3CDTF">2020-11-09T18:38:44Z</dcterms:modified>
</cp:coreProperties>
</file>