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00" r:id="rId1"/>
  </p:sldMasterIdLst>
  <p:sldIdLst>
    <p:sldId id="256" r:id="rId2"/>
    <p:sldId id="258" r:id="rId3"/>
    <p:sldId id="259" r:id="rId4"/>
    <p:sldId id="260" r:id="rId5"/>
    <p:sldId id="263" r:id="rId6"/>
    <p:sldId id="262" r:id="rId7"/>
    <p:sldId id="273" r:id="rId8"/>
    <p:sldId id="264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FAA"/>
    <a:srgbClr val="83FF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291"/>
  </p:normalViewPr>
  <p:slideViewPr>
    <p:cSldViewPr snapToGrid="0" snapToObjects="1">
      <p:cViewPr varScale="1">
        <p:scale>
          <a:sx n="92" d="100"/>
          <a:sy n="92" d="100"/>
        </p:scale>
        <p:origin x="4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978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315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468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690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794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7/14/2020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743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7/14/2020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95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7/14/2020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497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081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7/14/2020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760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7/14/2020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970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7/14/2020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646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aiscer.wordpress.com/2011/02/23/windows-7-service-pack-1-kb976932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s://nl.wikipedia.org/wiki/OS_X_10.11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mailto:adm04ibague@cendoj.ramajudicial.gov.co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.pn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FF076F1-2005-9446-8BA2-BB21834EFF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298447"/>
            <a:ext cx="7315200" cy="4101891"/>
          </a:xfrm>
        </p:spPr>
        <p:txBody>
          <a:bodyPr>
            <a:normAutofit/>
          </a:bodyPr>
          <a:lstStyle/>
          <a:p>
            <a:pPr algn="just"/>
            <a:r>
              <a:rPr lang="es-CO" b="1" dirty="0"/>
              <a:t>TUTORIAL BÁSICO MANEJO DE TEAMS</a:t>
            </a:r>
            <a:br>
              <a:rPr lang="es-CO" b="1" dirty="0"/>
            </a:br>
            <a:r>
              <a:rPr lang="es-CO" b="1" dirty="0"/>
              <a:t/>
            </a:r>
            <a:br>
              <a:rPr lang="es-CO" b="1" dirty="0"/>
            </a:br>
            <a:endParaRPr lang="es-CO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81F1B04F-805F-3A44-925B-FAB60E190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2566" y="1554480"/>
            <a:ext cx="7315200" cy="914400"/>
          </a:xfrm>
        </p:spPr>
        <p:txBody>
          <a:bodyPr/>
          <a:lstStyle/>
          <a:p>
            <a:pPr algn="ctr"/>
            <a:r>
              <a:rPr lang="es-CO" b="1" dirty="0"/>
              <a:t>JUZGADO CUARTO ADMINISTRATIVO ORAL DEL CIRCUITO DE IBAGUÉ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5EE21E94-5B3A-B24B-9932-104B5C48FA9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015" y="403098"/>
            <a:ext cx="2872895" cy="895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29639CE7-8067-BA43-A496-3843E7ADAE3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2910" y="4173732"/>
            <a:ext cx="1545763" cy="1129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415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DF3B8F7-2840-A149-AE59-90A163A21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3071194" cy="4601183"/>
          </a:xfrm>
        </p:spPr>
        <p:txBody>
          <a:bodyPr/>
          <a:lstStyle/>
          <a:p>
            <a:r>
              <a:rPr lang="es-CO" dirty="0"/>
              <a:t>Requerimientos Técnicos</a:t>
            </a:r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xmlns="" id="{6AAEDA28-703E-4D49-BCFA-39F35BD159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O" dirty="0"/>
              <a:t>Para acceder a </a:t>
            </a:r>
            <a:r>
              <a:rPr lang="es-CO" i="1" dirty="0"/>
              <a:t>Microsoft Teams</a:t>
            </a:r>
            <a:r>
              <a:rPr lang="es-CO" dirty="0"/>
              <a:t> usted deberá contar con un Equipo de Computo, Tableta o Dispositivo Móvil que reúna las siguientes especificaciones:</a:t>
            </a:r>
          </a:p>
          <a:p>
            <a:pPr marL="457200" indent="-457200" algn="just">
              <a:buAutoNum type="arabicPeriod"/>
            </a:pPr>
            <a:r>
              <a:rPr lang="es-CO" dirty="0"/>
              <a:t>En el caso de los equipos de cómputo que cuente con Windows 7 en adelante y/o con Mac OS X 10.11 en adelante y para los dispositivos móviles  que tengan iOS o Android.</a:t>
            </a:r>
          </a:p>
          <a:p>
            <a:pPr marL="457200" indent="-457200" algn="just">
              <a:buAutoNum type="arabicPeriod"/>
            </a:pPr>
            <a:r>
              <a:rPr lang="es-CO" dirty="0"/>
              <a:t>Que el equipo cuente con cámara y micrófono en perfecto funcionamiento, que le permitan visualizar la diligencia e intervenir en la misma, a fin de garantizar la participación de todos los interesados</a:t>
            </a:r>
          </a:p>
          <a:p>
            <a:pPr marL="457200" indent="-457200" algn="just">
              <a:buAutoNum type="arabicPeriod"/>
            </a:pPr>
            <a:r>
              <a:rPr lang="es-CO" dirty="0"/>
              <a:t>Una conexión de internet con ancho de banda de mínimo 5 megas.</a:t>
            </a:r>
          </a:p>
          <a:p>
            <a:pPr marL="457200" indent="-457200" algn="just">
              <a:buAutoNum type="arabicPeriod"/>
            </a:pPr>
            <a:endParaRPr lang="es-CO" dirty="0"/>
          </a:p>
          <a:p>
            <a:pPr marL="0" indent="0" algn="just">
              <a:buNone/>
            </a:pPr>
            <a:endParaRPr lang="es-CO" dirty="0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xmlns="" id="{E642CF87-D8CD-D54C-AFA8-BD7CEAEE0E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5822821" y="4779888"/>
            <a:ext cx="1431470" cy="1248229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xmlns="" id="{50BF01B9-0FBA-2F42-B84F-65EA70F0AC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xmlns="" r:id="rId5"/>
              </a:ext>
            </a:extLst>
          </a:blip>
          <a:stretch>
            <a:fillRect/>
          </a:stretch>
        </p:blipFill>
        <p:spPr>
          <a:xfrm>
            <a:off x="7526868" y="4779888"/>
            <a:ext cx="1731434" cy="1248229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12FC1725-70E2-A945-9FAA-CA344B15E6BD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19" y="416433"/>
            <a:ext cx="2872895" cy="895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318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B6119CF-EF20-2740-9F6F-427E5A3BB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Citación a la diligencia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DDF2C594-62E5-E34B-9F91-FB8933359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O" dirty="0"/>
              <a:t>La citación a las audiencias se hará mediante providencia, que se notificará por estado y/o por correo electrónico, según corresponda, en la cual, se remitirá a los convocados el link para ingresar a la diligencia y la correspondiente convocatoria que se verá así:</a:t>
            </a:r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endParaRPr lang="es-CO" dirty="0"/>
          </a:p>
          <a:p>
            <a:endParaRPr lang="es-CO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8E2930B-3E55-A644-91E9-FB809B3EDA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0171" y="2162630"/>
            <a:ext cx="7837715" cy="42672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C83150D5-3F9D-0441-8625-B7761FE626F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06" y="237630"/>
            <a:ext cx="2872895" cy="895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6144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EF3C11D-7744-B34E-8143-ACEB947C9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Acceso a la diligencia a través del vínculo o correo electrónico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9310E85-9DB1-4D45-B57A-CEA020563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O" dirty="0"/>
              <a:t>Para acceder a la audiencia usted deberá dar clic en  </a:t>
            </a:r>
            <a:r>
              <a:rPr lang="es-CO" i="1" dirty="0"/>
              <a:t>Unirse a reunión de Microsoft Teams</a:t>
            </a:r>
            <a:r>
              <a:rPr lang="es-CO" dirty="0"/>
              <a:t> y la reunión se abrirá automáticamente en la aplicación Teams (se recomienda al usuario tener instalada previamente la aplicación Teams en su equipo de cómputo, tableta o dispositivo móvil y haber creado una cuenta con el correo electrónico que repose en el expediente).</a:t>
            </a:r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endParaRPr lang="es-CO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FDA75BD0-4C67-3143-817F-AFF4E3A2555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9268" y="2743200"/>
            <a:ext cx="7315200" cy="35560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DD609545-599F-2A4B-AC87-50CF612FB19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12" y="338552"/>
            <a:ext cx="2872895" cy="895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04784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xmlns="" id="{30F98B65-7028-FD4D-A676-4FD35588F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Acceder a la diligencia</a:t>
            </a:r>
          </a:p>
        </p:txBody>
      </p:sp>
      <p:sp>
        <p:nvSpPr>
          <p:cNvPr id="12" name="Marcador de contenido 11">
            <a:extLst>
              <a:ext uri="{FF2B5EF4-FFF2-40B4-BE49-F238E27FC236}">
                <a16:creationId xmlns:a16="http://schemas.microsoft.com/office/drawing/2014/main" xmlns="" id="{810FF051-0094-8644-ABBB-E458AF3CA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O" dirty="0"/>
              <a:t>Ahora deberá de especificar su nombre (nombre y apellidos), así como la parte que representa, para unirse a la reunión como invitado.</a:t>
            </a:r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xmlns="" id="{E90E917D-8713-CB49-8EAB-9FF51E88A5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4000" y="2017487"/>
            <a:ext cx="7120469" cy="396726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0067F925-8F27-8548-AC41-F34FF23A0D9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06" y="237630"/>
            <a:ext cx="2872895" cy="895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2064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6385F32-28A7-7F4F-9B55-1C083B72D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54738" cy="4601183"/>
          </a:xfrm>
        </p:spPr>
        <p:txBody>
          <a:bodyPr/>
          <a:lstStyle/>
          <a:p>
            <a:r>
              <a:rPr lang="es-CO" dirty="0"/>
              <a:t>Acceder a la diligencia sin tener una cuenta en Teams.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DF697519-EC77-EA41-9F8C-019DD12F1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r>
              <a:rPr lang="es-CO" dirty="0"/>
              <a:t>Si no tiene una cuenta de Teams ni descargada la aplicación en su dispositivo equipo de computo, tableta o dispositivo móvil, una vez seleccionada la opción de </a:t>
            </a:r>
            <a:r>
              <a:rPr lang="es-CO" i="1" dirty="0"/>
              <a:t>Unirse a reunión de Microsoft Teams</a:t>
            </a:r>
            <a:r>
              <a:rPr lang="es-CO" dirty="0"/>
              <a:t> , deberá seleccionar </a:t>
            </a:r>
            <a:r>
              <a:rPr lang="es-CO" i="1" dirty="0"/>
              <a:t>Unirse por internet en su lugar, </a:t>
            </a:r>
            <a:r>
              <a:rPr lang="es-CO" dirty="0"/>
              <a:t>así:</a:t>
            </a:r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58C32D33-E324-B342-BA95-CDE633232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268" y="2380343"/>
            <a:ext cx="7315200" cy="3613549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03BDECE2-EA65-A542-AA33-0B54E3835E4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62" y="237630"/>
            <a:ext cx="2872895" cy="895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0821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xmlns="" id="{30F98B65-7028-FD4D-A676-4FD35588F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Acceder a la diligencia</a:t>
            </a:r>
          </a:p>
        </p:txBody>
      </p:sp>
      <p:sp>
        <p:nvSpPr>
          <p:cNvPr id="12" name="Marcador de contenido 11">
            <a:extLst>
              <a:ext uri="{FF2B5EF4-FFF2-40B4-BE49-F238E27FC236}">
                <a16:creationId xmlns:a16="http://schemas.microsoft.com/office/drawing/2014/main" xmlns="" id="{810FF051-0094-8644-ABBB-E458AF3CA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O" dirty="0"/>
              <a:t>Ahora deberá de especificar igualmente su nombre (nombre y apellidos), así como la parte que representa, para unirse a la reunión como invitado.</a:t>
            </a:r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xmlns="" id="{E90E917D-8713-CB49-8EAB-9FF51E88A5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4000" y="2017487"/>
            <a:ext cx="7120469" cy="396726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0067F925-8F27-8548-AC41-F34FF23A0D9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06" y="237630"/>
            <a:ext cx="2872895" cy="895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4526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89F29DD-5F0D-C345-9CB3-9F531B951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Acceso a la diligencia a través del calendario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16A101E-1762-324B-9FA7-3A93418A0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O" dirty="0"/>
              <a:t>Para ello deberá ingresar a la aplicación Microsoft Teams desde su ordenador o teléfono movil, seleccionar calendario en la parte izquierda en el caso del ordenador o en la parte inferior en el teléfono móvil, ubicar la diligencia y darle unirse o join.</a:t>
            </a:r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  <a:p>
            <a:pPr marL="0" indent="0" algn="just">
              <a:buNone/>
            </a:pPr>
            <a:endParaRPr lang="es-CO" dirty="0"/>
          </a:p>
          <a:p>
            <a:pPr marL="0" indent="0" algn="just">
              <a:buNone/>
            </a:pPr>
            <a:endParaRPr lang="es-CO" dirty="0"/>
          </a:p>
          <a:p>
            <a:pPr marL="0" indent="0" algn="just">
              <a:buNone/>
            </a:pPr>
            <a:endParaRPr lang="es-CO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B48479CF-9C70-7E41-9178-53B522811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5600" y="2462892"/>
            <a:ext cx="7315200" cy="352185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CE59221-E1C4-DF49-B177-67F039F70F6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19" y="294914"/>
            <a:ext cx="2872895" cy="895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49773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8054B8C-B5C2-D247-B4FF-3419A78C0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Canales de comunicación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86B0BE2-9D8C-6442-B148-E58D3793A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s-CO" dirty="0"/>
          </a:p>
          <a:p>
            <a:pPr marL="0" indent="0" algn="just">
              <a:buNone/>
            </a:pPr>
            <a:r>
              <a:rPr lang="es-CO" dirty="0"/>
              <a:t>Los canales virtuales estarán habilitados 30 minutos antes del inicio de la diligencia, con el propósito de que los intervinientes accedan a la plataforma y reporten al secretario ad - hoc, los inconvenientes  de conectividad que presenten, a afectos de superarlos antes del inicio de la diligencia, para lo cual podrán hacer uso de los siguientes canales de comunicación:</a:t>
            </a:r>
          </a:p>
          <a:p>
            <a:r>
              <a:rPr lang="es-CO" dirty="0"/>
              <a:t> Teléfono del Despacho 2719337</a:t>
            </a:r>
          </a:p>
          <a:p>
            <a:r>
              <a:rPr lang="es-CO" dirty="0"/>
              <a:t>WhatsApp 3155365413</a:t>
            </a:r>
          </a:p>
          <a:p>
            <a:r>
              <a:rPr lang="es-CO" dirty="0"/>
              <a:t>Correo electrónico </a:t>
            </a:r>
            <a:r>
              <a:rPr lang="es-CO" dirty="0">
                <a:hlinkClick r:id="rId2"/>
              </a:rPr>
              <a:t>adm04ibague@cendoj.ramajudicial.gov.co</a:t>
            </a:r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pPr marL="0" indent="0">
              <a:buNone/>
            </a:pPr>
            <a:endParaRPr lang="es-CO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85A03DF8-3989-1E43-938B-92677CE3504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6868" y="2486690"/>
            <a:ext cx="631621" cy="55751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2FD6CD57-CC75-8247-807F-C1CB4B3A0A1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V="1">
            <a:off x="6798353" y="3008962"/>
            <a:ext cx="478884" cy="549369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2214EDAE-366D-8E4B-84C4-091358EBE0B3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06" y="416433"/>
            <a:ext cx="2872895" cy="895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6A238372-5F19-5E47-92EA-0B8CD1960B3F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590" y="3424428"/>
            <a:ext cx="978144" cy="564529"/>
          </a:xfrm>
          <a:prstGeom prst="rect">
            <a:avLst/>
          </a:prstGeom>
        </p:spPr>
      </p:pic>
      <p:sp>
        <p:nvSpPr>
          <p:cNvPr id="11" name="Llamada rectangular redondeada 10">
            <a:extLst>
              <a:ext uri="{FF2B5EF4-FFF2-40B4-BE49-F238E27FC236}">
                <a16:creationId xmlns:a16="http://schemas.microsoft.com/office/drawing/2014/main" xmlns="" id="{E5D7710C-A4C1-844A-9A81-C8C6EA42DAEC}"/>
              </a:ext>
            </a:extLst>
          </p:cNvPr>
          <p:cNvSpPr/>
          <p:nvPr/>
        </p:nvSpPr>
        <p:spPr>
          <a:xfrm>
            <a:off x="4036650" y="4100441"/>
            <a:ext cx="6980435" cy="1504084"/>
          </a:xfrm>
          <a:prstGeom prst="wedgeRoundRectCallout">
            <a:avLst>
              <a:gd name="adj1" fmla="val 35387"/>
              <a:gd name="adj2" fmla="val 66657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s-CO" dirty="0">
              <a:solidFill>
                <a:schemeClr val="bg1"/>
              </a:solidFill>
            </a:endParaRPr>
          </a:p>
          <a:p>
            <a:pPr algn="just"/>
            <a:r>
              <a:rPr lang="es-CO" dirty="0">
                <a:solidFill>
                  <a:schemeClr val="bg1"/>
                </a:solidFill>
              </a:rPr>
              <a:t>Se recuerda a los usuarios que el WhatsApp estará habilitado ÚNICAMENTE para resolver dudas, inquietudes y solicitudes relativas a la realización de las Audiencias Virtuales y en NINGÚN caso se recepcionaran documentos por dicho canal.</a:t>
            </a:r>
          </a:p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808354709"/>
      </p:ext>
    </p:extLst>
  </p:cSld>
  <p:clrMapOvr>
    <a:masterClrMapping/>
  </p:clrMapOvr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{F1226F58-EB89-DC4C-B84E-B2D6E611CC21}tf10001124</Template>
  <TotalTime>6146</TotalTime>
  <Words>532</Words>
  <Application>Microsoft Office PowerPoint</Application>
  <PresentationFormat>Panorámica</PresentationFormat>
  <Paragraphs>78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Corbel</vt:lpstr>
      <vt:lpstr>Wingdings 2</vt:lpstr>
      <vt:lpstr>Marco</vt:lpstr>
      <vt:lpstr>TUTORIAL BÁSICO MANEJO DE TEAMS  </vt:lpstr>
      <vt:lpstr>Requerimientos Técnicos</vt:lpstr>
      <vt:lpstr>Citación a la diligencia</vt:lpstr>
      <vt:lpstr>Acceso a la diligencia a través del vínculo o correo electrónico</vt:lpstr>
      <vt:lpstr>Acceder a la diligencia</vt:lpstr>
      <vt:lpstr>Acceder a la diligencia sin tener una cuenta en Teams.</vt:lpstr>
      <vt:lpstr>Acceder a la diligencia</vt:lpstr>
      <vt:lpstr>Acceso a la diligencia a través del calendario</vt:lpstr>
      <vt:lpstr>Canales de comunicación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AUDIENCIAS VIRTUALES</dc:title>
  <dc:creator>Lopez Ceron Daniela Estefania</dc:creator>
  <cp:lastModifiedBy>Secretario Juzgado 4o Administrativo</cp:lastModifiedBy>
  <cp:revision>27</cp:revision>
  <dcterms:created xsi:type="dcterms:W3CDTF">2020-07-01T18:58:59Z</dcterms:created>
  <dcterms:modified xsi:type="dcterms:W3CDTF">2020-07-14T16:31:21Z</dcterms:modified>
</cp:coreProperties>
</file>