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61" r:id="rId6"/>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30F"/>
    <a:srgbClr val="FF0000"/>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74"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2"/>
            <a:ext cx="77724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218C191-ADD2-46CF-9850-3F6D2C5B9B9C}" type="datetimeFigureOut">
              <a:rPr lang="es-CO" smtClean="0"/>
              <a:pPr/>
              <a:t>07/25/2018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2BF3370-6AFB-4662-B03D-117AA762B30E}"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218C191-ADD2-46CF-9850-3F6D2C5B9B9C}" type="datetimeFigureOut">
              <a:rPr lang="es-CO" smtClean="0"/>
              <a:pPr/>
              <a:t>07/25/2018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2BF3370-6AFB-4662-B03D-117AA762B30E}"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3"/>
            <a:ext cx="2057400" cy="3290888"/>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54783"/>
            <a:ext cx="6019800" cy="32908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218C191-ADD2-46CF-9850-3F6D2C5B9B9C}" type="datetimeFigureOut">
              <a:rPr lang="es-CO" smtClean="0"/>
              <a:pPr/>
              <a:t>07/25/2018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2BF3370-6AFB-4662-B03D-117AA762B30E}"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218C191-ADD2-46CF-9850-3F6D2C5B9B9C}" type="datetimeFigureOut">
              <a:rPr lang="es-CO" smtClean="0"/>
              <a:pPr/>
              <a:t>07/25/2018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2BF3370-6AFB-4662-B03D-117AA762B30E}"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218C191-ADD2-46CF-9850-3F6D2C5B9B9C}" type="datetimeFigureOut">
              <a:rPr lang="es-CO" smtClean="0"/>
              <a:pPr/>
              <a:t>07/25/2018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2BF3370-6AFB-4662-B03D-117AA762B30E}"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7218C191-ADD2-46CF-9850-3F6D2C5B9B9C}" type="datetimeFigureOut">
              <a:rPr lang="es-CO" smtClean="0"/>
              <a:pPr/>
              <a:t>07/25/2018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2BF3370-6AFB-4662-B03D-117AA762B30E}"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218C191-ADD2-46CF-9850-3F6D2C5B9B9C}" type="datetimeFigureOut">
              <a:rPr lang="es-CO" smtClean="0"/>
              <a:pPr/>
              <a:t>07/25/2018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E2BF3370-6AFB-4662-B03D-117AA762B30E}"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218C191-ADD2-46CF-9850-3F6D2C5B9B9C}" type="datetimeFigureOut">
              <a:rPr lang="es-CO" smtClean="0"/>
              <a:pPr/>
              <a:t>07/25/2018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E2BF3370-6AFB-4662-B03D-117AA762B30E}"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218C191-ADD2-46CF-9850-3F6D2C5B9B9C}" type="datetimeFigureOut">
              <a:rPr lang="es-CO" smtClean="0"/>
              <a:pPr/>
              <a:t>07/25/2018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E2BF3370-6AFB-4662-B03D-117AA762B30E}"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7" y="204787"/>
            <a:ext cx="3008313" cy="871538"/>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218C191-ADD2-46CF-9850-3F6D2C5B9B9C}" type="datetimeFigureOut">
              <a:rPr lang="es-CO" smtClean="0"/>
              <a:pPr/>
              <a:t>07/25/2018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2BF3370-6AFB-4662-B03D-117AA762B30E}"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218C191-ADD2-46CF-9850-3F6D2C5B9B9C}" type="datetimeFigureOut">
              <a:rPr lang="es-CO" smtClean="0"/>
              <a:pPr/>
              <a:t>07/25/2018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2BF3370-6AFB-4662-B03D-117AA762B30E}"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218C191-ADD2-46CF-9850-3F6D2C5B9B9C}" type="datetimeFigureOut">
              <a:rPr lang="es-CO" smtClean="0"/>
              <a:pPr/>
              <a:t>07/25/2018</a:t>
            </a:fld>
            <a:endParaRPr lang="es-CO"/>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BF3370-6AFB-4662-B03D-117AA762B30E}"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5 CuadroTexto"/>
          <p:cNvSpPr txBox="1"/>
          <p:nvPr/>
        </p:nvSpPr>
        <p:spPr>
          <a:xfrm rot="18827996">
            <a:off x="-666079" y="1197903"/>
            <a:ext cx="3913257" cy="461665"/>
          </a:xfrm>
          <a:prstGeom prst="rect">
            <a:avLst/>
          </a:prstGeom>
          <a:solidFill>
            <a:schemeClr val="bg1">
              <a:alpha val="0"/>
            </a:schemeClr>
          </a:solidFill>
          <a:effectLst>
            <a:outerShdw blurRad="76200" dist="12700" dir="2700000" sy="-23000" kx="-800400" algn="bl" rotWithShape="0">
              <a:prstClr val="black">
                <a:alpha val="20000"/>
              </a:prstClr>
            </a:outerShdw>
          </a:effectLst>
        </p:spPr>
        <p:txBody>
          <a:bodyPr wrap="square" rtlCol="0">
            <a:spAutoFit/>
          </a:bodyPr>
          <a:lstStyle/>
          <a:p>
            <a:pPr algn="ctr"/>
            <a:r>
              <a:rPr lang="es-CO" sz="2400" dirty="0" smtClean="0">
                <a:solidFill>
                  <a:srgbClr val="002060"/>
                </a:solidFill>
                <a:effectLst>
                  <a:outerShdw blurRad="38100" dist="38100" dir="2700000" algn="tl">
                    <a:srgbClr val="000000">
                      <a:alpha val="43137"/>
                    </a:srgbClr>
                  </a:outerShdw>
                </a:effectLst>
                <a:latin typeface="Biondi"/>
              </a:rPr>
              <a:t> </a:t>
            </a:r>
            <a:r>
              <a:rPr lang="es-CO" dirty="0" smtClean="0">
                <a:solidFill>
                  <a:srgbClr val="002060"/>
                </a:solidFill>
                <a:effectLst>
                  <a:outerShdw blurRad="38100" dist="38100" dir="2700000" algn="tl">
                    <a:srgbClr val="000000">
                      <a:alpha val="43137"/>
                    </a:srgbClr>
                  </a:outerShdw>
                </a:effectLst>
                <a:latin typeface="Biondi"/>
              </a:rPr>
              <a:t>PLAN DE GESTIÓN AMBIENTAL</a:t>
            </a:r>
            <a:endParaRPr lang="es-CO" dirty="0">
              <a:solidFill>
                <a:srgbClr val="002060"/>
              </a:solidFill>
              <a:effectLst>
                <a:outerShdw blurRad="38100" dist="38100" dir="2700000" algn="tl">
                  <a:srgbClr val="000000">
                    <a:alpha val="43137"/>
                  </a:srgbClr>
                </a:outerShdw>
              </a:effectLst>
              <a:latin typeface="Biondi"/>
            </a:endParaRPr>
          </a:p>
        </p:txBody>
      </p:sp>
      <p:pic>
        <p:nvPicPr>
          <p:cNvPr id="7" name="6 Imagen" descr="bombillo-verde.png"/>
          <p:cNvPicPr>
            <a:picLocks noChangeAspect="1"/>
          </p:cNvPicPr>
          <p:nvPr/>
        </p:nvPicPr>
        <p:blipFill>
          <a:blip r:embed="rId4"/>
          <a:stretch>
            <a:fillRect/>
          </a:stretch>
        </p:blipFill>
        <p:spPr>
          <a:xfrm flipH="1">
            <a:off x="1192914" y="2068346"/>
            <a:ext cx="2153562" cy="2760344"/>
          </a:xfrm>
          <a:prstGeom prst="rect">
            <a:avLst/>
          </a:prstGeom>
        </p:spPr>
      </p:pic>
      <p:sp>
        <p:nvSpPr>
          <p:cNvPr id="12" name="11 CuadroTexto"/>
          <p:cNvSpPr txBox="1"/>
          <p:nvPr/>
        </p:nvSpPr>
        <p:spPr>
          <a:xfrm>
            <a:off x="4449128" y="2217412"/>
            <a:ext cx="5074378" cy="2462213"/>
          </a:xfrm>
          <a:prstGeom prst="rect">
            <a:avLst/>
          </a:prstGeom>
          <a:noFill/>
        </p:spPr>
        <p:txBody>
          <a:bodyPr wrap="square" rtlCol="0">
            <a:spAutoFit/>
          </a:bodyPr>
          <a:lstStyle/>
          <a:p>
            <a:r>
              <a:rPr lang="es-CO" sz="1400" b="1" dirty="0" smtClean="0">
                <a:solidFill>
                  <a:schemeClr val="bg1"/>
                </a:solidFill>
              </a:rPr>
              <a:t>CRITERIOS AMBIENTALES DE LOS BIENES Y SERVICIOS</a:t>
            </a:r>
          </a:p>
          <a:p>
            <a:pPr>
              <a:buFont typeface="Arial" pitchFamily="34" charset="0"/>
              <a:buChar char="•"/>
            </a:pPr>
            <a:endParaRPr lang="es-CO" sz="1400" b="1" dirty="0" smtClean="0">
              <a:solidFill>
                <a:schemeClr val="bg1"/>
              </a:solidFill>
            </a:endParaRPr>
          </a:p>
          <a:p>
            <a:r>
              <a:rPr lang="es-CO" sz="1400" b="1" dirty="0" smtClean="0">
                <a:solidFill>
                  <a:schemeClr val="bg1"/>
                </a:solidFill>
              </a:rPr>
              <a:t>PROGRAMA DE CONTROL AL CONSUMO DEL PAPEL</a:t>
            </a:r>
          </a:p>
          <a:p>
            <a:pPr>
              <a:buFont typeface="Arial" pitchFamily="34" charset="0"/>
              <a:buChar char="•"/>
            </a:pPr>
            <a:endParaRPr lang="es-CO" sz="1400" b="1" dirty="0" smtClean="0">
              <a:solidFill>
                <a:schemeClr val="bg1"/>
              </a:solidFill>
            </a:endParaRPr>
          </a:p>
          <a:p>
            <a:r>
              <a:rPr lang="es-CO" sz="1400" b="1" dirty="0" smtClean="0">
                <a:solidFill>
                  <a:schemeClr val="bg1"/>
                </a:solidFill>
              </a:rPr>
              <a:t>GESTIÓN DE EMISIONES ATMOSFÉRICAS</a:t>
            </a:r>
          </a:p>
          <a:p>
            <a:pPr>
              <a:buFont typeface="Arial" pitchFamily="34" charset="0"/>
              <a:buChar char="•"/>
            </a:pPr>
            <a:endParaRPr lang="es-CO" sz="1400" b="1" dirty="0" smtClean="0">
              <a:solidFill>
                <a:schemeClr val="bg1"/>
              </a:solidFill>
            </a:endParaRPr>
          </a:p>
          <a:p>
            <a:r>
              <a:rPr lang="es-CO" sz="1400" b="1" dirty="0" smtClean="0">
                <a:solidFill>
                  <a:schemeClr val="bg1"/>
                </a:solidFill>
              </a:rPr>
              <a:t>AHORRO Y USO EFICIENTE DEL AGUA</a:t>
            </a:r>
          </a:p>
          <a:p>
            <a:pPr>
              <a:buFont typeface="Arial" pitchFamily="34" charset="0"/>
              <a:buChar char="•"/>
            </a:pPr>
            <a:endParaRPr lang="es-CO" sz="1400" b="1" dirty="0" smtClean="0">
              <a:solidFill>
                <a:schemeClr val="bg1"/>
              </a:solidFill>
            </a:endParaRPr>
          </a:p>
          <a:p>
            <a:r>
              <a:rPr lang="es-CO" sz="1400" b="1" dirty="0" smtClean="0">
                <a:solidFill>
                  <a:schemeClr val="bg1"/>
                </a:solidFill>
              </a:rPr>
              <a:t>AHORRO Y USO EFICIENTE DE LA ENERGÍA</a:t>
            </a:r>
          </a:p>
          <a:p>
            <a:pPr>
              <a:buFont typeface="Arial" pitchFamily="34" charset="0"/>
              <a:buChar char="•"/>
            </a:pPr>
            <a:endParaRPr lang="es-CO" sz="1400" b="1" dirty="0" smtClean="0">
              <a:solidFill>
                <a:schemeClr val="bg1"/>
              </a:solidFill>
            </a:endParaRPr>
          </a:p>
          <a:p>
            <a:r>
              <a:rPr lang="es-CO" sz="1400" b="1" dirty="0" smtClean="0">
                <a:solidFill>
                  <a:schemeClr val="bg1"/>
                </a:solidFill>
              </a:rPr>
              <a:t>GESTIÓN INTEGRAL DE RESIDUOS </a:t>
            </a:r>
            <a:endParaRPr lang="es-CO" sz="1400" b="1" dirty="0">
              <a:solidFill>
                <a:schemeClr val="bg1"/>
              </a:solidFill>
            </a:endParaRPr>
          </a:p>
        </p:txBody>
      </p:sp>
      <p:sp>
        <p:nvSpPr>
          <p:cNvPr id="2" name="Rectángulo 1"/>
          <p:cNvSpPr/>
          <p:nvPr/>
        </p:nvSpPr>
        <p:spPr>
          <a:xfrm>
            <a:off x="2928926" y="785800"/>
            <a:ext cx="6073029" cy="923330"/>
          </a:xfrm>
          <a:prstGeom prst="rect">
            <a:avLst/>
          </a:prstGeom>
        </p:spPr>
        <p:txBody>
          <a:bodyPr wrap="square">
            <a:spAutoFit/>
          </a:bodyPr>
          <a:lstStyle/>
          <a:p>
            <a:pPr algn="just"/>
            <a:r>
              <a:rPr lang="es-CO" dirty="0" smtClean="0">
                <a:solidFill>
                  <a:schemeClr val="bg1"/>
                </a:solidFill>
              </a:rPr>
              <a:t>Cuenta con  seis programas principales que cumplen la función de guía y motor en la actividades administrativas y judiciales de la Rama Judicial  con impacto ambiental.</a:t>
            </a:r>
            <a:endParaRPr lang="es-CO" dirty="0">
              <a:solidFill>
                <a:schemeClr val="bg1"/>
              </a:solidFill>
            </a:endParaRPr>
          </a:p>
        </p:txBody>
      </p:sp>
      <p:pic>
        <p:nvPicPr>
          <p:cNvPr id="1030" name="Picture 6" descr="Resultado de imagen para chulos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4810" y="2143122"/>
            <a:ext cx="241379" cy="317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hulos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7535" y="3426900"/>
            <a:ext cx="241379" cy="3176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chulos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9850" y="3896939"/>
            <a:ext cx="224234" cy="2950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n para chulos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4810" y="3000378"/>
            <a:ext cx="214314" cy="2819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sultado de imagen para chulos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4810" y="2571750"/>
            <a:ext cx="224234" cy="2950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sultado de imagen para chulos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9852" y="4283409"/>
            <a:ext cx="224234" cy="295045"/>
          </a:xfrm>
          <a:prstGeom prst="rect">
            <a:avLst/>
          </a:prstGeom>
          <a:noFill/>
          <a:extLst>
            <a:ext uri="{909E8E84-426E-40DD-AFC4-6F175D3DCCD1}">
              <a14:hiddenFill xmlns:a14="http://schemas.microsoft.com/office/drawing/2010/main">
                <a:solidFill>
                  <a:srgbClr val="FFFFFF"/>
                </a:solidFill>
              </a14:hiddenFill>
            </a:ext>
          </a:extLst>
        </p:spPr>
      </p:pic>
      <p:pic>
        <p:nvPicPr>
          <p:cNvPr id="14" name="13 Imagen" descr="LOGO NUEVO RAMA letra B.png"/>
          <p:cNvPicPr>
            <a:picLocks noChangeAspect="1"/>
          </p:cNvPicPr>
          <p:nvPr/>
        </p:nvPicPr>
        <p:blipFill>
          <a:blip r:embed="rId8" cstate="print"/>
          <a:stretch>
            <a:fillRect/>
          </a:stretch>
        </p:blipFill>
        <p:spPr>
          <a:xfrm rot="18979779">
            <a:off x="-122814" y="434614"/>
            <a:ext cx="1449550" cy="4760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6000" advClick="0" advTm="20000">
        <p:sndAc>
          <p:stSnd>
            <p:snd r:embed="rId2" name="type.wav"/>
          </p:stSnd>
        </p:sndAc>
      </p:transition>
    </mc:Choice>
    <mc:Fallback>
      <p:transition spd="slow" advClick="0" advTm="20000">
        <p:sndAc>
          <p:stSnd>
            <p:snd r:embed="rId2" name="typ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Imagen" descr="medioambiente.jpg"/>
          <p:cNvPicPr>
            <a:picLocks noChangeAspect="1"/>
          </p:cNvPicPr>
          <p:nvPr/>
        </p:nvPicPr>
        <p:blipFill>
          <a:blip r:embed="rId3"/>
          <a:stretch>
            <a:fillRect/>
          </a:stretch>
        </p:blipFill>
        <p:spPr>
          <a:xfrm>
            <a:off x="0" y="0"/>
            <a:ext cx="9144000" cy="5143500"/>
          </a:xfrm>
          <a:prstGeom prst="rect">
            <a:avLst/>
          </a:prstGeom>
        </p:spPr>
      </p:pic>
      <p:sp>
        <p:nvSpPr>
          <p:cNvPr id="4" name="3 CuadroTexto"/>
          <p:cNvSpPr txBox="1"/>
          <p:nvPr/>
        </p:nvSpPr>
        <p:spPr>
          <a:xfrm>
            <a:off x="0" y="214296"/>
            <a:ext cx="9144000" cy="984885"/>
          </a:xfrm>
          <a:prstGeom prst="rect">
            <a:avLst/>
          </a:prstGeom>
          <a:solidFill>
            <a:schemeClr val="bg1">
              <a:alpha val="30000"/>
            </a:schemeClr>
          </a:solidFill>
        </p:spPr>
        <p:txBody>
          <a:bodyPr wrap="square" rtlCol="0">
            <a:spAutoFit/>
          </a:bodyPr>
          <a:lstStyle/>
          <a:p>
            <a:r>
              <a:rPr lang="es-CO" sz="4000" dirty="0" smtClean="0">
                <a:solidFill>
                  <a:srgbClr val="FFFF00"/>
                </a:solidFill>
                <a:latin typeface="Arial Rounded MT Bold" pitchFamily="34" charset="0"/>
                <a:cs typeface="Aharoni" pitchFamily="2" charset="-79"/>
              </a:rPr>
              <a:t>SIGCMA</a:t>
            </a:r>
          </a:p>
          <a:p>
            <a:r>
              <a:rPr lang="es-CO" b="1" dirty="0" smtClean="0"/>
              <a:t>Sistema Integrado de Gestión y Control de la Calidad y el Medio Ambiente.</a:t>
            </a:r>
            <a:endParaRPr lang="es-CO" b="1" dirty="0"/>
          </a:p>
        </p:txBody>
      </p:sp>
      <p:pic>
        <p:nvPicPr>
          <p:cNvPr id="6" name="Picture 4" descr="C:\Users\convenio8\Desktop\Comunicaciones PAMELA\Logos Rama Judicial\LOGO NUEVO PNG.png"/>
          <p:cNvPicPr>
            <a:picLocks noChangeAspect="1" noChangeArrowheads="1"/>
          </p:cNvPicPr>
          <p:nvPr/>
        </p:nvPicPr>
        <p:blipFill>
          <a:blip r:embed="rId4" cstate="print">
            <a:lum contrast="30000"/>
          </a:blip>
          <a:srcRect/>
          <a:stretch>
            <a:fillRect/>
          </a:stretch>
        </p:blipFill>
        <p:spPr bwMode="auto">
          <a:xfrm>
            <a:off x="7308304" y="483518"/>
            <a:ext cx="1715076" cy="496903"/>
          </a:xfrm>
          <a:prstGeom prst="rect">
            <a:avLst/>
          </a:prstGeom>
          <a:noFill/>
        </p:spPr>
      </p:pic>
      <p:sp>
        <p:nvSpPr>
          <p:cNvPr id="8" name="7 CuadroTexto"/>
          <p:cNvSpPr txBox="1"/>
          <p:nvPr/>
        </p:nvSpPr>
        <p:spPr>
          <a:xfrm>
            <a:off x="1428728" y="1357304"/>
            <a:ext cx="4429156" cy="923330"/>
          </a:xfrm>
          <a:prstGeom prst="rect">
            <a:avLst/>
          </a:prstGeom>
          <a:noFill/>
        </p:spPr>
        <p:txBody>
          <a:bodyPr wrap="square" rtlCol="0">
            <a:spAutoFit/>
          </a:bodyPr>
          <a:lstStyle/>
          <a:p>
            <a:r>
              <a:rPr lang="es-CO" sz="5400" b="1" dirty="0" smtClean="0">
                <a:solidFill>
                  <a:srgbClr val="FFFF00"/>
                </a:solidFill>
              </a:rPr>
              <a:t>MISIÓN</a:t>
            </a:r>
            <a:endParaRPr lang="es-CO" sz="5400" b="1" dirty="0">
              <a:solidFill>
                <a:srgbClr val="FFFF00"/>
              </a:solidFill>
            </a:endParaRPr>
          </a:p>
        </p:txBody>
      </p:sp>
      <p:cxnSp>
        <p:nvCxnSpPr>
          <p:cNvPr id="12" name="11 Conector recto"/>
          <p:cNvCxnSpPr/>
          <p:nvPr/>
        </p:nvCxnSpPr>
        <p:spPr>
          <a:xfrm>
            <a:off x="214282" y="1214428"/>
            <a:ext cx="8358246" cy="1588"/>
          </a:xfrm>
          <a:prstGeom prst="line">
            <a:avLst/>
          </a:prstGeom>
        </p:spPr>
        <p:style>
          <a:lnRef idx="3">
            <a:schemeClr val="accent3"/>
          </a:lnRef>
          <a:fillRef idx="0">
            <a:schemeClr val="accent3"/>
          </a:fillRef>
          <a:effectRef idx="2">
            <a:schemeClr val="accent3"/>
          </a:effectRef>
          <a:fontRef idx="minor">
            <a:schemeClr val="tx1"/>
          </a:fontRef>
        </p:style>
      </p:cxnSp>
      <p:sp>
        <p:nvSpPr>
          <p:cNvPr id="4097" name="Rectangle 1"/>
          <p:cNvSpPr>
            <a:spLocks noChangeArrowheads="1"/>
          </p:cNvSpPr>
          <p:nvPr/>
        </p:nvSpPr>
        <p:spPr bwMode="auto">
          <a:xfrm>
            <a:off x="357158" y="2281178"/>
            <a:ext cx="471490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smtClean="0">
                <a:ln>
                  <a:noFill/>
                </a:ln>
                <a:solidFill>
                  <a:schemeClr val="tx1"/>
                </a:solidFill>
                <a:effectLst/>
                <a:latin typeface="+mj-lt"/>
                <a:ea typeface="Calibri" pitchFamily="34" charset="0"/>
                <a:cs typeface="Arial" pitchFamily="34" charset="0"/>
              </a:rPr>
              <a:t>La misión del Consejo Superior de la Judicatura, órgano de gobierno y administración de la Rama Judicial respecto al SIGCMA en relación con el Sistema de Gestión Ambiental, consiste en implementarlo, fortalecerlo y consolidarlo paulatinamente en todas las dependencias administrativas y judiciales para el mejoramiento continuo de la organización propendiendo por el fortalecimiento y consolidación de la cultura ambiental.</a:t>
            </a:r>
            <a:endParaRPr kumimoji="0" lang="es-CO"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6000" advClick="0" advTm="30000">
        <p:sndAc>
          <p:stSnd>
            <p:snd r:embed="rId2" name="arrow.wav"/>
          </p:stSnd>
        </p:sndAc>
      </p:transition>
    </mc:Choice>
    <mc:Fallback>
      <p:transition spd="slow" advClick="0" advTm="30000">
        <p:sndAc>
          <p:stSnd>
            <p:snd r:embed="rId2" name="arrow.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8 Imagen" descr="910162.jpg"/>
          <p:cNvPicPr>
            <a:picLocks noChangeAspect="1"/>
          </p:cNvPicPr>
          <p:nvPr/>
        </p:nvPicPr>
        <p:blipFill>
          <a:blip r:embed="rId3" cstate="print"/>
          <a:stretch>
            <a:fillRect/>
          </a:stretch>
        </p:blipFill>
        <p:spPr>
          <a:xfrm>
            <a:off x="0" y="0"/>
            <a:ext cx="9144000" cy="5143500"/>
          </a:xfrm>
          <a:prstGeom prst="rect">
            <a:avLst/>
          </a:prstGeom>
        </p:spPr>
      </p:pic>
      <p:sp>
        <p:nvSpPr>
          <p:cNvPr id="5" name="4 Rectángulo"/>
          <p:cNvSpPr/>
          <p:nvPr/>
        </p:nvSpPr>
        <p:spPr>
          <a:xfrm>
            <a:off x="0" y="214296"/>
            <a:ext cx="9144000" cy="984885"/>
          </a:xfrm>
          <a:prstGeom prst="rect">
            <a:avLst/>
          </a:prstGeom>
          <a:solidFill>
            <a:schemeClr val="accent1">
              <a:alpha val="73000"/>
            </a:schemeClr>
          </a:solidFill>
        </p:spPr>
        <p:txBody>
          <a:bodyPr wrap="square">
            <a:spAutoFit/>
          </a:bodyPr>
          <a:lstStyle/>
          <a:p>
            <a:r>
              <a:rPr lang="es-CO" sz="4000" dirty="0" smtClean="0">
                <a:solidFill>
                  <a:schemeClr val="bg1"/>
                </a:solidFill>
                <a:latin typeface="Arial Rounded MT Bold" pitchFamily="34" charset="0"/>
                <a:cs typeface="Aharoni" pitchFamily="2" charset="-79"/>
              </a:rPr>
              <a:t>SIGCMA</a:t>
            </a:r>
          </a:p>
          <a:p>
            <a:r>
              <a:rPr lang="es-CO" b="1" dirty="0" smtClean="0"/>
              <a:t>Sistema Integrado de Gestión y Control de la Calidad y el Medio Ambiente</a:t>
            </a:r>
            <a:r>
              <a:rPr lang="es-CO" b="1" dirty="0" smtClean="0">
                <a:solidFill>
                  <a:srgbClr val="002060"/>
                </a:solidFill>
              </a:rPr>
              <a:t>.</a:t>
            </a:r>
            <a:endParaRPr lang="es-CO" b="1" dirty="0">
              <a:solidFill>
                <a:srgbClr val="002060"/>
              </a:solidFill>
            </a:endParaRPr>
          </a:p>
        </p:txBody>
      </p:sp>
      <p:cxnSp>
        <p:nvCxnSpPr>
          <p:cNvPr id="9" name="8 Conector recto"/>
          <p:cNvCxnSpPr/>
          <p:nvPr/>
        </p:nvCxnSpPr>
        <p:spPr>
          <a:xfrm>
            <a:off x="285720" y="1285866"/>
            <a:ext cx="6929486" cy="1588"/>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pic>
        <p:nvPicPr>
          <p:cNvPr id="17" name="16 Imagen" descr="reciclaje-de-botellas_2.png"/>
          <p:cNvPicPr>
            <a:picLocks noChangeAspect="1"/>
          </p:cNvPicPr>
          <p:nvPr/>
        </p:nvPicPr>
        <p:blipFill>
          <a:blip r:embed="rId4"/>
          <a:stretch>
            <a:fillRect/>
          </a:stretch>
        </p:blipFill>
        <p:spPr>
          <a:xfrm>
            <a:off x="7812360" y="3939902"/>
            <a:ext cx="1643042" cy="1096927"/>
          </a:xfrm>
          <a:prstGeom prst="rect">
            <a:avLst/>
          </a:prstGeom>
        </p:spPr>
      </p:pic>
      <p:pic>
        <p:nvPicPr>
          <p:cNvPr id="11" name="10 Imagen" descr="LOGO NUEVO RAMA letra B.png"/>
          <p:cNvPicPr>
            <a:picLocks noChangeAspect="1"/>
          </p:cNvPicPr>
          <p:nvPr/>
        </p:nvPicPr>
        <p:blipFill>
          <a:blip r:embed="rId5" cstate="print"/>
          <a:stretch>
            <a:fillRect/>
          </a:stretch>
        </p:blipFill>
        <p:spPr>
          <a:xfrm>
            <a:off x="6821566" y="365505"/>
            <a:ext cx="2072043" cy="584679"/>
          </a:xfrm>
          <a:prstGeom prst="rect">
            <a:avLst/>
          </a:prstGeom>
        </p:spPr>
      </p:pic>
      <p:sp>
        <p:nvSpPr>
          <p:cNvPr id="3073" name="Rectangle 1"/>
          <p:cNvSpPr>
            <a:spLocks noChangeArrowheads="1"/>
          </p:cNvSpPr>
          <p:nvPr/>
        </p:nvSpPr>
        <p:spPr bwMode="auto">
          <a:xfrm>
            <a:off x="755576" y="2159033"/>
            <a:ext cx="738604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b="0" i="0" u="none" strike="noStrike" cap="none" normalizeH="0" baseline="0" dirty="0" smtClean="0">
                <a:ln>
                  <a:noFill/>
                </a:ln>
                <a:solidFill>
                  <a:schemeClr val="bg1"/>
                </a:solidFill>
                <a:effectLst/>
                <a:latin typeface="Yu Gothic UI Light" panose="020B0300000000000000" pitchFamily="34" charset="-128"/>
                <a:ea typeface="Yu Gothic UI Light" panose="020B0300000000000000" pitchFamily="34" charset="-128"/>
                <a:cs typeface="Arial" pitchFamily="34" charset="0"/>
              </a:rPr>
              <a:t>Se proyecta como un instrumento de gerencia en la Administración de Justicia, esencial para el mejoramiento continuo de las estrategias de planeación, gestión y seguimiento de las políticas públicas de la Rama Judicial que propenda por el fortalecimiento y consolidación de la gestión de la cultura ambiental para la interiorización y preservación del medio ambiente.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solidFill>
                  <a:schemeClr val="bg1"/>
                </a:solidFill>
                <a:effectLst/>
                <a:latin typeface="Yu Gothic UI Light" panose="020B0300000000000000" pitchFamily="34" charset="-128"/>
                <a:ea typeface="Yu Gothic UI Light" panose="020B0300000000000000" pitchFamily="34" charset="-128"/>
                <a:cs typeface="Arial" pitchFamily="34" charset="0"/>
              </a:rPr>
              <a:t>A través del SIGCMA con el Sistema de Gestión Ambiental el Poder Judicial Colombiano, como miembro de la Red Iberoamericana para una Justicia de Calidad, continuará, de acuerdo con los más altos estándares de excelencia, fomentando la investigación, el desarrollo y la innovación en los procesos y procedimientos administrativos y de gerencia, con miras a posicionar este sistema en los ámbitos nacional e internacional aplicando en sus procesos y procedimientos estrategias que favorezcan la concientización, formación y preservación del medio ambiente.</a:t>
            </a:r>
          </a:p>
        </p:txBody>
      </p:sp>
      <p:sp>
        <p:nvSpPr>
          <p:cNvPr id="10" name="7 CuadroTexto"/>
          <p:cNvSpPr txBox="1"/>
          <p:nvPr/>
        </p:nvSpPr>
        <p:spPr>
          <a:xfrm>
            <a:off x="1428728" y="1357304"/>
            <a:ext cx="4429156" cy="923330"/>
          </a:xfrm>
          <a:prstGeom prst="rect">
            <a:avLst/>
          </a:prstGeom>
          <a:noFill/>
        </p:spPr>
        <p:txBody>
          <a:bodyPr wrap="square" rtlCol="0">
            <a:spAutoFit/>
          </a:bodyPr>
          <a:lstStyle/>
          <a:p>
            <a:r>
              <a:rPr lang="es-CO" sz="5400" b="1" dirty="0" smtClean="0">
                <a:solidFill>
                  <a:srgbClr val="FFFF00"/>
                </a:solidFill>
              </a:rPr>
              <a:t>VISIÓN</a:t>
            </a:r>
            <a:endParaRPr lang="es-CO" sz="54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6000" advClick="0" advTm="40000">
        <p:sndAc>
          <p:stSnd>
            <p:snd r:embed="rId2" name="breeze.wav"/>
          </p:stSnd>
        </p:sndAc>
      </p:transition>
    </mc:Choice>
    <mc:Fallback>
      <p:transition spd="slow" advClick="0" advTm="40000">
        <p:sndAc>
          <p:stSnd>
            <p:snd r:embed="rId2" name="breez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3682" y="186892"/>
            <a:ext cx="9144000" cy="984885"/>
          </a:xfrm>
          <a:prstGeom prst="rect">
            <a:avLst/>
          </a:prstGeom>
          <a:solidFill>
            <a:schemeClr val="accent1">
              <a:alpha val="38000"/>
            </a:schemeClr>
          </a:solidFill>
        </p:spPr>
        <p:txBody>
          <a:bodyPr wrap="square">
            <a:spAutoFit/>
          </a:bodyPr>
          <a:lstStyle/>
          <a:p>
            <a:r>
              <a:rPr lang="es-CO" sz="4000" dirty="0" smtClean="0">
                <a:solidFill>
                  <a:srgbClr val="00B0F0"/>
                </a:solidFill>
                <a:latin typeface="Arial Rounded MT Bold" pitchFamily="34" charset="0"/>
                <a:cs typeface="Aharoni" pitchFamily="2" charset="-79"/>
              </a:rPr>
              <a:t>SIGCMA</a:t>
            </a:r>
          </a:p>
          <a:p>
            <a:r>
              <a:rPr lang="es-CO" dirty="0" smtClean="0"/>
              <a:t>Sistema Integrado de Gestión y Control de la Calidad y el Medio Ambiente.</a:t>
            </a:r>
            <a:endParaRPr lang="es-CO" dirty="0"/>
          </a:p>
        </p:txBody>
      </p:sp>
      <p:pic>
        <p:nvPicPr>
          <p:cNvPr id="18" name="17 Imagen" descr="image_gallery.jpg"/>
          <p:cNvPicPr>
            <a:picLocks noChangeAspect="1"/>
          </p:cNvPicPr>
          <p:nvPr/>
        </p:nvPicPr>
        <p:blipFill>
          <a:blip r:embed="rId3"/>
          <a:stretch>
            <a:fillRect/>
          </a:stretch>
        </p:blipFill>
        <p:spPr>
          <a:xfrm>
            <a:off x="6590565" y="2310340"/>
            <a:ext cx="2235677" cy="2278860"/>
          </a:xfrm>
          <a:prstGeom prst="rect">
            <a:avLst/>
          </a:prstGeom>
        </p:spPr>
      </p:pic>
      <p:sp>
        <p:nvSpPr>
          <p:cNvPr id="4" name="3 Rectángulo"/>
          <p:cNvSpPr/>
          <p:nvPr/>
        </p:nvSpPr>
        <p:spPr>
          <a:xfrm>
            <a:off x="486924" y="2276030"/>
            <a:ext cx="5799588" cy="2800767"/>
          </a:xfrm>
          <a:prstGeom prst="rect">
            <a:avLst/>
          </a:prstGeom>
        </p:spPr>
        <p:txBody>
          <a:bodyPr wrap="square">
            <a:spAutoFit/>
          </a:bodyPr>
          <a:lstStyle/>
          <a:p>
            <a:pPr algn="just"/>
            <a:r>
              <a:rPr lang="es-CO" sz="1600" dirty="0" smtClean="0">
                <a:solidFill>
                  <a:schemeClr val="bg1"/>
                </a:solidFill>
              </a:rPr>
              <a:t> </a:t>
            </a:r>
            <a:r>
              <a:rPr lang="es-CO" sz="1600" dirty="0" smtClean="0"/>
              <a:t>La Sala Administrativa del Consejo Superior de la Judicatura, en su condición de Alta Dirección del órgano administrativo del poder judicial de Colombia, hace manifiesto su compromiso indeclinable de: establecer, documentar, implantar, mantener y mejorar el Sistema Integrado de Gestión y Control de la Calidad y del Medio Ambiente -“SIGCMA” en todas sus dependencias, del nivel central y seccional y en los despachos judiciales, de conformidad con los objetivos y metas establecidas con orientación a la satisfacción de sus usuarios, la preservación del medio ambiente y la generación de controles efectivos, que le permitan el cumplimiento de su misión institucional. </a:t>
            </a:r>
            <a:endParaRPr lang="es-CO" sz="1600" dirty="0"/>
          </a:p>
        </p:txBody>
      </p:sp>
      <p:pic>
        <p:nvPicPr>
          <p:cNvPr id="7" name="Picture 4" descr="C:\Users\convenio8\Desktop\Comunicaciones PAMELA\Logos Rama Judicial\LOGO NUEVO PNG.png"/>
          <p:cNvPicPr>
            <a:picLocks noChangeAspect="1" noChangeArrowheads="1"/>
          </p:cNvPicPr>
          <p:nvPr/>
        </p:nvPicPr>
        <p:blipFill>
          <a:blip r:embed="rId4" cstate="print"/>
          <a:srcRect/>
          <a:stretch>
            <a:fillRect/>
          </a:stretch>
        </p:blipFill>
        <p:spPr bwMode="auto">
          <a:xfrm>
            <a:off x="6590564" y="214296"/>
            <a:ext cx="2233395" cy="642942"/>
          </a:xfrm>
          <a:prstGeom prst="rect">
            <a:avLst/>
          </a:prstGeom>
          <a:noFill/>
        </p:spPr>
      </p:pic>
      <p:sp>
        <p:nvSpPr>
          <p:cNvPr id="9" name="8 CuadroTexto"/>
          <p:cNvSpPr txBox="1"/>
          <p:nvPr/>
        </p:nvSpPr>
        <p:spPr>
          <a:xfrm>
            <a:off x="1979712" y="1352700"/>
            <a:ext cx="3500462" cy="923330"/>
          </a:xfrm>
          <a:prstGeom prst="rect">
            <a:avLst/>
          </a:prstGeom>
          <a:noFill/>
        </p:spPr>
        <p:txBody>
          <a:bodyPr wrap="square" rtlCol="0">
            <a:spAutoFit/>
          </a:bodyPr>
          <a:lstStyle/>
          <a:p>
            <a:r>
              <a:rPr lang="es-CO" sz="5400" dirty="0" smtClean="0">
                <a:solidFill>
                  <a:srgbClr val="00B0F0"/>
                </a:solidFill>
              </a:rPr>
              <a:t>POLÍTICA</a:t>
            </a:r>
            <a:endParaRPr lang="es-CO" sz="5400" dirty="0">
              <a:solidFill>
                <a:srgbClr val="00B0F0"/>
              </a:solidFill>
            </a:endParaRPr>
          </a:p>
        </p:txBody>
      </p:sp>
      <p:cxnSp>
        <p:nvCxnSpPr>
          <p:cNvPr id="10" name="9 Conector recto"/>
          <p:cNvCxnSpPr/>
          <p:nvPr/>
        </p:nvCxnSpPr>
        <p:spPr>
          <a:xfrm>
            <a:off x="500034" y="1214428"/>
            <a:ext cx="8072494" cy="1588"/>
          </a:xfrm>
          <a:prstGeom prst="line">
            <a:avLst/>
          </a:prstGeom>
          <a:ln>
            <a:solidFill>
              <a:srgbClr val="00B0F0"/>
            </a:solidFill>
          </a:ln>
        </p:spPr>
        <p:style>
          <a:lnRef idx="3">
            <a:schemeClr val="accent4"/>
          </a:lnRef>
          <a:fillRef idx="0">
            <a:schemeClr val="accent4"/>
          </a:fillRef>
          <a:effectRef idx="2">
            <a:schemeClr val="accent4"/>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6000" advClick="0" advTm="30000">
        <p:sndAc>
          <p:stSnd>
            <p:snd r:embed="rId2" name="wind.wav"/>
          </p:stSnd>
        </p:sndAc>
      </p:transition>
    </mc:Choice>
    <mc:Fallback>
      <p:transition spd="slow" advClick="0" advTm="30000">
        <p:sndAc>
          <p:stSnd>
            <p:snd r:embed="rId2" name="wind.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24 Imagen" descr="11576218cb88836.jpg"/>
          <p:cNvPicPr>
            <a:picLocks noChangeAspect="1"/>
          </p:cNvPicPr>
          <p:nvPr/>
        </p:nvPicPr>
        <p:blipFill>
          <a:blip r:embed="rId3">
            <a:lum contrast="30000"/>
          </a:blip>
          <a:stretch>
            <a:fillRect/>
          </a:stretch>
        </p:blipFill>
        <p:spPr>
          <a:xfrm>
            <a:off x="0" y="0"/>
            <a:ext cx="9144000" cy="5143500"/>
          </a:xfrm>
          <a:prstGeom prst="rect">
            <a:avLst/>
          </a:prstGeom>
        </p:spPr>
      </p:pic>
      <p:sp>
        <p:nvSpPr>
          <p:cNvPr id="19" name="18 Rectángulo"/>
          <p:cNvSpPr/>
          <p:nvPr/>
        </p:nvSpPr>
        <p:spPr>
          <a:xfrm>
            <a:off x="2714612" y="1357304"/>
            <a:ext cx="3714776" cy="1357322"/>
          </a:xfrm>
          <a:prstGeom prst="rect">
            <a:avLst/>
          </a:prstGeom>
          <a:solidFill>
            <a:srgbClr val="92D050">
              <a:alpha val="36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b="1" dirty="0"/>
          </a:p>
        </p:txBody>
      </p:sp>
      <p:sp>
        <p:nvSpPr>
          <p:cNvPr id="4" name="3 Rectángulo"/>
          <p:cNvSpPr/>
          <p:nvPr/>
        </p:nvSpPr>
        <p:spPr>
          <a:xfrm>
            <a:off x="2786050" y="1500180"/>
            <a:ext cx="3571900" cy="2215991"/>
          </a:xfrm>
          <a:prstGeom prst="rect">
            <a:avLst/>
          </a:prstGeom>
        </p:spPr>
        <p:txBody>
          <a:bodyPr wrap="square">
            <a:spAutoFit/>
          </a:bodyPr>
          <a:lstStyle/>
          <a:p>
            <a:pPr algn="just"/>
            <a:r>
              <a:rPr lang="es-CO" sz="1400" dirty="0" smtClean="0"/>
              <a:t>Aprovechar eficientemente los recursos naturales utilizados por la entidad, en especial el uso del papel, el agua y la energía, y gestionar de manera racional los residuos sólidos. </a:t>
            </a:r>
          </a:p>
          <a:p>
            <a:pPr algn="just">
              <a:buFont typeface="Arial" pitchFamily="34" charset="0"/>
              <a:buChar char="•"/>
            </a:pPr>
            <a:endParaRPr lang="es-CO" sz="1400" dirty="0" smtClean="0"/>
          </a:p>
          <a:p>
            <a:pPr algn="just">
              <a:buFont typeface="Arial" pitchFamily="34" charset="0"/>
              <a:buChar char="•"/>
            </a:pPr>
            <a:endParaRPr lang="es-CO" dirty="0" smtClean="0"/>
          </a:p>
          <a:p>
            <a:pPr algn="just"/>
            <a:r>
              <a:rPr lang="es-CO" dirty="0" smtClean="0"/>
              <a:t> </a:t>
            </a:r>
          </a:p>
          <a:p>
            <a:pPr algn="just">
              <a:buFont typeface="Arial" pitchFamily="34" charset="0"/>
              <a:buChar char="•"/>
            </a:pPr>
            <a:endParaRPr lang="es-CO" dirty="0"/>
          </a:p>
        </p:txBody>
      </p:sp>
      <p:sp>
        <p:nvSpPr>
          <p:cNvPr id="5" name="4 Rectángulo"/>
          <p:cNvSpPr/>
          <p:nvPr/>
        </p:nvSpPr>
        <p:spPr>
          <a:xfrm>
            <a:off x="214282" y="214296"/>
            <a:ext cx="8715436" cy="984885"/>
          </a:xfrm>
          <a:prstGeom prst="rect">
            <a:avLst/>
          </a:prstGeom>
        </p:spPr>
        <p:txBody>
          <a:bodyPr wrap="square">
            <a:spAutoFit/>
          </a:bodyPr>
          <a:lstStyle/>
          <a:p>
            <a:r>
              <a:rPr lang="es-CO" sz="4000" dirty="0" smtClean="0">
                <a:solidFill>
                  <a:srgbClr val="00B050"/>
                </a:solidFill>
                <a:latin typeface="Arial Rounded MT Bold" pitchFamily="34" charset="0"/>
                <a:cs typeface="Aharoni" pitchFamily="2" charset="-79"/>
              </a:rPr>
              <a:t>SIGCMA</a:t>
            </a:r>
          </a:p>
          <a:p>
            <a:r>
              <a:rPr lang="es-CO" dirty="0" smtClean="0"/>
              <a:t>Sistema Integrado de Gestión y Control de la Calidad y el Medio Ambiente.</a:t>
            </a:r>
            <a:endParaRPr lang="es-CO" dirty="0"/>
          </a:p>
        </p:txBody>
      </p:sp>
      <p:sp>
        <p:nvSpPr>
          <p:cNvPr id="7" name="6 Rectángulo"/>
          <p:cNvSpPr/>
          <p:nvPr/>
        </p:nvSpPr>
        <p:spPr>
          <a:xfrm>
            <a:off x="2428860" y="214296"/>
            <a:ext cx="4286280" cy="646331"/>
          </a:xfrm>
          <a:prstGeom prst="rect">
            <a:avLst/>
          </a:prstGeom>
        </p:spPr>
        <p:txBody>
          <a:bodyPr wrap="square">
            <a:spAutoFit/>
          </a:bodyPr>
          <a:lstStyle/>
          <a:p>
            <a:pPr algn="ctr"/>
            <a:r>
              <a:rPr lang="es-CO" sz="900" b="1" i="1" dirty="0" smtClean="0">
                <a:latin typeface="Calibri" panose="020F0502020204030204" pitchFamily="34" charset="0"/>
              </a:rPr>
              <a:t>Rama Judicial Del Poder Publico</a:t>
            </a:r>
          </a:p>
          <a:p>
            <a:pPr algn="ctr"/>
            <a:r>
              <a:rPr lang="es-CO" sz="900" b="1" i="1" dirty="0" smtClean="0">
                <a:latin typeface="Calibri" panose="020F0502020204030204" pitchFamily="34" charset="0"/>
              </a:rPr>
              <a:t>Consejo Superior De La Judicatura</a:t>
            </a:r>
          </a:p>
          <a:p>
            <a:pPr algn="ctr"/>
            <a:r>
              <a:rPr lang="es-CO" sz="900" b="1" i="1" dirty="0" smtClean="0">
                <a:latin typeface="Calibri" panose="020F0502020204030204" pitchFamily="34" charset="0"/>
              </a:rPr>
              <a:t>Consejo Seccional de la Judicatura</a:t>
            </a:r>
          </a:p>
          <a:p>
            <a:pPr algn="ctr"/>
            <a:r>
              <a:rPr lang="es-CO" sz="900" b="1" i="1" dirty="0" smtClean="0">
                <a:latin typeface="Calibri" panose="020F0502020204030204" pitchFamily="34" charset="0"/>
              </a:rPr>
              <a:t>Dirección Seccional De Administración Judicial Pereira</a:t>
            </a:r>
          </a:p>
        </p:txBody>
      </p:sp>
      <p:sp>
        <p:nvSpPr>
          <p:cNvPr id="8" name="7 CuadroTexto"/>
          <p:cNvSpPr txBox="1"/>
          <p:nvPr/>
        </p:nvSpPr>
        <p:spPr>
          <a:xfrm>
            <a:off x="0" y="4593879"/>
            <a:ext cx="9144000" cy="461665"/>
          </a:xfrm>
          <a:prstGeom prst="rect">
            <a:avLst/>
          </a:prstGeom>
          <a:solidFill>
            <a:schemeClr val="bg1">
              <a:lumMod val="95000"/>
            </a:schemeClr>
          </a:solidFill>
        </p:spPr>
        <p:txBody>
          <a:bodyPr wrap="square" rtlCol="0">
            <a:spAutoFit/>
          </a:bodyPr>
          <a:lstStyle/>
          <a:p>
            <a:pPr algn="ctr"/>
            <a:r>
              <a:rPr lang="es-CO" sz="2400" dirty="0" smtClean="0">
                <a:solidFill>
                  <a:schemeClr val="tx1">
                    <a:lumMod val="85000"/>
                    <a:lumOff val="15000"/>
                  </a:schemeClr>
                </a:solidFill>
                <a:effectLst>
                  <a:outerShdw blurRad="38100" dist="38100" dir="2700000" algn="tl">
                    <a:srgbClr val="000000">
                      <a:alpha val="43137"/>
                    </a:srgbClr>
                  </a:outerShdw>
                </a:effectLst>
              </a:rPr>
              <a:t>OBJETIVOS DE GESTIÓN AMBIENTAL</a:t>
            </a:r>
            <a:endParaRPr lang="es-CO" sz="2400" dirty="0">
              <a:solidFill>
                <a:schemeClr val="tx1">
                  <a:lumMod val="85000"/>
                  <a:lumOff val="15000"/>
                </a:schemeClr>
              </a:solidFill>
              <a:effectLst>
                <a:outerShdw blurRad="38100" dist="38100" dir="2700000" algn="tl">
                  <a:srgbClr val="000000">
                    <a:alpha val="43137"/>
                  </a:srgbClr>
                </a:outerShdw>
              </a:effectLst>
            </a:endParaRPr>
          </a:p>
        </p:txBody>
      </p:sp>
      <p:cxnSp>
        <p:nvCxnSpPr>
          <p:cNvPr id="9" name="8 Conector recto"/>
          <p:cNvCxnSpPr/>
          <p:nvPr/>
        </p:nvCxnSpPr>
        <p:spPr>
          <a:xfrm>
            <a:off x="285720" y="1214428"/>
            <a:ext cx="8286808" cy="1588"/>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pic>
        <p:nvPicPr>
          <p:cNvPr id="13" name="12 Imagen" descr="canecaVerde.png"/>
          <p:cNvPicPr>
            <a:picLocks noChangeAspect="1"/>
          </p:cNvPicPr>
          <p:nvPr/>
        </p:nvPicPr>
        <p:blipFill>
          <a:blip r:embed="rId4" cstate="print"/>
          <a:stretch>
            <a:fillRect/>
          </a:stretch>
        </p:blipFill>
        <p:spPr>
          <a:xfrm>
            <a:off x="4123583" y="2803866"/>
            <a:ext cx="850859" cy="1345168"/>
          </a:xfrm>
          <a:prstGeom prst="rect">
            <a:avLst/>
          </a:prstGeom>
          <a:effectLst>
            <a:outerShdw blurRad="50800" dist="50800" dir="5400000" algn="ctr" rotWithShape="0">
              <a:srgbClr val="000000"/>
            </a:outerShdw>
          </a:effectLst>
        </p:spPr>
      </p:pic>
      <p:pic>
        <p:nvPicPr>
          <p:cNvPr id="26" name="Picture 4" descr="C:\Users\convenio8\Desktop\Comunicaciones PAMELA\Logos Rama Judicial\LOGO NUEVO PNG.png"/>
          <p:cNvPicPr>
            <a:picLocks noChangeAspect="1" noChangeArrowheads="1"/>
          </p:cNvPicPr>
          <p:nvPr/>
        </p:nvPicPr>
        <p:blipFill>
          <a:blip r:embed="rId5" cstate="print">
            <a:lum contrast="30000"/>
          </a:blip>
          <a:srcRect/>
          <a:stretch>
            <a:fillRect/>
          </a:stretch>
        </p:blipFill>
        <p:spPr bwMode="auto">
          <a:xfrm>
            <a:off x="6929422" y="223521"/>
            <a:ext cx="1911156" cy="642942"/>
          </a:xfrm>
          <a:prstGeom prst="rect">
            <a:avLst/>
          </a:prstGeom>
          <a:noFill/>
        </p:spPr>
      </p:pic>
      <p:sp>
        <p:nvSpPr>
          <p:cNvPr id="14" name="13 Rectángulo"/>
          <p:cNvSpPr/>
          <p:nvPr/>
        </p:nvSpPr>
        <p:spPr>
          <a:xfrm>
            <a:off x="357158" y="3000378"/>
            <a:ext cx="3286148" cy="1357322"/>
          </a:xfrm>
          <a:prstGeom prst="rect">
            <a:avLst/>
          </a:prstGeom>
          <a:solidFill>
            <a:srgbClr val="92D050">
              <a:alpha val="56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b="1" dirty="0"/>
          </a:p>
        </p:txBody>
      </p:sp>
      <p:sp>
        <p:nvSpPr>
          <p:cNvPr id="15" name="14 Rectángulo"/>
          <p:cNvSpPr/>
          <p:nvPr/>
        </p:nvSpPr>
        <p:spPr>
          <a:xfrm>
            <a:off x="5429256" y="3000378"/>
            <a:ext cx="3071834" cy="1357322"/>
          </a:xfrm>
          <a:prstGeom prst="rect">
            <a:avLst/>
          </a:prstGeom>
          <a:solidFill>
            <a:srgbClr val="92D050">
              <a:alpha val="68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b="1" dirty="0"/>
          </a:p>
        </p:txBody>
      </p:sp>
      <p:sp>
        <p:nvSpPr>
          <p:cNvPr id="22" name="21 CuadroTexto"/>
          <p:cNvSpPr txBox="1"/>
          <p:nvPr/>
        </p:nvSpPr>
        <p:spPr>
          <a:xfrm>
            <a:off x="5572132" y="3071816"/>
            <a:ext cx="2786082" cy="1077218"/>
          </a:xfrm>
          <a:prstGeom prst="rect">
            <a:avLst/>
          </a:prstGeom>
          <a:noFill/>
        </p:spPr>
        <p:txBody>
          <a:bodyPr wrap="square" rtlCol="0">
            <a:spAutoFit/>
          </a:bodyPr>
          <a:lstStyle/>
          <a:p>
            <a:pPr algn="just"/>
            <a:r>
              <a:rPr lang="es-CO" sz="1600" dirty="0" smtClean="0"/>
              <a:t>Prevenir la contaminación ambiental potencial generada por las actividades administrativas y judiciales. </a:t>
            </a:r>
          </a:p>
        </p:txBody>
      </p:sp>
      <p:sp>
        <p:nvSpPr>
          <p:cNvPr id="23" name="22 CuadroTexto"/>
          <p:cNvSpPr txBox="1"/>
          <p:nvPr/>
        </p:nvSpPr>
        <p:spPr>
          <a:xfrm>
            <a:off x="500034" y="3071816"/>
            <a:ext cx="3000396" cy="1323439"/>
          </a:xfrm>
          <a:prstGeom prst="rect">
            <a:avLst/>
          </a:prstGeom>
          <a:noFill/>
        </p:spPr>
        <p:txBody>
          <a:bodyPr wrap="square" rtlCol="0">
            <a:spAutoFit/>
          </a:bodyPr>
          <a:lstStyle/>
          <a:p>
            <a:pPr algn="just"/>
            <a:r>
              <a:rPr lang="es-CO" sz="1600" dirty="0" smtClean="0"/>
              <a:t>Garantizar el oportuno y eficaz cumplimiento de la legislación ambiental aplicable a las actividades administrativas y laborales. </a:t>
            </a:r>
            <a:endParaRPr lang="es-CO" sz="1600" dirty="0"/>
          </a:p>
        </p:txBody>
      </p:sp>
    </p:spTree>
  </p:cSld>
  <p:clrMapOvr>
    <a:masterClrMapping/>
  </p:clrMapOvr>
  <mc:AlternateContent xmlns:mc="http://schemas.openxmlformats.org/markup-compatibility/2006">
    <mc:Choice xmlns:p14="http://schemas.microsoft.com/office/powerpoint/2010/main" Requires="p14">
      <p:transition spd="slow" p14:dur="6000" advClick="0" advTm="40000">
        <p:sndAc>
          <p:stSnd>
            <p:snd r:embed="rId2" name="coin.wav"/>
          </p:stSnd>
        </p:sndAc>
      </p:transition>
    </mc:Choice>
    <mc:Fallback>
      <p:transition spd="slow" advClick="0" advTm="40000">
        <p:sndAc>
          <p:stSnd>
            <p:snd r:embed="rId2" name="coin.wav"/>
          </p:stSnd>
        </p:sndAc>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543</Words>
  <Application>Microsoft Office PowerPoint</Application>
  <PresentationFormat>Presentación en pantalla (16:9)</PresentationFormat>
  <Paragraphs>39</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Aharoni</vt:lpstr>
      <vt:lpstr>Arial</vt:lpstr>
      <vt:lpstr>Arial Rounded MT Bold</vt:lpstr>
      <vt:lpstr>Biondi</vt:lpstr>
      <vt:lpstr>Calibri</vt:lpstr>
      <vt:lpstr>Yu Gothic UI Light</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convenio8</dc:creator>
  <cp:lastModifiedBy>Claudia Patricia Zapata Betancourt</cp:lastModifiedBy>
  <cp:revision>48</cp:revision>
  <dcterms:created xsi:type="dcterms:W3CDTF">2018-07-17T15:51:45Z</dcterms:created>
  <dcterms:modified xsi:type="dcterms:W3CDTF">2018-07-25T13:14:48Z</dcterms:modified>
</cp:coreProperties>
</file>