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428" r:id="rId2"/>
    <p:sldId id="429" r:id="rId3"/>
    <p:sldId id="430" r:id="rId4"/>
    <p:sldId id="431" r:id="rId5"/>
    <p:sldId id="432" r:id="rId6"/>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FF00"/>
    <a:srgbClr val="9413A9"/>
    <a:srgbClr val="66FF33"/>
    <a:srgbClr val="24F42E"/>
    <a:srgbClr val="E85A5D"/>
    <a:srgbClr val="FFCD2F"/>
    <a:srgbClr val="FF6699"/>
    <a:srgbClr val="FF9900"/>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90" d="100"/>
          <a:sy n="90" d="100"/>
        </p:scale>
        <p:origin x="16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1FAF74-4760-4FDC-A0B4-158E4A13F0A8}" type="datetimeFigureOut">
              <a:rPr lang="es-ES" smtClean="0"/>
              <a:t>27/07/2018</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419743-8EE0-42EB-A44A-A4ECD0381ECF}" type="slidenum">
              <a:rPr lang="es-ES" smtClean="0"/>
              <a:t>‹Nº›</a:t>
            </a:fld>
            <a:endParaRPr lang="es-ES"/>
          </a:p>
        </p:txBody>
      </p:sp>
    </p:spTree>
    <p:extLst>
      <p:ext uri="{BB962C8B-B14F-4D97-AF65-F5344CB8AC3E}">
        <p14:creationId xmlns:p14="http://schemas.microsoft.com/office/powerpoint/2010/main" val="2978604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4CAA80D4-BADA-4A12-85E7-F74A930BB12B}" type="datetimeFigureOut">
              <a:rPr lang="es-ES" smtClean="0"/>
              <a:t>27/07/2018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6332F6F3-E4F3-4A66-B636-4843996A819C}" type="slidenum">
              <a:rPr lang="es-ES" smtClean="0"/>
              <a:t>‹Nº›</a:t>
            </a:fld>
            <a:endParaRPr lang="es-E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7553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CAA80D4-BADA-4A12-85E7-F74A930BB12B}" type="datetimeFigureOut">
              <a:rPr lang="es-ES" smtClean="0"/>
              <a:t>27/07/2018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6332F6F3-E4F3-4A66-B636-4843996A819C}" type="slidenum">
              <a:rPr lang="es-ES" smtClean="0"/>
              <a:t>‹Nº›</a:t>
            </a:fld>
            <a:endParaRPr lang="es-ES"/>
          </a:p>
        </p:txBody>
      </p:sp>
    </p:spTree>
    <p:extLst>
      <p:ext uri="{BB962C8B-B14F-4D97-AF65-F5344CB8AC3E}">
        <p14:creationId xmlns:p14="http://schemas.microsoft.com/office/powerpoint/2010/main" val="67669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CAA80D4-BADA-4A12-85E7-F74A930BB12B}" type="datetimeFigureOut">
              <a:rPr lang="es-ES" smtClean="0"/>
              <a:t>27/07/2018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6332F6F3-E4F3-4A66-B636-4843996A819C}" type="slidenum">
              <a:rPr lang="es-ES" smtClean="0"/>
              <a:t>‹Nº›</a:t>
            </a:fld>
            <a:endParaRPr lang="es-E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2002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CAA80D4-BADA-4A12-85E7-F74A930BB12B}" type="datetimeFigureOut">
              <a:rPr lang="es-ES" smtClean="0"/>
              <a:t>27/07/2018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6332F6F3-E4F3-4A66-B636-4843996A819C}" type="slidenum">
              <a:rPr lang="es-ES" smtClean="0"/>
              <a:t>‹Nº›</a:t>
            </a:fld>
            <a:endParaRPr lang="es-ES"/>
          </a:p>
        </p:txBody>
      </p:sp>
    </p:spTree>
    <p:extLst>
      <p:ext uri="{BB962C8B-B14F-4D97-AF65-F5344CB8AC3E}">
        <p14:creationId xmlns:p14="http://schemas.microsoft.com/office/powerpoint/2010/main" val="2926186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CAA80D4-BADA-4A12-85E7-F74A930BB12B}" type="datetimeFigureOut">
              <a:rPr lang="es-ES" smtClean="0"/>
              <a:t>27/07/2018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6332F6F3-E4F3-4A66-B636-4843996A819C}" type="slidenum">
              <a:rPr lang="es-ES" smtClean="0"/>
              <a:t>‹Nº›</a:t>
            </a:fld>
            <a:endParaRPr lang="es-E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1706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CAA80D4-BADA-4A12-85E7-F74A930BB12B}" type="datetimeFigureOut">
              <a:rPr lang="es-ES" smtClean="0"/>
              <a:t>27/07/2018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6332F6F3-E4F3-4A66-B636-4843996A819C}" type="slidenum">
              <a:rPr lang="es-ES" smtClean="0"/>
              <a:t>‹Nº›</a:t>
            </a:fld>
            <a:endParaRPr lang="es-ES"/>
          </a:p>
        </p:txBody>
      </p:sp>
    </p:spTree>
    <p:extLst>
      <p:ext uri="{BB962C8B-B14F-4D97-AF65-F5344CB8AC3E}">
        <p14:creationId xmlns:p14="http://schemas.microsoft.com/office/powerpoint/2010/main" val="1591708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smtClean="0"/>
              <a:t>Haga clic para modificar el estilo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CAA80D4-BADA-4A12-85E7-F74A930BB12B}" type="datetimeFigureOut">
              <a:rPr lang="es-ES" smtClean="0"/>
              <a:t>27/07/2018</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6332F6F3-E4F3-4A66-B636-4843996A819C}" type="slidenum">
              <a:rPr lang="es-ES" smtClean="0"/>
              <a:t>‹Nº›</a:t>
            </a:fld>
            <a:endParaRPr lang="es-ES"/>
          </a:p>
        </p:txBody>
      </p:sp>
    </p:spTree>
    <p:extLst>
      <p:ext uri="{BB962C8B-B14F-4D97-AF65-F5344CB8AC3E}">
        <p14:creationId xmlns:p14="http://schemas.microsoft.com/office/powerpoint/2010/main" val="550745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CAA80D4-BADA-4A12-85E7-F74A930BB12B}" type="datetimeFigureOut">
              <a:rPr lang="es-ES" smtClean="0"/>
              <a:t>27/07/2018</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6332F6F3-E4F3-4A66-B636-4843996A819C}" type="slidenum">
              <a:rPr lang="es-ES" smtClean="0"/>
              <a:t>‹Nº›</a:t>
            </a:fld>
            <a:endParaRPr lang="es-ES"/>
          </a:p>
        </p:txBody>
      </p:sp>
    </p:spTree>
    <p:extLst>
      <p:ext uri="{BB962C8B-B14F-4D97-AF65-F5344CB8AC3E}">
        <p14:creationId xmlns:p14="http://schemas.microsoft.com/office/powerpoint/2010/main" val="1039278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AA80D4-BADA-4A12-85E7-F74A930BB12B}" type="datetimeFigureOut">
              <a:rPr lang="es-ES" smtClean="0"/>
              <a:t>27/07/2018</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6332F6F3-E4F3-4A66-B636-4843996A819C}" type="slidenum">
              <a:rPr lang="es-ES" smtClean="0"/>
              <a:t>‹Nº›</a:t>
            </a:fld>
            <a:endParaRPr lang="es-ES"/>
          </a:p>
        </p:txBody>
      </p:sp>
    </p:spTree>
    <p:extLst>
      <p:ext uri="{BB962C8B-B14F-4D97-AF65-F5344CB8AC3E}">
        <p14:creationId xmlns:p14="http://schemas.microsoft.com/office/powerpoint/2010/main" val="2746664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CAA80D4-BADA-4A12-85E7-F74A930BB12B}" type="datetimeFigureOut">
              <a:rPr lang="es-ES" smtClean="0"/>
              <a:t>27/07/2018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6332F6F3-E4F3-4A66-B636-4843996A819C}" type="slidenum">
              <a:rPr lang="es-ES" smtClean="0"/>
              <a:t>‹Nº›</a:t>
            </a:fld>
            <a:endParaRPr lang="es-ES"/>
          </a:p>
        </p:txBody>
      </p:sp>
    </p:spTree>
    <p:extLst>
      <p:ext uri="{BB962C8B-B14F-4D97-AF65-F5344CB8AC3E}">
        <p14:creationId xmlns:p14="http://schemas.microsoft.com/office/powerpoint/2010/main" val="950761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CAA80D4-BADA-4A12-85E7-F74A930BB12B}" type="datetimeFigureOut">
              <a:rPr lang="es-ES" smtClean="0"/>
              <a:t>27/07/2018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6332F6F3-E4F3-4A66-B636-4843996A819C}" type="slidenum">
              <a:rPr lang="es-ES" smtClean="0"/>
              <a:t>‹Nº›</a:t>
            </a:fld>
            <a:endParaRPr lang="es-E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6124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CAA80D4-BADA-4A12-85E7-F74A930BB12B}" type="datetimeFigureOut">
              <a:rPr lang="es-ES" smtClean="0"/>
              <a:t>27/07/2018</a:t>
            </a:fld>
            <a:endParaRPr lang="es-E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s-E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332F6F3-E4F3-4A66-B636-4843996A819C}" type="slidenum">
              <a:rPr lang="es-ES" smtClean="0"/>
              <a:t>‹Nº›</a:t>
            </a:fld>
            <a:endParaRPr lang="es-E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60865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8.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Rectángulo 1"/>
          <p:cNvSpPr/>
          <p:nvPr/>
        </p:nvSpPr>
        <p:spPr>
          <a:xfrm>
            <a:off x="0" y="0"/>
            <a:ext cx="12192000" cy="6986528"/>
          </a:xfrm>
          <a:prstGeom prst="rect">
            <a:avLst/>
          </a:prstGeom>
          <a:solidFill>
            <a:schemeClr val="bg1">
              <a:alpha val="60000"/>
            </a:schemeClr>
          </a:solidFill>
          <a:effectLst>
            <a:glow>
              <a:schemeClr val="accent2"/>
            </a:glow>
            <a:outerShdw blurRad="50800" dist="50800" dir="5400000" sx="1000" sy="1000" algn="ctr" rotWithShape="0">
              <a:srgbClr val="000000">
                <a:alpha val="43137"/>
              </a:srgbClr>
            </a:outerShdw>
          </a:effectLst>
        </p:spPr>
        <p:txBody>
          <a:bodyPr wrap="square">
            <a:spAutoFit/>
          </a:bodyPr>
          <a:lstStyle/>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p:txBody>
      </p:sp>
      <p:cxnSp>
        <p:nvCxnSpPr>
          <p:cNvPr id="7" name="Conector recto 6"/>
          <p:cNvCxnSpPr/>
          <p:nvPr/>
        </p:nvCxnSpPr>
        <p:spPr>
          <a:xfrm>
            <a:off x="1678329" y="2697437"/>
            <a:ext cx="8299836" cy="0"/>
          </a:xfrm>
          <a:prstGeom prst="line">
            <a:avLst/>
          </a:prstGeom>
          <a:ln w="22225">
            <a:solidFill>
              <a:srgbClr val="008000"/>
            </a:solidFill>
          </a:ln>
        </p:spPr>
        <p:style>
          <a:lnRef idx="1">
            <a:schemeClr val="accent1"/>
          </a:lnRef>
          <a:fillRef idx="0">
            <a:schemeClr val="accent1"/>
          </a:fillRef>
          <a:effectRef idx="0">
            <a:schemeClr val="accent1"/>
          </a:effectRef>
          <a:fontRef idx="minor">
            <a:schemeClr val="tx1"/>
          </a:fontRef>
        </p:style>
      </p:cxnSp>
      <p:pic>
        <p:nvPicPr>
          <p:cNvPr id="8" name="Picture 2" descr="http://hillbeach.co.uk/wp-content/uploads/2016/03/icon5.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699926" y="3173970"/>
            <a:ext cx="440242" cy="440242"/>
          </a:xfrm>
          <a:prstGeom prst="rect">
            <a:avLst/>
          </a:prstGeom>
          <a:noFill/>
          <a:extLst>
            <a:ext uri="{909E8E84-426E-40DD-AFC4-6F175D3DCCD1}">
              <a14:hiddenFill xmlns:a14="http://schemas.microsoft.com/office/drawing/2010/main">
                <a:solidFill>
                  <a:srgbClr val="FFFFFF"/>
                </a:solidFill>
              </a14:hiddenFill>
            </a:ext>
          </a:extLst>
        </p:spPr>
      </p:pic>
      <p:sp>
        <p:nvSpPr>
          <p:cNvPr id="9" name="Rectángulo 8"/>
          <p:cNvSpPr/>
          <p:nvPr/>
        </p:nvSpPr>
        <p:spPr>
          <a:xfrm>
            <a:off x="0" y="661003"/>
            <a:ext cx="8183301" cy="523220"/>
          </a:xfrm>
          <a:prstGeom prst="rect">
            <a:avLst/>
          </a:prstGeom>
          <a:solidFill>
            <a:schemeClr val="tx1">
              <a:alpha val="72000"/>
            </a:schemeClr>
          </a:solidFill>
          <a:effectLst>
            <a:outerShdw blurRad="50800" dist="50800" dir="5400000" algn="ctr" rotWithShape="0">
              <a:srgbClr val="008000">
                <a:alpha val="37000"/>
              </a:srgbClr>
            </a:outerShdw>
          </a:effectLst>
        </p:spPr>
        <p:txBody>
          <a:bodyPr wrap="square">
            <a:spAutoFit/>
          </a:bodyPr>
          <a:lstStyle/>
          <a:p>
            <a:r>
              <a:rPr lang="es-CO" sz="2800" b="1" spc="300" dirty="0">
                <a:solidFill>
                  <a:schemeClr val="bg1"/>
                </a:solidFill>
                <a:effectLst>
                  <a:outerShdw blurRad="38100" dist="38100" dir="2700000" algn="tl">
                    <a:srgbClr val="000000">
                      <a:alpha val="43137"/>
                    </a:srgbClr>
                  </a:outerShdw>
                </a:effectLst>
              </a:rPr>
              <a:t>PLAN DE GESTIÓN AMBIENTAL</a:t>
            </a:r>
            <a:endParaRPr lang="es-ES" sz="2800" b="1" spc="300" dirty="0">
              <a:solidFill>
                <a:schemeClr val="bg1"/>
              </a:solidFill>
            </a:endParaRPr>
          </a:p>
        </p:txBody>
      </p:sp>
      <p:sp>
        <p:nvSpPr>
          <p:cNvPr id="10" name="Rectángulo 9"/>
          <p:cNvSpPr/>
          <p:nvPr/>
        </p:nvSpPr>
        <p:spPr>
          <a:xfrm>
            <a:off x="3059485" y="1609710"/>
            <a:ext cx="6073029" cy="1015663"/>
          </a:xfrm>
          <a:prstGeom prst="rect">
            <a:avLst/>
          </a:prstGeom>
        </p:spPr>
        <p:txBody>
          <a:bodyPr wrap="square">
            <a:spAutoFit/>
          </a:bodyPr>
          <a:lstStyle/>
          <a:p>
            <a:pPr algn="just"/>
            <a:r>
              <a:rPr lang="es-CO" sz="2000" dirty="0" smtClean="0">
                <a:solidFill>
                  <a:schemeClr val="tx1">
                    <a:lumMod val="65000"/>
                    <a:lumOff val="35000"/>
                  </a:schemeClr>
                </a:solidFill>
              </a:rPr>
              <a:t>Cuenta con  seis programas principales que cumplen la función de guía y motor en la actividades administrativas y judiciales de la Rama Judicial  con impacto ambiental.</a:t>
            </a:r>
            <a:endParaRPr lang="es-CO" sz="2000" dirty="0">
              <a:solidFill>
                <a:schemeClr val="tx1">
                  <a:lumMod val="65000"/>
                  <a:lumOff val="35000"/>
                </a:schemeClr>
              </a:solidFill>
            </a:endParaRPr>
          </a:p>
        </p:txBody>
      </p:sp>
      <p:sp>
        <p:nvSpPr>
          <p:cNvPr id="11" name="11 CuadroTexto"/>
          <p:cNvSpPr txBox="1"/>
          <p:nvPr/>
        </p:nvSpPr>
        <p:spPr>
          <a:xfrm>
            <a:off x="3059485" y="3577787"/>
            <a:ext cx="5725817" cy="3139321"/>
          </a:xfrm>
          <a:prstGeom prst="rect">
            <a:avLst/>
          </a:prstGeom>
          <a:noFill/>
        </p:spPr>
        <p:txBody>
          <a:bodyPr wrap="square" rtlCol="0">
            <a:spAutoFit/>
          </a:bodyPr>
          <a:lstStyle/>
          <a:p>
            <a:r>
              <a:rPr lang="es-CO" b="1" dirty="0" smtClean="0">
                <a:solidFill>
                  <a:schemeClr val="tx1">
                    <a:lumMod val="85000"/>
                    <a:lumOff val="15000"/>
                  </a:schemeClr>
                </a:solidFill>
              </a:rPr>
              <a:t>CRITERIOS AMBIENTALES DE LOS BIENES Y SERVICIOS</a:t>
            </a:r>
          </a:p>
          <a:p>
            <a:pPr>
              <a:buFont typeface="Arial" pitchFamily="34" charset="0"/>
              <a:buChar char="•"/>
            </a:pPr>
            <a:endParaRPr lang="es-CO" b="1" dirty="0" smtClean="0">
              <a:solidFill>
                <a:schemeClr val="tx1">
                  <a:lumMod val="85000"/>
                  <a:lumOff val="15000"/>
                </a:schemeClr>
              </a:solidFill>
            </a:endParaRPr>
          </a:p>
          <a:p>
            <a:r>
              <a:rPr lang="es-CO" b="1" dirty="0" smtClean="0">
                <a:solidFill>
                  <a:schemeClr val="tx1">
                    <a:lumMod val="85000"/>
                    <a:lumOff val="15000"/>
                  </a:schemeClr>
                </a:solidFill>
              </a:rPr>
              <a:t>PROGRAMA DE CONTROL AL CONSUMO DEL PAPEL</a:t>
            </a:r>
          </a:p>
          <a:p>
            <a:pPr>
              <a:buFont typeface="Arial" pitchFamily="34" charset="0"/>
              <a:buChar char="•"/>
            </a:pPr>
            <a:endParaRPr lang="es-CO" b="1" dirty="0" smtClean="0">
              <a:solidFill>
                <a:schemeClr val="tx1">
                  <a:lumMod val="85000"/>
                  <a:lumOff val="15000"/>
                </a:schemeClr>
              </a:solidFill>
            </a:endParaRPr>
          </a:p>
          <a:p>
            <a:r>
              <a:rPr lang="es-CO" b="1" dirty="0" smtClean="0">
                <a:solidFill>
                  <a:schemeClr val="tx1">
                    <a:lumMod val="85000"/>
                    <a:lumOff val="15000"/>
                  </a:schemeClr>
                </a:solidFill>
              </a:rPr>
              <a:t>GESTIÓN DE EMISIONES ATMOSFÉRICAS</a:t>
            </a:r>
          </a:p>
          <a:p>
            <a:pPr>
              <a:buFont typeface="Arial" pitchFamily="34" charset="0"/>
              <a:buChar char="•"/>
            </a:pPr>
            <a:endParaRPr lang="es-CO" b="1" dirty="0" smtClean="0">
              <a:solidFill>
                <a:schemeClr val="tx1">
                  <a:lumMod val="85000"/>
                  <a:lumOff val="15000"/>
                </a:schemeClr>
              </a:solidFill>
            </a:endParaRPr>
          </a:p>
          <a:p>
            <a:r>
              <a:rPr lang="es-CO" b="1" dirty="0" smtClean="0">
                <a:solidFill>
                  <a:schemeClr val="tx1">
                    <a:lumMod val="85000"/>
                    <a:lumOff val="15000"/>
                  </a:schemeClr>
                </a:solidFill>
              </a:rPr>
              <a:t>AHORRO Y USO EFICIENTE DEL AGUA</a:t>
            </a:r>
          </a:p>
          <a:p>
            <a:pPr>
              <a:buFont typeface="Arial" pitchFamily="34" charset="0"/>
              <a:buChar char="•"/>
            </a:pPr>
            <a:endParaRPr lang="es-CO" b="1" dirty="0" smtClean="0">
              <a:solidFill>
                <a:schemeClr val="tx1">
                  <a:lumMod val="85000"/>
                  <a:lumOff val="15000"/>
                </a:schemeClr>
              </a:solidFill>
            </a:endParaRPr>
          </a:p>
          <a:p>
            <a:r>
              <a:rPr lang="es-CO" b="1" dirty="0" smtClean="0">
                <a:solidFill>
                  <a:schemeClr val="tx1">
                    <a:lumMod val="85000"/>
                    <a:lumOff val="15000"/>
                  </a:schemeClr>
                </a:solidFill>
              </a:rPr>
              <a:t>AHORRO Y USO EFICIENTE DE LA ENERGÍA</a:t>
            </a:r>
          </a:p>
          <a:p>
            <a:pPr>
              <a:buFont typeface="Arial" pitchFamily="34" charset="0"/>
              <a:buChar char="•"/>
            </a:pPr>
            <a:endParaRPr lang="es-CO" b="1" dirty="0" smtClean="0">
              <a:solidFill>
                <a:schemeClr val="tx1">
                  <a:lumMod val="85000"/>
                  <a:lumOff val="15000"/>
                </a:schemeClr>
              </a:solidFill>
            </a:endParaRPr>
          </a:p>
          <a:p>
            <a:r>
              <a:rPr lang="es-CO" b="1" dirty="0" smtClean="0">
                <a:solidFill>
                  <a:schemeClr val="tx1">
                    <a:lumMod val="85000"/>
                    <a:lumOff val="15000"/>
                  </a:schemeClr>
                </a:solidFill>
              </a:rPr>
              <a:t>GESTIÓN INTEGRAL DE RESIDUOS </a:t>
            </a:r>
            <a:endParaRPr lang="es-CO" b="1" dirty="0">
              <a:solidFill>
                <a:schemeClr val="tx1">
                  <a:lumMod val="85000"/>
                  <a:lumOff val="15000"/>
                </a:schemeClr>
              </a:solidFill>
            </a:endParaRPr>
          </a:p>
        </p:txBody>
      </p:sp>
      <p:cxnSp>
        <p:nvCxnSpPr>
          <p:cNvPr id="12" name="Conector recto 11"/>
          <p:cNvCxnSpPr/>
          <p:nvPr/>
        </p:nvCxnSpPr>
        <p:spPr>
          <a:xfrm>
            <a:off x="2563438" y="1609710"/>
            <a:ext cx="8299836" cy="0"/>
          </a:xfrm>
          <a:prstGeom prst="line">
            <a:avLst/>
          </a:prstGeom>
          <a:ln w="22225">
            <a:solidFill>
              <a:srgbClr val="008000"/>
            </a:solidFill>
          </a:ln>
        </p:spPr>
        <p:style>
          <a:lnRef idx="1">
            <a:schemeClr val="accent1"/>
          </a:lnRef>
          <a:fillRef idx="0">
            <a:schemeClr val="accent1"/>
          </a:fillRef>
          <a:effectRef idx="0">
            <a:schemeClr val="accent1"/>
          </a:effectRef>
          <a:fontRef idx="minor">
            <a:schemeClr val="tx1"/>
          </a:fontRef>
        </p:style>
      </p:cxnSp>
      <p:pic>
        <p:nvPicPr>
          <p:cNvPr id="15" name="Picture 6" descr="Resultado de imagen para ambiental 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6620718" y="5701446"/>
            <a:ext cx="5571279" cy="1156554"/>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Imagen relacionad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63438" y="3631046"/>
            <a:ext cx="492838" cy="246419"/>
          </a:xfrm>
          <a:prstGeom prst="rect">
            <a:avLst/>
          </a:prstGeom>
          <a:noFill/>
          <a:effectLst>
            <a:outerShdw blurRad="50800" dist="50800" dir="5400000" algn="ctr" rotWithShape="0">
              <a:srgbClr val="008000"/>
            </a:outerShdw>
          </a:effectLst>
          <a:extLst>
            <a:ext uri="{909E8E84-426E-40DD-AFC4-6F175D3DCCD1}">
              <a14:hiddenFill xmlns:a14="http://schemas.microsoft.com/office/drawing/2010/main">
                <a:solidFill>
                  <a:srgbClr val="FFFFFF"/>
                </a:solidFill>
              </a14:hiddenFill>
            </a:ext>
          </a:extLst>
        </p:spPr>
      </p:pic>
      <p:pic>
        <p:nvPicPr>
          <p:cNvPr id="21" name="Picture 12" descr="Imagen relacionad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63438" y="4182834"/>
            <a:ext cx="492838" cy="246419"/>
          </a:xfrm>
          <a:prstGeom prst="rect">
            <a:avLst/>
          </a:prstGeom>
          <a:noFill/>
          <a:effectLst>
            <a:outerShdw blurRad="50800" dist="50800" dir="5400000" algn="ctr" rotWithShape="0">
              <a:srgbClr val="008000"/>
            </a:outerShdw>
          </a:effectLst>
          <a:extLst>
            <a:ext uri="{909E8E84-426E-40DD-AFC4-6F175D3DCCD1}">
              <a14:hiddenFill xmlns:a14="http://schemas.microsoft.com/office/drawing/2010/main">
                <a:solidFill>
                  <a:srgbClr val="FFFFFF"/>
                </a:solidFill>
              </a14:hiddenFill>
            </a:ext>
          </a:extLst>
        </p:spPr>
      </p:pic>
      <p:pic>
        <p:nvPicPr>
          <p:cNvPr id="22" name="Picture 12" descr="Imagen relacionad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63438" y="4757814"/>
            <a:ext cx="492838" cy="246419"/>
          </a:xfrm>
          <a:prstGeom prst="rect">
            <a:avLst/>
          </a:prstGeom>
          <a:noFill/>
          <a:effectLst>
            <a:outerShdw blurRad="50800" dist="50800" dir="5400000" algn="ctr" rotWithShape="0">
              <a:srgbClr val="008000"/>
            </a:outerShdw>
          </a:effectLst>
          <a:extLst>
            <a:ext uri="{909E8E84-426E-40DD-AFC4-6F175D3DCCD1}">
              <a14:hiddenFill xmlns:a14="http://schemas.microsoft.com/office/drawing/2010/main">
                <a:solidFill>
                  <a:srgbClr val="FFFFFF"/>
                </a:solidFill>
              </a14:hiddenFill>
            </a:ext>
          </a:extLst>
        </p:spPr>
      </p:pic>
      <p:pic>
        <p:nvPicPr>
          <p:cNvPr id="23" name="Picture 12" descr="Imagen relacionad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63438" y="5297191"/>
            <a:ext cx="492838" cy="246419"/>
          </a:xfrm>
          <a:prstGeom prst="rect">
            <a:avLst/>
          </a:prstGeom>
          <a:noFill/>
          <a:effectLst>
            <a:outerShdw blurRad="50800" dist="50800" dir="5400000" algn="ctr" rotWithShape="0">
              <a:srgbClr val="008000"/>
            </a:outerShdw>
          </a:effectLst>
          <a:extLst>
            <a:ext uri="{909E8E84-426E-40DD-AFC4-6F175D3DCCD1}">
              <a14:hiddenFill xmlns:a14="http://schemas.microsoft.com/office/drawing/2010/main">
                <a:solidFill>
                  <a:srgbClr val="FFFFFF"/>
                </a:solidFill>
              </a14:hiddenFill>
            </a:ext>
          </a:extLst>
        </p:spPr>
      </p:pic>
      <p:pic>
        <p:nvPicPr>
          <p:cNvPr id="24" name="Picture 12" descr="Imagen relacionad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63438" y="5831900"/>
            <a:ext cx="492838" cy="246419"/>
          </a:xfrm>
          <a:prstGeom prst="rect">
            <a:avLst/>
          </a:prstGeom>
          <a:noFill/>
          <a:effectLst>
            <a:outerShdw blurRad="50800" dist="50800" dir="5400000" algn="ctr" rotWithShape="0">
              <a:srgbClr val="008000"/>
            </a:outerShdw>
          </a:effectLst>
          <a:extLst>
            <a:ext uri="{909E8E84-426E-40DD-AFC4-6F175D3DCCD1}">
              <a14:hiddenFill xmlns:a14="http://schemas.microsoft.com/office/drawing/2010/main">
                <a:solidFill>
                  <a:srgbClr val="FFFFFF"/>
                </a:solidFill>
              </a14:hiddenFill>
            </a:ext>
          </a:extLst>
        </p:spPr>
      </p:pic>
      <p:pic>
        <p:nvPicPr>
          <p:cNvPr id="25" name="Picture 12" descr="Imagen relacionad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63438" y="6361941"/>
            <a:ext cx="492838" cy="246419"/>
          </a:xfrm>
          <a:prstGeom prst="rect">
            <a:avLst/>
          </a:prstGeom>
          <a:noFill/>
          <a:effectLst>
            <a:outerShdw blurRad="50800" dist="50800" dir="5400000" algn="ctr" rotWithShape="0">
              <a:srgbClr val="008000"/>
            </a:outerShdw>
          </a:effectLst>
          <a:extLst>
            <a:ext uri="{909E8E84-426E-40DD-AFC4-6F175D3DCCD1}">
              <a14:hiddenFill xmlns:a14="http://schemas.microsoft.com/office/drawing/2010/main">
                <a:solidFill>
                  <a:srgbClr val="FFFFFF"/>
                </a:solidFill>
              </a14:hiddenFill>
            </a:ext>
          </a:extLst>
        </p:spPr>
      </p:pic>
      <p:pic>
        <p:nvPicPr>
          <p:cNvPr id="3" name="Imagen 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5203" y="505019"/>
            <a:ext cx="941780" cy="861687"/>
          </a:xfrm>
          <a:prstGeom prst="rect">
            <a:avLst/>
          </a:prstGeom>
        </p:spPr>
      </p:pic>
      <p:pic>
        <p:nvPicPr>
          <p:cNvPr id="4" name="Imagen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55230" y="505019"/>
            <a:ext cx="2408044" cy="815087"/>
          </a:xfrm>
          <a:prstGeom prst="rect">
            <a:avLst/>
          </a:prstGeom>
        </p:spPr>
      </p:pic>
    </p:spTree>
    <p:extLst>
      <p:ext uri="{BB962C8B-B14F-4D97-AF65-F5344CB8AC3E}">
        <p14:creationId xmlns:p14="http://schemas.microsoft.com/office/powerpoint/2010/main" val="3489847733"/>
      </p:ext>
    </p:extLst>
  </p:cSld>
  <p:clrMapOvr>
    <a:masterClrMapping/>
  </p:clrMapOvr>
  <mc:AlternateContent xmlns:mc="http://schemas.openxmlformats.org/markup-compatibility/2006" xmlns:p14="http://schemas.microsoft.com/office/powerpoint/2010/main">
    <mc:Choice Requires="p14">
      <p:transition spd="slow" p14:dur="2000" advClick="0" advTm="22000"/>
    </mc:Choice>
    <mc:Fallback xmlns="">
      <p:transition spd="slow" advClick="0" advTm="2200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Rectángulo 1"/>
          <p:cNvSpPr/>
          <p:nvPr/>
        </p:nvSpPr>
        <p:spPr>
          <a:xfrm>
            <a:off x="0" y="0"/>
            <a:ext cx="12192000" cy="6986528"/>
          </a:xfrm>
          <a:prstGeom prst="rect">
            <a:avLst/>
          </a:prstGeom>
          <a:solidFill>
            <a:schemeClr val="bg1">
              <a:alpha val="60000"/>
            </a:schemeClr>
          </a:solidFill>
          <a:effectLst>
            <a:glow>
              <a:schemeClr val="accent2"/>
            </a:glow>
            <a:outerShdw blurRad="50800" dist="50800" dir="5400000" sx="1000" sy="1000" algn="ctr" rotWithShape="0">
              <a:srgbClr val="000000">
                <a:alpha val="43137"/>
              </a:srgbClr>
            </a:outerShdw>
          </a:effectLst>
        </p:spPr>
        <p:txBody>
          <a:bodyPr wrap="square">
            <a:spAutoFit/>
          </a:bodyPr>
          <a:lstStyle/>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p:txBody>
      </p:sp>
      <p:sp>
        <p:nvSpPr>
          <p:cNvPr id="9" name="Rectángulo 8"/>
          <p:cNvSpPr/>
          <p:nvPr/>
        </p:nvSpPr>
        <p:spPr>
          <a:xfrm>
            <a:off x="0" y="661003"/>
            <a:ext cx="8183301" cy="692497"/>
          </a:xfrm>
          <a:prstGeom prst="rect">
            <a:avLst/>
          </a:prstGeom>
          <a:solidFill>
            <a:schemeClr val="tx1">
              <a:alpha val="72000"/>
            </a:schemeClr>
          </a:solidFill>
          <a:effectLst>
            <a:outerShdw blurRad="50800" dist="50800" dir="5400000" algn="ctr" rotWithShape="0">
              <a:srgbClr val="008000">
                <a:alpha val="37000"/>
              </a:srgbClr>
            </a:outerShdw>
          </a:effectLst>
        </p:spPr>
        <p:txBody>
          <a:bodyPr wrap="square">
            <a:spAutoFit/>
          </a:bodyPr>
          <a:lstStyle/>
          <a:p>
            <a:r>
              <a:rPr lang="es-MX" sz="2800" b="1" spc="600" dirty="0" smtClean="0">
                <a:solidFill>
                  <a:srgbClr val="66FF33"/>
                </a:solidFill>
                <a:effectLst>
                  <a:outerShdw blurRad="38100" dist="38100" dir="2700000" algn="tl">
                    <a:srgbClr val="000000">
                      <a:alpha val="43137"/>
                    </a:srgbClr>
                  </a:outerShdw>
                </a:effectLst>
              </a:rPr>
              <a:t>SIGCMA</a:t>
            </a:r>
            <a:endParaRPr lang="es-MX" sz="2800" b="1" spc="600" dirty="0">
              <a:solidFill>
                <a:srgbClr val="66FF33"/>
              </a:solidFill>
              <a:effectLst>
                <a:outerShdw blurRad="38100" dist="38100" dir="2700000" algn="tl">
                  <a:srgbClr val="000000">
                    <a:alpha val="43137"/>
                  </a:srgbClr>
                </a:outerShdw>
              </a:effectLst>
            </a:endParaRPr>
          </a:p>
          <a:p>
            <a:r>
              <a:rPr lang="es-MX" sz="1100" b="1" spc="300" dirty="0">
                <a:solidFill>
                  <a:schemeClr val="bg1"/>
                </a:solidFill>
                <a:effectLst>
                  <a:outerShdw blurRad="38100" dist="38100" dir="2700000" algn="tl">
                    <a:srgbClr val="000000">
                      <a:alpha val="43137"/>
                    </a:srgbClr>
                  </a:outerShdw>
                </a:effectLst>
              </a:rPr>
              <a:t>SISTEMA INTEGRADO DE GESTIÓN Y CONTROL DE LA CALIDAD Y EL MEDIO AMBIENTE</a:t>
            </a:r>
            <a:r>
              <a:rPr lang="es-MX" sz="1100" b="1" spc="300" dirty="0" smtClean="0">
                <a:solidFill>
                  <a:schemeClr val="bg1"/>
                </a:solidFill>
                <a:effectLst>
                  <a:outerShdw blurRad="38100" dist="38100" dir="2700000" algn="tl">
                    <a:srgbClr val="000000">
                      <a:alpha val="43137"/>
                    </a:srgbClr>
                  </a:outerShdw>
                </a:effectLst>
              </a:rPr>
              <a:t>.</a:t>
            </a:r>
            <a:endParaRPr lang="es-MX" sz="1100" b="1" spc="300" dirty="0">
              <a:solidFill>
                <a:schemeClr val="bg1"/>
              </a:solidFill>
              <a:effectLst>
                <a:outerShdw blurRad="38100" dist="38100" dir="2700000" algn="tl">
                  <a:srgbClr val="000000">
                    <a:alpha val="43137"/>
                  </a:srgbClr>
                </a:outerShdw>
              </a:effectLst>
            </a:endParaRPr>
          </a:p>
        </p:txBody>
      </p:sp>
      <p:sp>
        <p:nvSpPr>
          <p:cNvPr id="16" name="3 CuadroTexto"/>
          <p:cNvSpPr txBox="1"/>
          <p:nvPr/>
        </p:nvSpPr>
        <p:spPr>
          <a:xfrm>
            <a:off x="0" y="1112273"/>
            <a:ext cx="8183301" cy="369332"/>
          </a:xfrm>
          <a:prstGeom prst="rect">
            <a:avLst/>
          </a:prstGeom>
          <a:solidFill>
            <a:schemeClr val="bg1">
              <a:alpha val="12000"/>
            </a:schemeClr>
          </a:solidFill>
        </p:spPr>
        <p:txBody>
          <a:bodyPr wrap="square" rtlCol="0">
            <a:spAutoFit/>
          </a:bodyPr>
          <a:lstStyle/>
          <a:p>
            <a:endParaRPr lang="es-CO" b="1" dirty="0"/>
          </a:p>
        </p:txBody>
      </p:sp>
      <p:cxnSp>
        <p:nvCxnSpPr>
          <p:cNvPr id="7" name="Conector recto 6"/>
          <p:cNvCxnSpPr/>
          <p:nvPr/>
        </p:nvCxnSpPr>
        <p:spPr>
          <a:xfrm>
            <a:off x="3869193" y="2604840"/>
            <a:ext cx="8299836" cy="0"/>
          </a:xfrm>
          <a:prstGeom prst="line">
            <a:avLst/>
          </a:prstGeom>
          <a:ln w="22225">
            <a:solidFill>
              <a:srgbClr val="008000"/>
            </a:solidFill>
          </a:ln>
        </p:spPr>
        <p:style>
          <a:lnRef idx="1">
            <a:schemeClr val="accent1"/>
          </a:lnRef>
          <a:fillRef idx="0">
            <a:schemeClr val="accent1"/>
          </a:fillRef>
          <a:effectRef idx="0">
            <a:schemeClr val="accent1"/>
          </a:effectRef>
          <a:fontRef idx="minor">
            <a:schemeClr val="tx1"/>
          </a:fontRef>
        </p:style>
      </p:cxnSp>
      <p:pic>
        <p:nvPicPr>
          <p:cNvPr id="8" name="Picture 2" descr="http://hillbeach.co.uk/wp-content/uploads/2016/03/icon5.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699926" y="3173970"/>
            <a:ext cx="440242" cy="440242"/>
          </a:xfrm>
          <a:prstGeom prst="rect">
            <a:avLst/>
          </a:prstGeom>
          <a:noFill/>
          <a:extLst>
            <a:ext uri="{909E8E84-426E-40DD-AFC4-6F175D3DCCD1}">
              <a14:hiddenFill xmlns:a14="http://schemas.microsoft.com/office/drawing/2010/main">
                <a:solidFill>
                  <a:srgbClr val="FFFFFF"/>
                </a:solidFill>
              </a14:hiddenFill>
            </a:ext>
          </a:extLst>
        </p:spPr>
      </p:pic>
      <p:sp>
        <p:nvSpPr>
          <p:cNvPr id="10" name="Rectángulo 9"/>
          <p:cNvSpPr/>
          <p:nvPr/>
        </p:nvSpPr>
        <p:spPr>
          <a:xfrm>
            <a:off x="2211325" y="3085493"/>
            <a:ext cx="8259768" cy="2985433"/>
          </a:xfrm>
          <a:prstGeom prst="rect">
            <a:avLst/>
          </a:prstGeom>
        </p:spPr>
        <p:txBody>
          <a:bodyPr wrap="square">
            <a:spAutoFit/>
          </a:bodyPr>
          <a:lstStyle/>
          <a:p>
            <a:pPr algn="just"/>
            <a:r>
              <a:rPr lang="es-CO" sz="2400" dirty="0" smtClean="0">
                <a:solidFill>
                  <a:schemeClr val="tx1">
                    <a:lumMod val="65000"/>
                    <a:lumOff val="35000"/>
                  </a:schemeClr>
                </a:solidFill>
                <a:ea typeface="Calibri" pitchFamily="34" charset="0"/>
                <a:cs typeface="Arial" pitchFamily="34" charset="0"/>
              </a:rPr>
              <a:t>La </a:t>
            </a:r>
            <a:r>
              <a:rPr lang="es-CO" sz="2400" dirty="0">
                <a:solidFill>
                  <a:schemeClr val="tx1">
                    <a:lumMod val="65000"/>
                    <a:lumOff val="35000"/>
                  </a:schemeClr>
                </a:solidFill>
                <a:ea typeface="Calibri" pitchFamily="34" charset="0"/>
                <a:cs typeface="Arial" pitchFamily="34" charset="0"/>
              </a:rPr>
              <a:t>misión del Consejo Superior de la Judicatura, órgano de gobierno y administración de la Rama Judicial respecto al SIGCMA en relación con el Sistema de Gestión Ambiental, consiste en implementarlo, fortalecerlo y consolidarlo paulatinamente en todas las dependencias administrativas y judiciales para el mejoramiento continuo de la organización propendiendo por el fortalecimiento y consolidación de la cultura ambiental.</a:t>
            </a:r>
            <a:endParaRPr lang="es-CO" sz="2400" dirty="0">
              <a:solidFill>
                <a:schemeClr val="tx1">
                  <a:lumMod val="65000"/>
                  <a:lumOff val="35000"/>
                </a:schemeClr>
              </a:solidFill>
              <a:cs typeface="Arial" pitchFamily="34" charset="0"/>
            </a:endParaRPr>
          </a:p>
          <a:p>
            <a:pPr algn="just"/>
            <a:endParaRPr lang="es-CO" sz="2000" dirty="0">
              <a:solidFill>
                <a:schemeClr val="tx1">
                  <a:lumMod val="65000"/>
                  <a:lumOff val="35000"/>
                </a:schemeClr>
              </a:solidFill>
            </a:endParaRPr>
          </a:p>
        </p:txBody>
      </p:sp>
      <p:cxnSp>
        <p:nvCxnSpPr>
          <p:cNvPr id="12" name="Conector recto 11"/>
          <p:cNvCxnSpPr/>
          <p:nvPr/>
        </p:nvCxnSpPr>
        <p:spPr>
          <a:xfrm>
            <a:off x="3869193" y="1630742"/>
            <a:ext cx="8299836" cy="0"/>
          </a:xfrm>
          <a:prstGeom prst="line">
            <a:avLst/>
          </a:prstGeom>
          <a:ln w="22225">
            <a:solidFill>
              <a:srgbClr val="008000"/>
            </a:solidFill>
          </a:ln>
        </p:spPr>
        <p:style>
          <a:lnRef idx="1">
            <a:schemeClr val="accent1"/>
          </a:lnRef>
          <a:fillRef idx="0">
            <a:schemeClr val="accent1"/>
          </a:fillRef>
          <a:effectRef idx="0">
            <a:schemeClr val="accent1"/>
          </a:effectRef>
          <a:fontRef idx="minor">
            <a:schemeClr val="tx1"/>
          </a:fontRef>
        </p:style>
      </p:cxnSp>
      <p:pic>
        <p:nvPicPr>
          <p:cNvPr id="15" name="Picture 6" descr="Resultado de imagen para ambiental 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6620718" y="5701446"/>
            <a:ext cx="5571279" cy="1156554"/>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12" descr="Imagen relacionad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08117" y="2081178"/>
            <a:ext cx="492838" cy="246419"/>
          </a:xfrm>
          <a:prstGeom prst="rect">
            <a:avLst/>
          </a:prstGeom>
          <a:noFill/>
          <a:effectLst>
            <a:outerShdw blurRad="50800" dist="50800" dir="5400000" algn="ctr" rotWithShape="0">
              <a:srgbClr val="008000"/>
            </a:outerShdw>
          </a:effectLst>
          <a:extLst>
            <a:ext uri="{909E8E84-426E-40DD-AFC4-6F175D3DCCD1}">
              <a14:hiddenFill xmlns:a14="http://schemas.microsoft.com/office/drawing/2010/main">
                <a:solidFill>
                  <a:srgbClr val="FFFFFF"/>
                </a:solidFill>
              </a14:hiddenFill>
            </a:ext>
          </a:extLst>
        </p:spPr>
      </p:pic>
      <p:sp>
        <p:nvSpPr>
          <p:cNvPr id="17" name="Rectángulo 16"/>
          <p:cNvSpPr/>
          <p:nvPr/>
        </p:nvSpPr>
        <p:spPr>
          <a:xfrm>
            <a:off x="6096000" y="1630742"/>
            <a:ext cx="6073029" cy="1107996"/>
          </a:xfrm>
          <a:prstGeom prst="rect">
            <a:avLst/>
          </a:prstGeom>
        </p:spPr>
        <p:txBody>
          <a:bodyPr wrap="square">
            <a:spAutoFit/>
          </a:bodyPr>
          <a:lstStyle/>
          <a:p>
            <a:pPr algn="ctr"/>
            <a:r>
              <a:rPr lang="es-CO" sz="6600" spc="600" dirty="0" smtClean="0">
                <a:solidFill>
                  <a:schemeClr val="tx1">
                    <a:lumMod val="65000"/>
                    <a:lumOff val="35000"/>
                  </a:schemeClr>
                </a:solidFill>
              </a:rPr>
              <a:t>MISIÓN</a:t>
            </a:r>
            <a:endParaRPr lang="es-CO" sz="6600" spc="600" dirty="0">
              <a:solidFill>
                <a:schemeClr val="tx1">
                  <a:lumMod val="65000"/>
                  <a:lumOff val="35000"/>
                </a:schemeClr>
              </a:solidFill>
            </a:endParaRPr>
          </a:p>
        </p:txBody>
      </p:sp>
      <p:pic>
        <p:nvPicPr>
          <p:cNvPr id="14" name="Imagen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5203" y="505019"/>
            <a:ext cx="941780" cy="861687"/>
          </a:xfrm>
          <a:prstGeom prst="rect">
            <a:avLst/>
          </a:prstGeom>
        </p:spPr>
      </p:pic>
      <p:pic>
        <p:nvPicPr>
          <p:cNvPr id="18" name="Imagen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55230" y="505019"/>
            <a:ext cx="2408044" cy="815087"/>
          </a:xfrm>
          <a:prstGeom prst="rect">
            <a:avLst/>
          </a:prstGeom>
        </p:spPr>
      </p:pic>
    </p:spTree>
    <p:extLst>
      <p:ext uri="{BB962C8B-B14F-4D97-AF65-F5344CB8AC3E}">
        <p14:creationId xmlns:p14="http://schemas.microsoft.com/office/powerpoint/2010/main" val="4038329287"/>
      </p:ext>
    </p:extLst>
  </p:cSld>
  <p:clrMapOvr>
    <a:masterClrMapping/>
  </p:clrMapOvr>
  <mc:AlternateContent xmlns:mc="http://schemas.openxmlformats.org/markup-compatibility/2006" xmlns:p14="http://schemas.microsoft.com/office/powerpoint/2010/main">
    <mc:Choice Requires="p14">
      <p:transition spd="slow" p14:dur="2000" advTm="32000"/>
    </mc:Choice>
    <mc:Fallback xmlns="">
      <p:transition spd="slow" advTm="32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nodeType="clickEffect">
                                  <p:stCondLst>
                                    <p:cond delay="0"/>
                                  </p:stCondLst>
                                  <p:childTnLst>
                                    <p:animClr clrSpc="rgb" dir="cw">
                                      <p:cBhvr override="childStyle">
                                        <p:cTn id="6" dur="250" autoRev="1" fill="remove"/>
                                        <p:tgtEl>
                                          <p:spTgt spid="17">
                                            <p:txEl>
                                              <p:pRg st="0" end="0"/>
                                            </p:txEl>
                                          </p:spTgt>
                                        </p:tgtEl>
                                        <p:attrNameLst>
                                          <p:attrName>style.color</p:attrName>
                                        </p:attrNameLst>
                                      </p:cBhvr>
                                      <p:to>
                                        <a:schemeClr val="bg1"/>
                                      </p:to>
                                    </p:animClr>
                                    <p:animClr clrSpc="rgb" dir="cw">
                                      <p:cBhvr>
                                        <p:cTn id="7" dur="250" autoRev="1" fill="remove"/>
                                        <p:tgtEl>
                                          <p:spTgt spid="17">
                                            <p:txEl>
                                              <p:pRg st="0" end="0"/>
                                            </p:txEl>
                                          </p:spTgt>
                                        </p:tgtEl>
                                        <p:attrNameLst>
                                          <p:attrName>fillcolor</p:attrName>
                                        </p:attrNameLst>
                                      </p:cBhvr>
                                      <p:to>
                                        <a:schemeClr val="bg1"/>
                                      </p:to>
                                    </p:animClr>
                                    <p:set>
                                      <p:cBhvr>
                                        <p:cTn id="8" dur="250" autoRev="1" fill="remove"/>
                                        <p:tgtEl>
                                          <p:spTgt spid="17">
                                            <p:txEl>
                                              <p:pRg st="0" end="0"/>
                                            </p:txEl>
                                          </p:spTgt>
                                        </p:tgtEl>
                                        <p:attrNameLst>
                                          <p:attrName>fill.type</p:attrName>
                                        </p:attrNameLst>
                                      </p:cBhvr>
                                      <p:to>
                                        <p:strVal val="solid"/>
                                      </p:to>
                                    </p:set>
                                    <p:set>
                                      <p:cBhvr>
                                        <p:cTn id="9" dur="250" autoRev="1" fill="remove"/>
                                        <p:tgtEl>
                                          <p:spTgt spid="17">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Rectángulo 1"/>
          <p:cNvSpPr/>
          <p:nvPr/>
        </p:nvSpPr>
        <p:spPr>
          <a:xfrm>
            <a:off x="0" y="0"/>
            <a:ext cx="12192000" cy="6986528"/>
          </a:xfrm>
          <a:prstGeom prst="rect">
            <a:avLst/>
          </a:prstGeom>
          <a:solidFill>
            <a:schemeClr val="bg1">
              <a:alpha val="60000"/>
            </a:schemeClr>
          </a:solidFill>
          <a:effectLst>
            <a:glow>
              <a:schemeClr val="accent2"/>
            </a:glow>
            <a:outerShdw blurRad="50800" dist="50800" dir="5400000" sx="1000" sy="1000" algn="ctr" rotWithShape="0">
              <a:srgbClr val="000000">
                <a:alpha val="0"/>
              </a:srgbClr>
            </a:outerShdw>
          </a:effectLst>
        </p:spPr>
        <p:txBody>
          <a:bodyPr wrap="square">
            <a:spAutoFit/>
          </a:bodyPr>
          <a:lstStyle/>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p:txBody>
      </p:sp>
      <p:sp>
        <p:nvSpPr>
          <p:cNvPr id="9" name="Rectángulo 8"/>
          <p:cNvSpPr/>
          <p:nvPr/>
        </p:nvSpPr>
        <p:spPr>
          <a:xfrm>
            <a:off x="0" y="661003"/>
            <a:ext cx="8183301" cy="692497"/>
          </a:xfrm>
          <a:prstGeom prst="rect">
            <a:avLst/>
          </a:prstGeom>
          <a:solidFill>
            <a:schemeClr val="tx1">
              <a:alpha val="72000"/>
            </a:schemeClr>
          </a:solidFill>
          <a:effectLst>
            <a:outerShdw blurRad="50800" dist="50800" dir="5400000" algn="ctr" rotWithShape="0">
              <a:srgbClr val="008000">
                <a:alpha val="37000"/>
              </a:srgbClr>
            </a:outerShdw>
          </a:effectLst>
        </p:spPr>
        <p:txBody>
          <a:bodyPr wrap="square">
            <a:spAutoFit/>
          </a:bodyPr>
          <a:lstStyle/>
          <a:p>
            <a:r>
              <a:rPr lang="es-MX" sz="2800" b="1" spc="600" dirty="0" smtClean="0">
                <a:solidFill>
                  <a:srgbClr val="66FF33"/>
                </a:solidFill>
                <a:effectLst>
                  <a:outerShdw blurRad="38100" dist="38100" dir="2700000" algn="tl">
                    <a:srgbClr val="000000">
                      <a:alpha val="43137"/>
                    </a:srgbClr>
                  </a:outerShdw>
                </a:effectLst>
              </a:rPr>
              <a:t>SIGCMA</a:t>
            </a:r>
            <a:endParaRPr lang="es-MX" sz="2800" b="1" spc="600" dirty="0">
              <a:solidFill>
                <a:srgbClr val="66FF33"/>
              </a:solidFill>
              <a:effectLst>
                <a:outerShdw blurRad="38100" dist="38100" dir="2700000" algn="tl">
                  <a:srgbClr val="000000">
                    <a:alpha val="43137"/>
                  </a:srgbClr>
                </a:outerShdw>
              </a:effectLst>
            </a:endParaRPr>
          </a:p>
          <a:p>
            <a:r>
              <a:rPr lang="es-MX" sz="1100" b="1" spc="300" dirty="0">
                <a:solidFill>
                  <a:schemeClr val="bg1"/>
                </a:solidFill>
                <a:effectLst>
                  <a:outerShdw blurRad="38100" dist="38100" dir="2700000" algn="tl">
                    <a:srgbClr val="000000">
                      <a:alpha val="43137"/>
                    </a:srgbClr>
                  </a:outerShdw>
                </a:effectLst>
              </a:rPr>
              <a:t>SISTEMA INTEGRADO DE GESTIÓN Y CONTROL DE LA CALIDAD Y EL MEDIO AMBIENTE</a:t>
            </a:r>
            <a:r>
              <a:rPr lang="es-MX" sz="1100" b="1" spc="300" dirty="0" smtClean="0">
                <a:solidFill>
                  <a:schemeClr val="bg1"/>
                </a:solidFill>
                <a:effectLst>
                  <a:outerShdw blurRad="38100" dist="38100" dir="2700000" algn="tl">
                    <a:srgbClr val="000000">
                      <a:alpha val="43137"/>
                    </a:srgbClr>
                  </a:outerShdw>
                </a:effectLst>
              </a:rPr>
              <a:t>.</a:t>
            </a:r>
            <a:endParaRPr lang="es-MX" sz="1100" b="1" spc="300" dirty="0">
              <a:solidFill>
                <a:schemeClr val="bg1"/>
              </a:solidFill>
              <a:effectLst>
                <a:outerShdw blurRad="38100" dist="38100" dir="2700000" algn="tl">
                  <a:srgbClr val="000000">
                    <a:alpha val="43137"/>
                  </a:srgbClr>
                </a:outerShdw>
              </a:effectLst>
            </a:endParaRPr>
          </a:p>
        </p:txBody>
      </p:sp>
      <p:sp>
        <p:nvSpPr>
          <p:cNvPr id="16" name="3 CuadroTexto"/>
          <p:cNvSpPr txBox="1"/>
          <p:nvPr/>
        </p:nvSpPr>
        <p:spPr>
          <a:xfrm>
            <a:off x="0" y="1112273"/>
            <a:ext cx="8183301" cy="369332"/>
          </a:xfrm>
          <a:prstGeom prst="rect">
            <a:avLst/>
          </a:prstGeom>
          <a:solidFill>
            <a:schemeClr val="bg1">
              <a:alpha val="12000"/>
            </a:schemeClr>
          </a:solidFill>
        </p:spPr>
        <p:txBody>
          <a:bodyPr wrap="square" rtlCol="0">
            <a:spAutoFit/>
          </a:bodyPr>
          <a:lstStyle/>
          <a:p>
            <a:endParaRPr lang="es-CO" b="1" dirty="0"/>
          </a:p>
        </p:txBody>
      </p:sp>
      <p:pic>
        <p:nvPicPr>
          <p:cNvPr id="8" name="Picture 2" descr="http://hillbeach.co.uk/wp-content/uploads/2016/03/icon5.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699926" y="3173970"/>
            <a:ext cx="440242" cy="440242"/>
          </a:xfrm>
          <a:prstGeom prst="rect">
            <a:avLst/>
          </a:prstGeom>
          <a:noFill/>
          <a:extLst>
            <a:ext uri="{909E8E84-426E-40DD-AFC4-6F175D3DCCD1}">
              <a14:hiddenFill xmlns:a14="http://schemas.microsoft.com/office/drawing/2010/main">
                <a:solidFill>
                  <a:srgbClr val="FFFFFF"/>
                </a:solidFill>
              </a14:hiddenFill>
            </a:ext>
          </a:extLst>
        </p:spPr>
      </p:pic>
      <p:sp>
        <p:nvSpPr>
          <p:cNvPr id="10" name="Rectángulo 9"/>
          <p:cNvSpPr/>
          <p:nvPr/>
        </p:nvSpPr>
        <p:spPr>
          <a:xfrm>
            <a:off x="210273" y="2916733"/>
            <a:ext cx="11771453" cy="3170099"/>
          </a:xfrm>
          <a:prstGeom prst="rect">
            <a:avLst/>
          </a:prstGeom>
        </p:spPr>
        <p:txBody>
          <a:bodyPr wrap="square">
            <a:spAutoFit/>
          </a:bodyPr>
          <a:lstStyle/>
          <a:p>
            <a:pPr algn="just"/>
            <a:r>
              <a:rPr lang="es-MX" sz="2000" dirty="0" smtClean="0">
                <a:solidFill>
                  <a:schemeClr val="tx1">
                    <a:lumMod val="65000"/>
                    <a:lumOff val="35000"/>
                  </a:schemeClr>
                </a:solidFill>
                <a:ea typeface="Calibri" pitchFamily="34" charset="0"/>
                <a:cs typeface="Arial" pitchFamily="34" charset="0"/>
              </a:rPr>
              <a:t>Se </a:t>
            </a:r>
            <a:r>
              <a:rPr lang="es-MX" sz="2000" dirty="0">
                <a:solidFill>
                  <a:schemeClr val="tx1">
                    <a:lumMod val="65000"/>
                    <a:lumOff val="35000"/>
                  </a:schemeClr>
                </a:solidFill>
                <a:ea typeface="Calibri" pitchFamily="34" charset="0"/>
                <a:cs typeface="Arial" pitchFamily="34" charset="0"/>
              </a:rPr>
              <a:t>proyecta como un instrumento de gerencia en la Administración de Justicia, esencial para el mejoramiento continuo de las estrategias de planeación, gestión y seguimiento de las políticas públicas de la Rama Judicial que propenda por el fortalecimiento y consolidación de la gestión de la cultura ambiental para la interiorización y preservación del medio ambiente.   </a:t>
            </a:r>
          </a:p>
          <a:p>
            <a:pPr algn="just"/>
            <a:r>
              <a:rPr lang="es-MX" sz="2000" dirty="0">
                <a:solidFill>
                  <a:schemeClr val="tx1">
                    <a:lumMod val="65000"/>
                    <a:lumOff val="35000"/>
                  </a:schemeClr>
                </a:solidFill>
                <a:ea typeface="Calibri" pitchFamily="34" charset="0"/>
                <a:cs typeface="Arial" pitchFamily="34" charset="0"/>
              </a:rPr>
              <a:t>A través del SIGCMA con el Sistema de Gestión Ambiental el Poder Judicial Colombiano, como miembro de la Red Iberoamericana para una Justicia de Calidad, continuará, de acuerdo con los más altos estándares de excelencia, fomentando la investigación, el desarrollo y la innovación en los procesos y procedimientos administrativos y de gerencia, con miras a posicionar este sistema en los ámbitos nacional e internacional aplicando en sus procesos y procedimientos estrategias que favorezcan la concientización, formación y preservación del medio ambiente</a:t>
            </a:r>
            <a:r>
              <a:rPr lang="es-MX" sz="2000" dirty="0" smtClean="0">
                <a:solidFill>
                  <a:schemeClr val="tx1">
                    <a:lumMod val="65000"/>
                    <a:lumOff val="35000"/>
                  </a:schemeClr>
                </a:solidFill>
                <a:ea typeface="Calibri" pitchFamily="34" charset="0"/>
                <a:cs typeface="Arial" pitchFamily="34" charset="0"/>
              </a:rPr>
              <a:t>.</a:t>
            </a:r>
            <a:endParaRPr lang="es-CO" sz="2000" dirty="0">
              <a:solidFill>
                <a:schemeClr val="tx1">
                  <a:lumMod val="65000"/>
                  <a:lumOff val="35000"/>
                </a:schemeClr>
              </a:solidFill>
            </a:endParaRPr>
          </a:p>
        </p:txBody>
      </p:sp>
      <p:pic>
        <p:nvPicPr>
          <p:cNvPr id="15" name="Picture 6" descr="Resultado de imagen para ambiental 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6620718" y="5701446"/>
            <a:ext cx="5571279" cy="1156554"/>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12" descr="Imagen relacionad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73394" y="2066865"/>
            <a:ext cx="492838" cy="246419"/>
          </a:xfrm>
          <a:prstGeom prst="rect">
            <a:avLst/>
          </a:prstGeom>
          <a:noFill/>
          <a:effectLst>
            <a:outerShdw blurRad="50800" dist="50800" dir="5400000" algn="ctr" rotWithShape="0">
              <a:srgbClr val="008000"/>
            </a:outerShdw>
          </a:effectLst>
          <a:extLst>
            <a:ext uri="{909E8E84-426E-40DD-AFC4-6F175D3DCCD1}">
              <a14:hiddenFill xmlns:a14="http://schemas.microsoft.com/office/drawing/2010/main">
                <a:solidFill>
                  <a:srgbClr val="FFFFFF"/>
                </a:solidFill>
              </a14:hiddenFill>
            </a:ext>
          </a:extLst>
        </p:spPr>
      </p:pic>
      <p:cxnSp>
        <p:nvCxnSpPr>
          <p:cNvPr id="13" name="Conector recto 12"/>
          <p:cNvCxnSpPr/>
          <p:nvPr/>
        </p:nvCxnSpPr>
        <p:spPr>
          <a:xfrm>
            <a:off x="3869193" y="2604840"/>
            <a:ext cx="8299836" cy="0"/>
          </a:xfrm>
          <a:prstGeom prst="line">
            <a:avLst/>
          </a:prstGeom>
          <a:ln w="22225">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14" name="Conector recto 13"/>
          <p:cNvCxnSpPr/>
          <p:nvPr/>
        </p:nvCxnSpPr>
        <p:spPr>
          <a:xfrm>
            <a:off x="3869193" y="1630742"/>
            <a:ext cx="8299836" cy="0"/>
          </a:xfrm>
          <a:prstGeom prst="line">
            <a:avLst/>
          </a:prstGeom>
          <a:ln w="22225">
            <a:solidFill>
              <a:srgbClr val="008000"/>
            </a:solidFill>
          </a:ln>
        </p:spPr>
        <p:style>
          <a:lnRef idx="1">
            <a:schemeClr val="accent1"/>
          </a:lnRef>
          <a:fillRef idx="0">
            <a:schemeClr val="accent1"/>
          </a:fillRef>
          <a:effectRef idx="0">
            <a:schemeClr val="accent1"/>
          </a:effectRef>
          <a:fontRef idx="minor">
            <a:schemeClr val="tx1"/>
          </a:fontRef>
        </p:style>
      </p:cxnSp>
      <p:sp>
        <p:nvSpPr>
          <p:cNvPr id="18" name="Rectángulo 17"/>
          <p:cNvSpPr/>
          <p:nvPr/>
        </p:nvSpPr>
        <p:spPr>
          <a:xfrm>
            <a:off x="6096000" y="1630742"/>
            <a:ext cx="6073029" cy="1107996"/>
          </a:xfrm>
          <a:prstGeom prst="rect">
            <a:avLst/>
          </a:prstGeom>
        </p:spPr>
        <p:txBody>
          <a:bodyPr wrap="square">
            <a:spAutoFit/>
          </a:bodyPr>
          <a:lstStyle/>
          <a:p>
            <a:pPr algn="ctr"/>
            <a:r>
              <a:rPr lang="es-CO" sz="6600" spc="600" dirty="0" smtClean="0">
                <a:solidFill>
                  <a:schemeClr val="tx1">
                    <a:lumMod val="65000"/>
                    <a:lumOff val="35000"/>
                  </a:schemeClr>
                </a:solidFill>
              </a:rPr>
              <a:t>VISIÓN</a:t>
            </a:r>
            <a:endParaRPr lang="es-CO" sz="6600" spc="600" dirty="0">
              <a:solidFill>
                <a:schemeClr val="tx1">
                  <a:lumMod val="65000"/>
                  <a:lumOff val="35000"/>
                </a:schemeClr>
              </a:solidFill>
            </a:endParaRPr>
          </a:p>
        </p:txBody>
      </p:sp>
      <p:pic>
        <p:nvPicPr>
          <p:cNvPr id="17" name="Imagen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5203" y="505019"/>
            <a:ext cx="941780" cy="861687"/>
          </a:xfrm>
          <a:prstGeom prst="rect">
            <a:avLst/>
          </a:prstGeom>
        </p:spPr>
      </p:pic>
      <p:pic>
        <p:nvPicPr>
          <p:cNvPr id="19" name="Imagen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55230" y="505019"/>
            <a:ext cx="2408044" cy="815087"/>
          </a:xfrm>
          <a:prstGeom prst="rect">
            <a:avLst/>
          </a:prstGeom>
        </p:spPr>
      </p:pic>
    </p:spTree>
    <p:extLst>
      <p:ext uri="{BB962C8B-B14F-4D97-AF65-F5344CB8AC3E}">
        <p14:creationId xmlns:p14="http://schemas.microsoft.com/office/powerpoint/2010/main" val="1053969118"/>
      </p:ext>
    </p:extLst>
  </p:cSld>
  <p:clrMapOvr>
    <a:masterClrMapping/>
  </p:clrMapOvr>
  <mc:AlternateContent xmlns:mc="http://schemas.openxmlformats.org/markup-compatibility/2006" xmlns:p14="http://schemas.microsoft.com/office/powerpoint/2010/main">
    <mc:Choice Requires="p14">
      <p:transition spd="slow" p14:dur="2000" advTm="45000"/>
    </mc:Choice>
    <mc:Fallback xmlns="">
      <p:transition spd="slow" advTm="45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18">
                                            <p:txEl>
                                              <p:pRg st="0" end="0"/>
                                            </p:txEl>
                                          </p:spTgt>
                                        </p:tgtEl>
                                      </p:cBhvr>
                                    </p:animEffect>
                                    <p:animScale>
                                      <p:cBhvr>
                                        <p:cTn id="7" dur="250" autoRev="1" fill="hold"/>
                                        <p:tgtEl>
                                          <p:spTgt spid="18">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Rectángulo 1"/>
          <p:cNvSpPr/>
          <p:nvPr/>
        </p:nvSpPr>
        <p:spPr>
          <a:xfrm>
            <a:off x="0" y="0"/>
            <a:ext cx="12192000" cy="6986528"/>
          </a:xfrm>
          <a:prstGeom prst="rect">
            <a:avLst/>
          </a:prstGeom>
          <a:solidFill>
            <a:schemeClr val="bg1">
              <a:alpha val="60000"/>
            </a:schemeClr>
          </a:solidFill>
          <a:effectLst>
            <a:glow>
              <a:schemeClr val="accent2"/>
            </a:glow>
            <a:outerShdw blurRad="50800" dist="50800" dir="5400000" sx="1000" sy="1000" algn="ctr" rotWithShape="0">
              <a:srgbClr val="000000">
                <a:alpha val="43137"/>
              </a:srgbClr>
            </a:outerShdw>
          </a:effectLst>
        </p:spPr>
        <p:txBody>
          <a:bodyPr wrap="square">
            <a:spAutoFit/>
          </a:bodyPr>
          <a:lstStyle/>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a:p>
            <a:pPr algn="just"/>
            <a:endParaRPr lang="es-CO" sz="2800" b="1" dirty="0" smtClean="0">
              <a:latin typeface="Agency FB" panose="020B0503020202020204" pitchFamily="34" charset="0"/>
            </a:endParaRPr>
          </a:p>
        </p:txBody>
      </p:sp>
      <p:pic>
        <p:nvPicPr>
          <p:cNvPr id="8" name="Picture 2" descr="http://hillbeach.co.uk/wp-content/uploads/2016/03/icon5.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699926" y="3173970"/>
            <a:ext cx="440242" cy="440242"/>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6" descr="Resultado de imagen para ambiental 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6620718" y="5701446"/>
            <a:ext cx="5571279" cy="1156554"/>
          </a:xfrm>
          <a:prstGeom prst="rect">
            <a:avLst/>
          </a:prstGeom>
          <a:noFill/>
          <a:extLst>
            <a:ext uri="{909E8E84-426E-40DD-AFC4-6F175D3DCCD1}">
              <a14:hiddenFill xmlns:a14="http://schemas.microsoft.com/office/drawing/2010/main">
                <a:solidFill>
                  <a:srgbClr val="FFFFFF"/>
                </a:solidFill>
              </a14:hiddenFill>
            </a:ext>
          </a:extLst>
        </p:spPr>
      </p:pic>
      <p:sp>
        <p:nvSpPr>
          <p:cNvPr id="16" name="Rectángulo 15"/>
          <p:cNvSpPr/>
          <p:nvPr/>
        </p:nvSpPr>
        <p:spPr>
          <a:xfrm>
            <a:off x="0" y="661003"/>
            <a:ext cx="8183301" cy="692497"/>
          </a:xfrm>
          <a:prstGeom prst="rect">
            <a:avLst/>
          </a:prstGeom>
          <a:solidFill>
            <a:schemeClr val="tx1">
              <a:alpha val="72000"/>
            </a:schemeClr>
          </a:solidFill>
          <a:effectLst>
            <a:outerShdw blurRad="50800" dist="50800" dir="5400000" algn="ctr" rotWithShape="0">
              <a:srgbClr val="008000">
                <a:alpha val="37000"/>
              </a:srgbClr>
            </a:outerShdw>
          </a:effectLst>
        </p:spPr>
        <p:txBody>
          <a:bodyPr wrap="square">
            <a:spAutoFit/>
          </a:bodyPr>
          <a:lstStyle/>
          <a:p>
            <a:r>
              <a:rPr lang="es-MX" sz="2800" b="1" spc="600" dirty="0" smtClean="0">
                <a:solidFill>
                  <a:srgbClr val="66FF33"/>
                </a:solidFill>
                <a:effectLst>
                  <a:outerShdw blurRad="38100" dist="38100" dir="2700000" algn="tl">
                    <a:srgbClr val="000000">
                      <a:alpha val="43137"/>
                    </a:srgbClr>
                  </a:outerShdw>
                </a:effectLst>
              </a:rPr>
              <a:t>SIGCMA</a:t>
            </a:r>
            <a:endParaRPr lang="es-MX" sz="2800" b="1" spc="600" dirty="0">
              <a:solidFill>
                <a:srgbClr val="66FF33"/>
              </a:solidFill>
              <a:effectLst>
                <a:outerShdw blurRad="38100" dist="38100" dir="2700000" algn="tl">
                  <a:srgbClr val="000000">
                    <a:alpha val="43137"/>
                  </a:srgbClr>
                </a:outerShdw>
              </a:effectLst>
            </a:endParaRPr>
          </a:p>
          <a:p>
            <a:r>
              <a:rPr lang="es-MX" sz="1100" b="1" spc="300" dirty="0">
                <a:solidFill>
                  <a:schemeClr val="bg1"/>
                </a:solidFill>
                <a:effectLst>
                  <a:outerShdw blurRad="38100" dist="38100" dir="2700000" algn="tl">
                    <a:srgbClr val="000000">
                      <a:alpha val="43137"/>
                    </a:srgbClr>
                  </a:outerShdw>
                </a:effectLst>
              </a:rPr>
              <a:t>SISTEMA INTEGRADO DE GESTIÓN Y CONTROL DE LA CALIDAD Y EL MEDIO AMBIENTE</a:t>
            </a:r>
            <a:r>
              <a:rPr lang="es-MX" sz="1100" b="1" spc="300" dirty="0" smtClean="0">
                <a:solidFill>
                  <a:schemeClr val="bg1"/>
                </a:solidFill>
                <a:effectLst>
                  <a:outerShdw blurRad="38100" dist="38100" dir="2700000" algn="tl">
                    <a:srgbClr val="000000">
                      <a:alpha val="43137"/>
                    </a:srgbClr>
                  </a:outerShdw>
                </a:effectLst>
              </a:rPr>
              <a:t>.</a:t>
            </a:r>
            <a:endParaRPr lang="es-MX" sz="1100" b="1" spc="300" dirty="0">
              <a:solidFill>
                <a:schemeClr val="bg1"/>
              </a:solidFill>
              <a:effectLst>
                <a:outerShdw blurRad="38100" dist="38100" dir="2700000" algn="tl">
                  <a:srgbClr val="000000">
                    <a:alpha val="43137"/>
                  </a:srgbClr>
                </a:outerShdw>
              </a:effectLst>
            </a:endParaRPr>
          </a:p>
        </p:txBody>
      </p:sp>
      <p:sp>
        <p:nvSpPr>
          <p:cNvPr id="17" name="3 CuadroTexto"/>
          <p:cNvSpPr txBox="1"/>
          <p:nvPr/>
        </p:nvSpPr>
        <p:spPr>
          <a:xfrm>
            <a:off x="0" y="1112273"/>
            <a:ext cx="8183301" cy="369332"/>
          </a:xfrm>
          <a:prstGeom prst="rect">
            <a:avLst/>
          </a:prstGeom>
          <a:solidFill>
            <a:schemeClr val="bg1">
              <a:alpha val="12000"/>
            </a:schemeClr>
          </a:solidFill>
        </p:spPr>
        <p:txBody>
          <a:bodyPr wrap="square" rtlCol="0">
            <a:spAutoFit/>
          </a:bodyPr>
          <a:lstStyle/>
          <a:p>
            <a:endParaRPr lang="es-CO" b="1" dirty="0"/>
          </a:p>
        </p:txBody>
      </p:sp>
      <p:sp>
        <p:nvSpPr>
          <p:cNvPr id="3" name="Rectángulo 2"/>
          <p:cNvSpPr/>
          <p:nvPr/>
        </p:nvSpPr>
        <p:spPr>
          <a:xfrm>
            <a:off x="954301" y="624102"/>
            <a:ext cx="10097096" cy="5539978"/>
          </a:xfrm>
          <a:prstGeom prst="rect">
            <a:avLst/>
          </a:prstGeom>
        </p:spPr>
        <p:txBody>
          <a:bodyPr wrap="square">
            <a:spAutoFit/>
          </a:bodyPr>
          <a:lstStyle/>
          <a:p>
            <a:pPr algn="just"/>
            <a:endParaRPr lang="es-CO" sz="2400" dirty="0" smtClean="0">
              <a:solidFill>
                <a:schemeClr val="tx1">
                  <a:lumMod val="65000"/>
                  <a:lumOff val="35000"/>
                </a:schemeClr>
              </a:solidFill>
            </a:endParaRPr>
          </a:p>
          <a:p>
            <a:pPr algn="just"/>
            <a:endParaRPr lang="es-CO" sz="2400" dirty="0">
              <a:solidFill>
                <a:schemeClr val="tx1">
                  <a:lumMod val="65000"/>
                  <a:lumOff val="35000"/>
                </a:schemeClr>
              </a:solidFill>
            </a:endParaRPr>
          </a:p>
          <a:p>
            <a:pPr algn="just"/>
            <a:endParaRPr lang="es-CO" sz="2400" dirty="0" smtClean="0">
              <a:solidFill>
                <a:schemeClr val="tx1">
                  <a:lumMod val="65000"/>
                  <a:lumOff val="35000"/>
                </a:schemeClr>
              </a:solidFill>
            </a:endParaRPr>
          </a:p>
          <a:p>
            <a:pPr algn="just"/>
            <a:endParaRPr lang="es-CO" sz="2400" dirty="0">
              <a:solidFill>
                <a:schemeClr val="tx1">
                  <a:lumMod val="65000"/>
                  <a:lumOff val="35000"/>
                </a:schemeClr>
              </a:solidFill>
            </a:endParaRPr>
          </a:p>
          <a:p>
            <a:pPr algn="just"/>
            <a:r>
              <a:rPr lang="es-CO" sz="2400" dirty="0" smtClean="0">
                <a:solidFill>
                  <a:schemeClr val="tx1">
                    <a:lumMod val="65000"/>
                    <a:lumOff val="35000"/>
                  </a:schemeClr>
                </a:solidFill>
              </a:rPr>
              <a:t>                                                  La </a:t>
            </a:r>
            <a:r>
              <a:rPr lang="es-CO" sz="2400" dirty="0">
                <a:solidFill>
                  <a:schemeClr val="tx1">
                    <a:lumMod val="65000"/>
                    <a:lumOff val="35000"/>
                  </a:schemeClr>
                </a:solidFill>
              </a:rPr>
              <a:t>Sala Administrativa del Consejo </a:t>
            </a:r>
            <a:r>
              <a:rPr lang="es-CO" sz="2400" dirty="0" smtClean="0">
                <a:solidFill>
                  <a:schemeClr val="tx1">
                    <a:lumMod val="65000"/>
                    <a:lumOff val="35000"/>
                  </a:schemeClr>
                </a:solidFill>
              </a:rPr>
              <a:t>Superior</a:t>
            </a:r>
          </a:p>
          <a:p>
            <a:pPr algn="just"/>
            <a:r>
              <a:rPr lang="es-CO" sz="2400" dirty="0">
                <a:solidFill>
                  <a:schemeClr val="tx1">
                    <a:lumMod val="65000"/>
                    <a:lumOff val="35000"/>
                  </a:schemeClr>
                </a:solidFill>
              </a:rPr>
              <a:t> </a:t>
            </a:r>
            <a:r>
              <a:rPr lang="es-CO" sz="2400" dirty="0" smtClean="0">
                <a:solidFill>
                  <a:schemeClr val="tx1">
                    <a:lumMod val="65000"/>
                    <a:lumOff val="35000"/>
                  </a:schemeClr>
                </a:solidFill>
              </a:rPr>
              <a:t>                                                 de la Judicatura</a:t>
            </a:r>
            <a:r>
              <a:rPr lang="es-CO" sz="2400" dirty="0">
                <a:solidFill>
                  <a:schemeClr val="tx1">
                    <a:lumMod val="65000"/>
                    <a:lumOff val="35000"/>
                  </a:schemeClr>
                </a:solidFill>
              </a:rPr>
              <a:t>, en su condición de </a:t>
            </a:r>
            <a:r>
              <a:rPr lang="es-CO" sz="2400" dirty="0" smtClean="0">
                <a:solidFill>
                  <a:schemeClr val="tx1">
                    <a:lumMod val="65000"/>
                    <a:lumOff val="35000"/>
                  </a:schemeClr>
                </a:solidFill>
              </a:rPr>
              <a:t>Alta</a:t>
            </a:r>
          </a:p>
          <a:p>
            <a:pPr algn="just"/>
            <a:r>
              <a:rPr lang="es-CO" sz="2400" dirty="0">
                <a:solidFill>
                  <a:schemeClr val="tx1">
                    <a:lumMod val="65000"/>
                    <a:lumOff val="35000"/>
                  </a:schemeClr>
                </a:solidFill>
              </a:rPr>
              <a:t> </a:t>
            </a:r>
            <a:r>
              <a:rPr lang="es-CO" sz="2400" dirty="0" smtClean="0">
                <a:solidFill>
                  <a:schemeClr val="tx1">
                    <a:lumMod val="65000"/>
                    <a:lumOff val="35000"/>
                  </a:schemeClr>
                </a:solidFill>
              </a:rPr>
              <a:t>                                                 Dirección del órgano </a:t>
            </a:r>
            <a:r>
              <a:rPr lang="es-CO" sz="2400" dirty="0">
                <a:solidFill>
                  <a:schemeClr val="tx1">
                    <a:lumMod val="65000"/>
                    <a:lumOff val="35000"/>
                  </a:schemeClr>
                </a:solidFill>
              </a:rPr>
              <a:t>administrativo del </a:t>
            </a:r>
            <a:r>
              <a:rPr lang="es-CO" sz="2400" dirty="0" smtClean="0">
                <a:solidFill>
                  <a:schemeClr val="tx1">
                    <a:lumMod val="65000"/>
                    <a:lumOff val="35000"/>
                  </a:schemeClr>
                </a:solidFill>
              </a:rPr>
              <a:t>poder </a:t>
            </a:r>
            <a:r>
              <a:rPr lang="es-CO" sz="2400" dirty="0">
                <a:solidFill>
                  <a:schemeClr val="tx1">
                    <a:lumMod val="65000"/>
                    <a:lumOff val="35000"/>
                  </a:schemeClr>
                </a:solidFill>
              </a:rPr>
              <a:t>judicial </a:t>
            </a:r>
            <a:r>
              <a:rPr lang="es-CO" sz="2400" dirty="0" smtClean="0">
                <a:solidFill>
                  <a:schemeClr val="tx1">
                    <a:lumMod val="65000"/>
                    <a:lumOff val="35000"/>
                  </a:schemeClr>
                </a:solidFill>
              </a:rPr>
              <a:t>de Colombia</a:t>
            </a:r>
            <a:r>
              <a:rPr lang="es-CO" sz="2400" dirty="0">
                <a:solidFill>
                  <a:schemeClr val="tx1">
                    <a:lumMod val="65000"/>
                    <a:lumOff val="35000"/>
                  </a:schemeClr>
                </a:solidFill>
              </a:rPr>
              <a:t>, hace manifiesto su compromiso indeclinable de: </a:t>
            </a:r>
            <a:r>
              <a:rPr lang="es-CO" sz="2400" dirty="0">
                <a:solidFill>
                  <a:schemeClr val="tx1">
                    <a:lumMod val="65000"/>
                    <a:lumOff val="35000"/>
                  </a:schemeClr>
                </a:solidFill>
                <a:effectLst>
                  <a:outerShdw blurRad="38100" dist="38100" dir="2700000" algn="tl">
                    <a:srgbClr val="000000">
                      <a:alpha val="43137"/>
                    </a:srgbClr>
                  </a:outerShdw>
                </a:effectLst>
              </a:rPr>
              <a:t>establecer, documentar, implantar, mantener y mejorar </a:t>
            </a:r>
            <a:r>
              <a:rPr lang="es-CO" sz="2400" dirty="0">
                <a:solidFill>
                  <a:schemeClr val="tx1">
                    <a:lumMod val="65000"/>
                    <a:lumOff val="35000"/>
                  </a:schemeClr>
                </a:solidFill>
              </a:rPr>
              <a:t>el Sistema Integrado de Gestión y Control de la Calidad y del Medio Ambiente -“SIGCMA” en todas sus dependencias, del nivel central y seccional y en los despachos judiciales, de conformidad con los objetivos y metas establecidas con orientación a la satisfacción de sus usuarios, la preservación del medio ambiente y la generación de controles efectivos, que le permitan el cumplimiento de su misión institucional. </a:t>
            </a:r>
          </a:p>
          <a:p>
            <a:endParaRPr lang="es-MX" dirty="0"/>
          </a:p>
        </p:txBody>
      </p:sp>
      <p:pic>
        <p:nvPicPr>
          <p:cNvPr id="4" name="Imagen 3"/>
          <p:cNvPicPr>
            <a:picLocks noChangeAspect="1"/>
          </p:cNvPicPr>
          <p:nvPr/>
        </p:nvPicPr>
        <p:blipFill rotWithShape="1">
          <a:blip r:embed="rId5">
            <a:extLst>
              <a:ext uri="{28A0092B-C50C-407E-A947-70E740481C1C}">
                <a14:useLocalDpi xmlns:a14="http://schemas.microsoft.com/office/drawing/2010/main" val="0"/>
              </a:ext>
            </a:extLst>
          </a:blip>
          <a:srcRect t="-1975" b="32258"/>
          <a:stretch/>
        </p:blipFill>
        <p:spPr>
          <a:xfrm>
            <a:off x="323572" y="1466306"/>
            <a:ext cx="4916508" cy="1707664"/>
          </a:xfrm>
          <a:prstGeom prst="rect">
            <a:avLst/>
          </a:prstGeom>
        </p:spPr>
      </p:pic>
      <p:pic>
        <p:nvPicPr>
          <p:cNvPr id="10" name="Imagen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5203" y="505019"/>
            <a:ext cx="941780" cy="861687"/>
          </a:xfrm>
          <a:prstGeom prst="rect">
            <a:avLst/>
          </a:prstGeom>
        </p:spPr>
      </p:pic>
      <p:pic>
        <p:nvPicPr>
          <p:cNvPr id="11" name="Imagen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55230" y="505019"/>
            <a:ext cx="2408044" cy="815087"/>
          </a:xfrm>
          <a:prstGeom prst="rect">
            <a:avLst/>
          </a:prstGeom>
        </p:spPr>
      </p:pic>
    </p:spTree>
    <p:extLst>
      <p:ext uri="{BB962C8B-B14F-4D97-AF65-F5344CB8AC3E}">
        <p14:creationId xmlns:p14="http://schemas.microsoft.com/office/powerpoint/2010/main" val="1474849834"/>
      </p:ext>
    </p:extLst>
  </p:cSld>
  <p:clrMapOvr>
    <a:masterClrMapping/>
  </p:clrMapOvr>
  <mc:AlternateContent xmlns:mc="http://schemas.openxmlformats.org/markup-compatibility/2006" xmlns:p14="http://schemas.microsoft.com/office/powerpoint/2010/main">
    <mc:Choice Requires="p14">
      <p:transition spd="slow" p14:dur="2000" advTm="38000"/>
    </mc:Choice>
    <mc:Fallback xmlns="">
      <p:transition spd="slow" advTm="38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Rectángulo 1"/>
          <p:cNvSpPr/>
          <p:nvPr/>
        </p:nvSpPr>
        <p:spPr>
          <a:xfrm>
            <a:off x="0" y="0"/>
            <a:ext cx="12192000" cy="6986528"/>
          </a:xfrm>
          <a:prstGeom prst="rect">
            <a:avLst/>
          </a:prstGeom>
          <a:solidFill>
            <a:schemeClr val="bg1">
              <a:alpha val="60000"/>
            </a:schemeClr>
          </a:solidFill>
          <a:effectLst>
            <a:glow>
              <a:schemeClr val="accent2"/>
            </a:glow>
            <a:outerShdw blurRad="50800" dist="50800" dir="5400000" sx="1000" sy="1000" algn="ctr" rotWithShape="0">
              <a:srgbClr val="000000">
                <a:alpha val="43137"/>
              </a:srgbClr>
            </a:outerShdw>
          </a:effectLst>
        </p:spPr>
        <p:txBody>
          <a:bodyPr wrap="square">
            <a:spAutoFit/>
          </a:bodyPr>
          <a:lstStyle/>
          <a:p>
            <a:pPr algn="just"/>
            <a:endParaRPr lang="es-CO" sz="2800" b="1" smtClean="0">
              <a:latin typeface="Agency FB" panose="020B0503020202020204" pitchFamily="34" charset="0"/>
            </a:endParaRPr>
          </a:p>
          <a:p>
            <a:pPr algn="just"/>
            <a:endParaRPr lang="es-CO" sz="2800" b="1" smtClean="0">
              <a:latin typeface="Agency FB" panose="020B0503020202020204" pitchFamily="34" charset="0"/>
            </a:endParaRPr>
          </a:p>
          <a:p>
            <a:pPr algn="just"/>
            <a:endParaRPr lang="es-CO" sz="2800" b="1" smtClean="0">
              <a:latin typeface="Agency FB" panose="020B0503020202020204" pitchFamily="34" charset="0"/>
            </a:endParaRPr>
          </a:p>
          <a:p>
            <a:pPr algn="just"/>
            <a:endParaRPr lang="es-CO" sz="2800" b="1" smtClean="0">
              <a:latin typeface="Agency FB" panose="020B0503020202020204" pitchFamily="34" charset="0"/>
            </a:endParaRPr>
          </a:p>
          <a:p>
            <a:pPr algn="just"/>
            <a:endParaRPr lang="es-CO" sz="2800" b="1" smtClean="0">
              <a:latin typeface="Agency FB" panose="020B0503020202020204" pitchFamily="34" charset="0"/>
            </a:endParaRPr>
          </a:p>
          <a:p>
            <a:pPr algn="just"/>
            <a:endParaRPr lang="es-CO" sz="2800" b="1" smtClean="0">
              <a:latin typeface="Agency FB" panose="020B0503020202020204" pitchFamily="34" charset="0"/>
            </a:endParaRPr>
          </a:p>
          <a:p>
            <a:pPr algn="just"/>
            <a:endParaRPr lang="es-CO" sz="2800" b="1" smtClean="0">
              <a:latin typeface="Agency FB" panose="020B0503020202020204" pitchFamily="34" charset="0"/>
            </a:endParaRPr>
          </a:p>
          <a:p>
            <a:pPr algn="just"/>
            <a:endParaRPr lang="es-CO" sz="2800" b="1" smtClean="0">
              <a:latin typeface="Agency FB" panose="020B0503020202020204" pitchFamily="34" charset="0"/>
            </a:endParaRPr>
          </a:p>
          <a:p>
            <a:pPr algn="just"/>
            <a:endParaRPr lang="es-CO" sz="2800" b="1" smtClean="0">
              <a:latin typeface="Agency FB" panose="020B0503020202020204" pitchFamily="34" charset="0"/>
            </a:endParaRPr>
          </a:p>
          <a:p>
            <a:pPr algn="just"/>
            <a:endParaRPr lang="es-CO" sz="2800" b="1" smtClean="0">
              <a:latin typeface="Agency FB" panose="020B0503020202020204" pitchFamily="34" charset="0"/>
            </a:endParaRPr>
          </a:p>
          <a:p>
            <a:pPr algn="just"/>
            <a:endParaRPr lang="es-CO" sz="2800" b="1" smtClean="0">
              <a:latin typeface="Agency FB" panose="020B0503020202020204" pitchFamily="34" charset="0"/>
            </a:endParaRPr>
          </a:p>
          <a:p>
            <a:pPr algn="just"/>
            <a:endParaRPr lang="es-CO" sz="2800" b="1" smtClean="0">
              <a:latin typeface="Agency FB" panose="020B0503020202020204" pitchFamily="34" charset="0"/>
            </a:endParaRPr>
          </a:p>
          <a:p>
            <a:pPr algn="just"/>
            <a:endParaRPr lang="es-CO" sz="2800" b="1" smtClean="0">
              <a:latin typeface="Agency FB" panose="020B0503020202020204" pitchFamily="34" charset="0"/>
            </a:endParaRPr>
          </a:p>
          <a:p>
            <a:pPr algn="just"/>
            <a:endParaRPr lang="es-CO" sz="2800" b="1" smtClean="0">
              <a:latin typeface="Agency FB" panose="020B0503020202020204" pitchFamily="34" charset="0"/>
            </a:endParaRPr>
          </a:p>
          <a:p>
            <a:pPr algn="just"/>
            <a:endParaRPr lang="es-CO" sz="2800" b="1" smtClean="0">
              <a:latin typeface="Agency FB" panose="020B0503020202020204" pitchFamily="34" charset="0"/>
            </a:endParaRPr>
          </a:p>
          <a:p>
            <a:pPr algn="just"/>
            <a:endParaRPr lang="es-CO" sz="2800" b="1" dirty="0" smtClean="0">
              <a:latin typeface="Agency FB" panose="020B0503020202020204" pitchFamily="34" charset="0"/>
            </a:endParaRPr>
          </a:p>
        </p:txBody>
      </p:sp>
      <p:pic>
        <p:nvPicPr>
          <p:cNvPr id="8" name="Picture 2" descr="http://hillbeach.co.uk/wp-content/uploads/2016/03/icon5.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699926" y="3173970"/>
            <a:ext cx="440242" cy="440242"/>
          </a:xfrm>
          <a:prstGeom prst="rect">
            <a:avLst/>
          </a:prstGeom>
          <a:noFill/>
          <a:extLst>
            <a:ext uri="{909E8E84-426E-40DD-AFC4-6F175D3DCCD1}">
              <a14:hiddenFill xmlns:a14="http://schemas.microsoft.com/office/drawing/2010/main">
                <a:solidFill>
                  <a:srgbClr val="FFFFFF"/>
                </a:solidFill>
              </a14:hiddenFill>
            </a:ext>
          </a:extLst>
        </p:spPr>
      </p:pic>
      <p:sp>
        <p:nvSpPr>
          <p:cNvPr id="10" name="Rectángulo 9"/>
          <p:cNvSpPr/>
          <p:nvPr/>
        </p:nvSpPr>
        <p:spPr>
          <a:xfrm>
            <a:off x="371887" y="2976603"/>
            <a:ext cx="6073029" cy="1323439"/>
          </a:xfrm>
          <a:prstGeom prst="rect">
            <a:avLst/>
          </a:prstGeom>
        </p:spPr>
        <p:txBody>
          <a:bodyPr wrap="square">
            <a:spAutoFit/>
          </a:bodyPr>
          <a:lstStyle/>
          <a:p>
            <a:pPr algn="just"/>
            <a:r>
              <a:rPr lang="es-MX" sz="2000" dirty="0">
                <a:solidFill>
                  <a:schemeClr val="tx1">
                    <a:lumMod val="65000"/>
                    <a:lumOff val="35000"/>
                  </a:schemeClr>
                </a:solidFill>
              </a:rPr>
              <a:t>Aprovechar eficientemente los recursos naturales utilizados por la entidad, en especial el uso del papel, el agua y la energía, y gestionar de manera racional los residuos sólidos</a:t>
            </a:r>
            <a:r>
              <a:rPr lang="es-MX" sz="2000" dirty="0" smtClean="0">
                <a:solidFill>
                  <a:schemeClr val="tx1">
                    <a:lumMod val="65000"/>
                    <a:lumOff val="35000"/>
                  </a:schemeClr>
                </a:solidFill>
              </a:rPr>
              <a:t>.</a:t>
            </a:r>
            <a:endParaRPr lang="es-CO" sz="2000" dirty="0">
              <a:solidFill>
                <a:schemeClr val="tx1">
                  <a:lumMod val="65000"/>
                  <a:lumOff val="35000"/>
                </a:schemeClr>
              </a:solidFill>
            </a:endParaRPr>
          </a:p>
        </p:txBody>
      </p:sp>
      <p:pic>
        <p:nvPicPr>
          <p:cNvPr id="15" name="Picture 6" descr="Resultado de imagen para ambiental 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6620718" y="5701446"/>
            <a:ext cx="5571279" cy="1156554"/>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12" descr="Imagen relacionad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315" y="3119563"/>
            <a:ext cx="334996" cy="167498"/>
          </a:xfrm>
          <a:prstGeom prst="rect">
            <a:avLst/>
          </a:prstGeom>
          <a:noFill/>
          <a:effectLst>
            <a:outerShdw blurRad="50800" dist="50800" dir="5400000" algn="ctr" rotWithShape="0">
              <a:srgbClr val="008000"/>
            </a:outerShdw>
          </a:effectLst>
          <a:extLst>
            <a:ext uri="{909E8E84-426E-40DD-AFC4-6F175D3DCCD1}">
              <a14:hiddenFill xmlns:a14="http://schemas.microsoft.com/office/drawing/2010/main">
                <a:solidFill>
                  <a:srgbClr val="FFFFFF"/>
                </a:solidFill>
              </a14:hiddenFill>
            </a:ext>
          </a:extLst>
        </p:spPr>
      </p:pic>
      <p:sp>
        <p:nvSpPr>
          <p:cNvPr id="18" name="Rectángulo 17"/>
          <p:cNvSpPr/>
          <p:nvPr/>
        </p:nvSpPr>
        <p:spPr>
          <a:xfrm>
            <a:off x="0" y="661003"/>
            <a:ext cx="8183301" cy="692497"/>
          </a:xfrm>
          <a:prstGeom prst="rect">
            <a:avLst/>
          </a:prstGeom>
          <a:solidFill>
            <a:schemeClr val="tx1">
              <a:alpha val="72000"/>
            </a:schemeClr>
          </a:solidFill>
          <a:effectLst>
            <a:outerShdw blurRad="50800" dist="50800" dir="5400000" algn="ctr" rotWithShape="0">
              <a:srgbClr val="008000">
                <a:alpha val="37000"/>
              </a:srgbClr>
            </a:outerShdw>
          </a:effectLst>
        </p:spPr>
        <p:txBody>
          <a:bodyPr wrap="square">
            <a:spAutoFit/>
          </a:bodyPr>
          <a:lstStyle/>
          <a:p>
            <a:r>
              <a:rPr lang="es-MX" sz="2800" b="1" spc="600" dirty="0" smtClean="0">
                <a:solidFill>
                  <a:srgbClr val="66FF33"/>
                </a:solidFill>
                <a:effectLst>
                  <a:outerShdw blurRad="38100" dist="38100" dir="2700000" algn="tl">
                    <a:srgbClr val="000000">
                      <a:alpha val="43137"/>
                    </a:srgbClr>
                  </a:outerShdw>
                </a:effectLst>
              </a:rPr>
              <a:t>SIGCMA</a:t>
            </a:r>
            <a:endParaRPr lang="es-MX" sz="2800" b="1" spc="600" dirty="0">
              <a:solidFill>
                <a:srgbClr val="66FF33"/>
              </a:solidFill>
              <a:effectLst>
                <a:outerShdw blurRad="38100" dist="38100" dir="2700000" algn="tl">
                  <a:srgbClr val="000000">
                    <a:alpha val="43137"/>
                  </a:srgbClr>
                </a:outerShdw>
              </a:effectLst>
            </a:endParaRPr>
          </a:p>
          <a:p>
            <a:r>
              <a:rPr lang="es-MX" sz="1100" b="1" spc="300" dirty="0">
                <a:solidFill>
                  <a:schemeClr val="bg1"/>
                </a:solidFill>
                <a:effectLst>
                  <a:outerShdw blurRad="38100" dist="38100" dir="2700000" algn="tl">
                    <a:srgbClr val="000000">
                      <a:alpha val="43137"/>
                    </a:srgbClr>
                  </a:outerShdw>
                </a:effectLst>
              </a:rPr>
              <a:t>SISTEMA INTEGRADO DE GESTIÓN Y CONTROL DE LA CALIDAD Y EL MEDIO AMBIENTE</a:t>
            </a:r>
            <a:r>
              <a:rPr lang="es-MX" sz="1100" b="1" spc="300" dirty="0" smtClean="0">
                <a:solidFill>
                  <a:schemeClr val="bg1"/>
                </a:solidFill>
                <a:effectLst>
                  <a:outerShdw blurRad="38100" dist="38100" dir="2700000" algn="tl">
                    <a:srgbClr val="000000">
                      <a:alpha val="43137"/>
                    </a:srgbClr>
                  </a:outerShdw>
                </a:effectLst>
              </a:rPr>
              <a:t>.</a:t>
            </a:r>
            <a:endParaRPr lang="es-MX" sz="1100" b="1" spc="300" dirty="0">
              <a:solidFill>
                <a:schemeClr val="bg1"/>
              </a:solidFill>
              <a:effectLst>
                <a:outerShdw blurRad="38100" dist="38100" dir="2700000" algn="tl">
                  <a:srgbClr val="000000">
                    <a:alpha val="43137"/>
                  </a:srgbClr>
                </a:outerShdw>
              </a:effectLst>
            </a:endParaRPr>
          </a:p>
        </p:txBody>
      </p:sp>
      <p:sp>
        <p:nvSpPr>
          <p:cNvPr id="19" name="3 CuadroTexto"/>
          <p:cNvSpPr txBox="1"/>
          <p:nvPr/>
        </p:nvSpPr>
        <p:spPr>
          <a:xfrm>
            <a:off x="0" y="1112273"/>
            <a:ext cx="8183301" cy="369332"/>
          </a:xfrm>
          <a:prstGeom prst="rect">
            <a:avLst/>
          </a:prstGeom>
          <a:solidFill>
            <a:schemeClr val="bg1">
              <a:alpha val="12000"/>
            </a:schemeClr>
          </a:solidFill>
        </p:spPr>
        <p:txBody>
          <a:bodyPr wrap="square" rtlCol="0">
            <a:spAutoFit/>
          </a:bodyPr>
          <a:lstStyle/>
          <a:p>
            <a:endParaRPr lang="es-CO" b="1" dirty="0"/>
          </a:p>
        </p:txBody>
      </p:sp>
      <p:sp>
        <p:nvSpPr>
          <p:cNvPr id="20" name="Rectángulo 19"/>
          <p:cNvSpPr/>
          <p:nvPr/>
        </p:nvSpPr>
        <p:spPr>
          <a:xfrm>
            <a:off x="5725952" y="1791789"/>
            <a:ext cx="5620805" cy="830997"/>
          </a:xfrm>
          <a:prstGeom prst="rect">
            <a:avLst/>
          </a:prstGeom>
        </p:spPr>
        <p:txBody>
          <a:bodyPr wrap="square">
            <a:spAutoFit/>
          </a:bodyPr>
          <a:lstStyle/>
          <a:p>
            <a:pPr algn="ctr"/>
            <a:r>
              <a:rPr lang="es-CO" sz="4800" spc="300" dirty="0" smtClean="0">
                <a:solidFill>
                  <a:srgbClr val="008000"/>
                </a:solidFill>
                <a:effectLst>
                  <a:outerShdw blurRad="38100" dist="38100" dir="2700000" algn="tl">
                    <a:srgbClr val="000000">
                      <a:alpha val="43137"/>
                    </a:srgbClr>
                  </a:outerShdw>
                </a:effectLst>
              </a:rPr>
              <a:t> </a:t>
            </a:r>
            <a:r>
              <a:rPr lang="es-CO" sz="2800" spc="300" dirty="0" smtClean="0">
                <a:solidFill>
                  <a:srgbClr val="008000"/>
                </a:solidFill>
                <a:effectLst>
                  <a:outerShdw blurRad="38100" dist="38100" dir="2700000" algn="tl">
                    <a:srgbClr val="000000">
                      <a:alpha val="43137"/>
                    </a:srgbClr>
                  </a:outerShdw>
                </a:effectLst>
              </a:rPr>
              <a:t>DE  GESTIÓN  AMBIENTAL</a:t>
            </a:r>
            <a:endParaRPr lang="es-CO" sz="2800" spc="300" dirty="0">
              <a:solidFill>
                <a:srgbClr val="008000"/>
              </a:solidFill>
              <a:effectLst>
                <a:outerShdw blurRad="38100" dist="38100" dir="2700000" algn="tl">
                  <a:srgbClr val="000000">
                    <a:alpha val="43137"/>
                  </a:srgbClr>
                </a:outerShdw>
              </a:effectLst>
            </a:endParaRPr>
          </a:p>
        </p:txBody>
      </p:sp>
      <p:sp>
        <p:nvSpPr>
          <p:cNvPr id="3" name="Rectángulo 2"/>
          <p:cNvSpPr/>
          <p:nvPr/>
        </p:nvSpPr>
        <p:spPr>
          <a:xfrm>
            <a:off x="6127247" y="4543044"/>
            <a:ext cx="6096000" cy="1569660"/>
          </a:xfrm>
          <a:prstGeom prst="rect">
            <a:avLst/>
          </a:prstGeom>
        </p:spPr>
        <p:txBody>
          <a:bodyPr>
            <a:spAutoFit/>
          </a:bodyPr>
          <a:lstStyle/>
          <a:p>
            <a:pPr algn="just"/>
            <a:r>
              <a:rPr lang="es-MX" sz="2000" dirty="0">
                <a:solidFill>
                  <a:schemeClr val="tx1">
                    <a:lumMod val="65000"/>
                    <a:lumOff val="35000"/>
                  </a:schemeClr>
                </a:solidFill>
              </a:rPr>
              <a:t>Garantizar el oportuno y eficaz cumplimiento de la legislación ambiental aplicable a las actividades administrativas y laborales. </a:t>
            </a:r>
          </a:p>
          <a:p>
            <a:pPr algn="just"/>
            <a:endParaRPr lang="es-MX" dirty="0">
              <a:solidFill>
                <a:schemeClr val="tx1">
                  <a:lumMod val="65000"/>
                  <a:lumOff val="35000"/>
                </a:schemeClr>
              </a:solidFill>
            </a:endParaRPr>
          </a:p>
          <a:p>
            <a:pPr algn="just"/>
            <a:endParaRPr lang="es-CO" dirty="0">
              <a:solidFill>
                <a:schemeClr val="tx1">
                  <a:lumMod val="65000"/>
                  <a:lumOff val="35000"/>
                </a:schemeClr>
              </a:solidFill>
            </a:endParaRPr>
          </a:p>
        </p:txBody>
      </p:sp>
      <p:sp>
        <p:nvSpPr>
          <p:cNvPr id="4" name="Rectángulo 3"/>
          <p:cNvSpPr/>
          <p:nvPr/>
        </p:nvSpPr>
        <p:spPr>
          <a:xfrm>
            <a:off x="318942" y="6012235"/>
            <a:ext cx="6096000" cy="707886"/>
          </a:xfrm>
          <a:prstGeom prst="rect">
            <a:avLst/>
          </a:prstGeom>
        </p:spPr>
        <p:txBody>
          <a:bodyPr>
            <a:spAutoFit/>
          </a:bodyPr>
          <a:lstStyle/>
          <a:p>
            <a:pPr algn="just"/>
            <a:r>
              <a:rPr lang="es-CO" sz="2000" dirty="0">
                <a:solidFill>
                  <a:schemeClr val="tx1">
                    <a:lumMod val="75000"/>
                    <a:lumOff val="25000"/>
                  </a:schemeClr>
                </a:solidFill>
              </a:rPr>
              <a:t>Prevenir la contaminación ambiental potencial generada por las actividades administrativas y judiciales. </a:t>
            </a:r>
          </a:p>
        </p:txBody>
      </p:sp>
      <p:cxnSp>
        <p:nvCxnSpPr>
          <p:cNvPr id="26" name="Conector recto 25"/>
          <p:cNvCxnSpPr/>
          <p:nvPr/>
        </p:nvCxnSpPr>
        <p:spPr>
          <a:xfrm flipV="1">
            <a:off x="994608" y="2633163"/>
            <a:ext cx="11197389" cy="5209"/>
          </a:xfrm>
          <a:prstGeom prst="line">
            <a:avLst/>
          </a:prstGeom>
          <a:ln w="22225">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27" name="Conector recto 26"/>
          <p:cNvCxnSpPr/>
          <p:nvPr/>
        </p:nvCxnSpPr>
        <p:spPr>
          <a:xfrm>
            <a:off x="0" y="1666878"/>
            <a:ext cx="10812379" cy="0"/>
          </a:xfrm>
          <a:prstGeom prst="line">
            <a:avLst/>
          </a:prstGeom>
          <a:ln w="22225">
            <a:solidFill>
              <a:srgbClr val="008000"/>
            </a:solidFill>
          </a:ln>
        </p:spPr>
        <p:style>
          <a:lnRef idx="1">
            <a:schemeClr val="accent1"/>
          </a:lnRef>
          <a:fillRef idx="0">
            <a:schemeClr val="accent1"/>
          </a:fillRef>
          <a:effectRef idx="0">
            <a:schemeClr val="accent1"/>
          </a:effectRef>
          <a:fontRef idx="minor">
            <a:schemeClr val="tx1"/>
          </a:fontRef>
        </p:style>
      </p:cxnSp>
      <p:sp>
        <p:nvSpPr>
          <p:cNvPr id="28" name="Rectángulo 27"/>
          <p:cNvSpPr/>
          <p:nvPr/>
        </p:nvSpPr>
        <p:spPr>
          <a:xfrm>
            <a:off x="809031" y="1602930"/>
            <a:ext cx="6073029" cy="1107996"/>
          </a:xfrm>
          <a:prstGeom prst="rect">
            <a:avLst/>
          </a:prstGeom>
        </p:spPr>
        <p:txBody>
          <a:bodyPr wrap="square">
            <a:spAutoFit/>
          </a:bodyPr>
          <a:lstStyle/>
          <a:p>
            <a:pPr algn="ctr"/>
            <a:r>
              <a:rPr lang="es-CO" sz="6600" spc="600" dirty="0" smtClean="0">
                <a:solidFill>
                  <a:schemeClr val="tx1">
                    <a:lumMod val="65000"/>
                    <a:lumOff val="35000"/>
                  </a:schemeClr>
                </a:solidFill>
              </a:rPr>
              <a:t>OBJETIVOS</a:t>
            </a:r>
            <a:endParaRPr lang="es-CO" sz="6600" spc="600" dirty="0">
              <a:solidFill>
                <a:schemeClr val="tx1">
                  <a:lumMod val="65000"/>
                  <a:lumOff val="35000"/>
                </a:schemeClr>
              </a:solidFill>
            </a:endParaRPr>
          </a:p>
        </p:txBody>
      </p:sp>
      <p:pic>
        <p:nvPicPr>
          <p:cNvPr id="29" name="Picture 12" descr="Imagen relacionad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92251" y="4653205"/>
            <a:ext cx="334996" cy="167498"/>
          </a:xfrm>
          <a:prstGeom prst="rect">
            <a:avLst/>
          </a:prstGeom>
          <a:noFill/>
          <a:effectLst>
            <a:outerShdw blurRad="50800" dist="50800" dir="5400000" algn="ctr" rotWithShape="0">
              <a:srgbClr val="008000"/>
            </a:outerShdw>
          </a:effectLst>
          <a:extLst>
            <a:ext uri="{909E8E84-426E-40DD-AFC4-6F175D3DCCD1}">
              <a14:hiddenFill xmlns:a14="http://schemas.microsoft.com/office/drawing/2010/main">
                <a:solidFill>
                  <a:srgbClr val="FFFFFF"/>
                </a:solidFill>
              </a14:hiddenFill>
            </a:ext>
          </a:extLst>
        </p:spPr>
      </p:pic>
      <p:pic>
        <p:nvPicPr>
          <p:cNvPr id="30" name="Picture 12" descr="Imagen relacionad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472" y="6101203"/>
            <a:ext cx="334996" cy="167498"/>
          </a:xfrm>
          <a:prstGeom prst="rect">
            <a:avLst/>
          </a:prstGeom>
          <a:noFill/>
          <a:effectLst>
            <a:outerShdw blurRad="50800" dist="50800" dir="5400000" algn="ctr" rotWithShape="0">
              <a:srgbClr val="008000"/>
            </a:outerShdw>
          </a:effectLst>
          <a:extLst>
            <a:ext uri="{909E8E84-426E-40DD-AFC4-6F175D3DCCD1}">
              <a14:hiddenFill xmlns:a14="http://schemas.microsoft.com/office/drawing/2010/main">
                <a:solidFill>
                  <a:srgbClr val="FFFFFF"/>
                </a:solidFill>
              </a14:hiddenFill>
            </a:ext>
          </a:extLst>
        </p:spPr>
      </p:pic>
      <p:cxnSp>
        <p:nvCxnSpPr>
          <p:cNvPr id="34" name="Conector recto 33"/>
          <p:cNvCxnSpPr/>
          <p:nvPr/>
        </p:nvCxnSpPr>
        <p:spPr>
          <a:xfrm>
            <a:off x="809031" y="4300042"/>
            <a:ext cx="5148000" cy="0"/>
          </a:xfrm>
          <a:prstGeom prst="line">
            <a:avLst/>
          </a:prstGeom>
          <a:ln w="3175">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35" name="Conector recto 34"/>
          <p:cNvCxnSpPr/>
          <p:nvPr/>
        </p:nvCxnSpPr>
        <p:spPr>
          <a:xfrm>
            <a:off x="6532052" y="5654077"/>
            <a:ext cx="5148000" cy="0"/>
          </a:xfrm>
          <a:prstGeom prst="line">
            <a:avLst/>
          </a:prstGeom>
          <a:ln w="3175">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36" name="Conector recto 35"/>
          <p:cNvCxnSpPr/>
          <p:nvPr/>
        </p:nvCxnSpPr>
        <p:spPr>
          <a:xfrm>
            <a:off x="644251" y="6810631"/>
            <a:ext cx="5148000" cy="0"/>
          </a:xfrm>
          <a:prstGeom prst="line">
            <a:avLst/>
          </a:prstGeom>
          <a:ln w="3175">
            <a:solidFill>
              <a:srgbClr val="008000"/>
            </a:solidFill>
          </a:ln>
        </p:spPr>
        <p:style>
          <a:lnRef idx="1">
            <a:schemeClr val="accent1"/>
          </a:lnRef>
          <a:fillRef idx="0">
            <a:schemeClr val="accent1"/>
          </a:fillRef>
          <a:effectRef idx="0">
            <a:schemeClr val="accent1"/>
          </a:effectRef>
          <a:fontRef idx="minor">
            <a:schemeClr val="tx1"/>
          </a:fontRef>
        </p:style>
      </p:cxnSp>
      <p:pic>
        <p:nvPicPr>
          <p:cNvPr id="22" name="Imagen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5203" y="505019"/>
            <a:ext cx="941780" cy="861687"/>
          </a:xfrm>
          <a:prstGeom prst="rect">
            <a:avLst/>
          </a:prstGeom>
        </p:spPr>
      </p:pic>
      <p:pic>
        <p:nvPicPr>
          <p:cNvPr id="23" name="Imagen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55230" y="505019"/>
            <a:ext cx="2408044" cy="815087"/>
          </a:xfrm>
          <a:prstGeom prst="rect">
            <a:avLst/>
          </a:prstGeom>
        </p:spPr>
      </p:pic>
    </p:spTree>
    <p:extLst>
      <p:ext uri="{BB962C8B-B14F-4D97-AF65-F5344CB8AC3E}">
        <p14:creationId xmlns:p14="http://schemas.microsoft.com/office/powerpoint/2010/main" val="1102562853"/>
      </p:ext>
    </p:extLst>
  </p:cSld>
  <p:clrMapOvr>
    <a:masterClrMapping/>
  </p:clrMapOvr>
  <mc:AlternateContent xmlns:mc="http://schemas.openxmlformats.org/markup-compatibility/2006" xmlns:p14="http://schemas.microsoft.com/office/powerpoint/2010/main">
    <mc:Choice Requires="p14">
      <p:transition spd="slow" p14:dur="2000" advTm="28000"/>
    </mc:Choice>
    <mc:Fallback xmlns="">
      <p:transition spd="slow" advTm="28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8">
                                            <p:txEl>
                                              <p:pRg st="0" end="0"/>
                                            </p:txEl>
                                          </p:spTgt>
                                        </p:tgtEl>
                                        <p:attrNameLst>
                                          <p:attrName>style.visibility</p:attrName>
                                        </p:attrNameLst>
                                      </p:cBhvr>
                                      <p:to>
                                        <p:strVal val="visible"/>
                                      </p:to>
                                    </p:set>
                                    <p:animEffect transition="in" filter="fade">
                                      <p:cBhvr>
                                        <p:cTn id="7" dur="1000"/>
                                        <p:tgtEl>
                                          <p:spTgt spid="28">
                                            <p:txEl>
                                              <p:pRg st="0" end="0"/>
                                            </p:txEl>
                                          </p:spTgt>
                                        </p:tgtEl>
                                      </p:cBhvr>
                                    </p:animEffect>
                                    <p:anim calcmode="lin" valueType="num">
                                      <p:cBhvr>
                                        <p:cTn id="8" dur="10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8">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9455</TotalTime>
  <Words>522</Words>
  <Application>Microsoft Office PowerPoint</Application>
  <PresentationFormat>Panorámica</PresentationFormat>
  <Paragraphs>108</Paragraphs>
  <Slides>5</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5</vt:i4>
      </vt:variant>
    </vt:vector>
  </HeadingPairs>
  <TitlesOfParts>
    <vt:vector size="12" baseType="lpstr">
      <vt:lpstr>Agency FB</vt:lpstr>
      <vt:lpstr>Arial</vt:lpstr>
      <vt:lpstr>Calibri</vt:lpstr>
      <vt:lpstr>Tw Cen MT</vt:lpstr>
      <vt:lpstr>Tw Cen MT Condensed</vt:lpstr>
      <vt:lpstr>Wingdings 3</vt:lpstr>
      <vt:lpstr>Integral</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Jimmy Alejandro Zuluaga León</dc:creator>
  <cp:lastModifiedBy>Carlos Felipe Sánchez Quiceno</cp:lastModifiedBy>
  <cp:revision>608</cp:revision>
  <dcterms:created xsi:type="dcterms:W3CDTF">2016-01-20T14:43:19Z</dcterms:created>
  <dcterms:modified xsi:type="dcterms:W3CDTF">2018-07-27T19:53:32Z</dcterms:modified>
</cp:coreProperties>
</file>