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7" r:id="rId3"/>
    <p:sldId id="269" r:id="rId4"/>
    <p:sldId id="288" r:id="rId5"/>
    <p:sldId id="290" r:id="rId6"/>
    <p:sldId id="289" r:id="rId7"/>
    <p:sldId id="291" r:id="rId8"/>
    <p:sldId id="292" r:id="rId9"/>
    <p:sldId id="272" r:id="rId10"/>
  </p:sldIdLst>
  <p:sldSz cx="9144000" cy="6858000" type="screen4x3"/>
  <p:notesSz cx="9144000" cy="6858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B1032C-EA38-4F05-BA0D-38AFFFC7BED3}" styleName="Estilo claro 3 - Acento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Estilo medio 2 - Énfasi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7CE84F3-28C3-443E-9E96-99CF82512B78}" styleName="Estilo oscuro 1 - Énfasis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25E5076-3810-47DD-B79F-674D7AD40C01}" styleName="Estilo oscuro 1 - Énfasis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FD4443E-F989-4FC4-A0C8-D5A2AF1F390B}" styleName="Estilo oscuro 1 - Énfasis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7AC3CCA-C797-4891-BE02-D94E43425B78}" styleName="Estilo medio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69CF1AB2-1976-4502-BF36-3FF5EA218861}" styleName="Estilo medio 4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8A107856-5554-42FB-B03E-39F5DBC370BA}" styleName="Estilo medio 4 - Énfasis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0505E3EF-67EA-436B-97B2-0124C06EBD24}" styleName="Estilo medio 4 - Énfasis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C4B1156A-380E-4F78-BDF5-A606A8083BF9}" styleName="Estilo medio 4 - Énfasis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22838BEF-8BB2-4498-84A7-C5851F593DF1}" styleName="Estilo medio 4 - Énfasis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2A488322-F2BA-4B5B-9748-0D474271808F}" styleName="Estilo medio 3 - Énfasis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4C1A8A3-306A-4EB7-A6B1-4F7E0EB9C5D6}" styleName="Estilo medio 3 - Énfasis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8EC20E35-A176-4012-BC5E-935CFFF8708E}" styleName="Estilo medio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46F890A9-2807-4EBB-B81D-B2AA78EC7F39}" styleName="Estilo oscuro 2 - Énfasis 5/Énfasis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6D9F66E-5EB9-4882-86FB-DCBF35E3C3E4}" styleName="Estilo medio 4 - Énfasis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enovo\Downloads\4%20Bucaramanga%20(11)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enovo\Downloads\4%20Bucaramanga%20(11)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enovo\Downloads\4%20Bucaramanga%20(11)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enovo\Downloads\4%20Bucaramanga%20(11)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40"/>
    </mc:Choice>
    <mc:Fallback>
      <c:style val="40"/>
    </mc:Fallback>
  </mc:AlternateContent>
  <c:chart>
    <c:title>
      <c:tx>
        <c:rich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s-MX" sz="1800" b="1" i="0" baseline="0">
                <a:effectLst/>
              </a:rPr>
              <a:t>CUMPLIMIENTO Y COBERTURA  VIGILANCIA EPIDEMIOLOGICA, PROMOCIÓN Y PREVENCIÓN DME</a:t>
            </a:r>
            <a:endParaRPr lang="es-MX">
              <a:effectLst/>
            </a:endParaRPr>
          </a:p>
        </c:rich>
      </c:tx>
      <c:layout>
        <c:manualLayout>
          <c:xMode val="edge"/>
          <c:yMode val="edge"/>
          <c:x val="0.10835549872789102"/>
          <c:y val="5.0785139767078727E-2"/>
        </c:manualLayout>
      </c:layout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/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'AVANCE SG-SST GRAFICA'!$C$10:$C$14</c:f>
              <c:strCache>
                <c:ptCount val="5"/>
                <c:pt idx="0">
                  <c:v>Evaluación Condiciones del Puesto de Trabajo</c:v>
                </c:pt>
                <c:pt idx="1">
                  <c:v>Intervención Factores de Riesgo en desórdenes músculo esqueléticos</c:v>
                </c:pt>
                <c:pt idx="2">
                  <c:v>Bienestar Total 
(Me Cuido)
</c:v>
                </c:pt>
                <c:pt idx="3">
                  <c:v>Ser Integral 
(Cuido mi Entorno)</c:v>
                </c:pt>
                <c:pt idx="4">
                  <c:v>Comunidad Judicial 
(Juntos nos Cuidamos)</c:v>
                </c:pt>
              </c:strCache>
            </c:strRef>
          </c:cat>
          <c:val>
            <c:numRef>
              <c:f>'AVANCE SG-SST GRAFICA'!$D$10:$D$14</c:f>
              <c:numCache>
                <c:formatCode>0%</c:formatCode>
                <c:ptCount val="5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DB6-4291-B819-8723A9D929D4}"/>
            </c:ext>
          </c:extLst>
        </c:ser>
        <c:ser>
          <c:idx val="1"/>
          <c:order val="1"/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>
                    <a:solidFill>
                      <a:schemeClr val="tx2">
                        <a:lumMod val="60000"/>
                        <a:lumOff val="40000"/>
                      </a:schemeClr>
                    </a:solidFill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'AVANCE SG-SST GRAFICA'!$C$10:$C$14</c:f>
              <c:strCache>
                <c:ptCount val="5"/>
                <c:pt idx="0">
                  <c:v>Evaluación Condiciones del Puesto de Trabajo</c:v>
                </c:pt>
                <c:pt idx="1">
                  <c:v>Intervención Factores de Riesgo en desórdenes músculo esqueléticos</c:v>
                </c:pt>
                <c:pt idx="2">
                  <c:v>Bienestar Total 
(Me Cuido)
</c:v>
                </c:pt>
                <c:pt idx="3">
                  <c:v>Ser Integral 
(Cuido mi Entorno)</c:v>
                </c:pt>
                <c:pt idx="4">
                  <c:v>Comunidad Judicial 
(Juntos nos Cuidamos)</c:v>
                </c:pt>
              </c:strCache>
            </c:strRef>
          </c:cat>
          <c:val>
            <c:numRef>
              <c:f>'AVANCE SG-SST GRAFICA'!$E$10:$E$14</c:f>
              <c:numCache>
                <c:formatCode>0%</c:formatCode>
                <c:ptCount val="5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3DB6-4291-B819-8723A9D929D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72071856"/>
        <c:axId val="224716968"/>
      </c:barChart>
      <c:catAx>
        <c:axId val="17207185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100"/>
            </a:pPr>
            <a:endParaRPr lang="es-CO"/>
          </a:p>
        </c:txPr>
        <c:crossAx val="224716968"/>
        <c:crosses val="autoZero"/>
        <c:auto val="1"/>
        <c:lblAlgn val="ctr"/>
        <c:lblOffset val="100"/>
        <c:noMultiLvlLbl val="0"/>
      </c:catAx>
      <c:valAx>
        <c:axId val="224716968"/>
        <c:scaling>
          <c:orientation val="minMax"/>
        </c:scaling>
        <c:delete val="1"/>
        <c:axPos val="l"/>
        <c:majorGridlines/>
        <c:numFmt formatCode="0%" sourceLinked="1"/>
        <c:majorTickMark val="none"/>
        <c:minorTickMark val="none"/>
        <c:tickLblPos val="nextTo"/>
        <c:crossAx val="172071856"/>
        <c:crosses val="autoZero"/>
        <c:crossBetween val="between"/>
        <c:majorUnit val="0.2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40"/>
    </mc:Choice>
    <mc:Fallback>
      <c:style val="40"/>
    </mc:Fallback>
  </mc:AlternateContent>
  <c:chart>
    <c:title>
      <c:tx>
        <c:rich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s-MX" sz="1800" b="1" i="0" baseline="0">
                <a:effectLst/>
              </a:rPr>
              <a:t>CUMPLIMIENTO Y COBERTURA  VIGILANCIA EPIDEMIOLOGICA, PROMOCIÓN Y PREVENCIÓN PSICOSOCIAL</a:t>
            </a:r>
            <a:endParaRPr lang="es-MX">
              <a:effectLst/>
            </a:endParaRP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/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'AVANCE SG-SST GRAFICA'!$C$15:$C$20</c:f>
              <c:strCache>
                <c:ptCount val="6"/>
                <c:pt idx="0">
                  <c:v>Salud Mental</c:v>
                </c:pt>
                <c:pt idx="1">
                  <c:v>Intervención de Factores de Riesgo Psicosocial</c:v>
                </c:pt>
                <c:pt idx="2">
                  <c:v>Bienestar Total 
(Me Cuido)
</c:v>
                </c:pt>
                <c:pt idx="3">
                  <c:v>Ser Integral 
(Cuido mi Entorno)</c:v>
                </c:pt>
                <c:pt idx="4">
                  <c:v>Comunidad Judicial 
(Juntos nos Cuidamos)</c:v>
                </c:pt>
                <c:pt idx="5">
                  <c:v>Gestores de Convivencia</c:v>
                </c:pt>
              </c:strCache>
            </c:strRef>
          </c:cat>
          <c:val>
            <c:numRef>
              <c:f>'AVANCE SG-SST GRAFICA'!$D$15:$D$20</c:f>
              <c:numCache>
                <c:formatCode>0%</c:formatCode>
                <c:ptCount val="6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AC9A-4FE9-A9BB-7CE62536B575}"/>
            </c:ext>
          </c:extLst>
        </c:ser>
        <c:ser>
          <c:idx val="1"/>
          <c:order val="1"/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>
                    <a:solidFill>
                      <a:schemeClr val="tx2">
                        <a:lumMod val="60000"/>
                        <a:lumOff val="40000"/>
                      </a:schemeClr>
                    </a:solidFill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'AVANCE SG-SST GRAFICA'!$C$15:$C$20</c:f>
              <c:strCache>
                <c:ptCount val="6"/>
                <c:pt idx="0">
                  <c:v>Salud Mental</c:v>
                </c:pt>
                <c:pt idx="1">
                  <c:v>Intervención de Factores de Riesgo Psicosocial</c:v>
                </c:pt>
                <c:pt idx="2">
                  <c:v>Bienestar Total 
(Me Cuido)
</c:v>
                </c:pt>
                <c:pt idx="3">
                  <c:v>Ser Integral 
(Cuido mi Entorno)</c:v>
                </c:pt>
                <c:pt idx="4">
                  <c:v>Comunidad Judicial 
(Juntos nos Cuidamos)</c:v>
                </c:pt>
                <c:pt idx="5">
                  <c:v>Gestores de Convivencia</c:v>
                </c:pt>
              </c:strCache>
            </c:strRef>
          </c:cat>
          <c:val>
            <c:numRef>
              <c:f>'AVANCE SG-SST GRAFICA'!$E$15:$E$20</c:f>
              <c:numCache>
                <c:formatCode>0%</c:formatCode>
                <c:ptCount val="6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1.0023364485981308</c:v>
                </c:pt>
                <c:pt idx="4">
                  <c:v>1</c:v>
                </c:pt>
                <c:pt idx="5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AC9A-4FE9-A9BB-7CE62536B57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22917840"/>
        <c:axId val="222911568"/>
      </c:barChart>
      <c:catAx>
        <c:axId val="22291784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100"/>
            </a:pPr>
            <a:endParaRPr lang="es-CO"/>
          </a:p>
        </c:txPr>
        <c:crossAx val="222911568"/>
        <c:crosses val="autoZero"/>
        <c:auto val="1"/>
        <c:lblAlgn val="ctr"/>
        <c:lblOffset val="100"/>
        <c:noMultiLvlLbl val="0"/>
      </c:catAx>
      <c:valAx>
        <c:axId val="222911568"/>
        <c:scaling>
          <c:orientation val="minMax"/>
        </c:scaling>
        <c:delete val="1"/>
        <c:axPos val="l"/>
        <c:majorGridlines/>
        <c:numFmt formatCode="0%" sourceLinked="1"/>
        <c:majorTickMark val="none"/>
        <c:minorTickMark val="none"/>
        <c:tickLblPos val="nextTo"/>
        <c:crossAx val="222917840"/>
        <c:crosses val="autoZero"/>
        <c:crossBetween val="between"/>
        <c:majorUnit val="0.2"/>
      </c:valAx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40"/>
    </mc:Choice>
    <mc:Fallback>
      <c:style val="40"/>
    </mc:Fallback>
  </mc:AlternateContent>
  <c:chart>
    <c:title>
      <c:tx>
        <c:rich>
          <a:bodyPr/>
          <a:lstStyle/>
          <a:p>
            <a:pPr>
              <a:defRPr/>
            </a:pPr>
            <a:r>
              <a:rPr lang="es-MX"/>
              <a:t>CUMPLIMIENTO</a:t>
            </a:r>
            <a:r>
              <a:rPr lang="es-MX" baseline="0"/>
              <a:t> Y COBERTURA HIGIENE Y SEGURIDAD INDUSTRIAL </a:t>
            </a:r>
            <a:endParaRPr lang="es-MX"/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4.8095979645998285E-3"/>
          <c:y val="0.12109572217251736"/>
          <c:w val="0.96952540960235145"/>
          <c:h val="0.42442066221380353"/>
        </c:manualLayout>
      </c:layout>
      <c:barChart>
        <c:barDir val="col"/>
        <c:grouping val="clustered"/>
        <c:varyColors val="0"/>
        <c:ser>
          <c:idx val="0"/>
          <c:order val="0"/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/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'AVANCE SG-SST GRAFICA'!$C$21:$C$34</c:f>
              <c:strCache>
                <c:ptCount val="14"/>
                <c:pt idx="0">
                  <c:v>Inspecciones de condiciones de Seguridad</c:v>
                </c:pt>
                <c:pt idx="1">
                  <c:v>Prevención de Accidentes de Trabajo</c:v>
                </c:pt>
                <c:pt idx="2">
                  <c:v>Prevención de Accidentes Riesgo Publico</c:v>
                </c:pt>
                <c:pt idx="3">
                  <c:v>Prevención de Accidentes Viales </c:v>
                </c:pt>
                <c:pt idx="4">
                  <c:v>Planes de Emergencia</c:v>
                </c:pt>
                <c:pt idx="5">
                  <c:v>Formación Comités Operativos de Emergencias - </c:v>
                </c:pt>
                <c:pt idx="6">
                  <c:v>Formación Brigadas de Emergencias</c:v>
                </c:pt>
                <c:pt idx="7">
                  <c:v>Formación Coordinadores de Evacuación</c:v>
                </c:pt>
                <c:pt idx="8">
                  <c:v>Planeación y ejecución de Simulacros de Evacuación</c:v>
                </c:pt>
                <c:pt idx="9">
                  <c:v>Gestion de Peligros y Riesgos </c:v>
                </c:pt>
                <c:pt idx="10">
                  <c:v>Formación de Copasst Activos y en marcha </c:v>
                </c:pt>
                <c:pt idx="11">
                  <c:v>Bienestar Total 
(Me Cuido)</c:v>
                </c:pt>
                <c:pt idx="12">
                  <c:v>Ser Integral 
(Cuido mi Entorno)</c:v>
                </c:pt>
                <c:pt idx="13">
                  <c:v>Comunidad Judicial 
(Juntos nos Cuidamos)</c:v>
                </c:pt>
              </c:strCache>
            </c:strRef>
          </c:cat>
          <c:val>
            <c:numRef>
              <c:f>'AVANCE SG-SST GRAFICA'!$D$21:$D$34</c:f>
              <c:numCache>
                <c:formatCode>0%</c:formatCode>
                <c:ptCount val="14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FC1F-4374-B44A-3D91BF7B72E6}"/>
            </c:ext>
          </c:extLst>
        </c:ser>
        <c:ser>
          <c:idx val="1"/>
          <c:order val="1"/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>
                    <a:solidFill>
                      <a:schemeClr val="tx2">
                        <a:lumMod val="60000"/>
                        <a:lumOff val="40000"/>
                      </a:schemeClr>
                    </a:solidFill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'AVANCE SG-SST GRAFICA'!$C$21:$C$34</c:f>
              <c:strCache>
                <c:ptCount val="14"/>
                <c:pt idx="0">
                  <c:v>Inspecciones de condiciones de Seguridad</c:v>
                </c:pt>
                <c:pt idx="1">
                  <c:v>Prevención de Accidentes de Trabajo</c:v>
                </c:pt>
                <c:pt idx="2">
                  <c:v>Prevención de Accidentes Riesgo Publico</c:v>
                </c:pt>
                <c:pt idx="3">
                  <c:v>Prevención de Accidentes Viales </c:v>
                </c:pt>
                <c:pt idx="4">
                  <c:v>Planes de Emergencia</c:v>
                </c:pt>
                <c:pt idx="5">
                  <c:v>Formación Comités Operativos de Emergencias - </c:v>
                </c:pt>
                <c:pt idx="6">
                  <c:v>Formación Brigadas de Emergencias</c:v>
                </c:pt>
                <c:pt idx="7">
                  <c:v>Formación Coordinadores de Evacuación</c:v>
                </c:pt>
                <c:pt idx="8">
                  <c:v>Planeación y ejecución de Simulacros de Evacuación</c:v>
                </c:pt>
                <c:pt idx="9">
                  <c:v>Gestion de Peligros y Riesgos </c:v>
                </c:pt>
                <c:pt idx="10">
                  <c:v>Formación de Copasst Activos y en marcha </c:v>
                </c:pt>
                <c:pt idx="11">
                  <c:v>Bienestar Total 
(Me Cuido)</c:v>
                </c:pt>
                <c:pt idx="12">
                  <c:v>Ser Integral 
(Cuido mi Entorno)</c:v>
                </c:pt>
                <c:pt idx="13">
                  <c:v>Comunidad Judicial 
(Juntos nos Cuidamos)</c:v>
                </c:pt>
              </c:strCache>
            </c:strRef>
          </c:cat>
          <c:val>
            <c:numRef>
              <c:f>'AVANCE SG-SST GRAFICA'!$E$21:$E$34</c:f>
              <c:numCache>
                <c:formatCode>0%</c:formatCode>
                <c:ptCount val="14"/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5">
                  <c:v>0.9</c:v>
                </c:pt>
                <c:pt idx="6">
                  <c:v>0.81111111111111112</c:v>
                </c:pt>
                <c:pt idx="7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FC1F-4374-B44A-3D91BF7B72E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22910784"/>
        <c:axId val="222916664"/>
      </c:barChart>
      <c:catAx>
        <c:axId val="22291078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000"/>
            </a:pPr>
            <a:endParaRPr lang="es-CO"/>
          </a:p>
        </c:txPr>
        <c:crossAx val="222916664"/>
        <c:crosses val="autoZero"/>
        <c:auto val="1"/>
        <c:lblAlgn val="ctr"/>
        <c:lblOffset val="100"/>
        <c:noMultiLvlLbl val="0"/>
      </c:catAx>
      <c:valAx>
        <c:axId val="222916664"/>
        <c:scaling>
          <c:orientation val="minMax"/>
        </c:scaling>
        <c:delete val="1"/>
        <c:axPos val="l"/>
        <c:majorGridlines/>
        <c:numFmt formatCode="0%" sourceLinked="1"/>
        <c:majorTickMark val="none"/>
        <c:minorTickMark val="none"/>
        <c:tickLblPos val="nextTo"/>
        <c:crossAx val="222910784"/>
        <c:crosses val="autoZero"/>
        <c:crossBetween val="between"/>
        <c:majorUnit val="0.2"/>
      </c:valAx>
    </c:plotArea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40"/>
    </mc:Choice>
    <mc:Fallback>
      <c:style val="40"/>
    </mc:Fallback>
  </mc:AlternateContent>
  <c:chart>
    <c:title>
      <c:tx>
        <c:rich>
          <a:bodyPr/>
          <a:lstStyle/>
          <a:p>
            <a:pPr>
              <a:defRPr/>
            </a:pPr>
            <a:r>
              <a:rPr lang="es-MX"/>
              <a:t>CUMPLIMIENTO Y COBERTURA PREVENCIÓN INTEGRAL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cat>
            <c:strRef>
              <c:f>'AVANCE SG-SST GRAFICA'!$C$35:$C$36</c:f>
              <c:strCache>
                <c:ptCount val="2"/>
                <c:pt idx="0">
                  <c:v>Semana Seguridad y Salud  en el Trabajo</c:v>
                </c:pt>
                <c:pt idx="1">
                  <c:v>Encuentros de Municipios, Jurisdicciones y/o Brigadas de intervención </c:v>
                </c:pt>
              </c:strCache>
            </c:strRef>
          </c:cat>
          <c:val>
            <c:numRef>
              <c:f>'AVANCE SG-SST GRAFICA'!$D$35:$D$36</c:f>
              <c:numCache>
                <c:formatCode>0%</c:formatCode>
                <c:ptCount val="2"/>
                <c:pt idx="0">
                  <c:v>1</c:v>
                </c:pt>
                <c:pt idx="1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7BD-4C61-8422-634F1EC7F3E5}"/>
            </c:ext>
          </c:extLst>
        </c:ser>
        <c:ser>
          <c:idx val="1"/>
          <c:order val="1"/>
          <c:invertIfNegative val="0"/>
          <c:cat>
            <c:strRef>
              <c:f>'AVANCE SG-SST GRAFICA'!$C$35:$C$36</c:f>
              <c:strCache>
                <c:ptCount val="2"/>
                <c:pt idx="0">
                  <c:v>Semana Seguridad y Salud  en el Trabajo</c:v>
                </c:pt>
                <c:pt idx="1">
                  <c:v>Encuentros de Municipios, Jurisdicciones y/o Brigadas de intervención </c:v>
                </c:pt>
              </c:strCache>
            </c:strRef>
          </c:cat>
          <c:val>
            <c:numRef>
              <c:f>'AVANCE SG-SST GRAFICA'!$E$35:$E$36</c:f>
              <c:numCache>
                <c:formatCode>0%</c:formatCode>
                <c:ptCount val="2"/>
                <c:pt idx="0">
                  <c:v>1</c:v>
                </c:pt>
                <c:pt idx="1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D7BD-4C61-8422-634F1EC7F3E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22912352"/>
        <c:axId val="222912744"/>
      </c:barChart>
      <c:catAx>
        <c:axId val="22291235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100"/>
            </a:pPr>
            <a:endParaRPr lang="es-CO"/>
          </a:p>
        </c:txPr>
        <c:crossAx val="222912744"/>
        <c:crosses val="autoZero"/>
        <c:auto val="1"/>
        <c:lblAlgn val="ctr"/>
        <c:lblOffset val="100"/>
        <c:noMultiLvlLbl val="0"/>
      </c:catAx>
      <c:valAx>
        <c:axId val="222912744"/>
        <c:scaling>
          <c:orientation val="minMax"/>
        </c:scaling>
        <c:delete val="0"/>
        <c:axPos val="l"/>
        <c:majorGridlines/>
        <c:numFmt formatCode="0%" sourceLinked="1"/>
        <c:majorTickMark val="none"/>
        <c:minorTickMark val="none"/>
        <c:tickLblPos val="nextTo"/>
        <c:crossAx val="222912352"/>
        <c:crosses val="autoZero"/>
        <c:crossBetween val="between"/>
        <c:majorUnit val="0.2"/>
      </c:valAx>
    </c:plotArea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cid:image001.png@01D223C0.6D4B4C70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cid:image001.png@01D223C0.6D4B4C70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cid:image001.png@01D223C0.6D4B4C70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cid:image001.png@01D223C0.6D4B4C70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cid:image001.png@01D223C0.6D4B4C70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cid:image001.png@01D223C0.6D4B4C70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cid:image001.png@01D223C0.6D4B4C70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cid:image001.png@01D223C0.6D4B4C70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4.xml"/><Relationship Id="rId4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1752600" y="5181600"/>
            <a:ext cx="5486400" cy="43560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algn="ctr">
              <a:lnSpc>
                <a:spcPts val="3395"/>
              </a:lnSpc>
              <a:spcBef>
                <a:spcPts val="169"/>
              </a:spcBef>
            </a:pPr>
            <a:r>
              <a:rPr sz="2000" b="1" spc="0" dirty="0">
                <a:latin typeface="Arial"/>
                <a:cs typeface="Arial"/>
              </a:rPr>
              <a:t>RA</a:t>
            </a:r>
            <a:r>
              <a:rPr sz="2000" b="1" spc="75" dirty="0">
                <a:latin typeface="Arial"/>
                <a:cs typeface="Arial"/>
              </a:rPr>
              <a:t>M</a:t>
            </a:r>
            <a:r>
              <a:rPr sz="2000" b="1" spc="0" dirty="0">
                <a:latin typeface="Arial"/>
                <a:cs typeface="Arial"/>
              </a:rPr>
              <a:t>A</a:t>
            </a:r>
            <a:r>
              <a:rPr sz="2000" b="1" spc="-289" dirty="0">
                <a:latin typeface="Arial"/>
                <a:cs typeface="Arial"/>
              </a:rPr>
              <a:t> </a:t>
            </a:r>
            <a:r>
              <a:rPr sz="2000" b="1" spc="0" dirty="0">
                <a:latin typeface="Arial"/>
                <a:cs typeface="Arial"/>
              </a:rPr>
              <a:t>JUDICIAL</a:t>
            </a:r>
            <a:r>
              <a:rPr lang="es-CO" sz="2000" b="1" spc="0" dirty="0">
                <a:latin typeface="Arial"/>
                <a:cs typeface="Arial"/>
              </a:rPr>
              <a:t> SECCIONAL SANTANDER</a:t>
            </a:r>
            <a:endParaRPr sz="2000" dirty="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152400" y="6019800"/>
            <a:ext cx="8839200" cy="685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algn="ctr">
              <a:lnSpc>
                <a:spcPts val="3395"/>
              </a:lnSpc>
              <a:spcBef>
                <a:spcPts val="169"/>
              </a:spcBef>
            </a:pPr>
            <a:r>
              <a:rPr lang="es-CO" dirty="0">
                <a:latin typeface="Arial"/>
                <a:cs typeface="Arial"/>
              </a:rPr>
              <a:t>RENDICIÓN DE CUENTAS PLAN DE TRABAJO - SG SST 2020 </a:t>
            </a:r>
            <a:endParaRPr dirty="0">
              <a:latin typeface="Arial"/>
              <a:cs typeface="Arial"/>
            </a:endParaRPr>
          </a:p>
        </p:txBody>
      </p:sp>
      <p:pic>
        <p:nvPicPr>
          <p:cNvPr id="6" name="4 Imagen" descr="cid:image001.png@01D223C0.6D4B4C70">
            <a:extLst>
              <a:ext uri="{FF2B5EF4-FFF2-40B4-BE49-F238E27FC236}">
                <a16:creationId xmlns:a16="http://schemas.microsoft.com/office/drawing/2014/main" xmlns="" id="{297D1D79-08E4-4A4F-AC6B-7D84932168CD}"/>
              </a:ext>
            </a:extLst>
          </p:cNvPr>
          <p:cNvPicPr/>
          <p:nvPr/>
        </p:nvPicPr>
        <p:blipFill>
          <a:blip r:embed="rId3" r:link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2895600"/>
            <a:ext cx="2286000" cy="762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4" name="Straight Connector 15">
            <a:extLst>
              <a:ext uri="{FF2B5EF4-FFF2-40B4-BE49-F238E27FC236}">
                <a16:creationId xmlns:a16="http://schemas.microsoft.com/office/drawing/2014/main" xmlns="" id="{D2E961F1-4A28-4A5F-BBD4-6E400E5E6C7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 bwMode="white">
          <a:xfrm>
            <a:off x="0" y="272357"/>
            <a:ext cx="9141618" cy="0"/>
          </a:xfrm>
          <a:prstGeom prst="line">
            <a:avLst/>
          </a:prstGeom>
          <a:ln w="508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17">
            <a:extLst>
              <a:ext uri="{FF2B5EF4-FFF2-40B4-BE49-F238E27FC236}">
                <a16:creationId xmlns:a16="http://schemas.microsoft.com/office/drawing/2014/main" xmlns="" id="{7F57BEA8-497D-4AA8-8A18-BDCD696B25F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368596"/>
            <a:ext cx="9144000" cy="173555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bject 11"/>
          <p:cNvSpPr txBox="1"/>
          <p:nvPr/>
        </p:nvSpPr>
        <p:spPr>
          <a:xfrm>
            <a:off x="394554" y="489439"/>
            <a:ext cx="8354891" cy="93044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marL="1027374" marR="1217825"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600" b="1" kern="1200" spc="-29">
                <a:solidFill>
                  <a:schemeClr val="bg1"/>
                </a:solidFill>
                <a:latin typeface="+mj-lt"/>
                <a:ea typeface="+mj-ea"/>
                <a:cs typeface="+mj-cs"/>
              </a:rPr>
              <a:t>AVANCE ARL DEL SG SST 2020</a:t>
            </a:r>
            <a:endParaRPr lang="en-US" sz="36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cxnSp>
        <p:nvCxnSpPr>
          <p:cNvPr id="26" name="Straight Connector 19">
            <a:extLst>
              <a:ext uri="{FF2B5EF4-FFF2-40B4-BE49-F238E27FC236}">
                <a16:creationId xmlns:a16="http://schemas.microsoft.com/office/drawing/2014/main" xmlns="" id="{A82415D3-DDE5-4D63-8CB3-23A5EC581B2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3543300" y="1479733"/>
            <a:ext cx="2057400" cy="0"/>
          </a:xfrm>
          <a:prstGeom prst="line">
            <a:avLst/>
          </a:prstGeom>
          <a:ln w="19050">
            <a:solidFill>
              <a:schemeClr val="bg1">
                <a:alpha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1">
            <a:extLst>
              <a:ext uri="{FF2B5EF4-FFF2-40B4-BE49-F238E27FC236}">
                <a16:creationId xmlns:a16="http://schemas.microsoft.com/office/drawing/2014/main" xmlns="" id="{AD7193FB-6AE6-4B3B-8F89-56B55DD63B4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 bwMode="white">
          <a:xfrm>
            <a:off x="0" y="2201402"/>
            <a:ext cx="9141618" cy="0"/>
          </a:xfrm>
          <a:prstGeom prst="line">
            <a:avLst/>
          </a:prstGeom>
          <a:ln w="508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bject 10"/>
          <p:cNvSpPr txBox="1"/>
          <p:nvPr/>
        </p:nvSpPr>
        <p:spPr>
          <a:xfrm>
            <a:off x="907415" y="2539670"/>
            <a:ext cx="1526183" cy="2543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39"/>
              </a:lnSpc>
              <a:spcBef>
                <a:spcPts val="97"/>
              </a:spcBef>
            </a:pPr>
            <a:endParaRPr sz="1800" dirty="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547366" y="2539670"/>
            <a:ext cx="1484977" cy="2543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39"/>
              </a:lnSpc>
              <a:spcBef>
                <a:spcPts val="97"/>
              </a:spcBef>
            </a:pPr>
            <a:endParaRPr sz="1800" dirty="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158615" y="2539670"/>
            <a:ext cx="174196" cy="2543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39"/>
              </a:lnSpc>
              <a:spcBef>
                <a:spcPts val="97"/>
              </a:spcBef>
            </a:pPr>
            <a:endParaRPr sz="1800" dirty="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907415" y="2816149"/>
            <a:ext cx="7515392" cy="53117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39"/>
              </a:lnSpc>
              <a:spcBef>
                <a:spcPts val="97"/>
              </a:spcBef>
            </a:pPr>
            <a:endParaRPr sz="1800" dirty="0">
              <a:latin typeface="Arial"/>
              <a:cs typeface="Arial"/>
            </a:endParaRP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xmlns="" id="{16082ECE-1FFD-49E8-A12C-21950BD1763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5423123"/>
              </p:ext>
            </p:extLst>
          </p:nvPr>
        </p:nvGraphicFramePr>
        <p:xfrm>
          <a:off x="240030" y="2504900"/>
          <a:ext cx="8622617" cy="3842923"/>
        </p:xfrm>
        <a:graphic>
          <a:graphicData uri="http://schemas.openxmlformats.org/drawingml/2006/table">
            <a:tbl>
              <a:tblPr>
                <a:tableStyleId>{22838BEF-8BB2-4498-84A7-C5851F593DF1}</a:tableStyleId>
              </a:tblPr>
              <a:tblGrid>
                <a:gridCol w="2952444">
                  <a:extLst>
                    <a:ext uri="{9D8B030D-6E8A-4147-A177-3AD203B41FA5}">
                      <a16:colId xmlns:a16="http://schemas.microsoft.com/office/drawing/2014/main" xmlns="" val="3557816889"/>
                    </a:ext>
                  </a:extLst>
                </a:gridCol>
                <a:gridCol w="2910244">
                  <a:extLst>
                    <a:ext uri="{9D8B030D-6E8A-4147-A177-3AD203B41FA5}">
                      <a16:colId xmlns:a16="http://schemas.microsoft.com/office/drawing/2014/main" xmlns="" val="3005587242"/>
                    </a:ext>
                  </a:extLst>
                </a:gridCol>
                <a:gridCol w="1539724">
                  <a:extLst>
                    <a:ext uri="{9D8B030D-6E8A-4147-A177-3AD203B41FA5}">
                      <a16:colId xmlns:a16="http://schemas.microsoft.com/office/drawing/2014/main" xmlns="" val="527681192"/>
                    </a:ext>
                  </a:extLst>
                </a:gridCol>
                <a:gridCol w="1220205">
                  <a:extLst>
                    <a:ext uri="{9D8B030D-6E8A-4147-A177-3AD203B41FA5}">
                      <a16:colId xmlns:a16="http://schemas.microsoft.com/office/drawing/2014/main" xmlns="" val="1306340392"/>
                    </a:ext>
                  </a:extLst>
                </a:gridCol>
              </a:tblGrid>
              <a:tr h="277802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s-ES" sz="1500" u="none" strike="noStrike">
                          <a:effectLst/>
                        </a:rPr>
                        <a:t>AVANCE DE ACTIVIDADES CON ARL</a:t>
                      </a:r>
                      <a:endParaRPr lang="es-ES" sz="1500" b="1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92776459"/>
                  </a:ext>
                </a:extLst>
              </a:tr>
              <a:tr h="27780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O" sz="1500" u="none" strike="noStrike">
                          <a:effectLst/>
                        </a:rPr>
                        <a:t>ESTRATEGA</a:t>
                      </a:r>
                      <a:endParaRPr lang="es-CO" sz="1500" b="1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O" sz="1500" u="none" strike="noStrike">
                          <a:effectLst/>
                        </a:rPr>
                        <a:t>REQUISITO</a:t>
                      </a:r>
                      <a:endParaRPr lang="es-CO" sz="1500" b="1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CO" sz="1500" u="none" strike="noStrike">
                          <a:effectLst/>
                        </a:rPr>
                        <a:t>RESULTADO</a:t>
                      </a:r>
                      <a:endParaRPr lang="es-CO" sz="1500" b="1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180267021"/>
                  </a:ext>
                </a:extLst>
              </a:tr>
              <a:tr h="277802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500" u="none" strike="noStrike">
                          <a:effectLst/>
                        </a:rPr>
                        <a:t>% Cumplimiento</a:t>
                      </a:r>
                      <a:endParaRPr lang="es-CO" sz="1500" b="1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500" u="none" strike="noStrike">
                          <a:effectLst/>
                        </a:rPr>
                        <a:t>% Cobertura</a:t>
                      </a:r>
                      <a:endParaRPr lang="es-CO" sz="1500" b="1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4057273563"/>
                  </a:ext>
                </a:extLst>
              </a:tr>
              <a:tr h="509303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s-CO" sz="1500" u="none" strike="noStrike">
                          <a:effectLst/>
                        </a:rPr>
                        <a:t>VIGILANCIA EPIDEMIOLÓGICA DESORDENES MÚSCULO ESQUELÉTICOS</a:t>
                      </a:r>
                      <a:endParaRPr lang="es-CO" sz="1500" b="1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500" u="none" strike="noStrike">
                          <a:effectLst/>
                        </a:rPr>
                        <a:t>Evaluación Condiciones del Puesto de Trabajo</a:t>
                      </a:r>
                      <a:endParaRPr lang="es-ES" sz="15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500" u="none" strike="noStrike">
                          <a:effectLst/>
                        </a:rPr>
                        <a:t>100%</a:t>
                      </a:r>
                      <a:endParaRPr lang="es-CO" sz="15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500" u="none" strike="noStrike">
                          <a:effectLst/>
                        </a:rPr>
                        <a:t>100%</a:t>
                      </a:r>
                      <a:endParaRPr lang="es-CO" sz="15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2803097884"/>
                  </a:ext>
                </a:extLst>
              </a:tr>
              <a:tr h="740804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500" u="none" strike="noStrike">
                          <a:effectLst/>
                        </a:rPr>
                        <a:t>Intervención Factores de Riesgo en desórdenes músculo esqueléticos</a:t>
                      </a:r>
                      <a:endParaRPr lang="es-ES" sz="15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500" u="none" strike="noStrike">
                          <a:effectLst/>
                        </a:rPr>
                        <a:t>100%</a:t>
                      </a:r>
                      <a:endParaRPr lang="es-CO" sz="15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500" u="none" strike="noStrike">
                          <a:effectLst/>
                        </a:rPr>
                        <a:t>100%</a:t>
                      </a:r>
                      <a:endParaRPr lang="es-CO" sz="15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658202286"/>
                  </a:ext>
                </a:extLst>
              </a:tr>
              <a:tr h="740804">
                <a:tc rowSpan="3">
                  <a:txBody>
                    <a:bodyPr/>
                    <a:lstStyle/>
                    <a:p>
                      <a:pPr algn="l" fontAlgn="ctr"/>
                      <a:r>
                        <a:rPr lang="es-CO" sz="1500" u="none" strike="noStrike">
                          <a:effectLst/>
                        </a:rPr>
                        <a:t>PROMOCIÓN Y PREVENCIÓN DME</a:t>
                      </a:r>
                      <a:endParaRPr lang="es-CO" sz="1500" b="1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CO" sz="1500" u="none" strike="noStrike">
                          <a:effectLst/>
                        </a:rPr>
                        <a:t>Bienestar Total </a:t>
                      </a:r>
                      <a:br>
                        <a:rPr lang="es-CO" sz="1500" u="none" strike="noStrike">
                          <a:effectLst/>
                        </a:rPr>
                      </a:br>
                      <a:r>
                        <a:rPr lang="es-CO" sz="1500" u="none" strike="noStrike">
                          <a:effectLst/>
                        </a:rPr>
                        <a:t>(Me Cuido)</a:t>
                      </a:r>
                      <a:br>
                        <a:rPr lang="es-CO" sz="1500" u="none" strike="noStrike">
                          <a:effectLst/>
                        </a:rPr>
                      </a:br>
                      <a:endParaRPr lang="es-CO" sz="15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500" u="none" strike="noStrike">
                          <a:effectLst/>
                        </a:rPr>
                        <a:t>100%</a:t>
                      </a:r>
                      <a:endParaRPr lang="es-CO" sz="15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500" u="none" strike="noStrike">
                          <a:effectLst/>
                        </a:rPr>
                        <a:t>100%</a:t>
                      </a:r>
                      <a:endParaRPr lang="es-CO" sz="15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2118701878"/>
                  </a:ext>
                </a:extLst>
              </a:tr>
              <a:tr h="509303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500" u="none" strike="noStrike">
                          <a:effectLst/>
                        </a:rPr>
                        <a:t>Ser Integral </a:t>
                      </a:r>
                      <a:br>
                        <a:rPr lang="es-CO" sz="1500" u="none" strike="noStrike">
                          <a:effectLst/>
                        </a:rPr>
                      </a:br>
                      <a:r>
                        <a:rPr lang="es-CO" sz="1500" u="none" strike="noStrike">
                          <a:effectLst/>
                        </a:rPr>
                        <a:t>(Cuido mi Entorno)</a:t>
                      </a:r>
                      <a:endParaRPr lang="es-CO" sz="15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500" u="none" strike="noStrike">
                          <a:effectLst/>
                        </a:rPr>
                        <a:t>100%</a:t>
                      </a:r>
                      <a:endParaRPr lang="es-CO" sz="15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500" u="none" strike="noStrike">
                          <a:effectLst/>
                        </a:rPr>
                        <a:t>100%</a:t>
                      </a:r>
                      <a:endParaRPr lang="es-CO" sz="15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361185769"/>
                  </a:ext>
                </a:extLst>
              </a:tr>
              <a:tr h="509303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500" u="none" strike="noStrike">
                          <a:effectLst/>
                        </a:rPr>
                        <a:t>Comunidad Judicial </a:t>
                      </a:r>
                      <a:br>
                        <a:rPr lang="es-CO" sz="1500" u="none" strike="noStrike">
                          <a:effectLst/>
                        </a:rPr>
                      </a:br>
                      <a:r>
                        <a:rPr lang="es-CO" sz="1500" u="none" strike="noStrike">
                          <a:effectLst/>
                        </a:rPr>
                        <a:t>(Juntos nos Cuidamos)</a:t>
                      </a:r>
                      <a:endParaRPr lang="es-CO" sz="15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500" u="none" strike="noStrike">
                          <a:effectLst/>
                        </a:rPr>
                        <a:t>100%</a:t>
                      </a:r>
                      <a:endParaRPr lang="es-CO" sz="15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500" u="none" strike="noStrike">
                          <a:effectLst/>
                        </a:rPr>
                        <a:t>100%</a:t>
                      </a:r>
                      <a:endParaRPr lang="es-CO" sz="15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4141102133"/>
                  </a:ext>
                </a:extLst>
              </a:tr>
            </a:tbl>
          </a:graphicData>
        </a:graphic>
      </p:graphicFrame>
      <p:pic>
        <p:nvPicPr>
          <p:cNvPr id="19" name="4 Imagen" descr="cid:image001.png@01D223C0.6D4B4C70">
            <a:extLst>
              <a:ext uri="{FF2B5EF4-FFF2-40B4-BE49-F238E27FC236}">
                <a16:creationId xmlns:a16="http://schemas.microsoft.com/office/drawing/2014/main" xmlns="" id="{C400B6B6-C37E-4235-BE55-22323E2DF132}"/>
              </a:ext>
            </a:extLst>
          </p:cNvPr>
          <p:cNvPicPr/>
          <p:nvPr/>
        </p:nvPicPr>
        <p:blipFill>
          <a:blip r:embed="rId2" r:link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6445" y="6464379"/>
            <a:ext cx="1219200" cy="389385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Imagen 5" descr="Logotipo, nombre de la empresa&#10;&#10;Descripción generada automáticamente">
            <a:extLst>
              <a:ext uri="{FF2B5EF4-FFF2-40B4-BE49-F238E27FC236}">
                <a16:creationId xmlns:a16="http://schemas.microsoft.com/office/drawing/2014/main" xmlns="" id="{CB1E35F5-0077-4C7B-BF84-D205D77DF5B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9800" y="6489404"/>
            <a:ext cx="1219200" cy="360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2111651"/>
      </p:ext>
    </p:extLst>
  </p:cSld>
  <p:clrMapOvr>
    <a:masterClrMapping/>
  </p:clrMapOvr>
  <p:transition spd="slow"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xmlns="" id="{D2E961F1-4A28-4A5F-BBD4-6E400E5E6C7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 bwMode="white">
          <a:xfrm>
            <a:off x="0" y="272357"/>
            <a:ext cx="9141618" cy="0"/>
          </a:xfrm>
          <a:prstGeom prst="line">
            <a:avLst/>
          </a:prstGeom>
          <a:ln w="508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>
            <a:extLst>
              <a:ext uri="{FF2B5EF4-FFF2-40B4-BE49-F238E27FC236}">
                <a16:creationId xmlns:a16="http://schemas.microsoft.com/office/drawing/2014/main" xmlns="" id="{7F57BEA8-497D-4AA8-8A18-BDCD696B25F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368596"/>
            <a:ext cx="9144000" cy="173555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bject 11"/>
          <p:cNvSpPr txBox="1"/>
          <p:nvPr/>
        </p:nvSpPr>
        <p:spPr>
          <a:xfrm>
            <a:off x="394554" y="489439"/>
            <a:ext cx="8354891" cy="93044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marL="1027374" marR="1217825"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900" b="1" kern="1200" spc="-29">
                <a:solidFill>
                  <a:schemeClr val="bg1"/>
                </a:solidFill>
                <a:latin typeface="+mj-lt"/>
                <a:ea typeface="+mj-ea"/>
                <a:cs typeface="+mj-cs"/>
              </a:rPr>
              <a:t>% CUMPLIMIENTO Y COBERTURA DE ACTIVIDADES</a:t>
            </a:r>
            <a:endParaRPr lang="en-US" sz="29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xmlns="" id="{A82415D3-DDE5-4D63-8CB3-23A5EC581B2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3543300" y="1479733"/>
            <a:ext cx="2057400" cy="0"/>
          </a:xfrm>
          <a:prstGeom prst="line">
            <a:avLst/>
          </a:prstGeom>
          <a:ln w="19050">
            <a:solidFill>
              <a:schemeClr val="bg1">
                <a:alpha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xmlns="" id="{AD7193FB-6AE6-4B3B-8F89-56B55DD63B4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 bwMode="white">
          <a:xfrm>
            <a:off x="0" y="2201402"/>
            <a:ext cx="9141618" cy="0"/>
          </a:xfrm>
          <a:prstGeom prst="line">
            <a:avLst/>
          </a:prstGeom>
          <a:ln w="508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bject 10"/>
          <p:cNvSpPr txBox="1"/>
          <p:nvPr/>
        </p:nvSpPr>
        <p:spPr>
          <a:xfrm>
            <a:off x="907415" y="2539670"/>
            <a:ext cx="1526183" cy="2543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39"/>
              </a:lnSpc>
              <a:spcBef>
                <a:spcPts val="97"/>
              </a:spcBef>
            </a:pPr>
            <a:endParaRPr sz="1800" dirty="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547366" y="2539670"/>
            <a:ext cx="1484977" cy="2543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39"/>
              </a:lnSpc>
              <a:spcBef>
                <a:spcPts val="97"/>
              </a:spcBef>
            </a:pPr>
            <a:endParaRPr sz="1800" dirty="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158615" y="2539670"/>
            <a:ext cx="174196" cy="2543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39"/>
              </a:lnSpc>
              <a:spcBef>
                <a:spcPts val="97"/>
              </a:spcBef>
            </a:pPr>
            <a:endParaRPr sz="1800" dirty="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907415" y="2816149"/>
            <a:ext cx="7515392" cy="53117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39"/>
              </a:lnSpc>
              <a:spcBef>
                <a:spcPts val="97"/>
              </a:spcBef>
            </a:pPr>
            <a:endParaRPr sz="1800" dirty="0">
              <a:latin typeface="Arial"/>
              <a:cs typeface="Arial"/>
            </a:endParaRPr>
          </a:p>
        </p:txBody>
      </p:sp>
      <p:graphicFrame>
        <p:nvGraphicFramePr>
          <p:cNvPr id="13" name="5 Gráfico">
            <a:extLst>
              <a:ext uri="{FF2B5EF4-FFF2-40B4-BE49-F238E27FC236}">
                <a16:creationId xmlns:a16="http://schemas.microsoft.com/office/drawing/2014/main" xmlns="" id="{00000000-0008-0000-0200-000006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81855645"/>
              </p:ext>
            </p:extLst>
          </p:nvPr>
        </p:nvGraphicFramePr>
        <p:xfrm>
          <a:off x="240030" y="2427541"/>
          <a:ext cx="8622615" cy="39976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15" name="4 Imagen" descr="cid:image001.png@01D223C0.6D4B4C70">
            <a:extLst>
              <a:ext uri="{FF2B5EF4-FFF2-40B4-BE49-F238E27FC236}">
                <a16:creationId xmlns:a16="http://schemas.microsoft.com/office/drawing/2014/main" xmlns="" id="{13168A05-DF04-4FB7-B520-A8B928192589}"/>
              </a:ext>
            </a:extLst>
          </p:cNvPr>
          <p:cNvPicPr/>
          <p:nvPr/>
        </p:nvPicPr>
        <p:blipFill>
          <a:blip r:embed="rId3" r:link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6445" y="6464379"/>
            <a:ext cx="1219200" cy="389385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Imagen 15" descr="Logotipo, nombre de la empresa&#10;&#10;Descripción generada automáticamente">
            <a:extLst>
              <a:ext uri="{FF2B5EF4-FFF2-40B4-BE49-F238E27FC236}">
                <a16:creationId xmlns:a16="http://schemas.microsoft.com/office/drawing/2014/main" xmlns="" id="{594561F8-B1DD-4BA1-85FB-6303F3CE04B8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9800" y="6489404"/>
            <a:ext cx="1219200" cy="360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0449762"/>
      </p:ext>
    </p:extLst>
  </p:cSld>
  <p:clrMapOvr>
    <a:masterClrMapping/>
  </p:clrMapOvr>
  <p:transition spd="slow">
    <p:wip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823AC064-BC96-4F32-8AE1-B2FD3875482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ltGray">
          <a:xfrm>
            <a:off x="283551" y="343486"/>
            <a:ext cx="8579094" cy="1844256"/>
          </a:xfrm>
          <a:prstGeom prst="rect">
            <a:avLst/>
          </a:prstGeom>
          <a:solidFill>
            <a:srgbClr val="404040"/>
          </a:solidFill>
          <a:ln w="127000" cap="sq" cmpd="thinThick">
            <a:solidFill>
              <a:srgbClr val="4040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94554" y="466578"/>
            <a:ext cx="8354891" cy="93044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marL="1027374" marR="1217825"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600" b="1" kern="1200" spc="-29">
                <a:solidFill>
                  <a:srgbClr val="FFFFFF"/>
                </a:solidFill>
                <a:latin typeface="+mj-lt"/>
                <a:ea typeface="+mj-ea"/>
                <a:cs typeface="+mj-cs"/>
              </a:rPr>
              <a:t>AVANCE ARL DEL SG SST 2020</a:t>
            </a:r>
            <a:endParaRPr lang="en-US" sz="3600" kern="120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cxnSp>
        <p:nvCxnSpPr>
          <p:cNvPr id="21" name="Straight Connector 17">
            <a:extLst>
              <a:ext uri="{FF2B5EF4-FFF2-40B4-BE49-F238E27FC236}">
                <a16:creationId xmlns:a16="http://schemas.microsoft.com/office/drawing/2014/main" xmlns="" id="{7E7C77BC-7138-40B1-A15B-20F57A49462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1657350" y="1448631"/>
            <a:ext cx="5829300" cy="0"/>
          </a:xfrm>
          <a:prstGeom prst="line">
            <a:avLst/>
          </a:prstGeom>
          <a:ln w="2222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bject 10"/>
          <p:cNvSpPr txBox="1"/>
          <p:nvPr/>
        </p:nvSpPr>
        <p:spPr>
          <a:xfrm>
            <a:off x="907415" y="2539670"/>
            <a:ext cx="1526183" cy="2543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39"/>
              </a:lnSpc>
              <a:spcBef>
                <a:spcPts val="97"/>
              </a:spcBef>
            </a:pPr>
            <a:endParaRPr sz="1800" dirty="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547366" y="2539670"/>
            <a:ext cx="1484977" cy="2543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39"/>
              </a:lnSpc>
              <a:spcBef>
                <a:spcPts val="97"/>
              </a:spcBef>
            </a:pPr>
            <a:endParaRPr sz="1800" dirty="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158615" y="2539670"/>
            <a:ext cx="174196" cy="2543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39"/>
              </a:lnSpc>
              <a:spcBef>
                <a:spcPts val="97"/>
              </a:spcBef>
            </a:pPr>
            <a:endParaRPr sz="1800" dirty="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907415" y="2816149"/>
            <a:ext cx="7515392" cy="53117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39"/>
              </a:lnSpc>
              <a:spcBef>
                <a:spcPts val="97"/>
              </a:spcBef>
            </a:pPr>
            <a:endParaRPr sz="1800" dirty="0">
              <a:latin typeface="Arial"/>
              <a:cs typeface="Arial"/>
            </a:endParaRPr>
          </a:p>
        </p:txBody>
      </p:sp>
      <p:graphicFrame>
        <p:nvGraphicFramePr>
          <p:cNvPr id="5" name="Tabla 4">
            <a:extLst>
              <a:ext uri="{FF2B5EF4-FFF2-40B4-BE49-F238E27FC236}">
                <a16:creationId xmlns:a16="http://schemas.microsoft.com/office/drawing/2014/main" xmlns="" id="{25946F36-C3C7-4B37-8986-77026A1CA52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3405798"/>
              </p:ext>
            </p:extLst>
          </p:nvPr>
        </p:nvGraphicFramePr>
        <p:xfrm>
          <a:off x="240030" y="2594668"/>
          <a:ext cx="8622617" cy="3828127"/>
        </p:xfrm>
        <a:graphic>
          <a:graphicData uri="http://schemas.openxmlformats.org/drawingml/2006/table">
            <a:tbl>
              <a:tblPr>
                <a:tableStyleId>{16D9F66E-5EB9-4882-86FB-DCBF35E3C3E4}</a:tableStyleId>
              </a:tblPr>
              <a:tblGrid>
                <a:gridCol w="3089992">
                  <a:extLst>
                    <a:ext uri="{9D8B030D-6E8A-4147-A177-3AD203B41FA5}">
                      <a16:colId xmlns:a16="http://schemas.microsoft.com/office/drawing/2014/main" xmlns="" val="3370969848"/>
                    </a:ext>
                  </a:extLst>
                </a:gridCol>
                <a:gridCol w="2644118">
                  <a:extLst>
                    <a:ext uri="{9D8B030D-6E8A-4147-A177-3AD203B41FA5}">
                      <a16:colId xmlns:a16="http://schemas.microsoft.com/office/drawing/2014/main" xmlns="" val="606828032"/>
                    </a:ext>
                  </a:extLst>
                </a:gridCol>
                <a:gridCol w="1611456">
                  <a:extLst>
                    <a:ext uri="{9D8B030D-6E8A-4147-A177-3AD203B41FA5}">
                      <a16:colId xmlns:a16="http://schemas.microsoft.com/office/drawing/2014/main" xmlns="" val="3485028686"/>
                    </a:ext>
                  </a:extLst>
                </a:gridCol>
                <a:gridCol w="1277051">
                  <a:extLst>
                    <a:ext uri="{9D8B030D-6E8A-4147-A177-3AD203B41FA5}">
                      <a16:colId xmlns:a16="http://schemas.microsoft.com/office/drawing/2014/main" xmlns="" val="3064145401"/>
                    </a:ext>
                  </a:extLst>
                </a:gridCol>
              </a:tblGrid>
              <a:tr h="290744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s-ES" sz="1600" u="none" strike="noStrike">
                          <a:effectLst/>
                        </a:rPr>
                        <a:t>AVANCE DE ACTIVIDADES CON ARL</a:t>
                      </a:r>
                      <a:endParaRPr lang="es-ES" sz="1600" b="1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918913962"/>
                  </a:ext>
                </a:extLst>
              </a:tr>
              <a:tr h="29074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O" sz="1600" u="none" strike="noStrike">
                          <a:effectLst/>
                        </a:rPr>
                        <a:t>ESTRATEGA</a:t>
                      </a:r>
                      <a:endParaRPr lang="es-CO" sz="1600" b="1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O" sz="1600" u="none" strike="noStrike">
                          <a:effectLst/>
                        </a:rPr>
                        <a:t>REQUISITO</a:t>
                      </a:r>
                      <a:endParaRPr lang="es-CO" sz="1600" b="1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CO" sz="1600" u="none" strike="noStrike">
                          <a:effectLst/>
                        </a:rPr>
                        <a:t>RESULTADO</a:t>
                      </a:r>
                      <a:endParaRPr lang="es-CO" sz="1600" b="1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32269047"/>
                  </a:ext>
                </a:extLst>
              </a:tr>
              <a:tr h="290744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u="none" strike="noStrike">
                          <a:effectLst/>
                        </a:rPr>
                        <a:t>% Cumplimiento</a:t>
                      </a:r>
                      <a:endParaRPr lang="es-CO" sz="1600" b="1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u="none" strike="noStrike">
                          <a:effectLst/>
                        </a:rPr>
                        <a:t>% Cobertura</a:t>
                      </a:r>
                      <a:endParaRPr lang="es-CO" sz="1600" b="1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2692236826"/>
                  </a:ext>
                </a:extLst>
              </a:tr>
              <a:tr h="290744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s-CO" sz="1600" u="none" strike="noStrike">
                          <a:effectLst/>
                        </a:rPr>
                        <a:t>VIGILANCIA EPIDEMIOLOGICA PSICOSOCIAL</a:t>
                      </a:r>
                      <a:endParaRPr lang="es-CO" sz="1600" b="1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600" u="none" strike="noStrike">
                          <a:effectLst/>
                        </a:rPr>
                        <a:t>Salud Mental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u="none" strike="noStrike">
                          <a:effectLst/>
                        </a:rPr>
                        <a:t>100%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u="none" strike="noStrike">
                          <a:effectLst/>
                        </a:rPr>
                        <a:t>100%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278269526"/>
                  </a:ext>
                </a:extLst>
              </a:tr>
              <a:tr h="533030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600" u="none" strike="noStrike">
                          <a:effectLst/>
                        </a:rPr>
                        <a:t>Intervención de Factores de Riesgo Psicosocial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u="none" strike="noStrike">
                          <a:effectLst/>
                        </a:rPr>
                        <a:t>100%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u="none" strike="noStrike">
                          <a:effectLst/>
                        </a:rPr>
                        <a:t>100%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590262918"/>
                  </a:ext>
                </a:extLst>
              </a:tr>
              <a:tr h="775317">
                <a:tc rowSpan="4">
                  <a:txBody>
                    <a:bodyPr/>
                    <a:lstStyle/>
                    <a:p>
                      <a:pPr algn="l" fontAlgn="ctr"/>
                      <a:r>
                        <a:rPr lang="es-CO" sz="1600" u="none" strike="noStrike">
                          <a:effectLst/>
                        </a:rPr>
                        <a:t>PROMOCIÓN Y PREVENCIÓN PSICOSOCIAL</a:t>
                      </a:r>
                      <a:endParaRPr lang="es-CO" sz="1600" b="1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CO" sz="1600" u="none" strike="noStrike">
                          <a:effectLst/>
                        </a:rPr>
                        <a:t>Bienestar Total </a:t>
                      </a:r>
                      <a:br>
                        <a:rPr lang="es-CO" sz="1600" u="none" strike="noStrike">
                          <a:effectLst/>
                        </a:rPr>
                      </a:br>
                      <a:r>
                        <a:rPr lang="es-CO" sz="1600" u="none" strike="noStrike">
                          <a:effectLst/>
                        </a:rPr>
                        <a:t>(Me Cuido)</a:t>
                      </a:r>
                      <a:br>
                        <a:rPr lang="es-CO" sz="1600" u="none" strike="noStrike">
                          <a:effectLst/>
                        </a:rPr>
                      </a:b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u="none" strike="noStrike">
                          <a:effectLst/>
                        </a:rPr>
                        <a:t>100%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u="none" strike="noStrike">
                          <a:effectLst/>
                        </a:rPr>
                        <a:t>100%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465885742"/>
                  </a:ext>
                </a:extLst>
              </a:tr>
              <a:tr h="533030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600" u="none" strike="noStrike">
                          <a:effectLst/>
                        </a:rPr>
                        <a:t>Ser Integral </a:t>
                      </a:r>
                      <a:br>
                        <a:rPr lang="es-CO" sz="1600" u="none" strike="noStrike">
                          <a:effectLst/>
                        </a:rPr>
                      </a:br>
                      <a:r>
                        <a:rPr lang="es-CO" sz="1600" u="none" strike="noStrike">
                          <a:effectLst/>
                        </a:rPr>
                        <a:t>(Cuido mi Entorno)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u="none" strike="noStrike">
                          <a:effectLst/>
                        </a:rPr>
                        <a:t>100%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u="none" strike="noStrike">
                          <a:effectLst/>
                        </a:rPr>
                        <a:t>100%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2843148775"/>
                  </a:ext>
                </a:extLst>
              </a:tr>
              <a:tr h="533030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600" u="none" strike="noStrike">
                          <a:effectLst/>
                        </a:rPr>
                        <a:t>Comunidad Judicial </a:t>
                      </a:r>
                      <a:br>
                        <a:rPr lang="es-CO" sz="1600" u="none" strike="noStrike">
                          <a:effectLst/>
                        </a:rPr>
                      </a:br>
                      <a:r>
                        <a:rPr lang="es-CO" sz="1600" u="none" strike="noStrike">
                          <a:effectLst/>
                        </a:rPr>
                        <a:t>(Juntos nos Cuidamos)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u="none" strike="noStrike">
                          <a:effectLst/>
                        </a:rPr>
                        <a:t>100%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u="none" strike="noStrike">
                          <a:effectLst/>
                        </a:rPr>
                        <a:t>100%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436164402"/>
                  </a:ext>
                </a:extLst>
              </a:tr>
              <a:tr h="290744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600" u="none" strike="noStrike">
                          <a:effectLst/>
                        </a:rPr>
                        <a:t>Gestores de Convivencia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u="none" strike="noStrike">
                          <a:effectLst/>
                        </a:rPr>
                        <a:t>100%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u="none" strike="noStrike">
                          <a:effectLst/>
                        </a:rPr>
                        <a:t>100%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3401327026"/>
                  </a:ext>
                </a:extLst>
              </a:tr>
            </a:tbl>
          </a:graphicData>
        </a:graphic>
      </p:graphicFrame>
      <p:pic>
        <p:nvPicPr>
          <p:cNvPr id="15" name="4 Imagen" descr="cid:image001.png@01D223C0.6D4B4C70">
            <a:extLst>
              <a:ext uri="{FF2B5EF4-FFF2-40B4-BE49-F238E27FC236}">
                <a16:creationId xmlns:a16="http://schemas.microsoft.com/office/drawing/2014/main" xmlns="" id="{8A205EBD-114A-40D4-AF74-1BAA786C3F7E}"/>
              </a:ext>
            </a:extLst>
          </p:cNvPr>
          <p:cNvPicPr/>
          <p:nvPr/>
        </p:nvPicPr>
        <p:blipFill>
          <a:blip r:embed="rId2" r:link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6445" y="6464379"/>
            <a:ext cx="1219200" cy="389385"/>
          </a:xfrm>
          <a:prstGeom prst="rect">
            <a:avLst/>
          </a:prstGeom>
          <a:noFill/>
          <a:ln>
            <a:noFill/>
          </a:ln>
        </p:spPr>
      </p:pic>
      <p:pic>
        <p:nvPicPr>
          <p:cNvPr id="17" name="Imagen 16" descr="Logotipo, nombre de la empresa&#10;&#10;Descripción generada automáticamente">
            <a:extLst>
              <a:ext uri="{FF2B5EF4-FFF2-40B4-BE49-F238E27FC236}">
                <a16:creationId xmlns:a16="http://schemas.microsoft.com/office/drawing/2014/main" xmlns="" id="{F1B68DB7-B372-491C-9390-D4686520045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9800" y="6489404"/>
            <a:ext cx="1219200" cy="360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8828918"/>
      </p:ext>
    </p:extLst>
  </p:cSld>
  <p:clrMapOvr>
    <a:masterClrMapping/>
  </p:clrMapOvr>
  <p:transition spd="slow">
    <p:wip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xmlns="" id="{823AC064-BC96-4F32-8AE1-B2FD3875482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ltGray">
          <a:xfrm>
            <a:off x="283551" y="343486"/>
            <a:ext cx="8579094" cy="1844256"/>
          </a:xfrm>
          <a:prstGeom prst="rect">
            <a:avLst/>
          </a:prstGeom>
          <a:solidFill>
            <a:srgbClr val="404040"/>
          </a:solidFill>
          <a:ln w="127000" cap="sq" cmpd="thinThick">
            <a:solidFill>
              <a:srgbClr val="4040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94554" y="466578"/>
            <a:ext cx="8354891" cy="93044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marL="1027374" marR="1217825"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900" b="1" kern="1200" spc="-29">
                <a:solidFill>
                  <a:srgbClr val="FFFFFF"/>
                </a:solidFill>
                <a:latin typeface="+mj-lt"/>
                <a:ea typeface="+mj-ea"/>
                <a:cs typeface="+mj-cs"/>
              </a:rPr>
              <a:t>% CUMPLIMIENTO Y COBERTURA DE ACTIVIDADES</a:t>
            </a:r>
            <a:endParaRPr lang="en-US" sz="2900" kern="120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xmlns="" id="{7E7C77BC-7138-40B1-A15B-20F57A49462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1657350" y="1448631"/>
            <a:ext cx="5829300" cy="0"/>
          </a:xfrm>
          <a:prstGeom prst="line">
            <a:avLst/>
          </a:prstGeom>
          <a:ln w="2222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bject 10"/>
          <p:cNvSpPr txBox="1"/>
          <p:nvPr/>
        </p:nvSpPr>
        <p:spPr>
          <a:xfrm>
            <a:off x="907415" y="2539670"/>
            <a:ext cx="1526183" cy="2543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39"/>
              </a:lnSpc>
              <a:spcBef>
                <a:spcPts val="97"/>
              </a:spcBef>
            </a:pPr>
            <a:endParaRPr sz="1800" dirty="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547366" y="2539670"/>
            <a:ext cx="1484977" cy="2543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39"/>
              </a:lnSpc>
              <a:spcBef>
                <a:spcPts val="97"/>
              </a:spcBef>
            </a:pPr>
            <a:endParaRPr sz="1800" dirty="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158615" y="2539670"/>
            <a:ext cx="174196" cy="2543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39"/>
              </a:lnSpc>
              <a:spcBef>
                <a:spcPts val="97"/>
              </a:spcBef>
            </a:pPr>
            <a:endParaRPr sz="1800" dirty="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907415" y="2816149"/>
            <a:ext cx="7515392" cy="53117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39"/>
              </a:lnSpc>
              <a:spcBef>
                <a:spcPts val="97"/>
              </a:spcBef>
            </a:pPr>
            <a:endParaRPr sz="1800" dirty="0">
              <a:latin typeface="Arial"/>
              <a:cs typeface="Arial"/>
            </a:endParaRPr>
          </a:p>
        </p:txBody>
      </p:sp>
      <p:graphicFrame>
        <p:nvGraphicFramePr>
          <p:cNvPr id="14" name="6 Gráfico">
            <a:extLst>
              <a:ext uri="{FF2B5EF4-FFF2-40B4-BE49-F238E27FC236}">
                <a16:creationId xmlns:a16="http://schemas.microsoft.com/office/drawing/2014/main" xmlns="" id="{00000000-0008-0000-0200-000007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52160885"/>
              </p:ext>
            </p:extLst>
          </p:nvPr>
        </p:nvGraphicFramePr>
        <p:xfrm>
          <a:off x="240030" y="2438400"/>
          <a:ext cx="8622615" cy="39976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15" name="4 Imagen" descr="cid:image001.png@01D223C0.6D4B4C70">
            <a:extLst>
              <a:ext uri="{FF2B5EF4-FFF2-40B4-BE49-F238E27FC236}">
                <a16:creationId xmlns:a16="http://schemas.microsoft.com/office/drawing/2014/main" xmlns="" id="{A12F4A64-495B-4DEC-9C87-0D8B57933A04}"/>
              </a:ext>
            </a:extLst>
          </p:cNvPr>
          <p:cNvPicPr/>
          <p:nvPr/>
        </p:nvPicPr>
        <p:blipFill>
          <a:blip r:embed="rId3" r:link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6445" y="6464379"/>
            <a:ext cx="1219200" cy="389385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Imagen 15" descr="Logotipo, nombre de la empresa&#10;&#10;Descripción generada automáticamente">
            <a:extLst>
              <a:ext uri="{FF2B5EF4-FFF2-40B4-BE49-F238E27FC236}">
                <a16:creationId xmlns:a16="http://schemas.microsoft.com/office/drawing/2014/main" xmlns="" id="{5C8F1ADC-CB5C-4C18-8194-DD67F2321B07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9800" y="6489404"/>
            <a:ext cx="1219200" cy="360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1395582"/>
      </p:ext>
    </p:extLst>
  </p:cSld>
  <p:clrMapOvr>
    <a:masterClrMapping/>
  </p:clrMapOvr>
  <p:transition spd="slow">
    <p:wip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15">
            <a:extLst>
              <a:ext uri="{FF2B5EF4-FFF2-40B4-BE49-F238E27FC236}">
                <a16:creationId xmlns:a16="http://schemas.microsoft.com/office/drawing/2014/main" xmlns="" id="{823AC064-BC96-4F32-8AE1-B2FD3875482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ltGray">
          <a:xfrm>
            <a:off x="283551" y="343486"/>
            <a:ext cx="8579094" cy="1844256"/>
          </a:xfrm>
          <a:prstGeom prst="rect">
            <a:avLst/>
          </a:prstGeom>
          <a:solidFill>
            <a:srgbClr val="404040"/>
          </a:solidFill>
          <a:ln w="127000" cap="sq" cmpd="thinThick">
            <a:solidFill>
              <a:srgbClr val="4040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94554" y="466578"/>
            <a:ext cx="8354891" cy="93044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marL="1027374" marR="1217825"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600" b="1" kern="1200" spc="-29">
                <a:solidFill>
                  <a:srgbClr val="FFFFFF"/>
                </a:solidFill>
                <a:latin typeface="+mj-lt"/>
                <a:ea typeface="+mj-ea"/>
                <a:cs typeface="+mj-cs"/>
              </a:rPr>
              <a:t>AVANCE ARL DEL SG SST 2020</a:t>
            </a:r>
            <a:endParaRPr lang="en-US" sz="3600" kern="120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cxnSp>
        <p:nvCxnSpPr>
          <p:cNvPr id="29" name="Straight Connector 17">
            <a:extLst>
              <a:ext uri="{FF2B5EF4-FFF2-40B4-BE49-F238E27FC236}">
                <a16:creationId xmlns:a16="http://schemas.microsoft.com/office/drawing/2014/main" xmlns="" id="{7E7C77BC-7138-40B1-A15B-20F57A49462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1657350" y="1448631"/>
            <a:ext cx="5829300" cy="0"/>
          </a:xfrm>
          <a:prstGeom prst="line">
            <a:avLst/>
          </a:prstGeom>
          <a:ln w="2222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bject 10"/>
          <p:cNvSpPr txBox="1"/>
          <p:nvPr/>
        </p:nvSpPr>
        <p:spPr>
          <a:xfrm>
            <a:off x="907415" y="2539670"/>
            <a:ext cx="1526183" cy="2543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39"/>
              </a:lnSpc>
              <a:spcBef>
                <a:spcPts val="97"/>
              </a:spcBef>
            </a:pPr>
            <a:endParaRPr sz="1800" dirty="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547366" y="2539670"/>
            <a:ext cx="1484977" cy="2543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39"/>
              </a:lnSpc>
              <a:spcBef>
                <a:spcPts val="97"/>
              </a:spcBef>
            </a:pPr>
            <a:endParaRPr sz="1800" dirty="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158615" y="2539670"/>
            <a:ext cx="174196" cy="2543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39"/>
              </a:lnSpc>
              <a:spcBef>
                <a:spcPts val="97"/>
              </a:spcBef>
            </a:pPr>
            <a:endParaRPr sz="1800" dirty="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907415" y="2816149"/>
            <a:ext cx="7515392" cy="53117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39"/>
              </a:lnSpc>
              <a:spcBef>
                <a:spcPts val="97"/>
              </a:spcBef>
            </a:pPr>
            <a:endParaRPr sz="1800" dirty="0">
              <a:latin typeface="Arial"/>
              <a:cs typeface="Arial"/>
            </a:endParaRP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xmlns="" id="{772F268D-CC7F-444C-BD2C-BCCA215C24F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5865623"/>
              </p:ext>
            </p:extLst>
          </p:nvPr>
        </p:nvGraphicFramePr>
        <p:xfrm>
          <a:off x="240030" y="2438400"/>
          <a:ext cx="8622617" cy="3949968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2926540">
                  <a:extLst>
                    <a:ext uri="{9D8B030D-6E8A-4147-A177-3AD203B41FA5}">
                      <a16:colId xmlns:a16="http://schemas.microsoft.com/office/drawing/2014/main" xmlns="" val="3815963125"/>
                    </a:ext>
                  </a:extLst>
                </a:gridCol>
                <a:gridCol w="2926540">
                  <a:extLst>
                    <a:ext uri="{9D8B030D-6E8A-4147-A177-3AD203B41FA5}">
                      <a16:colId xmlns:a16="http://schemas.microsoft.com/office/drawing/2014/main" xmlns="" val="1499967231"/>
                    </a:ext>
                  </a:extLst>
                </a:gridCol>
                <a:gridCol w="1526072">
                  <a:extLst>
                    <a:ext uri="{9D8B030D-6E8A-4147-A177-3AD203B41FA5}">
                      <a16:colId xmlns:a16="http://schemas.microsoft.com/office/drawing/2014/main" xmlns="" val="2997439609"/>
                    </a:ext>
                  </a:extLst>
                </a:gridCol>
                <a:gridCol w="1243465">
                  <a:extLst>
                    <a:ext uri="{9D8B030D-6E8A-4147-A177-3AD203B41FA5}">
                      <a16:colId xmlns:a16="http://schemas.microsoft.com/office/drawing/2014/main" xmlns="" val="1123686211"/>
                    </a:ext>
                  </a:extLst>
                </a:gridCol>
              </a:tblGrid>
              <a:tr h="170068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s-ES" sz="900" u="none" strike="noStrike">
                          <a:effectLst/>
                        </a:rPr>
                        <a:t>AVANCE DE ACTIVIDADES CON ARL</a:t>
                      </a:r>
                      <a:endParaRPr lang="es-ES" sz="900" b="1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567598920"/>
                  </a:ext>
                </a:extLst>
              </a:tr>
              <a:tr h="17006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O" sz="900" u="none" strike="noStrike">
                          <a:effectLst/>
                        </a:rPr>
                        <a:t>ESTRATEGA</a:t>
                      </a:r>
                      <a:endParaRPr lang="es-CO" sz="900" b="1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O" sz="900" u="none" strike="noStrike">
                          <a:effectLst/>
                        </a:rPr>
                        <a:t>REQUISITO</a:t>
                      </a:r>
                      <a:endParaRPr lang="es-CO" sz="900" b="1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CO" sz="900" u="none" strike="noStrike">
                          <a:effectLst/>
                        </a:rPr>
                        <a:t>RESULTADO</a:t>
                      </a:r>
                      <a:endParaRPr lang="es-CO" sz="900" b="1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595100234"/>
                  </a:ext>
                </a:extLst>
              </a:tr>
              <a:tr h="170068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u="none" strike="noStrike">
                          <a:effectLst/>
                        </a:rPr>
                        <a:t>% Cumplimiento</a:t>
                      </a:r>
                      <a:endParaRPr lang="es-CO" sz="900" b="1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u="none" strike="noStrike">
                          <a:effectLst/>
                        </a:rPr>
                        <a:t>% Cobertura</a:t>
                      </a:r>
                      <a:endParaRPr lang="es-CO" sz="900" b="1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764071552"/>
                  </a:ext>
                </a:extLst>
              </a:tr>
              <a:tr h="170068">
                <a:tc rowSpan="11">
                  <a:txBody>
                    <a:bodyPr/>
                    <a:lstStyle/>
                    <a:p>
                      <a:pPr algn="l" fontAlgn="ctr"/>
                      <a:r>
                        <a:rPr lang="es-CO" sz="900" u="none" strike="noStrike">
                          <a:effectLst/>
                        </a:rPr>
                        <a:t>HIGIENE Y SEGURIDAD INDUSTRIAL</a:t>
                      </a:r>
                      <a:endParaRPr lang="es-CO" sz="900" b="1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u="none" strike="noStrike">
                          <a:effectLst/>
                        </a:rPr>
                        <a:t>Inspecciones de condiciones de Seguridad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u="none" strike="noStrike">
                          <a:effectLst/>
                        </a:rPr>
                        <a:t>100%</a:t>
                      </a:r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900" u="none" strike="noStrike">
                          <a:effectLst/>
                        </a:rPr>
                        <a:t> </a:t>
                      </a:r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xmlns="" val="2696575236"/>
                  </a:ext>
                </a:extLst>
              </a:tr>
              <a:tr h="170068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u="none" strike="noStrike">
                          <a:effectLst/>
                        </a:rPr>
                        <a:t>Prevención de Accidentes de Trabajo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u="none" strike="noStrike">
                          <a:effectLst/>
                        </a:rPr>
                        <a:t>100%</a:t>
                      </a:r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u="none" strike="noStrike">
                          <a:effectLst/>
                        </a:rPr>
                        <a:t>100%</a:t>
                      </a:r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xmlns="" val="4005175484"/>
                  </a:ext>
                </a:extLst>
              </a:tr>
              <a:tr h="170068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u="none" strike="noStrike">
                          <a:effectLst/>
                        </a:rPr>
                        <a:t>Prevención de Accidentes Riesgo Publico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u="none" strike="noStrike">
                          <a:effectLst/>
                        </a:rPr>
                        <a:t>100%</a:t>
                      </a:r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u="none" strike="noStrike">
                          <a:effectLst/>
                        </a:rPr>
                        <a:t>100%</a:t>
                      </a:r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xmlns="" val="91124938"/>
                  </a:ext>
                </a:extLst>
              </a:tr>
              <a:tr h="170068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900" u="none" strike="noStrike">
                          <a:effectLst/>
                        </a:rPr>
                        <a:t>Prevención de Accidentes Viales </a:t>
                      </a:r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u="none" strike="noStrike">
                          <a:effectLst/>
                        </a:rPr>
                        <a:t>100%</a:t>
                      </a:r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u="none" strike="noStrike">
                          <a:effectLst/>
                        </a:rPr>
                        <a:t>100%</a:t>
                      </a:r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xmlns="" val="1383893414"/>
                  </a:ext>
                </a:extLst>
              </a:tr>
              <a:tr h="170068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900" u="none" strike="noStrike">
                          <a:effectLst/>
                        </a:rPr>
                        <a:t>Planes de Emergencia</a:t>
                      </a:r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u="none" strike="noStrike">
                          <a:effectLst/>
                        </a:rPr>
                        <a:t>100%</a:t>
                      </a:r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900" u="none" strike="noStrike">
                          <a:effectLst/>
                        </a:rPr>
                        <a:t> </a:t>
                      </a:r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xmlns="" val="411154903"/>
                  </a:ext>
                </a:extLst>
              </a:tr>
              <a:tr h="170068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u="none" strike="noStrike">
                          <a:effectLst/>
                        </a:rPr>
                        <a:t>Formación Comités Operativos de Emergencias - 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u="none" strike="noStrike">
                          <a:effectLst/>
                        </a:rPr>
                        <a:t>100%</a:t>
                      </a:r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u="none" strike="noStrike">
                          <a:effectLst/>
                        </a:rPr>
                        <a:t>90%</a:t>
                      </a:r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2680778095"/>
                  </a:ext>
                </a:extLst>
              </a:tr>
              <a:tr h="170068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900" u="none" strike="noStrike">
                          <a:effectLst/>
                        </a:rPr>
                        <a:t>Formación Brigadas de Emergencias</a:t>
                      </a:r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u="none" strike="noStrike">
                          <a:effectLst/>
                        </a:rPr>
                        <a:t>100%</a:t>
                      </a:r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u="none" strike="noStrike">
                          <a:effectLst/>
                        </a:rPr>
                        <a:t>81%</a:t>
                      </a:r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197484694"/>
                  </a:ext>
                </a:extLst>
              </a:tr>
              <a:tr h="170068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900" u="none" strike="noStrike">
                          <a:effectLst/>
                        </a:rPr>
                        <a:t>Formación Coordinadores de Evacuación</a:t>
                      </a:r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u="none" strike="noStrike">
                          <a:effectLst/>
                        </a:rPr>
                        <a:t>100%</a:t>
                      </a:r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u="none" strike="noStrike">
                          <a:effectLst/>
                        </a:rPr>
                        <a:t>100%</a:t>
                      </a:r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609146809"/>
                  </a:ext>
                </a:extLst>
              </a:tr>
              <a:tr h="170068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u="none" strike="noStrike">
                          <a:effectLst/>
                        </a:rPr>
                        <a:t>Planeación y ejecución de Simulacros de Evacuación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u="none" strike="noStrike">
                          <a:effectLst/>
                        </a:rPr>
                        <a:t>100%</a:t>
                      </a:r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900" u="none" strike="noStrike">
                          <a:effectLst/>
                        </a:rPr>
                        <a:t> </a:t>
                      </a:r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xmlns="" val="3261394488"/>
                  </a:ext>
                </a:extLst>
              </a:tr>
              <a:tr h="170068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u="none" strike="noStrike">
                          <a:effectLst/>
                        </a:rPr>
                        <a:t>Gestion de Peligros y Riesgos 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u="none" strike="noStrike">
                          <a:effectLst/>
                        </a:rPr>
                        <a:t>100%</a:t>
                      </a:r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900" u="none" strike="noStrike">
                          <a:effectLst/>
                        </a:rPr>
                        <a:t> </a:t>
                      </a:r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xmlns="" val="2972364657"/>
                  </a:ext>
                </a:extLst>
              </a:tr>
              <a:tr h="170068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u="none" strike="noStrike">
                          <a:effectLst/>
                        </a:rPr>
                        <a:t>Formación de Copasst Activos y en marcha 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u="none" strike="noStrike">
                          <a:effectLst/>
                        </a:rPr>
                        <a:t>100%</a:t>
                      </a:r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u="none" strike="noStrike">
                          <a:effectLst/>
                        </a:rPr>
                        <a:t>100%</a:t>
                      </a:r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xmlns="" val="1098755884"/>
                  </a:ext>
                </a:extLst>
              </a:tr>
              <a:tr h="307220">
                <a:tc rowSpan="3">
                  <a:txBody>
                    <a:bodyPr/>
                    <a:lstStyle/>
                    <a:p>
                      <a:pPr algn="l" fontAlgn="ctr"/>
                      <a:r>
                        <a:rPr lang="es-ES" sz="900" u="none" strike="noStrike">
                          <a:effectLst/>
                        </a:rPr>
                        <a:t>PROMOCIÓN Y PREVENCIÓN HIGIENE Y SEGURIDAD INDUSTRIAL </a:t>
                      </a:r>
                      <a:endParaRPr lang="es-ES" sz="900" b="1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900" u="none" strike="noStrike">
                          <a:effectLst/>
                        </a:rPr>
                        <a:t>Bienestar Total </a:t>
                      </a:r>
                      <a:br>
                        <a:rPr lang="es-CO" sz="900" u="none" strike="noStrike">
                          <a:effectLst/>
                        </a:rPr>
                      </a:br>
                      <a:r>
                        <a:rPr lang="es-CO" sz="900" u="none" strike="noStrike">
                          <a:effectLst/>
                        </a:rPr>
                        <a:t>(Me Cuido)</a:t>
                      </a:r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u="none" strike="noStrike">
                          <a:effectLst/>
                        </a:rPr>
                        <a:t>100%</a:t>
                      </a:r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u="none" strike="noStrike">
                          <a:effectLst/>
                        </a:rPr>
                        <a:t>100%</a:t>
                      </a:r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322604590"/>
                  </a:ext>
                </a:extLst>
              </a:tr>
              <a:tr h="307220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900" u="none" strike="noStrike">
                          <a:effectLst/>
                        </a:rPr>
                        <a:t>Ser Integral </a:t>
                      </a:r>
                      <a:br>
                        <a:rPr lang="es-CO" sz="900" u="none" strike="noStrike">
                          <a:effectLst/>
                        </a:rPr>
                      </a:br>
                      <a:r>
                        <a:rPr lang="es-CO" sz="900" u="none" strike="noStrike">
                          <a:effectLst/>
                        </a:rPr>
                        <a:t>(Cuido mi Entorno)</a:t>
                      </a:r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u="none" strike="noStrike">
                          <a:effectLst/>
                        </a:rPr>
                        <a:t>100%</a:t>
                      </a:r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u="none" strike="noStrike">
                          <a:effectLst/>
                        </a:rPr>
                        <a:t>100%</a:t>
                      </a:r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623842520"/>
                  </a:ext>
                </a:extLst>
              </a:tr>
              <a:tr h="307220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900" u="none" strike="noStrike">
                          <a:effectLst/>
                        </a:rPr>
                        <a:t>Comunidad Judicial </a:t>
                      </a:r>
                      <a:br>
                        <a:rPr lang="es-CO" sz="900" u="none" strike="noStrike">
                          <a:effectLst/>
                        </a:rPr>
                      </a:br>
                      <a:r>
                        <a:rPr lang="es-CO" sz="900" u="none" strike="noStrike">
                          <a:effectLst/>
                        </a:rPr>
                        <a:t>(Juntos nos Cuidamos)</a:t>
                      </a:r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u="none" strike="noStrike">
                          <a:effectLst/>
                        </a:rPr>
                        <a:t>100%</a:t>
                      </a:r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u="none" strike="noStrike">
                          <a:effectLst/>
                        </a:rPr>
                        <a:t>100%</a:t>
                      </a:r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3078286959"/>
                  </a:ext>
                </a:extLst>
              </a:tr>
              <a:tr h="170068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s-CO" sz="900" u="none" strike="noStrike">
                          <a:effectLst/>
                        </a:rPr>
                        <a:t>PREVENCIÓN INTEGRAL </a:t>
                      </a:r>
                      <a:endParaRPr lang="es-CO" sz="900" b="1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u="none" strike="noStrike">
                          <a:effectLst/>
                        </a:rPr>
                        <a:t>Semana Seguridad y Salud  en el Trabajo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u="none" strike="noStrike">
                          <a:effectLst/>
                        </a:rPr>
                        <a:t>100%</a:t>
                      </a:r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u="none" strike="noStrike">
                          <a:effectLst/>
                        </a:rPr>
                        <a:t>100%</a:t>
                      </a:r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xmlns="" val="2032916442"/>
                  </a:ext>
                </a:extLst>
              </a:tr>
              <a:tr h="307220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u="none" strike="noStrike">
                          <a:effectLst/>
                        </a:rPr>
                        <a:t>Encuentros de Municipios, Jurisdicciones y/o Brigadas de intervención 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u="none" strike="noStrike">
                          <a:effectLst/>
                        </a:rPr>
                        <a:t>100%</a:t>
                      </a:r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u="none" strike="noStrike">
                          <a:effectLst/>
                        </a:rPr>
                        <a:t>100%</a:t>
                      </a:r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2830875499"/>
                  </a:ext>
                </a:extLst>
              </a:tr>
              <a:tr h="170068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O" sz="900" u="none" strike="noStrike">
                          <a:effectLst/>
                        </a:rPr>
                        <a:t>TOTAL</a:t>
                      </a:r>
                      <a:endParaRPr lang="es-CO" sz="900" b="1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u="none" strike="noStrike">
                          <a:effectLst/>
                        </a:rPr>
                        <a:t>100%</a:t>
                      </a:r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u="none" strike="noStrike" dirty="0">
                          <a:effectLst/>
                        </a:rPr>
                        <a:t>100%</a:t>
                      </a:r>
                      <a:endParaRPr lang="es-CO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xmlns="" val="2434281315"/>
                  </a:ext>
                </a:extLst>
              </a:tr>
            </a:tbl>
          </a:graphicData>
        </a:graphic>
      </p:graphicFrame>
      <p:pic>
        <p:nvPicPr>
          <p:cNvPr id="24" name="4 Imagen" descr="cid:image001.png@01D223C0.6D4B4C70">
            <a:extLst>
              <a:ext uri="{FF2B5EF4-FFF2-40B4-BE49-F238E27FC236}">
                <a16:creationId xmlns:a16="http://schemas.microsoft.com/office/drawing/2014/main" xmlns="" id="{104F5BF8-9EC8-4780-9664-F769487E91E2}"/>
              </a:ext>
            </a:extLst>
          </p:cNvPr>
          <p:cNvPicPr/>
          <p:nvPr/>
        </p:nvPicPr>
        <p:blipFill>
          <a:blip r:embed="rId2" r:link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6445" y="6464379"/>
            <a:ext cx="1219200" cy="389385"/>
          </a:xfrm>
          <a:prstGeom prst="rect">
            <a:avLst/>
          </a:prstGeom>
          <a:noFill/>
          <a:ln>
            <a:noFill/>
          </a:ln>
        </p:spPr>
      </p:pic>
      <p:pic>
        <p:nvPicPr>
          <p:cNvPr id="27" name="Imagen 26" descr="Logotipo, nombre de la empresa&#10;&#10;Descripción generada automáticamente">
            <a:extLst>
              <a:ext uri="{FF2B5EF4-FFF2-40B4-BE49-F238E27FC236}">
                <a16:creationId xmlns:a16="http://schemas.microsoft.com/office/drawing/2014/main" xmlns="" id="{91680275-E233-4268-9E7C-98122A3A3A6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9800" y="6489404"/>
            <a:ext cx="1219200" cy="360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8137249"/>
      </p:ext>
    </p:extLst>
  </p:cSld>
  <p:clrMapOvr>
    <a:masterClrMapping/>
  </p:clrMapOvr>
  <p:transition spd="slow">
    <p:wip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5" name="Straight Connector 19">
            <a:extLst>
              <a:ext uri="{FF2B5EF4-FFF2-40B4-BE49-F238E27FC236}">
                <a16:creationId xmlns:a16="http://schemas.microsoft.com/office/drawing/2014/main" xmlns="" id="{D2E961F1-4A28-4A5F-BBD4-6E400E5E6C7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 bwMode="white">
          <a:xfrm>
            <a:off x="0" y="272357"/>
            <a:ext cx="9141618" cy="0"/>
          </a:xfrm>
          <a:prstGeom prst="line">
            <a:avLst/>
          </a:prstGeom>
          <a:ln w="508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angle 21">
            <a:extLst>
              <a:ext uri="{FF2B5EF4-FFF2-40B4-BE49-F238E27FC236}">
                <a16:creationId xmlns:a16="http://schemas.microsoft.com/office/drawing/2014/main" xmlns="" id="{7F57BEA8-497D-4AA8-8A18-BDCD696B25F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368596"/>
            <a:ext cx="9144000" cy="173555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bject 11"/>
          <p:cNvSpPr txBox="1"/>
          <p:nvPr/>
        </p:nvSpPr>
        <p:spPr>
          <a:xfrm>
            <a:off x="394554" y="489439"/>
            <a:ext cx="8354891" cy="93044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marL="1027374" marR="1217825"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900" b="1" kern="1200" spc="-29">
                <a:solidFill>
                  <a:schemeClr val="bg1"/>
                </a:solidFill>
                <a:latin typeface="+mj-lt"/>
                <a:ea typeface="+mj-ea"/>
                <a:cs typeface="+mj-cs"/>
              </a:rPr>
              <a:t>% CUMPLIMIENTO Y COBERTURA DE ACTIVIDADES</a:t>
            </a:r>
            <a:endParaRPr lang="en-US" sz="29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xmlns="" id="{A82415D3-DDE5-4D63-8CB3-23A5EC581B2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3543300" y="1479733"/>
            <a:ext cx="2057400" cy="0"/>
          </a:xfrm>
          <a:prstGeom prst="line">
            <a:avLst/>
          </a:prstGeom>
          <a:ln w="19050">
            <a:solidFill>
              <a:schemeClr val="bg1">
                <a:alpha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xmlns="" id="{AD7193FB-6AE6-4B3B-8F89-56B55DD63B4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 bwMode="white">
          <a:xfrm>
            <a:off x="0" y="2201402"/>
            <a:ext cx="9141618" cy="0"/>
          </a:xfrm>
          <a:prstGeom prst="line">
            <a:avLst/>
          </a:prstGeom>
          <a:ln w="508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bject 10"/>
          <p:cNvSpPr txBox="1"/>
          <p:nvPr/>
        </p:nvSpPr>
        <p:spPr>
          <a:xfrm>
            <a:off x="907415" y="2539670"/>
            <a:ext cx="1526183" cy="2543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39"/>
              </a:lnSpc>
              <a:spcBef>
                <a:spcPts val="97"/>
              </a:spcBef>
            </a:pPr>
            <a:endParaRPr sz="1800" dirty="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547366" y="2539670"/>
            <a:ext cx="1484977" cy="2543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39"/>
              </a:lnSpc>
              <a:spcBef>
                <a:spcPts val="97"/>
              </a:spcBef>
            </a:pPr>
            <a:endParaRPr sz="1800" dirty="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158615" y="2539670"/>
            <a:ext cx="174196" cy="2543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39"/>
              </a:lnSpc>
              <a:spcBef>
                <a:spcPts val="97"/>
              </a:spcBef>
            </a:pPr>
            <a:endParaRPr sz="1800" dirty="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907415" y="2816149"/>
            <a:ext cx="7515392" cy="53117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39"/>
              </a:lnSpc>
              <a:spcBef>
                <a:spcPts val="97"/>
              </a:spcBef>
            </a:pPr>
            <a:endParaRPr sz="1800" dirty="0">
              <a:latin typeface="Arial"/>
              <a:cs typeface="Arial"/>
            </a:endParaRPr>
          </a:p>
        </p:txBody>
      </p:sp>
      <p:graphicFrame>
        <p:nvGraphicFramePr>
          <p:cNvPr id="15" name="9 Gráfico">
            <a:extLst>
              <a:ext uri="{FF2B5EF4-FFF2-40B4-BE49-F238E27FC236}">
                <a16:creationId xmlns:a16="http://schemas.microsoft.com/office/drawing/2014/main" xmlns="" id="{00000000-0008-0000-0200-00000A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24456880"/>
              </p:ext>
            </p:extLst>
          </p:nvPr>
        </p:nvGraphicFramePr>
        <p:xfrm>
          <a:off x="240030" y="2427541"/>
          <a:ext cx="8622615" cy="39976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17" name="4 Imagen" descr="cid:image001.png@01D223C0.6D4B4C70">
            <a:extLst>
              <a:ext uri="{FF2B5EF4-FFF2-40B4-BE49-F238E27FC236}">
                <a16:creationId xmlns:a16="http://schemas.microsoft.com/office/drawing/2014/main" xmlns="" id="{DD0C0CE3-2162-4B9C-B57F-EDB78B03DB3E}"/>
              </a:ext>
            </a:extLst>
          </p:cNvPr>
          <p:cNvPicPr/>
          <p:nvPr/>
        </p:nvPicPr>
        <p:blipFill>
          <a:blip r:embed="rId3" r:link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6445" y="6464379"/>
            <a:ext cx="1219200" cy="389385"/>
          </a:xfrm>
          <a:prstGeom prst="rect">
            <a:avLst/>
          </a:prstGeom>
          <a:noFill/>
          <a:ln>
            <a:noFill/>
          </a:ln>
        </p:spPr>
      </p:pic>
      <p:pic>
        <p:nvPicPr>
          <p:cNvPr id="18" name="Imagen 17" descr="Logotipo, nombre de la empresa&#10;&#10;Descripción generada automáticamente">
            <a:extLst>
              <a:ext uri="{FF2B5EF4-FFF2-40B4-BE49-F238E27FC236}">
                <a16:creationId xmlns:a16="http://schemas.microsoft.com/office/drawing/2014/main" xmlns="" id="{F7C7DAB8-7D78-4E8A-8EDD-8A276FBB2D0A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9800" y="6489404"/>
            <a:ext cx="1219200" cy="360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6655943"/>
      </p:ext>
    </p:extLst>
  </p:cSld>
  <p:clrMapOvr>
    <a:masterClrMapping/>
  </p:clrMapOvr>
  <p:transition spd="slow">
    <p:wip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5" name="Straight Connector 19">
            <a:extLst>
              <a:ext uri="{FF2B5EF4-FFF2-40B4-BE49-F238E27FC236}">
                <a16:creationId xmlns:a16="http://schemas.microsoft.com/office/drawing/2014/main" xmlns="" id="{D2E961F1-4A28-4A5F-BBD4-6E400E5E6C7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 bwMode="white">
          <a:xfrm>
            <a:off x="0" y="272357"/>
            <a:ext cx="9141618" cy="0"/>
          </a:xfrm>
          <a:prstGeom prst="line">
            <a:avLst/>
          </a:prstGeom>
          <a:ln w="508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angle 21">
            <a:extLst>
              <a:ext uri="{FF2B5EF4-FFF2-40B4-BE49-F238E27FC236}">
                <a16:creationId xmlns:a16="http://schemas.microsoft.com/office/drawing/2014/main" xmlns="" id="{7F57BEA8-497D-4AA8-8A18-BDCD696B25F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368596"/>
            <a:ext cx="9144000" cy="173555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bject 11"/>
          <p:cNvSpPr txBox="1"/>
          <p:nvPr/>
        </p:nvSpPr>
        <p:spPr>
          <a:xfrm>
            <a:off x="394554" y="489439"/>
            <a:ext cx="8354891" cy="93044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marL="1027374" marR="1217825"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900" b="1" kern="1200" spc="-29">
                <a:solidFill>
                  <a:schemeClr val="bg1"/>
                </a:solidFill>
                <a:latin typeface="+mj-lt"/>
                <a:ea typeface="+mj-ea"/>
                <a:cs typeface="+mj-cs"/>
              </a:rPr>
              <a:t>% CUMPLIMIENTO Y COBERTURA DE ACTIVIDADES</a:t>
            </a:r>
            <a:endParaRPr lang="en-US" sz="29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xmlns="" id="{A82415D3-DDE5-4D63-8CB3-23A5EC581B2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3543300" y="1479733"/>
            <a:ext cx="2057400" cy="0"/>
          </a:xfrm>
          <a:prstGeom prst="line">
            <a:avLst/>
          </a:prstGeom>
          <a:ln w="19050">
            <a:solidFill>
              <a:schemeClr val="bg1">
                <a:alpha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xmlns="" id="{AD7193FB-6AE6-4B3B-8F89-56B55DD63B4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 bwMode="white">
          <a:xfrm>
            <a:off x="0" y="2201402"/>
            <a:ext cx="9141618" cy="0"/>
          </a:xfrm>
          <a:prstGeom prst="line">
            <a:avLst/>
          </a:prstGeom>
          <a:ln w="508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bject 10"/>
          <p:cNvSpPr txBox="1"/>
          <p:nvPr/>
        </p:nvSpPr>
        <p:spPr>
          <a:xfrm>
            <a:off x="907415" y="2539670"/>
            <a:ext cx="1526183" cy="2543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39"/>
              </a:lnSpc>
              <a:spcBef>
                <a:spcPts val="97"/>
              </a:spcBef>
            </a:pPr>
            <a:endParaRPr sz="1800" dirty="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547366" y="2539670"/>
            <a:ext cx="1484977" cy="2543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39"/>
              </a:lnSpc>
              <a:spcBef>
                <a:spcPts val="97"/>
              </a:spcBef>
            </a:pPr>
            <a:endParaRPr sz="1800" dirty="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158615" y="2539670"/>
            <a:ext cx="174196" cy="2543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39"/>
              </a:lnSpc>
              <a:spcBef>
                <a:spcPts val="97"/>
              </a:spcBef>
            </a:pPr>
            <a:endParaRPr sz="1800" dirty="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907415" y="2816149"/>
            <a:ext cx="7515392" cy="53117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39"/>
              </a:lnSpc>
              <a:spcBef>
                <a:spcPts val="97"/>
              </a:spcBef>
            </a:pPr>
            <a:endParaRPr sz="1800" dirty="0">
              <a:latin typeface="Arial"/>
              <a:cs typeface="Arial"/>
            </a:endParaRPr>
          </a:p>
        </p:txBody>
      </p:sp>
      <p:pic>
        <p:nvPicPr>
          <p:cNvPr id="17" name="4 Imagen" descr="cid:image001.png@01D223C0.6D4B4C70">
            <a:extLst>
              <a:ext uri="{FF2B5EF4-FFF2-40B4-BE49-F238E27FC236}">
                <a16:creationId xmlns:a16="http://schemas.microsoft.com/office/drawing/2014/main" xmlns="" id="{DD0C0CE3-2162-4B9C-B57F-EDB78B03DB3E}"/>
              </a:ext>
            </a:extLst>
          </p:cNvPr>
          <p:cNvPicPr/>
          <p:nvPr/>
        </p:nvPicPr>
        <p:blipFill>
          <a:blip r:embed="rId2" r:link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6445" y="6464379"/>
            <a:ext cx="1219200" cy="389385"/>
          </a:xfrm>
          <a:prstGeom prst="rect">
            <a:avLst/>
          </a:prstGeom>
          <a:noFill/>
          <a:ln>
            <a:noFill/>
          </a:ln>
        </p:spPr>
      </p:pic>
      <p:pic>
        <p:nvPicPr>
          <p:cNvPr id="18" name="Imagen 17" descr="Logotipo, nombre de la empresa&#10;&#10;Descripción generada automáticamente">
            <a:extLst>
              <a:ext uri="{FF2B5EF4-FFF2-40B4-BE49-F238E27FC236}">
                <a16:creationId xmlns:a16="http://schemas.microsoft.com/office/drawing/2014/main" xmlns="" id="{F7C7DAB8-7D78-4E8A-8EDD-8A276FBB2D0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9800" y="6489404"/>
            <a:ext cx="1219200" cy="360313"/>
          </a:xfrm>
          <a:prstGeom prst="rect">
            <a:avLst/>
          </a:prstGeom>
        </p:spPr>
      </p:pic>
      <p:graphicFrame>
        <p:nvGraphicFramePr>
          <p:cNvPr id="14" name="10 Gráfico">
            <a:extLst>
              <a:ext uri="{FF2B5EF4-FFF2-40B4-BE49-F238E27FC236}">
                <a16:creationId xmlns:a16="http://schemas.microsoft.com/office/drawing/2014/main" xmlns="" id="{00000000-0008-0000-0200-00000B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13168871"/>
              </p:ext>
            </p:extLst>
          </p:nvPr>
        </p:nvGraphicFramePr>
        <p:xfrm>
          <a:off x="157986" y="2347203"/>
          <a:ext cx="8825645" cy="41171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1512233663"/>
      </p:ext>
    </p:extLst>
  </p:cSld>
  <p:clrMapOvr>
    <a:masterClrMapping/>
  </p:clrMapOvr>
  <p:transition spd="slow">
    <p:wip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104134" y="6239841"/>
            <a:ext cx="1539874" cy="64554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584704" y="6254937"/>
            <a:ext cx="619201" cy="61535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3187954" y="3141610"/>
            <a:ext cx="2893804" cy="66452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5235"/>
              </a:lnSpc>
              <a:spcBef>
                <a:spcPts val="261"/>
              </a:spcBef>
            </a:pPr>
            <a:r>
              <a:rPr sz="5000" b="1" spc="-159" dirty="0">
                <a:solidFill>
                  <a:srgbClr val="525252"/>
                </a:solidFill>
                <a:latin typeface="Arial"/>
                <a:cs typeface="Arial"/>
              </a:rPr>
              <a:t>G</a:t>
            </a:r>
            <a:r>
              <a:rPr sz="5000" b="1" spc="-175" dirty="0">
                <a:solidFill>
                  <a:srgbClr val="525252"/>
                </a:solidFill>
                <a:latin typeface="Arial"/>
                <a:cs typeface="Arial"/>
              </a:rPr>
              <a:t>R</a:t>
            </a:r>
            <a:r>
              <a:rPr sz="5000" b="1" spc="-409" dirty="0">
                <a:solidFill>
                  <a:srgbClr val="525252"/>
                </a:solidFill>
                <a:latin typeface="Arial"/>
                <a:cs typeface="Arial"/>
              </a:rPr>
              <a:t>A</a:t>
            </a:r>
            <a:r>
              <a:rPr sz="5000" b="1" spc="-175" dirty="0">
                <a:solidFill>
                  <a:srgbClr val="525252"/>
                </a:solidFill>
                <a:latin typeface="Arial"/>
                <a:cs typeface="Arial"/>
              </a:rPr>
              <a:t>C</a:t>
            </a:r>
            <a:r>
              <a:rPr sz="5000" b="1" spc="-44" dirty="0">
                <a:solidFill>
                  <a:srgbClr val="525252"/>
                </a:solidFill>
                <a:latin typeface="Arial"/>
                <a:cs typeface="Arial"/>
              </a:rPr>
              <a:t>I</a:t>
            </a:r>
            <a:r>
              <a:rPr sz="5000" b="1" spc="-409" dirty="0">
                <a:solidFill>
                  <a:srgbClr val="525252"/>
                </a:solidFill>
                <a:latin typeface="Arial"/>
                <a:cs typeface="Arial"/>
              </a:rPr>
              <a:t>A</a:t>
            </a:r>
            <a:r>
              <a:rPr sz="5000" b="1" spc="0" dirty="0">
                <a:solidFill>
                  <a:srgbClr val="525252"/>
                </a:solidFill>
                <a:latin typeface="Arial"/>
                <a:cs typeface="Arial"/>
              </a:rPr>
              <a:t>S</a:t>
            </a:r>
            <a:endParaRPr sz="50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4655566" y="6290310"/>
            <a:ext cx="1756554" cy="55943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710"/>
              </a:lnSpc>
              <a:spcBef>
                <a:spcPts val="35"/>
              </a:spcBef>
            </a:pPr>
            <a:r>
              <a:rPr sz="600" spc="4" dirty="0">
                <a:solidFill>
                  <a:srgbClr val="525252"/>
                </a:solidFill>
                <a:latin typeface="Calibri"/>
                <a:cs typeface="Calibri"/>
              </a:rPr>
              <a:t>E</a:t>
            </a:r>
            <a:r>
              <a:rPr sz="600" spc="-9" dirty="0">
                <a:solidFill>
                  <a:srgbClr val="525252"/>
                </a:solidFill>
                <a:latin typeface="Calibri"/>
                <a:cs typeface="Calibri"/>
              </a:rPr>
              <a:t>s</a:t>
            </a:r>
            <a:r>
              <a:rPr sz="600" spc="25" dirty="0">
                <a:solidFill>
                  <a:srgbClr val="525252"/>
                </a:solidFill>
                <a:latin typeface="Calibri"/>
                <a:cs typeface="Calibri"/>
              </a:rPr>
              <a:t>t</a:t>
            </a:r>
            <a:r>
              <a:rPr sz="600" spc="14" dirty="0">
                <a:solidFill>
                  <a:srgbClr val="525252"/>
                </a:solidFill>
                <a:latin typeface="Calibri"/>
                <a:cs typeface="Calibri"/>
              </a:rPr>
              <a:t>r</a:t>
            </a:r>
            <a:r>
              <a:rPr sz="600" spc="9" dirty="0">
                <a:solidFill>
                  <a:srgbClr val="525252"/>
                </a:solidFill>
                <a:latin typeface="Calibri"/>
                <a:cs typeface="Calibri"/>
              </a:rPr>
              <a:t>a</a:t>
            </a:r>
            <a:r>
              <a:rPr sz="600" spc="25" dirty="0">
                <a:solidFill>
                  <a:srgbClr val="525252"/>
                </a:solidFill>
                <a:latin typeface="Calibri"/>
                <a:cs typeface="Calibri"/>
              </a:rPr>
              <a:t>t</a:t>
            </a:r>
            <a:r>
              <a:rPr sz="600" spc="0" dirty="0">
                <a:solidFill>
                  <a:srgbClr val="525252"/>
                </a:solidFill>
                <a:latin typeface="Calibri"/>
                <a:cs typeface="Calibri"/>
              </a:rPr>
              <a:t>e</a:t>
            </a:r>
            <a:r>
              <a:rPr sz="600" spc="19" dirty="0">
                <a:solidFill>
                  <a:srgbClr val="525252"/>
                </a:solidFill>
                <a:latin typeface="Calibri"/>
                <a:cs typeface="Calibri"/>
              </a:rPr>
              <a:t>g</a:t>
            </a:r>
            <a:r>
              <a:rPr sz="600" spc="9" dirty="0">
                <a:solidFill>
                  <a:srgbClr val="525252"/>
                </a:solidFill>
                <a:latin typeface="Calibri"/>
                <a:cs typeface="Calibri"/>
              </a:rPr>
              <a:t>ia</a:t>
            </a:r>
            <a:r>
              <a:rPr sz="600" spc="0" dirty="0">
                <a:solidFill>
                  <a:srgbClr val="525252"/>
                </a:solidFill>
                <a:latin typeface="Calibri"/>
                <a:cs typeface="Calibri"/>
              </a:rPr>
              <a:t>,</a:t>
            </a:r>
            <a:r>
              <a:rPr sz="600" spc="14" dirty="0">
                <a:solidFill>
                  <a:srgbClr val="525252"/>
                </a:solidFill>
                <a:latin typeface="Calibri"/>
                <a:cs typeface="Calibri"/>
              </a:rPr>
              <a:t> </a:t>
            </a:r>
            <a:r>
              <a:rPr sz="600" spc="-14" dirty="0">
                <a:solidFill>
                  <a:srgbClr val="525252"/>
                </a:solidFill>
                <a:latin typeface="Calibri"/>
                <a:cs typeface="Calibri"/>
              </a:rPr>
              <a:t>d</a:t>
            </a:r>
            <a:r>
              <a:rPr sz="600" spc="9" dirty="0">
                <a:solidFill>
                  <a:srgbClr val="525252"/>
                </a:solidFill>
                <a:latin typeface="Calibri"/>
                <a:cs typeface="Calibri"/>
              </a:rPr>
              <a:t>i</a:t>
            </a:r>
            <a:r>
              <a:rPr sz="600" spc="-9" dirty="0">
                <a:solidFill>
                  <a:srgbClr val="525252"/>
                </a:solidFill>
                <a:latin typeface="Calibri"/>
                <a:cs typeface="Calibri"/>
              </a:rPr>
              <a:t>s</a:t>
            </a:r>
            <a:r>
              <a:rPr sz="600" spc="0" dirty="0">
                <a:solidFill>
                  <a:srgbClr val="525252"/>
                </a:solidFill>
                <a:latin typeface="Calibri"/>
                <a:cs typeface="Calibri"/>
              </a:rPr>
              <a:t>e</a:t>
            </a:r>
            <a:r>
              <a:rPr sz="600" spc="-14" dirty="0">
                <a:solidFill>
                  <a:srgbClr val="525252"/>
                </a:solidFill>
                <a:latin typeface="Calibri"/>
                <a:cs typeface="Calibri"/>
              </a:rPr>
              <a:t>ño</a:t>
            </a:r>
            <a:r>
              <a:rPr sz="600" spc="0" dirty="0">
                <a:solidFill>
                  <a:srgbClr val="525252"/>
                </a:solidFill>
                <a:latin typeface="Calibri"/>
                <a:cs typeface="Calibri"/>
              </a:rPr>
              <a:t>,</a:t>
            </a:r>
            <a:r>
              <a:rPr sz="600" spc="14" dirty="0">
                <a:solidFill>
                  <a:srgbClr val="525252"/>
                </a:solidFill>
                <a:latin typeface="Calibri"/>
                <a:cs typeface="Calibri"/>
              </a:rPr>
              <a:t> </a:t>
            </a:r>
            <a:r>
              <a:rPr sz="600" spc="-29" dirty="0">
                <a:solidFill>
                  <a:srgbClr val="525252"/>
                </a:solidFill>
                <a:latin typeface="Calibri"/>
                <a:cs typeface="Calibri"/>
              </a:rPr>
              <a:t>c</a:t>
            </a:r>
            <a:r>
              <a:rPr sz="600" spc="-14" dirty="0">
                <a:solidFill>
                  <a:srgbClr val="525252"/>
                </a:solidFill>
                <a:latin typeface="Calibri"/>
                <a:cs typeface="Calibri"/>
              </a:rPr>
              <a:t>o</a:t>
            </a:r>
            <a:r>
              <a:rPr sz="600" spc="-29" dirty="0">
                <a:solidFill>
                  <a:srgbClr val="525252"/>
                </a:solidFill>
                <a:latin typeface="Calibri"/>
                <a:cs typeface="Calibri"/>
              </a:rPr>
              <a:t>m</a:t>
            </a:r>
            <a:r>
              <a:rPr sz="600" spc="0" dirty="0">
                <a:solidFill>
                  <a:srgbClr val="525252"/>
                </a:solidFill>
                <a:latin typeface="Calibri"/>
                <a:cs typeface="Calibri"/>
              </a:rPr>
              <a:t>e</a:t>
            </a:r>
            <a:r>
              <a:rPr sz="600" spc="14" dirty="0">
                <a:solidFill>
                  <a:srgbClr val="525252"/>
                </a:solidFill>
                <a:latin typeface="Calibri"/>
                <a:cs typeface="Calibri"/>
              </a:rPr>
              <a:t>r</a:t>
            </a:r>
            <a:r>
              <a:rPr sz="600" spc="-29" dirty="0">
                <a:solidFill>
                  <a:srgbClr val="525252"/>
                </a:solidFill>
                <a:latin typeface="Calibri"/>
                <a:cs typeface="Calibri"/>
              </a:rPr>
              <a:t>c</a:t>
            </a:r>
            <a:r>
              <a:rPr sz="600" spc="9" dirty="0">
                <a:solidFill>
                  <a:srgbClr val="525252"/>
                </a:solidFill>
                <a:latin typeface="Calibri"/>
                <a:cs typeface="Calibri"/>
              </a:rPr>
              <a:t>iali</a:t>
            </a:r>
            <a:r>
              <a:rPr sz="600" spc="-9" dirty="0">
                <a:solidFill>
                  <a:srgbClr val="525252"/>
                </a:solidFill>
                <a:latin typeface="Calibri"/>
                <a:cs typeface="Calibri"/>
              </a:rPr>
              <a:t>z</a:t>
            </a:r>
            <a:r>
              <a:rPr sz="600" spc="9" dirty="0">
                <a:solidFill>
                  <a:srgbClr val="525252"/>
                </a:solidFill>
                <a:latin typeface="Calibri"/>
                <a:cs typeface="Calibri"/>
              </a:rPr>
              <a:t>a</a:t>
            </a:r>
            <a:r>
              <a:rPr sz="600" spc="-29" dirty="0">
                <a:solidFill>
                  <a:srgbClr val="525252"/>
                </a:solidFill>
                <a:latin typeface="Calibri"/>
                <a:cs typeface="Calibri"/>
              </a:rPr>
              <a:t>c</a:t>
            </a:r>
            <a:r>
              <a:rPr sz="600" spc="9" dirty="0">
                <a:solidFill>
                  <a:srgbClr val="525252"/>
                </a:solidFill>
                <a:latin typeface="Calibri"/>
                <a:cs typeface="Calibri"/>
              </a:rPr>
              <a:t>i</a:t>
            </a:r>
            <a:r>
              <a:rPr sz="600" spc="-14" dirty="0">
                <a:solidFill>
                  <a:srgbClr val="525252"/>
                </a:solidFill>
                <a:latin typeface="Calibri"/>
                <a:cs typeface="Calibri"/>
              </a:rPr>
              <a:t>ó</a:t>
            </a:r>
            <a:r>
              <a:rPr sz="600" spc="0" dirty="0">
                <a:solidFill>
                  <a:srgbClr val="525252"/>
                </a:solidFill>
                <a:latin typeface="Calibri"/>
                <a:cs typeface="Calibri"/>
              </a:rPr>
              <a:t>n y</a:t>
            </a:r>
            <a:r>
              <a:rPr sz="600" spc="39" dirty="0">
                <a:solidFill>
                  <a:srgbClr val="525252"/>
                </a:solidFill>
                <a:latin typeface="Calibri"/>
                <a:cs typeface="Calibri"/>
              </a:rPr>
              <a:t> </a:t>
            </a:r>
            <a:r>
              <a:rPr sz="600" spc="9" dirty="0">
                <a:solidFill>
                  <a:srgbClr val="525252"/>
                </a:solidFill>
                <a:latin typeface="Calibri"/>
                <a:cs typeface="Calibri"/>
              </a:rPr>
              <a:t>a</a:t>
            </a:r>
            <a:r>
              <a:rPr sz="600" spc="-14" dirty="0">
                <a:solidFill>
                  <a:srgbClr val="525252"/>
                </a:solidFill>
                <a:latin typeface="Calibri"/>
                <a:cs typeface="Calibri"/>
              </a:rPr>
              <a:t>d</a:t>
            </a:r>
            <a:r>
              <a:rPr sz="600" spc="-29" dirty="0">
                <a:solidFill>
                  <a:srgbClr val="525252"/>
                </a:solidFill>
                <a:latin typeface="Calibri"/>
                <a:cs typeface="Calibri"/>
              </a:rPr>
              <a:t>m</a:t>
            </a:r>
            <a:r>
              <a:rPr sz="600" spc="9" dirty="0">
                <a:solidFill>
                  <a:srgbClr val="525252"/>
                </a:solidFill>
                <a:latin typeface="Calibri"/>
                <a:cs typeface="Calibri"/>
              </a:rPr>
              <a:t>i</a:t>
            </a:r>
            <a:r>
              <a:rPr sz="600" spc="-14" dirty="0">
                <a:solidFill>
                  <a:srgbClr val="525252"/>
                </a:solidFill>
                <a:latin typeface="Calibri"/>
                <a:cs typeface="Calibri"/>
              </a:rPr>
              <a:t>n</a:t>
            </a:r>
            <a:r>
              <a:rPr sz="600" spc="9" dirty="0">
                <a:solidFill>
                  <a:srgbClr val="525252"/>
                </a:solidFill>
                <a:latin typeface="Calibri"/>
                <a:cs typeface="Calibri"/>
              </a:rPr>
              <a:t>i</a:t>
            </a:r>
            <a:r>
              <a:rPr sz="600" spc="-9" dirty="0">
                <a:solidFill>
                  <a:srgbClr val="525252"/>
                </a:solidFill>
                <a:latin typeface="Calibri"/>
                <a:cs typeface="Calibri"/>
              </a:rPr>
              <a:t>s</a:t>
            </a:r>
            <a:r>
              <a:rPr sz="600" spc="25" dirty="0">
                <a:solidFill>
                  <a:srgbClr val="525252"/>
                </a:solidFill>
                <a:latin typeface="Calibri"/>
                <a:cs typeface="Calibri"/>
              </a:rPr>
              <a:t>t</a:t>
            </a:r>
            <a:r>
              <a:rPr sz="600" spc="14" dirty="0">
                <a:solidFill>
                  <a:srgbClr val="525252"/>
                </a:solidFill>
                <a:latin typeface="Calibri"/>
                <a:cs typeface="Calibri"/>
              </a:rPr>
              <a:t>r</a:t>
            </a:r>
            <a:r>
              <a:rPr sz="600" spc="9" dirty="0">
                <a:solidFill>
                  <a:srgbClr val="525252"/>
                </a:solidFill>
                <a:latin typeface="Calibri"/>
                <a:cs typeface="Calibri"/>
              </a:rPr>
              <a:t>a</a:t>
            </a:r>
            <a:r>
              <a:rPr sz="600" spc="-29" dirty="0">
                <a:solidFill>
                  <a:srgbClr val="525252"/>
                </a:solidFill>
                <a:latin typeface="Calibri"/>
                <a:cs typeface="Calibri"/>
              </a:rPr>
              <a:t>c</a:t>
            </a:r>
            <a:r>
              <a:rPr sz="600" spc="9" dirty="0">
                <a:solidFill>
                  <a:srgbClr val="525252"/>
                </a:solidFill>
                <a:latin typeface="Calibri"/>
                <a:cs typeface="Calibri"/>
              </a:rPr>
              <a:t>i</a:t>
            </a:r>
            <a:r>
              <a:rPr sz="600" spc="-14" dirty="0">
                <a:solidFill>
                  <a:srgbClr val="525252"/>
                </a:solidFill>
                <a:latin typeface="Calibri"/>
                <a:cs typeface="Calibri"/>
              </a:rPr>
              <a:t>ó</a:t>
            </a:r>
            <a:r>
              <a:rPr sz="600" spc="0" dirty="0">
                <a:solidFill>
                  <a:srgbClr val="525252"/>
                </a:solidFill>
                <a:latin typeface="Calibri"/>
                <a:cs typeface="Calibri"/>
              </a:rPr>
              <a:t>n </a:t>
            </a:r>
            <a:r>
              <a:rPr sz="600" spc="-14" dirty="0">
                <a:solidFill>
                  <a:srgbClr val="525252"/>
                </a:solidFill>
                <a:latin typeface="Calibri"/>
                <a:cs typeface="Calibri"/>
              </a:rPr>
              <a:t>d</a:t>
            </a:r>
            <a:r>
              <a:rPr sz="600" spc="0" dirty="0">
                <a:solidFill>
                  <a:srgbClr val="525252"/>
                </a:solidFill>
                <a:latin typeface="Calibri"/>
                <a:cs typeface="Calibri"/>
              </a:rPr>
              <a:t>e</a:t>
            </a:r>
            <a:endParaRPr sz="600">
              <a:latin typeface="Calibri"/>
              <a:cs typeface="Calibri"/>
            </a:endParaRPr>
          </a:p>
          <a:p>
            <a:pPr marL="12700" marR="34379">
              <a:lnSpc>
                <a:spcPct val="99080"/>
              </a:lnSpc>
            </a:pPr>
            <a:r>
              <a:rPr sz="600" spc="-9" dirty="0">
                <a:solidFill>
                  <a:srgbClr val="525252"/>
                </a:solidFill>
                <a:latin typeface="Calibri"/>
                <a:cs typeface="Calibri"/>
              </a:rPr>
              <a:t>s</a:t>
            </a:r>
            <a:r>
              <a:rPr sz="600" spc="0" dirty="0">
                <a:solidFill>
                  <a:srgbClr val="525252"/>
                </a:solidFill>
                <a:latin typeface="Calibri"/>
                <a:cs typeface="Calibri"/>
              </a:rPr>
              <a:t>e</a:t>
            </a:r>
            <a:r>
              <a:rPr sz="600" spc="14" dirty="0">
                <a:solidFill>
                  <a:srgbClr val="525252"/>
                </a:solidFill>
                <a:latin typeface="Calibri"/>
                <a:cs typeface="Calibri"/>
              </a:rPr>
              <a:t>g</a:t>
            </a:r>
            <a:r>
              <a:rPr sz="600" spc="-14" dirty="0">
                <a:solidFill>
                  <a:srgbClr val="525252"/>
                </a:solidFill>
                <a:latin typeface="Calibri"/>
                <a:cs typeface="Calibri"/>
              </a:rPr>
              <a:t>u</a:t>
            </a:r>
            <a:r>
              <a:rPr sz="600" spc="14" dirty="0">
                <a:solidFill>
                  <a:srgbClr val="525252"/>
                </a:solidFill>
                <a:latin typeface="Calibri"/>
                <a:cs typeface="Calibri"/>
              </a:rPr>
              <a:t>r</a:t>
            </a:r>
            <a:r>
              <a:rPr sz="600" spc="-19" dirty="0">
                <a:solidFill>
                  <a:srgbClr val="525252"/>
                </a:solidFill>
                <a:latin typeface="Calibri"/>
                <a:cs typeface="Calibri"/>
              </a:rPr>
              <a:t>o</a:t>
            </a:r>
            <a:r>
              <a:rPr sz="600" spc="0" dirty="0">
                <a:solidFill>
                  <a:srgbClr val="525252"/>
                </a:solidFill>
                <a:latin typeface="Calibri"/>
                <a:cs typeface="Calibri"/>
              </a:rPr>
              <a:t>s</a:t>
            </a:r>
            <a:r>
              <a:rPr sz="600" spc="4" dirty="0">
                <a:solidFill>
                  <a:srgbClr val="525252"/>
                </a:solidFill>
                <a:latin typeface="Calibri"/>
                <a:cs typeface="Calibri"/>
              </a:rPr>
              <a:t> </a:t>
            </a:r>
            <a:r>
              <a:rPr sz="600" spc="-14" dirty="0">
                <a:solidFill>
                  <a:srgbClr val="525252"/>
                </a:solidFill>
                <a:latin typeface="Calibri"/>
                <a:cs typeface="Calibri"/>
              </a:rPr>
              <a:t>d</a:t>
            </a:r>
            <a:r>
              <a:rPr sz="600" spc="0" dirty="0">
                <a:solidFill>
                  <a:srgbClr val="525252"/>
                </a:solidFill>
                <a:latin typeface="Calibri"/>
                <a:cs typeface="Calibri"/>
              </a:rPr>
              <a:t>e</a:t>
            </a:r>
            <a:r>
              <a:rPr sz="600" spc="14" dirty="0">
                <a:solidFill>
                  <a:srgbClr val="525252"/>
                </a:solidFill>
                <a:latin typeface="Calibri"/>
                <a:cs typeface="Calibri"/>
              </a:rPr>
              <a:t> </a:t>
            </a:r>
            <a:r>
              <a:rPr sz="600" spc="-14" dirty="0">
                <a:solidFill>
                  <a:srgbClr val="525252"/>
                </a:solidFill>
                <a:latin typeface="Calibri"/>
                <a:cs typeface="Calibri"/>
              </a:rPr>
              <a:t>p</a:t>
            </a:r>
            <a:r>
              <a:rPr sz="600" spc="0" dirty="0">
                <a:solidFill>
                  <a:srgbClr val="525252"/>
                </a:solidFill>
                <a:latin typeface="Calibri"/>
                <a:cs typeface="Calibri"/>
              </a:rPr>
              <a:t>e</a:t>
            </a:r>
            <a:r>
              <a:rPr sz="600" spc="14" dirty="0">
                <a:solidFill>
                  <a:srgbClr val="525252"/>
                </a:solidFill>
                <a:latin typeface="Calibri"/>
                <a:cs typeface="Calibri"/>
              </a:rPr>
              <a:t>r</a:t>
            </a:r>
            <a:r>
              <a:rPr sz="600" spc="-9" dirty="0">
                <a:solidFill>
                  <a:srgbClr val="525252"/>
                </a:solidFill>
                <a:latin typeface="Calibri"/>
                <a:cs typeface="Calibri"/>
              </a:rPr>
              <a:t>s</a:t>
            </a:r>
            <a:r>
              <a:rPr sz="600" spc="-19" dirty="0">
                <a:solidFill>
                  <a:srgbClr val="525252"/>
                </a:solidFill>
                <a:latin typeface="Calibri"/>
                <a:cs typeface="Calibri"/>
              </a:rPr>
              <a:t>o</a:t>
            </a:r>
            <a:r>
              <a:rPr sz="600" spc="-14" dirty="0">
                <a:solidFill>
                  <a:srgbClr val="525252"/>
                </a:solidFill>
                <a:latin typeface="Calibri"/>
                <a:cs typeface="Calibri"/>
              </a:rPr>
              <a:t>n</a:t>
            </a:r>
            <a:r>
              <a:rPr sz="600" spc="9" dirty="0">
                <a:solidFill>
                  <a:srgbClr val="525252"/>
                </a:solidFill>
                <a:latin typeface="Calibri"/>
                <a:cs typeface="Calibri"/>
              </a:rPr>
              <a:t>a</a:t>
            </a:r>
            <a:r>
              <a:rPr sz="600" spc="-9" dirty="0">
                <a:solidFill>
                  <a:srgbClr val="525252"/>
                </a:solidFill>
                <a:latin typeface="Calibri"/>
                <a:cs typeface="Calibri"/>
              </a:rPr>
              <a:t>s</a:t>
            </a:r>
            <a:r>
              <a:rPr sz="600" spc="0" dirty="0">
                <a:solidFill>
                  <a:srgbClr val="525252"/>
                </a:solidFill>
                <a:latin typeface="Calibri"/>
                <a:cs typeface="Calibri"/>
              </a:rPr>
              <a:t>,</a:t>
            </a:r>
            <a:r>
              <a:rPr sz="600" spc="14" dirty="0">
                <a:solidFill>
                  <a:srgbClr val="525252"/>
                </a:solidFill>
                <a:latin typeface="Calibri"/>
                <a:cs typeface="Calibri"/>
              </a:rPr>
              <a:t> </a:t>
            </a:r>
            <a:r>
              <a:rPr sz="600" spc="-29" dirty="0">
                <a:solidFill>
                  <a:srgbClr val="525252"/>
                </a:solidFill>
                <a:latin typeface="Calibri"/>
                <a:cs typeface="Calibri"/>
              </a:rPr>
              <a:t>c</a:t>
            </a:r>
            <a:r>
              <a:rPr sz="600" spc="-19" dirty="0">
                <a:solidFill>
                  <a:srgbClr val="525252"/>
                </a:solidFill>
                <a:latin typeface="Calibri"/>
                <a:cs typeface="Calibri"/>
              </a:rPr>
              <a:t>o</a:t>
            </a:r>
            <a:r>
              <a:rPr sz="600" spc="-14" dirty="0">
                <a:solidFill>
                  <a:srgbClr val="525252"/>
                </a:solidFill>
                <a:latin typeface="Calibri"/>
                <a:cs typeface="Calibri"/>
              </a:rPr>
              <a:t>n</a:t>
            </a:r>
            <a:r>
              <a:rPr sz="600" spc="19" dirty="0">
                <a:solidFill>
                  <a:srgbClr val="525252"/>
                </a:solidFill>
                <a:latin typeface="Calibri"/>
                <a:cs typeface="Calibri"/>
              </a:rPr>
              <a:t>t</a:t>
            </a:r>
            <a:r>
              <a:rPr sz="600" spc="14" dirty="0">
                <a:solidFill>
                  <a:srgbClr val="525252"/>
                </a:solidFill>
                <a:latin typeface="Calibri"/>
                <a:cs typeface="Calibri"/>
              </a:rPr>
              <a:t>r</a:t>
            </a:r>
            <a:r>
              <a:rPr sz="600" spc="-19" dirty="0">
                <a:solidFill>
                  <a:srgbClr val="525252"/>
                </a:solidFill>
                <a:latin typeface="Calibri"/>
                <a:cs typeface="Calibri"/>
              </a:rPr>
              <a:t>o</a:t>
            </a:r>
            <a:r>
              <a:rPr sz="600" spc="0" dirty="0">
                <a:solidFill>
                  <a:srgbClr val="525252"/>
                </a:solidFill>
                <a:latin typeface="Calibri"/>
                <a:cs typeface="Calibri"/>
              </a:rPr>
              <a:t>l</a:t>
            </a:r>
            <a:r>
              <a:rPr sz="600" spc="24" dirty="0">
                <a:solidFill>
                  <a:srgbClr val="525252"/>
                </a:solidFill>
                <a:latin typeface="Calibri"/>
                <a:cs typeface="Calibri"/>
              </a:rPr>
              <a:t> </a:t>
            </a:r>
            <a:r>
              <a:rPr sz="600" spc="0" dirty="0">
                <a:solidFill>
                  <a:srgbClr val="525252"/>
                </a:solidFill>
                <a:latin typeface="Calibri"/>
                <a:cs typeface="Calibri"/>
              </a:rPr>
              <a:t>y</a:t>
            </a:r>
            <a:r>
              <a:rPr sz="600" spc="39" dirty="0">
                <a:solidFill>
                  <a:srgbClr val="525252"/>
                </a:solidFill>
                <a:latin typeface="Calibri"/>
                <a:cs typeface="Calibri"/>
              </a:rPr>
              <a:t> </a:t>
            </a:r>
            <a:r>
              <a:rPr sz="600" spc="-9" dirty="0">
                <a:solidFill>
                  <a:srgbClr val="525252"/>
                </a:solidFill>
                <a:latin typeface="Calibri"/>
                <a:cs typeface="Calibri"/>
              </a:rPr>
              <a:t>s</a:t>
            </a:r>
            <a:r>
              <a:rPr sz="600" spc="0" dirty="0">
                <a:solidFill>
                  <a:srgbClr val="525252"/>
                </a:solidFill>
                <a:latin typeface="Calibri"/>
                <a:cs typeface="Calibri"/>
              </a:rPr>
              <a:t>e</a:t>
            </a:r>
            <a:r>
              <a:rPr sz="600" spc="14" dirty="0">
                <a:solidFill>
                  <a:srgbClr val="525252"/>
                </a:solidFill>
                <a:latin typeface="Calibri"/>
                <a:cs typeface="Calibri"/>
              </a:rPr>
              <a:t>g</a:t>
            </a:r>
            <a:r>
              <a:rPr sz="600" spc="-14" dirty="0">
                <a:solidFill>
                  <a:srgbClr val="525252"/>
                </a:solidFill>
                <a:latin typeface="Calibri"/>
                <a:cs typeface="Calibri"/>
              </a:rPr>
              <a:t>u</a:t>
            </a:r>
            <a:r>
              <a:rPr sz="600" spc="9" dirty="0">
                <a:solidFill>
                  <a:srgbClr val="525252"/>
                </a:solidFill>
                <a:latin typeface="Calibri"/>
                <a:cs typeface="Calibri"/>
              </a:rPr>
              <a:t>i</a:t>
            </a:r>
            <a:r>
              <a:rPr sz="600" spc="-29" dirty="0">
                <a:solidFill>
                  <a:srgbClr val="525252"/>
                </a:solidFill>
                <a:latin typeface="Calibri"/>
                <a:cs typeface="Calibri"/>
              </a:rPr>
              <a:t>m</a:t>
            </a:r>
            <a:r>
              <a:rPr sz="600" spc="9" dirty="0">
                <a:solidFill>
                  <a:srgbClr val="525252"/>
                </a:solidFill>
                <a:latin typeface="Calibri"/>
                <a:cs typeface="Calibri"/>
              </a:rPr>
              <a:t>i</a:t>
            </a:r>
            <a:r>
              <a:rPr sz="600" spc="0" dirty="0">
                <a:solidFill>
                  <a:srgbClr val="525252"/>
                </a:solidFill>
                <a:latin typeface="Calibri"/>
                <a:cs typeface="Calibri"/>
              </a:rPr>
              <a:t>e</a:t>
            </a:r>
            <a:r>
              <a:rPr sz="600" spc="-14" dirty="0">
                <a:solidFill>
                  <a:srgbClr val="525252"/>
                </a:solidFill>
                <a:latin typeface="Calibri"/>
                <a:cs typeface="Calibri"/>
              </a:rPr>
              <a:t>n</a:t>
            </a:r>
            <a:r>
              <a:rPr sz="600" spc="19" dirty="0">
                <a:solidFill>
                  <a:srgbClr val="525252"/>
                </a:solidFill>
                <a:latin typeface="Calibri"/>
                <a:cs typeface="Calibri"/>
              </a:rPr>
              <a:t>t</a:t>
            </a:r>
            <a:r>
              <a:rPr sz="600" spc="0" dirty="0">
                <a:solidFill>
                  <a:srgbClr val="525252"/>
                </a:solidFill>
                <a:latin typeface="Calibri"/>
                <a:cs typeface="Calibri"/>
              </a:rPr>
              <a:t>o</a:t>
            </a:r>
            <a:r>
              <a:rPr sz="600" spc="-4" dirty="0">
                <a:solidFill>
                  <a:srgbClr val="525252"/>
                </a:solidFill>
                <a:latin typeface="Calibri"/>
                <a:cs typeface="Calibri"/>
              </a:rPr>
              <a:t> </a:t>
            </a:r>
            <a:r>
              <a:rPr sz="600" spc="-14" dirty="0">
                <a:solidFill>
                  <a:srgbClr val="525252"/>
                </a:solidFill>
                <a:latin typeface="Calibri"/>
                <a:cs typeface="Calibri"/>
              </a:rPr>
              <a:t>d</a:t>
            </a:r>
            <a:r>
              <a:rPr sz="600" spc="0" dirty="0">
                <a:solidFill>
                  <a:srgbClr val="525252"/>
                </a:solidFill>
                <a:latin typeface="Calibri"/>
                <a:cs typeface="Calibri"/>
              </a:rPr>
              <a:t>e</a:t>
            </a:r>
            <a:r>
              <a:rPr sz="600" spc="14" dirty="0">
                <a:solidFill>
                  <a:srgbClr val="525252"/>
                </a:solidFill>
                <a:latin typeface="Calibri"/>
                <a:cs typeface="Calibri"/>
              </a:rPr>
              <a:t> </a:t>
            </a:r>
            <a:r>
              <a:rPr sz="600" spc="9" dirty="0">
                <a:solidFill>
                  <a:srgbClr val="525252"/>
                </a:solidFill>
                <a:latin typeface="Calibri"/>
                <a:cs typeface="Calibri"/>
              </a:rPr>
              <a:t>l</a:t>
            </a:r>
            <a:r>
              <a:rPr sz="600" spc="0" dirty="0">
                <a:solidFill>
                  <a:srgbClr val="525252"/>
                </a:solidFill>
                <a:latin typeface="Calibri"/>
                <a:cs typeface="Calibri"/>
              </a:rPr>
              <a:t>a </a:t>
            </a:r>
            <a:r>
              <a:rPr sz="600" spc="-14" dirty="0">
                <a:solidFill>
                  <a:srgbClr val="525252"/>
                </a:solidFill>
                <a:latin typeface="Calibri"/>
                <a:cs typeface="Calibri"/>
              </a:rPr>
              <a:t>p</a:t>
            </a:r>
            <a:r>
              <a:rPr sz="600" spc="14" dirty="0">
                <a:solidFill>
                  <a:srgbClr val="525252"/>
                </a:solidFill>
                <a:latin typeface="Calibri"/>
                <a:cs typeface="Calibri"/>
              </a:rPr>
              <a:t>r</a:t>
            </a:r>
            <a:r>
              <a:rPr sz="600" spc="0" dirty="0">
                <a:solidFill>
                  <a:srgbClr val="525252"/>
                </a:solidFill>
                <a:latin typeface="Calibri"/>
                <a:cs typeface="Calibri"/>
              </a:rPr>
              <a:t>e</a:t>
            </a:r>
            <a:r>
              <a:rPr sz="600" spc="-9" dirty="0">
                <a:solidFill>
                  <a:srgbClr val="525252"/>
                </a:solidFill>
                <a:latin typeface="Calibri"/>
                <a:cs typeface="Calibri"/>
              </a:rPr>
              <a:t>s</a:t>
            </a:r>
            <a:r>
              <a:rPr sz="600" spc="25" dirty="0">
                <a:solidFill>
                  <a:srgbClr val="525252"/>
                </a:solidFill>
                <a:latin typeface="Calibri"/>
                <a:cs typeface="Calibri"/>
              </a:rPr>
              <a:t>t</a:t>
            </a:r>
            <a:r>
              <a:rPr sz="600" spc="9" dirty="0">
                <a:solidFill>
                  <a:srgbClr val="525252"/>
                </a:solidFill>
                <a:latin typeface="Calibri"/>
                <a:cs typeface="Calibri"/>
              </a:rPr>
              <a:t>a</a:t>
            </a:r>
            <a:r>
              <a:rPr sz="600" spc="-29" dirty="0">
                <a:solidFill>
                  <a:srgbClr val="525252"/>
                </a:solidFill>
                <a:latin typeface="Calibri"/>
                <a:cs typeface="Calibri"/>
              </a:rPr>
              <a:t>c</a:t>
            </a:r>
            <a:r>
              <a:rPr sz="600" spc="9" dirty="0">
                <a:solidFill>
                  <a:srgbClr val="525252"/>
                </a:solidFill>
                <a:latin typeface="Calibri"/>
                <a:cs typeface="Calibri"/>
              </a:rPr>
              <a:t>i</a:t>
            </a:r>
            <a:r>
              <a:rPr sz="600" spc="-14" dirty="0">
                <a:solidFill>
                  <a:srgbClr val="525252"/>
                </a:solidFill>
                <a:latin typeface="Calibri"/>
                <a:cs typeface="Calibri"/>
              </a:rPr>
              <a:t>ó</a:t>
            </a:r>
            <a:r>
              <a:rPr sz="600" spc="0" dirty="0">
                <a:solidFill>
                  <a:srgbClr val="525252"/>
                </a:solidFill>
                <a:latin typeface="Calibri"/>
                <a:cs typeface="Calibri"/>
              </a:rPr>
              <a:t>n </a:t>
            </a:r>
            <a:r>
              <a:rPr sz="600" spc="-14" dirty="0">
                <a:solidFill>
                  <a:srgbClr val="525252"/>
                </a:solidFill>
                <a:latin typeface="Calibri"/>
                <a:cs typeface="Calibri"/>
              </a:rPr>
              <a:t>d</a:t>
            </a:r>
            <a:r>
              <a:rPr sz="600" spc="0" dirty="0">
                <a:solidFill>
                  <a:srgbClr val="525252"/>
                </a:solidFill>
                <a:latin typeface="Calibri"/>
                <a:cs typeface="Calibri"/>
              </a:rPr>
              <a:t>el</a:t>
            </a:r>
            <a:r>
              <a:rPr sz="600" spc="25" dirty="0">
                <a:solidFill>
                  <a:srgbClr val="525252"/>
                </a:solidFill>
                <a:latin typeface="Calibri"/>
                <a:cs typeface="Calibri"/>
              </a:rPr>
              <a:t> </a:t>
            </a:r>
            <a:r>
              <a:rPr sz="600" spc="-9" dirty="0">
                <a:solidFill>
                  <a:srgbClr val="525252"/>
                </a:solidFill>
                <a:latin typeface="Calibri"/>
                <a:cs typeface="Calibri"/>
              </a:rPr>
              <a:t>s</a:t>
            </a:r>
            <a:r>
              <a:rPr sz="600" spc="0" dirty="0">
                <a:solidFill>
                  <a:srgbClr val="525252"/>
                </a:solidFill>
                <a:latin typeface="Calibri"/>
                <a:cs typeface="Calibri"/>
              </a:rPr>
              <a:t>e</a:t>
            </a:r>
            <a:r>
              <a:rPr sz="600" spc="14" dirty="0">
                <a:solidFill>
                  <a:srgbClr val="525252"/>
                </a:solidFill>
                <a:latin typeface="Calibri"/>
                <a:cs typeface="Calibri"/>
              </a:rPr>
              <a:t>r</a:t>
            </a:r>
            <a:r>
              <a:rPr sz="600" spc="29" dirty="0">
                <a:solidFill>
                  <a:srgbClr val="525252"/>
                </a:solidFill>
                <a:latin typeface="Calibri"/>
                <a:cs typeface="Calibri"/>
              </a:rPr>
              <a:t>v</a:t>
            </a:r>
            <a:r>
              <a:rPr sz="600" spc="9" dirty="0">
                <a:solidFill>
                  <a:srgbClr val="525252"/>
                </a:solidFill>
                <a:latin typeface="Calibri"/>
                <a:cs typeface="Calibri"/>
              </a:rPr>
              <a:t>i</a:t>
            </a:r>
            <a:r>
              <a:rPr sz="600" spc="-29" dirty="0">
                <a:solidFill>
                  <a:srgbClr val="525252"/>
                </a:solidFill>
                <a:latin typeface="Calibri"/>
                <a:cs typeface="Calibri"/>
              </a:rPr>
              <a:t>c</a:t>
            </a:r>
            <a:r>
              <a:rPr sz="600" spc="9" dirty="0">
                <a:solidFill>
                  <a:srgbClr val="525252"/>
                </a:solidFill>
                <a:latin typeface="Calibri"/>
                <a:cs typeface="Calibri"/>
              </a:rPr>
              <a:t>i</a:t>
            </a:r>
            <a:r>
              <a:rPr sz="600" spc="0" dirty="0">
                <a:solidFill>
                  <a:srgbClr val="525252"/>
                </a:solidFill>
                <a:latin typeface="Calibri"/>
                <a:cs typeface="Calibri"/>
              </a:rPr>
              <a:t>o</a:t>
            </a:r>
            <a:r>
              <a:rPr sz="600" spc="-4" dirty="0">
                <a:solidFill>
                  <a:srgbClr val="525252"/>
                </a:solidFill>
                <a:latin typeface="Calibri"/>
                <a:cs typeface="Calibri"/>
              </a:rPr>
              <a:t> </a:t>
            </a:r>
            <a:r>
              <a:rPr sz="600" spc="0" dirty="0">
                <a:solidFill>
                  <a:srgbClr val="525252"/>
                </a:solidFill>
                <a:latin typeface="Calibri"/>
                <a:cs typeface="Calibri"/>
              </a:rPr>
              <a:t>en </a:t>
            </a:r>
            <a:r>
              <a:rPr sz="600" spc="-25" dirty="0">
                <a:solidFill>
                  <a:srgbClr val="525252"/>
                </a:solidFill>
                <a:latin typeface="Calibri"/>
                <a:cs typeface="Calibri"/>
              </a:rPr>
              <a:t>R</a:t>
            </a:r>
            <a:r>
              <a:rPr sz="600" spc="9" dirty="0">
                <a:solidFill>
                  <a:srgbClr val="525252"/>
                </a:solidFill>
                <a:latin typeface="Calibri"/>
                <a:cs typeface="Calibri"/>
              </a:rPr>
              <a:t>i</a:t>
            </a:r>
            <a:r>
              <a:rPr sz="600" spc="0" dirty="0">
                <a:solidFill>
                  <a:srgbClr val="525252"/>
                </a:solidFill>
                <a:latin typeface="Calibri"/>
                <a:cs typeface="Calibri"/>
              </a:rPr>
              <a:t>e</a:t>
            </a:r>
            <a:r>
              <a:rPr sz="600" spc="-9" dirty="0">
                <a:solidFill>
                  <a:srgbClr val="525252"/>
                </a:solidFill>
                <a:latin typeface="Calibri"/>
                <a:cs typeface="Calibri"/>
              </a:rPr>
              <a:t>s</a:t>
            </a:r>
            <a:r>
              <a:rPr sz="600" spc="14" dirty="0">
                <a:solidFill>
                  <a:srgbClr val="525252"/>
                </a:solidFill>
                <a:latin typeface="Calibri"/>
                <a:cs typeface="Calibri"/>
              </a:rPr>
              <a:t>g</a:t>
            </a:r>
            <a:r>
              <a:rPr sz="600" spc="-14" dirty="0">
                <a:solidFill>
                  <a:srgbClr val="525252"/>
                </a:solidFill>
                <a:latin typeface="Calibri"/>
                <a:cs typeface="Calibri"/>
              </a:rPr>
              <a:t>o</a:t>
            </a:r>
            <a:r>
              <a:rPr sz="600" spc="0" dirty="0">
                <a:solidFill>
                  <a:srgbClr val="525252"/>
                </a:solidFill>
                <a:latin typeface="Calibri"/>
                <a:cs typeface="Calibri"/>
              </a:rPr>
              <a:t>s</a:t>
            </a:r>
            <a:r>
              <a:rPr sz="600" spc="4" dirty="0">
                <a:solidFill>
                  <a:srgbClr val="525252"/>
                </a:solidFill>
                <a:latin typeface="Calibri"/>
                <a:cs typeface="Calibri"/>
              </a:rPr>
              <a:t> </a:t>
            </a:r>
            <a:r>
              <a:rPr sz="600" spc="-25" dirty="0">
                <a:solidFill>
                  <a:srgbClr val="525252"/>
                </a:solidFill>
                <a:latin typeface="Calibri"/>
                <a:cs typeface="Calibri"/>
              </a:rPr>
              <a:t>L</a:t>
            </a:r>
            <a:r>
              <a:rPr sz="600" spc="9" dirty="0">
                <a:solidFill>
                  <a:srgbClr val="525252"/>
                </a:solidFill>
                <a:latin typeface="Calibri"/>
                <a:cs typeface="Calibri"/>
              </a:rPr>
              <a:t>a</a:t>
            </a:r>
            <a:r>
              <a:rPr sz="600" spc="-14" dirty="0">
                <a:solidFill>
                  <a:srgbClr val="525252"/>
                </a:solidFill>
                <a:latin typeface="Calibri"/>
                <a:cs typeface="Calibri"/>
              </a:rPr>
              <a:t>bo</a:t>
            </a:r>
            <a:r>
              <a:rPr sz="600" spc="14" dirty="0">
                <a:solidFill>
                  <a:srgbClr val="525252"/>
                </a:solidFill>
                <a:latin typeface="Calibri"/>
                <a:cs typeface="Calibri"/>
              </a:rPr>
              <a:t>r</a:t>
            </a:r>
            <a:r>
              <a:rPr sz="600" spc="9" dirty="0">
                <a:solidFill>
                  <a:srgbClr val="525252"/>
                </a:solidFill>
                <a:latin typeface="Calibri"/>
                <a:cs typeface="Calibri"/>
              </a:rPr>
              <a:t>al</a:t>
            </a:r>
            <a:r>
              <a:rPr sz="600" spc="0" dirty="0">
                <a:solidFill>
                  <a:srgbClr val="525252"/>
                </a:solidFill>
                <a:latin typeface="Calibri"/>
                <a:cs typeface="Calibri"/>
              </a:rPr>
              <a:t>e</a:t>
            </a:r>
            <a:r>
              <a:rPr sz="600" spc="-9" dirty="0">
                <a:solidFill>
                  <a:srgbClr val="525252"/>
                </a:solidFill>
                <a:latin typeface="Calibri"/>
                <a:cs typeface="Calibri"/>
              </a:rPr>
              <a:t>s</a:t>
            </a:r>
            <a:r>
              <a:rPr sz="600" spc="0" dirty="0">
                <a:solidFill>
                  <a:srgbClr val="525252"/>
                </a:solidFill>
                <a:latin typeface="Calibri"/>
                <a:cs typeface="Calibri"/>
              </a:rPr>
              <a:t>,</a:t>
            </a:r>
            <a:r>
              <a:rPr sz="600" spc="14" dirty="0">
                <a:solidFill>
                  <a:srgbClr val="525252"/>
                </a:solidFill>
                <a:latin typeface="Calibri"/>
                <a:cs typeface="Calibri"/>
              </a:rPr>
              <a:t> </a:t>
            </a:r>
            <a:r>
              <a:rPr sz="600" spc="25" dirty="0">
                <a:solidFill>
                  <a:srgbClr val="525252"/>
                </a:solidFill>
                <a:latin typeface="Calibri"/>
                <a:cs typeface="Calibri"/>
              </a:rPr>
              <a:t>S</a:t>
            </a:r>
            <a:r>
              <a:rPr sz="600" spc="9" dirty="0">
                <a:solidFill>
                  <a:srgbClr val="525252"/>
                </a:solidFill>
                <a:latin typeface="Calibri"/>
                <a:cs typeface="Calibri"/>
              </a:rPr>
              <a:t>al</a:t>
            </a:r>
            <a:r>
              <a:rPr sz="600" spc="-14" dirty="0">
                <a:solidFill>
                  <a:srgbClr val="525252"/>
                </a:solidFill>
                <a:latin typeface="Calibri"/>
                <a:cs typeface="Calibri"/>
              </a:rPr>
              <a:t>u</a:t>
            </a:r>
            <a:r>
              <a:rPr sz="600" spc="0" dirty="0">
                <a:solidFill>
                  <a:srgbClr val="525252"/>
                </a:solidFill>
                <a:latin typeface="Calibri"/>
                <a:cs typeface="Calibri"/>
              </a:rPr>
              <a:t>d </a:t>
            </a:r>
            <a:r>
              <a:rPr sz="600" spc="-19" dirty="0">
                <a:solidFill>
                  <a:srgbClr val="525252"/>
                </a:solidFill>
                <a:latin typeface="Calibri"/>
                <a:cs typeface="Calibri"/>
              </a:rPr>
              <a:t>O</a:t>
            </a:r>
            <a:r>
              <a:rPr sz="600" spc="-29" dirty="0">
                <a:solidFill>
                  <a:srgbClr val="525252"/>
                </a:solidFill>
                <a:latin typeface="Calibri"/>
                <a:cs typeface="Calibri"/>
              </a:rPr>
              <a:t>c</a:t>
            </a:r>
            <a:r>
              <a:rPr sz="600" spc="-14" dirty="0">
                <a:solidFill>
                  <a:srgbClr val="525252"/>
                </a:solidFill>
                <a:latin typeface="Calibri"/>
                <a:cs typeface="Calibri"/>
              </a:rPr>
              <a:t>up</a:t>
            </a:r>
            <a:r>
              <a:rPr sz="600" spc="9" dirty="0">
                <a:solidFill>
                  <a:srgbClr val="525252"/>
                </a:solidFill>
                <a:latin typeface="Calibri"/>
                <a:cs typeface="Calibri"/>
              </a:rPr>
              <a:t>a</a:t>
            </a:r>
            <a:r>
              <a:rPr sz="600" spc="-29" dirty="0">
                <a:solidFill>
                  <a:srgbClr val="525252"/>
                </a:solidFill>
                <a:latin typeface="Calibri"/>
                <a:cs typeface="Calibri"/>
              </a:rPr>
              <a:t>c</a:t>
            </a:r>
            <a:r>
              <a:rPr sz="600" spc="9" dirty="0">
                <a:solidFill>
                  <a:srgbClr val="525252"/>
                </a:solidFill>
                <a:latin typeface="Calibri"/>
                <a:cs typeface="Calibri"/>
              </a:rPr>
              <a:t>i</a:t>
            </a:r>
            <a:r>
              <a:rPr sz="600" spc="-14" dirty="0">
                <a:solidFill>
                  <a:srgbClr val="525252"/>
                </a:solidFill>
                <a:latin typeface="Calibri"/>
                <a:cs typeface="Calibri"/>
              </a:rPr>
              <a:t>on</a:t>
            </a:r>
            <a:r>
              <a:rPr sz="600" spc="9" dirty="0">
                <a:solidFill>
                  <a:srgbClr val="525252"/>
                </a:solidFill>
                <a:latin typeface="Calibri"/>
                <a:cs typeface="Calibri"/>
              </a:rPr>
              <a:t>a</a:t>
            </a:r>
            <a:r>
              <a:rPr sz="600" spc="0" dirty="0">
                <a:solidFill>
                  <a:srgbClr val="525252"/>
                </a:solidFill>
                <a:latin typeface="Calibri"/>
                <a:cs typeface="Calibri"/>
              </a:rPr>
              <a:t>l</a:t>
            </a:r>
            <a:r>
              <a:rPr sz="600" spc="100" dirty="0">
                <a:solidFill>
                  <a:srgbClr val="525252"/>
                </a:solidFill>
                <a:latin typeface="Calibri"/>
                <a:cs typeface="Calibri"/>
              </a:rPr>
              <a:t> </a:t>
            </a:r>
            <a:r>
              <a:rPr sz="600" spc="0" dirty="0">
                <a:solidFill>
                  <a:srgbClr val="525252"/>
                </a:solidFill>
                <a:latin typeface="Calibri"/>
                <a:cs typeface="Calibri"/>
              </a:rPr>
              <a:t>y</a:t>
            </a:r>
            <a:r>
              <a:rPr sz="600" spc="39" dirty="0">
                <a:solidFill>
                  <a:srgbClr val="525252"/>
                </a:solidFill>
                <a:latin typeface="Calibri"/>
                <a:cs typeface="Calibri"/>
              </a:rPr>
              <a:t> </a:t>
            </a:r>
            <a:r>
              <a:rPr sz="600" spc="-9" dirty="0">
                <a:solidFill>
                  <a:srgbClr val="525252"/>
                </a:solidFill>
                <a:latin typeface="Calibri"/>
                <a:cs typeface="Calibri"/>
              </a:rPr>
              <a:t>s</a:t>
            </a:r>
            <a:r>
              <a:rPr sz="600" spc="0" dirty="0">
                <a:solidFill>
                  <a:srgbClr val="525252"/>
                </a:solidFill>
                <a:latin typeface="Calibri"/>
                <a:cs typeface="Calibri"/>
              </a:rPr>
              <a:t>e</a:t>
            </a:r>
            <a:r>
              <a:rPr sz="600" spc="14" dirty="0">
                <a:solidFill>
                  <a:srgbClr val="525252"/>
                </a:solidFill>
                <a:latin typeface="Calibri"/>
                <a:cs typeface="Calibri"/>
              </a:rPr>
              <a:t>r</a:t>
            </a:r>
            <a:r>
              <a:rPr sz="600" spc="29" dirty="0">
                <a:solidFill>
                  <a:srgbClr val="525252"/>
                </a:solidFill>
                <a:latin typeface="Calibri"/>
                <a:cs typeface="Calibri"/>
              </a:rPr>
              <a:t>v</a:t>
            </a:r>
            <a:r>
              <a:rPr sz="600" spc="9" dirty="0">
                <a:solidFill>
                  <a:srgbClr val="525252"/>
                </a:solidFill>
                <a:latin typeface="Calibri"/>
                <a:cs typeface="Calibri"/>
              </a:rPr>
              <a:t>i</a:t>
            </a:r>
            <a:r>
              <a:rPr sz="600" spc="-29" dirty="0">
                <a:solidFill>
                  <a:srgbClr val="525252"/>
                </a:solidFill>
                <a:latin typeface="Calibri"/>
                <a:cs typeface="Calibri"/>
              </a:rPr>
              <a:t>c</a:t>
            </a:r>
            <a:r>
              <a:rPr sz="600" spc="9" dirty="0">
                <a:solidFill>
                  <a:srgbClr val="525252"/>
                </a:solidFill>
                <a:latin typeface="Calibri"/>
                <a:cs typeface="Calibri"/>
              </a:rPr>
              <a:t>i</a:t>
            </a:r>
            <a:r>
              <a:rPr sz="600" spc="-14" dirty="0">
                <a:solidFill>
                  <a:srgbClr val="525252"/>
                </a:solidFill>
                <a:latin typeface="Calibri"/>
                <a:cs typeface="Calibri"/>
              </a:rPr>
              <a:t>o</a:t>
            </a:r>
            <a:r>
              <a:rPr sz="600" spc="0" dirty="0">
                <a:solidFill>
                  <a:srgbClr val="525252"/>
                </a:solidFill>
                <a:latin typeface="Calibri"/>
                <a:cs typeface="Calibri"/>
              </a:rPr>
              <a:t>s</a:t>
            </a:r>
            <a:r>
              <a:rPr sz="600" spc="4" dirty="0">
                <a:solidFill>
                  <a:srgbClr val="525252"/>
                </a:solidFill>
                <a:latin typeface="Calibri"/>
                <a:cs typeface="Calibri"/>
              </a:rPr>
              <a:t> </a:t>
            </a:r>
            <a:r>
              <a:rPr sz="600" spc="-14" dirty="0">
                <a:solidFill>
                  <a:srgbClr val="525252"/>
                </a:solidFill>
                <a:latin typeface="Calibri"/>
                <a:cs typeface="Calibri"/>
              </a:rPr>
              <a:t>d</a:t>
            </a:r>
            <a:r>
              <a:rPr sz="600" spc="0" dirty="0">
                <a:solidFill>
                  <a:srgbClr val="525252"/>
                </a:solidFill>
                <a:latin typeface="Calibri"/>
                <a:cs typeface="Calibri"/>
              </a:rPr>
              <a:t>e</a:t>
            </a:r>
            <a:r>
              <a:rPr sz="600" spc="14" dirty="0">
                <a:solidFill>
                  <a:srgbClr val="525252"/>
                </a:solidFill>
                <a:latin typeface="Calibri"/>
                <a:cs typeface="Calibri"/>
              </a:rPr>
              <a:t> </a:t>
            </a:r>
            <a:r>
              <a:rPr sz="600" spc="-14" dirty="0">
                <a:solidFill>
                  <a:srgbClr val="525252"/>
                </a:solidFill>
                <a:latin typeface="Calibri"/>
                <a:cs typeface="Calibri"/>
              </a:rPr>
              <a:t>p</a:t>
            </a:r>
            <a:r>
              <a:rPr sz="600" spc="14" dirty="0">
                <a:solidFill>
                  <a:srgbClr val="525252"/>
                </a:solidFill>
                <a:latin typeface="Calibri"/>
                <a:cs typeface="Calibri"/>
              </a:rPr>
              <a:t>r</a:t>
            </a:r>
            <a:r>
              <a:rPr sz="600" spc="-14" dirty="0">
                <a:solidFill>
                  <a:srgbClr val="525252"/>
                </a:solidFill>
                <a:latin typeface="Calibri"/>
                <a:cs typeface="Calibri"/>
              </a:rPr>
              <a:t>o</a:t>
            </a:r>
            <a:r>
              <a:rPr sz="600" spc="-29" dirty="0">
                <a:solidFill>
                  <a:srgbClr val="525252"/>
                </a:solidFill>
                <a:latin typeface="Calibri"/>
                <a:cs typeface="Calibri"/>
              </a:rPr>
              <a:t>m</a:t>
            </a:r>
            <a:r>
              <a:rPr sz="600" spc="-14" dirty="0">
                <a:solidFill>
                  <a:srgbClr val="525252"/>
                </a:solidFill>
                <a:latin typeface="Calibri"/>
                <a:cs typeface="Calibri"/>
              </a:rPr>
              <a:t>o</a:t>
            </a:r>
            <a:r>
              <a:rPr sz="600" spc="-29" dirty="0">
                <a:solidFill>
                  <a:srgbClr val="525252"/>
                </a:solidFill>
                <a:latin typeface="Calibri"/>
                <a:cs typeface="Calibri"/>
              </a:rPr>
              <a:t>c</a:t>
            </a:r>
            <a:r>
              <a:rPr sz="600" spc="9" dirty="0">
                <a:solidFill>
                  <a:srgbClr val="525252"/>
                </a:solidFill>
                <a:latin typeface="Calibri"/>
                <a:cs typeface="Calibri"/>
              </a:rPr>
              <a:t>i</a:t>
            </a:r>
            <a:r>
              <a:rPr sz="600" spc="-14" dirty="0">
                <a:solidFill>
                  <a:srgbClr val="525252"/>
                </a:solidFill>
                <a:latin typeface="Calibri"/>
                <a:cs typeface="Calibri"/>
              </a:rPr>
              <a:t>ó</a:t>
            </a:r>
            <a:r>
              <a:rPr sz="600" spc="0" dirty="0">
                <a:solidFill>
                  <a:srgbClr val="525252"/>
                </a:solidFill>
                <a:latin typeface="Calibri"/>
                <a:cs typeface="Calibri"/>
              </a:rPr>
              <a:t>n y</a:t>
            </a:r>
            <a:r>
              <a:rPr sz="600" spc="39" dirty="0">
                <a:solidFill>
                  <a:srgbClr val="525252"/>
                </a:solidFill>
                <a:latin typeface="Calibri"/>
                <a:cs typeface="Calibri"/>
              </a:rPr>
              <a:t> </a:t>
            </a:r>
            <a:r>
              <a:rPr sz="600" spc="-14" dirty="0">
                <a:solidFill>
                  <a:srgbClr val="525252"/>
                </a:solidFill>
                <a:latin typeface="Calibri"/>
                <a:cs typeface="Calibri"/>
              </a:rPr>
              <a:t>p</a:t>
            </a:r>
            <a:r>
              <a:rPr sz="600" spc="14" dirty="0">
                <a:solidFill>
                  <a:srgbClr val="525252"/>
                </a:solidFill>
                <a:latin typeface="Calibri"/>
                <a:cs typeface="Calibri"/>
              </a:rPr>
              <a:t>r</a:t>
            </a:r>
            <a:r>
              <a:rPr sz="600" spc="0" dirty="0">
                <a:solidFill>
                  <a:srgbClr val="525252"/>
                </a:solidFill>
                <a:latin typeface="Calibri"/>
                <a:cs typeface="Calibri"/>
              </a:rPr>
              <a:t>e</a:t>
            </a:r>
            <a:r>
              <a:rPr sz="600" spc="29" dirty="0">
                <a:solidFill>
                  <a:srgbClr val="525252"/>
                </a:solidFill>
                <a:latin typeface="Calibri"/>
                <a:cs typeface="Calibri"/>
              </a:rPr>
              <a:t>v</a:t>
            </a:r>
            <a:r>
              <a:rPr sz="600" spc="0" dirty="0">
                <a:solidFill>
                  <a:srgbClr val="525252"/>
                </a:solidFill>
                <a:latin typeface="Calibri"/>
                <a:cs typeface="Calibri"/>
              </a:rPr>
              <a:t>e</a:t>
            </a:r>
            <a:r>
              <a:rPr sz="600" spc="-14" dirty="0">
                <a:solidFill>
                  <a:srgbClr val="525252"/>
                </a:solidFill>
                <a:latin typeface="Calibri"/>
                <a:cs typeface="Calibri"/>
              </a:rPr>
              <a:t>n</a:t>
            </a:r>
            <a:r>
              <a:rPr sz="600" spc="-29" dirty="0">
                <a:solidFill>
                  <a:srgbClr val="525252"/>
                </a:solidFill>
                <a:latin typeface="Calibri"/>
                <a:cs typeface="Calibri"/>
              </a:rPr>
              <a:t>c</a:t>
            </a:r>
            <a:r>
              <a:rPr sz="600" spc="9" dirty="0">
                <a:solidFill>
                  <a:srgbClr val="525252"/>
                </a:solidFill>
                <a:latin typeface="Calibri"/>
                <a:cs typeface="Calibri"/>
              </a:rPr>
              <a:t>i</a:t>
            </a:r>
            <a:r>
              <a:rPr sz="600" spc="-14" dirty="0">
                <a:solidFill>
                  <a:srgbClr val="525252"/>
                </a:solidFill>
                <a:latin typeface="Calibri"/>
                <a:cs typeface="Calibri"/>
              </a:rPr>
              <a:t>ón</a:t>
            </a:r>
            <a:r>
              <a:rPr sz="600" spc="0" dirty="0">
                <a:solidFill>
                  <a:srgbClr val="525252"/>
                </a:solidFill>
                <a:latin typeface="Calibri"/>
                <a:cs typeface="Calibri"/>
              </a:rPr>
              <a:t>,</a:t>
            </a:r>
            <a:r>
              <a:rPr sz="600" spc="14" dirty="0">
                <a:solidFill>
                  <a:srgbClr val="525252"/>
                </a:solidFill>
                <a:latin typeface="Calibri"/>
                <a:cs typeface="Calibri"/>
              </a:rPr>
              <a:t> </a:t>
            </a:r>
            <a:r>
              <a:rPr sz="600" spc="0" dirty="0">
                <a:solidFill>
                  <a:srgbClr val="525252"/>
                </a:solidFill>
                <a:latin typeface="Calibri"/>
                <a:cs typeface="Calibri"/>
              </a:rPr>
              <a:t>en </a:t>
            </a:r>
            <a:r>
              <a:rPr sz="600" spc="-19" dirty="0">
                <a:solidFill>
                  <a:srgbClr val="525252"/>
                </a:solidFill>
                <a:latin typeface="Calibri"/>
                <a:cs typeface="Calibri"/>
              </a:rPr>
              <a:t>C</a:t>
            </a:r>
            <a:r>
              <a:rPr sz="600" spc="9" dirty="0">
                <a:solidFill>
                  <a:srgbClr val="525252"/>
                </a:solidFill>
                <a:latin typeface="Calibri"/>
                <a:cs typeface="Calibri"/>
              </a:rPr>
              <a:t>a</a:t>
            </a:r>
            <a:r>
              <a:rPr sz="600" spc="-9" dirty="0">
                <a:solidFill>
                  <a:srgbClr val="525252"/>
                </a:solidFill>
                <a:latin typeface="Calibri"/>
                <a:cs typeface="Calibri"/>
              </a:rPr>
              <a:t>s</a:t>
            </a:r>
            <a:r>
              <a:rPr sz="600" spc="0" dirty="0">
                <a:solidFill>
                  <a:srgbClr val="525252"/>
                </a:solidFill>
                <a:latin typeface="Calibri"/>
                <a:cs typeface="Calibri"/>
              </a:rPr>
              <a:t>a</a:t>
            </a:r>
            <a:r>
              <a:rPr sz="600" spc="24" dirty="0">
                <a:solidFill>
                  <a:srgbClr val="525252"/>
                </a:solidFill>
                <a:latin typeface="Calibri"/>
                <a:cs typeface="Calibri"/>
              </a:rPr>
              <a:t> </a:t>
            </a:r>
            <a:r>
              <a:rPr sz="600" spc="9" dirty="0">
                <a:solidFill>
                  <a:srgbClr val="525252"/>
                </a:solidFill>
                <a:latin typeface="Calibri"/>
                <a:cs typeface="Calibri"/>
              </a:rPr>
              <a:t>Ma</a:t>
            </a:r>
            <a:r>
              <a:rPr sz="600" spc="19" dirty="0">
                <a:solidFill>
                  <a:srgbClr val="525252"/>
                </a:solidFill>
                <a:latin typeface="Calibri"/>
                <a:cs typeface="Calibri"/>
              </a:rPr>
              <a:t>t</a:t>
            </a:r>
            <a:r>
              <a:rPr sz="600" spc="14" dirty="0">
                <a:solidFill>
                  <a:srgbClr val="525252"/>
                </a:solidFill>
                <a:latin typeface="Calibri"/>
                <a:cs typeface="Calibri"/>
              </a:rPr>
              <a:t>r</a:t>
            </a:r>
            <a:r>
              <a:rPr sz="600" spc="9" dirty="0">
                <a:solidFill>
                  <a:srgbClr val="525252"/>
                </a:solidFill>
                <a:latin typeface="Calibri"/>
                <a:cs typeface="Calibri"/>
              </a:rPr>
              <a:t>i</a:t>
            </a:r>
            <a:r>
              <a:rPr sz="600" spc="-14" dirty="0">
                <a:solidFill>
                  <a:srgbClr val="525252"/>
                </a:solidFill>
                <a:latin typeface="Calibri"/>
                <a:cs typeface="Calibri"/>
              </a:rPr>
              <a:t>z</a:t>
            </a:r>
            <a:r>
              <a:rPr sz="600" spc="0" dirty="0">
                <a:solidFill>
                  <a:srgbClr val="525252"/>
                </a:solidFill>
                <a:latin typeface="Calibri"/>
                <a:cs typeface="Calibri"/>
              </a:rPr>
              <a:t>,</a:t>
            </a:r>
            <a:r>
              <a:rPr sz="600" spc="14" dirty="0">
                <a:solidFill>
                  <a:srgbClr val="525252"/>
                </a:solidFill>
                <a:latin typeface="Calibri"/>
                <a:cs typeface="Calibri"/>
              </a:rPr>
              <a:t> </a:t>
            </a:r>
            <a:r>
              <a:rPr sz="600" spc="-25" dirty="0">
                <a:solidFill>
                  <a:srgbClr val="525252"/>
                </a:solidFill>
                <a:latin typeface="Calibri"/>
                <a:cs typeface="Calibri"/>
              </a:rPr>
              <a:t>R</a:t>
            </a:r>
            <a:r>
              <a:rPr sz="600" spc="0" dirty="0">
                <a:solidFill>
                  <a:srgbClr val="525252"/>
                </a:solidFill>
                <a:latin typeface="Calibri"/>
                <a:cs typeface="Calibri"/>
              </a:rPr>
              <a:t>e</a:t>
            </a:r>
            <a:r>
              <a:rPr sz="600" spc="14" dirty="0">
                <a:solidFill>
                  <a:srgbClr val="525252"/>
                </a:solidFill>
                <a:latin typeface="Calibri"/>
                <a:cs typeface="Calibri"/>
              </a:rPr>
              <a:t>g</a:t>
            </a:r>
            <a:r>
              <a:rPr sz="600" spc="9" dirty="0">
                <a:solidFill>
                  <a:srgbClr val="525252"/>
                </a:solidFill>
                <a:latin typeface="Calibri"/>
                <a:cs typeface="Calibri"/>
              </a:rPr>
              <a:t>i</a:t>
            </a:r>
            <a:r>
              <a:rPr sz="600" spc="-19" dirty="0">
                <a:solidFill>
                  <a:srgbClr val="525252"/>
                </a:solidFill>
                <a:latin typeface="Calibri"/>
                <a:cs typeface="Calibri"/>
              </a:rPr>
              <a:t>o</a:t>
            </a:r>
            <a:r>
              <a:rPr sz="600" spc="-14" dirty="0">
                <a:solidFill>
                  <a:srgbClr val="525252"/>
                </a:solidFill>
                <a:latin typeface="Calibri"/>
                <a:cs typeface="Calibri"/>
              </a:rPr>
              <a:t>n</a:t>
            </a:r>
            <a:r>
              <a:rPr sz="600" spc="9" dirty="0">
                <a:solidFill>
                  <a:srgbClr val="525252"/>
                </a:solidFill>
                <a:latin typeface="Calibri"/>
                <a:cs typeface="Calibri"/>
              </a:rPr>
              <a:t>al</a:t>
            </a:r>
            <a:r>
              <a:rPr sz="600" spc="0" dirty="0">
                <a:solidFill>
                  <a:srgbClr val="525252"/>
                </a:solidFill>
                <a:latin typeface="Calibri"/>
                <a:cs typeface="Calibri"/>
              </a:rPr>
              <a:t>es</a:t>
            </a:r>
            <a:r>
              <a:rPr sz="600" spc="4" dirty="0">
                <a:solidFill>
                  <a:srgbClr val="525252"/>
                </a:solidFill>
                <a:latin typeface="Calibri"/>
                <a:cs typeface="Calibri"/>
              </a:rPr>
              <a:t> </a:t>
            </a:r>
            <a:r>
              <a:rPr sz="600" spc="-19" dirty="0">
                <a:solidFill>
                  <a:srgbClr val="525252"/>
                </a:solidFill>
                <a:latin typeface="Calibri"/>
                <a:cs typeface="Calibri"/>
              </a:rPr>
              <a:t>C</a:t>
            </a:r>
            <a:r>
              <a:rPr sz="600" spc="0" dirty="0">
                <a:solidFill>
                  <a:srgbClr val="525252"/>
                </a:solidFill>
                <a:latin typeface="Calibri"/>
                <a:cs typeface="Calibri"/>
              </a:rPr>
              <a:t>e</a:t>
            </a:r>
            <a:r>
              <a:rPr sz="600" spc="-14" dirty="0">
                <a:solidFill>
                  <a:srgbClr val="525252"/>
                </a:solidFill>
                <a:latin typeface="Calibri"/>
                <a:cs typeface="Calibri"/>
              </a:rPr>
              <a:t>n</a:t>
            </a:r>
            <a:r>
              <a:rPr sz="600" spc="19" dirty="0">
                <a:solidFill>
                  <a:srgbClr val="525252"/>
                </a:solidFill>
                <a:latin typeface="Calibri"/>
                <a:cs typeface="Calibri"/>
              </a:rPr>
              <a:t>t</a:t>
            </a:r>
            <a:r>
              <a:rPr sz="600" spc="14" dirty="0">
                <a:solidFill>
                  <a:srgbClr val="525252"/>
                </a:solidFill>
                <a:latin typeface="Calibri"/>
                <a:cs typeface="Calibri"/>
              </a:rPr>
              <a:t>r</a:t>
            </a:r>
            <a:r>
              <a:rPr sz="600" spc="0" dirty="0">
                <a:solidFill>
                  <a:srgbClr val="525252"/>
                </a:solidFill>
                <a:latin typeface="Calibri"/>
                <a:cs typeface="Calibri"/>
              </a:rPr>
              <a:t>o</a:t>
            </a:r>
            <a:r>
              <a:rPr sz="600" spc="-4" dirty="0">
                <a:solidFill>
                  <a:srgbClr val="525252"/>
                </a:solidFill>
                <a:latin typeface="Calibri"/>
                <a:cs typeface="Calibri"/>
              </a:rPr>
              <a:t> </a:t>
            </a:r>
            <a:r>
              <a:rPr sz="600" spc="0" dirty="0">
                <a:solidFill>
                  <a:srgbClr val="525252"/>
                </a:solidFill>
                <a:latin typeface="Calibri"/>
                <a:cs typeface="Calibri"/>
              </a:rPr>
              <a:t>y</a:t>
            </a:r>
            <a:r>
              <a:rPr sz="600" spc="39" dirty="0">
                <a:solidFill>
                  <a:srgbClr val="525252"/>
                </a:solidFill>
                <a:latin typeface="Calibri"/>
                <a:cs typeface="Calibri"/>
              </a:rPr>
              <a:t> </a:t>
            </a:r>
            <a:r>
              <a:rPr sz="600" spc="-25" dirty="0">
                <a:solidFill>
                  <a:srgbClr val="525252"/>
                </a:solidFill>
                <a:latin typeface="Calibri"/>
                <a:cs typeface="Calibri"/>
              </a:rPr>
              <a:t>O</a:t>
            </a:r>
            <a:r>
              <a:rPr sz="600" spc="14" dirty="0">
                <a:solidFill>
                  <a:srgbClr val="525252"/>
                </a:solidFill>
                <a:latin typeface="Calibri"/>
                <a:cs typeface="Calibri"/>
              </a:rPr>
              <a:t>r</a:t>
            </a:r>
            <a:r>
              <a:rPr sz="600" spc="9" dirty="0">
                <a:solidFill>
                  <a:srgbClr val="525252"/>
                </a:solidFill>
                <a:latin typeface="Calibri"/>
                <a:cs typeface="Calibri"/>
              </a:rPr>
              <a:t>i</a:t>
            </a:r>
            <a:r>
              <a:rPr sz="600" spc="0" dirty="0">
                <a:solidFill>
                  <a:srgbClr val="525252"/>
                </a:solidFill>
                <a:latin typeface="Calibri"/>
                <a:cs typeface="Calibri"/>
              </a:rPr>
              <a:t>e</a:t>
            </a:r>
            <a:r>
              <a:rPr sz="600" spc="-14" dirty="0">
                <a:solidFill>
                  <a:srgbClr val="525252"/>
                </a:solidFill>
                <a:latin typeface="Calibri"/>
                <a:cs typeface="Calibri"/>
              </a:rPr>
              <a:t>n</a:t>
            </a:r>
            <a:r>
              <a:rPr sz="600" spc="19" dirty="0">
                <a:solidFill>
                  <a:srgbClr val="525252"/>
                </a:solidFill>
                <a:latin typeface="Calibri"/>
                <a:cs typeface="Calibri"/>
              </a:rPr>
              <a:t>t</a:t>
            </a:r>
            <a:r>
              <a:rPr sz="600" spc="0" dirty="0">
                <a:solidFill>
                  <a:srgbClr val="525252"/>
                </a:solidFill>
                <a:latin typeface="Calibri"/>
                <a:cs typeface="Calibri"/>
              </a:rPr>
              <a:t>e</a:t>
            </a:r>
            <a:r>
              <a:rPr sz="600" spc="14" dirty="0">
                <a:solidFill>
                  <a:srgbClr val="525252"/>
                </a:solidFill>
                <a:latin typeface="Calibri"/>
                <a:cs typeface="Calibri"/>
              </a:rPr>
              <a:t> </a:t>
            </a:r>
            <a:r>
              <a:rPr sz="600" spc="0" dirty="0">
                <a:solidFill>
                  <a:srgbClr val="525252"/>
                </a:solidFill>
                <a:latin typeface="Calibri"/>
                <a:cs typeface="Calibri"/>
              </a:rPr>
              <a:t>y</a:t>
            </a:r>
            <a:r>
              <a:rPr sz="600" spc="39" dirty="0">
                <a:solidFill>
                  <a:srgbClr val="525252"/>
                </a:solidFill>
                <a:latin typeface="Calibri"/>
                <a:cs typeface="Calibri"/>
              </a:rPr>
              <a:t> </a:t>
            </a:r>
            <a:r>
              <a:rPr sz="600" spc="25" dirty="0">
                <a:solidFill>
                  <a:srgbClr val="525252"/>
                </a:solidFill>
                <a:latin typeface="Calibri"/>
                <a:cs typeface="Calibri"/>
              </a:rPr>
              <a:t>S</a:t>
            </a:r>
            <a:r>
              <a:rPr sz="600" spc="-14" dirty="0">
                <a:solidFill>
                  <a:srgbClr val="525252"/>
                </a:solidFill>
                <a:latin typeface="Calibri"/>
                <a:cs typeface="Calibri"/>
              </a:rPr>
              <a:t>u</a:t>
            </a:r>
            <a:r>
              <a:rPr sz="600" spc="-29" dirty="0">
                <a:solidFill>
                  <a:srgbClr val="525252"/>
                </a:solidFill>
                <a:latin typeface="Calibri"/>
                <a:cs typeface="Calibri"/>
              </a:rPr>
              <a:t>c</a:t>
            </a:r>
            <a:r>
              <a:rPr sz="600" spc="-14" dirty="0">
                <a:solidFill>
                  <a:srgbClr val="525252"/>
                </a:solidFill>
                <a:latin typeface="Calibri"/>
                <a:cs typeface="Calibri"/>
              </a:rPr>
              <a:t>u</a:t>
            </a:r>
            <a:r>
              <a:rPr sz="600" spc="14" dirty="0">
                <a:solidFill>
                  <a:srgbClr val="525252"/>
                </a:solidFill>
                <a:latin typeface="Calibri"/>
                <a:cs typeface="Calibri"/>
              </a:rPr>
              <a:t>r</a:t>
            </a:r>
            <a:r>
              <a:rPr sz="600" spc="-9" dirty="0">
                <a:solidFill>
                  <a:srgbClr val="525252"/>
                </a:solidFill>
                <a:latin typeface="Calibri"/>
                <a:cs typeface="Calibri"/>
              </a:rPr>
              <a:t>s</a:t>
            </a:r>
            <a:r>
              <a:rPr sz="600" spc="9" dirty="0">
                <a:solidFill>
                  <a:srgbClr val="525252"/>
                </a:solidFill>
                <a:latin typeface="Calibri"/>
                <a:cs typeface="Calibri"/>
              </a:rPr>
              <a:t>al</a:t>
            </a:r>
            <a:r>
              <a:rPr sz="600" spc="0" dirty="0">
                <a:solidFill>
                  <a:srgbClr val="525252"/>
                </a:solidFill>
                <a:latin typeface="Calibri"/>
                <a:cs typeface="Calibri"/>
              </a:rPr>
              <a:t>es </a:t>
            </a:r>
            <a:r>
              <a:rPr sz="600" spc="25" dirty="0">
                <a:solidFill>
                  <a:srgbClr val="525252"/>
                </a:solidFill>
                <a:latin typeface="Calibri"/>
                <a:cs typeface="Calibri"/>
              </a:rPr>
              <a:t>S</a:t>
            </a:r>
            <a:r>
              <a:rPr sz="600" spc="9" dirty="0">
                <a:solidFill>
                  <a:srgbClr val="525252"/>
                </a:solidFill>
                <a:latin typeface="Calibri"/>
                <a:cs typeface="Calibri"/>
              </a:rPr>
              <a:t>a</a:t>
            </a:r>
            <a:r>
              <a:rPr sz="600" spc="-14" dirty="0">
                <a:solidFill>
                  <a:srgbClr val="525252"/>
                </a:solidFill>
                <a:latin typeface="Calibri"/>
                <a:cs typeface="Calibri"/>
              </a:rPr>
              <a:t>n</a:t>
            </a:r>
            <a:r>
              <a:rPr sz="600" spc="25" dirty="0">
                <a:solidFill>
                  <a:srgbClr val="525252"/>
                </a:solidFill>
                <a:latin typeface="Calibri"/>
                <a:cs typeface="Calibri"/>
              </a:rPr>
              <a:t>t</a:t>
            </a:r>
            <a:r>
              <a:rPr sz="600" spc="9" dirty="0">
                <a:solidFill>
                  <a:srgbClr val="525252"/>
                </a:solidFill>
                <a:latin typeface="Calibri"/>
                <a:cs typeface="Calibri"/>
              </a:rPr>
              <a:t>a</a:t>
            </a:r>
            <a:r>
              <a:rPr sz="600" spc="-14" dirty="0">
                <a:solidFill>
                  <a:srgbClr val="525252"/>
                </a:solidFill>
                <a:latin typeface="Calibri"/>
                <a:cs typeface="Calibri"/>
              </a:rPr>
              <a:t>nd</a:t>
            </a:r>
            <a:r>
              <a:rPr sz="600" spc="0" dirty="0">
                <a:solidFill>
                  <a:srgbClr val="525252"/>
                </a:solidFill>
                <a:latin typeface="Calibri"/>
                <a:cs typeface="Calibri"/>
              </a:rPr>
              <a:t>er</a:t>
            </a:r>
            <a:r>
              <a:rPr sz="600" spc="29" dirty="0">
                <a:solidFill>
                  <a:srgbClr val="525252"/>
                </a:solidFill>
                <a:latin typeface="Calibri"/>
                <a:cs typeface="Calibri"/>
              </a:rPr>
              <a:t> </a:t>
            </a:r>
            <a:r>
              <a:rPr sz="600" spc="0" dirty="0">
                <a:solidFill>
                  <a:srgbClr val="525252"/>
                </a:solidFill>
                <a:latin typeface="Calibri"/>
                <a:cs typeface="Calibri"/>
              </a:rPr>
              <a:t>y</a:t>
            </a:r>
            <a:r>
              <a:rPr sz="600" spc="39" dirty="0">
                <a:solidFill>
                  <a:srgbClr val="525252"/>
                </a:solidFill>
                <a:latin typeface="Calibri"/>
                <a:cs typeface="Calibri"/>
              </a:rPr>
              <a:t> </a:t>
            </a:r>
            <a:r>
              <a:rPr sz="600" spc="-19" dirty="0">
                <a:solidFill>
                  <a:srgbClr val="525252"/>
                </a:solidFill>
                <a:latin typeface="Calibri"/>
                <a:cs typeface="Calibri"/>
              </a:rPr>
              <a:t>C</a:t>
            </a:r>
            <a:r>
              <a:rPr sz="600" spc="-14" dirty="0">
                <a:solidFill>
                  <a:srgbClr val="525252"/>
                </a:solidFill>
                <a:latin typeface="Calibri"/>
                <a:cs typeface="Calibri"/>
              </a:rPr>
              <a:t>und</a:t>
            </a:r>
            <a:r>
              <a:rPr sz="600" spc="9" dirty="0">
                <a:solidFill>
                  <a:srgbClr val="525252"/>
                </a:solidFill>
                <a:latin typeface="Calibri"/>
                <a:cs typeface="Calibri"/>
              </a:rPr>
              <a:t>i</a:t>
            </a:r>
            <a:r>
              <a:rPr sz="600" spc="-14" dirty="0">
                <a:solidFill>
                  <a:srgbClr val="525252"/>
                </a:solidFill>
                <a:latin typeface="Calibri"/>
                <a:cs typeface="Calibri"/>
              </a:rPr>
              <a:t>n</a:t>
            </a:r>
            <a:r>
              <a:rPr sz="600" spc="9" dirty="0">
                <a:solidFill>
                  <a:srgbClr val="525252"/>
                </a:solidFill>
                <a:latin typeface="Calibri"/>
                <a:cs typeface="Calibri"/>
              </a:rPr>
              <a:t>a</a:t>
            </a:r>
            <a:r>
              <a:rPr sz="600" spc="-29" dirty="0">
                <a:solidFill>
                  <a:srgbClr val="525252"/>
                </a:solidFill>
                <a:latin typeface="Calibri"/>
                <a:cs typeface="Calibri"/>
              </a:rPr>
              <a:t>m</a:t>
            </a:r>
            <a:r>
              <a:rPr sz="600" spc="9" dirty="0">
                <a:solidFill>
                  <a:srgbClr val="525252"/>
                </a:solidFill>
                <a:latin typeface="Calibri"/>
                <a:cs typeface="Calibri"/>
              </a:rPr>
              <a:t>a</a:t>
            </a:r>
            <a:r>
              <a:rPr sz="600" spc="14" dirty="0">
                <a:solidFill>
                  <a:srgbClr val="525252"/>
                </a:solidFill>
                <a:latin typeface="Calibri"/>
                <a:cs typeface="Calibri"/>
              </a:rPr>
              <a:t>r</a:t>
            </a:r>
            <a:r>
              <a:rPr sz="600" spc="-29" dirty="0">
                <a:solidFill>
                  <a:srgbClr val="525252"/>
                </a:solidFill>
                <a:latin typeface="Calibri"/>
                <a:cs typeface="Calibri"/>
              </a:rPr>
              <a:t>c</a:t>
            </a:r>
            <a:r>
              <a:rPr sz="600" spc="0" dirty="0">
                <a:solidFill>
                  <a:srgbClr val="525252"/>
                </a:solidFill>
                <a:latin typeface="Calibri"/>
                <a:cs typeface="Calibri"/>
              </a:rPr>
              <a:t>a</a:t>
            </a:r>
            <a:r>
              <a:rPr sz="600" spc="39" dirty="0">
                <a:solidFill>
                  <a:srgbClr val="525252"/>
                </a:solidFill>
                <a:latin typeface="Calibri"/>
                <a:cs typeface="Calibri"/>
              </a:rPr>
              <a:t> </a:t>
            </a:r>
            <a:r>
              <a:rPr sz="600" spc="0" dirty="0">
                <a:solidFill>
                  <a:srgbClr val="525252"/>
                </a:solidFill>
                <a:latin typeface="Calibri"/>
                <a:cs typeface="Calibri"/>
              </a:rPr>
              <a:t>.</a:t>
            </a:r>
            <a:endParaRPr sz="60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2447113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420</Words>
  <Application>Microsoft Office PowerPoint</Application>
  <PresentationFormat>Presentación en pantalla (4:3)</PresentationFormat>
  <Paragraphs>125</Paragraphs>
  <Slides>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3" baseType="lpstr">
      <vt:lpstr>Arial</vt:lpstr>
      <vt:lpstr>Calibri</vt:lpstr>
      <vt:lpstr>Century Gothic</vt:lpstr>
      <vt:lpstr>Office Theme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VICTOR HUGO QUINTERO BORDA</dc:creator>
  <cp:lastModifiedBy>Jenny</cp:lastModifiedBy>
  <cp:revision>3</cp:revision>
  <dcterms:created xsi:type="dcterms:W3CDTF">2021-01-14T23:19:57Z</dcterms:created>
  <dcterms:modified xsi:type="dcterms:W3CDTF">2021-02-09T20:54:04Z</dcterms:modified>
</cp:coreProperties>
</file>