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5"/>
  </p:notesMasterIdLst>
  <p:sldIdLst>
    <p:sldId id="265" r:id="rId5"/>
    <p:sldId id="308" r:id="rId6"/>
    <p:sldId id="309" r:id="rId7"/>
    <p:sldId id="337" r:id="rId8"/>
    <p:sldId id="338" r:id="rId9"/>
    <p:sldId id="310" r:id="rId10"/>
    <p:sldId id="311" r:id="rId11"/>
    <p:sldId id="312" r:id="rId12"/>
    <p:sldId id="315" r:id="rId13"/>
    <p:sldId id="316" r:id="rId14"/>
    <p:sldId id="317" r:id="rId15"/>
    <p:sldId id="318" r:id="rId16"/>
    <p:sldId id="319" r:id="rId17"/>
    <p:sldId id="320" r:id="rId18"/>
    <p:sldId id="321" r:id="rId19"/>
    <p:sldId id="322" r:id="rId20"/>
    <p:sldId id="340" r:id="rId21"/>
    <p:sldId id="323" r:id="rId22"/>
    <p:sldId id="324" r:id="rId23"/>
    <p:sldId id="325" r:id="rId24"/>
    <p:sldId id="326" r:id="rId25"/>
    <p:sldId id="328" r:id="rId26"/>
    <p:sldId id="327" r:id="rId27"/>
    <p:sldId id="330" r:id="rId28"/>
    <p:sldId id="331" r:id="rId29"/>
    <p:sldId id="334" r:id="rId30"/>
    <p:sldId id="332" r:id="rId31"/>
    <p:sldId id="333" r:id="rId32"/>
    <p:sldId id="335" r:id="rId33"/>
    <p:sldId id="33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Gordillo Blanco" initials="RGB" lastIdx="2" clrIdx="0">
    <p:extLst>
      <p:ext uri="{19B8F6BF-5375-455C-9EA6-DF929625EA0E}">
        <p15:presenceInfo xmlns:p15="http://schemas.microsoft.com/office/powerpoint/2012/main" userId="Ricardo Gordillo Blanco" providerId="None"/>
      </p:ext>
    </p:extLst>
  </p:cmAuthor>
  <p:cmAuthor id="2" name="Alexander Colmenares Varon" initials="ACV" lastIdx="1" clrIdx="1">
    <p:extLst>
      <p:ext uri="{19B8F6BF-5375-455C-9EA6-DF929625EA0E}">
        <p15:presenceInfo xmlns:p15="http://schemas.microsoft.com/office/powerpoint/2012/main" userId="Alexander Colmenares Va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17"/>
    <a:srgbClr val="FAD800"/>
    <a:srgbClr val="FFE723"/>
    <a:srgbClr val="FFE400"/>
    <a:srgbClr val="FFFF66"/>
    <a:srgbClr val="1B1C2D"/>
    <a:srgbClr val="191F43"/>
    <a:srgbClr val="13163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5FCB4-844F-42E9-87BC-E6C02D76E5B9}" v="449" dt="2021-01-27T21:01:00.15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792" autoAdjust="0"/>
  </p:normalViewPr>
  <p:slideViewPr>
    <p:cSldViewPr snapToGrid="0">
      <p:cViewPr varScale="1">
        <p:scale>
          <a:sx n="85" d="100"/>
          <a:sy n="85" d="100"/>
        </p:scale>
        <p:origin x="282" y="78"/>
      </p:cViewPr>
      <p:guideLst>
        <p:guide orient="horz" pos="2160"/>
        <p:guide pos="3840"/>
      </p:guideLst>
    </p:cSldViewPr>
  </p:slideViewPr>
  <p:outlineViewPr>
    <p:cViewPr>
      <p:scale>
        <a:sx n="33" d="100"/>
        <a:sy n="33" d="100"/>
      </p:scale>
      <p:origin x="0" y="-458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CCDC4-151F-4E84-AF57-275196DA2553}" type="datetimeFigureOut">
              <a:rPr lang="es-CO" smtClean="0"/>
              <a:pPr/>
              <a:t>1/02/2022</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EEAD1-89F1-4E9F-950D-192F1C9184C6}" type="slidenum">
              <a:rPr lang="es-CO" smtClean="0"/>
              <a:pPr/>
              <a:t>‹Nº›</a:t>
            </a:fld>
            <a:endParaRPr lang="es-CO"/>
          </a:p>
        </p:txBody>
      </p:sp>
    </p:spTree>
    <p:extLst>
      <p:ext uri="{BB962C8B-B14F-4D97-AF65-F5344CB8AC3E}">
        <p14:creationId xmlns:p14="http://schemas.microsoft.com/office/powerpoint/2010/main" val="255606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B3EEAD1-89F1-4E9F-950D-192F1C9184C6}" type="slidenum">
              <a:rPr lang="es-CO" smtClean="0"/>
              <a:pPr/>
              <a:t>1</a:t>
            </a:fld>
            <a:endParaRPr lang="es-CO"/>
          </a:p>
        </p:txBody>
      </p:sp>
    </p:spTree>
    <p:extLst>
      <p:ext uri="{BB962C8B-B14F-4D97-AF65-F5344CB8AC3E}">
        <p14:creationId xmlns:p14="http://schemas.microsoft.com/office/powerpoint/2010/main" val="257224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10</a:t>
            </a:fld>
            <a:endParaRPr lang="es-CO" altLang="es-ES"/>
          </a:p>
        </p:txBody>
      </p:sp>
    </p:spTree>
    <p:extLst>
      <p:ext uri="{BB962C8B-B14F-4D97-AF65-F5344CB8AC3E}">
        <p14:creationId xmlns:p14="http://schemas.microsoft.com/office/powerpoint/2010/main" val="238441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11</a:t>
            </a:fld>
            <a:endParaRPr lang="es-CO" altLang="es-ES"/>
          </a:p>
        </p:txBody>
      </p:sp>
    </p:spTree>
    <p:extLst>
      <p:ext uri="{BB962C8B-B14F-4D97-AF65-F5344CB8AC3E}">
        <p14:creationId xmlns:p14="http://schemas.microsoft.com/office/powerpoint/2010/main" val="400001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12</a:t>
            </a:fld>
            <a:endParaRPr lang="es-CO" altLang="es-ES"/>
          </a:p>
        </p:txBody>
      </p:sp>
    </p:spTree>
    <p:extLst>
      <p:ext uri="{BB962C8B-B14F-4D97-AF65-F5344CB8AC3E}">
        <p14:creationId xmlns:p14="http://schemas.microsoft.com/office/powerpoint/2010/main" val="172590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13</a:t>
            </a:fld>
            <a:endParaRPr lang="es-CO" altLang="es-ES"/>
          </a:p>
        </p:txBody>
      </p:sp>
    </p:spTree>
    <p:extLst>
      <p:ext uri="{BB962C8B-B14F-4D97-AF65-F5344CB8AC3E}">
        <p14:creationId xmlns:p14="http://schemas.microsoft.com/office/powerpoint/2010/main" val="181633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14</a:t>
            </a:fld>
            <a:endParaRPr lang="es-CO" altLang="es-ES"/>
          </a:p>
        </p:txBody>
      </p:sp>
    </p:spTree>
    <p:extLst>
      <p:ext uri="{BB962C8B-B14F-4D97-AF65-F5344CB8AC3E}">
        <p14:creationId xmlns:p14="http://schemas.microsoft.com/office/powerpoint/2010/main" val="259277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15</a:t>
            </a:fld>
            <a:endParaRPr lang="es-CO" altLang="es-ES"/>
          </a:p>
        </p:txBody>
      </p:sp>
    </p:spTree>
    <p:extLst>
      <p:ext uri="{BB962C8B-B14F-4D97-AF65-F5344CB8AC3E}">
        <p14:creationId xmlns:p14="http://schemas.microsoft.com/office/powerpoint/2010/main" val="3181122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16</a:t>
            </a:fld>
            <a:endParaRPr lang="es-CO" altLang="es-ES"/>
          </a:p>
        </p:txBody>
      </p:sp>
    </p:spTree>
    <p:extLst>
      <p:ext uri="{BB962C8B-B14F-4D97-AF65-F5344CB8AC3E}">
        <p14:creationId xmlns:p14="http://schemas.microsoft.com/office/powerpoint/2010/main" val="3185874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17</a:t>
            </a:fld>
            <a:endParaRPr lang="es-CO" altLang="es-ES"/>
          </a:p>
        </p:txBody>
      </p:sp>
    </p:spTree>
    <p:extLst>
      <p:ext uri="{BB962C8B-B14F-4D97-AF65-F5344CB8AC3E}">
        <p14:creationId xmlns:p14="http://schemas.microsoft.com/office/powerpoint/2010/main" val="4004379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18</a:t>
            </a:fld>
            <a:endParaRPr lang="es-CO" altLang="es-ES"/>
          </a:p>
        </p:txBody>
      </p:sp>
    </p:spTree>
    <p:extLst>
      <p:ext uri="{BB962C8B-B14F-4D97-AF65-F5344CB8AC3E}">
        <p14:creationId xmlns:p14="http://schemas.microsoft.com/office/powerpoint/2010/main" val="3797144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19</a:t>
            </a:fld>
            <a:endParaRPr lang="es-CO" altLang="es-ES"/>
          </a:p>
        </p:txBody>
      </p:sp>
    </p:spTree>
    <p:extLst>
      <p:ext uri="{BB962C8B-B14F-4D97-AF65-F5344CB8AC3E}">
        <p14:creationId xmlns:p14="http://schemas.microsoft.com/office/powerpoint/2010/main" val="324410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a:t>
            </a:fld>
            <a:endParaRPr lang="es-CO" altLang="es-ES"/>
          </a:p>
        </p:txBody>
      </p:sp>
    </p:spTree>
    <p:extLst>
      <p:ext uri="{BB962C8B-B14F-4D97-AF65-F5344CB8AC3E}">
        <p14:creationId xmlns:p14="http://schemas.microsoft.com/office/powerpoint/2010/main" val="82127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20</a:t>
            </a:fld>
            <a:endParaRPr lang="es-CO" altLang="es-ES"/>
          </a:p>
        </p:txBody>
      </p:sp>
    </p:spTree>
    <p:extLst>
      <p:ext uri="{BB962C8B-B14F-4D97-AF65-F5344CB8AC3E}">
        <p14:creationId xmlns:p14="http://schemas.microsoft.com/office/powerpoint/2010/main" val="139440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21</a:t>
            </a:fld>
            <a:endParaRPr lang="es-CO" altLang="es-ES"/>
          </a:p>
        </p:txBody>
      </p:sp>
    </p:spTree>
    <p:extLst>
      <p:ext uri="{BB962C8B-B14F-4D97-AF65-F5344CB8AC3E}">
        <p14:creationId xmlns:p14="http://schemas.microsoft.com/office/powerpoint/2010/main" val="131986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22</a:t>
            </a:fld>
            <a:endParaRPr lang="es-CO" altLang="es-ES"/>
          </a:p>
        </p:txBody>
      </p:sp>
    </p:spTree>
    <p:extLst>
      <p:ext uri="{BB962C8B-B14F-4D97-AF65-F5344CB8AC3E}">
        <p14:creationId xmlns:p14="http://schemas.microsoft.com/office/powerpoint/2010/main" val="14028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23</a:t>
            </a:fld>
            <a:endParaRPr lang="es-CO" altLang="es-ES"/>
          </a:p>
        </p:txBody>
      </p:sp>
    </p:spTree>
    <p:extLst>
      <p:ext uri="{BB962C8B-B14F-4D97-AF65-F5344CB8AC3E}">
        <p14:creationId xmlns:p14="http://schemas.microsoft.com/office/powerpoint/2010/main" val="311136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24</a:t>
            </a:fld>
            <a:endParaRPr lang="es-CO" altLang="es-ES"/>
          </a:p>
        </p:txBody>
      </p:sp>
    </p:spTree>
    <p:extLst>
      <p:ext uri="{BB962C8B-B14F-4D97-AF65-F5344CB8AC3E}">
        <p14:creationId xmlns:p14="http://schemas.microsoft.com/office/powerpoint/2010/main" val="296222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25</a:t>
            </a:fld>
            <a:endParaRPr lang="es-CO" altLang="es-ES"/>
          </a:p>
        </p:txBody>
      </p:sp>
    </p:spTree>
    <p:extLst>
      <p:ext uri="{BB962C8B-B14F-4D97-AF65-F5344CB8AC3E}">
        <p14:creationId xmlns:p14="http://schemas.microsoft.com/office/powerpoint/2010/main" val="3855463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26</a:t>
            </a:fld>
            <a:endParaRPr lang="es-CO" altLang="es-ES"/>
          </a:p>
        </p:txBody>
      </p:sp>
    </p:spTree>
    <p:extLst>
      <p:ext uri="{BB962C8B-B14F-4D97-AF65-F5344CB8AC3E}">
        <p14:creationId xmlns:p14="http://schemas.microsoft.com/office/powerpoint/2010/main" val="3517793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27</a:t>
            </a:fld>
            <a:endParaRPr lang="es-CO" altLang="es-ES"/>
          </a:p>
        </p:txBody>
      </p:sp>
    </p:spTree>
    <p:extLst>
      <p:ext uri="{BB962C8B-B14F-4D97-AF65-F5344CB8AC3E}">
        <p14:creationId xmlns:p14="http://schemas.microsoft.com/office/powerpoint/2010/main" val="3248857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28</a:t>
            </a:fld>
            <a:endParaRPr lang="es-CO" altLang="es-ES"/>
          </a:p>
        </p:txBody>
      </p:sp>
    </p:spTree>
    <p:extLst>
      <p:ext uri="{BB962C8B-B14F-4D97-AF65-F5344CB8AC3E}">
        <p14:creationId xmlns:p14="http://schemas.microsoft.com/office/powerpoint/2010/main" val="3082286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29</a:t>
            </a:fld>
            <a:endParaRPr lang="es-CO" altLang="es-ES"/>
          </a:p>
        </p:txBody>
      </p:sp>
    </p:spTree>
    <p:extLst>
      <p:ext uri="{BB962C8B-B14F-4D97-AF65-F5344CB8AC3E}">
        <p14:creationId xmlns:p14="http://schemas.microsoft.com/office/powerpoint/2010/main" val="314228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a:t>
            </a:fld>
            <a:endParaRPr lang="es-CO" altLang="es-ES"/>
          </a:p>
        </p:txBody>
      </p:sp>
    </p:spTree>
    <p:extLst>
      <p:ext uri="{BB962C8B-B14F-4D97-AF65-F5344CB8AC3E}">
        <p14:creationId xmlns:p14="http://schemas.microsoft.com/office/powerpoint/2010/main" val="2727596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30</a:t>
            </a:fld>
            <a:endParaRPr lang="es-CO" altLang="es-ES"/>
          </a:p>
        </p:txBody>
      </p:sp>
    </p:spTree>
    <p:extLst>
      <p:ext uri="{BB962C8B-B14F-4D97-AF65-F5344CB8AC3E}">
        <p14:creationId xmlns:p14="http://schemas.microsoft.com/office/powerpoint/2010/main" val="368160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4</a:t>
            </a:fld>
            <a:endParaRPr lang="es-CO" altLang="es-ES"/>
          </a:p>
        </p:txBody>
      </p:sp>
    </p:spTree>
    <p:extLst>
      <p:ext uri="{BB962C8B-B14F-4D97-AF65-F5344CB8AC3E}">
        <p14:creationId xmlns:p14="http://schemas.microsoft.com/office/powerpoint/2010/main" val="393664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5</a:t>
            </a:fld>
            <a:endParaRPr lang="es-CO" altLang="es-ES"/>
          </a:p>
        </p:txBody>
      </p:sp>
    </p:spTree>
    <p:extLst>
      <p:ext uri="{BB962C8B-B14F-4D97-AF65-F5344CB8AC3E}">
        <p14:creationId xmlns:p14="http://schemas.microsoft.com/office/powerpoint/2010/main" val="180679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6</a:t>
            </a:fld>
            <a:endParaRPr lang="es-CO" altLang="es-ES"/>
          </a:p>
        </p:txBody>
      </p:sp>
    </p:spTree>
    <p:extLst>
      <p:ext uri="{BB962C8B-B14F-4D97-AF65-F5344CB8AC3E}">
        <p14:creationId xmlns:p14="http://schemas.microsoft.com/office/powerpoint/2010/main" val="328397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7</a:t>
            </a:fld>
            <a:endParaRPr lang="es-CO" altLang="es-ES"/>
          </a:p>
        </p:txBody>
      </p:sp>
    </p:spTree>
    <p:extLst>
      <p:ext uri="{BB962C8B-B14F-4D97-AF65-F5344CB8AC3E}">
        <p14:creationId xmlns:p14="http://schemas.microsoft.com/office/powerpoint/2010/main" val="825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8</a:t>
            </a:fld>
            <a:endParaRPr lang="es-CO" altLang="es-ES"/>
          </a:p>
        </p:txBody>
      </p:sp>
    </p:spTree>
    <p:extLst>
      <p:ext uri="{BB962C8B-B14F-4D97-AF65-F5344CB8AC3E}">
        <p14:creationId xmlns:p14="http://schemas.microsoft.com/office/powerpoint/2010/main" val="397416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FDA63BF3-6836-4FD0-9CED-43D6BF1DC637}" type="slidenum">
              <a:rPr lang="es-CO" altLang="es-ES" smtClean="0"/>
              <a:pPr>
                <a:defRPr/>
              </a:pPr>
              <a:t>9</a:t>
            </a:fld>
            <a:endParaRPr lang="es-CO" altLang="es-ES"/>
          </a:p>
        </p:txBody>
      </p:sp>
    </p:spTree>
    <p:extLst>
      <p:ext uri="{BB962C8B-B14F-4D97-AF65-F5344CB8AC3E}">
        <p14:creationId xmlns:p14="http://schemas.microsoft.com/office/powerpoint/2010/main" val="149742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3"/>
        <p:cNvGrpSpPr/>
        <p:nvPr/>
      </p:nvGrpSpPr>
      <p:grpSpPr>
        <a:xfrm>
          <a:off x="0" y="0"/>
          <a:ext cx="0" cy="0"/>
          <a:chOff x="0" y="0"/>
          <a:chExt cx="0" cy="0"/>
        </a:xfrm>
      </p:grpSpPr>
      <p:sp>
        <p:nvSpPr>
          <p:cNvPr id="24" name="Google Shape;24;p2"/>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6" name="Google Shape;26;p2"/>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2"/>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10281-877F-4CC3-9F01-F8F1744ED516}"/>
              </a:ext>
            </a:extLst>
          </p:cNvPr>
          <p:cNvSpPr>
            <a:spLocks noGrp="1"/>
          </p:cNvSpPr>
          <p:nvPr>
            <p:ph type="title"/>
          </p:nvPr>
        </p:nvSpPr>
        <p:spPr>
          <a:xfrm>
            <a:off x="609600" y="379566"/>
            <a:ext cx="10972800" cy="1143000"/>
          </a:xfrm>
        </p:spPr>
        <p:txBody>
          <a:body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CAE2B5EA-D3FB-4FFA-8AB9-2424E6688CF1}"/>
              </a:ext>
            </a:extLst>
          </p:cNvPr>
          <p:cNvSpPr>
            <a:spLocks noGrp="1"/>
          </p:cNvSpPr>
          <p:nvPr>
            <p:ph type="dt" idx="10"/>
          </p:nvPr>
        </p:nvSpPr>
        <p:spPr/>
        <p:txBody>
          <a:bodyPr/>
          <a:lstStyle/>
          <a:p>
            <a:endParaRPr lang="es-CO"/>
          </a:p>
        </p:txBody>
      </p:sp>
      <p:sp>
        <p:nvSpPr>
          <p:cNvPr id="4" name="Marcador de pie de página 3">
            <a:extLst>
              <a:ext uri="{FF2B5EF4-FFF2-40B4-BE49-F238E27FC236}">
                <a16:creationId xmlns:a16="http://schemas.microsoft.com/office/drawing/2014/main" id="{DC4743DD-2381-4DB5-B0DA-3A5BFD7B9B70}"/>
              </a:ext>
            </a:extLst>
          </p:cNvPr>
          <p:cNvSpPr>
            <a:spLocks noGrp="1"/>
          </p:cNvSpPr>
          <p:nvPr>
            <p:ph type="ftr" idx="11"/>
          </p:nvPr>
        </p:nvSpPr>
        <p:spPr/>
        <p:txBody>
          <a:bodyPr/>
          <a:lstStyle/>
          <a:p>
            <a:endParaRPr lang="es-CO"/>
          </a:p>
        </p:txBody>
      </p:sp>
      <p:sp>
        <p:nvSpPr>
          <p:cNvPr id="5" name="Marcador de número de diapositiva 4">
            <a:extLst>
              <a:ext uri="{FF2B5EF4-FFF2-40B4-BE49-F238E27FC236}">
                <a16:creationId xmlns:a16="http://schemas.microsoft.com/office/drawing/2014/main" id="{88E421E9-3358-4440-AB16-04B0856C3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a:p>
        </p:txBody>
      </p:sp>
      <p:cxnSp>
        <p:nvCxnSpPr>
          <p:cNvPr id="7" name="Conector recto 6">
            <a:extLst>
              <a:ext uri="{FF2B5EF4-FFF2-40B4-BE49-F238E27FC236}">
                <a16:creationId xmlns:a16="http://schemas.microsoft.com/office/drawing/2014/main" id="{B6A4A205-6C41-44EE-8193-80FFE2634F52}"/>
              </a:ext>
            </a:extLst>
          </p:cNvPr>
          <p:cNvCxnSpPr>
            <a:cxnSpLocks/>
          </p:cNvCxnSpPr>
          <p:nvPr userDrawn="1"/>
        </p:nvCxnSpPr>
        <p:spPr>
          <a:xfrm>
            <a:off x="609600" y="1633928"/>
            <a:ext cx="9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E657DDC9-D6CC-49E3-AC49-2CFE5E42E8E1}"/>
              </a:ext>
            </a:extLst>
          </p:cNvPr>
          <p:cNvCxnSpPr>
            <a:cxnSpLocks/>
          </p:cNvCxnSpPr>
          <p:nvPr userDrawn="1"/>
        </p:nvCxnSpPr>
        <p:spPr>
          <a:xfrm>
            <a:off x="10403695" y="1633928"/>
            <a:ext cx="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5EDAD0FC-2382-48BD-8903-2EF105F5AE15}"/>
              </a:ext>
            </a:extLst>
          </p:cNvPr>
          <p:cNvCxnSpPr>
            <a:cxnSpLocks/>
          </p:cNvCxnSpPr>
          <p:nvPr userDrawn="1"/>
        </p:nvCxnSpPr>
        <p:spPr>
          <a:xfrm>
            <a:off x="11197790" y="1636428"/>
            <a:ext cx="36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9A888FF4-F32D-42A2-9448-76DD939CFB72}"/>
              </a:ext>
            </a:extLst>
          </p:cNvPr>
          <p:cNvCxnSpPr>
            <a:cxnSpLocks/>
          </p:cNvCxnSpPr>
          <p:nvPr userDrawn="1"/>
        </p:nvCxnSpPr>
        <p:spPr>
          <a:xfrm>
            <a:off x="11631885" y="1638928"/>
            <a:ext cx="18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0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AC86D625-BFC7-4717-B55C-44814E0A25B0}"/>
              </a:ext>
            </a:extLst>
          </p:cNvPr>
          <p:cNvSpPr>
            <a:spLocks noGrp="1"/>
          </p:cNvSpPr>
          <p:nvPr>
            <p:ph type="dt" idx="10"/>
          </p:nvPr>
        </p:nvSpPr>
        <p:spPr/>
        <p:txBody>
          <a:bodyPr/>
          <a:lstStyle/>
          <a:p>
            <a:endParaRPr lang="es-CO"/>
          </a:p>
        </p:txBody>
      </p:sp>
      <p:sp>
        <p:nvSpPr>
          <p:cNvPr id="4" name="Marcador de pie de página 3">
            <a:extLst>
              <a:ext uri="{FF2B5EF4-FFF2-40B4-BE49-F238E27FC236}">
                <a16:creationId xmlns:a16="http://schemas.microsoft.com/office/drawing/2014/main" id="{2CA0D9AF-598A-4C2C-91B5-C541AA7679A1}"/>
              </a:ext>
            </a:extLst>
          </p:cNvPr>
          <p:cNvSpPr>
            <a:spLocks noGrp="1"/>
          </p:cNvSpPr>
          <p:nvPr>
            <p:ph type="ftr" idx="11"/>
          </p:nvPr>
        </p:nvSpPr>
        <p:spPr/>
        <p:txBody>
          <a:bodyPr/>
          <a:lstStyle/>
          <a:p>
            <a:endParaRPr lang="es-CO"/>
          </a:p>
        </p:txBody>
      </p:sp>
      <p:sp>
        <p:nvSpPr>
          <p:cNvPr id="5" name="Marcador de número de diapositiva 4">
            <a:extLst>
              <a:ext uri="{FF2B5EF4-FFF2-40B4-BE49-F238E27FC236}">
                <a16:creationId xmlns:a16="http://schemas.microsoft.com/office/drawing/2014/main" id="{0122D0B1-B3DA-46D5-B19E-E6B52641AA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a:p>
        </p:txBody>
      </p:sp>
    </p:spTree>
    <p:extLst>
      <p:ext uri="{BB962C8B-B14F-4D97-AF65-F5344CB8AC3E}">
        <p14:creationId xmlns:p14="http://schemas.microsoft.com/office/powerpoint/2010/main" val="19735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9A6F7-6F65-4EE7-AFED-5E781B4899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770DEDD-275A-42D8-83B0-B4125E4FE8F1}"/>
              </a:ext>
            </a:extLst>
          </p:cNvPr>
          <p:cNvSpPr>
            <a:spLocks noGrp="1"/>
          </p:cNvSpPr>
          <p:nvPr>
            <p:ph type="dt" idx="10"/>
          </p:nvPr>
        </p:nvSpPr>
        <p:spPr/>
        <p:txBody>
          <a:bodyPr/>
          <a:lstStyle/>
          <a:p>
            <a:endParaRPr lang="es-CO"/>
          </a:p>
        </p:txBody>
      </p:sp>
      <p:sp>
        <p:nvSpPr>
          <p:cNvPr id="4" name="Marcador de pie de página 3">
            <a:extLst>
              <a:ext uri="{FF2B5EF4-FFF2-40B4-BE49-F238E27FC236}">
                <a16:creationId xmlns:a16="http://schemas.microsoft.com/office/drawing/2014/main" id="{73B1503C-2A7B-4D81-859F-42F85A0FC418}"/>
              </a:ext>
            </a:extLst>
          </p:cNvPr>
          <p:cNvSpPr>
            <a:spLocks noGrp="1"/>
          </p:cNvSpPr>
          <p:nvPr>
            <p:ph type="ftr" idx="11"/>
          </p:nvPr>
        </p:nvSpPr>
        <p:spPr/>
        <p:txBody>
          <a:bodyPr/>
          <a:lstStyle/>
          <a:p>
            <a:endParaRPr lang="es-CO"/>
          </a:p>
        </p:txBody>
      </p:sp>
      <p:sp>
        <p:nvSpPr>
          <p:cNvPr id="5" name="Marcador de número de diapositiva 4">
            <a:extLst>
              <a:ext uri="{FF2B5EF4-FFF2-40B4-BE49-F238E27FC236}">
                <a16:creationId xmlns:a16="http://schemas.microsoft.com/office/drawing/2014/main" id="{78E300E1-D3E1-4C02-B39C-CC9A523EC9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a:p>
        </p:txBody>
      </p:sp>
      <p:cxnSp>
        <p:nvCxnSpPr>
          <p:cNvPr id="7" name="Conector recto 6">
            <a:extLst>
              <a:ext uri="{FF2B5EF4-FFF2-40B4-BE49-F238E27FC236}">
                <a16:creationId xmlns:a16="http://schemas.microsoft.com/office/drawing/2014/main" id="{BE6A2BFF-EF47-4116-B2C6-02CAB2F22E3D}"/>
              </a:ext>
            </a:extLst>
          </p:cNvPr>
          <p:cNvCxnSpPr>
            <a:cxnSpLocks/>
          </p:cNvCxnSpPr>
          <p:nvPr userDrawn="1"/>
        </p:nvCxnSpPr>
        <p:spPr>
          <a:xfrm>
            <a:off x="609600" y="1633928"/>
            <a:ext cx="9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00701C4-FDBC-4774-9133-77B8A247D25C}"/>
              </a:ext>
            </a:extLst>
          </p:cNvPr>
          <p:cNvCxnSpPr>
            <a:cxnSpLocks/>
          </p:cNvCxnSpPr>
          <p:nvPr userDrawn="1"/>
        </p:nvCxnSpPr>
        <p:spPr>
          <a:xfrm>
            <a:off x="10403695" y="1633928"/>
            <a:ext cx="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651DE53A-90A0-45D5-B78C-2EE1D10900B9}"/>
              </a:ext>
            </a:extLst>
          </p:cNvPr>
          <p:cNvCxnSpPr>
            <a:cxnSpLocks/>
          </p:cNvCxnSpPr>
          <p:nvPr userDrawn="1"/>
        </p:nvCxnSpPr>
        <p:spPr>
          <a:xfrm>
            <a:off x="11197790" y="1636428"/>
            <a:ext cx="36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CB5EE63B-F17F-48AE-9096-B019022A734A}"/>
              </a:ext>
            </a:extLst>
          </p:cNvPr>
          <p:cNvCxnSpPr>
            <a:cxnSpLocks/>
          </p:cNvCxnSpPr>
          <p:nvPr userDrawn="1"/>
        </p:nvCxnSpPr>
        <p:spPr>
          <a:xfrm>
            <a:off x="11631885" y="1638928"/>
            <a:ext cx="18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90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51D82-64D2-41A9-8273-6D453CD001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97A853B-0362-457A-9950-25691FDD3684}"/>
              </a:ext>
            </a:extLst>
          </p:cNvPr>
          <p:cNvSpPr>
            <a:spLocks noGrp="1"/>
          </p:cNvSpPr>
          <p:nvPr>
            <p:ph type="dt" idx="10"/>
          </p:nvPr>
        </p:nvSpPr>
        <p:spPr/>
        <p:txBody>
          <a:bodyPr/>
          <a:lstStyle/>
          <a:p>
            <a:endParaRPr lang="es-CO"/>
          </a:p>
        </p:txBody>
      </p:sp>
      <p:sp>
        <p:nvSpPr>
          <p:cNvPr id="4" name="Marcador de pie de página 3">
            <a:extLst>
              <a:ext uri="{FF2B5EF4-FFF2-40B4-BE49-F238E27FC236}">
                <a16:creationId xmlns:a16="http://schemas.microsoft.com/office/drawing/2014/main" id="{F9887C1A-5DC0-4632-AF65-CFFBFDB340EA}"/>
              </a:ext>
            </a:extLst>
          </p:cNvPr>
          <p:cNvSpPr>
            <a:spLocks noGrp="1"/>
          </p:cNvSpPr>
          <p:nvPr>
            <p:ph type="ftr" idx="11"/>
          </p:nvPr>
        </p:nvSpPr>
        <p:spPr/>
        <p:txBody>
          <a:bodyPr/>
          <a:lstStyle/>
          <a:p>
            <a:endParaRPr lang="es-CO"/>
          </a:p>
        </p:txBody>
      </p:sp>
      <p:sp>
        <p:nvSpPr>
          <p:cNvPr id="5" name="Marcador de número de diapositiva 4">
            <a:extLst>
              <a:ext uri="{FF2B5EF4-FFF2-40B4-BE49-F238E27FC236}">
                <a16:creationId xmlns:a16="http://schemas.microsoft.com/office/drawing/2014/main" id="{E6E3EBA4-D707-491F-ABAC-ABEF97CC87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pPr marL="0" lvl="0" indent="0" algn="r" rtl="0">
                <a:spcBef>
                  <a:spcPts val="0"/>
                </a:spcBef>
                <a:spcAft>
                  <a:spcPts val="0"/>
                </a:spcAft>
                <a:buNone/>
              </a:pPr>
              <a:t>‹Nº›</a:t>
            </a:fld>
            <a:endParaRPr lang="es-CO"/>
          </a:p>
        </p:txBody>
      </p:sp>
      <p:sp>
        <p:nvSpPr>
          <p:cNvPr id="7" name="Marcador de texto 6">
            <a:extLst>
              <a:ext uri="{FF2B5EF4-FFF2-40B4-BE49-F238E27FC236}">
                <a16:creationId xmlns:a16="http://schemas.microsoft.com/office/drawing/2014/main" id="{FBFFE21A-F417-4C09-ADA0-19B862A28F01}"/>
              </a:ext>
            </a:extLst>
          </p:cNvPr>
          <p:cNvSpPr>
            <a:spLocks noGrp="1"/>
          </p:cNvSpPr>
          <p:nvPr>
            <p:ph type="body" sz="quarter" idx="13"/>
          </p:nvPr>
        </p:nvSpPr>
        <p:spPr>
          <a:xfrm>
            <a:off x="609600" y="1775268"/>
            <a:ext cx="10972799" cy="4475629"/>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cxnSp>
        <p:nvCxnSpPr>
          <p:cNvPr id="9" name="Conector recto 8">
            <a:extLst>
              <a:ext uri="{FF2B5EF4-FFF2-40B4-BE49-F238E27FC236}">
                <a16:creationId xmlns:a16="http://schemas.microsoft.com/office/drawing/2014/main" id="{5583B2C3-482F-4C24-972A-39FBF1783665}"/>
              </a:ext>
            </a:extLst>
          </p:cNvPr>
          <p:cNvCxnSpPr>
            <a:cxnSpLocks/>
          </p:cNvCxnSpPr>
          <p:nvPr userDrawn="1"/>
        </p:nvCxnSpPr>
        <p:spPr>
          <a:xfrm>
            <a:off x="609600" y="1633928"/>
            <a:ext cx="9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073B7EC7-24CA-4FA7-84AE-547486412AD4}"/>
              </a:ext>
            </a:extLst>
          </p:cNvPr>
          <p:cNvCxnSpPr>
            <a:cxnSpLocks/>
          </p:cNvCxnSpPr>
          <p:nvPr userDrawn="1"/>
        </p:nvCxnSpPr>
        <p:spPr>
          <a:xfrm>
            <a:off x="10403695" y="1633928"/>
            <a:ext cx="72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F4036144-A805-4200-84A8-EE1294ED723A}"/>
              </a:ext>
            </a:extLst>
          </p:cNvPr>
          <p:cNvCxnSpPr>
            <a:cxnSpLocks/>
          </p:cNvCxnSpPr>
          <p:nvPr userDrawn="1"/>
        </p:nvCxnSpPr>
        <p:spPr>
          <a:xfrm>
            <a:off x="11197790" y="1636428"/>
            <a:ext cx="36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193A1FDC-5DA6-44E4-90A6-D0FDEE54B017}"/>
              </a:ext>
            </a:extLst>
          </p:cNvPr>
          <p:cNvCxnSpPr>
            <a:cxnSpLocks/>
          </p:cNvCxnSpPr>
          <p:nvPr userDrawn="1"/>
        </p:nvCxnSpPr>
        <p:spPr>
          <a:xfrm>
            <a:off x="11631885" y="1638928"/>
            <a:ext cx="180000" cy="0"/>
          </a:xfrm>
          <a:prstGeom prst="line">
            <a:avLst/>
          </a:prstGeom>
          <a:ln w="381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84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5467" y="1508787"/>
            <a:ext cx="10286933" cy="4617379"/>
          </a:xfrm>
          <a:prstGeom prst="rect">
            <a:avLst/>
          </a:prstGeom>
        </p:spPr>
        <p:txBody>
          <a:bodyPr/>
          <a:lstStyle>
            <a:lvl1pPr>
              <a:defRPr sz="2667"/>
            </a:lvl1pPr>
            <a:lvl2pPr>
              <a:defRPr sz="2400"/>
            </a:lvl2pPr>
            <a:lvl3pPr>
              <a:defRPr sz="2133"/>
            </a:lvl3pPr>
            <a:lvl4pPr>
              <a:defRPr sz="1867"/>
            </a:lvl4pPr>
            <a:lvl5pPr>
              <a:defRPr sz="1867"/>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a:extLst>
              <a:ext uri="{FF2B5EF4-FFF2-40B4-BE49-F238E27FC236}">
                <a16:creationId xmlns:a16="http://schemas.microsoft.com/office/drawing/2014/main" id="{F50F7413-024D-47A1-A651-B82D6E19431D}"/>
              </a:ext>
            </a:extLst>
          </p:cNvPr>
          <p:cNvSpPr>
            <a:spLocks noGrp="1"/>
          </p:cNvSpPr>
          <p:nvPr>
            <p:ph type="dt" sz="half" idx="10"/>
          </p:nvPr>
        </p:nvSpPr>
        <p:spPr>
          <a:xfrm>
            <a:off x="1292648" y="6356351"/>
            <a:ext cx="1920000" cy="366183"/>
          </a:xfrm>
          <a:prstGeom prst="rect">
            <a:avLst/>
          </a:prstGeom>
        </p:spPr>
        <p:txBody>
          <a:bodyPr/>
          <a:lstStyle>
            <a:lvl1pPr eaLnBrk="1" fontAlgn="auto" hangingPunct="1">
              <a:spcBef>
                <a:spcPts val="0"/>
              </a:spcBef>
              <a:spcAft>
                <a:spcPts val="0"/>
              </a:spcAft>
              <a:defRPr sz="1333">
                <a:solidFill>
                  <a:schemeClr val="tx1">
                    <a:lumMod val="65000"/>
                    <a:lumOff val="35000"/>
                  </a:schemeClr>
                </a:solidFill>
                <a:latin typeface="+mn-lt"/>
                <a:cs typeface="+mn-cs"/>
              </a:defRPr>
            </a:lvl1pPr>
          </a:lstStyle>
          <a:p>
            <a:pPr>
              <a:defRPr/>
            </a:pPr>
            <a:fld id="{782DB235-D7EA-4C7E-A1A2-256FB68A236C}" type="datetimeFigureOut">
              <a:rPr lang="es-CO" smtClean="0"/>
              <a:pPr>
                <a:defRPr/>
              </a:pPr>
              <a:t>1/02/2022</a:t>
            </a:fld>
            <a:endParaRPr lang="es-CO" dirty="0"/>
          </a:p>
        </p:txBody>
      </p:sp>
      <p:sp>
        <p:nvSpPr>
          <p:cNvPr id="5" name="4 Marcador de pie de página">
            <a:extLst>
              <a:ext uri="{FF2B5EF4-FFF2-40B4-BE49-F238E27FC236}">
                <a16:creationId xmlns:a16="http://schemas.microsoft.com/office/drawing/2014/main" id="{6898B2A7-BC35-494D-8351-A7AA662AE45A}"/>
              </a:ext>
            </a:extLst>
          </p:cNvPr>
          <p:cNvSpPr>
            <a:spLocks noGrp="1"/>
          </p:cNvSpPr>
          <p:nvPr>
            <p:ph type="ftr" sz="quarter" idx="11"/>
          </p:nvPr>
        </p:nvSpPr>
        <p:spPr>
          <a:xfrm>
            <a:off x="5476115" y="6356351"/>
            <a:ext cx="1920000" cy="366183"/>
          </a:xfrm>
          <a:prstGeom prst="rect">
            <a:avLst/>
          </a:prstGeom>
        </p:spPr>
        <p:txBody>
          <a:bodyPr/>
          <a:lstStyle>
            <a:lvl1pPr eaLnBrk="1" fontAlgn="auto" hangingPunct="1">
              <a:spcBef>
                <a:spcPts val="0"/>
              </a:spcBef>
              <a:spcAft>
                <a:spcPts val="0"/>
              </a:spcAft>
              <a:defRPr sz="1333">
                <a:solidFill>
                  <a:schemeClr val="tx1">
                    <a:lumMod val="65000"/>
                    <a:lumOff val="35000"/>
                  </a:schemeClr>
                </a:solidFill>
                <a:latin typeface="+mn-lt"/>
                <a:cs typeface="+mn-cs"/>
              </a:defRPr>
            </a:lvl1pPr>
          </a:lstStyle>
          <a:p>
            <a:pPr>
              <a:defRPr/>
            </a:pPr>
            <a:endParaRPr lang="es-CO" dirty="0"/>
          </a:p>
        </p:txBody>
      </p:sp>
      <p:sp>
        <p:nvSpPr>
          <p:cNvPr id="6" name="5 Marcador de número de diapositiva">
            <a:extLst>
              <a:ext uri="{FF2B5EF4-FFF2-40B4-BE49-F238E27FC236}">
                <a16:creationId xmlns:a16="http://schemas.microsoft.com/office/drawing/2014/main" id="{31C7B23D-3F8B-4715-8027-574352158756}"/>
              </a:ext>
            </a:extLst>
          </p:cNvPr>
          <p:cNvSpPr>
            <a:spLocks noGrp="1"/>
          </p:cNvSpPr>
          <p:nvPr>
            <p:ph type="sldNum" sz="quarter" idx="12"/>
          </p:nvPr>
        </p:nvSpPr>
        <p:spPr>
          <a:xfrm>
            <a:off x="9662400" y="6356351"/>
            <a:ext cx="19200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sz="1333" smtClean="0">
                <a:solidFill>
                  <a:schemeClr val="tx1">
                    <a:lumMod val="65000"/>
                    <a:lumOff val="35000"/>
                  </a:schemeClr>
                </a:solidFill>
              </a:defRPr>
            </a:lvl1pPr>
          </a:lstStyle>
          <a:p>
            <a:pPr>
              <a:defRPr/>
            </a:pPr>
            <a:fld id="{96AD8B5B-23B5-4213-AB49-65FEA75D5AD9}" type="slidenum">
              <a:rPr lang="es-CO" altLang="es-CO" smtClean="0"/>
              <a:pPr>
                <a:defRPr/>
              </a:pPr>
              <a:t>‹Nº›</a:t>
            </a:fld>
            <a:endParaRPr lang="es-CO" altLang="es-CO"/>
          </a:p>
        </p:txBody>
      </p:sp>
      <p:sp>
        <p:nvSpPr>
          <p:cNvPr id="7" name="1 Título"/>
          <p:cNvSpPr>
            <a:spLocks noGrp="1"/>
          </p:cNvSpPr>
          <p:nvPr>
            <p:ph type="title" hasCustomPrompt="1"/>
          </p:nvPr>
        </p:nvSpPr>
        <p:spPr>
          <a:xfrm>
            <a:off x="1295467" y="274637"/>
            <a:ext cx="10286933" cy="1003964"/>
          </a:xfrm>
          <a:prstGeom prst="rect">
            <a:avLst/>
          </a:prstGeom>
        </p:spPr>
        <p:txBody>
          <a:bodyPr anchor="ctr"/>
          <a:lstStyle>
            <a:lvl1pPr algn="l">
              <a:defRPr sz="2400" b="1"/>
            </a:lvl1pPr>
          </a:lstStyle>
          <a:p>
            <a:r>
              <a:rPr lang="es-ES" dirty="0"/>
              <a:t>HAGA CLIC PARA MODIFICAR EL ESTILO DE TÍTULO DEL PATRÓN</a:t>
            </a:r>
            <a:endParaRPr lang="es-CO" dirty="0"/>
          </a:p>
        </p:txBody>
      </p:sp>
      <p:grpSp>
        <p:nvGrpSpPr>
          <p:cNvPr id="14" name="Grupo 13"/>
          <p:cNvGrpSpPr/>
          <p:nvPr userDrawn="1"/>
        </p:nvGrpSpPr>
        <p:grpSpPr>
          <a:xfrm>
            <a:off x="911531" y="1316765"/>
            <a:ext cx="10657024" cy="0"/>
            <a:chOff x="683648" y="987574"/>
            <a:chExt cx="7992768" cy="0"/>
          </a:xfrm>
        </p:grpSpPr>
        <p:cxnSp>
          <p:nvCxnSpPr>
            <p:cNvPr id="9" name="Conector recto 8"/>
            <p:cNvCxnSpPr/>
            <p:nvPr userDrawn="1"/>
          </p:nvCxnSpPr>
          <p:spPr>
            <a:xfrm>
              <a:off x="683648" y="987574"/>
              <a:ext cx="6733263" cy="0"/>
            </a:xfrm>
            <a:prstGeom prst="line">
              <a:avLst/>
            </a:prstGeom>
            <a:ln>
              <a:solidFill>
                <a:srgbClr val="004484"/>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userDrawn="1"/>
          </p:nvCxnSpPr>
          <p:spPr>
            <a:xfrm>
              <a:off x="7506663" y="987574"/>
              <a:ext cx="720000" cy="0"/>
            </a:xfrm>
            <a:prstGeom prst="line">
              <a:avLst/>
            </a:prstGeom>
            <a:ln>
              <a:solidFill>
                <a:srgbClr val="004484"/>
              </a:solidFill>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userDrawn="1"/>
          </p:nvCxnSpPr>
          <p:spPr>
            <a:xfrm>
              <a:off x="8316416" y="987574"/>
              <a:ext cx="360000" cy="0"/>
            </a:xfrm>
            <a:prstGeom prst="line">
              <a:avLst/>
            </a:prstGeom>
            <a:ln>
              <a:solidFill>
                <a:srgbClr val="004484"/>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3004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7"/>
        <p:cNvGrpSpPr/>
        <p:nvPr/>
      </p:nvGrpSpPr>
      <p:grpSpPr>
        <a:xfrm>
          <a:off x="0" y="0"/>
          <a:ext cx="0" cy="0"/>
          <a:chOff x="0" y="0"/>
          <a:chExt cx="0" cy="0"/>
        </a:xfrm>
      </p:grpSpPr>
      <p:sp>
        <p:nvSpPr>
          <p:cNvPr id="18" name="Google Shape;18;p1"/>
          <p:cNvSpPr txBox="1">
            <a:spLocks noGrp="1"/>
          </p:cNvSpPr>
          <p:nvPr>
            <p:ph type="title"/>
          </p:nvPr>
        </p:nvSpPr>
        <p:spPr>
          <a:xfrm>
            <a:off x="609600" y="34958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9" name="Google Shape;19;p1"/>
          <p:cNvSpPr txBox="1">
            <a:spLocks noGrp="1"/>
          </p:cNvSpPr>
          <p:nvPr>
            <p:ph type="body" idx="1"/>
          </p:nvPr>
        </p:nvSpPr>
        <p:spPr>
          <a:xfrm>
            <a:off x="609600" y="1633929"/>
            <a:ext cx="10972800" cy="44923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0" name="Google Shape;20;p1"/>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7" r:id="rId3"/>
    <p:sldLayoutId id="2147483666" r:id="rId4"/>
    <p:sldLayoutId id="2147483665"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8;p3">
            <a:extLst>
              <a:ext uri="{FF2B5EF4-FFF2-40B4-BE49-F238E27FC236}">
                <a16:creationId xmlns:a16="http://schemas.microsoft.com/office/drawing/2014/main" id="{0A50F9EE-E470-480E-B1E5-7DC5E4219244}"/>
              </a:ext>
            </a:extLst>
          </p:cNvPr>
          <p:cNvPicPr preferRelativeResize="0"/>
          <p:nvPr/>
        </p:nvPicPr>
        <p:blipFill rotWithShape="1">
          <a:blip r:embed="rId3" cstate="print">
            <a:alphaModFix/>
          </a:blip>
          <a:srcRect/>
          <a:stretch/>
        </p:blipFill>
        <p:spPr>
          <a:xfrm>
            <a:off x="517220" y="261034"/>
            <a:ext cx="3727234" cy="1062799"/>
          </a:xfrm>
          <a:prstGeom prst="rect">
            <a:avLst/>
          </a:prstGeom>
          <a:noFill/>
          <a:ln>
            <a:noFill/>
          </a:ln>
        </p:spPr>
      </p:pic>
      <p:sp>
        <p:nvSpPr>
          <p:cNvPr id="6" name="Rectángulo 5"/>
          <p:cNvSpPr/>
          <p:nvPr/>
        </p:nvSpPr>
        <p:spPr>
          <a:xfrm>
            <a:off x="479376" y="2239754"/>
            <a:ext cx="11207102" cy="280076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CO" sz="4400" b="1" cap="all" dirty="0">
                <a:ln w="9000" cmpd="sng">
                  <a:solidFill>
                    <a:schemeClr val="accent4">
                      <a:shade val="50000"/>
                      <a:satMod val="120000"/>
                    </a:schemeClr>
                  </a:solidFill>
                  <a:prstDash val="solid"/>
                </a:ln>
                <a:effectLst>
                  <a:reflection blurRad="12700" stA="28000" endPos="45000" dist="1000" dir="5400000" sy="-100000" algn="bl" rotWithShape="0"/>
                </a:effectLst>
              </a:rPr>
              <a:t>SISTEMA DE GESTIÓN DE LA SEGURIDAD</a:t>
            </a:r>
          </a:p>
          <a:p>
            <a:pPr algn="ctr">
              <a:defRPr/>
            </a:pPr>
            <a:r>
              <a:rPr lang="es-CO" sz="4400" b="1" cap="all" dirty="0">
                <a:ln w="9000" cmpd="sng">
                  <a:solidFill>
                    <a:schemeClr val="accent4">
                      <a:shade val="50000"/>
                      <a:satMod val="120000"/>
                    </a:schemeClr>
                  </a:solidFill>
                  <a:prstDash val="solid"/>
                </a:ln>
                <a:effectLst>
                  <a:reflection blurRad="12700" stA="28000" endPos="45000" dist="1000" dir="5400000" sy="-100000" algn="bl" rotWithShape="0"/>
                </a:effectLst>
              </a:rPr>
              <a:t> Y LA SALUD en el trabajo -</a:t>
            </a:r>
          </a:p>
          <a:p>
            <a:pPr algn="ctr">
              <a:defRPr/>
            </a:pPr>
            <a:r>
              <a:rPr lang="es-CO" sz="4400" b="1" cap="all" dirty="0">
                <a:ln w="9000" cmpd="sng">
                  <a:solidFill>
                    <a:schemeClr val="accent4">
                      <a:shade val="50000"/>
                      <a:satMod val="120000"/>
                    </a:schemeClr>
                  </a:solidFill>
                  <a:prstDash val="solid"/>
                </a:ln>
                <a:effectLst>
                  <a:reflection blurRad="12700" stA="28000" endPos="45000" dist="1000" dir="5400000" sy="-100000" algn="bl" rotWithShape="0"/>
                </a:effectLst>
              </a:rPr>
              <a:t>SG-</a:t>
            </a:r>
            <a:r>
              <a:rPr lang="es-CO" sz="4400" b="1" cap="all" dirty="0" err="1">
                <a:ln w="9000" cmpd="sng">
                  <a:solidFill>
                    <a:schemeClr val="accent4">
                      <a:shade val="50000"/>
                      <a:satMod val="120000"/>
                    </a:schemeClr>
                  </a:solidFill>
                  <a:prstDash val="solid"/>
                </a:ln>
                <a:effectLst>
                  <a:reflection blurRad="12700" stA="28000" endPos="45000" dist="1000" dir="5400000" sy="-100000" algn="bl" rotWithShape="0"/>
                </a:effectLst>
              </a:rPr>
              <a:t>sst</a:t>
            </a:r>
            <a:endParaRPr lang="es-CO" sz="44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331981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redondeado 6"/>
          <p:cNvSpPr/>
          <p:nvPr/>
        </p:nvSpPr>
        <p:spPr>
          <a:xfrm>
            <a:off x="5909914" y="2667465"/>
            <a:ext cx="5592763" cy="27701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Wingdings" panose="05000000000000000000" pitchFamily="2" charset="2"/>
              <a:buChar char="v"/>
              <a:defRPr/>
            </a:pPr>
            <a:r>
              <a:rPr lang="es-MX" sz="2000" dirty="0">
                <a:solidFill>
                  <a:prstClr val="black"/>
                </a:solidFill>
                <a:latin typeface="Arial" panose="020B0604020202020204" pitchFamily="34" charset="0"/>
                <a:cs typeface="Arial" panose="020B0604020202020204" pitchFamily="34" charset="0"/>
              </a:rPr>
              <a:t>Semana Seguridad y Salud  en el Trabajo</a:t>
            </a:r>
          </a:p>
          <a:p>
            <a:pPr marL="171450" indent="-171450" algn="just">
              <a:buFont typeface="Wingdings" panose="05000000000000000000" pitchFamily="2" charset="2"/>
              <a:buChar char="v"/>
              <a:defRPr/>
            </a:pPr>
            <a:r>
              <a:rPr lang="es-MX" sz="2000" dirty="0">
                <a:solidFill>
                  <a:prstClr val="black"/>
                </a:solidFill>
                <a:latin typeface="Arial" panose="020B0604020202020204" pitchFamily="34" charset="0"/>
                <a:cs typeface="Arial" panose="020B0604020202020204" pitchFamily="34" charset="0"/>
              </a:rPr>
              <a:t>Fomento de estilos de vida saludable y manejo del tiempo libre para servidores próximos al retiro laboral</a:t>
            </a:r>
          </a:p>
          <a:p>
            <a:pPr marL="171450" indent="-171450" algn="just">
              <a:buFont typeface="Wingdings" panose="05000000000000000000" pitchFamily="2" charset="2"/>
              <a:buChar char="v"/>
              <a:defRPr/>
            </a:pPr>
            <a:r>
              <a:rPr lang="es-MX" sz="2000" dirty="0">
                <a:solidFill>
                  <a:prstClr val="black"/>
                </a:solidFill>
                <a:latin typeface="Arial" panose="020B0604020202020204" pitchFamily="34" charset="0"/>
                <a:cs typeface="Arial" panose="020B0604020202020204" pitchFamily="34" charset="0"/>
              </a:rPr>
              <a:t>Encuentros de Municipios, Jurisdicciones y/o Brigadas de Intervención</a:t>
            </a:r>
            <a:endParaRPr lang="es-CO" sz="2000" dirty="0">
              <a:solidFill>
                <a:prstClr val="black"/>
              </a:solidFill>
              <a:latin typeface="Arial" panose="020B0604020202020204" pitchFamily="34" charset="0"/>
              <a:cs typeface="Arial" panose="020B0604020202020204" pitchFamily="34" charset="0"/>
            </a:endParaRPr>
          </a:p>
        </p:txBody>
      </p:sp>
      <p:sp>
        <p:nvSpPr>
          <p:cNvPr id="8" name="Rectángulo redondeado 7"/>
          <p:cNvSpPr/>
          <p:nvPr/>
        </p:nvSpPr>
        <p:spPr>
          <a:xfrm>
            <a:off x="803018" y="3476360"/>
            <a:ext cx="4194390" cy="115212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PREVENCIÓN INTEGRAL</a:t>
            </a:r>
            <a:endPar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endParaRPr>
          </a:p>
        </p:txBody>
      </p:sp>
      <p:sp>
        <p:nvSpPr>
          <p:cNvPr id="9" name="Abrir llave 8"/>
          <p:cNvSpPr/>
          <p:nvPr/>
        </p:nvSpPr>
        <p:spPr>
          <a:xfrm>
            <a:off x="5133627" y="3181815"/>
            <a:ext cx="503237" cy="1741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Tree>
    <p:extLst>
      <p:ext uri="{BB962C8B-B14F-4D97-AF65-F5344CB8AC3E}">
        <p14:creationId xmlns:p14="http://schemas.microsoft.com/office/powerpoint/2010/main" val="224554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2"/>
          <p:cNvSpPr>
            <a:spLocks noChangeArrowheads="1"/>
          </p:cNvSpPr>
          <p:nvPr/>
        </p:nvSpPr>
        <p:spPr bwMode="auto">
          <a:xfrm>
            <a:off x="6556917" y="1899192"/>
            <a:ext cx="5439008" cy="36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s-CO" altLang="en-US" sz="2400" dirty="0">
                <a:cs typeface="Times New Roman" panose="02020603050405020304" pitchFamily="18" charset="0"/>
              </a:rPr>
              <a:t>El empleador está obligado a la protección de la seguridad y la salud de los trabajadores, acorde con lo establecido en la normatividad vigente. Dentro del Sistema de Gestión de la Seguridad y Salud en el Trabajo (SG-SST) en la empresa, el empleador tendrá entre otras, las siguientes obligaciones:</a:t>
            </a:r>
            <a:endParaRPr lang="en-US" altLang="en-US" sz="2000" dirty="0">
              <a:cs typeface="Calibri" panose="020F0502020204030204" pitchFamily="34" charset="0"/>
            </a:endParaRPr>
          </a:p>
        </p:txBody>
      </p:sp>
      <p:pic>
        <p:nvPicPr>
          <p:cNvPr id="2" name="Imagen 1"/>
          <p:cNvPicPr>
            <a:picLocks noChangeAspect="1"/>
          </p:cNvPicPr>
          <p:nvPr/>
        </p:nvPicPr>
        <p:blipFill>
          <a:blip r:embed="rId4"/>
          <a:stretch>
            <a:fillRect/>
          </a:stretch>
        </p:blipFill>
        <p:spPr>
          <a:xfrm>
            <a:off x="671876" y="1885263"/>
            <a:ext cx="5397190" cy="4061716"/>
          </a:xfrm>
          <a:prstGeom prst="rect">
            <a:avLst/>
          </a:prstGeom>
        </p:spPr>
      </p:pic>
      <p:sp>
        <p:nvSpPr>
          <p:cNvPr id="10" name="Rectángulo 9"/>
          <p:cNvSpPr/>
          <p:nvPr/>
        </p:nvSpPr>
        <p:spPr>
          <a:xfrm>
            <a:off x="1718718" y="5577647"/>
            <a:ext cx="2531462" cy="369332"/>
          </a:xfrm>
          <a:prstGeom prst="rect">
            <a:avLst/>
          </a:prstGeom>
        </p:spPr>
        <p:txBody>
          <a:bodyPr wrap="none">
            <a:spAutoFit/>
          </a:bodyPr>
          <a:lstStyle/>
          <a:p>
            <a:pPr algn="ctr">
              <a:defRPr/>
            </a:pPr>
            <a:r>
              <a:rPr lang="es-CO" b="1" dirty="0"/>
              <a:t>Decreto 1072 de 2015</a:t>
            </a:r>
            <a:endParaRPr lang="es-CO"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1406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10" name="Rectángulo 4"/>
          <p:cNvSpPr>
            <a:spLocks noChangeArrowheads="1"/>
          </p:cNvSpPr>
          <p:nvPr/>
        </p:nvSpPr>
        <p:spPr bwMode="auto">
          <a:xfrm>
            <a:off x="380259" y="1651581"/>
            <a:ext cx="11377613"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buFont typeface="Arial" panose="020B0604020202020204" pitchFamily="34" charset="0"/>
              <a:buChar char="•"/>
            </a:pPr>
            <a:r>
              <a:rPr lang="es-CO" altLang="en-US" sz="1600" dirty="0">
                <a:cs typeface="Times New Roman" panose="02020603050405020304" pitchFamily="18" charset="0"/>
              </a:rPr>
              <a:t>Definir, firmar y divulgar la </a:t>
            </a:r>
            <a:r>
              <a:rPr lang="es-CO" altLang="en-US" sz="1600" b="1" dirty="0">
                <a:cs typeface="Times New Roman" panose="02020603050405020304" pitchFamily="18" charset="0"/>
              </a:rPr>
              <a:t>política de Seguridad y Salud en el Trabajo </a:t>
            </a:r>
            <a:r>
              <a:rPr lang="es-CO" altLang="en-US" sz="1600" dirty="0">
                <a:cs typeface="Times New Roman" panose="02020603050405020304" pitchFamily="18" charset="0"/>
              </a:rPr>
              <a:t>a través de documento escrito, el empleador debe suscribir la política de seguridad y salud en el trabajo de la empresa, la cual deberá proporcionar un marco de referencia para establecer y revisar los objetivos de seguridad y salud en el trabajo.</a:t>
            </a:r>
          </a:p>
          <a:p>
            <a:pPr algn="just">
              <a:lnSpc>
                <a:spcPct val="107000"/>
              </a:lnSpc>
              <a:buFont typeface="Arial" panose="020B0604020202020204" pitchFamily="34" charset="0"/>
              <a:buChar char="•"/>
            </a:pPr>
            <a:endParaRPr lang="en-US" altLang="en-US" sz="1400" dirty="0">
              <a:cs typeface="Calibri" panose="020F0502020204030204" pitchFamily="34" charset="0"/>
            </a:endParaRPr>
          </a:p>
          <a:p>
            <a:pPr algn="just">
              <a:lnSpc>
                <a:spcPct val="107000"/>
              </a:lnSpc>
              <a:buFont typeface="Arial" panose="020B0604020202020204" pitchFamily="34" charset="0"/>
              <a:buChar char="•"/>
            </a:pPr>
            <a:r>
              <a:rPr lang="es-CO" altLang="en-US" sz="1600" dirty="0">
                <a:cs typeface="Times New Roman" panose="02020603050405020304" pitchFamily="18" charset="0"/>
              </a:rPr>
              <a:t>Asignación y Comunicación de </a:t>
            </a:r>
            <a:r>
              <a:rPr lang="es-CO" altLang="en-US" sz="1600" b="1" dirty="0">
                <a:cs typeface="Times New Roman" panose="02020603050405020304" pitchFamily="18" charset="0"/>
              </a:rPr>
              <a:t>Responsabilidades: </a:t>
            </a:r>
            <a:r>
              <a:rPr lang="es-CO" altLang="en-US" sz="1600" dirty="0">
                <a:cs typeface="Times New Roman" panose="02020603050405020304" pitchFamily="18" charset="0"/>
              </a:rPr>
              <a:t>Debe asignar, documentar y comunicar las responsabilidades específicas en Seguridad y Salud en el Trabajo (SST) a todos los niveles de la organización, incluida la alta dirección.</a:t>
            </a:r>
            <a:br>
              <a:rPr lang="es-CO" altLang="en-US" sz="1600" dirty="0">
                <a:cs typeface="Times New Roman" panose="02020603050405020304" pitchFamily="18" charset="0"/>
              </a:rPr>
            </a:br>
            <a:r>
              <a:rPr lang="es-CO" altLang="en-US" sz="1600" dirty="0">
                <a:cs typeface="Times New Roman" panose="02020603050405020304" pitchFamily="18" charset="0"/>
              </a:rPr>
              <a:t> </a:t>
            </a:r>
            <a:endParaRPr lang="en-US" altLang="en-US" sz="1400" dirty="0">
              <a:cs typeface="Calibri" panose="020F0502020204030204" pitchFamily="34" charset="0"/>
            </a:endParaRPr>
          </a:p>
          <a:p>
            <a:pPr algn="just">
              <a:lnSpc>
                <a:spcPct val="107000"/>
              </a:lnSpc>
              <a:buFont typeface="Arial" panose="020B0604020202020204" pitchFamily="34" charset="0"/>
              <a:buChar char="•"/>
            </a:pPr>
            <a:r>
              <a:rPr lang="es-CO" altLang="en-US" sz="1600" b="1" dirty="0">
                <a:cs typeface="Times New Roman" panose="02020603050405020304" pitchFamily="18" charset="0"/>
              </a:rPr>
              <a:t>Rendición de cuentas </a:t>
            </a:r>
            <a:r>
              <a:rPr lang="es-CO" altLang="en-US" sz="1600" dirty="0">
                <a:cs typeface="Times New Roman" panose="02020603050405020304" pitchFamily="18" charset="0"/>
              </a:rPr>
              <a:t>al interior de la empresa: A quienes se les hayan delegado responsabilidades en el Sistema de Gestión de la Seguridad y Salud en el Trabajo (SG- SST), tienen la obligación de rendir cuentas internamente en relación con su desempeño. Esta rendición de cuentas se podrá hacer a través de medios escritos, electrónicos, verbales o los que sean considerados por los responsables. La rendición se hará como mínimo anualmente y deberá quedar documentada.</a:t>
            </a:r>
          </a:p>
          <a:p>
            <a:pPr algn="just">
              <a:lnSpc>
                <a:spcPct val="107000"/>
              </a:lnSpc>
              <a:buFont typeface="Arial" panose="020B0604020202020204" pitchFamily="34" charset="0"/>
              <a:buChar char="•"/>
            </a:pPr>
            <a:endParaRPr lang="es-CO" altLang="en-US" sz="1600" dirty="0">
              <a:cs typeface="Calibri" panose="020F0502020204030204" pitchFamily="34" charset="0"/>
            </a:endParaRPr>
          </a:p>
          <a:p>
            <a:pPr>
              <a:buFont typeface="Arial" panose="020B0604020202020204" pitchFamily="34" charset="0"/>
              <a:buChar char="•"/>
            </a:pPr>
            <a:r>
              <a:rPr lang="es-CO" altLang="en-US" sz="1600" b="1" dirty="0">
                <a:cs typeface="Times New Roman" panose="02020603050405020304" pitchFamily="18" charset="0"/>
              </a:rPr>
              <a:t>Definición de Recursos</a:t>
            </a:r>
            <a:r>
              <a:rPr lang="es-CO" altLang="en-US" sz="1600" dirty="0">
                <a:cs typeface="Times New Roman" panose="02020603050405020304" pitchFamily="18" charset="0"/>
              </a:rPr>
              <a:t>: Debe definir y asignar los recursos financieros, técnicos y el personal necesario para el diseño, implementación, revisión evaluación y mejora de las medidas de prevención y control, para la gestión eficaz de los peligros y riesgos en el lugar de trabajo y también, para que los responsables de la seguridad y salud en el trabajo en la empresa, el Comité Paritario o Vigía de Seguridad y Salud en el Trabajo según corresponda, puedan cumplir de manera satisfactoria con sus funciones.</a:t>
            </a:r>
            <a:br>
              <a:rPr lang="es-CO" altLang="en-US" sz="1600" dirty="0">
                <a:cs typeface="Times New Roman" panose="02020603050405020304" pitchFamily="18" charset="0"/>
              </a:rPr>
            </a:br>
            <a:r>
              <a:rPr lang="es-CO" altLang="en-US" sz="1600" dirty="0">
                <a:cs typeface="Times New Roman" panose="02020603050405020304" pitchFamily="18" charset="0"/>
              </a:rPr>
              <a:t> </a:t>
            </a:r>
            <a:endParaRPr lang="en-US" altLang="en-US" sz="1600" dirty="0">
              <a:cs typeface="Times New Roman" panose="02020603050405020304" pitchFamily="18" charset="0"/>
            </a:endParaRPr>
          </a:p>
        </p:txBody>
      </p:sp>
    </p:spTree>
    <p:extLst>
      <p:ext uri="{BB962C8B-B14F-4D97-AF65-F5344CB8AC3E}">
        <p14:creationId xmlns:p14="http://schemas.microsoft.com/office/powerpoint/2010/main" val="28566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3"/>
          <p:cNvSpPr>
            <a:spLocks noChangeArrowheads="1"/>
          </p:cNvSpPr>
          <p:nvPr/>
        </p:nvSpPr>
        <p:spPr bwMode="auto">
          <a:xfrm>
            <a:off x="371475" y="1588546"/>
            <a:ext cx="115935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es-CO" altLang="en-US" sz="1600" dirty="0">
                <a:cs typeface="Times New Roman" panose="02020603050405020304" pitchFamily="18" charset="0"/>
              </a:rPr>
              <a:t>Cumplimiento de los Requisitos </a:t>
            </a:r>
            <a:r>
              <a:rPr lang="es-CO" altLang="en-US" sz="1600" b="1" dirty="0">
                <a:cs typeface="Times New Roman" panose="02020603050405020304" pitchFamily="18" charset="0"/>
              </a:rPr>
              <a:t>Normativos Aplicables</a:t>
            </a:r>
            <a:r>
              <a:rPr lang="es-CO" altLang="en-US" sz="1600" dirty="0">
                <a:cs typeface="Times New Roman" panose="02020603050405020304" pitchFamily="18" charset="0"/>
              </a:rPr>
              <a:t>: Debe garantizar que opera bajo el cumplimiento de la normatividad nacional vigente aplicable en materia de seguridad y salud en el trabajo, en armonía con los estándares mínimos del Sistema Obligatorio de Garantía de Calidad del Sistema General de Riesgos Laborales de que trata el artículo 14 de la Ley 1562 de 2012.</a:t>
            </a:r>
          </a:p>
          <a:p>
            <a:pPr algn="just">
              <a:buFont typeface="Arial" panose="020B0604020202020204" pitchFamily="34" charset="0"/>
              <a:buChar char="•"/>
            </a:pPr>
            <a:endParaRPr lang="es-CO" altLang="en-US" sz="1600" dirty="0">
              <a:cs typeface="Calibri" panose="020F0502020204030204" pitchFamily="34" charset="0"/>
            </a:endParaRPr>
          </a:p>
          <a:p>
            <a:pPr algn="just">
              <a:buFont typeface="Arial" panose="020B0604020202020204" pitchFamily="34" charset="0"/>
              <a:buChar char="•"/>
            </a:pPr>
            <a:r>
              <a:rPr lang="es-CO" altLang="en-US" sz="1600" b="1" dirty="0">
                <a:cs typeface="Calibri" panose="020F0502020204030204" pitchFamily="34" charset="0"/>
              </a:rPr>
              <a:t>Gestión de los Peligros y Riesgos</a:t>
            </a:r>
            <a:r>
              <a:rPr lang="es-CO" altLang="en-US" sz="1600" dirty="0">
                <a:cs typeface="Calibri" panose="020F0502020204030204" pitchFamily="34" charset="0"/>
              </a:rPr>
              <a:t>: Debe adoptar disposiciones efectivas para desarrollar las medidas de identificación de peligros, evaluación y valoración de los riesgos y establecimiento de controles que prevengan daños en la salud de los trabajadores y/o contratistas, en los equipos e instalaciones.</a:t>
            </a:r>
          </a:p>
          <a:p>
            <a:pPr algn="just">
              <a:buFont typeface="Arial" panose="020B0604020202020204" pitchFamily="34" charset="0"/>
              <a:buChar char="•"/>
            </a:pPr>
            <a:endParaRPr lang="es-CO" altLang="en-US" sz="1600" dirty="0">
              <a:cs typeface="Calibri" panose="020F0502020204030204" pitchFamily="34" charset="0"/>
            </a:endParaRPr>
          </a:p>
          <a:p>
            <a:pPr algn="just">
              <a:buFont typeface="Arial" panose="020B0604020202020204" pitchFamily="34" charset="0"/>
              <a:buChar char="•"/>
            </a:pPr>
            <a:r>
              <a:rPr lang="es-CO" altLang="en-US" sz="1600" b="1" dirty="0">
                <a:cs typeface="Calibri" panose="020F0502020204030204" pitchFamily="34" charset="0"/>
              </a:rPr>
              <a:t>Plan de Trabajo Anual en SST</a:t>
            </a:r>
            <a:r>
              <a:rPr lang="es-CO" altLang="en-US" sz="1600" dirty="0">
                <a:cs typeface="Calibri" panose="020F0502020204030204" pitchFamily="34" charset="0"/>
              </a:rPr>
              <a:t>: Debe diseñar y desarrollar un plan de trabajo anual para alcanzar cada uno de los objetivos propuestos en el Sistema de Gestión de la Seguridad y Salud en el Trabajo (SG-SST), el cual debe identificar claramente metas, responsabilidades, recursos y cronograma de actividades, en concordancia con los estándares mínimos del Sistema Obligatorio de Garantía de Calidad del Sistema General de Riesgos Laborales.</a:t>
            </a:r>
          </a:p>
          <a:p>
            <a:pPr algn="just">
              <a:buFont typeface="Arial" panose="020B0604020202020204" pitchFamily="34" charset="0"/>
              <a:buChar char="•"/>
            </a:pPr>
            <a:endParaRPr lang="es-CO" altLang="en-US" sz="1600" dirty="0">
              <a:cs typeface="Calibri" panose="020F0502020204030204" pitchFamily="34" charset="0"/>
            </a:endParaRPr>
          </a:p>
          <a:p>
            <a:pPr algn="just">
              <a:buFont typeface="Arial" panose="020B0604020202020204" pitchFamily="34" charset="0"/>
              <a:buChar char="•"/>
            </a:pPr>
            <a:r>
              <a:rPr lang="es-CO" altLang="en-US" sz="1600" b="1" dirty="0">
                <a:cs typeface="Calibri" panose="020F0502020204030204" pitchFamily="34" charset="0"/>
              </a:rPr>
              <a:t>Prevención y Promoción </a:t>
            </a:r>
            <a:r>
              <a:rPr lang="es-CO" altLang="en-US" sz="1600" dirty="0">
                <a:cs typeface="Calibri" panose="020F0502020204030204" pitchFamily="34" charset="0"/>
              </a:rPr>
              <a:t>de Riesgos Laborales: El empleador debe implementar y desarrollar actividades de prevención de accidentes de trabajo y enfermedades laborales, así como de promoción de la salud en el Sistema de Gestión de la Seguridad y Salud en el Trabajo (SGSST), de conformidad con la normatividad vigente.</a:t>
            </a:r>
          </a:p>
          <a:p>
            <a:pPr algn="just">
              <a:buFont typeface="Arial" panose="020B0604020202020204" pitchFamily="34" charset="0"/>
              <a:buChar char="•"/>
            </a:pPr>
            <a:endParaRPr lang="es-CO" altLang="en-US" sz="1600" dirty="0">
              <a:cs typeface="Calibri" panose="020F0502020204030204" pitchFamily="34" charset="0"/>
            </a:endParaRPr>
          </a:p>
          <a:p>
            <a:pPr algn="just">
              <a:buFont typeface="Arial" panose="020B0604020202020204" pitchFamily="34" charset="0"/>
              <a:buChar char="•"/>
            </a:pPr>
            <a:r>
              <a:rPr lang="es-CO" altLang="en-US" sz="1600" b="1" dirty="0">
                <a:cs typeface="Calibri" panose="020F0502020204030204" pitchFamily="34" charset="0"/>
              </a:rPr>
              <a:t>Integración</a:t>
            </a:r>
            <a:r>
              <a:rPr lang="es-CO" altLang="en-US" sz="1600" dirty="0">
                <a:cs typeface="Calibri" panose="020F0502020204030204" pitchFamily="34" charset="0"/>
              </a:rPr>
              <a:t>: El empleador debe involucrar los aspectos de Seguridad y Salud en el Trabajo, al conjunto de sistemas de gestión, procesos, procedimientos y decisiones en la empresa.</a:t>
            </a:r>
            <a:endParaRPr lang="en-US" altLang="en-US" sz="1600" dirty="0">
              <a:cs typeface="Calibri" panose="020F0502020204030204" pitchFamily="34" charset="0"/>
            </a:endParaRPr>
          </a:p>
        </p:txBody>
      </p:sp>
    </p:spTree>
    <p:extLst>
      <p:ext uri="{BB962C8B-B14F-4D97-AF65-F5344CB8AC3E}">
        <p14:creationId xmlns:p14="http://schemas.microsoft.com/office/powerpoint/2010/main" val="386132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1"/>
          <p:cNvSpPr>
            <a:spLocks noChangeArrowheads="1"/>
          </p:cNvSpPr>
          <p:nvPr/>
        </p:nvSpPr>
        <p:spPr bwMode="auto">
          <a:xfrm>
            <a:off x="172748" y="1929528"/>
            <a:ext cx="11412538" cy="480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buFont typeface="Arial" panose="020B0604020202020204" pitchFamily="34" charset="0"/>
              <a:buChar char="•"/>
            </a:pPr>
            <a:r>
              <a:rPr lang="es-CO" altLang="en-US" b="1" dirty="0">
                <a:cs typeface="Calibri" panose="020F0502020204030204" pitchFamily="34" charset="0"/>
              </a:rPr>
              <a:t>Participación de los Trabajadores</a:t>
            </a:r>
            <a:r>
              <a:rPr lang="es-CO" altLang="en-US" dirty="0">
                <a:cs typeface="Calibri" panose="020F0502020204030204" pitchFamily="34" charset="0"/>
              </a:rPr>
              <a:t>: Debe asegurar la adopción de medidas eficaces que garanticen la participación de todos los trabajadores y sus representantes ante el </a:t>
            </a:r>
            <a:r>
              <a:rPr lang="es-CO" altLang="en-US" b="1" dirty="0">
                <a:cs typeface="Calibri" panose="020F0502020204030204" pitchFamily="34" charset="0"/>
              </a:rPr>
              <a:t>Comité Paritario de Seguridad y Salud en el Trabajo</a:t>
            </a:r>
            <a:r>
              <a:rPr lang="es-CO" altLang="en-US" dirty="0">
                <a:cs typeface="Calibri" panose="020F0502020204030204" pitchFamily="34" charset="0"/>
              </a:rPr>
              <a:t>. </a:t>
            </a:r>
          </a:p>
          <a:p>
            <a:pPr algn="just">
              <a:lnSpc>
                <a:spcPct val="107000"/>
              </a:lnSpc>
              <a:buFont typeface="Arial" panose="020B0604020202020204" pitchFamily="34" charset="0"/>
              <a:buChar char="•"/>
            </a:pPr>
            <a:endParaRPr lang="es-CO" altLang="en-US" dirty="0">
              <a:cs typeface="Calibri" panose="020F0502020204030204" pitchFamily="34" charset="0"/>
            </a:endParaRPr>
          </a:p>
          <a:p>
            <a:pPr algn="just">
              <a:lnSpc>
                <a:spcPct val="107000"/>
              </a:lnSpc>
              <a:buFont typeface="Arial" panose="020B0604020202020204" pitchFamily="34" charset="0"/>
              <a:buChar char="•"/>
            </a:pPr>
            <a:r>
              <a:rPr lang="es-CO" altLang="en-US" dirty="0">
                <a:cs typeface="Calibri" panose="020F0502020204030204" pitchFamily="34" charset="0"/>
              </a:rPr>
              <a:t>El empleador debe garantizar la </a:t>
            </a:r>
            <a:r>
              <a:rPr lang="es-CO" altLang="en-US" b="1" dirty="0">
                <a:cs typeface="Calibri" panose="020F0502020204030204" pitchFamily="34" charset="0"/>
              </a:rPr>
              <a:t>capacitación</a:t>
            </a:r>
            <a:r>
              <a:rPr lang="es-CO" altLang="en-US" dirty="0">
                <a:cs typeface="Calibri" panose="020F0502020204030204" pitchFamily="34" charset="0"/>
              </a:rPr>
              <a:t> de los trabajadores en los aspectos de seguridad y salud en el trabajo de acuerdo con las características de la empresa, la identificación de peligros, la evaluación y valoración de riesgos relacionados con su trabajo, incluidas las disposiciones relativas a las situaciones de emergencia, dentro de la jornada laboral de los trabajadores directos o en el desarrollo de la prestación del servicio de los contratistas</a:t>
            </a:r>
            <a:r>
              <a:rPr lang="es-CO" altLang="en-US" sz="1600" dirty="0">
                <a:cs typeface="Calibri" panose="020F0502020204030204" pitchFamily="34" charset="0"/>
              </a:rPr>
              <a:t>.</a:t>
            </a:r>
          </a:p>
          <a:p>
            <a:pPr algn="just">
              <a:lnSpc>
                <a:spcPct val="107000"/>
              </a:lnSpc>
              <a:buFont typeface="Arial" panose="020B0604020202020204" pitchFamily="34" charset="0"/>
              <a:buChar char="•"/>
            </a:pPr>
            <a:endParaRPr lang="es-CO" altLang="en-US" sz="1600" dirty="0">
              <a:cs typeface="Calibri" panose="020F0502020204030204" pitchFamily="34" charset="0"/>
            </a:endParaRPr>
          </a:p>
          <a:p>
            <a:pPr algn="just">
              <a:lnSpc>
                <a:spcPct val="107000"/>
              </a:lnSpc>
              <a:buFont typeface="Arial" panose="020B0604020202020204" pitchFamily="34" charset="0"/>
              <a:buChar char="•"/>
            </a:pPr>
            <a:r>
              <a:rPr lang="es-CO" altLang="en-US" sz="1600" b="1" dirty="0">
                <a:cs typeface="Calibri" panose="020F0502020204030204" pitchFamily="34" charset="0"/>
              </a:rPr>
              <a:t> </a:t>
            </a:r>
            <a:r>
              <a:rPr lang="es-CO" altLang="en-US" b="1" dirty="0">
                <a:cs typeface="Calibri" panose="020F0502020204030204" pitchFamily="34" charset="0"/>
              </a:rPr>
              <a:t>Prevención y Promoción de Riesgos Laborales: </a:t>
            </a:r>
            <a:r>
              <a:rPr lang="es-CO" altLang="en-US" dirty="0">
                <a:cs typeface="Calibri" panose="020F0502020204030204" pitchFamily="34" charset="0"/>
              </a:rPr>
              <a:t>El empleador debe implementar y desarrollar actividades de   prevención de accidentes de trabajo y enfermedades laborales, así como de promoción de la salud en el Sistema de Gestión de la Seguridad y Salud en el Trabajo (SGSST), de conformidad con la normatividad vigente.</a:t>
            </a:r>
          </a:p>
          <a:p>
            <a:pPr algn="just">
              <a:lnSpc>
                <a:spcPct val="107000"/>
              </a:lnSpc>
              <a:buFont typeface="Arial" panose="020B0604020202020204" pitchFamily="34" charset="0"/>
              <a:buChar char="•"/>
            </a:pPr>
            <a:br>
              <a:rPr lang="es-CO" altLang="en-US" dirty="0">
                <a:cs typeface="Calibri" panose="020F0502020204030204" pitchFamily="34" charset="0"/>
              </a:rPr>
            </a:br>
            <a:r>
              <a:rPr lang="es-CO" altLang="en-US" dirty="0">
                <a:cs typeface="Calibri" panose="020F0502020204030204" pitchFamily="34" charset="0"/>
              </a:rPr>
              <a:t> </a:t>
            </a:r>
            <a:endParaRPr lang="en-US" altLang="en-US" dirty="0">
              <a:cs typeface="Calibri" panose="020F0502020204030204" pitchFamily="34" charset="0"/>
            </a:endParaRPr>
          </a:p>
        </p:txBody>
      </p:sp>
    </p:spTree>
    <p:extLst>
      <p:ext uri="{BB962C8B-B14F-4D97-AF65-F5344CB8AC3E}">
        <p14:creationId xmlns:p14="http://schemas.microsoft.com/office/powerpoint/2010/main" val="4021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726800" y="5872439"/>
            <a:ext cx="8275844" cy="461665"/>
          </a:xfrm>
          <a:prstGeom prst="rect">
            <a:avLst/>
          </a:prstGeom>
        </p:spPr>
        <p:txBody>
          <a:bodyPr wrap="square">
            <a:spAutoFit/>
          </a:bodyPr>
          <a:lstStyle/>
          <a:p>
            <a:pPr algn="ctr">
              <a:defRPr/>
            </a:pPr>
            <a:r>
              <a:rPr lang="es-CO" sz="2400" b="1" dirty="0"/>
              <a:t>Decreto 1072 de 2015</a:t>
            </a:r>
            <a:endParaRPr lang="es-CO"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pic>
        <p:nvPicPr>
          <p:cNvPr id="9" name="Imagen 8" descr="Resultado de imagen para responsabilidades del trabajador"/>
          <p:cNvPicPr/>
          <p:nvPr/>
        </p:nvPicPr>
        <p:blipFill>
          <a:blip r:embed="rId4">
            <a:extLst>
              <a:ext uri="{28A0092B-C50C-407E-A947-70E740481C1C}">
                <a14:useLocalDpi xmlns:a14="http://schemas.microsoft.com/office/drawing/2010/main" val="0"/>
              </a:ext>
            </a:extLst>
          </a:blip>
          <a:srcRect/>
          <a:stretch>
            <a:fillRect/>
          </a:stretch>
        </p:blipFill>
        <p:spPr bwMode="auto">
          <a:xfrm>
            <a:off x="1639229" y="1381426"/>
            <a:ext cx="9177454" cy="4491013"/>
          </a:xfrm>
          <a:prstGeom prst="rect">
            <a:avLst/>
          </a:prstGeom>
          <a:noFill/>
          <a:ln>
            <a:noFill/>
          </a:ln>
        </p:spPr>
      </p:pic>
    </p:spTree>
    <p:extLst>
      <p:ext uri="{BB962C8B-B14F-4D97-AF65-F5344CB8AC3E}">
        <p14:creationId xmlns:p14="http://schemas.microsoft.com/office/powerpoint/2010/main" val="11974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366882" y="2085278"/>
            <a:ext cx="11404367" cy="4278094"/>
          </a:xfrm>
          <a:prstGeom prst="rect">
            <a:avLst/>
          </a:prstGeom>
        </p:spPr>
        <p:txBody>
          <a:bodyPr wrap="square">
            <a:spAutoFit/>
          </a:bodyPr>
          <a:lstStyle/>
          <a:p>
            <a:pPr marL="285750" indent="-285750" algn="just">
              <a:buFont typeface="Arial" panose="020B0604020202020204" pitchFamily="34" charset="0"/>
              <a:buChar char="•"/>
              <a:defRPr/>
            </a:pPr>
            <a:r>
              <a:rPr lang="es-ES_tradnl" sz="2000" dirty="0"/>
              <a:t>Procurar el cuidado integral de su salud</a:t>
            </a:r>
          </a:p>
          <a:p>
            <a:pPr marL="285750" indent="-285750" algn="just">
              <a:buFont typeface="Arial" panose="020B0604020202020204" pitchFamily="34" charset="0"/>
              <a:buChar char="•"/>
              <a:defRPr/>
            </a:pPr>
            <a:endParaRPr lang="es-ES_tradnl" sz="2000" dirty="0"/>
          </a:p>
          <a:p>
            <a:pPr marL="285750" indent="-285750" algn="just">
              <a:buFont typeface="Arial" panose="020B0604020202020204" pitchFamily="34" charset="0"/>
              <a:buChar char="•"/>
              <a:defRPr/>
            </a:pPr>
            <a:r>
              <a:rPr lang="es-ES_tradnl" sz="2000" dirty="0"/>
              <a:t>Suministrar información clara, veraz y completa sobre su estado de salud (reportar las incapacidades a su jefe inmediato  y a la Unidad de Recursos Humanos) </a:t>
            </a:r>
          </a:p>
          <a:p>
            <a:pPr marL="285750" indent="-285750" algn="just">
              <a:buFont typeface="Arial" panose="020B0604020202020204" pitchFamily="34" charset="0"/>
              <a:buChar char="•"/>
              <a:defRPr/>
            </a:pPr>
            <a:endParaRPr lang="es-ES_tradnl" sz="2000" dirty="0"/>
          </a:p>
          <a:p>
            <a:pPr marL="285750" indent="-285750" algn="just">
              <a:buFont typeface="Arial" panose="020B0604020202020204" pitchFamily="34" charset="0"/>
              <a:buChar char="•"/>
              <a:defRPr/>
            </a:pPr>
            <a:r>
              <a:rPr lang="es-ES_tradnl" sz="2000" dirty="0"/>
              <a:t>Cumplir las normas, reglamentos e instrucciones del SG-SST de la empresa</a:t>
            </a:r>
          </a:p>
          <a:p>
            <a:pPr marL="285750" indent="-285750" algn="just">
              <a:buFont typeface="Arial" panose="020B0604020202020204" pitchFamily="34" charset="0"/>
              <a:buChar char="•"/>
              <a:defRPr/>
            </a:pPr>
            <a:endParaRPr lang="es-ES_tradnl" sz="2000" dirty="0"/>
          </a:p>
          <a:p>
            <a:pPr marL="285750" indent="-285750" algn="just">
              <a:buFont typeface="Arial" panose="020B0604020202020204" pitchFamily="34" charset="0"/>
              <a:buChar char="•"/>
              <a:defRPr/>
            </a:pPr>
            <a:r>
              <a:rPr lang="es-ES_tradnl" sz="2000" dirty="0"/>
              <a:t>Informar oportunamente al empleador o contratante a cerca de los peligros y riesgos latentes en su sitio de trabajo </a:t>
            </a:r>
          </a:p>
          <a:p>
            <a:pPr marL="285750" indent="-285750" algn="just">
              <a:buFont typeface="Arial" panose="020B0604020202020204" pitchFamily="34" charset="0"/>
              <a:buChar char="•"/>
              <a:defRPr/>
            </a:pPr>
            <a:endParaRPr lang="es-ES_tradnl" sz="2000" dirty="0"/>
          </a:p>
          <a:p>
            <a:pPr marL="285750" indent="-285750" algn="just">
              <a:buFont typeface="Arial" panose="020B0604020202020204" pitchFamily="34" charset="0"/>
              <a:buChar char="•"/>
              <a:defRPr/>
            </a:pPr>
            <a:r>
              <a:rPr lang="es-ES_tradnl" sz="2000" dirty="0"/>
              <a:t>Participar en las actividades de capacitación en Seguridad y Salud en el Trabajo definido en Plan de Capacitación del SG-SST </a:t>
            </a:r>
          </a:p>
          <a:p>
            <a:pPr marL="285750" indent="-285750" algn="just">
              <a:buFont typeface="Arial" panose="020B0604020202020204" pitchFamily="34" charset="0"/>
              <a:buChar char="•"/>
              <a:defRPr/>
            </a:pPr>
            <a:endParaRPr lang="es-ES_tradnl" dirty="0"/>
          </a:p>
          <a:p>
            <a:pPr algn="just">
              <a:defRPr/>
            </a:pPr>
            <a:r>
              <a:rPr lang="es-CO" sz="1400" dirty="0"/>
              <a:t>.</a:t>
            </a:r>
            <a:endParaRPr lang="es-ES_tradnl" sz="1400" dirty="0"/>
          </a:p>
        </p:txBody>
      </p:sp>
    </p:spTree>
    <p:extLst>
      <p:ext uri="{BB962C8B-B14F-4D97-AF65-F5344CB8AC3E}">
        <p14:creationId xmlns:p14="http://schemas.microsoft.com/office/powerpoint/2010/main" val="21193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490653" y="1996068"/>
            <a:ext cx="11404367" cy="3693319"/>
          </a:xfrm>
          <a:prstGeom prst="rect">
            <a:avLst/>
          </a:prstGeom>
        </p:spPr>
        <p:txBody>
          <a:bodyPr wrap="square">
            <a:spAutoFit/>
          </a:bodyPr>
          <a:lstStyle/>
          <a:p>
            <a:pPr algn="just">
              <a:defRPr/>
            </a:pPr>
            <a:endParaRPr lang="es-ES_tradnl" sz="1400" dirty="0"/>
          </a:p>
          <a:p>
            <a:pPr marL="285750" indent="-285750" algn="just">
              <a:buFont typeface="Arial" panose="020B0604020202020204" pitchFamily="34" charset="0"/>
              <a:buChar char="•"/>
              <a:defRPr/>
            </a:pPr>
            <a:r>
              <a:rPr lang="es-ES_tradnl" sz="2000" dirty="0"/>
              <a:t>Participar y contribuir en el cumplimiento de los objetivos del SG-SST</a:t>
            </a:r>
          </a:p>
          <a:p>
            <a:pPr marL="285750" indent="-285750" algn="just">
              <a:buFont typeface="Arial" panose="020B0604020202020204" pitchFamily="34" charset="0"/>
              <a:buChar char="•"/>
              <a:defRPr/>
            </a:pPr>
            <a:endParaRPr lang="es-ES_tradnl" sz="2000" dirty="0"/>
          </a:p>
          <a:p>
            <a:pPr marL="285750" indent="-285750" algn="just">
              <a:buFont typeface="Arial" panose="020B0604020202020204" pitchFamily="34" charset="0"/>
              <a:buChar char="•"/>
              <a:defRPr/>
            </a:pPr>
            <a:r>
              <a:rPr lang="es-ES_tradnl" sz="2000" dirty="0"/>
              <a:t>Participar en los diferentes grupos de apoyo del SG-SST: Comité Paritario de Seguridad y Salud en el Trabajo, Comité de Convivencia Laboral y Brigada de Emergencias.</a:t>
            </a:r>
          </a:p>
          <a:p>
            <a:pPr marL="285750" indent="-285750" algn="just">
              <a:buFont typeface="Arial" panose="020B0604020202020204" pitchFamily="34" charset="0"/>
              <a:buChar char="•"/>
              <a:defRPr/>
            </a:pPr>
            <a:endParaRPr lang="es-ES_tradnl" sz="2000" dirty="0"/>
          </a:p>
          <a:p>
            <a:pPr marL="285750" indent="-285750" algn="just">
              <a:buFont typeface="Arial" panose="020B0604020202020204" pitchFamily="34" charset="0"/>
              <a:buChar char="•"/>
              <a:defRPr/>
            </a:pPr>
            <a:r>
              <a:rPr lang="es-CO" sz="2000" dirty="0"/>
              <a:t>Conocer y cumplir la política de Seguridad y Salud en el Trabajo.</a:t>
            </a:r>
          </a:p>
          <a:p>
            <a:pPr marL="285750" indent="-285750" algn="just">
              <a:buFont typeface="Arial" panose="020B0604020202020204" pitchFamily="34" charset="0"/>
              <a:buChar char="•"/>
              <a:defRPr/>
            </a:pPr>
            <a:endParaRPr lang="es-ES_tradnl" sz="2000" dirty="0"/>
          </a:p>
          <a:p>
            <a:pPr marL="342900" indent="-342900" algn="just">
              <a:buFont typeface="Arial" panose="020B0604020202020204" pitchFamily="34" charset="0"/>
              <a:buChar char="•"/>
              <a:defRPr/>
            </a:pPr>
            <a:r>
              <a:rPr lang="es-CO" sz="2000" dirty="0"/>
              <a:t>Cumplir con las recomendaciones de prevención, órdenes médicas y demás actividades orientadas al cuidado integral de su salud. </a:t>
            </a:r>
            <a:r>
              <a:rPr lang="es-ES_tradnl" sz="2000" dirty="0"/>
              <a:t> </a:t>
            </a:r>
          </a:p>
          <a:p>
            <a:pPr marL="342900" indent="-342900" algn="just">
              <a:buFont typeface="Arial" panose="020B0604020202020204" pitchFamily="34" charset="0"/>
              <a:buChar char="•"/>
              <a:defRPr/>
            </a:pPr>
            <a:endParaRPr lang="es-ES_tradnl" sz="2000" dirty="0"/>
          </a:p>
          <a:p>
            <a:pPr marL="342900" indent="-342900" algn="just">
              <a:buFont typeface="Arial" panose="020B0604020202020204" pitchFamily="34" charset="0"/>
              <a:buChar char="•"/>
              <a:defRPr/>
            </a:pPr>
            <a:r>
              <a:rPr lang="es-CO" sz="2000" dirty="0"/>
              <a:t>Utilizar los Elementos de Protección Personal suministrados, cuando aplique.</a:t>
            </a:r>
            <a:endParaRPr lang="es-ES_tradnl" dirty="0"/>
          </a:p>
        </p:txBody>
      </p:sp>
    </p:spTree>
    <p:extLst>
      <p:ext uri="{BB962C8B-B14F-4D97-AF65-F5344CB8AC3E}">
        <p14:creationId xmlns:p14="http://schemas.microsoft.com/office/powerpoint/2010/main" val="10677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pic>
        <p:nvPicPr>
          <p:cNvPr id="2" name="Imagen 1"/>
          <p:cNvPicPr>
            <a:picLocks noChangeAspect="1"/>
          </p:cNvPicPr>
          <p:nvPr/>
        </p:nvPicPr>
        <p:blipFill>
          <a:blip r:embed="rId4"/>
          <a:stretch>
            <a:fillRect/>
          </a:stretch>
        </p:blipFill>
        <p:spPr>
          <a:xfrm>
            <a:off x="1371600" y="1948674"/>
            <a:ext cx="9065941" cy="4304290"/>
          </a:xfrm>
          <a:prstGeom prst="rect">
            <a:avLst/>
          </a:prstGeom>
        </p:spPr>
      </p:pic>
      <p:sp>
        <p:nvSpPr>
          <p:cNvPr id="9" name="Rectángulo 8"/>
          <p:cNvSpPr/>
          <p:nvPr/>
        </p:nvSpPr>
        <p:spPr>
          <a:xfrm>
            <a:off x="2309529" y="5791299"/>
            <a:ext cx="6695983" cy="461665"/>
          </a:xfrm>
          <a:prstGeom prst="rect">
            <a:avLst/>
          </a:prstGeom>
        </p:spPr>
        <p:txBody>
          <a:bodyPr wrap="square">
            <a:spAutoFit/>
          </a:bodyPr>
          <a:lstStyle/>
          <a:p>
            <a:pPr algn="ctr">
              <a:defRPr/>
            </a:pPr>
            <a:r>
              <a:rPr lang="es-CO" sz="2400" b="1" dirty="0"/>
              <a:t>Decreto 1072 de 2015</a:t>
            </a:r>
            <a:endParaRPr lang="es-CO"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1677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430793" y="1381426"/>
            <a:ext cx="11031538" cy="5386090"/>
          </a:xfrm>
          <a:prstGeom prst="rect">
            <a:avLst/>
          </a:prstGeom>
        </p:spPr>
        <p:txBody>
          <a:bodyPr>
            <a:spAutoFit/>
          </a:bodyPr>
          <a:lstStyle/>
          <a:p>
            <a:pPr>
              <a:defRPr/>
            </a:pPr>
            <a:r>
              <a:rPr lang="es-MX" sz="2400" b="1" dirty="0"/>
              <a:t>Las ARL tienen a su cargo, entre otras, las siguientes funciones:</a:t>
            </a:r>
          </a:p>
          <a:p>
            <a:pPr>
              <a:defRPr/>
            </a:pPr>
            <a:endParaRPr lang="es-MX" sz="2000" b="1" dirty="0"/>
          </a:p>
          <a:p>
            <a:pPr marL="342900" indent="-342900">
              <a:buFont typeface="Arial" panose="020B0604020202020204" pitchFamily="34" charset="0"/>
              <a:buChar char="•"/>
              <a:defRPr/>
            </a:pPr>
            <a:r>
              <a:rPr lang="es-MX" sz="2000" dirty="0"/>
              <a:t>La </a:t>
            </a:r>
            <a:r>
              <a:rPr lang="es-MX" sz="2000" b="1" dirty="0"/>
              <a:t>afiliación</a:t>
            </a:r>
            <a:r>
              <a:rPr lang="es-MX" sz="2000" dirty="0"/>
              <a:t> de los trabajadores al Sistema de Riesgos Laborales.</a:t>
            </a:r>
          </a:p>
          <a:p>
            <a:pPr marL="342900" indent="-342900">
              <a:buFont typeface="Arial" panose="020B0604020202020204" pitchFamily="34" charset="0"/>
              <a:buChar char="•"/>
              <a:defRPr/>
            </a:pPr>
            <a:endParaRPr lang="es-MX" sz="2000" dirty="0"/>
          </a:p>
          <a:p>
            <a:pPr marL="342900" indent="-342900">
              <a:buFont typeface="Arial" panose="020B0604020202020204" pitchFamily="34" charset="0"/>
              <a:buChar char="•"/>
              <a:defRPr/>
            </a:pPr>
            <a:r>
              <a:rPr lang="es-MX" sz="2000" dirty="0"/>
              <a:t>El </a:t>
            </a:r>
            <a:r>
              <a:rPr lang="es-MX" sz="2000" b="1" dirty="0"/>
              <a:t>recaudo a través de la PILA</a:t>
            </a:r>
            <a:r>
              <a:rPr lang="es-MX" sz="2000" dirty="0"/>
              <a:t>, Planilla Integrada de Liquidación de Aportes, y el control de la </a:t>
            </a:r>
            <a:r>
              <a:rPr lang="es-CO" sz="2000" dirty="0"/>
              <a:t>correcta autoliquidación y pago.</a:t>
            </a:r>
          </a:p>
          <a:p>
            <a:pPr marL="342900" indent="-342900">
              <a:buFont typeface="Arial" panose="020B0604020202020204" pitchFamily="34" charset="0"/>
              <a:buChar char="•"/>
              <a:defRPr/>
            </a:pPr>
            <a:endParaRPr lang="es-CO" sz="2000" dirty="0"/>
          </a:p>
          <a:p>
            <a:pPr marL="342900" indent="-342900">
              <a:buFont typeface="Arial" panose="020B0604020202020204" pitchFamily="34" charset="0"/>
              <a:buChar char="•"/>
              <a:defRPr/>
            </a:pPr>
            <a:r>
              <a:rPr lang="es-MX" sz="2000" dirty="0"/>
              <a:t>Garantizar a sus afiliados la </a:t>
            </a:r>
            <a:r>
              <a:rPr lang="es-MX" sz="2000" b="1" dirty="0"/>
              <a:t>prestación de los servicios asistenciales </a:t>
            </a:r>
            <a:r>
              <a:rPr lang="es-MX" sz="2000" dirty="0"/>
              <a:t>de salud a que tienen </a:t>
            </a:r>
            <a:r>
              <a:rPr lang="es-CO" sz="2000" dirty="0"/>
              <a:t>derecho.</a:t>
            </a:r>
          </a:p>
          <a:p>
            <a:pPr marL="342900" indent="-342900">
              <a:buFont typeface="Arial" panose="020B0604020202020204" pitchFamily="34" charset="0"/>
              <a:buChar char="•"/>
              <a:defRPr/>
            </a:pPr>
            <a:endParaRPr lang="es-CO" sz="2000" dirty="0"/>
          </a:p>
          <a:p>
            <a:pPr marL="342900" indent="-342900">
              <a:buFont typeface="Arial" panose="020B0604020202020204" pitchFamily="34" charset="0"/>
              <a:buChar char="•"/>
              <a:defRPr/>
            </a:pPr>
            <a:r>
              <a:rPr lang="es-MX" sz="2000" dirty="0"/>
              <a:t>Garantizar a sus afiliados el reconocimiento y pago oportuno de las </a:t>
            </a:r>
            <a:r>
              <a:rPr lang="es-MX" sz="2000" b="1" dirty="0"/>
              <a:t>prestaciones económicas.</a:t>
            </a:r>
          </a:p>
          <a:p>
            <a:pPr marL="342900" indent="-342900">
              <a:buFont typeface="Arial" panose="020B0604020202020204" pitchFamily="34" charset="0"/>
              <a:buChar char="•"/>
              <a:defRPr/>
            </a:pPr>
            <a:endParaRPr lang="es-MX" sz="2000" dirty="0"/>
          </a:p>
          <a:p>
            <a:pPr marL="342900" indent="-342900">
              <a:buFont typeface="Arial" panose="020B0604020202020204" pitchFamily="34" charset="0"/>
              <a:buChar char="•"/>
              <a:defRPr/>
            </a:pPr>
            <a:r>
              <a:rPr lang="es-MX" sz="2000" dirty="0"/>
              <a:t>Realizar actividades de </a:t>
            </a:r>
            <a:r>
              <a:rPr lang="es-MX" sz="2000" b="1" dirty="0"/>
              <a:t>prevención, asesoría y evaluación </a:t>
            </a:r>
            <a:r>
              <a:rPr lang="es-MX" sz="2000" dirty="0"/>
              <a:t>de Riesgos Laborales.</a:t>
            </a:r>
          </a:p>
          <a:p>
            <a:pPr marL="342900" indent="-342900">
              <a:buFont typeface="Arial" panose="020B0604020202020204" pitchFamily="34" charset="0"/>
              <a:buChar char="•"/>
              <a:defRPr/>
            </a:pPr>
            <a:endParaRPr lang="es-MX" sz="2000" dirty="0"/>
          </a:p>
          <a:p>
            <a:pPr marL="342900" indent="-342900">
              <a:buFont typeface="Arial" panose="020B0604020202020204" pitchFamily="34" charset="0"/>
              <a:buChar char="•"/>
              <a:defRPr/>
            </a:pPr>
            <a:r>
              <a:rPr lang="es-MX" sz="2000" dirty="0"/>
              <a:t>Promover y divulgar </a:t>
            </a:r>
            <a:r>
              <a:rPr lang="es-MX" sz="2000" b="1" dirty="0"/>
              <a:t>programas</a:t>
            </a:r>
            <a:r>
              <a:rPr lang="es-MX" sz="2000" dirty="0"/>
              <a:t> de medicina laboral, higiene industrial, Seguridad y Salud</a:t>
            </a:r>
          </a:p>
          <a:p>
            <a:pPr marL="342900" indent="-342900">
              <a:buFont typeface="Arial" panose="020B0604020202020204" pitchFamily="34" charset="0"/>
              <a:buChar char="•"/>
              <a:defRPr/>
            </a:pPr>
            <a:r>
              <a:rPr lang="es-MX" sz="2000" dirty="0"/>
              <a:t>en el Trabajo y seguridad industrial.</a:t>
            </a:r>
            <a:endParaRPr lang="es-CO" sz="2000" dirty="0"/>
          </a:p>
        </p:txBody>
      </p:sp>
    </p:spTree>
    <p:extLst>
      <p:ext uri="{BB962C8B-B14F-4D97-AF65-F5344CB8AC3E}">
        <p14:creationId xmlns:p14="http://schemas.microsoft.com/office/powerpoint/2010/main" val="14083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CuadroTexto 2"/>
          <p:cNvSpPr txBox="1">
            <a:spLocks noChangeArrowheads="1"/>
          </p:cNvSpPr>
          <p:nvPr/>
        </p:nvSpPr>
        <p:spPr bwMode="auto">
          <a:xfrm>
            <a:off x="326284" y="1877744"/>
            <a:ext cx="11485563"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CO" altLang="es-CO" sz="3200" dirty="0"/>
              <a:t>Sistema de Gestión de Seguridad y Salud en el Trabajo (SG-SST). </a:t>
            </a:r>
            <a:r>
              <a:rPr lang="es-CO" altLang="es-CO" sz="2000" dirty="0"/>
              <a:t>Art.2.2.4.6.4. Decreto 1072 de 2015</a:t>
            </a:r>
            <a:endParaRPr lang="es-CO" altLang="es-CO" sz="3200" dirty="0"/>
          </a:p>
          <a:p>
            <a:pPr marL="342900" indent="-342900" algn="just">
              <a:lnSpc>
                <a:spcPct val="150000"/>
              </a:lnSpc>
              <a:buFont typeface="Arial" panose="020B0604020202020204" pitchFamily="34" charset="0"/>
              <a:buChar char="•"/>
            </a:pPr>
            <a:r>
              <a:rPr lang="es-CO" altLang="es-CO" sz="2400" dirty="0"/>
              <a:t>Consiste en el desarrollo lógico y por etapas</a:t>
            </a:r>
          </a:p>
          <a:p>
            <a:pPr marL="342900" indent="-342900" algn="just">
              <a:lnSpc>
                <a:spcPct val="150000"/>
              </a:lnSpc>
              <a:buFont typeface="Arial" panose="020B0604020202020204" pitchFamily="34" charset="0"/>
              <a:buChar char="•"/>
            </a:pPr>
            <a:r>
              <a:rPr lang="es-CO" altLang="es-CO" sz="2400" dirty="0"/>
              <a:t>Basado en la mejora continua</a:t>
            </a:r>
          </a:p>
          <a:p>
            <a:pPr marL="342900" indent="-342900" algn="just">
              <a:buFont typeface="Arial" panose="020B0604020202020204" pitchFamily="34" charset="0"/>
              <a:buChar char="•"/>
            </a:pPr>
            <a:r>
              <a:rPr lang="es-CO" altLang="es-CO" sz="2400" dirty="0"/>
              <a:t>Incluye la política, la organización, la planificación, la aplicación, la evaluación, la auditoría y las acciones de mejora</a:t>
            </a:r>
          </a:p>
          <a:p>
            <a:pPr marL="342900" indent="-342900" algn="just">
              <a:buFont typeface="Arial" panose="020B0604020202020204" pitchFamily="34" charset="0"/>
              <a:buChar char="•"/>
            </a:pPr>
            <a:endParaRPr lang="es-CO" altLang="es-CO" sz="2400" dirty="0"/>
          </a:p>
          <a:p>
            <a:pPr marL="342900" indent="-342900" algn="just">
              <a:buFont typeface="Arial" panose="020B0604020202020204" pitchFamily="34" charset="0"/>
              <a:buChar char="•"/>
            </a:pPr>
            <a:r>
              <a:rPr lang="es-CO" altLang="es-CO" sz="2400" dirty="0"/>
              <a:t>Con el objetivo de anticipar, reconocer, evaluar y controlar los riesgos que puedan afectar la seguridad y salud en el trabajo: Ciclo PHVA </a:t>
            </a:r>
            <a:endParaRPr lang="es-CO" altLang="es-CO" dirty="0"/>
          </a:p>
          <a:p>
            <a:endParaRPr lang="es-CO" altLang="es-CO" dirty="0"/>
          </a:p>
        </p:txBody>
      </p:sp>
    </p:spTree>
    <p:extLst>
      <p:ext uri="{BB962C8B-B14F-4D97-AF65-F5344CB8AC3E}">
        <p14:creationId xmlns:p14="http://schemas.microsoft.com/office/powerpoint/2010/main" val="188042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2218719" y="1455695"/>
            <a:ext cx="8020050" cy="584775"/>
          </a:xfrm>
          <a:prstGeom prst="rect">
            <a:avLst/>
          </a:prstGeom>
        </p:spPr>
        <p:txBody>
          <a:bodyPr>
            <a:spAutoFit/>
          </a:bodyPr>
          <a:lstStyle/>
          <a:p>
            <a:pPr algn="ctr">
              <a:defRPr/>
            </a:pPr>
            <a:r>
              <a:rPr lang="es-ES_tradnl" altLang="es-CO" sz="28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REPORTE DE ACCIDENTE DE TRABAJO </a:t>
            </a:r>
            <a:r>
              <a:rPr lang="es-ES_tradnl" altLang="es-CO" sz="32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AT</a:t>
            </a:r>
            <a:endParaRPr lang="es-ES_tradnl" altLang="es-CO"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
        <p:nvSpPr>
          <p:cNvPr id="8" name="10 CuadroTexto"/>
          <p:cNvSpPr txBox="1"/>
          <p:nvPr/>
        </p:nvSpPr>
        <p:spPr bwMode="auto">
          <a:xfrm>
            <a:off x="1138276" y="2271893"/>
            <a:ext cx="2957513"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Ocurrencia del Evento </a:t>
            </a:r>
          </a:p>
        </p:txBody>
      </p:sp>
      <p:sp>
        <p:nvSpPr>
          <p:cNvPr id="9" name="12 CuadroTexto"/>
          <p:cNvSpPr txBox="1"/>
          <p:nvPr/>
        </p:nvSpPr>
        <p:spPr bwMode="auto">
          <a:xfrm>
            <a:off x="1138276" y="2817993"/>
            <a:ext cx="2957513"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Llame a la línea de la ARL exclusiva para la Rama Judicial (cualquier servidor judicial puede hacerlo) y avise a la Coordinación de SST</a:t>
            </a:r>
          </a:p>
        </p:txBody>
      </p:sp>
      <p:sp>
        <p:nvSpPr>
          <p:cNvPr id="10" name="20 CuadroTexto"/>
          <p:cNvSpPr txBox="1"/>
          <p:nvPr/>
        </p:nvSpPr>
        <p:spPr bwMode="auto">
          <a:xfrm>
            <a:off x="1120814" y="4345168"/>
            <a:ext cx="2974975" cy="5857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Remisión del servidor a la IPS por parte de la ARL </a:t>
            </a:r>
          </a:p>
        </p:txBody>
      </p:sp>
      <p:sp>
        <p:nvSpPr>
          <p:cNvPr id="11" name="22 CuadroTexto"/>
          <p:cNvSpPr txBox="1"/>
          <p:nvPr/>
        </p:nvSpPr>
        <p:spPr bwMode="auto">
          <a:xfrm>
            <a:off x="7051714" y="2268718"/>
            <a:ext cx="3394075" cy="10779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Primeros auxilios (En caso de ser requerido, el Brigadista del piso presta la 1ra. atención al lesionado)</a:t>
            </a:r>
          </a:p>
        </p:txBody>
      </p:sp>
      <p:sp>
        <p:nvSpPr>
          <p:cNvPr id="12" name="18 CuadroTexto"/>
          <p:cNvSpPr txBox="1"/>
          <p:nvPr/>
        </p:nvSpPr>
        <p:spPr bwMode="auto">
          <a:xfrm>
            <a:off x="5565814" y="3408543"/>
            <a:ext cx="6373812" cy="7381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s-CO" sz="1400" dirty="0">
                <a:solidFill>
                  <a:schemeClr val="tx1"/>
                </a:solidFill>
                <a:latin typeface="Arial" panose="020B0604020202020204" pitchFamily="34" charset="0"/>
                <a:cs typeface="Arial" panose="020B0604020202020204" pitchFamily="34" charset="0"/>
              </a:rPr>
              <a:t>LINEA ORO PARA LA RAMA JUDICIAL: 6000811 </a:t>
            </a:r>
          </a:p>
          <a:p>
            <a:pPr eaLnBrk="1" hangingPunct="1">
              <a:defRPr/>
            </a:pPr>
            <a:r>
              <a:rPr lang="es-CO" sz="1400" dirty="0">
                <a:solidFill>
                  <a:schemeClr val="tx1"/>
                </a:solidFill>
                <a:latin typeface="Arial" panose="020B0604020202020204" pitchFamily="34" charset="0"/>
                <a:cs typeface="Arial" panose="020B0604020202020204" pitchFamily="34" charset="0"/>
              </a:rPr>
              <a:t>Desde un celular: *533 Opción 0</a:t>
            </a:r>
          </a:p>
          <a:p>
            <a:pPr eaLnBrk="1" hangingPunct="1">
              <a:defRPr/>
            </a:pPr>
            <a:r>
              <a:rPr lang="es-CO" sz="1400" dirty="0">
                <a:solidFill>
                  <a:schemeClr val="tx1"/>
                </a:solidFill>
                <a:latin typeface="Arial" panose="020B0604020202020204" pitchFamily="34" charset="0"/>
                <a:cs typeface="Arial" panose="020B0604020202020204" pitchFamily="34" charset="0"/>
              </a:rPr>
              <a:t>Coordinación de SST ?????: Tel.              Ext  –   Correo</a:t>
            </a:r>
          </a:p>
        </p:txBody>
      </p:sp>
      <p:sp>
        <p:nvSpPr>
          <p:cNvPr id="13" name="16 CuadroTexto"/>
          <p:cNvSpPr txBox="1"/>
          <p:nvPr/>
        </p:nvSpPr>
        <p:spPr bwMode="auto">
          <a:xfrm>
            <a:off x="4811751" y="4543606"/>
            <a:ext cx="4806950" cy="83185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El AT debe ser legalizado por el Coordinador de SST dentro de los dos (2) días hábiles siguientes a la ocurrencia del evento</a:t>
            </a:r>
          </a:p>
        </p:txBody>
      </p:sp>
      <p:sp>
        <p:nvSpPr>
          <p:cNvPr id="14" name="18 CuadroTexto"/>
          <p:cNvSpPr txBox="1"/>
          <p:nvPr/>
        </p:nvSpPr>
        <p:spPr bwMode="auto">
          <a:xfrm>
            <a:off x="4765714" y="5605643"/>
            <a:ext cx="4832350" cy="58420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El AT debe ser investigado y se deben realizar las acciones correctivas pertinentes</a:t>
            </a:r>
          </a:p>
        </p:txBody>
      </p:sp>
      <p:sp>
        <p:nvSpPr>
          <p:cNvPr id="15" name="18 CuadroTexto"/>
          <p:cNvSpPr txBox="1"/>
          <p:nvPr/>
        </p:nvSpPr>
        <p:spPr bwMode="auto">
          <a:xfrm>
            <a:off x="4765714" y="6397806"/>
            <a:ext cx="4832350" cy="338137"/>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CO" sz="1600" dirty="0">
                <a:solidFill>
                  <a:schemeClr val="tx1"/>
                </a:solidFill>
                <a:latin typeface="Arial" panose="020B0604020202020204" pitchFamily="34" charset="0"/>
                <a:cs typeface="Arial" panose="020B0604020202020204" pitchFamily="34" charset="0"/>
              </a:rPr>
              <a:t>Recuerde siempre informar a su Jefe Inmediato</a:t>
            </a:r>
          </a:p>
        </p:txBody>
      </p:sp>
      <p:pic>
        <p:nvPicPr>
          <p:cNvPr id="16" name="Imagen 13" descr="Resultado de imagen para accidentes de traba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89" y="5178606"/>
            <a:ext cx="30956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a:stCxn id="8" idx="2"/>
            <a:endCxn id="9" idx="0"/>
          </p:cNvCxnSpPr>
          <p:nvPr/>
        </p:nvCxnSpPr>
        <p:spPr>
          <a:xfrm>
            <a:off x="2617826" y="2610031"/>
            <a:ext cx="0" cy="207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9" idx="2"/>
            <a:endCxn id="10" idx="0"/>
          </p:cNvCxnSpPr>
          <p:nvPr/>
        </p:nvCxnSpPr>
        <p:spPr>
          <a:xfrm flipH="1">
            <a:off x="2608301" y="4141968"/>
            <a:ext cx="9525"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8" idx="3"/>
          </p:cNvCxnSpPr>
          <p:nvPr/>
        </p:nvCxnSpPr>
        <p:spPr>
          <a:xfrm>
            <a:off x="4095789" y="2441756"/>
            <a:ext cx="29559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50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410422" y="1349375"/>
            <a:ext cx="11317288" cy="5508625"/>
          </a:xfrm>
          <a:prstGeom prst="rect">
            <a:avLst/>
          </a:prstGeom>
        </p:spPr>
        <p:txBody>
          <a:bodyPr>
            <a:spAutoFit/>
          </a:bodyPr>
          <a:lstStyle/>
          <a:p>
            <a:pPr>
              <a:defRPr/>
            </a:pPr>
            <a:r>
              <a:rPr lang="es-MX" sz="2400" b="1" dirty="0"/>
              <a:t>¿Cuáles son las prestaciones económicas?</a:t>
            </a:r>
          </a:p>
          <a:p>
            <a:pPr>
              <a:defRPr/>
            </a:pPr>
            <a:endParaRPr lang="es-MX" sz="2400" b="1" dirty="0"/>
          </a:p>
          <a:p>
            <a:pPr algn="just">
              <a:defRPr/>
            </a:pPr>
            <a:r>
              <a:rPr lang="es-MX" sz="1600" dirty="0"/>
              <a:t>Todo trabajador que </a:t>
            </a:r>
            <a:r>
              <a:rPr lang="es-MX" sz="1600" b="1" dirty="0"/>
              <a:t>sufra un accidente de trabajo </a:t>
            </a:r>
            <a:r>
              <a:rPr lang="es-MX" sz="1600" dirty="0"/>
              <a:t>o una </a:t>
            </a:r>
            <a:r>
              <a:rPr lang="es-MX" sz="1600" b="1" dirty="0"/>
              <a:t>enfermedad laboral </a:t>
            </a:r>
            <a:r>
              <a:rPr lang="es-MX" sz="1600" dirty="0"/>
              <a:t>tendrá derecho al  reconocimiento y pago de las siguientes </a:t>
            </a:r>
            <a:r>
              <a:rPr lang="es-MX" sz="1600" b="1" dirty="0"/>
              <a:t>prestaciones económicas</a:t>
            </a:r>
            <a:r>
              <a:rPr lang="es-MX" sz="1600" dirty="0"/>
              <a:t>:</a:t>
            </a:r>
          </a:p>
          <a:p>
            <a:pPr marL="285750" indent="-285750" algn="just">
              <a:buFont typeface="Arial" panose="020B0604020202020204" pitchFamily="34" charset="0"/>
              <a:buChar char="•"/>
              <a:defRPr/>
            </a:pPr>
            <a:endParaRPr lang="es-MX" sz="1600" dirty="0"/>
          </a:p>
          <a:p>
            <a:pPr marL="342900" indent="-342900" algn="just">
              <a:buFont typeface="Arial" panose="020B0604020202020204" pitchFamily="34" charset="0"/>
              <a:buChar char="•"/>
              <a:defRPr/>
            </a:pPr>
            <a:r>
              <a:rPr lang="es-MX" sz="1600" b="1" dirty="0"/>
              <a:t>Subsidio: </a:t>
            </a:r>
            <a:r>
              <a:rPr lang="es-MX" sz="1600" dirty="0"/>
              <a:t>por incapacidad temporal: Garantiza al trabajador un ingreso durante el tiempo </a:t>
            </a:r>
            <a:r>
              <a:rPr lang="es-CO" sz="1600" dirty="0"/>
              <a:t>que se encuentre incapacitado temporalmente.</a:t>
            </a:r>
          </a:p>
          <a:p>
            <a:pPr marL="342900" indent="-342900" algn="just">
              <a:buFont typeface="Arial" panose="020B0604020202020204" pitchFamily="34" charset="0"/>
              <a:buChar char="•"/>
              <a:defRPr/>
            </a:pPr>
            <a:endParaRPr lang="es-CO" sz="1600" dirty="0"/>
          </a:p>
          <a:p>
            <a:pPr marL="285750" indent="-285750" algn="just">
              <a:buFont typeface="Arial" panose="020B0604020202020204" pitchFamily="34" charset="0"/>
              <a:buChar char="•"/>
              <a:defRPr/>
            </a:pPr>
            <a:r>
              <a:rPr lang="es-MX" sz="1600" b="1" dirty="0" err="1"/>
              <a:t>Indemnización</a:t>
            </a:r>
            <a:r>
              <a:rPr lang="es-MX" sz="1600" dirty="0" err="1"/>
              <a:t>:por</a:t>
            </a:r>
            <a:r>
              <a:rPr lang="es-MX" sz="1600" dirty="0"/>
              <a:t> incapacidad permanente parcial: Es el pago único que recibe el trabajador que sufre una incapacidad permanente que le disminuye parcialmente su capacidad para laborar, igual o superior al 5% e inferior al 50% de su capacidad laboral. Un ejemplo de ello puede ser la pérdida de un dedo.</a:t>
            </a:r>
          </a:p>
          <a:p>
            <a:pPr marL="285750" indent="-285750" algn="just">
              <a:buFont typeface="Arial" panose="020B0604020202020204" pitchFamily="34" charset="0"/>
              <a:buChar char="•"/>
              <a:defRPr/>
            </a:pPr>
            <a:endParaRPr lang="es-MX" sz="1600" dirty="0"/>
          </a:p>
          <a:p>
            <a:pPr marL="285750" indent="-285750" algn="just">
              <a:buFont typeface="Arial" panose="020B0604020202020204" pitchFamily="34" charset="0"/>
              <a:buChar char="•"/>
              <a:defRPr/>
            </a:pPr>
            <a:r>
              <a:rPr lang="es-MX" sz="1600" b="1" dirty="0"/>
              <a:t>Pensión de invalidez</a:t>
            </a:r>
            <a:r>
              <a:rPr lang="es-MX" sz="1600" dirty="0"/>
              <a:t>: Es el pago periódico, vitalicio, que recibe el trabajador en caso de que no pueda volver a trabajar producto de la enfermedad o accidente laboral. Se establece cuando haya perdido el 50% o más de su capacidad laboral determinada por el Manual Único de Calificación de Invalidez.</a:t>
            </a:r>
          </a:p>
          <a:p>
            <a:pPr marL="285750" indent="-285750" algn="just">
              <a:buFont typeface="Arial" panose="020B0604020202020204" pitchFamily="34" charset="0"/>
              <a:buChar char="•"/>
              <a:defRPr/>
            </a:pPr>
            <a:endParaRPr lang="es-MX" sz="1600" dirty="0"/>
          </a:p>
          <a:p>
            <a:pPr marL="285750" indent="-285750" algn="just">
              <a:buFont typeface="Arial" panose="020B0604020202020204" pitchFamily="34" charset="0"/>
              <a:buChar char="•"/>
              <a:defRPr/>
            </a:pPr>
            <a:r>
              <a:rPr lang="es-MX" sz="1600" b="1" dirty="0"/>
              <a:t>Pensión de sobrevivientes</a:t>
            </a:r>
            <a:r>
              <a:rPr lang="es-MX" sz="1600" dirty="0"/>
              <a:t>: En caso de fallecimiento del trabajador, corresponde al pago periódico que reciben los familiares del trabajador, quienes pueden ser, de acuerdo con los requisitos legales, el esposo o la esposa, el compañero o compañera permanente, los hijos, </a:t>
            </a:r>
            <a:r>
              <a:rPr lang="es-CO" sz="1600" dirty="0"/>
              <a:t>o los padres.</a:t>
            </a:r>
          </a:p>
          <a:p>
            <a:pPr marL="285750" indent="-285750" algn="just">
              <a:buFont typeface="Arial" panose="020B0604020202020204" pitchFamily="34" charset="0"/>
              <a:buChar char="•"/>
              <a:defRPr/>
            </a:pPr>
            <a:endParaRPr lang="es-CO" sz="1600" dirty="0"/>
          </a:p>
          <a:p>
            <a:pPr marL="285750" indent="-285750" algn="just">
              <a:buFont typeface="Arial" panose="020B0604020202020204" pitchFamily="34" charset="0"/>
              <a:buChar char="•"/>
              <a:defRPr/>
            </a:pPr>
            <a:r>
              <a:rPr lang="es-MX" sz="1600" b="1" dirty="0"/>
              <a:t>Auxilio funerario</a:t>
            </a:r>
            <a:r>
              <a:rPr lang="es-MX" sz="1600" dirty="0"/>
              <a:t>: Es un monto destinado al pago de gastos funerarios.</a:t>
            </a:r>
            <a:endParaRPr lang="es-CO" sz="1600" dirty="0"/>
          </a:p>
        </p:txBody>
      </p:sp>
    </p:spTree>
    <p:extLst>
      <p:ext uri="{BB962C8B-B14F-4D97-AF65-F5344CB8AC3E}">
        <p14:creationId xmlns:p14="http://schemas.microsoft.com/office/powerpoint/2010/main" val="2124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717776" y="2943145"/>
            <a:ext cx="9577064" cy="1077218"/>
          </a:xfrm>
          <a:prstGeom prst="rect">
            <a:avLst/>
          </a:prstGeom>
        </p:spPr>
        <p:txBody>
          <a:bodyPr>
            <a:spAutoFit/>
          </a:bodyPr>
          <a:lstStyle/>
          <a:p>
            <a:pPr algn="ctr">
              <a:defRPr/>
            </a:pPr>
            <a:r>
              <a:rPr lang="es-ES_tradnl" sz="3200" cap="all" dirty="0">
                <a:ln w="9000" cmpd="sng">
                  <a:solidFill>
                    <a:schemeClr val="accent4">
                      <a:shade val="50000"/>
                      <a:satMod val="120000"/>
                    </a:schemeClr>
                  </a:solidFill>
                  <a:prstDash val="solid"/>
                </a:ln>
                <a:effectLst>
                  <a:reflection blurRad="12700" stA="28000" endPos="45000" dist="1000" dir="5400000" sy="-100000" algn="bl" rotWithShape="0"/>
                </a:effectLst>
              </a:rPr>
              <a:t>Grupos de apoyo SISTEMA DE SEGURIDAD Y SALUD EN EL TRABAJO</a:t>
            </a:r>
            <a:endParaRPr lang="es-CO" sz="320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248476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127448" y="1439417"/>
            <a:ext cx="9577064" cy="1077218"/>
          </a:xfrm>
          <a:prstGeom prst="rect">
            <a:avLst/>
          </a:prstGeom>
        </p:spPr>
        <p:txBody>
          <a:bodyPr>
            <a:spAutoFit/>
          </a:bodyPr>
          <a:lstStyle/>
          <a:p>
            <a:pPr algn="ctr">
              <a:defRPr/>
            </a:pPr>
            <a:r>
              <a:rPr lang="es-ES_tradnl" sz="3200"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COMITÉ PARITARIO DE SEGURIDAD Y SALUD EN EL TRABAJO – COPASST</a:t>
            </a:r>
            <a:endParaRPr lang="es-CO" sz="3200"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p:txBody>
      </p:sp>
      <p:sp>
        <p:nvSpPr>
          <p:cNvPr id="8" name="Rectángulo 1"/>
          <p:cNvSpPr>
            <a:spLocks noChangeArrowheads="1"/>
          </p:cNvSpPr>
          <p:nvPr/>
        </p:nvSpPr>
        <p:spPr bwMode="auto">
          <a:xfrm>
            <a:off x="695325" y="2884488"/>
            <a:ext cx="482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s-CO" altLang="es-CO">
              <a:solidFill>
                <a:srgbClr val="000000"/>
              </a:solidFill>
            </a:endParaRPr>
          </a:p>
          <a:p>
            <a:pPr algn="just"/>
            <a:r>
              <a:rPr lang="es-ES_tradnl" altLang="es-CO">
                <a:solidFill>
                  <a:srgbClr val="000000"/>
                </a:solidFill>
              </a:rPr>
              <a:t>Es un organismo de promoción y vigilancia de las normas y reglamentos de seguridad y salud en el trabajo dentro de la institución. </a:t>
            </a:r>
          </a:p>
          <a:p>
            <a:pPr algn="just"/>
            <a:endParaRPr lang="es-ES_tradnl" altLang="es-CO">
              <a:solidFill>
                <a:srgbClr val="000000"/>
              </a:solidFill>
            </a:endParaRPr>
          </a:p>
          <a:p>
            <a:pPr algn="just"/>
            <a:r>
              <a:rPr lang="es-ES_tradnl" altLang="es-CO">
                <a:solidFill>
                  <a:srgbClr val="000000"/>
                </a:solidFill>
              </a:rPr>
              <a:t>En la Rama Judicial existe un Copasst Nal, Un comité paritario por cada Dirección Seccional y Coordinación Administrativa y uno por las Altas Cortes.  </a:t>
            </a:r>
          </a:p>
        </p:txBody>
      </p:sp>
      <p:pic>
        <p:nvPicPr>
          <p:cNvPr id="9" name="Picture 4" descr="Rendición de cuentas del COPASST debe ser anual - Safet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75" y="2759075"/>
            <a:ext cx="55657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8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974232" y="1519300"/>
            <a:ext cx="7632848" cy="646331"/>
          </a:xfrm>
          <a:prstGeom prst="rect">
            <a:avLst/>
          </a:prstGeom>
        </p:spPr>
        <p:txBody>
          <a:bodyPr>
            <a:spAutoFit/>
          </a:bodyPr>
          <a:lstStyle/>
          <a:p>
            <a:pPr algn="ctr">
              <a:defRPr/>
            </a:pPr>
            <a:r>
              <a:rPr lang="es-ES_tradnl" cap="all" dirty="0">
                <a:ln w="9000" cmpd="sng">
                  <a:solidFill>
                    <a:schemeClr val="accent4">
                      <a:shade val="50000"/>
                      <a:satMod val="120000"/>
                    </a:schemeClr>
                  </a:solidFill>
                  <a:prstDash val="solid"/>
                </a:ln>
                <a:effectLst>
                  <a:reflection blurRad="12700" stA="28000" endPos="45000" dist="1000" dir="5400000" sy="-100000" algn="bl" rotWithShape="0"/>
                </a:effectLst>
              </a:rPr>
              <a:t>FUNCIONES DEL COMITÉ PARITARIO DE SEGURIDAD Y SALUD EN EL TRABAJO – </a:t>
            </a:r>
            <a:r>
              <a:rPr lang="es-ES_tradnl" cap="all" dirty="0" err="1">
                <a:ln w="9000" cmpd="sng">
                  <a:solidFill>
                    <a:schemeClr val="accent4">
                      <a:shade val="50000"/>
                      <a:satMod val="120000"/>
                    </a:schemeClr>
                  </a:solidFill>
                  <a:prstDash val="solid"/>
                </a:ln>
                <a:effectLst>
                  <a:reflection blurRad="12700" stA="28000" endPos="45000" dist="1000" dir="5400000" sy="-100000" algn="bl" rotWithShape="0"/>
                </a:effectLst>
              </a:rPr>
              <a:t>COPASST</a:t>
            </a:r>
            <a:endParaRPr lang="es-CO"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8" name="Rectángulo 3"/>
          <p:cNvSpPr>
            <a:spLocks noChangeArrowheads="1"/>
          </p:cNvSpPr>
          <p:nvPr/>
        </p:nvSpPr>
        <p:spPr bwMode="auto">
          <a:xfrm>
            <a:off x="678584" y="2169531"/>
            <a:ext cx="109585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s-CO" altLang="es-CO" b="1" dirty="0"/>
              <a:t> Investigar </a:t>
            </a:r>
            <a:r>
              <a:rPr lang="es-CO" altLang="es-CO" dirty="0"/>
              <a:t>los accidentes de trabajo.</a:t>
            </a:r>
          </a:p>
          <a:p>
            <a:pPr>
              <a:buFont typeface="Arial" panose="020B0604020202020204" pitchFamily="34" charset="0"/>
              <a:buChar char="•"/>
            </a:pPr>
            <a:endParaRPr lang="es-CO" altLang="es-CO" dirty="0"/>
          </a:p>
          <a:p>
            <a:pPr>
              <a:buFont typeface="Arial" panose="020B0604020202020204" pitchFamily="34" charset="0"/>
              <a:buChar char="•"/>
            </a:pPr>
            <a:r>
              <a:rPr lang="es-CO" altLang="es-CO" dirty="0"/>
              <a:t> Participar de las actividades de promoción, divulgación e información del Sistema de gestión de seguridad y salud en el trabajo </a:t>
            </a:r>
          </a:p>
          <a:p>
            <a:pPr>
              <a:buFont typeface="Arial" panose="020B0604020202020204" pitchFamily="34" charset="0"/>
              <a:buChar char="•"/>
            </a:pPr>
            <a:endParaRPr lang="es-CO" altLang="es-CO" dirty="0"/>
          </a:p>
          <a:p>
            <a:pPr>
              <a:buFont typeface="Arial" panose="020B0604020202020204" pitchFamily="34" charset="0"/>
              <a:buChar char="•"/>
            </a:pPr>
            <a:r>
              <a:rPr lang="es-CO" altLang="es-CO" b="1" dirty="0"/>
              <a:t>Realizar inspecciones </a:t>
            </a:r>
            <a:r>
              <a:rPr lang="es-CO" altLang="es-CO" dirty="0"/>
              <a:t>de seguridad a los ambientes, maquinas, equipos, aparatos y operaciones e informar sobre la existencia de factores de riesgo y sugerir medidas de prevención.</a:t>
            </a:r>
          </a:p>
          <a:p>
            <a:pPr>
              <a:buFont typeface="Arial" panose="020B0604020202020204" pitchFamily="34" charset="0"/>
              <a:buChar char="•"/>
            </a:pPr>
            <a:endParaRPr lang="es-CO" altLang="es-CO" dirty="0"/>
          </a:p>
          <a:p>
            <a:pPr>
              <a:buFont typeface="Arial" panose="020B0604020202020204" pitchFamily="34" charset="0"/>
              <a:buChar char="•"/>
            </a:pPr>
            <a:r>
              <a:rPr lang="es-CO" altLang="es-CO" dirty="0"/>
              <a:t>Proponer actividades de capacitación en Seguridad y salud en el trabajo dirigidos a todos los niveles de la Institución.</a:t>
            </a:r>
          </a:p>
          <a:p>
            <a:pPr>
              <a:buFont typeface="Arial" panose="020B0604020202020204" pitchFamily="34" charset="0"/>
              <a:buChar char="•"/>
            </a:pPr>
            <a:endParaRPr lang="es-CO" altLang="es-CO" dirty="0"/>
          </a:p>
          <a:p>
            <a:pPr>
              <a:buFont typeface="Arial" panose="020B0604020202020204" pitchFamily="34" charset="0"/>
              <a:buChar char="•"/>
            </a:pPr>
            <a:r>
              <a:rPr lang="es-CO" altLang="es-CO" dirty="0"/>
              <a:t>Colaborar en el análisis de la causalidad de los accidentes de trabajo, enfermedades de origen profesional y proponer al empleador las medidas correctivas.</a:t>
            </a:r>
          </a:p>
          <a:p>
            <a:pPr>
              <a:buFont typeface="Arial" panose="020B0604020202020204" pitchFamily="34" charset="0"/>
              <a:buChar char="•"/>
            </a:pPr>
            <a:endParaRPr lang="es-CO" altLang="es-CO" dirty="0"/>
          </a:p>
          <a:p>
            <a:pPr>
              <a:buFont typeface="Arial" panose="020B0604020202020204" pitchFamily="34" charset="0"/>
              <a:buChar char="•"/>
            </a:pPr>
            <a:r>
              <a:rPr lang="es-CO" altLang="es-CO" dirty="0"/>
              <a:t>Mantener un archivo de las actas de cada reunión y demás actividades que desarrollen, el cual estará en cualquier momento a disposición del empleador, los trabajadores y las autoridades competentes.</a:t>
            </a:r>
          </a:p>
        </p:txBody>
      </p:sp>
    </p:spTree>
    <p:extLst>
      <p:ext uri="{BB962C8B-B14F-4D97-AF65-F5344CB8AC3E}">
        <p14:creationId xmlns:p14="http://schemas.microsoft.com/office/powerpoint/2010/main" val="3405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1830539" y="1547540"/>
            <a:ext cx="9209006" cy="584775"/>
          </a:xfrm>
          <a:prstGeom prst="rect">
            <a:avLst/>
          </a:prstGeom>
        </p:spPr>
        <p:txBody>
          <a:bodyPr>
            <a:spAutoFit/>
          </a:bodyPr>
          <a:lstStyle/>
          <a:p>
            <a:pPr algn="ctr">
              <a:defRPr/>
            </a:pPr>
            <a:r>
              <a:rPr lang="es-ES_tradnl" sz="3200" cap="all" dirty="0">
                <a:ln w="9000" cmpd="sng">
                  <a:solidFill>
                    <a:schemeClr val="accent4">
                      <a:shade val="50000"/>
                      <a:satMod val="120000"/>
                    </a:schemeClr>
                  </a:solidFill>
                  <a:prstDash val="solid"/>
                </a:ln>
                <a:effectLst>
                  <a:reflection blurRad="12700" stA="28000" endPos="45000" dist="1000" dir="5400000" sy="-100000" algn="bl" rotWithShape="0"/>
                </a:effectLst>
              </a:rPr>
              <a:t>COMITÉ DE CONVIVENCIA LABORAL - CCL</a:t>
            </a:r>
            <a:endParaRPr lang="es-CO" sz="320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8" name="Rectángulo 1"/>
          <p:cNvSpPr>
            <a:spLocks noChangeArrowheads="1"/>
          </p:cNvSpPr>
          <p:nvPr/>
        </p:nvSpPr>
        <p:spPr bwMode="auto">
          <a:xfrm>
            <a:off x="678584" y="2633043"/>
            <a:ext cx="76977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CO" altLang="es-CO" dirty="0"/>
              <a:t>Los Comités de Convivencia Laboral constituyen una medida preventiva de acoso laboral que contribuye a proteger a los trabajadores contra los riesgos psicosociales que afectan la salud en los trabajadores. </a:t>
            </a:r>
          </a:p>
          <a:p>
            <a:pPr algn="just"/>
            <a:endParaRPr lang="es-CO" altLang="es-CO" dirty="0"/>
          </a:p>
          <a:p>
            <a:pPr algn="just"/>
            <a:r>
              <a:rPr lang="es-ES_tradnl" altLang="es-CO" dirty="0"/>
              <a:t>El Acoso Laboral es toda </a:t>
            </a:r>
            <a:r>
              <a:rPr lang="es-ES_tradnl" altLang="es-CO" b="1" dirty="0"/>
              <a:t>conducta persistente y demostrable</a:t>
            </a:r>
            <a:r>
              <a:rPr lang="es-ES_tradnl" altLang="es-CO" dirty="0"/>
              <a:t>, ejercida sobre un empleado o trabajador, por parte de un empleador, un jefe o superior jerárquico inmediato o mediato, un compañero de trabajo o un subalterno, encaminada a infundir miedo, intimidación, terror y angustia, a causar perjuicio laboral, generar desmotivación en el trabajo, o inducir la renuncia del mismo. </a:t>
            </a:r>
          </a:p>
          <a:p>
            <a:pPr algn="just"/>
            <a:endParaRPr lang="es-ES_tradnl" altLang="es-CO" dirty="0"/>
          </a:p>
          <a:p>
            <a:pPr algn="just"/>
            <a:r>
              <a:rPr lang="es-ES_tradnl" altLang="es-CO" dirty="0"/>
              <a:t>Existe un CCL en la DEAJ, uno en cada Corporación Nacional y uno en cada Dirección Ejecutiva de Administración Judicial. </a:t>
            </a:r>
            <a:endParaRPr lang="es-ES_tradnl" altLang="es-CO" sz="2000" dirty="0"/>
          </a:p>
        </p:txBody>
      </p:sp>
      <p:pic>
        <p:nvPicPr>
          <p:cNvPr id="9" name="Picture 8" descr="INFORMACIÓN GENERAL DE SEGURIDAD Y SALUD EN EL TRABA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522" y="2633043"/>
            <a:ext cx="35274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6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1"/>
          <p:cNvSpPr>
            <a:spLocks noChangeArrowheads="1"/>
          </p:cNvSpPr>
          <p:nvPr/>
        </p:nvSpPr>
        <p:spPr bwMode="auto">
          <a:xfrm>
            <a:off x="314674" y="2130949"/>
            <a:ext cx="6745287"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pPr>
            <a:r>
              <a:rPr lang="es-CO" altLang="es-CO" dirty="0">
                <a:solidFill>
                  <a:srgbClr val="000000"/>
                </a:solidFill>
                <a:cs typeface="Times New Roman" panose="02020603050405020304" pitchFamily="18" charset="0"/>
              </a:rPr>
              <a:t> </a:t>
            </a:r>
            <a:r>
              <a:rPr lang="es-MX" altLang="en-US" sz="2000" dirty="0"/>
              <a:t>La Rama Judicial, en desarrollo del SG-SST y del Plan Estratégico de Seguridad Vial (PESV), implementará actividades de promoción y prevención de accidentes en la vía pública. Por ello, </a:t>
            </a:r>
            <a:r>
              <a:rPr lang="es-MX" altLang="en-US" sz="2000" b="1" dirty="0"/>
              <a:t>todos los contratistas, subcontratistas y personal propio</a:t>
            </a:r>
            <a:r>
              <a:rPr lang="es-MX" altLang="en-US" sz="2000" dirty="0"/>
              <a:t>, provistos con vehículos de la entidad o de terceros, para el ejercicio de su labor diaria, son responsables de participar en las diversas actividades que se programen y ejecuten por parte de la administración, dentro del SGSST, con el fin de disminuir la probabilidad de ocurrencia de accidentes de tránsito que puedan afectar la integridad física, mental y social de los servidores judiciales, contratistas, subcontratistas, comunidad y/o el medio ambiente</a:t>
            </a:r>
            <a:r>
              <a:rPr lang="es-MX" altLang="en-US" sz="1600" dirty="0"/>
              <a:t>.</a:t>
            </a:r>
            <a:endParaRPr lang="es-CO" altLang="es-CO" sz="1600" dirty="0"/>
          </a:p>
        </p:txBody>
      </p:sp>
      <p:sp>
        <p:nvSpPr>
          <p:cNvPr id="8" name="Rectángulo 7"/>
          <p:cNvSpPr/>
          <p:nvPr/>
        </p:nvSpPr>
        <p:spPr>
          <a:xfrm>
            <a:off x="2755508" y="1381426"/>
            <a:ext cx="5550687" cy="1077218"/>
          </a:xfrm>
          <a:prstGeom prst="rect">
            <a:avLst/>
          </a:prstGeom>
        </p:spPr>
        <p:txBody>
          <a:bodyPr wrap="none">
            <a:spAutoFit/>
          </a:bodyPr>
          <a:lstStyle/>
          <a:p>
            <a:pPr algn="just">
              <a:defRPr/>
            </a:pPr>
            <a:r>
              <a:rPr lang="es-CO" altLang="es-CO" sz="3200" cap="all" dirty="0">
                <a:ln w="9000" cmpd="sng">
                  <a:solidFill>
                    <a:schemeClr val="accent4">
                      <a:shade val="50000"/>
                      <a:satMod val="120000"/>
                    </a:schemeClr>
                  </a:solidFill>
                  <a:prstDash val="solid"/>
                </a:ln>
                <a:effectLst>
                  <a:reflection blurRad="12700" stA="28000" endPos="45000" dist="1000" dir="5400000" sy="-100000" algn="bl" rotWithShape="0"/>
                </a:effectLst>
              </a:rPr>
              <a:t>COMITÉ SEGURIDAD VIAL  </a:t>
            </a:r>
          </a:p>
          <a:p>
            <a:pPr algn="just">
              <a:defRPr/>
            </a:pPr>
            <a:r>
              <a:rPr lang="es-CO" altLang="es-CO" sz="3200" dirty="0"/>
              <a:t> </a:t>
            </a:r>
          </a:p>
        </p:txBody>
      </p:sp>
      <p:pic>
        <p:nvPicPr>
          <p:cNvPr id="9" name="Picture 4" descr="CORPORACIÓN 3D: Implementación de un Sistema de Gestión de la Seguridad Vial  bajo la norma ISO 39001:2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436" y="2583387"/>
            <a:ext cx="45751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9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pic>
        <p:nvPicPr>
          <p:cNvPr id="7" name="Picture 2" descr="PLAN DE PREVENCIÓN, PREPARACIÓN Y RESPUESTA ANTE EMERGENCIAS. UNIVERSIDAD  LA GRAN COLOMBIA CAPITULO I. SEDE CENTRAL ARMENIA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803" y="3638865"/>
            <a:ext cx="71294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
          <p:cNvSpPr>
            <a:spLocks noChangeArrowheads="1"/>
          </p:cNvSpPr>
          <p:nvPr/>
        </p:nvSpPr>
        <p:spPr bwMode="auto">
          <a:xfrm>
            <a:off x="980107" y="2270713"/>
            <a:ext cx="108013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pPr>
            <a:r>
              <a:rPr lang="es-MX" altLang="en-US"/>
              <a:t>El Comité Operativo de </a:t>
            </a:r>
            <a:r>
              <a:rPr lang="es-MX" altLang="en-US" b="1"/>
              <a:t>Emergencia</a:t>
            </a:r>
            <a:r>
              <a:rPr lang="es-MX" altLang="en-US"/>
              <a:t> debe responder técnica y adecuadamente a la función de administrar las </a:t>
            </a:r>
            <a:r>
              <a:rPr lang="es-MX" altLang="en-US" b="1"/>
              <a:t>emergencias</a:t>
            </a:r>
            <a:r>
              <a:rPr lang="es-MX" altLang="en-US"/>
              <a:t> de manera preventiva o ante una eventualidad de alto riesgo, siniestro o desastre y salvaguardar a las personas, sus bienes y el entorno</a:t>
            </a:r>
            <a:endParaRPr lang="es-CO" altLang="es-CO"/>
          </a:p>
        </p:txBody>
      </p:sp>
      <p:sp>
        <p:nvSpPr>
          <p:cNvPr id="9" name="Rectángulo 8"/>
          <p:cNvSpPr/>
          <p:nvPr/>
        </p:nvSpPr>
        <p:spPr>
          <a:xfrm>
            <a:off x="5629130" y="1381426"/>
            <a:ext cx="1188146" cy="584775"/>
          </a:xfrm>
          <a:prstGeom prst="rect">
            <a:avLst/>
          </a:prstGeom>
        </p:spPr>
        <p:txBody>
          <a:bodyPr wrap="none">
            <a:spAutoFit/>
          </a:bodyPr>
          <a:lstStyle/>
          <a:p>
            <a:pPr algn="just">
              <a:defRPr/>
            </a:pPr>
            <a:r>
              <a:rPr lang="es-CO" altLang="es-CO" sz="3200" cap="all" dirty="0">
                <a:ln w="9000" cmpd="sng">
                  <a:solidFill>
                    <a:schemeClr val="accent4">
                      <a:shade val="50000"/>
                      <a:satMod val="120000"/>
                    </a:schemeClr>
                  </a:solidFill>
                  <a:prstDash val="solid"/>
                </a:ln>
                <a:effectLst>
                  <a:reflection blurRad="12700" stA="28000" endPos="45000" dist="1000" dir="5400000" sy="-100000" algn="bl" rotWithShape="0"/>
                </a:effectLst>
              </a:rPr>
              <a:t>COE </a:t>
            </a:r>
          </a:p>
        </p:txBody>
      </p:sp>
    </p:spTree>
    <p:extLst>
      <p:ext uri="{BB962C8B-B14F-4D97-AF65-F5344CB8AC3E}">
        <p14:creationId xmlns:p14="http://schemas.microsoft.com/office/powerpoint/2010/main" val="257640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2230202" y="1381426"/>
            <a:ext cx="7340471" cy="584775"/>
          </a:xfrm>
          <a:prstGeom prst="rect">
            <a:avLst/>
          </a:prstGeom>
        </p:spPr>
        <p:txBody>
          <a:bodyPr wrap="none">
            <a:spAutoFit/>
          </a:bodyPr>
          <a:lstStyle/>
          <a:p>
            <a:pPr algn="just">
              <a:defRPr/>
            </a:pPr>
            <a:r>
              <a:rPr lang="es-CO" altLang="es-CO" sz="3200" cap="all" dirty="0">
                <a:ln w="9000" cmpd="sng">
                  <a:solidFill>
                    <a:schemeClr val="accent4">
                      <a:shade val="50000"/>
                      <a:satMod val="120000"/>
                    </a:schemeClr>
                  </a:solidFill>
                  <a:prstDash val="solid"/>
                </a:ln>
                <a:effectLst>
                  <a:reflection blurRad="12700" stA="28000" endPos="45000" dist="1000" dir="5400000" sy="-100000" algn="bl" rotWithShape="0"/>
                </a:effectLst>
              </a:rPr>
              <a:t>COORDINADORES DE EVACUACION</a:t>
            </a:r>
          </a:p>
        </p:txBody>
      </p:sp>
      <p:sp>
        <p:nvSpPr>
          <p:cNvPr id="8" name="Rectángulo 1"/>
          <p:cNvSpPr>
            <a:spLocks noChangeArrowheads="1"/>
          </p:cNvSpPr>
          <p:nvPr/>
        </p:nvSpPr>
        <p:spPr bwMode="auto">
          <a:xfrm>
            <a:off x="527166" y="2108788"/>
            <a:ext cx="1108868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Symbol" panose="05050102010706020507" pitchFamily="18" charset="2"/>
              <a:buChar char=""/>
            </a:pPr>
            <a:r>
              <a:rPr lang="es-CO" altLang="en-US">
                <a:cs typeface="Calibri" panose="020F0502020204030204" pitchFamily="34" charset="0"/>
              </a:rPr>
              <a:t>Conocer el Plan de Emergencia y su participación específica.</a:t>
            </a:r>
          </a:p>
          <a:p>
            <a:pPr algn="just">
              <a:buFont typeface="Symbol" panose="05050102010706020507" pitchFamily="18" charset="2"/>
              <a:buChar char=""/>
            </a:pPr>
            <a:endParaRPr lang="en-US" altLang="en-US" sz="2400">
              <a:ea typeface="Calibri" panose="020F0502020204030204" pitchFamily="34" charset="0"/>
              <a:cs typeface="Times New Roman" panose="02020603050405020304" pitchFamily="18" charset="0"/>
            </a:endParaRPr>
          </a:p>
          <a:p>
            <a:pPr algn="just">
              <a:buFont typeface="Symbol" panose="05050102010706020507" pitchFamily="18" charset="2"/>
              <a:buChar char=""/>
            </a:pPr>
            <a:r>
              <a:rPr lang="es-CO" altLang="en-US">
                <a:cs typeface="Calibri" panose="020F0502020204030204" pitchFamily="34" charset="0"/>
              </a:rPr>
              <a:t>Participar en actividades de capacitación y entrenamiento.</a:t>
            </a:r>
          </a:p>
          <a:p>
            <a:pPr algn="just">
              <a:buFont typeface="Symbol" panose="05050102010706020507" pitchFamily="18" charset="2"/>
              <a:buChar char=""/>
            </a:pPr>
            <a:endParaRPr lang="en-US" altLang="en-US" sz="2400">
              <a:cs typeface="Calibri" panose="020F0502020204030204" pitchFamily="34" charset="0"/>
            </a:endParaRPr>
          </a:p>
          <a:p>
            <a:pPr algn="just">
              <a:buFont typeface="Symbol" panose="05050102010706020507" pitchFamily="18" charset="2"/>
              <a:buChar char=""/>
            </a:pPr>
            <a:r>
              <a:rPr lang="es-CO" altLang="en-US">
                <a:cs typeface="Calibri" panose="020F0502020204030204" pitchFamily="34" charset="0"/>
              </a:rPr>
              <a:t>Inspeccionar periódicamente el estado de las vías de evacuación, Punto de Encuentro y señalización de evacuación.</a:t>
            </a:r>
          </a:p>
          <a:p>
            <a:pPr algn="just">
              <a:buFont typeface="Symbol" panose="05050102010706020507" pitchFamily="18" charset="2"/>
              <a:buChar char=""/>
            </a:pPr>
            <a:endParaRPr lang="en-US" altLang="en-US" sz="2400">
              <a:cs typeface="Calibri" panose="020F0502020204030204" pitchFamily="34" charset="0"/>
            </a:endParaRPr>
          </a:p>
          <a:p>
            <a:pPr algn="just">
              <a:buFont typeface="Symbol" panose="05050102010706020507" pitchFamily="18" charset="2"/>
              <a:buChar char=""/>
            </a:pPr>
            <a:r>
              <a:rPr lang="es-CO" altLang="en-US">
                <a:cs typeface="Calibri" panose="020F0502020204030204" pitchFamily="34" charset="0"/>
              </a:rPr>
              <a:t>Mantener listado actualizados de servidores judiciales, incluyendo contratistas, estudiantes o pasantes y visitantes frecuentes, con teléfonos de residencia, EPS y ARL a las que están afiliados y aquellas con limitación para la evacuación</a:t>
            </a:r>
          </a:p>
          <a:p>
            <a:pPr algn="just">
              <a:buFont typeface="Symbol" panose="05050102010706020507" pitchFamily="18" charset="2"/>
              <a:buChar char=""/>
            </a:pPr>
            <a:endParaRPr lang="en-US" altLang="en-US" sz="2400">
              <a:cs typeface="Calibri" panose="020F0502020204030204" pitchFamily="34" charset="0"/>
            </a:endParaRPr>
          </a:p>
          <a:p>
            <a:pPr algn="just">
              <a:buFont typeface="Symbol" panose="05050102010706020507" pitchFamily="18" charset="2"/>
              <a:buChar char=""/>
            </a:pPr>
            <a:r>
              <a:rPr lang="es-CO" altLang="en-US">
                <a:cs typeface="Calibri" panose="020F0502020204030204" pitchFamily="34" charset="0"/>
              </a:rPr>
              <a:t>Instruir mensualmente al personal de su área sobre los procedimientos del Plan de Evacuación.</a:t>
            </a:r>
          </a:p>
          <a:p>
            <a:pPr algn="just">
              <a:buFont typeface="Symbol" panose="05050102010706020507" pitchFamily="18" charset="2"/>
              <a:buChar char=""/>
            </a:pPr>
            <a:endParaRPr lang="es-CO" altLang="en-US">
              <a:cs typeface="Calibri" panose="020F0502020204030204" pitchFamily="34" charset="0"/>
            </a:endParaRPr>
          </a:p>
          <a:p>
            <a:pPr algn="just">
              <a:buFont typeface="Symbol" panose="05050102010706020507" pitchFamily="18" charset="2"/>
              <a:buChar char=""/>
            </a:pPr>
            <a:r>
              <a:rPr lang="es-CO" altLang="en-US">
                <a:cs typeface="Calibri" panose="020F0502020204030204" pitchFamily="34" charset="0"/>
              </a:rPr>
              <a:t>Presentan oportunamente las inquietudes referentes a su responsabilidad dentro del Plan.</a:t>
            </a:r>
          </a:p>
          <a:p>
            <a:pPr algn="just">
              <a:buFont typeface="Symbol" panose="05050102010706020507" pitchFamily="18" charset="2"/>
              <a:buChar char=""/>
            </a:pPr>
            <a:endParaRPr lang="es-CO" altLang="en-US">
              <a:cs typeface="Calibri" panose="020F0502020204030204" pitchFamily="34" charset="0"/>
            </a:endParaRPr>
          </a:p>
        </p:txBody>
      </p:sp>
    </p:spTree>
    <p:extLst>
      <p:ext uri="{BB962C8B-B14F-4D97-AF65-F5344CB8AC3E}">
        <p14:creationId xmlns:p14="http://schemas.microsoft.com/office/powerpoint/2010/main" val="156085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1"/>
          <p:cNvSpPr>
            <a:spLocks noChangeArrowheads="1"/>
          </p:cNvSpPr>
          <p:nvPr/>
        </p:nvSpPr>
        <p:spPr bwMode="auto">
          <a:xfrm>
            <a:off x="925600" y="2354805"/>
            <a:ext cx="4968875"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pPr>
            <a:r>
              <a:rPr lang="es-CO" altLang="es-CO" dirty="0">
                <a:solidFill>
                  <a:srgbClr val="000000"/>
                </a:solidFill>
                <a:cs typeface="Times New Roman" panose="02020603050405020304" pitchFamily="18" charset="0"/>
              </a:rPr>
              <a:t> </a:t>
            </a:r>
            <a:endParaRPr lang="es-CO" altLang="es-CO" sz="1600" dirty="0">
              <a:latin typeface="Calibri" panose="020F0502020204030204" pitchFamily="34" charset="0"/>
              <a:cs typeface="Times New Roman" panose="02020603050405020304" pitchFamily="18" charset="0"/>
            </a:endParaRPr>
          </a:p>
          <a:p>
            <a:pPr algn="just">
              <a:lnSpc>
                <a:spcPct val="107000"/>
              </a:lnSpc>
            </a:pPr>
            <a:r>
              <a:rPr lang="es-CO" altLang="es-CO" sz="2400" dirty="0"/>
              <a:t>Las brigadas están conformadas por brigadistas, los cuales son  servidores judiciales proactivos con dinamismo y características de líder en su entorno quien de forma solidaria participa voluntariamente en tareas de prevención y atención de emergencias en las Sedes de la Rama Judicial.</a:t>
            </a:r>
          </a:p>
        </p:txBody>
      </p:sp>
      <p:sp>
        <p:nvSpPr>
          <p:cNvPr id="8" name="Rectángulo 7"/>
          <p:cNvSpPr/>
          <p:nvPr/>
        </p:nvSpPr>
        <p:spPr>
          <a:xfrm>
            <a:off x="3489770" y="1446257"/>
            <a:ext cx="5158592" cy="584775"/>
          </a:xfrm>
          <a:prstGeom prst="rect">
            <a:avLst/>
          </a:prstGeom>
        </p:spPr>
        <p:txBody>
          <a:bodyPr wrap="none">
            <a:spAutoFit/>
          </a:bodyPr>
          <a:lstStyle/>
          <a:p>
            <a:pPr algn="ctr">
              <a:defRPr/>
            </a:pPr>
            <a:r>
              <a:rPr lang="es-ES_tradnl" sz="3200" cap="all" dirty="0">
                <a:ln w="9000" cmpd="sng">
                  <a:solidFill>
                    <a:schemeClr val="accent4">
                      <a:shade val="50000"/>
                      <a:satMod val="120000"/>
                    </a:schemeClr>
                  </a:solidFill>
                  <a:prstDash val="solid"/>
                </a:ln>
                <a:effectLst>
                  <a:reflection blurRad="12700" stA="28000" endPos="45000" dist="1000" dir="5400000" sy="-100000" algn="bl" rotWithShape="0"/>
                </a:effectLst>
              </a:rPr>
              <a:t>BRIGADA EMERGENCIAS</a:t>
            </a:r>
            <a:endParaRPr lang="es-CO" sz="320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9" name="Picture 10" descr="PLAN DE EMERGENCIA | PLAN DE ATENCIÓN Y PREVENCIÓN DE EMERGEN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161" y="2572524"/>
            <a:ext cx="44640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4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8" name="Rectángulo 3"/>
          <p:cNvSpPr>
            <a:spLocks noChangeArrowheads="1"/>
          </p:cNvSpPr>
          <p:nvPr/>
        </p:nvSpPr>
        <p:spPr bwMode="auto">
          <a:xfrm>
            <a:off x="440357" y="2270289"/>
            <a:ext cx="113411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s-CO" sz="2000" b="1" dirty="0"/>
              <a:t>Seguridad y Salud en el trabajo: </a:t>
            </a:r>
            <a:r>
              <a:rPr lang="es-CO" altLang="es-CO" sz="2000" dirty="0"/>
              <a:t>Es la disciplina que trata de la prevención de las lesiones y enfermedades causadas por las condiciones de trabajo, y de la protección y promoción de la salud de los trabajadores. Tiene por objeto mejorar las condiciones y el medio ambiente de trabajo, así como la salud en el trabajo, que conlleva a la promoción y el mantenimiento del bienestar físico, mental y social de los trabajadores en todas las ocupaciones.</a:t>
            </a:r>
            <a:r>
              <a:rPr lang="es-CO" altLang="es-CO" sz="2400" dirty="0"/>
              <a:t> </a:t>
            </a:r>
            <a:r>
              <a:rPr lang="es-CO" altLang="es-CO" sz="1600" i="1" dirty="0"/>
              <a:t>(Ley 1562 de 2012)</a:t>
            </a:r>
          </a:p>
        </p:txBody>
      </p:sp>
      <p:sp>
        <p:nvSpPr>
          <p:cNvPr id="9" name="Rectángulo 1"/>
          <p:cNvSpPr>
            <a:spLocks noChangeArrowheads="1"/>
          </p:cNvSpPr>
          <p:nvPr/>
        </p:nvSpPr>
        <p:spPr bwMode="auto">
          <a:xfrm>
            <a:off x="3194669" y="1588317"/>
            <a:ext cx="5832475" cy="40011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ltLang="es-CO" sz="2000" b="1" dirty="0">
                <a:ln w="12700">
                  <a:solidFill>
                    <a:schemeClr val="tx2">
                      <a:satMod val="155000"/>
                    </a:schemeClr>
                  </a:solidFill>
                  <a:prstDash val="solid"/>
                </a:ln>
                <a:solidFill>
                  <a:schemeClr val="tx1"/>
                </a:solidFill>
                <a:latin typeface="Arial" panose="020B0604020202020204" pitchFamily="34" charset="0"/>
                <a:cs typeface="Arial" panose="020B0604020202020204" pitchFamily="34" charset="0"/>
              </a:rPr>
              <a:t>DEFINICIONES BÁSICAS EN SST</a:t>
            </a:r>
          </a:p>
        </p:txBody>
      </p:sp>
      <p:sp>
        <p:nvSpPr>
          <p:cNvPr id="2" name="Rectángulo 1"/>
          <p:cNvSpPr/>
          <p:nvPr/>
        </p:nvSpPr>
        <p:spPr>
          <a:xfrm>
            <a:off x="228124" y="5142727"/>
            <a:ext cx="3621504" cy="369332"/>
          </a:xfrm>
          <a:prstGeom prst="rect">
            <a:avLst/>
          </a:prstGeom>
        </p:spPr>
        <p:txBody>
          <a:bodyPr wrap="none">
            <a:spAutoFit/>
          </a:bodyPr>
          <a:lstStyle/>
          <a:p>
            <a:r>
              <a:rPr lang="es-CO" b="1" dirty="0"/>
              <a:t>Seguridad y Salud en el trabajo</a:t>
            </a:r>
            <a:endParaRPr lang="es-CO" dirty="0"/>
          </a:p>
        </p:txBody>
      </p:sp>
      <p:sp>
        <p:nvSpPr>
          <p:cNvPr id="7" name="Abrir llave 6"/>
          <p:cNvSpPr/>
          <p:nvPr/>
        </p:nvSpPr>
        <p:spPr>
          <a:xfrm>
            <a:off x="4476536" y="4501023"/>
            <a:ext cx="503237" cy="1741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3" name="CuadroTexto 2"/>
          <p:cNvSpPr txBox="1"/>
          <p:nvPr/>
        </p:nvSpPr>
        <p:spPr>
          <a:xfrm>
            <a:off x="5283518" y="4316357"/>
            <a:ext cx="2448233" cy="369332"/>
          </a:xfrm>
          <a:prstGeom prst="rect">
            <a:avLst/>
          </a:prstGeom>
          <a:noFill/>
        </p:spPr>
        <p:txBody>
          <a:bodyPr wrap="square" rtlCol="0">
            <a:spAutoFit/>
          </a:bodyPr>
          <a:lstStyle/>
          <a:p>
            <a:r>
              <a:rPr lang="es-CO" dirty="0"/>
              <a:t>Enfermedad Laboral</a:t>
            </a:r>
          </a:p>
        </p:txBody>
      </p:sp>
      <p:sp>
        <p:nvSpPr>
          <p:cNvPr id="10" name="CuadroTexto 9"/>
          <p:cNvSpPr txBox="1"/>
          <p:nvPr/>
        </p:nvSpPr>
        <p:spPr>
          <a:xfrm>
            <a:off x="5283518" y="5902198"/>
            <a:ext cx="2448233" cy="369332"/>
          </a:xfrm>
          <a:prstGeom prst="rect">
            <a:avLst/>
          </a:prstGeom>
          <a:noFill/>
        </p:spPr>
        <p:txBody>
          <a:bodyPr wrap="square" rtlCol="0">
            <a:spAutoFit/>
          </a:bodyPr>
          <a:lstStyle/>
          <a:p>
            <a:r>
              <a:rPr lang="es-CO" dirty="0"/>
              <a:t>Accidente  Laboral</a:t>
            </a:r>
          </a:p>
        </p:txBody>
      </p:sp>
      <p:pic>
        <p:nvPicPr>
          <p:cNvPr id="11" name="Imagen 10" descr="Resultado de imagen para seguridad y salud en el trabajo dibujos animados"/>
          <p:cNvPicPr/>
          <p:nvPr/>
        </p:nvPicPr>
        <p:blipFill>
          <a:blip r:embed="rId4">
            <a:extLst>
              <a:ext uri="{28A0092B-C50C-407E-A947-70E740481C1C}">
                <a14:useLocalDpi xmlns:a14="http://schemas.microsoft.com/office/drawing/2010/main" val="0"/>
              </a:ext>
            </a:extLst>
          </a:blip>
          <a:srcRect/>
          <a:stretch>
            <a:fillRect/>
          </a:stretch>
        </p:blipFill>
        <p:spPr bwMode="auto">
          <a:xfrm>
            <a:off x="8135333" y="4602051"/>
            <a:ext cx="3646124" cy="1242494"/>
          </a:xfrm>
          <a:prstGeom prst="rect">
            <a:avLst/>
          </a:prstGeom>
          <a:noFill/>
          <a:ln>
            <a:noFill/>
          </a:ln>
        </p:spPr>
      </p:pic>
    </p:spTree>
    <p:extLst>
      <p:ext uri="{BB962C8B-B14F-4D97-AF65-F5344CB8AC3E}">
        <p14:creationId xmlns:p14="http://schemas.microsoft.com/office/powerpoint/2010/main" val="35612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10" name="Text Box 17"/>
          <p:cNvSpPr txBox="1">
            <a:spLocks noChangeArrowheads="1"/>
          </p:cNvSpPr>
          <p:nvPr/>
        </p:nvSpPr>
        <p:spPr bwMode="auto">
          <a:xfrm>
            <a:off x="4478425" y="3679322"/>
            <a:ext cx="3522662" cy="830262"/>
          </a:xfrm>
          <a:prstGeom prst="rect">
            <a:avLst/>
          </a:prstGeom>
          <a:noFill/>
          <a:ln w="9525">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s-ES" altLang="es-CO" sz="1200" b="1">
                <a:solidFill>
                  <a:schemeClr val="accent2"/>
                </a:solidFill>
              </a:rPr>
              <a:t>BRIGADA DE EMERGENCIAS INTERGRAL </a:t>
            </a:r>
          </a:p>
          <a:p>
            <a:pPr eaLnBrk="1" hangingPunct="1">
              <a:spcBef>
                <a:spcPct val="50000"/>
              </a:spcBef>
              <a:buFont typeface="Wingdings" panose="05000000000000000000" pitchFamily="2" charset="2"/>
              <a:buChar char="Ø"/>
            </a:pPr>
            <a:r>
              <a:rPr lang="es-ES" altLang="es-CO" sz="1200" b="1">
                <a:solidFill>
                  <a:schemeClr val="accent2"/>
                </a:solidFill>
              </a:rPr>
              <a:t>COORDINADORES DE EVACUACION </a:t>
            </a:r>
          </a:p>
          <a:p>
            <a:pPr eaLnBrk="1" hangingPunct="1">
              <a:spcBef>
                <a:spcPct val="50000"/>
              </a:spcBef>
              <a:buFont typeface="Wingdings" panose="05000000000000000000" pitchFamily="2" charset="2"/>
              <a:buChar char="Ø"/>
            </a:pPr>
            <a:r>
              <a:rPr lang="es-ES" altLang="es-CO" sz="1200" b="1">
                <a:solidFill>
                  <a:schemeClr val="accent2"/>
                </a:solidFill>
              </a:rPr>
              <a:t>COE </a:t>
            </a:r>
          </a:p>
        </p:txBody>
      </p:sp>
      <p:pic>
        <p:nvPicPr>
          <p:cNvPr id="11"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962" y="4823909"/>
            <a:ext cx="24590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5600" y="1504447"/>
            <a:ext cx="36607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87" y="1560009"/>
            <a:ext cx="36195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01087" y="4823909"/>
            <a:ext cx="36195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600" y="4823909"/>
            <a:ext cx="36607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68962" y="1820359"/>
            <a:ext cx="24590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93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8" name="Rectángulo 3"/>
          <p:cNvSpPr>
            <a:spLocks noChangeArrowheads="1"/>
          </p:cNvSpPr>
          <p:nvPr/>
        </p:nvSpPr>
        <p:spPr bwMode="auto">
          <a:xfrm>
            <a:off x="314790" y="1568984"/>
            <a:ext cx="113411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es-CO" altLang="es-CO" sz="1600" b="1" dirty="0"/>
              <a:t>Accidente de Trabajo (AT): </a:t>
            </a:r>
            <a:r>
              <a:rPr lang="es-CO" sz="1600" dirty="0"/>
              <a:t>Es todo suceso </a:t>
            </a:r>
            <a:r>
              <a:rPr lang="es-CO" sz="1600" b="1" dirty="0"/>
              <a:t>repentino,</a:t>
            </a:r>
            <a:r>
              <a:rPr lang="es-CO" sz="1600" dirty="0"/>
              <a:t> como caídas, cortadas, golpes y otros, que ocurre </a:t>
            </a:r>
            <a:r>
              <a:rPr lang="es-CO" sz="1600" b="1" dirty="0"/>
              <a:t>por causa o con ocasión </a:t>
            </a:r>
            <a:r>
              <a:rPr lang="es-CO" sz="1600" dirty="0"/>
              <a:t>del trabajo y que produce en el trabajador una lesión orgánica, una perturbación funcional o psiquiátrica, una invalidez o la muerte.</a:t>
            </a:r>
            <a:endParaRPr lang="en-US" sz="1600" dirty="0"/>
          </a:p>
          <a:p>
            <a:pPr algn="just">
              <a:defRPr/>
            </a:pPr>
            <a:r>
              <a:rPr lang="es-CO" sz="1600" dirty="0"/>
              <a:t>Es también accidente de trabajo aquel que se produce durante la ejecución de órdenes del empleador, o contratante durante la ejecución de una labor bajo su autoridad, aún fuera del lugar y horas de trabajo. Igualmente se considera accidente de trabajo el que se produzca durante el traslado de los trabajadores o contratistas desde su residencia a los lugares de trabajo o viceversa, cuando el transporte lo suministre el empleador.</a:t>
            </a:r>
            <a:endParaRPr lang="en-US" sz="1600" dirty="0"/>
          </a:p>
          <a:p>
            <a:pPr algn="just">
              <a:defRPr/>
            </a:pPr>
            <a:r>
              <a:rPr lang="es-CO" sz="1600" dirty="0"/>
              <a:t>También se considerará como accidente de trabajo el ocurrido durante el ejercicio de la función sindical, aunque el trabajador se encuentre en permiso sindical siempre que el accidente se produzca en cumplimiento de dicha función.</a:t>
            </a:r>
            <a:endParaRPr lang="en-US" sz="1600" dirty="0"/>
          </a:p>
          <a:p>
            <a:pPr algn="just">
              <a:defRPr/>
            </a:pPr>
            <a:r>
              <a:rPr lang="es-CO" sz="1600" dirty="0"/>
              <a:t>De igual forma se considera accidente de trabajo el que se produzca por la ejecución de actividades recreativas, deportivas o culturales, cuando se actúe por cuenta o en representación del empleador o de la empresa usuaria cuando se trate de trabajadores de empresas de servicios temporales que se encuentren en misión.</a:t>
            </a:r>
            <a:endParaRPr lang="en-US" sz="1600" dirty="0"/>
          </a:p>
          <a:p>
            <a:pPr algn="just">
              <a:defRPr/>
            </a:pPr>
            <a:r>
              <a:rPr lang="es-CO" sz="1400" dirty="0"/>
              <a:t>en misión.</a:t>
            </a:r>
            <a:r>
              <a:rPr lang="es-CO" altLang="es-CO" sz="1100" dirty="0"/>
              <a:t>(</a:t>
            </a:r>
            <a:r>
              <a:rPr lang="es-ES" altLang="es-CO" sz="1100" dirty="0"/>
              <a:t>Ley 1562 de 2012)</a:t>
            </a:r>
          </a:p>
        </p:txBody>
      </p:sp>
      <p:sp>
        <p:nvSpPr>
          <p:cNvPr id="10" name="Rectángulo 9"/>
          <p:cNvSpPr/>
          <p:nvPr/>
        </p:nvSpPr>
        <p:spPr>
          <a:xfrm>
            <a:off x="1443829" y="5602159"/>
            <a:ext cx="2646943" cy="369332"/>
          </a:xfrm>
          <a:prstGeom prst="rect">
            <a:avLst/>
          </a:prstGeom>
        </p:spPr>
        <p:txBody>
          <a:bodyPr wrap="none">
            <a:spAutoFit/>
          </a:bodyPr>
          <a:lstStyle/>
          <a:p>
            <a:r>
              <a:rPr lang="es-CO" altLang="es-CO" b="1" dirty="0"/>
              <a:t>Accidente de Trabajo </a:t>
            </a:r>
            <a:endParaRPr lang="es-CO" dirty="0"/>
          </a:p>
        </p:txBody>
      </p:sp>
      <p:sp>
        <p:nvSpPr>
          <p:cNvPr id="11" name="Abrir llave 10"/>
          <p:cNvSpPr/>
          <p:nvPr/>
        </p:nvSpPr>
        <p:spPr>
          <a:xfrm>
            <a:off x="4202072" y="4916081"/>
            <a:ext cx="503237" cy="1741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2" name="Rectángulo 1"/>
          <p:cNvSpPr/>
          <p:nvPr/>
        </p:nvSpPr>
        <p:spPr>
          <a:xfrm>
            <a:off x="4882129" y="4695558"/>
            <a:ext cx="1313180" cy="369332"/>
          </a:xfrm>
          <a:prstGeom prst="rect">
            <a:avLst/>
          </a:prstGeom>
        </p:spPr>
        <p:txBody>
          <a:bodyPr wrap="none">
            <a:spAutoFit/>
          </a:bodyPr>
          <a:lstStyle/>
          <a:p>
            <a:r>
              <a:rPr lang="es-CO" b="1" dirty="0"/>
              <a:t>Repentino</a:t>
            </a:r>
            <a:endParaRPr lang="es-CO" dirty="0"/>
          </a:p>
        </p:txBody>
      </p:sp>
      <p:sp>
        <p:nvSpPr>
          <p:cNvPr id="3" name="Rectángulo 2"/>
          <p:cNvSpPr/>
          <p:nvPr/>
        </p:nvSpPr>
        <p:spPr>
          <a:xfrm>
            <a:off x="4882129" y="5444900"/>
            <a:ext cx="1351652" cy="369332"/>
          </a:xfrm>
          <a:prstGeom prst="rect">
            <a:avLst/>
          </a:prstGeom>
        </p:spPr>
        <p:txBody>
          <a:bodyPr wrap="none">
            <a:spAutoFit/>
          </a:bodyPr>
          <a:lstStyle/>
          <a:p>
            <a:r>
              <a:rPr lang="es-CO" b="1" dirty="0"/>
              <a:t>Por causa </a:t>
            </a:r>
            <a:endParaRPr lang="es-CO" dirty="0"/>
          </a:p>
        </p:txBody>
      </p:sp>
      <p:sp>
        <p:nvSpPr>
          <p:cNvPr id="4" name="Rectángulo 3"/>
          <p:cNvSpPr/>
          <p:nvPr/>
        </p:nvSpPr>
        <p:spPr>
          <a:xfrm>
            <a:off x="4882129" y="6378908"/>
            <a:ext cx="1633781" cy="369332"/>
          </a:xfrm>
          <a:prstGeom prst="rect">
            <a:avLst/>
          </a:prstGeom>
        </p:spPr>
        <p:txBody>
          <a:bodyPr wrap="none">
            <a:spAutoFit/>
          </a:bodyPr>
          <a:lstStyle/>
          <a:p>
            <a:r>
              <a:rPr lang="es-CO" b="1" dirty="0"/>
              <a:t>Con ocasión </a:t>
            </a:r>
            <a:endParaRPr lang="es-CO" dirty="0"/>
          </a:p>
        </p:txBody>
      </p:sp>
      <p:pic>
        <p:nvPicPr>
          <p:cNvPr id="12" name="Imagen 11" descr="Resultado de imagen para accidente de trabajo dibujos animados"/>
          <p:cNvPicPr/>
          <p:nvPr/>
        </p:nvPicPr>
        <p:blipFill>
          <a:blip r:embed="rId4">
            <a:extLst>
              <a:ext uri="{28A0092B-C50C-407E-A947-70E740481C1C}">
                <a14:useLocalDpi xmlns:a14="http://schemas.microsoft.com/office/drawing/2010/main" val="0"/>
              </a:ext>
            </a:extLst>
          </a:blip>
          <a:srcRect/>
          <a:stretch>
            <a:fillRect/>
          </a:stretch>
        </p:blipFill>
        <p:spPr bwMode="auto">
          <a:xfrm>
            <a:off x="8218450" y="4550107"/>
            <a:ext cx="3437440" cy="2107461"/>
          </a:xfrm>
          <a:prstGeom prst="rect">
            <a:avLst/>
          </a:prstGeom>
          <a:noFill/>
          <a:ln>
            <a:noFill/>
          </a:ln>
        </p:spPr>
      </p:pic>
    </p:spTree>
    <p:extLst>
      <p:ext uri="{BB962C8B-B14F-4D97-AF65-F5344CB8AC3E}">
        <p14:creationId xmlns:p14="http://schemas.microsoft.com/office/powerpoint/2010/main" val="48060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6"/>
          <p:cNvSpPr/>
          <p:nvPr/>
        </p:nvSpPr>
        <p:spPr>
          <a:xfrm>
            <a:off x="766915" y="2335951"/>
            <a:ext cx="10599175" cy="1061829"/>
          </a:xfrm>
          <a:prstGeom prst="rect">
            <a:avLst/>
          </a:prstGeom>
        </p:spPr>
        <p:txBody>
          <a:bodyPr wrap="square">
            <a:spAutoFit/>
          </a:bodyPr>
          <a:lstStyle/>
          <a:p>
            <a:pPr>
              <a:spcBef>
                <a:spcPct val="50000"/>
              </a:spcBef>
              <a:defRPr/>
            </a:pPr>
            <a:r>
              <a:rPr lang="es-CO" altLang="es-CO" b="1" dirty="0"/>
              <a:t>Enfermedad Laboral (EL): </a:t>
            </a:r>
          </a:p>
          <a:p>
            <a:pPr>
              <a:spcBef>
                <a:spcPct val="50000"/>
              </a:spcBef>
              <a:defRPr/>
            </a:pPr>
            <a:r>
              <a:rPr lang="es-CO" altLang="es-CO" dirty="0"/>
              <a:t>Es la contraída como resultado de la exposición a factores de riesgo inherentes a la actividad laboral o del medio en el que el trabajador se ha visto obligado a trabajar. (</a:t>
            </a:r>
            <a:r>
              <a:rPr lang="es-ES" altLang="es-CO" sz="1200" dirty="0"/>
              <a:t>Ley 1562 de 2012)</a:t>
            </a:r>
          </a:p>
        </p:txBody>
      </p:sp>
      <p:pic>
        <p:nvPicPr>
          <p:cNvPr id="12" name="Imagen 11" descr="Resultado de imagen para enfermedad laboral"/>
          <p:cNvPicPr/>
          <p:nvPr/>
        </p:nvPicPr>
        <p:blipFill>
          <a:blip r:embed="rId4">
            <a:extLst>
              <a:ext uri="{28A0092B-C50C-407E-A947-70E740481C1C}">
                <a14:useLocalDpi xmlns:a14="http://schemas.microsoft.com/office/drawing/2010/main" val="0"/>
              </a:ext>
            </a:extLst>
          </a:blip>
          <a:srcRect/>
          <a:stretch>
            <a:fillRect/>
          </a:stretch>
        </p:blipFill>
        <p:spPr bwMode="auto">
          <a:xfrm>
            <a:off x="1530298" y="3814916"/>
            <a:ext cx="3926605" cy="2156849"/>
          </a:xfrm>
          <a:prstGeom prst="rect">
            <a:avLst/>
          </a:prstGeom>
          <a:noFill/>
          <a:ln>
            <a:noFill/>
          </a:ln>
        </p:spPr>
      </p:pic>
      <p:pic>
        <p:nvPicPr>
          <p:cNvPr id="13" name="Imagen 12" descr="Resultado de imagen para enfermedad laboral"/>
          <p:cNvPicPr/>
          <p:nvPr/>
        </p:nvPicPr>
        <p:blipFill>
          <a:blip r:embed="rId5">
            <a:extLst>
              <a:ext uri="{28A0092B-C50C-407E-A947-70E740481C1C}">
                <a14:useLocalDpi xmlns:a14="http://schemas.microsoft.com/office/drawing/2010/main" val="0"/>
              </a:ext>
            </a:extLst>
          </a:blip>
          <a:srcRect/>
          <a:stretch>
            <a:fillRect/>
          </a:stretch>
        </p:blipFill>
        <p:spPr bwMode="auto">
          <a:xfrm>
            <a:off x="7472687" y="3814916"/>
            <a:ext cx="2709545" cy="2723536"/>
          </a:xfrm>
          <a:prstGeom prst="rect">
            <a:avLst/>
          </a:prstGeom>
          <a:noFill/>
          <a:ln>
            <a:noFill/>
          </a:ln>
        </p:spPr>
      </p:pic>
    </p:spTree>
    <p:extLst>
      <p:ext uri="{BB962C8B-B14F-4D97-AF65-F5344CB8AC3E}">
        <p14:creationId xmlns:p14="http://schemas.microsoft.com/office/powerpoint/2010/main" val="8414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Text Box 9"/>
          <p:cNvSpPr txBox="1">
            <a:spLocks noChangeArrowheads="1"/>
          </p:cNvSpPr>
          <p:nvPr/>
        </p:nvSpPr>
        <p:spPr bwMode="auto">
          <a:xfrm>
            <a:off x="2153236" y="1711533"/>
            <a:ext cx="8278313" cy="62908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eaLnBrk="1" fontAlgn="auto" hangingPunct="1">
              <a:spcBef>
                <a:spcPts val="0"/>
              </a:spcBef>
              <a:spcAft>
                <a:spcPts val="0"/>
              </a:spcAft>
              <a:defRPr sz="2000">
                <a:ln w="12700">
                  <a:solidFill>
                    <a:schemeClr val="tx2">
                      <a:satMod val="155000"/>
                    </a:schemeClr>
                  </a:solidFill>
                  <a:prstDash val="solid"/>
                </a:ln>
                <a:solidFill>
                  <a:schemeClr val="tx1"/>
                </a:solidFill>
                <a:latin typeface="Arial" panose="020B0604020202020204" pitchFamily="34" charset="0"/>
                <a:cs typeface="Arial" panose="020B0604020202020204" pitchFamily="34" charset="0"/>
              </a:defRPr>
            </a:lvl1pPr>
          </a:lstStyle>
          <a:p>
            <a:pPr>
              <a:defRPr/>
            </a:pPr>
            <a:r>
              <a:rPr lang="es-CO" sz="1900" b="1" dirty="0"/>
              <a:t>POLÍTICA DE SEGURIDAD Y SALUD EN EL TRABAJO – SG-SST</a:t>
            </a:r>
          </a:p>
          <a:p>
            <a:pPr>
              <a:defRPr/>
            </a:pPr>
            <a:r>
              <a:rPr lang="es-CO" sz="1900" b="1" dirty="0"/>
              <a:t>ACUERDO No. PSAA16-10560 </a:t>
            </a:r>
            <a:endParaRPr lang="es-ES" altLang="es-CO" sz="1900" b="1" dirty="0"/>
          </a:p>
        </p:txBody>
      </p:sp>
      <p:sp>
        <p:nvSpPr>
          <p:cNvPr id="8" name="Text Box 14"/>
          <p:cNvSpPr txBox="1">
            <a:spLocks noChangeArrowheads="1"/>
          </p:cNvSpPr>
          <p:nvPr/>
        </p:nvSpPr>
        <p:spPr bwMode="auto">
          <a:xfrm>
            <a:off x="989100" y="2590607"/>
            <a:ext cx="1858962" cy="523875"/>
          </a:xfrm>
          <a:prstGeom prst="rect">
            <a:avLst/>
          </a:prstGeom>
          <a:solidFill>
            <a:schemeClr val="accent3">
              <a:lumMod val="20000"/>
              <a:lumOff val="8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Compromiso de la Alta Dirección</a:t>
            </a:r>
            <a:endParaRPr lang="es-ES" altLang="es-CO" sz="1400" dirty="0">
              <a:latin typeface="Arial" panose="020B0604020202020204" pitchFamily="34" charset="0"/>
            </a:endParaRPr>
          </a:p>
        </p:txBody>
      </p:sp>
      <p:sp>
        <p:nvSpPr>
          <p:cNvPr id="9" name="Text Box 24"/>
          <p:cNvSpPr txBox="1">
            <a:spLocks noChangeArrowheads="1"/>
          </p:cNvSpPr>
          <p:nvPr/>
        </p:nvSpPr>
        <p:spPr bwMode="auto">
          <a:xfrm>
            <a:off x="5297575" y="2550919"/>
            <a:ext cx="2525712" cy="307975"/>
          </a:xfrm>
          <a:prstGeom prst="rect">
            <a:avLst/>
          </a:prstGeom>
          <a:solidFill>
            <a:schemeClr val="accent3">
              <a:lumMod val="20000"/>
              <a:lumOff val="8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Responsabilidad en SST </a:t>
            </a:r>
            <a:endParaRPr lang="es-ES" altLang="es-CO" sz="1400" dirty="0">
              <a:latin typeface="Arial" panose="020B0604020202020204" pitchFamily="34" charset="0"/>
            </a:endParaRPr>
          </a:p>
        </p:txBody>
      </p:sp>
      <p:sp>
        <p:nvSpPr>
          <p:cNvPr id="10" name="Text Box 30"/>
          <p:cNvSpPr txBox="1">
            <a:spLocks noChangeArrowheads="1"/>
          </p:cNvSpPr>
          <p:nvPr/>
        </p:nvSpPr>
        <p:spPr bwMode="auto">
          <a:xfrm>
            <a:off x="9574300" y="2547744"/>
            <a:ext cx="1566862" cy="1816100"/>
          </a:xfrm>
          <a:prstGeom prst="rect">
            <a:avLst/>
          </a:prstGeom>
          <a:solidFill>
            <a:schemeClr val="accent3">
              <a:lumMod val="20000"/>
              <a:lumOff val="8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400" dirty="0">
                <a:latin typeface="Arial" panose="020B0604020202020204" pitchFamily="34" charset="0"/>
              </a:rPr>
              <a:t>Participación dinámica de todos los servidores judiciales en las actividades de prevención de ATEL </a:t>
            </a:r>
            <a:endParaRPr lang="es-ES" altLang="es-CO" sz="1400" dirty="0">
              <a:latin typeface="Arial" panose="020B0604020202020204" pitchFamily="34" charset="0"/>
            </a:endParaRPr>
          </a:p>
        </p:txBody>
      </p:sp>
      <p:sp>
        <p:nvSpPr>
          <p:cNvPr id="11" name="Text Box 16"/>
          <p:cNvSpPr txBox="1">
            <a:spLocks noChangeArrowheads="1"/>
          </p:cNvSpPr>
          <p:nvPr/>
        </p:nvSpPr>
        <p:spPr bwMode="auto">
          <a:xfrm>
            <a:off x="962112" y="3252594"/>
            <a:ext cx="1871663" cy="120015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eaLnBrk="1" hangingPunct="1">
              <a:spcBef>
                <a:spcPct val="50000"/>
              </a:spcBef>
              <a:defRPr/>
            </a:pPr>
            <a:r>
              <a:rPr lang="es-CO" altLang="es-CO" sz="1200" dirty="0">
                <a:latin typeface="Arial" panose="020B0604020202020204" pitchFamily="34" charset="0"/>
              </a:rPr>
              <a:t>Articular la Política de SST con Plan Sectorial de la Rama Judicial, Sistema de Gestión de la Calidad y el Medio Ambiente - SIGCMA</a:t>
            </a:r>
            <a:endParaRPr lang="es-ES" altLang="es-CO" sz="1200" dirty="0">
              <a:latin typeface="Arial" panose="020B0604020202020204" pitchFamily="34" charset="0"/>
            </a:endParaRPr>
          </a:p>
        </p:txBody>
      </p:sp>
      <p:sp>
        <p:nvSpPr>
          <p:cNvPr id="12" name="Text Box 22"/>
          <p:cNvSpPr txBox="1">
            <a:spLocks noChangeArrowheads="1"/>
          </p:cNvSpPr>
          <p:nvPr/>
        </p:nvSpPr>
        <p:spPr bwMode="auto">
          <a:xfrm>
            <a:off x="925600" y="4759132"/>
            <a:ext cx="1943100" cy="461962"/>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200" dirty="0">
                <a:latin typeface="Arial" panose="020B0604020202020204" pitchFamily="34" charset="0"/>
              </a:rPr>
              <a:t>Ambientes judiciales seguros</a:t>
            </a:r>
            <a:endParaRPr lang="es-ES" altLang="es-CO" sz="1200" dirty="0">
              <a:latin typeface="Arial" panose="020B0604020202020204" pitchFamily="34" charset="0"/>
            </a:endParaRPr>
          </a:p>
        </p:txBody>
      </p:sp>
      <p:sp>
        <p:nvSpPr>
          <p:cNvPr id="13" name="Text Box 26"/>
          <p:cNvSpPr txBox="1">
            <a:spLocks noChangeArrowheads="1"/>
          </p:cNvSpPr>
          <p:nvPr/>
        </p:nvSpPr>
        <p:spPr bwMode="auto">
          <a:xfrm>
            <a:off x="5481725" y="3241482"/>
            <a:ext cx="2160587" cy="527050"/>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spcBef>
                <a:spcPct val="50000"/>
              </a:spcBef>
              <a:defRPr/>
            </a:pPr>
            <a:r>
              <a:rPr lang="es-CO" altLang="es-CO" sz="1400" dirty="0">
                <a:latin typeface="Arial" panose="020B0604020202020204" pitchFamily="34" charset="0"/>
              </a:rPr>
              <a:t>A todos los niveles Jerárquicos                                                                        </a:t>
            </a:r>
            <a:endParaRPr lang="es-ES" altLang="es-CO" sz="1400" dirty="0">
              <a:latin typeface="Arial" panose="020B0604020202020204" pitchFamily="34" charset="0"/>
            </a:endParaRPr>
          </a:p>
        </p:txBody>
      </p:sp>
      <p:sp>
        <p:nvSpPr>
          <p:cNvPr id="14" name="Text Box 46"/>
          <p:cNvSpPr txBox="1">
            <a:spLocks noChangeArrowheads="1"/>
          </p:cNvSpPr>
          <p:nvPr/>
        </p:nvSpPr>
        <p:spPr bwMode="auto">
          <a:xfrm>
            <a:off x="4165687" y="5270307"/>
            <a:ext cx="4867275" cy="110807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marL="171450" indent="-171450" eaLnBrk="1" hangingPunct="1">
              <a:spcBef>
                <a:spcPct val="50000"/>
              </a:spcBef>
              <a:buFont typeface="Arial" panose="020B0604020202020204" pitchFamily="34" charset="0"/>
              <a:buChar char="•"/>
              <a:defRPr/>
            </a:pPr>
            <a:r>
              <a:rPr lang="es-CO" altLang="es-CO" sz="1200" dirty="0">
                <a:latin typeface="Arial" panose="020B0604020202020204" pitchFamily="34" charset="0"/>
              </a:rPr>
              <a:t>Política de Prevención en Salud Mental</a:t>
            </a:r>
          </a:p>
          <a:p>
            <a:pPr marL="171450" indent="-171450" eaLnBrk="1" hangingPunct="1">
              <a:spcBef>
                <a:spcPct val="50000"/>
              </a:spcBef>
              <a:buFont typeface="Arial" panose="020B0604020202020204" pitchFamily="34" charset="0"/>
              <a:buChar char="•"/>
              <a:defRPr/>
            </a:pPr>
            <a:r>
              <a:rPr lang="es-CO" altLang="es-CO" sz="1200" dirty="0">
                <a:latin typeface="Arial" panose="020B0604020202020204" pitchFamily="34" charset="0"/>
              </a:rPr>
              <a:t>Política de Prevención de Consumo de Sustancias Psicoactivas</a:t>
            </a:r>
          </a:p>
          <a:p>
            <a:pPr marL="171450" indent="-171450" eaLnBrk="1" hangingPunct="1">
              <a:spcBef>
                <a:spcPct val="50000"/>
              </a:spcBef>
              <a:buFont typeface="Arial" panose="020B0604020202020204" pitchFamily="34" charset="0"/>
              <a:buChar char="•"/>
              <a:defRPr/>
            </a:pPr>
            <a:r>
              <a:rPr lang="es-CO" altLang="es-CO" sz="1200" dirty="0">
                <a:latin typeface="Arial" panose="020B0604020202020204" pitchFamily="34" charset="0"/>
              </a:rPr>
              <a:t>Política de Seguridad Vial</a:t>
            </a:r>
          </a:p>
          <a:p>
            <a:pPr marL="171450" indent="-171450" eaLnBrk="1" hangingPunct="1">
              <a:spcBef>
                <a:spcPct val="50000"/>
              </a:spcBef>
              <a:buFont typeface="Arial" panose="020B0604020202020204" pitchFamily="34" charset="0"/>
              <a:buChar char="•"/>
              <a:defRPr/>
            </a:pPr>
            <a:r>
              <a:rPr lang="es-CO" altLang="es-CO" sz="1200" dirty="0">
                <a:latin typeface="Arial" panose="020B0604020202020204" pitchFamily="34" charset="0"/>
              </a:rPr>
              <a:t>Política de Prevención del Riesgo Público</a:t>
            </a:r>
            <a:endParaRPr lang="es-ES" altLang="es-CO" sz="1200" dirty="0">
              <a:latin typeface="Arial" panose="020B0604020202020204" pitchFamily="34" charset="0"/>
            </a:endParaRPr>
          </a:p>
        </p:txBody>
      </p:sp>
      <p:sp>
        <p:nvSpPr>
          <p:cNvPr id="15" name="Text Box 28"/>
          <p:cNvSpPr txBox="1">
            <a:spLocks noChangeArrowheads="1"/>
          </p:cNvSpPr>
          <p:nvPr/>
        </p:nvSpPr>
        <p:spPr bwMode="auto">
          <a:xfrm>
            <a:off x="5446800" y="4159057"/>
            <a:ext cx="2160587" cy="830262"/>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defRPr/>
            </a:pPr>
            <a:r>
              <a:rPr lang="es-CO" altLang="es-CO" sz="1200" dirty="0">
                <a:latin typeface="Arial" panose="020B0604020202020204" pitchFamily="34" charset="0"/>
              </a:rPr>
              <a:t>Fomento del autocuidado, promoción del estilo de vida y trabajo saludables, respeto y buen trato</a:t>
            </a:r>
            <a:endParaRPr lang="es-ES" altLang="es-CO" sz="1200" dirty="0">
              <a:latin typeface="Arial" panose="020B0604020202020204" pitchFamily="34" charset="0"/>
            </a:endParaRPr>
          </a:p>
        </p:txBody>
      </p:sp>
      <p:cxnSp>
        <p:nvCxnSpPr>
          <p:cNvPr id="16" name="Conector recto 15"/>
          <p:cNvCxnSpPr>
            <a:stCxn id="8" idx="2"/>
          </p:cNvCxnSpPr>
          <p:nvPr/>
        </p:nvCxnSpPr>
        <p:spPr>
          <a:xfrm>
            <a:off x="1919375" y="3114482"/>
            <a:ext cx="0"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9" idx="2"/>
            <a:endCxn id="13" idx="0"/>
          </p:cNvCxnSpPr>
          <p:nvPr/>
        </p:nvCxnSpPr>
        <p:spPr>
          <a:xfrm>
            <a:off x="6561225" y="2858894"/>
            <a:ext cx="0" cy="382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546937" y="3781232"/>
            <a:ext cx="1588" cy="382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12" idx="0"/>
            <a:endCxn id="11" idx="2"/>
          </p:cNvCxnSpPr>
          <p:nvPr/>
        </p:nvCxnSpPr>
        <p:spPr>
          <a:xfrm flipV="1">
            <a:off x="1897150" y="4452744"/>
            <a:ext cx="0" cy="306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4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16 Rectángulo"/>
          <p:cNvSpPr/>
          <p:nvPr/>
        </p:nvSpPr>
        <p:spPr bwMode="auto">
          <a:xfrm>
            <a:off x="4629171" y="2375519"/>
            <a:ext cx="3794125" cy="3159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tx1"/>
                </a:solidFill>
                <a:latin typeface="Arial" panose="020B0604020202020204" pitchFamily="34" charset="0"/>
                <a:cs typeface="Arial" panose="020B0604020202020204" pitchFamily="34" charset="0"/>
              </a:rPr>
              <a:t>Expedido el 16 de Enero de 2017</a:t>
            </a:r>
          </a:p>
        </p:txBody>
      </p:sp>
      <p:sp>
        <p:nvSpPr>
          <p:cNvPr id="8" name="11 Rectángulo"/>
          <p:cNvSpPr/>
          <p:nvPr/>
        </p:nvSpPr>
        <p:spPr bwMode="auto">
          <a:xfrm>
            <a:off x="5080021" y="3002582"/>
            <a:ext cx="2808287" cy="3048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tx1"/>
                </a:solidFill>
                <a:latin typeface="Arial" panose="020B0604020202020204" pitchFamily="34" charset="0"/>
                <a:cs typeface="Arial" panose="020B0604020202020204" pitchFamily="34" charset="0"/>
              </a:rPr>
              <a:t>Consta de (ocho) 8 Artículos</a:t>
            </a:r>
          </a:p>
        </p:txBody>
      </p:sp>
      <p:sp>
        <p:nvSpPr>
          <p:cNvPr id="9" name="23 Rectángulo"/>
          <p:cNvSpPr/>
          <p:nvPr/>
        </p:nvSpPr>
        <p:spPr bwMode="auto">
          <a:xfrm>
            <a:off x="2746396" y="3736007"/>
            <a:ext cx="8466137" cy="3841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Cumplimiento de las disposiciones legales, asegurando la prevención de AT y EL</a:t>
            </a:r>
            <a:br>
              <a:rPr lang="es-CO" dirty="0">
                <a:solidFill>
                  <a:schemeClr val="tx1"/>
                </a:solidFill>
              </a:rPr>
            </a:br>
            <a:r>
              <a:rPr lang="es-CO" dirty="0">
                <a:solidFill>
                  <a:schemeClr val="tx1"/>
                </a:solidFill>
              </a:rPr>
              <a:t> </a:t>
            </a:r>
            <a:br>
              <a:rPr lang="es-CO" dirty="0">
                <a:solidFill>
                  <a:schemeClr val="tx1"/>
                </a:solidFill>
              </a:rPr>
            </a:br>
            <a:endParaRPr lang="es-CO" dirty="0">
              <a:solidFill>
                <a:schemeClr val="tx1"/>
              </a:solidFill>
            </a:endParaRPr>
          </a:p>
        </p:txBody>
      </p:sp>
      <p:sp>
        <p:nvSpPr>
          <p:cNvPr id="10" name="25 Rectángulo"/>
          <p:cNvSpPr/>
          <p:nvPr/>
        </p:nvSpPr>
        <p:spPr bwMode="auto">
          <a:xfrm>
            <a:off x="2717821" y="4629769"/>
            <a:ext cx="8442325" cy="51752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Obligación de la Rama Judicial de promover y garantizar la constitución y </a:t>
            </a:r>
          </a:p>
          <a:p>
            <a:pPr algn="just" eaLnBrk="1" hangingPunct="1">
              <a:defRPr/>
            </a:pPr>
            <a:r>
              <a:rPr lang="es-CO" sz="1400" dirty="0">
                <a:solidFill>
                  <a:schemeClr val="tx1"/>
                </a:solidFill>
                <a:latin typeface="Arial" panose="020B0604020202020204" pitchFamily="34" charset="0"/>
                <a:cs typeface="Arial" panose="020B0604020202020204" pitchFamily="34" charset="0"/>
              </a:rPr>
              <a:t>funcionamiento del COPASST</a:t>
            </a:r>
            <a:br>
              <a:rPr lang="es-CO" sz="1400" dirty="0">
                <a:solidFill>
                  <a:schemeClr val="tx1"/>
                </a:solidFill>
                <a:latin typeface="Arial" panose="020B0604020202020204" pitchFamily="34" charset="0"/>
                <a:cs typeface="Arial" panose="020B0604020202020204" pitchFamily="34" charset="0"/>
              </a:rPr>
            </a:br>
            <a:r>
              <a:rPr lang="es-CO" dirty="0">
                <a:solidFill>
                  <a:schemeClr val="tx1"/>
                </a:solidFill>
              </a:rPr>
              <a:t> </a:t>
            </a:r>
            <a:br>
              <a:rPr lang="es-CO" dirty="0">
                <a:solidFill>
                  <a:schemeClr val="tx1"/>
                </a:solidFill>
              </a:rPr>
            </a:br>
            <a:endParaRPr lang="es-CO" dirty="0">
              <a:solidFill>
                <a:schemeClr val="tx1"/>
              </a:solidFill>
            </a:endParaRPr>
          </a:p>
        </p:txBody>
      </p:sp>
      <p:sp>
        <p:nvSpPr>
          <p:cNvPr id="11" name="27 Rectángulo"/>
          <p:cNvSpPr/>
          <p:nvPr/>
        </p:nvSpPr>
        <p:spPr bwMode="auto">
          <a:xfrm>
            <a:off x="2717821" y="5455269"/>
            <a:ext cx="8458200" cy="79216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Destinación de recursos para el desarrollo de actividades en SST de acuerdo a la </a:t>
            </a:r>
          </a:p>
          <a:p>
            <a:pPr algn="just" eaLnBrk="1" hangingPunct="1">
              <a:defRPr/>
            </a:pPr>
            <a:r>
              <a:rPr lang="es-CO" sz="1400" dirty="0">
                <a:solidFill>
                  <a:schemeClr val="tx1"/>
                </a:solidFill>
                <a:latin typeface="Arial" panose="020B0604020202020204" pitchFamily="34" charset="0"/>
                <a:cs typeface="Arial" panose="020B0604020202020204" pitchFamily="34" charset="0"/>
              </a:rPr>
              <a:t>asignación presupuestal del Ministerio de Hacienda  </a:t>
            </a:r>
          </a:p>
          <a:p>
            <a:pPr algn="just" eaLnBrk="1" hangingPunct="1">
              <a:defRPr/>
            </a:pPr>
            <a:r>
              <a:rPr lang="es-CO" sz="1400" dirty="0">
                <a:solidFill>
                  <a:schemeClr val="tx1"/>
                </a:solidFill>
                <a:latin typeface="Arial" panose="020B0604020202020204" pitchFamily="34" charset="0"/>
                <a:cs typeface="Arial" panose="020B0604020202020204" pitchFamily="34" charset="0"/>
              </a:rPr>
              <a:t>Las actividades del sistema se desarrolla bajo el ciclo </a:t>
            </a:r>
            <a:r>
              <a:rPr lang="es-CO" sz="1400" dirty="0" err="1">
                <a:solidFill>
                  <a:schemeClr val="tx1"/>
                </a:solidFill>
                <a:latin typeface="Arial" panose="020B0604020202020204" pitchFamily="34" charset="0"/>
                <a:cs typeface="Arial" panose="020B0604020202020204" pitchFamily="34" charset="0"/>
              </a:rPr>
              <a:t>PHVA</a:t>
            </a:r>
            <a:r>
              <a:rPr lang="es-CO" sz="1400" dirty="0">
                <a:solidFill>
                  <a:schemeClr val="tx1"/>
                </a:solidFill>
                <a:latin typeface="Arial" panose="020B0604020202020204" pitchFamily="34" charset="0"/>
                <a:cs typeface="Arial" panose="020B0604020202020204" pitchFamily="34" charset="0"/>
              </a:rPr>
              <a:t> </a:t>
            </a:r>
            <a:br>
              <a:rPr lang="es-CO" sz="1400" dirty="0">
                <a:solidFill>
                  <a:schemeClr val="accent2"/>
                </a:solidFill>
                <a:latin typeface="Arial" panose="020B0604020202020204" pitchFamily="34" charset="0"/>
                <a:cs typeface="Arial" panose="020B0604020202020204" pitchFamily="34" charset="0"/>
              </a:rPr>
            </a:br>
            <a:endParaRPr lang="es-CO" sz="1400" dirty="0">
              <a:solidFill>
                <a:schemeClr val="accent2"/>
              </a:solidFill>
              <a:latin typeface="Arial" panose="020B0604020202020204" pitchFamily="34" charset="0"/>
              <a:cs typeface="Arial" panose="020B0604020202020204" pitchFamily="34" charset="0"/>
            </a:endParaRPr>
          </a:p>
        </p:txBody>
      </p:sp>
      <p:sp>
        <p:nvSpPr>
          <p:cNvPr id="12" name="12 Rectángulo"/>
          <p:cNvSpPr/>
          <p:nvPr/>
        </p:nvSpPr>
        <p:spPr bwMode="auto">
          <a:xfrm>
            <a:off x="1184296" y="3710607"/>
            <a:ext cx="793750" cy="346075"/>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accent2"/>
                </a:solidFill>
                <a:latin typeface="Arial" panose="020B0604020202020204" pitchFamily="34" charset="0"/>
                <a:cs typeface="Arial" panose="020B0604020202020204" pitchFamily="34" charset="0"/>
              </a:rPr>
              <a:t>Art. 1 </a:t>
            </a:r>
          </a:p>
        </p:txBody>
      </p:sp>
      <p:sp>
        <p:nvSpPr>
          <p:cNvPr id="13" name="13 Rectángulo"/>
          <p:cNvSpPr/>
          <p:nvPr/>
        </p:nvSpPr>
        <p:spPr bwMode="auto">
          <a:xfrm>
            <a:off x="1195408" y="4742482"/>
            <a:ext cx="793750" cy="292100"/>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accent2"/>
                </a:solidFill>
                <a:latin typeface="Arial" panose="020B0604020202020204" pitchFamily="34" charset="0"/>
                <a:cs typeface="Arial" panose="020B0604020202020204" pitchFamily="34" charset="0"/>
              </a:rPr>
              <a:t>Art. 2</a:t>
            </a:r>
          </a:p>
        </p:txBody>
      </p:sp>
      <p:sp>
        <p:nvSpPr>
          <p:cNvPr id="14" name="14 Rectángulo"/>
          <p:cNvSpPr/>
          <p:nvPr/>
        </p:nvSpPr>
        <p:spPr bwMode="auto">
          <a:xfrm>
            <a:off x="1184296" y="5647357"/>
            <a:ext cx="803275" cy="392112"/>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a:spcAft>
                <a:spcPts val="0"/>
              </a:spcAft>
              <a:tabLst>
                <a:tab pos="-457200" algn="l"/>
              </a:tabLst>
              <a:defRPr/>
            </a:pPr>
            <a:r>
              <a:rPr lang="es-CO" sz="1600" dirty="0">
                <a:solidFill>
                  <a:schemeClr val="accent2"/>
                </a:solidFill>
                <a:latin typeface="Arial" panose="020B0604020202020204" pitchFamily="34" charset="0"/>
                <a:cs typeface="Arial" panose="020B0604020202020204" pitchFamily="34" charset="0"/>
              </a:rPr>
              <a:t>Art. 3</a:t>
            </a:r>
          </a:p>
          <a:p>
            <a:pPr algn="ctr" eaLnBrk="1" hangingPunct="1">
              <a:defRPr/>
            </a:pPr>
            <a:endParaRPr lang="es-CO" dirty="0">
              <a:solidFill>
                <a:schemeClr val="tx1"/>
              </a:solidFill>
            </a:endParaRPr>
          </a:p>
        </p:txBody>
      </p:sp>
      <p:cxnSp>
        <p:nvCxnSpPr>
          <p:cNvPr id="15" name="Conector recto 14"/>
          <p:cNvCxnSpPr/>
          <p:nvPr/>
        </p:nvCxnSpPr>
        <p:spPr>
          <a:xfrm flipH="1">
            <a:off x="6467496" y="2783507"/>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a:endCxn id="12" idx="0"/>
          </p:cNvCxnSpPr>
          <p:nvPr/>
        </p:nvCxnSpPr>
        <p:spPr>
          <a:xfrm flipH="1">
            <a:off x="1581171" y="3154982"/>
            <a:ext cx="4762" cy="55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9" idx="1"/>
          </p:cNvCxnSpPr>
          <p:nvPr/>
        </p:nvCxnSpPr>
        <p:spPr>
          <a:xfrm flipH="1" flipV="1">
            <a:off x="1987571" y="3920157"/>
            <a:ext cx="758825" cy="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14" idx="3"/>
            <a:endCxn id="11" idx="1"/>
          </p:cNvCxnSpPr>
          <p:nvPr/>
        </p:nvCxnSpPr>
        <p:spPr>
          <a:xfrm>
            <a:off x="1987571" y="5842619"/>
            <a:ext cx="730250"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13" idx="3"/>
            <a:endCxn id="10" idx="1"/>
          </p:cNvCxnSpPr>
          <p:nvPr/>
        </p:nvCxnSpPr>
        <p:spPr>
          <a:xfrm>
            <a:off x="1989158" y="4888532"/>
            <a:ext cx="728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a:stCxn id="8" idx="1"/>
          </p:cNvCxnSpPr>
          <p:nvPr/>
        </p:nvCxnSpPr>
        <p:spPr>
          <a:xfrm flipH="1">
            <a:off x="1592283" y="3154982"/>
            <a:ext cx="348773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021066" y="1478312"/>
            <a:ext cx="6096000" cy="646331"/>
          </a:xfrm>
          <a:prstGeom prst="rect">
            <a:avLst/>
          </a:prstGeom>
        </p:spPr>
        <p:txBody>
          <a:bodyPr>
            <a:spAutoFit/>
          </a:bodyPr>
          <a:lstStyle/>
          <a:p>
            <a:pPr algn="ctr">
              <a:defRPr/>
            </a:pPr>
            <a:r>
              <a:rPr lang="es-CO"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Reglamento de Higiene y Seguridad </a:t>
            </a:r>
          </a:p>
          <a:p>
            <a:pPr algn="ctr">
              <a:defRPr/>
            </a:pPr>
            <a:r>
              <a:rPr lang="es-CO"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Industrial</a:t>
            </a:r>
          </a:p>
        </p:txBody>
      </p:sp>
    </p:spTree>
    <p:extLst>
      <p:ext uri="{BB962C8B-B14F-4D97-AF65-F5344CB8AC3E}">
        <p14:creationId xmlns:p14="http://schemas.microsoft.com/office/powerpoint/2010/main" val="189065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grpSp>
        <p:nvGrpSpPr>
          <p:cNvPr id="7" name="8 Grupo"/>
          <p:cNvGrpSpPr>
            <a:grpSpLocks/>
          </p:cNvGrpSpPr>
          <p:nvPr/>
        </p:nvGrpSpPr>
        <p:grpSpPr bwMode="auto">
          <a:xfrm>
            <a:off x="678584" y="1543050"/>
            <a:ext cx="10602191" cy="4795838"/>
            <a:chOff x="396873" y="979852"/>
            <a:chExt cx="8153357" cy="4067337"/>
          </a:xfrm>
        </p:grpSpPr>
        <p:sp>
          <p:nvSpPr>
            <p:cNvPr id="8" name="9 Rectángulo"/>
            <p:cNvSpPr/>
            <p:nvPr/>
          </p:nvSpPr>
          <p:spPr bwMode="auto">
            <a:xfrm>
              <a:off x="396873" y="979852"/>
              <a:ext cx="738392" cy="289467"/>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4</a:t>
              </a:r>
            </a:p>
            <a:p>
              <a:pPr algn="ctr" eaLnBrk="1" hangingPunct="1">
                <a:defRPr/>
              </a:pPr>
              <a:endParaRPr lang="es-CO" dirty="0">
                <a:solidFill>
                  <a:schemeClr val="tx1"/>
                </a:solidFill>
              </a:endParaRPr>
            </a:p>
          </p:txBody>
        </p:sp>
        <p:sp>
          <p:nvSpPr>
            <p:cNvPr id="9" name="11 Rectángulo"/>
            <p:cNvSpPr/>
            <p:nvPr/>
          </p:nvSpPr>
          <p:spPr bwMode="auto">
            <a:xfrm>
              <a:off x="1577525" y="982545"/>
              <a:ext cx="6972705" cy="27734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dirty="0">
                  <a:solidFill>
                    <a:schemeClr val="tx1"/>
                  </a:solidFill>
                  <a:latin typeface="Arial" panose="020B0604020202020204" pitchFamily="34" charset="0"/>
                  <a:cs typeface="Arial" panose="020B0604020202020204" pitchFamily="34" charset="0"/>
                </a:rPr>
                <a:t>Riesgos existentes en la Rama Judicial</a:t>
              </a:r>
              <a:r>
                <a:rPr lang="es-CO" dirty="0">
                  <a:solidFill>
                    <a:schemeClr val="accent2"/>
                  </a:solidFill>
                  <a:latin typeface="Arial" panose="020B0604020202020204" pitchFamily="34" charset="0"/>
                  <a:cs typeface="Arial" panose="020B0604020202020204" pitchFamily="34" charset="0"/>
                </a:rPr>
                <a:t>:</a:t>
              </a:r>
              <a:br>
                <a:rPr lang="es-CO" sz="1400" dirty="0">
                  <a:solidFill>
                    <a:schemeClr val="accent2"/>
                  </a:solidFill>
                  <a:latin typeface="Arial" panose="020B0604020202020204" pitchFamily="34" charset="0"/>
                  <a:cs typeface="Arial" panose="020B0604020202020204" pitchFamily="34" charset="0"/>
                </a:rPr>
              </a:br>
              <a:endParaRPr lang="es-CO" sz="1400" dirty="0">
                <a:solidFill>
                  <a:schemeClr val="accent2"/>
                </a:solidFill>
                <a:latin typeface="Arial" panose="020B0604020202020204" pitchFamily="34" charset="0"/>
                <a:cs typeface="Arial" panose="020B0604020202020204" pitchFamily="34" charset="0"/>
              </a:endParaRPr>
            </a:p>
          </p:txBody>
        </p:sp>
        <p:sp>
          <p:nvSpPr>
            <p:cNvPr id="10" name="12 Rectángulo"/>
            <p:cNvSpPr/>
            <p:nvPr/>
          </p:nvSpPr>
          <p:spPr bwMode="auto">
            <a:xfrm>
              <a:off x="921895" y="1639566"/>
              <a:ext cx="1747055" cy="507576"/>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a:t>
              </a:r>
            </a:p>
            <a:p>
              <a:pPr algn="ctr" eaLnBrk="1" hangingPunct="1">
                <a:defRPr/>
              </a:pPr>
              <a:r>
                <a:rPr lang="es-ES" sz="1400" i="1" dirty="0">
                  <a:latin typeface="Arial" panose="020B0604020202020204" pitchFamily="34" charset="0"/>
                  <a:cs typeface="Arial" panose="020B0604020202020204" pitchFamily="34" charset="0"/>
                </a:rPr>
                <a:t>Psicosocial</a:t>
              </a:r>
              <a:endParaRPr lang="es-CO" sz="1400" dirty="0">
                <a:solidFill>
                  <a:schemeClr val="tx1"/>
                </a:solidFill>
                <a:latin typeface="Arial" panose="020B0604020202020204" pitchFamily="34" charset="0"/>
                <a:cs typeface="Arial" panose="020B0604020202020204" pitchFamily="34" charset="0"/>
              </a:endParaRPr>
            </a:p>
          </p:txBody>
        </p:sp>
        <p:sp>
          <p:nvSpPr>
            <p:cNvPr id="11" name="13 Rectángulo"/>
            <p:cNvSpPr/>
            <p:nvPr/>
          </p:nvSpPr>
          <p:spPr bwMode="auto">
            <a:xfrm>
              <a:off x="2930168" y="1657069"/>
              <a:ext cx="1828525" cy="495458"/>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 </a:t>
              </a:r>
            </a:p>
            <a:p>
              <a:pPr algn="ctr" eaLnBrk="1" hangingPunct="1">
                <a:defRPr/>
              </a:pPr>
              <a:r>
                <a:rPr lang="es-ES" sz="1400" i="1" dirty="0">
                  <a:latin typeface="Arial" panose="020B0604020202020204" pitchFamily="34" charset="0"/>
                  <a:cs typeface="Arial" panose="020B0604020202020204" pitchFamily="34" charset="0"/>
                </a:rPr>
                <a:t>Biomecánico</a:t>
              </a:r>
              <a:endParaRPr lang="es-CO" sz="1400" dirty="0">
                <a:solidFill>
                  <a:schemeClr val="tx1"/>
                </a:solidFill>
                <a:latin typeface="Arial" panose="020B0604020202020204" pitchFamily="34" charset="0"/>
                <a:cs typeface="Arial" panose="020B0604020202020204" pitchFamily="34" charset="0"/>
              </a:endParaRPr>
            </a:p>
          </p:txBody>
        </p:sp>
        <p:sp>
          <p:nvSpPr>
            <p:cNvPr id="12" name="14 Rectángulo"/>
            <p:cNvSpPr/>
            <p:nvPr/>
          </p:nvSpPr>
          <p:spPr bwMode="auto">
            <a:xfrm>
              <a:off x="5026376" y="1644951"/>
              <a:ext cx="1672052" cy="469878"/>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 </a:t>
              </a:r>
            </a:p>
            <a:p>
              <a:pPr algn="ctr" eaLnBrk="1" hangingPunct="1">
                <a:defRPr/>
              </a:pPr>
              <a:r>
                <a:rPr lang="es-ES" sz="1400" i="1" dirty="0">
                  <a:latin typeface="Arial" panose="020B0604020202020204" pitchFamily="34" charset="0"/>
                  <a:cs typeface="Arial" panose="020B0604020202020204" pitchFamily="34" charset="0"/>
                </a:rPr>
                <a:t>Locativo</a:t>
              </a:r>
              <a:endParaRPr lang="es-CO" sz="1400" dirty="0">
                <a:solidFill>
                  <a:schemeClr val="tx1"/>
                </a:solidFill>
                <a:latin typeface="Arial" panose="020B0604020202020204" pitchFamily="34" charset="0"/>
                <a:cs typeface="Arial" panose="020B0604020202020204" pitchFamily="34" charset="0"/>
              </a:endParaRPr>
            </a:p>
          </p:txBody>
        </p:sp>
        <p:sp>
          <p:nvSpPr>
            <p:cNvPr id="13" name="15 Rectángulo"/>
            <p:cNvSpPr/>
            <p:nvPr/>
          </p:nvSpPr>
          <p:spPr bwMode="auto">
            <a:xfrm>
              <a:off x="6960940" y="1650336"/>
              <a:ext cx="1246604" cy="476609"/>
            </a:xfrm>
            <a:prstGeom prst="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tx1"/>
                  </a:solidFill>
                  <a:latin typeface="Arial" panose="020B0604020202020204" pitchFamily="34" charset="0"/>
                  <a:cs typeface="Arial" panose="020B0604020202020204" pitchFamily="34" charset="0"/>
                </a:rPr>
                <a:t>Riesgo </a:t>
              </a:r>
            </a:p>
            <a:p>
              <a:pPr algn="ctr" eaLnBrk="1" hangingPunct="1">
                <a:defRPr/>
              </a:pPr>
              <a:r>
                <a:rPr lang="es-CO" sz="1400" dirty="0">
                  <a:solidFill>
                    <a:schemeClr val="tx1"/>
                  </a:solidFill>
                  <a:latin typeface="Arial" panose="020B0604020202020204" pitchFamily="34" charset="0"/>
                  <a:cs typeface="Arial" panose="020B0604020202020204" pitchFamily="34" charset="0"/>
                </a:rPr>
                <a:t>Público</a:t>
              </a:r>
            </a:p>
          </p:txBody>
        </p:sp>
        <p:sp>
          <p:nvSpPr>
            <p:cNvPr id="14" name="23 Rectángulo"/>
            <p:cNvSpPr/>
            <p:nvPr/>
          </p:nvSpPr>
          <p:spPr bwMode="auto">
            <a:xfrm>
              <a:off x="396873" y="2606248"/>
              <a:ext cx="738392" cy="289467"/>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5</a:t>
              </a:r>
            </a:p>
            <a:p>
              <a:pPr algn="ctr" eaLnBrk="1" hangingPunct="1">
                <a:defRPr/>
              </a:pPr>
              <a:endParaRPr lang="es-CO" dirty="0">
                <a:solidFill>
                  <a:schemeClr val="tx1"/>
                </a:solidFill>
              </a:endParaRPr>
            </a:p>
          </p:txBody>
        </p:sp>
        <p:sp>
          <p:nvSpPr>
            <p:cNvPr id="15" name="25 Rectángulo"/>
            <p:cNvSpPr/>
            <p:nvPr/>
          </p:nvSpPr>
          <p:spPr bwMode="auto">
            <a:xfrm>
              <a:off x="1692617" y="2390831"/>
              <a:ext cx="6839509" cy="71895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just" eaLnBrk="1" hangingPunct="1">
                <a:defRPr/>
              </a:pPr>
              <a:r>
                <a:rPr lang="es-ES" sz="1400" dirty="0">
                  <a:solidFill>
                    <a:schemeClr val="tx1"/>
                  </a:solidFill>
                  <a:latin typeface="Arial" panose="020B0604020202020204" pitchFamily="34" charset="0"/>
                  <a:cs typeface="Arial" panose="020B0604020202020204" pitchFamily="34" charset="0"/>
                </a:rPr>
                <a:t>Cumplimiento a las disposiciones legales  y técnicas que se adopten para lograr la implementación,</a:t>
              </a:r>
            </a:p>
            <a:p>
              <a:pPr algn="just" eaLnBrk="1" hangingPunct="1">
                <a:defRPr/>
              </a:pPr>
              <a:r>
                <a:rPr lang="es-ES" sz="1400" dirty="0">
                  <a:solidFill>
                    <a:schemeClr val="tx1"/>
                  </a:solidFill>
                  <a:latin typeface="Arial" panose="020B0604020202020204" pitchFamily="34" charset="0"/>
                  <a:cs typeface="Arial" panose="020B0604020202020204" pitchFamily="34" charset="0"/>
                </a:rPr>
                <a:t>mantenimiento y mejora continua del Sistema de Gestión de Seguridad y Salud en el Trabajo </a:t>
              </a:r>
              <a:endParaRPr lang="es-CO" sz="1400" dirty="0">
                <a:solidFill>
                  <a:schemeClr val="tx1"/>
                </a:solidFill>
                <a:latin typeface="Arial" panose="020B0604020202020204" pitchFamily="34" charset="0"/>
                <a:cs typeface="Arial" panose="020B0604020202020204" pitchFamily="34" charset="0"/>
              </a:endParaRPr>
            </a:p>
          </p:txBody>
        </p:sp>
        <p:sp>
          <p:nvSpPr>
            <p:cNvPr id="16" name="26 Rectángulo"/>
            <p:cNvSpPr/>
            <p:nvPr/>
          </p:nvSpPr>
          <p:spPr bwMode="auto">
            <a:xfrm>
              <a:off x="398166" y="3427524"/>
              <a:ext cx="738393" cy="289467"/>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6</a:t>
              </a:r>
            </a:p>
            <a:p>
              <a:pPr algn="ctr" eaLnBrk="1" hangingPunct="1">
                <a:defRPr/>
              </a:pPr>
              <a:endParaRPr lang="es-CO" dirty="0">
                <a:solidFill>
                  <a:schemeClr val="tx1"/>
                </a:solidFill>
              </a:endParaRPr>
            </a:p>
          </p:txBody>
        </p:sp>
        <p:sp>
          <p:nvSpPr>
            <p:cNvPr id="17" name="28 Rectángulo"/>
            <p:cNvSpPr/>
            <p:nvPr/>
          </p:nvSpPr>
          <p:spPr bwMode="auto">
            <a:xfrm>
              <a:off x="1692617" y="3283465"/>
              <a:ext cx="6839509" cy="57758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ES" sz="1400" dirty="0">
                  <a:solidFill>
                    <a:schemeClr val="tx1"/>
                  </a:solidFill>
                  <a:latin typeface="Arial" panose="020B0604020202020204" pitchFamily="34" charset="0"/>
                  <a:cs typeface="Arial" panose="020B0604020202020204" pitchFamily="34" charset="0"/>
                </a:rPr>
                <a:t>La prevención de Accidentes de Trabajo y Enfermedades Laborales es de obligatorio cumplimiento Para</a:t>
              </a:r>
            </a:p>
            <a:p>
              <a:pPr algn="just" eaLnBrk="1" hangingPunct="1">
                <a:defRPr/>
              </a:pPr>
              <a:r>
                <a:rPr lang="es-ES" sz="1400" dirty="0">
                  <a:solidFill>
                    <a:schemeClr val="tx1"/>
                  </a:solidFill>
                  <a:latin typeface="Arial" panose="020B0604020202020204" pitchFamily="34" charset="0"/>
                  <a:cs typeface="Arial" panose="020B0604020202020204" pitchFamily="34" charset="0"/>
                </a:rPr>
                <a:t> el efecto,  se incluirá en la inducción y re inducción de los servidores capacitación en las medidas de </a:t>
              </a:r>
            </a:p>
            <a:p>
              <a:pPr algn="just" eaLnBrk="1" hangingPunct="1">
                <a:defRPr/>
              </a:pPr>
              <a:r>
                <a:rPr lang="es-ES" sz="1400" dirty="0">
                  <a:solidFill>
                    <a:schemeClr val="tx1"/>
                  </a:solidFill>
                  <a:latin typeface="Arial" panose="020B0604020202020204" pitchFamily="34" charset="0"/>
                  <a:cs typeface="Arial" panose="020B0604020202020204" pitchFamily="34" charset="0"/>
                </a:rPr>
                <a:t>prevención y promoción establecidas en el SG-SST</a:t>
              </a:r>
              <a:endParaRPr lang="es-CO" sz="1400" dirty="0">
                <a:solidFill>
                  <a:schemeClr val="tx1"/>
                </a:solidFill>
                <a:latin typeface="Arial" panose="020B0604020202020204" pitchFamily="34" charset="0"/>
                <a:cs typeface="Arial" panose="020B0604020202020204" pitchFamily="34" charset="0"/>
              </a:endParaRPr>
            </a:p>
          </p:txBody>
        </p:sp>
        <p:sp>
          <p:nvSpPr>
            <p:cNvPr id="18" name="29 Rectángulo"/>
            <p:cNvSpPr/>
            <p:nvPr/>
          </p:nvSpPr>
          <p:spPr bwMode="auto">
            <a:xfrm>
              <a:off x="398166" y="4163981"/>
              <a:ext cx="738393" cy="288120"/>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7</a:t>
              </a:r>
            </a:p>
            <a:p>
              <a:pPr algn="ctr" eaLnBrk="1" hangingPunct="1">
                <a:defRPr/>
              </a:pPr>
              <a:endParaRPr lang="es-CO" dirty="0">
                <a:solidFill>
                  <a:schemeClr val="tx1"/>
                </a:solidFill>
              </a:endParaRPr>
            </a:p>
          </p:txBody>
        </p:sp>
        <p:sp>
          <p:nvSpPr>
            <p:cNvPr id="19" name="31 Rectángulo"/>
            <p:cNvSpPr/>
            <p:nvPr/>
          </p:nvSpPr>
          <p:spPr bwMode="auto">
            <a:xfrm>
              <a:off x="1692617" y="4019920"/>
              <a:ext cx="6839509" cy="57624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ES" sz="1400" dirty="0">
                  <a:solidFill>
                    <a:schemeClr val="tx1"/>
                  </a:solidFill>
                  <a:latin typeface="Arial" panose="020B0604020202020204" pitchFamily="34" charset="0"/>
                  <a:cs typeface="Arial" panose="020B0604020202020204" pitchFamily="34" charset="0"/>
                </a:rPr>
                <a:t>Este reglamento permanecerá exhibido en un lugar  visible  de las sedes de trabajo, y su contenido se </a:t>
              </a:r>
            </a:p>
            <a:p>
              <a:pPr algn="just" eaLnBrk="1" hangingPunct="1">
                <a:defRPr/>
              </a:pPr>
              <a:r>
                <a:rPr lang="es-ES" sz="1400" dirty="0">
                  <a:solidFill>
                    <a:schemeClr val="tx1"/>
                  </a:solidFill>
                  <a:latin typeface="Arial" panose="020B0604020202020204" pitchFamily="34" charset="0"/>
                  <a:cs typeface="Arial" panose="020B0604020202020204" pitchFamily="34" charset="0"/>
                </a:rPr>
                <a:t>dará a conocer a todos los servidores judiciales en el momento de su ingreso.</a:t>
              </a:r>
              <a:endParaRPr lang="es-CO" sz="1400" dirty="0">
                <a:solidFill>
                  <a:schemeClr val="tx1"/>
                </a:solidFill>
                <a:latin typeface="Arial" panose="020B0604020202020204" pitchFamily="34" charset="0"/>
                <a:cs typeface="Arial" panose="020B0604020202020204" pitchFamily="34" charset="0"/>
              </a:endParaRPr>
            </a:p>
          </p:txBody>
        </p:sp>
        <p:sp>
          <p:nvSpPr>
            <p:cNvPr id="20" name="32 Rectángulo"/>
            <p:cNvSpPr/>
            <p:nvPr/>
          </p:nvSpPr>
          <p:spPr bwMode="auto">
            <a:xfrm>
              <a:off x="396873" y="4759069"/>
              <a:ext cx="738392" cy="288120"/>
            </a:xfrm>
            <a:prstGeom prst="rect">
              <a:avLst/>
            </a:prstGeom>
            <a:solidFill>
              <a:schemeClr val="accent3">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ctr" eaLnBrk="1" hangingPunct="1">
                <a:defRPr/>
              </a:pPr>
              <a:r>
                <a:rPr lang="es-CO" sz="1400" dirty="0">
                  <a:solidFill>
                    <a:schemeClr val="accent2"/>
                  </a:solidFill>
                  <a:latin typeface="Arial" panose="020B0604020202020204" pitchFamily="34" charset="0"/>
                  <a:cs typeface="Arial" panose="020B0604020202020204" pitchFamily="34" charset="0"/>
                </a:rPr>
                <a:t>Art. 8</a:t>
              </a:r>
            </a:p>
            <a:p>
              <a:pPr algn="ctr" eaLnBrk="1" hangingPunct="1">
                <a:defRPr/>
              </a:pPr>
              <a:endParaRPr lang="es-CO" dirty="0">
                <a:solidFill>
                  <a:schemeClr val="tx1"/>
                </a:solidFill>
              </a:endParaRPr>
            </a:p>
          </p:txBody>
        </p:sp>
        <p:sp>
          <p:nvSpPr>
            <p:cNvPr id="21" name="34 Rectángulo"/>
            <p:cNvSpPr/>
            <p:nvPr/>
          </p:nvSpPr>
          <p:spPr bwMode="auto">
            <a:xfrm>
              <a:off x="1692617" y="4755030"/>
              <a:ext cx="6857613" cy="28812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just" eaLnBrk="1" hangingPunct="1">
                <a:defRPr/>
              </a:pPr>
              <a:r>
                <a:rPr lang="es-CO" sz="1400" dirty="0">
                  <a:solidFill>
                    <a:schemeClr val="tx1"/>
                  </a:solidFill>
                  <a:latin typeface="Arial" panose="020B0604020202020204" pitchFamily="34" charset="0"/>
                  <a:cs typeface="Arial" panose="020B0604020202020204" pitchFamily="34" charset="0"/>
                </a:rPr>
                <a:t>Vigencia a partir de la fecha</a:t>
              </a:r>
            </a:p>
          </p:txBody>
        </p:sp>
      </p:grpSp>
      <p:cxnSp>
        <p:nvCxnSpPr>
          <p:cNvPr id="22" name="Conector recto 21"/>
          <p:cNvCxnSpPr/>
          <p:nvPr/>
        </p:nvCxnSpPr>
        <p:spPr>
          <a:xfrm>
            <a:off x="2074447" y="1557338"/>
            <a:ext cx="575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a:stCxn id="14" idx="3"/>
            <a:endCxn id="15" idx="1"/>
          </p:cNvCxnSpPr>
          <p:nvPr/>
        </p:nvCxnSpPr>
        <p:spPr>
          <a:xfrm flipV="1">
            <a:off x="1638750" y="3630613"/>
            <a:ext cx="72475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a:stCxn id="16" idx="3"/>
            <a:endCxn id="17" idx="1"/>
          </p:cNvCxnSpPr>
          <p:nvPr/>
        </p:nvCxnSpPr>
        <p:spPr>
          <a:xfrm>
            <a:off x="1640432" y="4599782"/>
            <a:ext cx="723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18" idx="3"/>
            <a:endCxn id="19" idx="1"/>
          </p:cNvCxnSpPr>
          <p:nvPr/>
        </p:nvCxnSpPr>
        <p:spPr>
          <a:xfrm flipV="1">
            <a:off x="1640432" y="5467350"/>
            <a:ext cx="723068"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20" idx="3"/>
            <a:endCxn id="21" idx="1"/>
          </p:cNvCxnSpPr>
          <p:nvPr/>
        </p:nvCxnSpPr>
        <p:spPr>
          <a:xfrm flipV="1">
            <a:off x="1638750" y="6164263"/>
            <a:ext cx="724750"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6888163" y="189865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3032304" y="2060575"/>
            <a:ext cx="6808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413125" y="2060575"/>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5638800" y="2060575"/>
            <a:ext cx="6350" cy="293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7762875" y="2046288"/>
            <a:ext cx="6350" cy="293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9840913" y="2060575"/>
            <a:ext cx="0" cy="2746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25600" y="274637"/>
            <a:ext cx="10286933" cy="1003964"/>
          </a:xfrm>
        </p:spPr>
        <p:txBody>
          <a:bodyPr>
            <a:normAutofit/>
          </a:bodyPr>
          <a:lstStyle/>
          <a:p>
            <a:r>
              <a:rPr lang="es-CO" sz="4000" b="0" dirty="0">
                <a:latin typeface="Calibri" panose="020F0502020204030204" pitchFamily="34" charset="0"/>
                <a:cs typeface="Calibri" panose="020F0502020204030204" pitchFamily="34" charset="0"/>
              </a:rPr>
              <a:t>                                      </a:t>
            </a:r>
          </a:p>
        </p:txBody>
      </p:sp>
      <p:pic>
        <p:nvPicPr>
          <p:cNvPr id="5" name="Google Shape;38;p3">
            <a:extLst>
              <a:ext uri="{FF2B5EF4-FFF2-40B4-BE49-F238E27FC236}">
                <a16:creationId xmlns:a16="http://schemas.microsoft.com/office/drawing/2014/main" id="{7AAB0B4F-77F4-4587-A084-72A6FDF56F51}"/>
              </a:ext>
            </a:extLst>
          </p:cNvPr>
          <p:cNvPicPr preferRelativeResize="0"/>
          <p:nvPr/>
        </p:nvPicPr>
        <p:blipFill rotWithShape="1">
          <a:blip r:embed="rId3" cstate="print">
            <a:alphaModFix/>
          </a:blip>
          <a:srcRect/>
          <a:stretch/>
        </p:blipFill>
        <p:spPr>
          <a:xfrm>
            <a:off x="678584" y="215802"/>
            <a:ext cx="3727234" cy="1062799"/>
          </a:xfrm>
          <a:prstGeom prst="rect">
            <a:avLst/>
          </a:prstGeom>
          <a:noFill/>
          <a:ln>
            <a:noFill/>
          </a:ln>
        </p:spPr>
      </p:pic>
      <p:sp>
        <p:nvSpPr>
          <p:cNvPr id="7" name="Rectángulo redondeado 6"/>
          <p:cNvSpPr/>
          <p:nvPr/>
        </p:nvSpPr>
        <p:spPr>
          <a:xfrm>
            <a:off x="5900961" y="4910427"/>
            <a:ext cx="2376264" cy="4572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PSICOSOCIAL </a:t>
            </a:r>
          </a:p>
        </p:txBody>
      </p:sp>
      <p:sp>
        <p:nvSpPr>
          <p:cNvPr id="8" name="Rectángulo redondeado 7"/>
          <p:cNvSpPr/>
          <p:nvPr/>
        </p:nvSpPr>
        <p:spPr>
          <a:xfrm>
            <a:off x="5888959" y="2684844"/>
            <a:ext cx="2376264" cy="4572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BIOMECÁNICO </a:t>
            </a:r>
          </a:p>
        </p:txBody>
      </p:sp>
      <p:sp>
        <p:nvSpPr>
          <p:cNvPr id="9" name="Rectángulo redondeado 8"/>
          <p:cNvSpPr/>
          <p:nvPr/>
        </p:nvSpPr>
        <p:spPr>
          <a:xfrm>
            <a:off x="8527082" y="4713169"/>
            <a:ext cx="3254375" cy="18161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Fomento de estilos de vida y trabajo saludable</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Prevención del Acoso laboral</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Formación al Comité de Convivencia Laboral</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Programa Conscientemente</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Intervención de Factores de riesgo psicosocial</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Consultoría individual y organizacional</a:t>
            </a:r>
          </a:p>
        </p:txBody>
      </p:sp>
      <p:sp>
        <p:nvSpPr>
          <p:cNvPr id="10" name="Rectángulo redondeado 9"/>
          <p:cNvSpPr/>
          <p:nvPr/>
        </p:nvSpPr>
        <p:spPr>
          <a:xfrm>
            <a:off x="8439769" y="1725494"/>
            <a:ext cx="3341688" cy="286543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Prevención de Desórdenes Músculo Esqueléticos – DME </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Prevención lesiones deportivas Juegos Rama Judicial </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Inspecciones a condiciones del puesto de trabajo </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Implementación Sistema de Vigilancia para la Prevención de  Desórdenes Músculo Esqueléticos</a:t>
            </a:r>
          </a:p>
        </p:txBody>
      </p:sp>
      <p:sp>
        <p:nvSpPr>
          <p:cNvPr id="11" name="Rectángulo redondeado 10"/>
          <p:cNvSpPr/>
          <p:nvPr/>
        </p:nvSpPr>
        <p:spPr>
          <a:xfrm>
            <a:off x="3016057" y="3627651"/>
            <a:ext cx="2229019" cy="88761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PROGRAMA DE VIGILANCIA </a:t>
            </a:r>
          </a:p>
          <a:p>
            <a:pPr algn="ctr" eaLnBrk="1" fontAlgn="auto" hangingPunct="1">
              <a:spcBef>
                <a:spcPts val="0"/>
              </a:spcBef>
              <a:spcAft>
                <a:spcPts val="0"/>
              </a:spcAft>
              <a:defRPr/>
            </a:pPr>
            <a:r>
              <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EPIDEMIOLÓGICA </a:t>
            </a:r>
          </a:p>
        </p:txBody>
      </p:sp>
      <p:sp>
        <p:nvSpPr>
          <p:cNvPr id="12" name="Rectángulo redondeado 11"/>
          <p:cNvSpPr/>
          <p:nvPr/>
        </p:nvSpPr>
        <p:spPr>
          <a:xfrm>
            <a:off x="2945432" y="5637094"/>
            <a:ext cx="5389562" cy="850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_tradnl" sz="1200" dirty="0">
              <a:solidFill>
                <a:prstClr val="black"/>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v"/>
              <a:defRPr/>
            </a:pPr>
            <a:r>
              <a:rPr lang="es-ES_tradnl" sz="1200" dirty="0">
                <a:solidFill>
                  <a:prstClr val="black"/>
                </a:solidFill>
                <a:latin typeface="Arial" panose="020B0604020202020204" pitchFamily="34" charset="0"/>
                <a:cs typeface="Arial" panose="020B0604020202020204" pitchFamily="34" charset="0"/>
              </a:rPr>
              <a:t>Evaluaciones Medicas (EMOS)</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Programa de promoción y Prevención en salud y estilos de vida y entorno saludable. - Salud publica</a:t>
            </a:r>
          </a:p>
          <a:p>
            <a:pPr marL="171450" indent="-171450">
              <a:buFont typeface="Wingdings" panose="05000000000000000000" pitchFamily="2" charset="2"/>
              <a:buChar char="v"/>
              <a:defRPr/>
            </a:pPr>
            <a:r>
              <a:rPr lang="es-CO" sz="1200" dirty="0">
                <a:solidFill>
                  <a:prstClr val="black"/>
                </a:solidFill>
                <a:latin typeface="Arial" panose="020B0604020202020204" pitchFamily="34" charset="0"/>
                <a:cs typeface="Arial" panose="020B0604020202020204" pitchFamily="34" charset="0"/>
              </a:rPr>
              <a:t>Reporte e investigación de Casi Accidentes y Accidentes de Trabajo</a:t>
            </a:r>
            <a:endParaRPr lang="es-ES_tradnl" sz="1200" dirty="0">
              <a:solidFill>
                <a:prstClr val="black"/>
              </a:solidFill>
              <a:latin typeface="Arial" panose="020B0604020202020204" pitchFamily="34" charset="0"/>
              <a:cs typeface="Arial" panose="020B0604020202020204" pitchFamily="34" charset="0"/>
            </a:endParaRPr>
          </a:p>
          <a:p>
            <a:pPr>
              <a:defRPr/>
            </a:pPr>
            <a:endParaRPr lang="es-CO" sz="1200" dirty="0">
              <a:solidFill>
                <a:prstClr val="black"/>
              </a:solidFill>
              <a:latin typeface="Arial" panose="020B0604020202020204" pitchFamily="34" charset="0"/>
              <a:cs typeface="Arial" panose="020B0604020202020204" pitchFamily="34" charset="0"/>
            </a:endParaRPr>
          </a:p>
        </p:txBody>
      </p:sp>
      <p:sp>
        <p:nvSpPr>
          <p:cNvPr id="13" name="Abrir llave 12"/>
          <p:cNvSpPr/>
          <p:nvPr/>
        </p:nvSpPr>
        <p:spPr>
          <a:xfrm>
            <a:off x="2491407" y="4079757"/>
            <a:ext cx="336550" cy="179863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14" name="Abrir llave 13"/>
          <p:cNvSpPr/>
          <p:nvPr/>
        </p:nvSpPr>
        <p:spPr>
          <a:xfrm>
            <a:off x="5433044" y="2928819"/>
            <a:ext cx="312738" cy="2286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dirty="0">
              <a:solidFill>
                <a:prstClr val="black"/>
              </a:solidFill>
            </a:endParaRPr>
          </a:p>
        </p:txBody>
      </p:sp>
      <p:sp>
        <p:nvSpPr>
          <p:cNvPr id="15" name="Rectángulo redondeado 14"/>
          <p:cNvSpPr/>
          <p:nvPr/>
        </p:nvSpPr>
        <p:spPr>
          <a:xfrm>
            <a:off x="215226" y="4231487"/>
            <a:ext cx="2133004" cy="171073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rPr>
              <a:t>GESTIÓN DE LA SALUD</a:t>
            </a:r>
            <a:endParaRPr lang="es-CO" sz="1400" dirty="0">
              <a:ln w="12700">
                <a:solidFill>
                  <a:srgbClr val="1F497D">
                    <a:satMod val="155000"/>
                  </a:srgbClr>
                </a:solidFill>
                <a:prstDash val="solid"/>
              </a:ln>
              <a:solidFill>
                <a:prstClr val="black"/>
              </a:solidFill>
              <a:latin typeface="Arial" panose="020B0604020202020204" pitchFamily="34" charset="0"/>
              <a:cs typeface="Arial" panose="020B0604020202020204" pitchFamily="34" charset="0"/>
            </a:endParaRPr>
          </a:p>
        </p:txBody>
      </p:sp>
      <p:sp>
        <p:nvSpPr>
          <p:cNvPr id="2" name="Rectángulo 1"/>
          <p:cNvSpPr/>
          <p:nvPr/>
        </p:nvSpPr>
        <p:spPr>
          <a:xfrm>
            <a:off x="1625691" y="2133594"/>
            <a:ext cx="3434273" cy="400110"/>
          </a:xfrm>
          <a:prstGeom prst="rect">
            <a:avLst/>
          </a:prstGeom>
        </p:spPr>
        <p:txBody>
          <a:bodyPr wrap="none">
            <a:spAutoFit/>
          </a:bodyPr>
          <a:lstStyle/>
          <a:p>
            <a:r>
              <a:rPr lang="es-CO" altLang="es-CO" sz="2000" b="1" dirty="0"/>
              <a:t>SG-SST  RAMA JUDICIAL  </a:t>
            </a:r>
          </a:p>
        </p:txBody>
      </p:sp>
    </p:spTree>
    <p:extLst>
      <p:ext uri="{BB962C8B-B14F-4D97-AF65-F5344CB8AC3E}">
        <p14:creationId xmlns:p14="http://schemas.microsoft.com/office/powerpoint/2010/main" val="2514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A9899DEC75C9A42955784FFFA7D7A18" ma:contentTypeVersion="13" ma:contentTypeDescription="Crear nuevo documento." ma:contentTypeScope="" ma:versionID="d053a44d0ffc2124b4ca96ca420ab9e4">
  <xsd:schema xmlns:xsd="http://www.w3.org/2001/XMLSchema" xmlns:xs="http://www.w3.org/2001/XMLSchema" xmlns:p="http://schemas.microsoft.com/office/2006/metadata/properties" xmlns:ns3="a0304e92-f03d-4f9c-9310-4ea4e4ae06bc" xmlns:ns4="49bcad33-afa9-440d-b010-e260e41c60b0" targetNamespace="http://schemas.microsoft.com/office/2006/metadata/properties" ma:root="true" ma:fieldsID="8b7b2584c7402d45a9ef075c2cf6f4d9" ns3:_="" ns4:_="">
    <xsd:import namespace="a0304e92-f03d-4f9c-9310-4ea4e4ae06bc"/>
    <xsd:import namespace="49bcad33-afa9-440d-b010-e260e41c60b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04e92-f03d-4f9c-9310-4ea4e4ae0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cad33-afa9-440d-b010-e260e41c60b0"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8E34A0-940F-451A-9E18-FF52B5F2DD2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9bcad33-afa9-440d-b010-e260e41c60b0"/>
    <ds:schemaRef ds:uri="http://purl.org/dc/dcmitype/"/>
    <ds:schemaRef ds:uri="http://schemas.openxmlformats.org/package/2006/metadata/core-properties"/>
    <ds:schemaRef ds:uri="a0304e92-f03d-4f9c-9310-4ea4e4ae06bc"/>
    <ds:schemaRef ds:uri="http://www.w3.org/XML/1998/namespace"/>
  </ds:schemaRefs>
</ds:datastoreItem>
</file>

<file path=customXml/itemProps2.xml><?xml version="1.0" encoding="utf-8"?>
<ds:datastoreItem xmlns:ds="http://schemas.openxmlformats.org/officeDocument/2006/customXml" ds:itemID="{59D7B58E-03CF-4AFE-955A-9EC3313BD3C6}">
  <ds:schemaRefs>
    <ds:schemaRef ds:uri="http://schemas.microsoft.com/sharepoint/v3/contenttype/forms"/>
  </ds:schemaRefs>
</ds:datastoreItem>
</file>

<file path=customXml/itemProps3.xml><?xml version="1.0" encoding="utf-8"?>
<ds:datastoreItem xmlns:ds="http://schemas.openxmlformats.org/officeDocument/2006/customXml" ds:itemID="{E21E274F-FA99-45ED-B661-C5452523B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04e92-f03d-4f9c-9310-4ea4e4ae06bc"/>
    <ds:schemaRef ds:uri="49bcad33-afa9-440d-b010-e260e41c6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4153</TotalTime>
  <Words>2743</Words>
  <Application>Microsoft Office PowerPoint</Application>
  <PresentationFormat>Panorámica</PresentationFormat>
  <Paragraphs>284</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Symbol</vt:lpstr>
      <vt:lpstr>Times New Roman</vt:lpstr>
      <vt:lpstr>Wingdings</vt:lpstr>
      <vt:lpstr>1_Tema de Office</vt:lpstr>
      <vt:lpstr>Presentación de PowerPoint</vt:lpstr>
      <vt:lpstr>                                      </vt:lpstr>
      <vt:lpstr>Presentación de PowerPoint</vt:lpstr>
      <vt:lpstr>Presentación de PowerPoint</vt:lpstr>
      <vt:lpstr>Presentación de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Gordillo Blanco</dc:creator>
  <cp:lastModifiedBy>Monica Carolina Porras Otalora</cp:lastModifiedBy>
  <cp:revision>80</cp:revision>
  <dcterms:created xsi:type="dcterms:W3CDTF">2020-07-07T03:01:30Z</dcterms:created>
  <dcterms:modified xsi:type="dcterms:W3CDTF">2022-02-01T19:37:07Z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0x010100FA9899DEC75C9A42955784FFFA7D7A18</vt:lpwstr>
  </property>
</Properties>
</file>