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omments/modernComment_1E7_FAE73185.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handoutMasterIdLst>
    <p:handoutMasterId r:id="rId27"/>
  </p:handoutMasterIdLst>
  <p:sldIdLst>
    <p:sldId id="260" r:id="rId2"/>
    <p:sldId id="412" r:id="rId3"/>
    <p:sldId id="403" r:id="rId4"/>
    <p:sldId id="423" r:id="rId5"/>
    <p:sldId id="426" r:id="rId6"/>
    <p:sldId id="451" r:id="rId7"/>
    <p:sldId id="452" r:id="rId8"/>
    <p:sldId id="454" r:id="rId9"/>
    <p:sldId id="444" r:id="rId10"/>
    <p:sldId id="467" r:id="rId11"/>
    <p:sldId id="468" r:id="rId12"/>
    <p:sldId id="469" r:id="rId13"/>
    <p:sldId id="457" r:id="rId14"/>
    <p:sldId id="458" r:id="rId15"/>
    <p:sldId id="464" r:id="rId16"/>
    <p:sldId id="466" r:id="rId17"/>
    <p:sldId id="409" r:id="rId18"/>
    <p:sldId id="440" r:id="rId19"/>
    <p:sldId id="453" r:id="rId20"/>
    <p:sldId id="449" r:id="rId21"/>
    <p:sldId id="447" r:id="rId22"/>
    <p:sldId id="470" r:id="rId23"/>
    <p:sldId id="471" r:id="rId24"/>
    <p:sldId id="402" r:id="rId25"/>
  </p:sldIdLst>
  <p:sldSz cx="12192000" cy="6858000"/>
  <p:notesSz cx="7004050" cy="9296400"/>
  <p:embeddedFontLst>
    <p:embeddedFont>
      <p:font typeface="Arial Unicode MS" panose="020B0604020202020204" charset="-128"/>
      <p:regular r:id="rId28"/>
    </p:embeddedFont>
    <p:embeddedFont>
      <p:font typeface="Arial Narrow" panose="020B0606020202030204" pitchFamily="34" charset="0"/>
      <p:regular r:id="rId29"/>
      <p:bold r:id="rId30"/>
      <p:italic r:id="rId31"/>
      <p:boldItalic r:id="rId32"/>
    </p:embeddedFont>
    <p:embeddedFont>
      <p:font typeface="Cairo" panose="020B0604020202020204" charset="0"/>
      <p:regular r:id="rId33"/>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Montserrat" panose="020B0604020202020204" charset="0"/>
      <p:regular r:id="rId41"/>
      <p:bold r:id="rId42"/>
      <p:italic r:id="rId43"/>
      <p:boldItalic r:id="rId44"/>
    </p:embeddedFont>
    <p:embeddedFont>
      <p:font typeface="Open Sans 1" panose="020B0604020202020204" charset="0"/>
      <p:regular r:id="rId45"/>
    </p:embeddedFont>
    <p:embeddedFont>
      <p:font typeface="Open Sans 1 Bold" panose="020B0604020202020204" charset="0"/>
      <p:regular r:id="rId46"/>
    </p:embeddedFont>
    <p:embeddedFont>
      <p:font typeface="Segoe UI" panose="020B0502040204020203" pitchFamily="34" charset="0"/>
      <p:regular r:id="rId47"/>
      <p:bold r:id="rId48"/>
      <p:italic r:id="rId49"/>
      <p:boldItalic r:id="rId50"/>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40143E4-4FF3-4C1F-A60D-9B29B0CBC0DC}">
          <p14:sldIdLst/>
        </p14:section>
        <p14:section name="Sección predeterminada" id="{AD971DD4-61BB-46C2-BD42-FFD02C7DBFBF}">
          <p14:sldIdLst>
            <p14:sldId id="260"/>
            <p14:sldId id="412"/>
            <p14:sldId id="403"/>
            <p14:sldId id="423"/>
            <p14:sldId id="426"/>
            <p14:sldId id="451"/>
            <p14:sldId id="452"/>
            <p14:sldId id="454"/>
            <p14:sldId id="444"/>
            <p14:sldId id="467"/>
            <p14:sldId id="468"/>
            <p14:sldId id="469"/>
            <p14:sldId id="457"/>
            <p14:sldId id="458"/>
            <p14:sldId id="464"/>
            <p14:sldId id="466"/>
            <p14:sldId id="409"/>
            <p14:sldId id="440"/>
            <p14:sldId id="453"/>
          </p14:sldIdLst>
        </p14:section>
        <p14:section name="Default Section" id="{A2ADA3D9-D6BF-47B2-8A12-84019A32DDA7}">
          <p14:sldIdLst>
            <p14:sldId id="449"/>
            <p14:sldId id="447"/>
            <p14:sldId id="470"/>
            <p14:sldId id="471"/>
            <p14:sldId id="4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946"/>
    <a:srgbClr val="B4B4B4"/>
    <a:srgbClr val="FB6836"/>
    <a:srgbClr val="8851A7"/>
    <a:srgbClr val="FF5050"/>
    <a:srgbClr val="FF6600"/>
    <a:srgbClr val="D7A5C2"/>
    <a:srgbClr val="33CCCC"/>
    <a:srgbClr val="156183"/>
    <a:srgbClr val="6100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94640"/>
  </p:normalViewPr>
  <p:slideViewPr>
    <p:cSldViewPr snapToGrid="0" showGuides="1">
      <p:cViewPr>
        <p:scale>
          <a:sx n="60" d="100"/>
          <a:sy n="60" d="100"/>
        </p:scale>
        <p:origin x="1776" y="11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comments/modernComment_1E7_FAE73185.xml><?xml version="1.0" encoding="utf-8"?>
<p188:cmLst xmlns:a="http://schemas.openxmlformats.org/drawingml/2006/main" xmlns:r="http://schemas.openxmlformats.org/officeDocument/2006/relationships" xmlns:p188="http://schemas.microsoft.com/office/powerpoint/2018/8/main">
  <p188:cm id="{EEF2792D-785A-4FA2-BE87-D3A847C02B38}" authorId="{9D9E48EF-8E47-C4C8-FCCE-DBA379802E20}" status="resolved" created="2024-02-14T16:22:41.855" complete="100000">
    <ac:txMkLst xmlns:ac="http://schemas.microsoft.com/office/drawing/2013/main/command">
      <pc:docMk xmlns:pc="http://schemas.microsoft.com/office/powerpoint/2013/main/command"/>
      <pc:sldMk xmlns:pc="http://schemas.microsoft.com/office/powerpoint/2013/main/command" cId="4272068354" sldId="480"/>
      <ac:spMk id="6" creationId="{702C2AAF-7084-A8D9-CC3C-B49602ECBF17}"/>
      <ac:txMk cp="120">
        <ac:context len="121" hash="580775466"/>
      </ac:txMk>
    </ac:txMkLst>
    <p188:replyLst>
      <p188:reply id="{E6CFFDB5-390A-44DB-949F-72BBB2F984AE}" authorId="{9D9E48EF-8E47-C4C8-FCCE-DBA379802E20}" created="2024-02-14T16:23:09.125">
        <p188:txBody>
          <a:bodyPr/>
          <a:lstStyle/>
          <a:p>
            <a:r>
              <a:rPr lang="es-CO"/>
              <a:t>Cual es la finalidad de las auditorias</a:t>
            </a:r>
          </a:p>
        </p188:txBody>
      </p188:reply>
    </p188:replyLst>
    <p188:txBody>
      <a:bodyPr/>
      <a:lstStyle/>
      <a:p>
        <a:r>
          <a:rPr lang="es-CO"/>
          <a:t>Creeria que este no va</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325EA-5078-4A64-82A2-75DC7C19591C}"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s-CO"/>
        </a:p>
      </dgm:t>
    </dgm:pt>
    <dgm:pt modelId="{6BBB25BC-DE7E-40BE-8057-A9CD7CB1C7EE}">
      <dgm:prSet phldrT="[Texto]"/>
      <dgm:spPr/>
      <dgm:t>
        <a:bodyPr/>
        <a:lstStyle/>
        <a:p>
          <a:r>
            <a:rPr lang="es-ES" dirty="0">
              <a:solidFill>
                <a:schemeClr val="tx1"/>
              </a:solidFill>
            </a:rPr>
            <a:t>Políticas</a:t>
          </a:r>
          <a:endParaRPr lang="es-CO" dirty="0">
            <a:solidFill>
              <a:schemeClr val="tx1"/>
            </a:solidFill>
          </a:endParaRPr>
        </a:p>
      </dgm:t>
    </dgm:pt>
    <dgm:pt modelId="{98B3092C-0E3E-4356-80F1-D9670A41F875}" type="parTrans" cxnId="{38DAC94F-E0C4-4478-9F3D-18D913653513}">
      <dgm:prSet/>
      <dgm:spPr/>
      <dgm:t>
        <a:bodyPr/>
        <a:lstStyle/>
        <a:p>
          <a:endParaRPr lang="es-CO"/>
        </a:p>
      </dgm:t>
    </dgm:pt>
    <dgm:pt modelId="{592CAE93-CB88-4AE2-9BE7-04758F65A997}" type="sibTrans" cxnId="{38DAC94F-E0C4-4478-9F3D-18D913653513}">
      <dgm:prSet/>
      <dgm:spPr/>
      <dgm:t>
        <a:bodyPr/>
        <a:lstStyle/>
        <a:p>
          <a:endParaRPr lang="es-CO"/>
        </a:p>
      </dgm:t>
    </dgm:pt>
    <dgm:pt modelId="{E6B9BC50-8AB4-46ED-A42B-FEBC56A739E1}">
      <dgm:prSet phldrT="[Texto]" custT="1"/>
      <dgm:spPr/>
      <dgm:t>
        <a:bodyPr/>
        <a:lstStyle/>
        <a:p>
          <a:pPr>
            <a:buFont typeface="Arial" panose="020B0604020202020204" pitchFamily="34" charset="0"/>
            <a:buNone/>
          </a:pPr>
          <a:r>
            <a:rPr lang="es-CO" altLang="es-CO" sz="1200" b="1" dirty="0">
              <a:solidFill>
                <a:schemeClr val="bg1"/>
              </a:solidFill>
              <a:latin typeface="+mn-lt"/>
            </a:rPr>
            <a:t>Prevención de Consumo de SPA</a:t>
          </a:r>
          <a:endParaRPr lang="es-CO" sz="1200" b="1" dirty="0">
            <a:solidFill>
              <a:schemeClr val="bg1"/>
            </a:solidFill>
            <a:latin typeface="+mn-lt"/>
          </a:endParaRPr>
        </a:p>
      </dgm:t>
    </dgm:pt>
    <dgm:pt modelId="{3CE1B6C3-6F70-45ED-86F3-BC66EB727FF4}" type="parTrans" cxnId="{BA862BDF-51A9-4E58-B75A-5DE0294D892E}">
      <dgm:prSet/>
      <dgm:spPr/>
      <dgm:t>
        <a:bodyPr/>
        <a:lstStyle/>
        <a:p>
          <a:endParaRPr lang="es-CO"/>
        </a:p>
      </dgm:t>
    </dgm:pt>
    <dgm:pt modelId="{B2712374-C794-4CA7-8BCA-0735A03EAF09}" type="sibTrans" cxnId="{BA862BDF-51A9-4E58-B75A-5DE0294D892E}">
      <dgm:prSet/>
      <dgm:spPr/>
      <dgm:t>
        <a:bodyPr/>
        <a:lstStyle/>
        <a:p>
          <a:endParaRPr lang="es-CO"/>
        </a:p>
      </dgm:t>
    </dgm:pt>
    <dgm:pt modelId="{0B49523E-5DCE-49D8-B0C1-84E478DF54F9}">
      <dgm:prSet phldrT="[Texto]" custT="1"/>
      <dgm:spPr/>
      <dgm:t>
        <a:bodyPr/>
        <a:lstStyle/>
        <a:p>
          <a:pPr>
            <a:buFont typeface="Arial" panose="020B0604020202020204" pitchFamily="34" charset="0"/>
            <a:buNone/>
          </a:pPr>
          <a:r>
            <a:rPr lang="es-CO" altLang="es-CO" sz="1200" b="1" dirty="0">
              <a:solidFill>
                <a:schemeClr val="bg1"/>
              </a:solidFill>
              <a:latin typeface="+mn-lt"/>
            </a:rPr>
            <a:t>Seguridad Vial</a:t>
          </a:r>
          <a:endParaRPr lang="es-CO" sz="1200" b="1" dirty="0">
            <a:solidFill>
              <a:schemeClr val="bg1"/>
            </a:solidFill>
            <a:latin typeface="+mn-lt"/>
          </a:endParaRPr>
        </a:p>
      </dgm:t>
    </dgm:pt>
    <dgm:pt modelId="{49F73FCA-0589-4B8B-819C-5610FBD12EEC}" type="parTrans" cxnId="{3F43FE7F-25EC-45F0-B3BF-4DDE2E653DE3}">
      <dgm:prSet/>
      <dgm:spPr/>
      <dgm:t>
        <a:bodyPr/>
        <a:lstStyle/>
        <a:p>
          <a:endParaRPr lang="es-CO"/>
        </a:p>
      </dgm:t>
    </dgm:pt>
    <dgm:pt modelId="{DC963740-FBA6-4D63-A8E3-9F5B322996F4}" type="sibTrans" cxnId="{3F43FE7F-25EC-45F0-B3BF-4DDE2E653DE3}">
      <dgm:prSet/>
      <dgm:spPr/>
      <dgm:t>
        <a:bodyPr/>
        <a:lstStyle/>
        <a:p>
          <a:endParaRPr lang="es-CO"/>
        </a:p>
      </dgm:t>
    </dgm:pt>
    <dgm:pt modelId="{97ED3328-12B3-4344-9CD6-D40A4D19D89C}">
      <dgm:prSet phldrT="[Texto]" custT="1"/>
      <dgm:spPr/>
      <dgm:t>
        <a:bodyPr/>
        <a:lstStyle/>
        <a:p>
          <a:r>
            <a:rPr lang="es-CO" altLang="es-CO" sz="1200" b="1" dirty="0">
              <a:solidFill>
                <a:schemeClr val="bg1"/>
              </a:solidFill>
              <a:latin typeface="+mn-lt"/>
            </a:rPr>
            <a:t>Prevención del Riesgo Público</a:t>
          </a:r>
          <a:endParaRPr lang="es-CO" sz="1200" b="1" dirty="0">
            <a:solidFill>
              <a:schemeClr val="bg1"/>
            </a:solidFill>
            <a:latin typeface="+mn-lt"/>
          </a:endParaRPr>
        </a:p>
      </dgm:t>
    </dgm:pt>
    <dgm:pt modelId="{77585C49-25A3-4289-A15B-94106E55EFBB}" type="parTrans" cxnId="{241D4FA4-B4DA-4948-88A8-108DE2A1E189}">
      <dgm:prSet/>
      <dgm:spPr/>
      <dgm:t>
        <a:bodyPr/>
        <a:lstStyle/>
        <a:p>
          <a:endParaRPr lang="es-CO"/>
        </a:p>
      </dgm:t>
    </dgm:pt>
    <dgm:pt modelId="{D8607A4A-6AF5-44C7-9273-56D7EDC8D50C}" type="sibTrans" cxnId="{241D4FA4-B4DA-4948-88A8-108DE2A1E189}">
      <dgm:prSet/>
      <dgm:spPr/>
      <dgm:t>
        <a:bodyPr/>
        <a:lstStyle/>
        <a:p>
          <a:endParaRPr lang="es-CO"/>
        </a:p>
      </dgm:t>
    </dgm:pt>
    <dgm:pt modelId="{A3EF0140-6587-424B-BA10-F1BE363861C4}">
      <dgm:prSet phldrT="[Texto]" custT="1"/>
      <dgm:spPr/>
      <dgm:t>
        <a:bodyPr/>
        <a:lstStyle/>
        <a:p>
          <a:pPr>
            <a:buFont typeface="Arial" panose="020B0604020202020204" pitchFamily="34" charset="0"/>
            <a:buNone/>
          </a:pPr>
          <a:r>
            <a:rPr lang="es-CO" altLang="es-CO" sz="1200" b="1" dirty="0">
              <a:solidFill>
                <a:schemeClr val="bg1"/>
              </a:solidFill>
              <a:latin typeface="+mn-lt"/>
            </a:rPr>
            <a:t>Prevención en Salud Mental</a:t>
          </a:r>
          <a:endParaRPr lang="es-CO" sz="1200" b="1" dirty="0">
            <a:solidFill>
              <a:schemeClr val="bg1"/>
            </a:solidFill>
            <a:latin typeface="+mn-lt"/>
          </a:endParaRPr>
        </a:p>
      </dgm:t>
    </dgm:pt>
    <dgm:pt modelId="{95654D28-8BBF-4A2B-9057-D2AC4B03A14D}" type="parTrans" cxnId="{86C5E1F7-6509-48F7-A446-D06E96643BCC}">
      <dgm:prSet/>
      <dgm:spPr/>
      <dgm:t>
        <a:bodyPr/>
        <a:lstStyle/>
        <a:p>
          <a:endParaRPr lang="es-CO"/>
        </a:p>
      </dgm:t>
    </dgm:pt>
    <dgm:pt modelId="{15C7D4CA-0320-402B-A1F3-C95359BBD36A}" type="sibTrans" cxnId="{86C5E1F7-6509-48F7-A446-D06E96643BCC}">
      <dgm:prSet/>
      <dgm:spPr/>
      <dgm:t>
        <a:bodyPr/>
        <a:lstStyle/>
        <a:p>
          <a:endParaRPr lang="es-CO"/>
        </a:p>
      </dgm:t>
    </dgm:pt>
    <dgm:pt modelId="{A83593AB-5441-494B-B2DB-A7F61139A2FA}">
      <dgm:prSet phldrT="[Texto]" custT="1"/>
      <dgm:spPr/>
      <dgm:t>
        <a:bodyPr/>
        <a:lstStyle/>
        <a:p>
          <a:pPr>
            <a:buFont typeface="Arial" panose="020B0604020202020204" pitchFamily="34" charset="0"/>
            <a:buNone/>
          </a:pPr>
          <a:r>
            <a:rPr lang="es-ES" sz="1200" b="1" dirty="0">
              <a:solidFill>
                <a:schemeClr val="bg1"/>
              </a:solidFill>
              <a:latin typeface="+mn-lt"/>
            </a:rPr>
            <a:t>Respeto y carta de trato digno</a:t>
          </a:r>
          <a:endParaRPr lang="es-CO" sz="1200" b="1" dirty="0">
            <a:solidFill>
              <a:schemeClr val="bg1"/>
            </a:solidFill>
            <a:latin typeface="+mn-lt"/>
          </a:endParaRPr>
        </a:p>
      </dgm:t>
    </dgm:pt>
    <dgm:pt modelId="{4C98C3AF-A799-4777-B88D-BEC837C8BE24}" type="parTrans" cxnId="{C22A23F4-9F50-4DEF-B59F-DFA33E04C020}">
      <dgm:prSet/>
      <dgm:spPr/>
      <dgm:t>
        <a:bodyPr/>
        <a:lstStyle/>
        <a:p>
          <a:endParaRPr lang="es-CO"/>
        </a:p>
      </dgm:t>
    </dgm:pt>
    <dgm:pt modelId="{5A366DAA-FCE6-4249-A28C-C6F77670908A}" type="sibTrans" cxnId="{C22A23F4-9F50-4DEF-B59F-DFA33E04C020}">
      <dgm:prSet/>
      <dgm:spPr/>
      <dgm:t>
        <a:bodyPr/>
        <a:lstStyle/>
        <a:p>
          <a:endParaRPr lang="es-CO"/>
        </a:p>
      </dgm:t>
    </dgm:pt>
    <dgm:pt modelId="{72A147E3-729A-4D0C-B101-FD5C07C9557A}" type="pres">
      <dgm:prSet presAssocID="{4EE325EA-5078-4A64-82A2-75DC7C19591C}" presName="Name0" presStyleCnt="0">
        <dgm:presLayoutVars>
          <dgm:chMax val="1"/>
          <dgm:dir/>
          <dgm:animLvl val="ctr"/>
          <dgm:resizeHandles val="exact"/>
        </dgm:presLayoutVars>
      </dgm:prSet>
      <dgm:spPr/>
    </dgm:pt>
    <dgm:pt modelId="{C458A77B-FB6B-478F-A5F6-BD9ED8C0E37F}" type="pres">
      <dgm:prSet presAssocID="{6BBB25BC-DE7E-40BE-8057-A9CD7CB1C7EE}" presName="centerShape" presStyleLbl="node0" presStyleIdx="0" presStyleCnt="1" custScaleX="78847" custScaleY="76033"/>
      <dgm:spPr/>
    </dgm:pt>
    <dgm:pt modelId="{285CE8F1-B9C4-43A9-9F42-DCDC03143448}" type="pres">
      <dgm:prSet presAssocID="{E6B9BC50-8AB4-46ED-A42B-FEBC56A739E1}" presName="node" presStyleLbl="node1" presStyleIdx="0" presStyleCnt="5">
        <dgm:presLayoutVars>
          <dgm:bulletEnabled val="1"/>
        </dgm:presLayoutVars>
      </dgm:prSet>
      <dgm:spPr/>
    </dgm:pt>
    <dgm:pt modelId="{881F0E63-3BA0-4DEE-A169-2F0258A433AF}" type="pres">
      <dgm:prSet presAssocID="{E6B9BC50-8AB4-46ED-A42B-FEBC56A739E1}" presName="dummy" presStyleCnt="0"/>
      <dgm:spPr/>
    </dgm:pt>
    <dgm:pt modelId="{4884E64B-BF1F-4B38-A76C-C959FB1B7A41}" type="pres">
      <dgm:prSet presAssocID="{B2712374-C794-4CA7-8BCA-0735A03EAF09}" presName="sibTrans" presStyleLbl="sibTrans2D1" presStyleIdx="0" presStyleCnt="5"/>
      <dgm:spPr/>
    </dgm:pt>
    <dgm:pt modelId="{7830116D-00C7-4747-B55A-56829649DA66}" type="pres">
      <dgm:prSet presAssocID="{0B49523E-5DCE-49D8-B0C1-84E478DF54F9}" presName="node" presStyleLbl="node1" presStyleIdx="1" presStyleCnt="5">
        <dgm:presLayoutVars>
          <dgm:bulletEnabled val="1"/>
        </dgm:presLayoutVars>
      </dgm:prSet>
      <dgm:spPr/>
    </dgm:pt>
    <dgm:pt modelId="{0D40F11A-BB70-49B5-A55B-08D9B405B0A5}" type="pres">
      <dgm:prSet presAssocID="{0B49523E-5DCE-49D8-B0C1-84E478DF54F9}" presName="dummy" presStyleCnt="0"/>
      <dgm:spPr/>
    </dgm:pt>
    <dgm:pt modelId="{34C66382-8372-41F3-A3EA-0D58C877A582}" type="pres">
      <dgm:prSet presAssocID="{DC963740-FBA6-4D63-A8E3-9F5B322996F4}" presName="sibTrans" presStyleLbl="sibTrans2D1" presStyleIdx="1" presStyleCnt="5"/>
      <dgm:spPr/>
    </dgm:pt>
    <dgm:pt modelId="{ED278DE6-F7FE-4F59-8354-78E4E8B92AA9}" type="pres">
      <dgm:prSet presAssocID="{97ED3328-12B3-4344-9CD6-D40A4D19D89C}" presName="node" presStyleLbl="node1" presStyleIdx="2" presStyleCnt="5">
        <dgm:presLayoutVars>
          <dgm:bulletEnabled val="1"/>
        </dgm:presLayoutVars>
      </dgm:prSet>
      <dgm:spPr/>
    </dgm:pt>
    <dgm:pt modelId="{1668E915-9D4D-424F-A17D-B8892B166403}" type="pres">
      <dgm:prSet presAssocID="{97ED3328-12B3-4344-9CD6-D40A4D19D89C}" presName="dummy" presStyleCnt="0"/>
      <dgm:spPr/>
    </dgm:pt>
    <dgm:pt modelId="{5C7CC22B-D4D2-4A14-B178-E4281EE2FE7C}" type="pres">
      <dgm:prSet presAssocID="{D8607A4A-6AF5-44C7-9273-56D7EDC8D50C}" presName="sibTrans" presStyleLbl="sibTrans2D1" presStyleIdx="2" presStyleCnt="5"/>
      <dgm:spPr/>
    </dgm:pt>
    <dgm:pt modelId="{FB842883-0314-4F0F-B7FF-7C6FFE1504EF}" type="pres">
      <dgm:prSet presAssocID="{A3EF0140-6587-424B-BA10-F1BE363861C4}" presName="node" presStyleLbl="node1" presStyleIdx="3" presStyleCnt="5">
        <dgm:presLayoutVars>
          <dgm:bulletEnabled val="1"/>
        </dgm:presLayoutVars>
      </dgm:prSet>
      <dgm:spPr/>
    </dgm:pt>
    <dgm:pt modelId="{610FF5F2-4475-46F2-9C25-914FEF6CC2C3}" type="pres">
      <dgm:prSet presAssocID="{A3EF0140-6587-424B-BA10-F1BE363861C4}" presName="dummy" presStyleCnt="0"/>
      <dgm:spPr/>
    </dgm:pt>
    <dgm:pt modelId="{C11E6D8E-AADA-46AB-99EA-B8143C7C4D20}" type="pres">
      <dgm:prSet presAssocID="{15C7D4CA-0320-402B-A1F3-C95359BBD36A}" presName="sibTrans" presStyleLbl="sibTrans2D1" presStyleIdx="3" presStyleCnt="5"/>
      <dgm:spPr/>
    </dgm:pt>
    <dgm:pt modelId="{9206E2BF-DD30-44D3-BFBC-760A6A023087}" type="pres">
      <dgm:prSet presAssocID="{A83593AB-5441-494B-B2DB-A7F61139A2FA}" presName="node" presStyleLbl="node1" presStyleIdx="4" presStyleCnt="5">
        <dgm:presLayoutVars>
          <dgm:bulletEnabled val="1"/>
        </dgm:presLayoutVars>
      </dgm:prSet>
      <dgm:spPr/>
    </dgm:pt>
    <dgm:pt modelId="{102885E0-BCED-422C-A102-EE2E8A2B81C9}" type="pres">
      <dgm:prSet presAssocID="{A83593AB-5441-494B-B2DB-A7F61139A2FA}" presName="dummy" presStyleCnt="0"/>
      <dgm:spPr/>
    </dgm:pt>
    <dgm:pt modelId="{2CA6FEF2-84FA-4A18-95B8-0F0B6F166305}" type="pres">
      <dgm:prSet presAssocID="{5A366DAA-FCE6-4249-A28C-C6F77670908A}" presName="sibTrans" presStyleLbl="sibTrans2D1" presStyleIdx="4" presStyleCnt="5"/>
      <dgm:spPr/>
    </dgm:pt>
  </dgm:ptLst>
  <dgm:cxnLst>
    <dgm:cxn modelId="{7200D001-5D0A-49C2-97F5-7CAB9EAB36AE}" type="presOf" srcId="{4EE325EA-5078-4A64-82A2-75DC7C19591C}" destId="{72A147E3-729A-4D0C-B101-FD5C07C9557A}" srcOrd="0" destOrd="0" presId="urn:microsoft.com/office/officeart/2005/8/layout/radial6"/>
    <dgm:cxn modelId="{A5C16E0E-22D3-4E14-AB78-A8559382489B}" type="presOf" srcId="{6BBB25BC-DE7E-40BE-8057-A9CD7CB1C7EE}" destId="{C458A77B-FB6B-478F-A5F6-BD9ED8C0E37F}" srcOrd="0" destOrd="0" presId="urn:microsoft.com/office/officeart/2005/8/layout/radial6"/>
    <dgm:cxn modelId="{E051F20F-0567-41BF-B722-C1AA19A9A91D}" type="presOf" srcId="{A83593AB-5441-494B-B2DB-A7F61139A2FA}" destId="{9206E2BF-DD30-44D3-BFBC-760A6A023087}" srcOrd="0" destOrd="0" presId="urn:microsoft.com/office/officeart/2005/8/layout/radial6"/>
    <dgm:cxn modelId="{EA36011D-F39E-4D76-9D11-908B716A9CD9}" type="presOf" srcId="{0B49523E-5DCE-49D8-B0C1-84E478DF54F9}" destId="{7830116D-00C7-4747-B55A-56829649DA66}" srcOrd="0" destOrd="0" presId="urn:microsoft.com/office/officeart/2005/8/layout/radial6"/>
    <dgm:cxn modelId="{83D89E25-7C97-4BBE-820F-6A10BAE1ABC9}" type="presOf" srcId="{B2712374-C794-4CA7-8BCA-0735A03EAF09}" destId="{4884E64B-BF1F-4B38-A76C-C959FB1B7A41}" srcOrd="0" destOrd="0" presId="urn:microsoft.com/office/officeart/2005/8/layout/radial6"/>
    <dgm:cxn modelId="{65CE256D-6D8F-408B-8F7C-33E51E6855C4}" type="presOf" srcId="{D8607A4A-6AF5-44C7-9273-56D7EDC8D50C}" destId="{5C7CC22B-D4D2-4A14-B178-E4281EE2FE7C}" srcOrd="0" destOrd="0" presId="urn:microsoft.com/office/officeart/2005/8/layout/radial6"/>
    <dgm:cxn modelId="{38DAC94F-E0C4-4478-9F3D-18D913653513}" srcId="{4EE325EA-5078-4A64-82A2-75DC7C19591C}" destId="{6BBB25BC-DE7E-40BE-8057-A9CD7CB1C7EE}" srcOrd="0" destOrd="0" parTransId="{98B3092C-0E3E-4356-80F1-D9670A41F875}" sibTransId="{592CAE93-CB88-4AE2-9BE7-04758F65A997}"/>
    <dgm:cxn modelId="{3F43FE7F-25EC-45F0-B3BF-4DDE2E653DE3}" srcId="{6BBB25BC-DE7E-40BE-8057-A9CD7CB1C7EE}" destId="{0B49523E-5DCE-49D8-B0C1-84E478DF54F9}" srcOrd="1" destOrd="0" parTransId="{49F73FCA-0589-4B8B-819C-5610FBD12EEC}" sibTransId="{DC963740-FBA6-4D63-A8E3-9F5B322996F4}"/>
    <dgm:cxn modelId="{241D4FA4-B4DA-4948-88A8-108DE2A1E189}" srcId="{6BBB25BC-DE7E-40BE-8057-A9CD7CB1C7EE}" destId="{97ED3328-12B3-4344-9CD6-D40A4D19D89C}" srcOrd="2" destOrd="0" parTransId="{77585C49-25A3-4289-A15B-94106E55EFBB}" sibTransId="{D8607A4A-6AF5-44C7-9273-56D7EDC8D50C}"/>
    <dgm:cxn modelId="{266A8DB4-AF21-4638-91EA-A6D6908FECB8}" type="presOf" srcId="{A3EF0140-6587-424B-BA10-F1BE363861C4}" destId="{FB842883-0314-4F0F-B7FF-7C6FFE1504EF}" srcOrd="0" destOrd="0" presId="urn:microsoft.com/office/officeart/2005/8/layout/radial6"/>
    <dgm:cxn modelId="{5429CEB8-9F86-403F-A802-C528078BB09D}" type="presOf" srcId="{E6B9BC50-8AB4-46ED-A42B-FEBC56A739E1}" destId="{285CE8F1-B9C4-43A9-9F42-DCDC03143448}" srcOrd="0" destOrd="0" presId="urn:microsoft.com/office/officeart/2005/8/layout/radial6"/>
    <dgm:cxn modelId="{F42766D4-4813-460A-8F0C-947988B905E7}" type="presOf" srcId="{15C7D4CA-0320-402B-A1F3-C95359BBD36A}" destId="{C11E6D8E-AADA-46AB-99EA-B8143C7C4D20}" srcOrd="0" destOrd="0" presId="urn:microsoft.com/office/officeart/2005/8/layout/radial6"/>
    <dgm:cxn modelId="{BA862BDF-51A9-4E58-B75A-5DE0294D892E}" srcId="{6BBB25BC-DE7E-40BE-8057-A9CD7CB1C7EE}" destId="{E6B9BC50-8AB4-46ED-A42B-FEBC56A739E1}" srcOrd="0" destOrd="0" parTransId="{3CE1B6C3-6F70-45ED-86F3-BC66EB727FF4}" sibTransId="{B2712374-C794-4CA7-8BCA-0735A03EAF09}"/>
    <dgm:cxn modelId="{D84BF1ED-6F1A-4CF1-BDB3-D0419CCA2816}" type="presOf" srcId="{5A366DAA-FCE6-4249-A28C-C6F77670908A}" destId="{2CA6FEF2-84FA-4A18-95B8-0F0B6F166305}" srcOrd="0" destOrd="0" presId="urn:microsoft.com/office/officeart/2005/8/layout/radial6"/>
    <dgm:cxn modelId="{6571AFEE-1CA6-4B00-AB93-918D29ABD13D}" type="presOf" srcId="{97ED3328-12B3-4344-9CD6-D40A4D19D89C}" destId="{ED278DE6-F7FE-4F59-8354-78E4E8B92AA9}" srcOrd="0" destOrd="0" presId="urn:microsoft.com/office/officeart/2005/8/layout/radial6"/>
    <dgm:cxn modelId="{C22A23F4-9F50-4DEF-B59F-DFA33E04C020}" srcId="{6BBB25BC-DE7E-40BE-8057-A9CD7CB1C7EE}" destId="{A83593AB-5441-494B-B2DB-A7F61139A2FA}" srcOrd="4" destOrd="0" parTransId="{4C98C3AF-A799-4777-B88D-BEC837C8BE24}" sibTransId="{5A366DAA-FCE6-4249-A28C-C6F77670908A}"/>
    <dgm:cxn modelId="{940156F5-6BC0-4C3A-B730-E8AC79BB990A}" type="presOf" srcId="{DC963740-FBA6-4D63-A8E3-9F5B322996F4}" destId="{34C66382-8372-41F3-A3EA-0D58C877A582}" srcOrd="0" destOrd="0" presId="urn:microsoft.com/office/officeart/2005/8/layout/radial6"/>
    <dgm:cxn modelId="{86C5E1F7-6509-48F7-A446-D06E96643BCC}" srcId="{6BBB25BC-DE7E-40BE-8057-A9CD7CB1C7EE}" destId="{A3EF0140-6587-424B-BA10-F1BE363861C4}" srcOrd="3" destOrd="0" parTransId="{95654D28-8BBF-4A2B-9057-D2AC4B03A14D}" sibTransId="{15C7D4CA-0320-402B-A1F3-C95359BBD36A}"/>
    <dgm:cxn modelId="{F49025D3-C78B-41F6-A963-F9E0E4BE0DC3}" type="presParOf" srcId="{72A147E3-729A-4D0C-B101-FD5C07C9557A}" destId="{C458A77B-FB6B-478F-A5F6-BD9ED8C0E37F}" srcOrd="0" destOrd="0" presId="urn:microsoft.com/office/officeart/2005/8/layout/radial6"/>
    <dgm:cxn modelId="{5C994825-A0C3-41B5-8980-AA9B659825EB}" type="presParOf" srcId="{72A147E3-729A-4D0C-B101-FD5C07C9557A}" destId="{285CE8F1-B9C4-43A9-9F42-DCDC03143448}" srcOrd="1" destOrd="0" presId="urn:microsoft.com/office/officeart/2005/8/layout/radial6"/>
    <dgm:cxn modelId="{4039E86F-D178-4265-95CB-496D4B82BE8D}" type="presParOf" srcId="{72A147E3-729A-4D0C-B101-FD5C07C9557A}" destId="{881F0E63-3BA0-4DEE-A169-2F0258A433AF}" srcOrd="2" destOrd="0" presId="urn:microsoft.com/office/officeart/2005/8/layout/radial6"/>
    <dgm:cxn modelId="{76A91430-CEAD-463B-B29B-189F7446D94E}" type="presParOf" srcId="{72A147E3-729A-4D0C-B101-FD5C07C9557A}" destId="{4884E64B-BF1F-4B38-A76C-C959FB1B7A41}" srcOrd="3" destOrd="0" presId="urn:microsoft.com/office/officeart/2005/8/layout/radial6"/>
    <dgm:cxn modelId="{A831106D-8BCC-4FB1-BB66-C97F2E5B65BD}" type="presParOf" srcId="{72A147E3-729A-4D0C-B101-FD5C07C9557A}" destId="{7830116D-00C7-4747-B55A-56829649DA66}" srcOrd="4" destOrd="0" presId="urn:microsoft.com/office/officeart/2005/8/layout/radial6"/>
    <dgm:cxn modelId="{C81FC3B6-63C4-4C03-9012-EB38ADA65976}" type="presParOf" srcId="{72A147E3-729A-4D0C-B101-FD5C07C9557A}" destId="{0D40F11A-BB70-49B5-A55B-08D9B405B0A5}" srcOrd="5" destOrd="0" presId="urn:microsoft.com/office/officeart/2005/8/layout/radial6"/>
    <dgm:cxn modelId="{C5E47A51-AA58-4D57-BBD6-71269BD0BDB9}" type="presParOf" srcId="{72A147E3-729A-4D0C-B101-FD5C07C9557A}" destId="{34C66382-8372-41F3-A3EA-0D58C877A582}" srcOrd="6" destOrd="0" presId="urn:microsoft.com/office/officeart/2005/8/layout/radial6"/>
    <dgm:cxn modelId="{7E3E9D57-36CA-4E22-8EA9-6D4A4AEAAD11}" type="presParOf" srcId="{72A147E3-729A-4D0C-B101-FD5C07C9557A}" destId="{ED278DE6-F7FE-4F59-8354-78E4E8B92AA9}" srcOrd="7" destOrd="0" presId="urn:microsoft.com/office/officeart/2005/8/layout/radial6"/>
    <dgm:cxn modelId="{0B3A3418-417D-488C-8243-62347473C41D}" type="presParOf" srcId="{72A147E3-729A-4D0C-B101-FD5C07C9557A}" destId="{1668E915-9D4D-424F-A17D-B8892B166403}" srcOrd="8" destOrd="0" presId="urn:microsoft.com/office/officeart/2005/8/layout/radial6"/>
    <dgm:cxn modelId="{B038675C-C436-48C1-8E4C-ACD39A85E8F4}" type="presParOf" srcId="{72A147E3-729A-4D0C-B101-FD5C07C9557A}" destId="{5C7CC22B-D4D2-4A14-B178-E4281EE2FE7C}" srcOrd="9" destOrd="0" presId="urn:microsoft.com/office/officeart/2005/8/layout/radial6"/>
    <dgm:cxn modelId="{44B2A35D-0B5F-499A-862C-99EB9CA6B41F}" type="presParOf" srcId="{72A147E3-729A-4D0C-B101-FD5C07C9557A}" destId="{FB842883-0314-4F0F-B7FF-7C6FFE1504EF}" srcOrd="10" destOrd="0" presId="urn:microsoft.com/office/officeart/2005/8/layout/radial6"/>
    <dgm:cxn modelId="{7497F047-C1B3-4AAF-8E05-C9223E15A23F}" type="presParOf" srcId="{72A147E3-729A-4D0C-B101-FD5C07C9557A}" destId="{610FF5F2-4475-46F2-9C25-914FEF6CC2C3}" srcOrd="11" destOrd="0" presId="urn:microsoft.com/office/officeart/2005/8/layout/radial6"/>
    <dgm:cxn modelId="{0D733714-10DB-4D15-95CF-6E99C99B60C9}" type="presParOf" srcId="{72A147E3-729A-4D0C-B101-FD5C07C9557A}" destId="{C11E6D8E-AADA-46AB-99EA-B8143C7C4D20}" srcOrd="12" destOrd="0" presId="urn:microsoft.com/office/officeart/2005/8/layout/radial6"/>
    <dgm:cxn modelId="{51EEBF72-D9B2-4A78-B198-57ACC66F3001}" type="presParOf" srcId="{72A147E3-729A-4D0C-B101-FD5C07C9557A}" destId="{9206E2BF-DD30-44D3-BFBC-760A6A023087}" srcOrd="13" destOrd="0" presId="urn:microsoft.com/office/officeart/2005/8/layout/radial6"/>
    <dgm:cxn modelId="{4D12C341-C899-44FC-B192-56CD74A9463D}" type="presParOf" srcId="{72A147E3-729A-4D0C-B101-FD5C07C9557A}" destId="{102885E0-BCED-422C-A102-EE2E8A2B81C9}" srcOrd="14" destOrd="0" presId="urn:microsoft.com/office/officeart/2005/8/layout/radial6"/>
    <dgm:cxn modelId="{2E78D0DC-9805-45D0-AAE2-967F5CB071AC}" type="presParOf" srcId="{72A147E3-729A-4D0C-B101-FD5C07C9557A}" destId="{2CA6FEF2-84FA-4A18-95B8-0F0B6F166305}" srcOrd="15"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CDFC4-8958-4C50-9B71-19362CE46508}" type="doc">
      <dgm:prSet loTypeId="urn:microsoft.com/office/officeart/2005/8/layout/vList3" loCatId="list" qsTypeId="urn:microsoft.com/office/officeart/2005/8/quickstyle/simple1" qsCatId="simple" csTypeId="urn:microsoft.com/office/officeart/2005/8/colors/accent1_1" csCatId="accent1" phldr="1"/>
      <dgm:spPr/>
    </dgm:pt>
    <dgm:pt modelId="{F9C213BA-3822-4AA3-9F1C-90AB61A5D861}">
      <dgm:prSet phldrT="[Texto]" custT="1"/>
      <dgm:spPr/>
      <dgm:t>
        <a:bodyPr/>
        <a:lstStyle/>
        <a:p>
          <a:pPr algn="just"/>
          <a:r>
            <a:rPr lang="es-MX" sz="1600" b="1" dirty="0">
              <a:latin typeface="Monserrat"/>
            </a:rPr>
            <a:t>Brindar el primer auxilio </a:t>
          </a:r>
          <a:r>
            <a:rPr lang="es-CO" sz="1600" b="1" i="0" u="none" dirty="0">
              <a:latin typeface="Monserrat"/>
            </a:rPr>
            <a:t>Primeros auxilios </a:t>
          </a:r>
          <a:r>
            <a:rPr lang="es-CO" sz="1600" b="0" i="0" u="none" dirty="0">
              <a:latin typeface="Monserrat"/>
            </a:rPr>
            <a:t>(En caso de ser requerido, el Brigadista del piso presta la 1ra. atención al lesionado</a:t>
          </a:r>
          <a:endParaRPr lang="es-CO" sz="1600" dirty="0">
            <a:latin typeface="Monserrat"/>
          </a:endParaRPr>
        </a:p>
      </dgm:t>
    </dgm:pt>
    <dgm:pt modelId="{992953CE-A248-49DA-A29F-5AECD1CF6470}" type="parTrans" cxnId="{5D59CFF3-67B3-42BE-81CA-C85AB57B9BF8}">
      <dgm:prSet/>
      <dgm:spPr/>
      <dgm:t>
        <a:bodyPr/>
        <a:lstStyle/>
        <a:p>
          <a:endParaRPr lang="es-CO"/>
        </a:p>
      </dgm:t>
    </dgm:pt>
    <dgm:pt modelId="{F62EC686-777E-49A5-B389-5FCED0F92587}" type="sibTrans" cxnId="{5D59CFF3-67B3-42BE-81CA-C85AB57B9BF8}">
      <dgm:prSet/>
      <dgm:spPr/>
      <dgm:t>
        <a:bodyPr/>
        <a:lstStyle/>
        <a:p>
          <a:endParaRPr lang="es-CO"/>
        </a:p>
      </dgm:t>
    </dgm:pt>
    <dgm:pt modelId="{9BFE7E40-BDB6-40C3-B5E4-B2E6C812549C}">
      <dgm:prSet phldrT="[Texto]" custT="1"/>
      <dgm:spPr/>
      <dgm:t>
        <a:bodyPr/>
        <a:lstStyle/>
        <a:p>
          <a:pPr algn="l"/>
          <a:r>
            <a:rPr lang="es-MX" sz="1600" b="1" dirty="0">
              <a:latin typeface="Monserrat"/>
            </a:rPr>
            <a:t>Reporte del evento (Cualquier servidor puede hacer): </a:t>
          </a:r>
        </a:p>
        <a:p>
          <a:pPr algn="l"/>
          <a:r>
            <a:rPr lang="es-MX" sz="1600" dirty="0">
              <a:latin typeface="Monserrat"/>
            </a:rPr>
            <a:t>*Marque la Línea de Oro para la Rama Judicial:  </a:t>
          </a:r>
          <a:r>
            <a:rPr lang="es-CO" sz="1600" b="1" dirty="0">
              <a:solidFill>
                <a:srgbClr val="002060"/>
              </a:solidFill>
              <a:latin typeface="Monserrat"/>
              <a:cs typeface="Arial" panose="020B0604020202020204" pitchFamily="34" charset="0"/>
            </a:rPr>
            <a:t>601-6000811. Desde un celular: #533 Opción 0</a:t>
          </a:r>
        </a:p>
        <a:p>
          <a:pPr algn="l"/>
          <a:r>
            <a:rPr lang="es-CO" sz="1600" dirty="0">
              <a:solidFill>
                <a:schemeClr val="accent1">
                  <a:lumMod val="50000"/>
                </a:schemeClr>
              </a:solidFill>
              <a:latin typeface="Monserrat"/>
              <a:cs typeface="Arial" panose="020B0604020202020204" pitchFamily="34" charset="0"/>
            </a:rPr>
            <a:t>*</a:t>
          </a:r>
          <a:r>
            <a:rPr lang="es-CO" sz="1600" dirty="0">
              <a:solidFill>
                <a:schemeClr val="tx1"/>
              </a:solidFill>
              <a:latin typeface="Monserrat"/>
              <a:cs typeface="Arial" panose="020B0604020202020204" pitchFamily="34" charset="0"/>
            </a:rPr>
            <a:t>Informe al jefe inmediato sobre el evento</a:t>
          </a:r>
        </a:p>
        <a:p>
          <a:pPr algn="l"/>
          <a:r>
            <a:rPr lang="es-MX" sz="1600" dirty="0">
              <a:solidFill>
                <a:schemeClr val="tx1"/>
              </a:solidFill>
              <a:latin typeface="Monserrat"/>
            </a:rPr>
            <a:t>* Facilite el </a:t>
          </a:r>
          <a:r>
            <a:rPr lang="es-MX" sz="1600" i="1" dirty="0" err="1">
              <a:solidFill>
                <a:schemeClr val="tx1"/>
              </a:solidFill>
              <a:latin typeface="Monserrat"/>
            </a:rPr>
            <a:t>Triaje</a:t>
          </a:r>
          <a:r>
            <a:rPr lang="es-MX" sz="1600" dirty="0">
              <a:solidFill>
                <a:schemeClr val="tx1"/>
              </a:solidFill>
              <a:latin typeface="Monserrat"/>
            </a:rPr>
            <a:t> de la ARL (Ambulancia vs </a:t>
          </a:r>
          <a:r>
            <a:rPr lang="es-MX" sz="1600" dirty="0" err="1">
              <a:solidFill>
                <a:schemeClr val="tx1"/>
              </a:solidFill>
              <a:latin typeface="Monserrat"/>
            </a:rPr>
            <a:t>Prestaci</a:t>
          </a:r>
          <a:r>
            <a:rPr lang="es-MX" sz="1600" dirty="0">
              <a:solidFill>
                <a:schemeClr val="tx1"/>
              </a:solidFill>
              <a:latin typeface="Monserrat"/>
            </a:rPr>
            <a:t>´´</a:t>
          </a:r>
          <a:r>
            <a:rPr lang="es-MX" sz="1600" dirty="0" err="1">
              <a:solidFill>
                <a:schemeClr val="tx1"/>
              </a:solidFill>
              <a:latin typeface="Monserrat"/>
            </a:rPr>
            <a:t>on</a:t>
          </a:r>
          <a:r>
            <a:rPr lang="es-MX" sz="1600" dirty="0">
              <a:solidFill>
                <a:schemeClr val="tx1"/>
              </a:solidFill>
              <a:latin typeface="Monserrat"/>
            </a:rPr>
            <a:t> asistencial)</a:t>
          </a:r>
          <a:endParaRPr lang="es-CO" sz="1600" dirty="0">
            <a:solidFill>
              <a:schemeClr val="tx1"/>
            </a:solidFill>
            <a:latin typeface="Monserrat"/>
          </a:endParaRPr>
        </a:p>
      </dgm:t>
    </dgm:pt>
    <dgm:pt modelId="{452891BE-87BC-4C60-82A1-01F81CD5422E}" type="parTrans" cxnId="{D4D4BB85-DF20-4634-945F-812649F81B4F}">
      <dgm:prSet/>
      <dgm:spPr/>
      <dgm:t>
        <a:bodyPr/>
        <a:lstStyle/>
        <a:p>
          <a:endParaRPr lang="es-CO"/>
        </a:p>
      </dgm:t>
    </dgm:pt>
    <dgm:pt modelId="{EEA75AE7-C256-430C-B57E-BA68C7693B99}" type="sibTrans" cxnId="{D4D4BB85-DF20-4634-945F-812649F81B4F}">
      <dgm:prSet/>
      <dgm:spPr/>
      <dgm:t>
        <a:bodyPr/>
        <a:lstStyle/>
        <a:p>
          <a:endParaRPr lang="es-CO"/>
        </a:p>
      </dgm:t>
    </dgm:pt>
    <dgm:pt modelId="{75385FB2-28C4-4CEC-8265-9A10D1094554}">
      <dgm:prSet phldrT="[Texto]" custT="1"/>
      <dgm:spPr/>
      <dgm:t>
        <a:bodyPr/>
        <a:lstStyle/>
        <a:p>
          <a:pPr algn="just"/>
          <a:r>
            <a:rPr lang="es-MX" sz="1600" dirty="0">
              <a:latin typeface="Monserrat"/>
            </a:rPr>
            <a:t>Bride toda la información necesaria al Coordinador de SST, para iniciar con el proceso de </a:t>
          </a:r>
          <a:r>
            <a:rPr lang="es-MX" sz="1600" i="1" dirty="0">
              <a:latin typeface="Monserrat"/>
            </a:rPr>
            <a:t>Investigación de Accidente de Trabajo </a:t>
          </a:r>
          <a:r>
            <a:rPr lang="es-CO" sz="1600" dirty="0">
              <a:latin typeface="Monserrat"/>
            </a:rPr>
            <a:t>dentro de los 2 días hábiles siguientes a la ocurrencia del evento</a:t>
          </a:r>
        </a:p>
      </dgm:t>
    </dgm:pt>
    <dgm:pt modelId="{0AC2A81F-99F1-458A-AA2B-C813F7D41CDC}" type="parTrans" cxnId="{61A2BE18-EA6A-4B67-A0BC-8B43422395B7}">
      <dgm:prSet/>
      <dgm:spPr/>
      <dgm:t>
        <a:bodyPr/>
        <a:lstStyle/>
        <a:p>
          <a:endParaRPr lang="es-CO"/>
        </a:p>
      </dgm:t>
    </dgm:pt>
    <dgm:pt modelId="{CD5FCE6A-3225-4AED-B699-65FD74FC8DDD}" type="sibTrans" cxnId="{61A2BE18-EA6A-4B67-A0BC-8B43422395B7}">
      <dgm:prSet/>
      <dgm:spPr/>
      <dgm:t>
        <a:bodyPr/>
        <a:lstStyle/>
        <a:p>
          <a:endParaRPr lang="es-CO"/>
        </a:p>
      </dgm:t>
    </dgm:pt>
    <dgm:pt modelId="{159849D2-C522-4A3C-A6CF-B2FADCBD228E}" type="pres">
      <dgm:prSet presAssocID="{E56CDFC4-8958-4C50-9B71-19362CE46508}" presName="linearFlow" presStyleCnt="0">
        <dgm:presLayoutVars>
          <dgm:dir/>
          <dgm:resizeHandles val="exact"/>
        </dgm:presLayoutVars>
      </dgm:prSet>
      <dgm:spPr/>
    </dgm:pt>
    <dgm:pt modelId="{45A9533B-AA3D-4CA4-8E5B-BAC807F55F88}" type="pres">
      <dgm:prSet presAssocID="{F9C213BA-3822-4AA3-9F1C-90AB61A5D861}" presName="composite" presStyleCnt="0"/>
      <dgm:spPr/>
    </dgm:pt>
    <dgm:pt modelId="{274F5472-69A5-4E9F-92E5-85FD10BC4BC5}" type="pres">
      <dgm:prSet presAssocID="{F9C213BA-3822-4AA3-9F1C-90AB61A5D861}"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36D3E0D-0E60-445E-A89B-AB3C7A85B4BD}" type="pres">
      <dgm:prSet presAssocID="{F9C213BA-3822-4AA3-9F1C-90AB61A5D861}" presName="txShp" presStyleLbl="node1" presStyleIdx="0" presStyleCnt="3" custScaleY="69235">
        <dgm:presLayoutVars>
          <dgm:bulletEnabled val="1"/>
        </dgm:presLayoutVars>
      </dgm:prSet>
      <dgm:spPr/>
    </dgm:pt>
    <dgm:pt modelId="{07B7DCA8-B042-46FB-B46D-702E0577B9B4}" type="pres">
      <dgm:prSet presAssocID="{F62EC686-777E-49A5-B389-5FCED0F92587}" presName="spacing" presStyleCnt="0"/>
      <dgm:spPr/>
    </dgm:pt>
    <dgm:pt modelId="{D92310C6-005E-4F30-B5E9-746F3895A35C}" type="pres">
      <dgm:prSet presAssocID="{9BFE7E40-BDB6-40C3-B5E4-B2E6C812549C}" presName="composite" presStyleCnt="0"/>
      <dgm:spPr/>
    </dgm:pt>
    <dgm:pt modelId="{56926A3E-D302-4806-9B76-B333FA04700E}" type="pres">
      <dgm:prSet presAssocID="{9BFE7E40-BDB6-40C3-B5E4-B2E6C812549C}"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35AA9A0-D564-4A71-9E5B-0B5AE0179677}" type="pres">
      <dgm:prSet presAssocID="{9BFE7E40-BDB6-40C3-B5E4-B2E6C812549C}" presName="txShp" presStyleLbl="node1" presStyleIdx="1" presStyleCnt="3" custScaleY="164926">
        <dgm:presLayoutVars>
          <dgm:bulletEnabled val="1"/>
        </dgm:presLayoutVars>
      </dgm:prSet>
      <dgm:spPr/>
    </dgm:pt>
    <dgm:pt modelId="{B74F2705-5D23-4116-A9ED-74161B00FB9E}" type="pres">
      <dgm:prSet presAssocID="{EEA75AE7-C256-430C-B57E-BA68C7693B99}" presName="spacing" presStyleCnt="0"/>
      <dgm:spPr/>
    </dgm:pt>
    <dgm:pt modelId="{AA5C5687-367F-49CC-B330-34EBABD7100E}" type="pres">
      <dgm:prSet presAssocID="{75385FB2-28C4-4CEC-8265-9A10D1094554}" presName="composite" presStyleCnt="0"/>
      <dgm:spPr/>
    </dgm:pt>
    <dgm:pt modelId="{8A211030-F0F7-428D-89A1-9708CE6C665B}" type="pres">
      <dgm:prSet presAssocID="{75385FB2-28C4-4CEC-8265-9A10D109455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3588B72D-0578-44B0-83CB-E95422E61E57}" type="pres">
      <dgm:prSet presAssocID="{75385FB2-28C4-4CEC-8265-9A10D1094554}" presName="txShp" presStyleLbl="node1" presStyleIdx="2" presStyleCnt="3">
        <dgm:presLayoutVars>
          <dgm:bulletEnabled val="1"/>
        </dgm:presLayoutVars>
      </dgm:prSet>
      <dgm:spPr/>
    </dgm:pt>
  </dgm:ptLst>
  <dgm:cxnLst>
    <dgm:cxn modelId="{61A2BE18-EA6A-4B67-A0BC-8B43422395B7}" srcId="{E56CDFC4-8958-4C50-9B71-19362CE46508}" destId="{75385FB2-28C4-4CEC-8265-9A10D1094554}" srcOrd="2" destOrd="0" parTransId="{0AC2A81F-99F1-458A-AA2B-C813F7D41CDC}" sibTransId="{CD5FCE6A-3225-4AED-B699-65FD74FC8DDD}"/>
    <dgm:cxn modelId="{C30D1637-8DEB-4673-8549-F2C97A0D9194}" type="presOf" srcId="{E56CDFC4-8958-4C50-9B71-19362CE46508}" destId="{159849D2-C522-4A3C-A6CF-B2FADCBD228E}" srcOrd="0" destOrd="0" presId="urn:microsoft.com/office/officeart/2005/8/layout/vList3"/>
    <dgm:cxn modelId="{BE47BB51-7F32-4F7A-85E8-A0FBD6CF9F06}" type="presOf" srcId="{75385FB2-28C4-4CEC-8265-9A10D1094554}" destId="{3588B72D-0578-44B0-83CB-E95422E61E57}" srcOrd="0" destOrd="0" presId="urn:microsoft.com/office/officeart/2005/8/layout/vList3"/>
    <dgm:cxn modelId="{50FA995A-C88E-4B7B-A168-02BB32FE8F31}" type="presOf" srcId="{F9C213BA-3822-4AA3-9F1C-90AB61A5D861}" destId="{536D3E0D-0E60-445E-A89B-AB3C7A85B4BD}" srcOrd="0" destOrd="0" presId="urn:microsoft.com/office/officeart/2005/8/layout/vList3"/>
    <dgm:cxn modelId="{D4D4BB85-DF20-4634-945F-812649F81B4F}" srcId="{E56CDFC4-8958-4C50-9B71-19362CE46508}" destId="{9BFE7E40-BDB6-40C3-B5E4-B2E6C812549C}" srcOrd="1" destOrd="0" parTransId="{452891BE-87BC-4C60-82A1-01F81CD5422E}" sibTransId="{EEA75AE7-C256-430C-B57E-BA68C7693B99}"/>
    <dgm:cxn modelId="{82E65EA1-B857-4CD1-8E60-D547CBDBDE45}" type="presOf" srcId="{9BFE7E40-BDB6-40C3-B5E4-B2E6C812549C}" destId="{E35AA9A0-D564-4A71-9E5B-0B5AE0179677}" srcOrd="0" destOrd="0" presId="urn:microsoft.com/office/officeart/2005/8/layout/vList3"/>
    <dgm:cxn modelId="{5D59CFF3-67B3-42BE-81CA-C85AB57B9BF8}" srcId="{E56CDFC4-8958-4C50-9B71-19362CE46508}" destId="{F9C213BA-3822-4AA3-9F1C-90AB61A5D861}" srcOrd="0" destOrd="0" parTransId="{992953CE-A248-49DA-A29F-5AECD1CF6470}" sibTransId="{F62EC686-777E-49A5-B389-5FCED0F92587}"/>
    <dgm:cxn modelId="{65904DA8-492D-46AE-963F-5640741D17F6}" type="presParOf" srcId="{159849D2-C522-4A3C-A6CF-B2FADCBD228E}" destId="{45A9533B-AA3D-4CA4-8E5B-BAC807F55F88}" srcOrd="0" destOrd="0" presId="urn:microsoft.com/office/officeart/2005/8/layout/vList3"/>
    <dgm:cxn modelId="{FD154EB5-2397-4306-8D1E-6D2B02E41343}" type="presParOf" srcId="{45A9533B-AA3D-4CA4-8E5B-BAC807F55F88}" destId="{274F5472-69A5-4E9F-92E5-85FD10BC4BC5}" srcOrd="0" destOrd="0" presId="urn:microsoft.com/office/officeart/2005/8/layout/vList3"/>
    <dgm:cxn modelId="{3D932CD6-C363-4615-A977-E0C368A2E987}" type="presParOf" srcId="{45A9533B-AA3D-4CA4-8E5B-BAC807F55F88}" destId="{536D3E0D-0E60-445E-A89B-AB3C7A85B4BD}" srcOrd="1" destOrd="0" presId="urn:microsoft.com/office/officeart/2005/8/layout/vList3"/>
    <dgm:cxn modelId="{269F41A2-92CB-4414-97BB-F685AD851ED8}" type="presParOf" srcId="{159849D2-C522-4A3C-A6CF-B2FADCBD228E}" destId="{07B7DCA8-B042-46FB-B46D-702E0577B9B4}" srcOrd="1" destOrd="0" presId="urn:microsoft.com/office/officeart/2005/8/layout/vList3"/>
    <dgm:cxn modelId="{949D030B-A22C-4BFA-867D-0BBBCCF5E3EE}" type="presParOf" srcId="{159849D2-C522-4A3C-A6CF-B2FADCBD228E}" destId="{D92310C6-005E-4F30-B5E9-746F3895A35C}" srcOrd="2" destOrd="0" presId="urn:microsoft.com/office/officeart/2005/8/layout/vList3"/>
    <dgm:cxn modelId="{79415AE5-D7C5-4947-9890-7441A696634E}" type="presParOf" srcId="{D92310C6-005E-4F30-B5E9-746F3895A35C}" destId="{56926A3E-D302-4806-9B76-B333FA04700E}" srcOrd="0" destOrd="0" presId="urn:microsoft.com/office/officeart/2005/8/layout/vList3"/>
    <dgm:cxn modelId="{9D04587B-2864-476F-982C-9F1E8BF9FF5C}" type="presParOf" srcId="{D92310C6-005E-4F30-B5E9-746F3895A35C}" destId="{E35AA9A0-D564-4A71-9E5B-0B5AE0179677}" srcOrd="1" destOrd="0" presId="urn:microsoft.com/office/officeart/2005/8/layout/vList3"/>
    <dgm:cxn modelId="{1A4B2F1B-4B0F-4073-9BED-E64AA905D681}" type="presParOf" srcId="{159849D2-C522-4A3C-A6CF-B2FADCBD228E}" destId="{B74F2705-5D23-4116-A9ED-74161B00FB9E}" srcOrd="3" destOrd="0" presId="urn:microsoft.com/office/officeart/2005/8/layout/vList3"/>
    <dgm:cxn modelId="{77DF0521-082C-4523-93E7-602E8009C779}" type="presParOf" srcId="{159849D2-C522-4A3C-A6CF-B2FADCBD228E}" destId="{AA5C5687-367F-49CC-B330-34EBABD7100E}" srcOrd="4" destOrd="0" presId="urn:microsoft.com/office/officeart/2005/8/layout/vList3"/>
    <dgm:cxn modelId="{12FDD2A2-88AE-4EAD-9B0D-9034A7C1A426}" type="presParOf" srcId="{AA5C5687-367F-49CC-B330-34EBABD7100E}" destId="{8A211030-F0F7-428D-89A1-9708CE6C665B}" srcOrd="0" destOrd="0" presId="urn:microsoft.com/office/officeart/2005/8/layout/vList3"/>
    <dgm:cxn modelId="{2D80733F-9A8A-4F45-9E39-B89823319C51}" type="presParOf" srcId="{AA5C5687-367F-49CC-B330-34EBABD7100E}" destId="{3588B72D-0578-44B0-83CB-E95422E61E57}"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D0A00B-6F0F-4501-92E1-E42C471EB1A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CO"/>
        </a:p>
      </dgm:t>
    </dgm:pt>
    <dgm:pt modelId="{5BE7F52C-E729-443D-879B-A571F9030E9F}">
      <dgm:prSet phldrT="[Texto]"/>
      <dgm:spPr/>
      <dgm:t>
        <a:bodyPr/>
        <a:lstStyle/>
        <a:p>
          <a:r>
            <a:rPr lang="es-CO" dirty="0"/>
            <a:t>Bucaramanga: Carrera 12 #31-08 Piso 2</a:t>
          </a:r>
        </a:p>
      </dgm:t>
    </dgm:pt>
    <dgm:pt modelId="{D2524690-1597-4E97-AB97-BECE45583A00}" type="parTrans" cxnId="{4DD01E61-2D97-4079-8B7C-708C706DF62A}">
      <dgm:prSet/>
      <dgm:spPr/>
      <dgm:t>
        <a:bodyPr/>
        <a:lstStyle/>
        <a:p>
          <a:endParaRPr lang="es-CO"/>
        </a:p>
      </dgm:t>
    </dgm:pt>
    <dgm:pt modelId="{EADAC212-76E3-4D6E-B32D-354FB9918232}" type="sibTrans" cxnId="{4DD01E61-2D97-4079-8B7C-708C706DF62A}">
      <dgm:prSet/>
      <dgm:spPr/>
      <dgm:t>
        <a:bodyPr/>
        <a:lstStyle/>
        <a:p>
          <a:endParaRPr lang="es-CO"/>
        </a:p>
      </dgm:t>
    </dgm:pt>
    <dgm:pt modelId="{F2C0E639-0C0D-48AE-8042-A99953E7A1CA}">
      <dgm:prSet phldrT="[Texto]"/>
      <dgm:spPr/>
      <dgm:t>
        <a:bodyPr/>
        <a:lstStyle/>
        <a:p>
          <a:r>
            <a:rPr lang="es-CO" dirty="0"/>
            <a:t>Bucaramanga: Palacio de Justicia “José Vicente Azuero Oficina  326</a:t>
          </a:r>
        </a:p>
      </dgm:t>
    </dgm:pt>
    <dgm:pt modelId="{3EDE3814-3834-4F23-9C0D-D40B84FD63EA}" type="parTrans" cxnId="{E9920A60-4AE4-4AAE-997F-8D909B127994}">
      <dgm:prSet/>
      <dgm:spPr/>
      <dgm:t>
        <a:bodyPr/>
        <a:lstStyle/>
        <a:p>
          <a:endParaRPr lang="es-CO"/>
        </a:p>
      </dgm:t>
    </dgm:pt>
    <dgm:pt modelId="{82A3C2C4-0271-448A-8196-08205822BF80}" type="sibTrans" cxnId="{E9920A60-4AE4-4AAE-997F-8D909B127994}">
      <dgm:prSet/>
      <dgm:spPr/>
      <dgm:t>
        <a:bodyPr/>
        <a:lstStyle/>
        <a:p>
          <a:endParaRPr lang="es-CO"/>
        </a:p>
      </dgm:t>
    </dgm:pt>
    <dgm:pt modelId="{E8F3AEF8-33AD-4A3C-8104-406D84B64273}">
      <dgm:prSet phldrT="[Texto]"/>
      <dgm:spPr/>
      <dgm:t>
        <a:bodyPr/>
        <a:lstStyle/>
        <a:p>
          <a:r>
            <a:rPr lang="es-CO" dirty="0"/>
            <a:t>San Gil: Palacio de Justicia “Jorge Carreño Luengas” Piso 2.</a:t>
          </a:r>
        </a:p>
      </dgm:t>
    </dgm:pt>
    <dgm:pt modelId="{F799D098-FCC2-45FF-8596-8BA5ADF9A5C8}" type="parTrans" cxnId="{DAEF29A8-8287-4097-95A5-B486E7F5CD54}">
      <dgm:prSet/>
      <dgm:spPr/>
      <dgm:t>
        <a:bodyPr/>
        <a:lstStyle/>
        <a:p>
          <a:endParaRPr lang="es-CO"/>
        </a:p>
      </dgm:t>
    </dgm:pt>
    <dgm:pt modelId="{D4A1BDD2-6937-48DB-9963-7E94C250AC4E}" type="sibTrans" cxnId="{DAEF29A8-8287-4097-95A5-B486E7F5CD54}">
      <dgm:prSet/>
      <dgm:spPr/>
      <dgm:t>
        <a:bodyPr/>
        <a:lstStyle/>
        <a:p>
          <a:endParaRPr lang="es-CO"/>
        </a:p>
      </dgm:t>
    </dgm:pt>
    <dgm:pt modelId="{1C0C2A8F-BCA2-424F-ABCE-61B9E6DA8F5A}" type="pres">
      <dgm:prSet presAssocID="{E9D0A00B-6F0F-4501-92E1-E42C471EB1AE}" presName="linear" presStyleCnt="0">
        <dgm:presLayoutVars>
          <dgm:dir/>
          <dgm:animLvl val="lvl"/>
          <dgm:resizeHandles val="exact"/>
        </dgm:presLayoutVars>
      </dgm:prSet>
      <dgm:spPr/>
    </dgm:pt>
    <dgm:pt modelId="{7F6259BA-7C83-48AC-AD40-505F8EB69D4D}" type="pres">
      <dgm:prSet presAssocID="{5BE7F52C-E729-443D-879B-A571F9030E9F}" presName="parentLin" presStyleCnt="0"/>
      <dgm:spPr/>
    </dgm:pt>
    <dgm:pt modelId="{031B0675-911E-45B1-8F1E-27C8404AE577}" type="pres">
      <dgm:prSet presAssocID="{5BE7F52C-E729-443D-879B-A571F9030E9F}" presName="parentLeftMargin" presStyleLbl="node1" presStyleIdx="0" presStyleCnt="3"/>
      <dgm:spPr/>
    </dgm:pt>
    <dgm:pt modelId="{140BBFF7-8C16-4698-AE94-E2F5E3A8B049}" type="pres">
      <dgm:prSet presAssocID="{5BE7F52C-E729-443D-879B-A571F9030E9F}" presName="parentText" presStyleLbl="node1" presStyleIdx="0" presStyleCnt="3">
        <dgm:presLayoutVars>
          <dgm:chMax val="0"/>
          <dgm:bulletEnabled val="1"/>
        </dgm:presLayoutVars>
      </dgm:prSet>
      <dgm:spPr/>
    </dgm:pt>
    <dgm:pt modelId="{814F0ED2-45BE-44C5-98B8-41CD3EBA0EFC}" type="pres">
      <dgm:prSet presAssocID="{5BE7F52C-E729-443D-879B-A571F9030E9F}" presName="negativeSpace" presStyleCnt="0"/>
      <dgm:spPr/>
    </dgm:pt>
    <dgm:pt modelId="{3B917463-1F4F-4D66-AAA2-EB7DF6102DE5}" type="pres">
      <dgm:prSet presAssocID="{5BE7F52C-E729-443D-879B-A571F9030E9F}" presName="childText" presStyleLbl="conFgAcc1" presStyleIdx="0" presStyleCnt="3">
        <dgm:presLayoutVars>
          <dgm:bulletEnabled val="1"/>
        </dgm:presLayoutVars>
      </dgm:prSet>
      <dgm:spPr/>
    </dgm:pt>
    <dgm:pt modelId="{7AEF8E41-6A6E-4C53-9E10-32A165F3B235}" type="pres">
      <dgm:prSet presAssocID="{EADAC212-76E3-4D6E-B32D-354FB9918232}" presName="spaceBetweenRectangles" presStyleCnt="0"/>
      <dgm:spPr/>
    </dgm:pt>
    <dgm:pt modelId="{9B6CDB7F-C14E-44DE-A1FD-606109F84BA4}" type="pres">
      <dgm:prSet presAssocID="{F2C0E639-0C0D-48AE-8042-A99953E7A1CA}" presName="parentLin" presStyleCnt="0"/>
      <dgm:spPr/>
    </dgm:pt>
    <dgm:pt modelId="{E8CAF3E9-4ECE-4F45-8F2B-75F0DAD83F46}" type="pres">
      <dgm:prSet presAssocID="{F2C0E639-0C0D-48AE-8042-A99953E7A1CA}" presName="parentLeftMargin" presStyleLbl="node1" presStyleIdx="0" presStyleCnt="3"/>
      <dgm:spPr/>
    </dgm:pt>
    <dgm:pt modelId="{6D060DD4-B598-436F-9634-7A5D21BB2902}" type="pres">
      <dgm:prSet presAssocID="{F2C0E639-0C0D-48AE-8042-A99953E7A1CA}" presName="parentText" presStyleLbl="node1" presStyleIdx="1" presStyleCnt="3">
        <dgm:presLayoutVars>
          <dgm:chMax val="0"/>
          <dgm:bulletEnabled val="1"/>
        </dgm:presLayoutVars>
      </dgm:prSet>
      <dgm:spPr/>
    </dgm:pt>
    <dgm:pt modelId="{A362EF83-24B2-40AC-A613-B9ECF8D71FE1}" type="pres">
      <dgm:prSet presAssocID="{F2C0E639-0C0D-48AE-8042-A99953E7A1CA}" presName="negativeSpace" presStyleCnt="0"/>
      <dgm:spPr/>
    </dgm:pt>
    <dgm:pt modelId="{5A44589D-E5C3-4CE6-9523-0E414B21D479}" type="pres">
      <dgm:prSet presAssocID="{F2C0E639-0C0D-48AE-8042-A99953E7A1CA}" presName="childText" presStyleLbl="conFgAcc1" presStyleIdx="1" presStyleCnt="3">
        <dgm:presLayoutVars>
          <dgm:bulletEnabled val="1"/>
        </dgm:presLayoutVars>
      </dgm:prSet>
      <dgm:spPr/>
    </dgm:pt>
    <dgm:pt modelId="{D5A24705-296E-4D06-A9DA-ED132A531463}" type="pres">
      <dgm:prSet presAssocID="{82A3C2C4-0271-448A-8196-08205822BF80}" presName="spaceBetweenRectangles" presStyleCnt="0"/>
      <dgm:spPr/>
    </dgm:pt>
    <dgm:pt modelId="{DFF0F6F8-C48F-46D9-93DB-232F6CCAC49E}" type="pres">
      <dgm:prSet presAssocID="{E8F3AEF8-33AD-4A3C-8104-406D84B64273}" presName="parentLin" presStyleCnt="0"/>
      <dgm:spPr/>
    </dgm:pt>
    <dgm:pt modelId="{FEAF0F73-9E2F-44AD-9D34-A4CEE8E2157C}" type="pres">
      <dgm:prSet presAssocID="{E8F3AEF8-33AD-4A3C-8104-406D84B64273}" presName="parentLeftMargin" presStyleLbl="node1" presStyleIdx="1" presStyleCnt="3"/>
      <dgm:spPr/>
    </dgm:pt>
    <dgm:pt modelId="{C4B811BC-A2C1-413C-A439-3F271807DDAD}" type="pres">
      <dgm:prSet presAssocID="{E8F3AEF8-33AD-4A3C-8104-406D84B64273}" presName="parentText" presStyleLbl="node1" presStyleIdx="2" presStyleCnt="3">
        <dgm:presLayoutVars>
          <dgm:chMax val="0"/>
          <dgm:bulletEnabled val="1"/>
        </dgm:presLayoutVars>
      </dgm:prSet>
      <dgm:spPr/>
    </dgm:pt>
    <dgm:pt modelId="{36F627C0-7F31-456E-91D7-01B0757BFC15}" type="pres">
      <dgm:prSet presAssocID="{E8F3AEF8-33AD-4A3C-8104-406D84B64273}" presName="negativeSpace" presStyleCnt="0"/>
      <dgm:spPr/>
    </dgm:pt>
    <dgm:pt modelId="{8D535AFF-FD37-4608-89B3-3336C60B79B9}" type="pres">
      <dgm:prSet presAssocID="{E8F3AEF8-33AD-4A3C-8104-406D84B64273}" presName="childText" presStyleLbl="conFgAcc1" presStyleIdx="2" presStyleCnt="3">
        <dgm:presLayoutVars>
          <dgm:bulletEnabled val="1"/>
        </dgm:presLayoutVars>
      </dgm:prSet>
      <dgm:spPr/>
    </dgm:pt>
  </dgm:ptLst>
  <dgm:cxnLst>
    <dgm:cxn modelId="{C7427106-8DA1-4DDE-8CDC-18D2687C6233}" type="presOf" srcId="{E9D0A00B-6F0F-4501-92E1-E42C471EB1AE}" destId="{1C0C2A8F-BCA2-424F-ABCE-61B9E6DA8F5A}" srcOrd="0" destOrd="0" presId="urn:microsoft.com/office/officeart/2005/8/layout/list1"/>
    <dgm:cxn modelId="{92D5E933-9D1A-494A-BDF5-FD0400DEEC87}" type="presOf" srcId="{F2C0E639-0C0D-48AE-8042-A99953E7A1CA}" destId="{E8CAF3E9-4ECE-4F45-8F2B-75F0DAD83F46}" srcOrd="0" destOrd="0" presId="urn:microsoft.com/office/officeart/2005/8/layout/list1"/>
    <dgm:cxn modelId="{E9920A60-4AE4-4AAE-997F-8D909B127994}" srcId="{E9D0A00B-6F0F-4501-92E1-E42C471EB1AE}" destId="{F2C0E639-0C0D-48AE-8042-A99953E7A1CA}" srcOrd="1" destOrd="0" parTransId="{3EDE3814-3834-4F23-9C0D-D40B84FD63EA}" sibTransId="{82A3C2C4-0271-448A-8196-08205822BF80}"/>
    <dgm:cxn modelId="{4DD01E61-2D97-4079-8B7C-708C706DF62A}" srcId="{E9D0A00B-6F0F-4501-92E1-E42C471EB1AE}" destId="{5BE7F52C-E729-443D-879B-A571F9030E9F}" srcOrd="0" destOrd="0" parTransId="{D2524690-1597-4E97-AB97-BECE45583A00}" sibTransId="{EADAC212-76E3-4D6E-B32D-354FB9918232}"/>
    <dgm:cxn modelId="{DAEF29A8-8287-4097-95A5-B486E7F5CD54}" srcId="{E9D0A00B-6F0F-4501-92E1-E42C471EB1AE}" destId="{E8F3AEF8-33AD-4A3C-8104-406D84B64273}" srcOrd="2" destOrd="0" parTransId="{F799D098-FCC2-45FF-8596-8BA5ADF9A5C8}" sibTransId="{D4A1BDD2-6937-48DB-9963-7E94C250AC4E}"/>
    <dgm:cxn modelId="{053C88AB-DC88-4E0F-B226-4DF2B7D361BA}" type="presOf" srcId="{E8F3AEF8-33AD-4A3C-8104-406D84B64273}" destId="{FEAF0F73-9E2F-44AD-9D34-A4CEE8E2157C}" srcOrd="0" destOrd="0" presId="urn:microsoft.com/office/officeart/2005/8/layout/list1"/>
    <dgm:cxn modelId="{78604EB5-D107-43FF-9181-08C7B2D3CD80}" type="presOf" srcId="{F2C0E639-0C0D-48AE-8042-A99953E7A1CA}" destId="{6D060DD4-B598-436F-9634-7A5D21BB2902}" srcOrd="1" destOrd="0" presId="urn:microsoft.com/office/officeart/2005/8/layout/list1"/>
    <dgm:cxn modelId="{48C512D8-C164-4DE3-A770-A1A28914F5E0}" type="presOf" srcId="{5BE7F52C-E729-443D-879B-A571F9030E9F}" destId="{140BBFF7-8C16-4698-AE94-E2F5E3A8B049}" srcOrd="1" destOrd="0" presId="urn:microsoft.com/office/officeart/2005/8/layout/list1"/>
    <dgm:cxn modelId="{52FCC4E0-953F-4954-8DD1-686BFB28455D}" type="presOf" srcId="{E8F3AEF8-33AD-4A3C-8104-406D84B64273}" destId="{C4B811BC-A2C1-413C-A439-3F271807DDAD}" srcOrd="1" destOrd="0" presId="urn:microsoft.com/office/officeart/2005/8/layout/list1"/>
    <dgm:cxn modelId="{5C5FB6EC-EF41-4F00-8952-1A79AD0F54AA}" type="presOf" srcId="{5BE7F52C-E729-443D-879B-A571F9030E9F}" destId="{031B0675-911E-45B1-8F1E-27C8404AE577}" srcOrd="0" destOrd="0" presId="urn:microsoft.com/office/officeart/2005/8/layout/list1"/>
    <dgm:cxn modelId="{D943B0E1-8F64-4C19-B33E-A7D668274CD4}" type="presParOf" srcId="{1C0C2A8F-BCA2-424F-ABCE-61B9E6DA8F5A}" destId="{7F6259BA-7C83-48AC-AD40-505F8EB69D4D}" srcOrd="0" destOrd="0" presId="urn:microsoft.com/office/officeart/2005/8/layout/list1"/>
    <dgm:cxn modelId="{FEBDDDF0-8784-445C-9C44-D05E8F4F7BC3}" type="presParOf" srcId="{7F6259BA-7C83-48AC-AD40-505F8EB69D4D}" destId="{031B0675-911E-45B1-8F1E-27C8404AE577}" srcOrd="0" destOrd="0" presId="urn:microsoft.com/office/officeart/2005/8/layout/list1"/>
    <dgm:cxn modelId="{7C3451C2-D14B-4A2F-9A0E-698D2BD846C0}" type="presParOf" srcId="{7F6259BA-7C83-48AC-AD40-505F8EB69D4D}" destId="{140BBFF7-8C16-4698-AE94-E2F5E3A8B049}" srcOrd="1" destOrd="0" presId="urn:microsoft.com/office/officeart/2005/8/layout/list1"/>
    <dgm:cxn modelId="{E3B6E8EE-613C-4C25-9F39-8239EFC25988}" type="presParOf" srcId="{1C0C2A8F-BCA2-424F-ABCE-61B9E6DA8F5A}" destId="{814F0ED2-45BE-44C5-98B8-41CD3EBA0EFC}" srcOrd="1" destOrd="0" presId="urn:microsoft.com/office/officeart/2005/8/layout/list1"/>
    <dgm:cxn modelId="{D2A1FA5C-F381-4802-BDDB-B621E85C75C6}" type="presParOf" srcId="{1C0C2A8F-BCA2-424F-ABCE-61B9E6DA8F5A}" destId="{3B917463-1F4F-4D66-AAA2-EB7DF6102DE5}" srcOrd="2" destOrd="0" presId="urn:microsoft.com/office/officeart/2005/8/layout/list1"/>
    <dgm:cxn modelId="{88BDD6CB-7781-43F8-8117-0AA1DB00A226}" type="presParOf" srcId="{1C0C2A8F-BCA2-424F-ABCE-61B9E6DA8F5A}" destId="{7AEF8E41-6A6E-4C53-9E10-32A165F3B235}" srcOrd="3" destOrd="0" presId="urn:microsoft.com/office/officeart/2005/8/layout/list1"/>
    <dgm:cxn modelId="{BE33AFB7-209C-44D9-977D-26B646D73C7B}" type="presParOf" srcId="{1C0C2A8F-BCA2-424F-ABCE-61B9E6DA8F5A}" destId="{9B6CDB7F-C14E-44DE-A1FD-606109F84BA4}" srcOrd="4" destOrd="0" presId="urn:microsoft.com/office/officeart/2005/8/layout/list1"/>
    <dgm:cxn modelId="{F17CF0E2-0056-4B77-BEDF-49637B9820EC}" type="presParOf" srcId="{9B6CDB7F-C14E-44DE-A1FD-606109F84BA4}" destId="{E8CAF3E9-4ECE-4F45-8F2B-75F0DAD83F46}" srcOrd="0" destOrd="0" presId="urn:microsoft.com/office/officeart/2005/8/layout/list1"/>
    <dgm:cxn modelId="{553F7F8F-4F22-413E-AFA9-01831E861A6A}" type="presParOf" srcId="{9B6CDB7F-C14E-44DE-A1FD-606109F84BA4}" destId="{6D060DD4-B598-436F-9634-7A5D21BB2902}" srcOrd="1" destOrd="0" presId="urn:microsoft.com/office/officeart/2005/8/layout/list1"/>
    <dgm:cxn modelId="{913CBBAA-5B43-4432-92E8-73B87C091044}" type="presParOf" srcId="{1C0C2A8F-BCA2-424F-ABCE-61B9E6DA8F5A}" destId="{A362EF83-24B2-40AC-A613-B9ECF8D71FE1}" srcOrd="5" destOrd="0" presId="urn:microsoft.com/office/officeart/2005/8/layout/list1"/>
    <dgm:cxn modelId="{7A0A05BF-F9B9-4E9B-A66E-546F64F36253}" type="presParOf" srcId="{1C0C2A8F-BCA2-424F-ABCE-61B9E6DA8F5A}" destId="{5A44589D-E5C3-4CE6-9523-0E414B21D479}" srcOrd="6" destOrd="0" presId="urn:microsoft.com/office/officeart/2005/8/layout/list1"/>
    <dgm:cxn modelId="{26E8506C-9CF9-4E67-A190-E1E5536C7A97}" type="presParOf" srcId="{1C0C2A8F-BCA2-424F-ABCE-61B9E6DA8F5A}" destId="{D5A24705-296E-4D06-A9DA-ED132A531463}" srcOrd="7" destOrd="0" presId="urn:microsoft.com/office/officeart/2005/8/layout/list1"/>
    <dgm:cxn modelId="{64E80F62-7DA6-411C-A6F0-DF73CD6AEB9D}" type="presParOf" srcId="{1C0C2A8F-BCA2-424F-ABCE-61B9E6DA8F5A}" destId="{DFF0F6F8-C48F-46D9-93DB-232F6CCAC49E}" srcOrd="8" destOrd="0" presId="urn:microsoft.com/office/officeart/2005/8/layout/list1"/>
    <dgm:cxn modelId="{A3315CAC-E8EE-4473-B04C-25C58E557A61}" type="presParOf" srcId="{DFF0F6F8-C48F-46D9-93DB-232F6CCAC49E}" destId="{FEAF0F73-9E2F-44AD-9D34-A4CEE8E2157C}" srcOrd="0" destOrd="0" presId="urn:microsoft.com/office/officeart/2005/8/layout/list1"/>
    <dgm:cxn modelId="{6A230D50-1CB5-41BD-86C0-AC4587E7F1C5}" type="presParOf" srcId="{DFF0F6F8-C48F-46D9-93DB-232F6CCAC49E}" destId="{C4B811BC-A2C1-413C-A439-3F271807DDAD}" srcOrd="1" destOrd="0" presId="urn:microsoft.com/office/officeart/2005/8/layout/list1"/>
    <dgm:cxn modelId="{5F4A674C-9F69-4EC7-BA90-AA208671EE48}" type="presParOf" srcId="{1C0C2A8F-BCA2-424F-ABCE-61B9E6DA8F5A}" destId="{36F627C0-7F31-456E-91D7-01B0757BFC15}" srcOrd="9" destOrd="0" presId="urn:microsoft.com/office/officeart/2005/8/layout/list1"/>
    <dgm:cxn modelId="{1BDC45B7-EB9F-4180-A318-E65F6763D4BC}" type="presParOf" srcId="{1C0C2A8F-BCA2-424F-ABCE-61B9E6DA8F5A}" destId="{8D535AFF-FD37-4608-89B3-3336C60B79B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6FEF2-84FA-4A18-95B8-0F0B6F166305}">
      <dsp:nvSpPr>
        <dsp:cNvPr id="0" name=""/>
        <dsp:cNvSpPr/>
      </dsp:nvSpPr>
      <dsp:spPr>
        <a:xfrm>
          <a:off x="751353" y="543052"/>
          <a:ext cx="3623473" cy="3623473"/>
        </a:xfrm>
        <a:prstGeom prst="blockArc">
          <a:avLst>
            <a:gd name="adj1" fmla="val 11880000"/>
            <a:gd name="adj2" fmla="val 16200000"/>
            <a:gd name="adj3" fmla="val 4637"/>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1E6D8E-AADA-46AB-99EA-B8143C7C4D20}">
      <dsp:nvSpPr>
        <dsp:cNvPr id="0" name=""/>
        <dsp:cNvSpPr/>
      </dsp:nvSpPr>
      <dsp:spPr>
        <a:xfrm>
          <a:off x="751353" y="543052"/>
          <a:ext cx="3623473" cy="3623473"/>
        </a:xfrm>
        <a:prstGeom prst="blockArc">
          <a:avLst>
            <a:gd name="adj1" fmla="val 7560000"/>
            <a:gd name="adj2" fmla="val 11880000"/>
            <a:gd name="adj3" fmla="val 4637"/>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7CC22B-D4D2-4A14-B178-E4281EE2FE7C}">
      <dsp:nvSpPr>
        <dsp:cNvPr id="0" name=""/>
        <dsp:cNvSpPr/>
      </dsp:nvSpPr>
      <dsp:spPr>
        <a:xfrm>
          <a:off x="751353" y="543052"/>
          <a:ext cx="3623473" cy="3623473"/>
        </a:xfrm>
        <a:prstGeom prst="blockArc">
          <a:avLst>
            <a:gd name="adj1" fmla="val 3240000"/>
            <a:gd name="adj2" fmla="val 7560000"/>
            <a:gd name="adj3" fmla="val 4637"/>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C66382-8372-41F3-A3EA-0D58C877A582}">
      <dsp:nvSpPr>
        <dsp:cNvPr id="0" name=""/>
        <dsp:cNvSpPr/>
      </dsp:nvSpPr>
      <dsp:spPr>
        <a:xfrm>
          <a:off x="751353" y="543052"/>
          <a:ext cx="3623473" cy="3623473"/>
        </a:xfrm>
        <a:prstGeom prst="blockArc">
          <a:avLst>
            <a:gd name="adj1" fmla="val 20520000"/>
            <a:gd name="adj2" fmla="val 3240000"/>
            <a:gd name="adj3" fmla="val 4637"/>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84E64B-BF1F-4B38-A76C-C959FB1B7A41}">
      <dsp:nvSpPr>
        <dsp:cNvPr id="0" name=""/>
        <dsp:cNvSpPr/>
      </dsp:nvSpPr>
      <dsp:spPr>
        <a:xfrm>
          <a:off x="751353" y="543052"/>
          <a:ext cx="3623473" cy="3623473"/>
        </a:xfrm>
        <a:prstGeom prst="blockArc">
          <a:avLst>
            <a:gd name="adj1" fmla="val 16200000"/>
            <a:gd name="adj2" fmla="val 20520000"/>
            <a:gd name="adj3" fmla="val 463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58A77B-FB6B-478F-A5F6-BD9ED8C0E37F}">
      <dsp:nvSpPr>
        <dsp:cNvPr id="0" name=""/>
        <dsp:cNvSpPr/>
      </dsp:nvSpPr>
      <dsp:spPr>
        <a:xfrm>
          <a:off x="1905896" y="1721050"/>
          <a:ext cx="1314387" cy="126747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Políticas</a:t>
          </a:r>
          <a:endParaRPr lang="es-CO" sz="2000" kern="1200" dirty="0">
            <a:solidFill>
              <a:schemeClr val="tx1"/>
            </a:solidFill>
          </a:endParaRPr>
        </a:p>
      </dsp:txBody>
      <dsp:txXfrm>
        <a:off x="2098384" y="1906668"/>
        <a:ext cx="929411" cy="896241"/>
      </dsp:txXfrm>
    </dsp:sp>
    <dsp:sp modelId="{285CE8F1-B9C4-43A9-9F42-DCDC03143448}">
      <dsp:nvSpPr>
        <dsp:cNvPr id="0" name=""/>
        <dsp:cNvSpPr/>
      </dsp:nvSpPr>
      <dsp:spPr>
        <a:xfrm>
          <a:off x="1979636" y="1607"/>
          <a:ext cx="1166907" cy="116690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CO" altLang="es-CO" sz="1200" b="1" kern="1200" dirty="0">
              <a:solidFill>
                <a:schemeClr val="bg1"/>
              </a:solidFill>
              <a:latin typeface="+mn-lt"/>
            </a:rPr>
            <a:t>Prevención de Consumo de SPA</a:t>
          </a:r>
          <a:endParaRPr lang="es-CO" sz="1200" b="1" kern="1200" dirty="0">
            <a:solidFill>
              <a:schemeClr val="bg1"/>
            </a:solidFill>
            <a:latin typeface="+mn-lt"/>
          </a:endParaRPr>
        </a:p>
      </dsp:txBody>
      <dsp:txXfrm>
        <a:off x="2150526" y="172497"/>
        <a:ext cx="825127" cy="825127"/>
      </dsp:txXfrm>
    </dsp:sp>
    <dsp:sp modelId="{7830116D-00C7-4747-B55A-56829649DA66}">
      <dsp:nvSpPr>
        <dsp:cNvPr id="0" name=""/>
        <dsp:cNvSpPr/>
      </dsp:nvSpPr>
      <dsp:spPr>
        <a:xfrm>
          <a:off x="3662748" y="1224460"/>
          <a:ext cx="1166907" cy="1166907"/>
        </a:xfrm>
        <a:prstGeom prst="ellipse">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CO" altLang="es-CO" sz="1200" b="1" kern="1200" dirty="0">
              <a:solidFill>
                <a:schemeClr val="bg1"/>
              </a:solidFill>
              <a:latin typeface="+mn-lt"/>
            </a:rPr>
            <a:t>Seguridad Vial</a:t>
          </a:r>
          <a:endParaRPr lang="es-CO" sz="1200" b="1" kern="1200" dirty="0">
            <a:solidFill>
              <a:schemeClr val="bg1"/>
            </a:solidFill>
            <a:latin typeface="+mn-lt"/>
          </a:endParaRPr>
        </a:p>
      </dsp:txBody>
      <dsp:txXfrm>
        <a:off x="3833638" y="1395350"/>
        <a:ext cx="825127" cy="825127"/>
      </dsp:txXfrm>
    </dsp:sp>
    <dsp:sp modelId="{ED278DE6-F7FE-4F59-8354-78E4E8B92AA9}">
      <dsp:nvSpPr>
        <dsp:cNvPr id="0" name=""/>
        <dsp:cNvSpPr/>
      </dsp:nvSpPr>
      <dsp:spPr>
        <a:xfrm>
          <a:off x="3019857" y="3203076"/>
          <a:ext cx="1166907" cy="1166907"/>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altLang="es-CO" sz="1200" b="1" kern="1200" dirty="0">
              <a:solidFill>
                <a:schemeClr val="bg1"/>
              </a:solidFill>
              <a:latin typeface="+mn-lt"/>
            </a:rPr>
            <a:t>Prevención del Riesgo Público</a:t>
          </a:r>
          <a:endParaRPr lang="es-CO" sz="1200" b="1" kern="1200" dirty="0">
            <a:solidFill>
              <a:schemeClr val="bg1"/>
            </a:solidFill>
            <a:latin typeface="+mn-lt"/>
          </a:endParaRPr>
        </a:p>
      </dsp:txBody>
      <dsp:txXfrm>
        <a:off x="3190747" y="3373966"/>
        <a:ext cx="825127" cy="825127"/>
      </dsp:txXfrm>
    </dsp:sp>
    <dsp:sp modelId="{FB842883-0314-4F0F-B7FF-7C6FFE1504EF}">
      <dsp:nvSpPr>
        <dsp:cNvPr id="0" name=""/>
        <dsp:cNvSpPr/>
      </dsp:nvSpPr>
      <dsp:spPr>
        <a:xfrm>
          <a:off x="939416" y="3203076"/>
          <a:ext cx="1166907" cy="1166907"/>
        </a:xfrm>
        <a:prstGeom prst="ellipse">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CO" altLang="es-CO" sz="1200" b="1" kern="1200" dirty="0">
              <a:solidFill>
                <a:schemeClr val="bg1"/>
              </a:solidFill>
              <a:latin typeface="+mn-lt"/>
            </a:rPr>
            <a:t>Prevención en Salud Mental</a:t>
          </a:r>
          <a:endParaRPr lang="es-CO" sz="1200" b="1" kern="1200" dirty="0">
            <a:solidFill>
              <a:schemeClr val="bg1"/>
            </a:solidFill>
            <a:latin typeface="+mn-lt"/>
          </a:endParaRPr>
        </a:p>
      </dsp:txBody>
      <dsp:txXfrm>
        <a:off x="1110306" y="3373966"/>
        <a:ext cx="825127" cy="825127"/>
      </dsp:txXfrm>
    </dsp:sp>
    <dsp:sp modelId="{9206E2BF-DD30-44D3-BFBC-760A6A023087}">
      <dsp:nvSpPr>
        <dsp:cNvPr id="0" name=""/>
        <dsp:cNvSpPr/>
      </dsp:nvSpPr>
      <dsp:spPr>
        <a:xfrm>
          <a:off x="296525" y="1224460"/>
          <a:ext cx="1166907" cy="1166907"/>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s-ES" sz="1200" b="1" kern="1200" dirty="0">
              <a:solidFill>
                <a:schemeClr val="bg1"/>
              </a:solidFill>
              <a:latin typeface="+mn-lt"/>
            </a:rPr>
            <a:t>Respeto y carta de trato digno</a:t>
          </a:r>
          <a:endParaRPr lang="es-CO" sz="1200" b="1" kern="1200" dirty="0">
            <a:solidFill>
              <a:schemeClr val="bg1"/>
            </a:solidFill>
            <a:latin typeface="+mn-lt"/>
          </a:endParaRPr>
        </a:p>
      </dsp:txBody>
      <dsp:txXfrm>
        <a:off x="467415" y="1395350"/>
        <a:ext cx="825127" cy="8251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D3E0D-0E60-445E-A89B-AB3C7A85B4BD}">
      <dsp:nvSpPr>
        <dsp:cNvPr id="0" name=""/>
        <dsp:cNvSpPr/>
      </dsp:nvSpPr>
      <dsp:spPr>
        <a:xfrm rot="10800000">
          <a:off x="2114679" y="145765"/>
          <a:ext cx="7462751" cy="650710"/>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451" tIns="60960" rIns="113792" bIns="60960" numCol="1" spcCol="1270" anchor="ctr" anchorCtr="0">
          <a:noAutofit/>
        </a:bodyPr>
        <a:lstStyle/>
        <a:p>
          <a:pPr marL="0" lvl="0" indent="0" algn="just" defTabSz="711200">
            <a:lnSpc>
              <a:spcPct val="90000"/>
            </a:lnSpc>
            <a:spcBef>
              <a:spcPct val="0"/>
            </a:spcBef>
            <a:spcAft>
              <a:spcPct val="35000"/>
            </a:spcAft>
            <a:buNone/>
          </a:pPr>
          <a:r>
            <a:rPr lang="es-MX" sz="1600" b="1" kern="1200" dirty="0">
              <a:latin typeface="Monserrat"/>
            </a:rPr>
            <a:t>Brindar el primer auxilio </a:t>
          </a:r>
          <a:r>
            <a:rPr lang="es-CO" sz="1600" b="1" i="0" u="none" kern="1200" dirty="0">
              <a:latin typeface="Monserrat"/>
            </a:rPr>
            <a:t>Primeros auxilios </a:t>
          </a:r>
          <a:r>
            <a:rPr lang="es-CO" sz="1600" b="0" i="0" u="none" kern="1200" dirty="0">
              <a:latin typeface="Monserrat"/>
            </a:rPr>
            <a:t>(En caso de ser requerido, el Brigadista del piso presta la 1ra. atención al lesionado</a:t>
          </a:r>
          <a:endParaRPr lang="es-CO" sz="1600" kern="1200" dirty="0">
            <a:latin typeface="Monserrat"/>
          </a:endParaRPr>
        </a:p>
      </dsp:txBody>
      <dsp:txXfrm rot="10800000">
        <a:off x="2277356" y="145765"/>
        <a:ext cx="7300074" cy="650710"/>
      </dsp:txXfrm>
    </dsp:sp>
    <dsp:sp modelId="{274F5472-69A5-4E9F-92E5-85FD10BC4BC5}">
      <dsp:nvSpPr>
        <dsp:cNvPr id="0" name=""/>
        <dsp:cNvSpPr/>
      </dsp:nvSpPr>
      <dsp:spPr>
        <a:xfrm>
          <a:off x="1644751" y="1192"/>
          <a:ext cx="939857" cy="93985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5AA9A0-D564-4A71-9E5B-0B5AE0179677}">
      <dsp:nvSpPr>
        <dsp:cNvPr id="0" name=""/>
        <dsp:cNvSpPr/>
      </dsp:nvSpPr>
      <dsp:spPr>
        <a:xfrm rot="10800000">
          <a:off x="2114679" y="1186205"/>
          <a:ext cx="7462751" cy="1550069"/>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451" tIns="60960" rIns="113792" bIns="60960" numCol="1" spcCol="1270" anchor="ctr" anchorCtr="0">
          <a:noAutofit/>
        </a:bodyPr>
        <a:lstStyle/>
        <a:p>
          <a:pPr marL="0" lvl="0" indent="0" algn="l" defTabSz="711200">
            <a:lnSpc>
              <a:spcPct val="90000"/>
            </a:lnSpc>
            <a:spcBef>
              <a:spcPct val="0"/>
            </a:spcBef>
            <a:spcAft>
              <a:spcPct val="35000"/>
            </a:spcAft>
            <a:buNone/>
          </a:pPr>
          <a:r>
            <a:rPr lang="es-MX" sz="1600" b="1" kern="1200" dirty="0">
              <a:latin typeface="Monserrat"/>
            </a:rPr>
            <a:t>Reporte del evento (Cualquier servidor puede hacer): </a:t>
          </a:r>
        </a:p>
        <a:p>
          <a:pPr marL="0" lvl="0" indent="0" algn="l" defTabSz="711200">
            <a:lnSpc>
              <a:spcPct val="90000"/>
            </a:lnSpc>
            <a:spcBef>
              <a:spcPct val="0"/>
            </a:spcBef>
            <a:spcAft>
              <a:spcPct val="35000"/>
            </a:spcAft>
            <a:buNone/>
          </a:pPr>
          <a:r>
            <a:rPr lang="es-MX" sz="1600" kern="1200" dirty="0">
              <a:latin typeface="Monserrat"/>
            </a:rPr>
            <a:t>*Marque la Línea de Oro para la Rama Judicial:  </a:t>
          </a:r>
          <a:r>
            <a:rPr lang="es-CO" sz="1600" b="1" kern="1200" dirty="0">
              <a:solidFill>
                <a:srgbClr val="002060"/>
              </a:solidFill>
              <a:latin typeface="Monserrat"/>
              <a:cs typeface="Arial" panose="020B0604020202020204" pitchFamily="34" charset="0"/>
            </a:rPr>
            <a:t>601-6000811. Desde un celular: #533 Opción 0</a:t>
          </a:r>
        </a:p>
        <a:p>
          <a:pPr marL="0" lvl="0" indent="0" algn="l" defTabSz="711200">
            <a:lnSpc>
              <a:spcPct val="90000"/>
            </a:lnSpc>
            <a:spcBef>
              <a:spcPct val="0"/>
            </a:spcBef>
            <a:spcAft>
              <a:spcPct val="35000"/>
            </a:spcAft>
            <a:buNone/>
          </a:pPr>
          <a:r>
            <a:rPr lang="es-CO" sz="1600" kern="1200" dirty="0">
              <a:solidFill>
                <a:schemeClr val="accent1">
                  <a:lumMod val="50000"/>
                </a:schemeClr>
              </a:solidFill>
              <a:latin typeface="Monserrat"/>
              <a:cs typeface="Arial" panose="020B0604020202020204" pitchFamily="34" charset="0"/>
            </a:rPr>
            <a:t>*</a:t>
          </a:r>
          <a:r>
            <a:rPr lang="es-CO" sz="1600" kern="1200" dirty="0">
              <a:solidFill>
                <a:schemeClr val="tx1"/>
              </a:solidFill>
              <a:latin typeface="Monserrat"/>
              <a:cs typeface="Arial" panose="020B0604020202020204" pitchFamily="34" charset="0"/>
            </a:rPr>
            <a:t>Informe al jefe inmediato sobre el evento</a:t>
          </a:r>
        </a:p>
        <a:p>
          <a:pPr marL="0" lvl="0" indent="0" algn="l" defTabSz="711200">
            <a:lnSpc>
              <a:spcPct val="90000"/>
            </a:lnSpc>
            <a:spcBef>
              <a:spcPct val="0"/>
            </a:spcBef>
            <a:spcAft>
              <a:spcPct val="35000"/>
            </a:spcAft>
            <a:buNone/>
          </a:pPr>
          <a:r>
            <a:rPr lang="es-MX" sz="1600" kern="1200" dirty="0">
              <a:solidFill>
                <a:schemeClr val="tx1"/>
              </a:solidFill>
              <a:latin typeface="Monserrat"/>
            </a:rPr>
            <a:t>* Facilite el </a:t>
          </a:r>
          <a:r>
            <a:rPr lang="es-MX" sz="1600" i="1" kern="1200" dirty="0" err="1">
              <a:solidFill>
                <a:schemeClr val="tx1"/>
              </a:solidFill>
              <a:latin typeface="Monserrat"/>
            </a:rPr>
            <a:t>Triaje</a:t>
          </a:r>
          <a:r>
            <a:rPr lang="es-MX" sz="1600" kern="1200" dirty="0">
              <a:solidFill>
                <a:schemeClr val="tx1"/>
              </a:solidFill>
              <a:latin typeface="Monserrat"/>
            </a:rPr>
            <a:t> de la ARL (Ambulancia vs </a:t>
          </a:r>
          <a:r>
            <a:rPr lang="es-MX" sz="1600" kern="1200" dirty="0" err="1">
              <a:solidFill>
                <a:schemeClr val="tx1"/>
              </a:solidFill>
              <a:latin typeface="Monserrat"/>
            </a:rPr>
            <a:t>Prestaci</a:t>
          </a:r>
          <a:r>
            <a:rPr lang="es-MX" sz="1600" kern="1200" dirty="0">
              <a:solidFill>
                <a:schemeClr val="tx1"/>
              </a:solidFill>
              <a:latin typeface="Monserrat"/>
            </a:rPr>
            <a:t>´´</a:t>
          </a:r>
          <a:r>
            <a:rPr lang="es-MX" sz="1600" kern="1200" dirty="0" err="1">
              <a:solidFill>
                <a:schemeClr val="tx1"/>
              </a:solidFill>
              <a:latin typeface="Monserrat"/>
            </a:rPr>
            <a:t>on</a:t>
          </a:r>
          <a:r>
            <a:rPr lang="es-MX" sz="1600" kern="1200" dirty="0">
              <a:solidFill>
                <a:schemeClr val="tx1"/>
              </a:solidFill>
              <a:latin typeface="Monserrat"/>
            </a:rPr>
            <a:t> asistencial)</a:t>
          </a:r>
          <a:endParaRPr lang="es-CO" sz="1600" kern="1200" dirty="0">
            <a:solidFill>
              <a:schemeClr val="tx1"/>
            </a:solidFill>
            <a:latin typeface="Monserrat"/>
          </a:endParaRPr>
        </a:p>
      </dsp:txBody>
      <dsp:txXfrm rot="10800000">
        <a:off x="2502196" y="1186205"/>
        <a:ext cx="7075234" cy="1550069"/>
      </dsp:txXfrm>
    </dsp:sp>
    <dsp:sp modelId="{56926A3E-D302-4806-9B76-B333FA04700E}">
      <dsp:nvSpPr>
        <dsp:cNvPr id="0" name=""/>
        <dsp:cNvSpPr/>
      </dsp:nvSpPr>
      <dsp:spPr>
        <a:xfrm>
          <a:off x="1644751" y="1491311"/>
          <a:ext cx="939857" cy="93985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88B72D-0578-44B0-83CB-E95422E61E57}">
      <dsp:nvSpPr>
        <dsp:cNvPr id="0" name=""/>
        <dsp:cNvSpPr/>
      </dsp:nvSpPr>
      <dsp:spPr>
        <a:xfrm rot="10800000">
          <a:off x="2114679" y="2981429"/>
          <a:ext cx="7462751" cy="939857"/>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451" tIns="60960" rIns="113792" bIns="60960" numCol="1" spcCol="1270" anchor="ctr" anchorCtr="0">
          <a:noAutofit/>
        </a:bodyPr>
        <a:lstStyle/>
        <a:p>
          <a:pPr marL="0" lvl="0" indent="0" algn="just" defTabSz="711200">
            <a:lnSpc>
              <a:spcPct val="90000"/>
            </a:lnSpc>
            <a:spcBef>
              <a:spcPct val="0"/>
            </a:spcBef>
            <a:spcAft>
              <a:spcPct val="35000"/>
            </a:spcAft>
            <a:buNone/>
          </a:pPr>
          <a:r>
            <a:rPr lang="es-MX" sz="1600" kern="1200" dirty="0">
              <a:latin typeface="Monserrat"/>
            </a:rPr>
            <a:t>Bride toda la información necesaria al Coordinador de SST, para iniciar con el proceso de </a:t>
          </a:r>
          <a:r>
            <a:rPr lang="es-MX" sz="1600" i="1" kern="1200" dirty="0">
              <a:latin typeface="Monserrat"/>
            </a:rPr>
            <a:t>Investigación de Accidente de Trabajo </a:t>
          </a:r>
          <a:r>
            <a:rPr lang="es-CO" sz="1600" kern="1200" dirty="0">
              <a:latin typeface="Monserrat"/>
            </a:rPr>
            <a:t>dentro de los 2 días hábiles siguientes a la ocurrencia del evento</a:t>
          </a:r>
        </a:p>
      </dsp:txBody>
      <dsp:txXfrm rot="10800000">
        <a:off x="2349643" y="2981429"/>
        <a:ext cx="7227787" cy="939857"/>
      </dsp:txXfrm>
    </dsp:sp>
    <dsp:sp modelId="{8A211030-F0F7-428D-89A1-9708CE6C665B}">
      <dsp:nvSpPr>
        <dsp:cNvPr id="0" name=""/>
        <dsp:cNvSpPr/>
      </dsp:nvSpPr>
      <dsp:spPr>
        <a:xfrm>
          <a:off x="1644751" y="2981429"/>
          <a:ext cx="939857" cy="93985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17463-1F4F-4D66-AAA2-EB7DF6102DE5}">
      <dsp:nvSpPr>
        <dsp:cNvPr id="0" name=""/>
        <dsp:cNvSpPr/>
      </dsp:nvSpPr>
      <dsp:spPr>
        <a:xfrm>
          <a:off x="0" y="1744049"/>
          <a:ext cx="6948523" cy="327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0BBFF7-8C16-4698-AE94-E2F5E3A8B049}">
      <dsp:nvSpPr>
        <dsp:cNvPr id="0" name=""/>
        <dsp:cNvSpPr/>
      </dsp:nvSpPr>
      <dsp:spPr>
        <a:xfrm>
          <a:off x="347426" y="1552169"/>
          <a:ext cx="4863966" cy="383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46" tIns="0" rIns="183846" bIns="0" numCol="1" spcCol="1270" anchor="ctr" anchorCtr="0">
          <a:noAutofit/>
        </a:bodyPr>
        <a:lstStyle/>
        <a:p>
          <a:pPr marL="0" lvl="0" indent="0" algn="l" defTabSz="577850">
            <a:lnSpc>
              <a:spcPct val="90000"/>
            </a:lnSpc>
            <a:spcBef>
              <a:spcPct val="0"/>
            </a:spcBef>
            <a:spcAft>
              <a:spcPct val="35000"/>
            </a:spcAft>
            <a:buNone/>
          </a:pPr>
          <a:r>
            <a:rPr lang="es-CO" sz="1300" kern="1200" dirty="0"/>
            <a:t>Bucaramanga: Carrera 12 #31-08 Piso 2</a:t>
          </a:r>
        </a:p>
      </dsp:txBody>
      <dsp:txXfrm>
        <a:off x="366160" y="1570903"/>
        <a:ext cx="4826498" cy="346292"/>
      </dsp:txXfrm>
    </dsp:sp>
    <dsp:sp modelId="{5A44589D-E5C3-4CE6-9523-0E414B21D479}">
      <dsp:nvSpPr>
        <dsp:cNvPr id="0" name=""/>
        <dsp:cNvSpPr/>
      </dsp:nvSpPr>
      <dsp:spPr>
        <a:xfrm>
          <a:off x="0" y="2333728"/>
          <a:ext cx="6948523" cy="3276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060DD4-B598-436F-9634-7A5D21BB2902}">
      <dsp:nvSpPr>
        <dsp:cNvPr id="0" name=""/>
        <dsp:cNvSpPr/>
      </dsp:nvSpPr>
      <dsp:spPr>
        <a:xfrm>
          <a:off x="347426" y="2141849"/>
          <a:ext cx="4863966" cy="3837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46" tIns="0" rIns="183846" bIns="0" numCol="1" spcCol="1270" anchor="ctr" anchorCtr="0">
          <a:noAutofit/>
        </a:bodyPr>
        <a:lstStyle/>
        <a:p>
          <a:pPr marL="0" lvl="0" indent="0" algn="l" defTabSz="577850">
            <a:lnSpc>
              <a:spcPct val="90000"/>
            </a:lnSpc>
            <a:spcBef>
              <a:spcPct val="0"/>
            </a:spcBef>
            <a:spcAft>
              <a:spcPct val="35000"/>
            </a:spcAft>
            <a:buNone/>
          </a:pPr>
          <a:r>
            <a:rPr lang="es-CO" sz="1300" kern="1200" dirty="0"/>
            <a:t>Bucaramanga: Palacio de Justicia “José Vicente Azuero Oficina  326</a:t>
          </a:r>
        </a:p>
      </dsp:txBody>
      <dsp:txXfrm>
        <a:off x="366160" y="2160583"/>
        <a:ext cx="4826498" cy="346292"/>
      </dsp:txXfrm>
    </dsp:sp>
    <dsp:sp modelId="{8D535AFF-FD37-4608-89B3-3336C60B79B9}">
      <dsp:nvSpPr>
        <dsp:cNvPr id="0" name=""/>
        <dsp:cNvSpPr/>
      </dsp:nvSpPr>
      <dsp:spPr>
        <a:xfrm>
          <a:off x="0" y="2923409"/>
          <a:ext cx="6948523" cy="327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B811BC-A2C1-413C-A439-3F271807DDAD}">
      <dsp:nvSpPr>
        <dsp:cNvPr id="0" name=""/>
        <dsp:cNvSpPr/>
      </dsp:nvSpPr>
      <dsp:spPr>
        <a:xfrm>
          <a:off x="347426" y="2731529"/>
          <a:ext cx="4863966" cy="3837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846" tIns="0" rIns="183846" bIns="0" numCol="1" spcCol="1270" anchor="ctr" anchorCtr="0">
          <a:noAutofit/>
        </a:bodyPr>
        <a:lstStyle/>
        <a:p>
          <a:pPr marL="0" lvl="0" indent="0" algn="l" defTabSz="577850">
            <a:lnSpc>
              <a:spcPct val="90000"/>
            </a:lnSpc>
            <a:spcBef>
              <a:spcPct val="0"/>
            </a:spcBef>
            <a:spcAft>
              <a:spcPct val="35000"/>
            </a:spcAft>
            <a:buNone/>
          </a:pPr>
          <a:r>
            <a:rPr lang="es-CO" sz="1300" kern="1200" dirty="0"/>
            <a:t>San Gil: Palacio de Justicia “Jorge Carreño Luengas” Piso 2.</a:t>
          </a:r>
        </a:p>
      </dsp:txBody>
      <dsp:txXfrm>
        <a:off x="366160" y="2750263"/>
        <a:ext cx="4826498"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5088" cy="466434"/>
          </a:xfrm>
          <a:prstGeom prst="rect">
            <a:avLst/>
          </a:prstGeom>
        </p:spPr>
        <p:txBody>
          <a:bodyPr vert="horz" lIns="93128" tIns="46563" rIns="93128" bIns="46563" rtlCol="0"/>
          <a:lstStyle>
            <a:lvl1pPr algn="l">
              <a:defRPr sz="1200"/>
            </a:lvl1pPr>
          </a:lstStyle>
          <a:p>
            <a:endParaRPr lang="es-CO"/>
          </a:p>
        </p:txBody>
      </p:sp>
      <p:sp>
        <p:nvSpPr>
          <p:cNvPr id="3" name="Marcador de fecha 2"/>
          <p:cNvSpPr>
            <a:spLocks noGrp="1"/>
          </p:cNvSpPr>
          <p:nvPr>
            <p:ph type="dt" sz="quarter" idx="1"/>
          </p:nvPr>
        </p:nvSpPr>
        <p:spPr>
          <a:xfrm>
            <a:off x="3967341" y="0"/>
            <a:ext cx="3035088" cy="466434"/>
          </a:xfrm>
          <a:prstGeom prst="rect">
            <a:avLst/>
          </a:prstGeom>
        </p:spPr>
        <p:txBody>
          <a:bodyPr vert="horz" lIns="93128" tIns="46563" rIns="93128" bIns="46563" rtlCol="0"/>
          <a:lstStyle>
            <a:lvl1pPr algn="r">
              <a:defRPr sz="1200"/>
            </a:lvl1pPr>
          </a:lstStyle>
          <a:p>
            <a:fld id="{01D15D3D-7C36-4FF2-92DA-AD4666E32E74}" type="datetimeFigureOut">
              <a:rPr lang="es-CO" smtClean="0"/>
              <a:t>8/04/2024</a:t>
            </a:fld>
            <a:endParaRPr lang="es-CO"/>
          </a:p>
        </p:txBody>
      </p:sp>
      <p:sp>
        <p:nvSpPr>
          <p:cNvPr id="4" name="Marcador de pie de página 3"/>
          <p:cNvSpPr>
            <a:spLocks noGrp="1"/>
          </p:cNvSpPr>
          <p:nvPr>
            <p:ph type="ftr" sz="quarter" idx="2"/>
          </p:nvPr>
        </p:nvSpPr>
        <p:spPr>
          <a:xfrm>
            <a:off x="0" y="8829968"/>
            <a:ext cx="3035088" cy="466433"/>
          </a:xfrm>
          <a:prstGeom prst="rect">
            <a:avLst/>
          </a:prstGeom>
        </p:spPr>
        <p:txBody>
          <a:bodyPr vert="horz" lIns="93128" tIns="46563" rIns="93128" bIns="46563"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967341" y="8829968"/>
            <a:ext cx="3035088" cy="466433"/>
          </a:xfrm>
          <a:prstGeom prst="rect">
            <a:avLst/>
          </a:prstGeom>
        </p:spPr>
        <p:txBody>
          <a:bodyPr vert="horz" lIns="93128" tIns="46563" rIns="93128" bIns="46563" rtlCol="0" anchor="b"/>
          <a:lstStyle>
            <a:lvl1pPr algn="r">
              <a:defRPr sz="1200"/>
            </a:lvl1pPr>
          </a:lstStyle>
          <a:p>
            <a:fld id="{69149F40-0D75-4EAC-AF3D-2DD25541F24E}" type="slidenum">
              <a:rPr lang="es-CO" smtClean="0"/>
              <a:t>‹Nº›</a:t>
            </a:fld>
            <a:endParaRPr lang="es-CO"/>
          </a:p>
        </p:txBody>
      </p:sp>
    </p:spTree>
    <p:extLst>
      <p:ext uri="{BB962C8B-B14F-4D97-AF65-F5344CB8AC3E}">
        <p14:creationId xmlns:p14="http://schemas.microsoft.com/office/powerpoint/2010/main" val="187500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5088" cy="466434"/>
          </a:xfrm>
          <a:prstGeom prst="rect">
            <a:avLst/>
          </a:prstGeom>
        </p:spPr>
        <p:txBody>
          <a:bodyPr vert="horz" lIns="93128" tIns="46563" rIns="93128" bIns="46563" rtlCol="0"/>
          <a:lstStyle>
            <a:lvl1pPr algn="l">
              <a:defRPr sz="1200"/>
            </a:lvl1pPr>
          </a:lstStyle>
          <a:p>
            <a:endParaRPr lang="es-CO"/>
          </a:p>
        </p:txBody>
      </p:sp>
      <p:sp>
        <p:nvSpPr>
          <p:cNvPr id="3" name="Marcador de fecha 2"/>
          <p:cNvSpPr>
            <a:spLocks noGrp="1"/>
          </p:cNvSpPr>
          <p:nvPr>
            <p:ph type="dt" idx="1"/>
          </p:nvPr>
        </p:nvSpPr>
        <p:spPr>
          <a:xfrm>
            <a:off x="3967341" y="0"/>
            <a:ext cx="3035088" cy="466434"/>
          </a:xfrm>
          <a:prstGeom prst="rect">
            <a:avLst/>
          </a:prstGeom>
        </p:spPr>
        <p:txBody>
          <a:bodyPr vert="horz" lIns="93128" tIns="46563" rIns="93128" bIns="46563" rtlCol="0"/>
          <a:lstStyle>
            <a:lvl1pPr algn="r">
              <a:defRPr sz="1200"/>
            </a:lvl1pPr>
          </a:lstStyle>
          <a:p>
            <a:fld id="{B670351A-6279-42E8-8329-38BAF914E006}" type="datetimeFigureOut">
              <a:rPr lang="es-CO" smtClean="0"/>
              <a:t>8/04/2024</a:t>
            </a:fld>
            <a:endParaRPr lang="es-CO"/>
          </a:p>
        </p:txBody>
      </p:sp>
      <p:sp>
        <p:nvSpPr>
          <p:cNvPr id="4" name="Marcador de imagen de diapositiva 3"/>
          <p:cNvSpPr>
            <a:spLocks noGrp="1" noRot="1" noChangeAspect="1"/>
          </p:cNvSpPr>
          <p:nvPr>
            <p:ph type="sldImg" idx="2"/>
          </p:nvPr>
        </p:nvSpPr>
        <p:spPr>
          <a:xfrm>
            <a:off x="714375" y="1162050"/>
            <a:ext cx="5575300" cy="3136900"/>
          </a:xfrm>
          <a:prstGeom prst="rect">
            <a:avLst/>
          </a:prstGeom>
          <a:noFill/>
          <a:ln w="12700">
            <a:solidFill>
              <a:prstClr val="black"/>
            </a:solidFill>
          </a:ln>
        </p:spPr>
        <p:txBody>
          <a:bodyPr vert="horz" lIns="93128" tIns="46563" rIns="93128" bIns="46563" rtlCol="0" anchor="ctr"/>
          <a:lstStyle/>
          <a:p>
            <a:endParaRPr lang="es-CO"/>
          </a:p>
        </p:txBody>
      </p:sp>
      <p:sp>
        <p:nvSpPr>
          <p:cNvPr id="5" name="Marcador de notas 4"/>
          <p:cNvSpPr>
            <a:spLocks noGrp="1"/>
          </p:cNvSpPr>
          <p:nvPr>
            <p:ph type="body" sz="quarter" idx="3"/>
          </p:nvPr>
        </p:nvSpPr>
        <p:spPr>
          <a:xfrm>
            <a:off x="700405" y="4473892"/>
            <a:ext cx="5603240" cy="3660458"/>
          </a:xfrm>
          <a:prstGeom prst="rect">
            <a:avLst/>
          </a:prstGeom>
        </p:spPr>
        <p:txBody>
          <a:bodyPr vert="horz" lIns="93128" tIns="46563" rIns="93128" bIns="46563"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8"/>
            <a:ext cx="3035088" cy="466433"/>
          </a:xfrm>
          <a:prstGeom prst="rect">
            <a:avLst/>
          </a:prstGeom>
        </p:spPr>
        <p:txBody>
          <a:bodyPr vert="horz" lIns="93128" tIns="46563" rIns="93128" bIns="46563"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67341" y="8829968"/>
            <a:ext cx="3035088" cy="466433"/>
          </a:xfrm>
          <a:prstGeom prst="rect">
            <a:avLst/>
          </a:prstGeom>
        </p:spPr>
        <p:txBody>
          <a:bodyPr vert="horz" lIns="93128" tIns="46563" rIns="93128" bIns="46563" rtlCol="0" anchor="b"/>
          <a:lstStyle>
            <a:lvl1pPr algn="r">
              <a:defRPr sz="1200"/>
            </a:lvl1pPr>
          </a:lstStyle>
          <a:p>
            <a:fld id="{BA33AE96-FB5A-4EB2-83FE-AACA614C226D}" type="slidenum">
              <a:rPr lang="es-CO" smtClean="0"/>
              <a:t>‹Nº›</a:t>
            </a:fld>
            <a:endParaRPr lang="es-CO"/>
          </a:p>
        </p:txBody>
      </p:sp>
    </p:spTree>
    <p:extLst>
      <p:ext uri="{BB962C8B-B14F-4D97-AF65-F5344CB8AC3E}">
        <p14:creationId xmlns:p14="http://schemas.microsoft.com/office/powerpoint/2010/main" val="3711394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F356930-F728-48A3-9D7B-60BA22EFF30E}" type="slidenum">
              <a:rPr lang="es-CO" smtClean="0"/>
              <a:t>1</a:t>
            </a:fld>
            <a:endParaRPr lang="es-CO"/>
          </a:p>
        </p:txBody>
      </p:sp>
    </p:spTree>
    <p:extLst>
      <p:ext uri="{BB962C8B-B14F-4D97-AF65-F5344CB8AC3E}">
        <p14:creationId xmlns:p14="http://schemas.microsoft.com/office/powerpoint/2010/main" val="2222572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F356930-F728-48A3-9D7B-60BA22EFF30E}" type="slidenum">
              <a:rPr lang="es-CO" smtClean="0"/>
              <a:t>20</a:t>
            </a:fld>
            <a:endParaRPr lang="es-CO"/>
          </a:p>
        </p:txBody>
      </p:sp>
    </p:spTree>
    <p:extLst>
      <p:ext uri="{BB962C8B-B14F-4D97-AF65-F5344CB8AC3E}">
        <p14:creationId xmlns:p14="http://schemas.microsoft.com/office/powerpoint/2010/main" val="345609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F356930-F728-48A3-9D7B-60BA22EFF30E}" type="slidenum">
              <a:rPr lang="es-CO" smtClean="0"/>
              <a:t>22</a:t>
            </a:fld>
            <a:endParaRPr lang="es-CO"/>
          </a:p>
        </p:txBody>
      </p:sp>
    </p:spTree>
    <p:extLst>
      <p:ext uri="{BB962C8B-B14F-4D97-AF65-F5344CB8AC3E}">
        <p14:creationId xmlns:p14="http://schemas.microsoft.com/office/powerpoint/2010/main" val="416923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F356930-F728-48A3-9D7B-60BA22EFF30E}" type="slidenum">
              <a:rPr lang="es-CO" smtClean="0"/>
              <a:t>2</a:t>
            </a:fld>
            <a:endParaRPr lang="es-CO"/>
          </a:p>
        </p:txBody>
      </p:sp>
    </p:spTree>
    <p:extLst>
      <p:ext uri="{BB962C8B-B14F-4D97-AF65-F5344CB8AC3E}">
        <p14:creationId xmlns:p14="http://schemas.microsoft.com/office/powerpoint/2010/main" val="423515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A33AE96-FB5A-4EB2-83FE-AACA614C226D}" type="slidenum">
              <a:rPr lang="es-CO" smtClean="0"/>
              <a:t>4</a:t>
            </a:fld>
            <a:endParaRPr lang="es-CO"/>
          </a:p>
        </p:txBody>
      </p:sp>
    </p:spTree>
    <p:extLst>
      <p:ext uri="{BB962C8B-B14F-4D97-AF65-F5344CB8AC3E}">
        <p14:creationId xmlns:p14="http://schemas.microsoft.com/office/powerpoint/2010/main" val="86045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A33AE96-FB5A-4EB2-83FE-AACA614C226D}" type="slidenum">
              <a:rPr lang="es-CO" smtClean="0"/>
              <a:t>9</a:t>
            </a:fld>
            <a:endParaRPr lang="es-CO"/>
          </a:p>
        </p:txBody>
      </p:sp>
    </p:spTree>
    <p:extLst>
      <p:ext uri="{BB962C8B-B14F-4D97-AF65-F5344CB8AC3E}">
        <p14:creationId xmlns:p14="http://schemas.microsoft.com/office/powerpoint/2010/main" val="114031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F356930-F728-48A3-9D7B-60BA22EFF30E}" type="slidenum">
              <a:rPr lang="es-CO" smtClean="0"/>
              <a:t>10</a:t>
            </a:fld>
            <a:endParaRPr lang="es-CO"/>
          </a:p>
        </p:txBody>
      </p:sp>
    </p:spTree>
    <p:extLst>
      <p:ext uri="{BB962C8B-B14F-4D97-AF65-F5344CB8AC3E}">
        <p14:creationId xmlns:p14="http://schemas.microsoft.com/office/powerpoint/2010/main" val="21623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FFD8-40ED-F8F6-37C7-F61E6C7F92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790391-5CD1-5782-8221-AA0826E3718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06D2473-D6A9-F667-67C3-AC9E4C1CA3A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5C230CC6-1C08-E252-0FE7-B01977837F02}"/>
              </a:ext>
            </a:extLst>
          </p:cNvPr>
          <p:cNvSpPr>
            <a:spLocks noGrp="1"/>
          </p:cNvSpPr>
          <p:nvPr>
            <p:ph type="sldNum" sz="quarter" idx="5"/>
          </p:nvPr>
        </p:nvSpPr>
        <p:spPr/>
        <p:txBody>
          <a:bodyPr/>
          <a:lstStyle/>
          <a:p>
            <a:fld id="{05AB3704-73C1-45FF-8A76-E48D903A9F11}" type="slidenum">
              <a:rPr lang="es-CO" smtClean="0"/>
              <a:t>13</a:t>
            </a:fld>
            <a:endParaRPr lang="es-CO"/>
          </a:p>
        </p:txBody>
      </p:sp>
    </p:spTree>
    <p:extLst>
      <p:ext uri="{BB962C8B-B14F-4D97-AF65-F5344CB8AC3E}">
        <p14:creationId xmlns:p14="http://schemas.microsoft.com/office/powerpoint/2010/main" val="407549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01E1-E718-DF56-E8F3-E652B6F6ED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1735808-1097-6655-DF6B-7D210B55755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3675486-3BC0-992F-ACC6-D7A27D7FF0C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957BE3C-F673-A0E3-57F5-E6212DDB3314}"/>
              </a:ext>
            </a:extLst>
          </p:cNvPr>
          <p:cNvSpPr>
            <a:spLocks noGrp="1"/>
          </p:cNvSpPr>
          <p:nvPr>
            <p:ph type="sldNum" sz="quarter" idx="5"/>
          </p:nvPr>
        </p:nvSpPr>
        <p:spPr/>
        <p:txBody>
          <a:bodyPr/>
          <a:lstStyle/>
          <a:p>
            <a:fld id="{05AB3704-73C1-45FF-8A76-E48D903A9F11}" type="slidenum">
              <a:rPr lang="es-CO" smtClean="0"/>
              <a:t>14</a:t>
            </a:fld>
            <a:endParaRPr lang="es-CO"/>
          </a:p>
        </p:txBody>
      </p:sp>
    </p:spTree>
    <p:extLst>
      <p:ext uri="{BB962C8B-B14F-4D97-AF65-F5344CB8AC3E}">
        <p14:creationId xmlns:p14="http://schemas.microsoft.com/office/powerpoint/2010/main" val="148370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FD9A3-3B3E-0A41-98AE-B2D395EF64C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FA3093F-6438-A1E1-5550-47782B0BD7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8FC7A9C-E115-8140-DE7F-0F19B21D443C}"/>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5A0BB543-5532-55BC-0E6B-85E31DCAE446}"/>
              </a:ext>
            </a:extLst>
          </p:cNvPr>
          <p:cNvSpPr>
            <a:spLocks noGrp="1"/>
          </p:cNvSpPr>
          <p:nvPr>
            <p:ph type="sldNum" sz="quarter" idx="5"/>
          </p:nvPr>
        </p:nvSpPr>
        <p:spPr/>
        <p:txBody>
          <a:bodyPr/>
          <a:lstStyle/>
          <a:p>
            <a:fld id="{05AB3704-73C1-45FF-8A76-E48D903A9F11}" type="slidenum">
              <a:rPr lang="es-CO" smtClean="0"/>
              <a:t>15</a:t>
            </a:fld>
            <a:endParaRPr lang="es-CO"/>
          </a:p>
        </p:txBody>
      </p:sp>
    </p:spTree>
    <p:extLst>
      <p:ext uri="{BB962C8B-B14F-4D97-AF65-F5344CB8AC3E}">
        <p14:creationId xmlns:p14="http://schemas.microsoft.com/office/powerpoint/2010/main" val="318055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4F356930-F728-48A3-9D7B-60BA22EFF30E}" type="slidenum">
              <a:rPr lang="es-CO" smtClean="0"/>
              <a:t>17</a:t>
            </a:fld>
            <a:endParaRPr lang="es-CO"/>
          </a:p>
        </p:txBody>
      </p:sp>
    </p:spTree>
    <p:extLst>
      <p:ext uri="{BB962C8B-B14F-4D97-AF65-F5344CB8AC3E}">
        <p14:creationId xmlns:p14="http://schemas.microsoft.com/office/powerpoint/2010/main" val="283224262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205F47C-E99E-4B60-8F6C-CB61424A94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E6EF506-45BE-D9F6-4411-C15A82E18F81}"/>
              </a:ext>
            </a:extLst>
          </p:cNvPr>
          <p:cNvSpPr/>
          <p:nvPr userDrawn="1"/>
        </p:nvSpPr>
        <p:spPr>
          <a:xfrm>
            <a:off x="4580264" y="2166730"/>
            <a:ext cx="6545766" cy="2383045"/>
          </a:xfrm>
          <a:prstGeom prst="rect">
            <a:avLst/>
          </a:prstGeom>
          <a:solidFill>
            <a:srgbClr val="E6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 Placeholder 10">
            <a:extLst>
              <a:ext uri="{FF2B5EF4-FFF2-40B4-BE49-F238E27FC236}">
                <a16:creationId xmlns:a16="http://schemas.microsoft.com/office/drawing/2014/main" id="{D080FD1D-63D3-6A6E-7DD5-48B3BA3DAB4A}"/>
              </a:ext>
            </a:extLst>
          </p:cNvPr>
          <p:cNvSpPr>
            <a:spLocks noGrp="1"/>
          </p:cNvSpPr>
          <p:nvPr>
            <p:ph type="body" sz="quarter" idx="10" hasCustomPrompt="1"/>
          </p:nvPr>
        </p:nvSpPr>
        <p:spPr>
          <a:xfrm>
            <a:off x="4493710" y="2954338"/>
            <a:ext cx="6545766" cy="1595437"/>
          </a:xfrm>
        </p:spPr>
        <p:txBody>
          <a:bodyPr>
            <a:normAutofit/>
          </a:bodyPr>
          <a:lstStyle>
            <a:lvl1pPr marL="0" indent="0" algn="l">
              <a:buNone/>
              <a:defRPr sz="4000" b="1">
                <a:solidFill>
                  <a:srgbClr val="359946"/>
                </a:solidFill>
                <a:latin typeface="Montserrat" pitchFamily="2" charset="77"/>
              </a:defRPr>
            </a:lvl1pPr>
          </a:lstStyle>
          <a:p>
            <a:pPr lvl="0"/>
            <a:r>
              <a:rPr lang="es-ES_tradnl" dirty="0"/>
              <a:t>TÍTULO DE LA PRESENTACIÓN AQUÍ</a:t>
            </a:r>
          </a:p>
        </p:txBody>
      </p:sp>
      <p:pic>
        <p:nvPicPr>
          <p:cNvPr id="16" name="Picture 15">
            <a:extLst>
              <a:ext uri="{FF2B5EF4-FFF2-40B4-BE49-F238E27FC236}">
                <a16:creationId xmlns:a16="http://schemas.microsoft.com/office/drawing/2014/main" id="{861C9934-896D-6181-CB6F-B65FB1B3F4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6677" y="5643966"/>
            <a:ext cx="616734" cy="828000"/>
          </a:xfrm>
          <a:prstGeom prst="rect">
            <a:avLst/>
          </a:prstGeom>
        </p:spPr>
      </p:pic>
      <p:pic>
        <p:nvPicPr>
          <p:cNvPr id="17" name="Picture 16" descr="Graphical user interface, application, icon&#10;&#10;Description automatically generated">
            <a:extLst>
              <a:ext uri="{FF2B5EF4-FFF2-40B4-BE49-F238E27FC236}">
                <a16:creationId xmlns:a16="http://schemas.microsoft.com/office/drawing/2014/main" id="{3C05F2E9-223B-9F68-7DC4-D5B0C26DED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0778" y="5643966"/>
            <a:ext cx="616129" cy="828000"/>
          </a:xfrm>
          <a:prstGeom prst="rect">
            <a:avLst/>
          </a:prstGeom>
        </p:spPr>
      </p:pic>
      <p:pic>
        <p:nvPicPr>
          <p:cNvPr id="18" name="Picture 17">
            <a:extLst>
              <a:ext uri="{FF2B5EF4-FFF2-40B4-BE49-F238E27FC236}">
                <a16:creationId xmlns:a16="http://schemas.microsoft.com/office/drawing/2014/main" id="{9AC16DF4-F502-4DDD-0DD8-712A16FCBF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2173" y="5643966"/>
            <a:ext cx="616129" cy="828000"/>
          </a:xfrm>
          <a:prstGeom prst="rect">
            <a:avLst/>
          </a:prstGeom>
        </p:spPr>
      </p:pic>
      <p:pic>
        <p:nvPicPr>
          <p:cNvPr id="19" name="Picture 18">
            <a:extLst>
              <a:ext uri="{FF2B5EF4-FFF2-40B4-BE49-F238E27FC236}">
                <a16:creationId xmlns:a16="http://schemas.microsoft.com/office/drawing/2014/main" id="{E0F882CD-AA78-7363-F35A-7F092152BAD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4293" y="5643966"/>
            <a:ext cx="616129" cy="828000"/>
          </a:xfrm>
          <a:prstGeom prst="rect">
            <a:avLst/>
          </a:prstGeom>
        </p:spPr>
      </p:pic>
      <p:pic>
        <p:nvPicPr>
          <p:cNvPr id="20" name="Picture 19">
            <a:extLst>
              <a:ext uri="{FF2B5EF4-FFF2-40B4-BE49-F238E27FC236}">
                <a16:creationId xmlns:a16="http://schemas.microsoft.com/office/drawing/2014/main" id="{351D9A23-802E-8BDD-C530-6F32204C59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01105" y="5643966"/>
            <a:ext cx="616129" cy="828000"/>
          </a:xfrm>
          <a:prstGeom prst="rect">
            <a:avLst/>
          </a:prstGeom>
        </p:spPr>
      </p:pic>
      <p:pic>
        <p:nvPicPr>
          <p:cNvPr id="21" name="Picture 20" descr="A picture containing text, outdoor&#10;&#10;Description automatically generated">
            <a:extLst>
              <a:ext uri="{FF2B5EF4-FFF2-40B4-BE49-F238E27FC236}">
                <a16:creationId xmlns:a16="http://schemas.microsoft.com/office/drawing/2014/main" id="{2A862E63-85B3-C967-32D4-FC37562FA1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79171" y="5643966"/>
            <a:ext cx="615318" cy="828000"/>
          </a:xfrm>
          <a:prstGeom prst="rect">
            <a:avLst/>
          </a:prstGeom>
        </p:spPr>
      </p:pic>
      <p:pic>
        <p:nvPicPr>
          <p:cNvPr id="22" name="Picture 21">
            <a:extLst>
              <a:ext uri="{FF2B5EF4-FFF2-40B4-BE49-F238E27FC236}">
                <a16:creationId xmlns:a16="http://schemas.microsoft.com/office/drawing/2014/main" id="{BFB64CF2-7918-9B9D-51F0-4CEDBCEA2B8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111522" y="5643966"/>
            <a:ext cx="615318" cy="828000"/>
          </a:xfrm>
          <a:prstGeom prst="rect">
            <a:avLst/>
          </a:prstGeom>
        </p:spPr>
      </p:pic>
      <p:pic>
        <p:nvPicPr>
          <p:cNvPr id="23" name="Picture 22">
            <a:extLst>
              <a:ext uri="{FF2B5EF4-FFF2-40B4-BE49-F238E27FC236}">
                <a16:creationId xmlns:a16="http://schemas.microsoft.com/office/drawing/2014/main" id="{CF1276D6-C086-5F41-0CF9-60CE656D484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897304" y="5809141"/>
            <a:ext cx="504000" cy="504000"/>
          </a:xfrm>
          <a:prstGeom prst="rect">
            <a:avLst/>
          </a:prstGeom>
        </p:spPr>
      </p:pic>
      <p:sp>
        <p:nvSpPr>
          <p:cNvPr id="24" name="Text Box 11">
            <a:extLst>
              <a:ext uri="{FF2B5EF4-FFF2-40B4-BE49-F238E27FC236}">
                <a16:creationId xmlns:a16="http://schemas.microsoft.com/office/drawing/2014/main" id="{069234CB-3797-515D-4B1E-037DC64D49CC}"/>
              </a:ext>
            </a:extLst>
          </p:cNvPr>
          <p:cNvSpPr txBox="1"/>
          <p:nvPr userDrawn="1"/>
        </p:nvSpPr>
        <p:spPr>
          <a:xfrm>
            <a:off x="6810578" y="6472774"/>
            <a:ext cx="322311"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b="0" i="0" kern="100" dirty="0">
                <a:solidFill>
                  <a:srgbClr val="0285C8"/>
                </a:solidFill>
                <a:effectLst/>
                <a:latin typeface="Arial Narrow" panose="020B0604020202020204" pitchFamily="34" charset="0"/>
                <a:ea typeface="Calibri" panose="020F0502020204030204" pitchFamily="34" charset="0"/>
                <a:cs typeface="Arial Narrow" panose="020B0604020202020204" pitchFamily="34" charset="0"/>
              </a:rPr>
              <a:t>5781-1</a:t>
            </a:r>
            <a:endParaRPr lang="x-none" sz="700" b="0" i="0" kern="100" dirty="0">
              <a:effectLst/>
              <a:latin typeface="Arial Narrow" panose="020B0604020202020204" pitchFamily="34" charset="0"/>
              <a:ea typeface="Calibri" panose="020F0502020204030204" pitchFamily="34" charset="0"/>
              <a:cs typeface="Arial Narrow" panose="020B0604020202020204" pitchFamily="34" charset="0"/>
            </a:endParaRPr>
          </a:p>
        </p:txBody>
      </p:sp>
      <p:sp>
        <p:nvSpPr>
          <p:cNvPr id="25" name="Text Box 12">
            <a:extLst>
              <a:ext uri="{FF2B5EF4-FFF2-40B4-BE49-F238E27FC236}">
                <a16:creationId xmlns:a16="http://schemas.microsoft.com/office/drawing/2014/main" id="{D6567490-A198-18FC-6795-1D8FE26D11AF}"/>
              </a:ext>
            </a:extLst>
          </p:cNvPr>
          <p:cNvSpPr txBox="1"/>
          <p:nvPr userDrawn="1"/>
        </p:nvSpPr>
        <p:spPr>
          <a:xfrm>
            <a:off x="7264635" y="6474552"/>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dirty="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SA-CER-551308</a:t>
            </a:r>
            <a:endParaRPr lang="x-none" sz="7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13">
            <a:extLst>
              <a:ext uri="{FF2B5EF4-FFF2-40B4-BE49-F238E27FC236}">
                <a16:creationId xmlns:a16="http://schemas.microsoft.com/office/drawing/2014/main" id="{2461DC3A-B05A-B21E-304A-6071ED0CADF0}"/>
              </a:ext>
            </a:extLst>
          </p:cNvPr>
          <p:cNvSpPr txBox="1"/>
          <p:nvPr userDrawn="1"/>
        </p:nvSpPr>
        <p:spPr>
          <a:xfrm>
            <a:off x="7899207" y="6471966"/>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dirty="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ST-CER955060</a:t>
            </a:r>
            <a:endParaRPr lang="x-none" sz="7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14">
            <a:extLst>
              <a:ext uri="{FF2B5EF4-FFF2-40B4-BE49-F238E27FC236}">
                <a16:creationId xmlns:a16="http://schemas.microsoft.com/office/drawing/2014/main" id="{611FDF22-8905-9E22-84F0-89AD66790446}"/>
              </a:ext>
            </a:extLst>
          </p:cNvPr>
          <p:cNvSpPr txBox="1"/>
          <p:nvPr userDrawn="1"/>
        </p:nvSpPr>
        <p:spPr>
          <a:xfrm>
            <a:off x="8527310" y="6465616"/>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dirty="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SI CER9669331</a:t>
            </a:r>
            <a:endParaRPr lang="x-none" sz="7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15">
            <a:extLst>
              <a:ext uri="{FF2B5EF4-FFF2-40B4-BE49-F238E27FC236}">
                <a16:creationId xmlns:a16="http://schemas.microsoft.com/office/drawing/2014/main" id="{98CA0E43-6A03-BEDD-5DA3-B93589E53903}"/>
              </a:ext>
            </a:extLst>
          </p:cNvPr>
          <p:cNvSpPr txBox="1"/>
          <p:nvPr userDrawn="1"/>
        </p:nvSpPr>
        <p:spPr>
          <a:xfrm>
            <a:off x="9154962" y="6458224"/>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dirty="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SGA-2000495</a:t>
            </a:r>
            <a:endParaRPr lang="x-none" sz="7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16">
            <a:extLst>
              <a:ext uri="{FF2B5EF4-FFF2-40B4-BE49-F238E27FC236}">
                <a16:creationId xmlns:a16="http://schemas.microsoft.com/office/drawing/2014/main" id="{B1955B94-5208-47DD-9940-2E16F233C0CE}"/>
              </a:ext>
            </a:extLst>
          </p:cNvPr>
          <p:cNvSpPr txBox="1"/>
          <p:nvPr userDrawn="1"/>
        </p:nvSpPr>
        <p:spPr>
          <a:xfrm>
            <a:off x="10427633" y="6459998"/>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dirty="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CP-CER-PB0655</a:t>
            </a:r>
            <a:endParaRPr lang="x-none"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Box 17">
            <a:extLst>
              <a:ext uri="{FF2B5EF4-FFF2-40B4-BE49-F238E27FC236}">
                <a16:creationId xmlns:a16="http://schemas.microsoft.com/office/drawing/2014/main" id="{021D3C25-7DED-974B-DAB5-7E85EEA08414}"/>
              </a:ext>
            </a:extLst>
          </p:cNvPr>
          <p:cNvSpPr txBox="1"/>
          <p:nvPr userDrawn="1"/>
        </p:nvSpPr>
        <p:spPr>
          <a:xfrm>
            <a:off x="11064974" y="6459998"/>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dirty="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RJ-CER855787</a:t>
            </a:r>
            <a:endParaRPr lang="x-none" sz="7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0B2BA28E-501C-4996-9416-67F7CEED017D}"/>
              </a:ext>
            </a:extLst>
          </p:cNvPr>
          <p:cNvSpPr/>
          <p:nvPr userDrawn="1"/>
        </p:nvSpPr>
        <p:spPr>
          <a:xfrm>
            <a:off x="7695175" y="544859"/>
            <a:ext cx="2641604" cy="712441"/>
          </a:xfrm>
          <a:prstGeom prst="rect">
            <a:avLst/>
          </a:prstGeom>
          <a:solidFill>
            <a:srgbClr val="E5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posición de imagen 3">
            <a:extLst>
              <a:ext uri="{FF2B5EF4-FFF2-40B4-BE49-F238E27FC236}">
                <a16:creationId xmlns:a16="http://schemas.microsoft.com/office/drawing/2014/main" id="{E89EC0D3-20CE-459C-B642-CE154BBC451F}"/>
              </a:ext>
            </a:extLst>
          </p:cNvPr>
          <p:cNvSpPr>
            <a:spLocks noGrp="1"/>
          </p:cNvSpPr>
          <p:nvPr>
            <p:ph type="pic" sz="quarter" idx="11" hasCustomPrompt="1"/>
          </p:nvPr>
        </p:nvSpPr>
        <p:spPr>
          <a:xfrm>
            <a:off x="7683500" y="544513"/>
            <a:ext cx="2628900" cy="700087"/>
          </a:xfrm>
        </p:spPr>
        <p:txBody>
          <a:bodyPr>
            <a:normAutofit/>
          </a:bodyPr>
          <a:lstStyle>
            <a:lvl1pPr marL="0" indent="0">
              <a:buNone/>
              <a:defRPr sz="1400">
                <a:latin typeface="Montserrat" panose="00000500000000000000" pitchFamily="50" charset="0"/>
              </a:defRPr>
            </a:lvl1pPr>
          </a:lstStyle>
          <a:p>
            <a:r>
              <a:rPr lang="en-US" dirty="0" err="1"/>
              <a:t>Inserte</a:t>
            </a:r>
            <a:r>
              <a:rPr lang="en-US" dirty="0"/>
              <a:t> </a:t>
            </a:r>
            <a:r>
              <a:rPr lang="en-US" dirty="0" err="1"/>
              <a:t>aq</a:t>
            </a:r>
            <a:r>
              <a:rPr lang="es-MX" dirty="0" err="1"/>
              <a:t>uí</a:t>
            </a:r>
            <a:r>
              <a:rPr lang="es-MX" dirty="0"/>
              <a:t> el logo de la dependencia.</a:t>
            </a:r>
          </a:p>
        </p:txBody>
      </p:sp>
    </p:spTree>
    <p:extLst>
      <p:ext uri="{BB962C8B-B14F-4D97-AF65-F5344CB8AC3E}">
        <p14:creationId xmlns:p14="http://schemas.microsoft.com/office/powerpoint/2010/main" val="985111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D3FFD73-9BB8-4010-B4D4-195DC6BF35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0">
            <a:extLst>
              <a:ext uri="{FF2B5EF4-FFF2-40B4-BE49-F238E27FC236}">
                <a16:creationId xmlns:a16="http://schemas.microsoft.com/office/drawing/2014/main" id="{2F82BA67-6869-4799-9965-ED4690FC7869}"/>
              </a:ext>
            </a:extLst>
          </p:cNvPr>
          <p:cNvSpPr>
            <a:spLocks noGrp="1"/>
          </p:cNvSpPr>
          <p:nvPr>
            <p:ph type="body" sz="quarter" idx="13" hasCustomPrompt="1"/>
          </p:nvPr>
        </p:nvSpPr>
        <p:spPr>
          <a:xfrm>
            <a:off x="4493710" y="2954338"/>
            <a:ext cx="6545766" cy="1595437"/>
          </a:xfrm>
        </p:spPr>
        <p:txBody>
          <a:bodyPr>
            <a:normAutofit/>
          </a:bodyPr>
          <a:lstStyle>
            <a:lvl1pPr marL="0" indent="0" algn="l">
              <a:buNone/>
              <a:defRPr sz="4000" b="1">
                <a:solidFill>
                  <a:srgbClr val="359946"/>
                </a:solidFill>
                <a:latin typeface="Montserrat" pitchFamily="2" charset="77"/>
              </a:defRPr>
            </a:lvl1pPr>
          </a:lstStyle>
          <a:p>
            <a:pPr lvl="0"/>
            <a:r>
              <a:rPr lang="es-ES_tradnl" dirty="0"/>
              <a:t>TÍTULO PRINCIPAL</a:t>
            </a:r>
          </a:p>
          <a:p>
            <a:pPr lvl="0"/>
            <a:r>
              <a:rPr lang="es-ES_tradnl" dirty="0"/>
              <a:t>AQUÍ</a:t>
            </a:r>
          </a:p>
        </p:txBody>
      </p:sp>
    </p:spTree>
    <p:extLst>
      <p:ext uri="{BB962C8B-B14F-4D97-AF65-F5344CB8AC3E}">
        <p14:creationId xmlns:p14="http://schemas.microsoft.com/office/powerpoint/2010/main" val="319237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65C0968-0296-4DED-B52D-7355468D25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0">
            <a:extLst>
              <a:ext uri="{FF2B5EF4-FFF2-40B4-BE49-F238E27FC236}">
                <a16:creationId xmlns:a16="http://schemas.microsoft.com/office/drawing/2014/main" id="{EEBA210B-E0B1-4EEE-A4E6-ABE11E84DABF}"/>
              </a:ext>
            </a:extLst>
          </p:cNvPr>
          <p:cNvSpPr>
            <a:spLocks noGrp="1"/>
          </p:cNvSpPr>
          <p:nvPr>
            <p:ph type="body" sz="quarter" idx="13" hasCustomPrompt="1"/>
          </p:nvPr>
        </p:nvSpPr>
        <p:spPr>
          <a:xfrm>
            <a:off x="645610" y="2954338"/>
            <a:ext cx="4114800" cy="1595437"/>
          </a:xfrm>
        </p:spPr>
        <p:txBody>
          <a:bodyPr>
            <a:normAutofit/>
          </a:bodyPr>
          <a:lstStyle>
            <a:lvl1pPr marL="0" indent="0" algn="l">
              <a:buNone/>
              <a:defRPr sz="4000" b="1">
                <a:solidFill>
                  <a:srgbClr val="359946"/>
                </a:solidFill>
                <a:latin typeface="Montserrat" pitchFamily="2" charset="77"/>
              </a:defRPr>
            </a:lvl1pPr>
          </a:lstStyle>
          <a:p>
            <a:pPr lvl="0"/>
            <a:r>
              <a:rPr lang="es-ES_tradnl" dirty="0"/>
              <a:t>Subtítulo aquí</a:t>
            </a:r>
          </a:p>
        </p:txBody>
      </p:sp>
    </p:spTree>
    <p:extLst>
      <p:ext uri="{BB962C8B-B14F-4D97-AF65-F5344CB8AC3E}">
        <p14:creationId xmlns:p14="http://schemas.microsoft.com/office/powerpoint/2010/main" val="324666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87F2045-31F6-4739-81B3-EEE093B05F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ítulo 4">
            <a:extLst>
              <a:ext uri="{FF2B5EF4-FFF2-40B4-BE49-F238E27FC236}">
                <a16:creationId xmlns:a16="http://schemas.microsoft.com/office/drawing/2014/main" id="{B9C78640-9365-4D14-B9C5-A6732031CBD3}"/>
              </a:ext>
            </a:extLst>
          </p:cNvPr>
          <p:cNvSpPr>
            <a:spLocks noGrp="1"/>
          </p:cNvSpPr>
          <p:nvPr>
            <p:ph type="ctrTitle"/>
          </p:nvPr>
        </p:nvSpPr>
        <p:spPr>
          <a:xfrm>
            <a:off x="466725" y="1745239"/>
            <a:ext cx="11210925" cy="4615295"/>
          </a:xfrm>
        </p:spPr>
        <p:txBody>
          <a:bodyPr anchor="t">
            <a:normAutofit/>
          </a:bodyPr>
          <a:lstStyle/>
          <a:p>
            <a:pPr algn="l"/>
            <a:r>
              <a:rPr lang="es-ES" sz="2400" b="1" i="0" dirty="0">
                <a:solidFill>
                  <a:srgbClr val="359546"/>
                </a:solidFill>
                <a:effectLst/>
                <a:latin typeface="Open Sans" panose="020B0606030504020204" pitchFamily="34" charset="0"/>
                <a:ea typeface="Open Sans" panose="020B0606030504020204" pitchFamily="34" charset="0"/>
                <a:cs typeface="Open Sans" panose="020B0606030504020204" pitchFamily="34" charset="0"/>
              </a:rPr>
              <a:t>¿De dónde viene?</a:t>
            </a:r>
            <a:br>
              <a:rPr lang="es-ES" sz="1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s-ES" sz="18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 contrario del pensamiento popular, el texto de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no es simplemente texto aleatorio. Tiene sus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raices</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una pieza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cl´sica</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la literatura del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Latin</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 data del año 45 antes de Cristo, haciendo que este adquiera mas de 2000 años de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antiguedad</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Richard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McClintock</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un profesor de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Latin</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la Universidad de Hampden-</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Sydney</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Virginia, encontró una de las palabras más oscuras de la lengua del latín,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consecteur</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un pasaje de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y al seguir leyendo distintos textos del latín, descubrió la fuente indudable.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viene de las secciones 1.10.32 y 1.10.33 de "de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Finnibus</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Bonorum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Malorum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(Los Extremos del Bien y El Mal) por Cicero, escrito en el año 45 antes de Cristo. Este libro es un tratado de teoría de éticas, muy popular durante el Renacimiento. La primera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linea</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del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dolor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sit</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amet</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viene de una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linea</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la sección 1.10.32</a:t>
            </a:r>
            <a:b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 trozo de texto estándar de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usado desde el año 1500 es reproducido debajo para aquellos interesados. Las secciones 1.10.32 y 1.10.33 de "de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Finibus</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Bonorum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t>
            </a:r>
            <a:r>
              <a:rPr lang="es-E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Malorum</a:t>
            </a: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por Cicero son también reproducidas en su forma original exacta, acompañadas por versiones en Inglés de la traducción realizada en 1914 por H. Rackham.</a:t>
            </a:r>
            <a:endParaRPr lang="es-E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026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1D42AF-8278-6ECD-810D-4679CC945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D910C25B-72BA-C193-6027-E6898A201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09D6E2F2-A933-C3F8-7FCA-ACC544338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5F4E7-6894-9F42-86A9-5F6A174CCEDC}" type="datetimeFigureOut">
              <a:rPr lang="es-ES_tradnl" smtClean="0"/>
              <a:t>08/04/2024</a:t>
            </a:fld>
            <a:endParaRPr lang="es-ES_tradnl"/>
          </a:p>
        </p:txBody>
      </p:sp>
      <p:sp>
        <p:nvSpPr>
          <p:cNvPr id="5" name="Footer Placeholder 4">
            <a:extLst>
              <a:ext uri="{FF2B5EF4-FFF2-40B4-BE49-F238E27FC236}">
                <a16:creationId xmlns:a16="http://schemas.microsoft.com/office/drawing/2014/main" id="{D9F32080-F610-1E1F-8AE2-98F50B7C2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0C640386-8F1B-CD6C-144B-771D3C79F3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6133C-5E3F-8D45-9CB8-40E9CAD07CDB}" type="slidenum">
              <a:rPr lang="es-ES_tradnl" smtClean="0"/>
              <a:t>‹Nº›</a:t>
            </a:fld>
            <a:endParaRPr lang="es-ES_tradnl"/>
          </a:p>
        </p:txBody>
      </p:sp>
    </p:spTree>
    <p:extLst>
      <p:ext uri="{BB962C8B-B14F-4D97-AF65-F5344CB8AC3E}">
        <p14:creationId xmlns:p14="http://schemas.microsoft.com/office/powerpoint/2010/main" val="1655891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18/10/relationships/comments" Target="../comments/modernComment_1E7_FAE73185.xml"/></Relationships>
</file>

<file path=ppt/slides/_rels/slide14.xml.rels><?xml version="1.0" encoding="UTF-8" standalone="yes"?>
<Relationships xmlns="http://schemas.openxmlformats.org/package/2006/relationships"><Relationship Id="rId3" Type="http://schemas.openxmlformats.org/officeDocument/2006/relationships/hyperlink" Target="https://etbcsj-my.sharepoint.com/:x:/r/personal/coordnalsgsst_deaj_ramajudicial_gov_co/_layouts/15/Doc.aspx?sourcedoc=%7b37E43169-5645-4803-895A-2F6D514F6801%7d&amp;file=F-SST-20%20Verificaci%C3%B3n%20proveedor%20S.O.%202019%20V2.xlsx&amp;action=default&amp;mobileredirect=tru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A86BD2C-1F69-4859-8285-77E4A0818A56}"/>
              </a:ext>
            </a:extLst>
          </p:cNvPr>
          <p:cNvSpPr>
            <a:spLocks noGrp="1"/>
          </p:cNvSpPr>
          <p:nvPr>
            <p:ph type="body" sz="quarter" idx="10"/>
          </p:nvPr>
        </p:nvSpPr>
        <p:spPr>
          <a:xfrm>
            <a:off x="4469462" y="3103648"/>
            <a:ext cx="6959072" cy="1487013"/>
          </a:xfrm>
        </p:spPr>
        <p:txBody>
          <a:bodyPr>
            <a:normAutofit fontScale="40000" lnSpcReduction="20000"/>
          </a:bodyPr>
          <a:lstStyle/>
          <a:p>
            <a:endParaRPr lang="es-CO" sz="3200" dirty="0">
              <a:effectLst/>
              <a:latin typeface="Arial" panose="020B0604020202020204" pitchFamily="34" charset="0"/>
              <a:ea typeface="Times New Roman" panose="02020603050405020304" pitchFamily="18" charset="0"/>
            </a:endParaRPr>
          </a:p>
          <a:p>
            <a:pPr>
              <a:lnSpc>
                <a:spcPct val="120000"/>
              </a:lnSpc>
            </a:pPr>
            <a:r>
              <a:rPr lang="es-CO" sz="8000" spc="100" dirty="0">
                <a:solidFill>
                  <a:srgbClr val="03188A"/>
                </a:solidFill>
                <a:effectLst>
                  <a:outerShdw blurRad="38100" dist="38100" dir="2700000" algn="tl">
                    <a:srgbClr val="000000">
                      <a:alpha val="43137"/>
                    </a:srgbClr>
                  </a:outerShdw>
                </a:effectLst>
                <a:latin typeface="Arial" panose="020B0604020202020204" pitchFamily="34" charset="0"/>
              </a:rPr>
              <a:t>“</a:t>
            </a:r>
            <a:r>
              <a:rPr lang="es-ES_tradnl" sz="8000" spc="100" dirty="0">
                <a:solidFill>
                  <a:srgbClr val="03188A"/>
                </a:solidFill>
                <a:effectLst>
                  <a:outerShdw blurRad="38100" dist="38100" dir="2700000" algn="tl">
                    <a:srgbClr val="000000">
                      <a:alpha val="43137"/>
                    </a:srgbClr>
                  </a:outerShdw>
                </a:effectLst>
                <a:latin typeface="Arial" panose="020B0604020202020204" pitchFamily="34" charset="0"/>
              </a:rPr>
              <a:t>Sistema de Gestión de Seguridad y Salud en el Trabajo</a:t>
            </a:r>
            <a:r>
              <a:rPr lang="es-CO" sz="8000" spc="100" dirty="0">
                <a:solidFill>
                  <a:srgbClr val="03188A"/>
                </a:solidFill>
                <a:effectLst>
                  <a:outerShdw blurRad="38100" dist="38100" dir="2700000" algn="tl">
                    <a:srgbClr val="000000">
                      <a:alpha val="43137"/>
                    </a:srgbClr>
                  </a:outerShdw>
                </a:effectLst>
                <a:latin typeface="Arial" panose="020B0604020202020204" pitchFamily="34" charset="0"/>
              </a:rPr>
              <a:t>”</a:t>
            </a:r>
          </a:p>
        </p:txBody>
      </p:sp>
      <p:sp>
        <p:nvSpPr>
          <p:cNvPr id="8" name="Marcador de texto 4">
            <a:extLst>
              <a:ext uri="{FF2B5EF4-FFF2-40B4-BE49-F238E27FC236}">
                <a16:creationId xmlns:a16="http://schemas.microsoft.com/office/drawing/2014/main" id="{EBD4B89F-8714-4522-A197-9F56799A633F}"/>
              </a:ext>
            </a:extLst>
          </p:cNvPr>
          <p:cNvSpPr txBox="1">
            <a:spLocks/>
          </p:cNvSpPr>
          <p:nvPr/>
        </p:nvSpPr>
        <p:spPr>
          <a:xfrm>
            <a:off x="427588" y="5800729"/>
            <a:ext cx="2430486" cy="1163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600" kern="1200">
                <a:solidFill>
                  <a:schemeClr val="tx1"/>
                </a:solidFill>
                <a:latin typeface="Cairo" panose="00000500000000000000" pitchFamily="2" charset="-78"/>
                <a:ea typeface="+mn-ea"/>
                <a:cs typeface="Cairo" panose="000005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b="0" i="0" dirty="0">
                <a:solidFill>
                  <a:srgbClr val="202124"/>
                </a:solidFill>
                <a:effectLst/>
                <a:latin typeface="arial" panose="020B0604020202020204" pitchFamily="34" charset="0"/>
              </a:rPr>
              <a:t>DEAJ  Carrera 7 #27-18</a:t>
            </a:r>
            <a:endParaRPr lang="es-MX" dirty="0"/>
          </a:p>
        </p:txBody>
      </p:sp>
      <p:sp>
        <p:nvSpPr>
          <p:cNvPr id="9" name="Marcador de texto 4">
            <a:extLst>
              <a:ext uri="{FF2B5EF4-FFF2-40B4-BE49-F238E27FC236}">
                <a16:creationId xmlns:a16="http://schemas.microsoft.com/office/drawing/2014/main" id="{B64EFA52-7A92-41A7-9892-E3D1DFEF1E2A}"/>
              </a:ext>
            </a:extLst>
          </p:cNvPr>
          <p:cNvSpPr txBox="1">
            <a:spLocks/>
          </p:cNvSpPr>
          <p:nvPr/>
        </p:nvSpPr>
        <p:spPr>
          <a:xfrm>
            <a:off x="427588" y="5941140"/>
            <a:ext cx="2042562" cy="1163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600" kern="1200">
                <a:solidFill>
                  <a:schemeClr val="tx1"/>
                </a:solidFill>
                <a:latin typeface="Cairo" panose="00000500000000000000" pitchFamily="2" charset="-78"/>
                <a:ea typeface="+mn-ea"/>
                <a:cs typeface="Cairo" panose="000005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solidFill>
                  <a:srgbClr val="202124"/>
                </a:solidFill>
                <a:latin typeface="arial" panose="020B0604020202020204" pitchFamily="34" charset="0"/>
              </a:rPr>
              <a:t>(601) 5658500</a:t>
            </a:r>
            <a:endParaRPr lang="es-MX" dirty="0">
              <a:solidFill>
                <a:srgbClr val="202124"/>
              </a:solidFill>
              <a:latin typeface="arial" panose="020B0604020202020204" pitchFamily="34" charset="0"/>
            </a:endParaRPr>
          </a:p>
        </p:txBody>
      </p:sp>
      <p:sp>
        <p:nvSpPr>
          <p:cNvPr id="13" name="Marcador de texto 4">
            <a:extLst>
              <a:ext uri="{FF2B5EF4-FFF2-40B4-BE49-F238E27FC236}">
                <a16:creationId xmlns:a16="http://schemas.microsoft.com/office/drawing/2014/main" id="{E48CBC82-4514-4E25-8FBF-2A6878CC890C}"/>
              </a:ext>
            </a:extLst>
          </p:cNvPr>
          <p:cNvSpPr txBox="1">
            <a:spLocks/>
          </p:cNvSpPr>
          <p:nvPr/>
        </p:nvSpPr>
        <p:spPr>
          <a:xfrm>
            <a:off x="475245" y="5654362"/>
            <a:ext cx="1620922" cy="1163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600" kern="1200">
                <a:solidFill>
                  <a:schemeClr val="tx1"/>
                </a:solidFill>
                <a:latin typeface="Cairo" panose="00000500000000000000" pitchFamily="2" charset="-78"/>
                <a:ea typeface="+mn-ea"/>
                <a:cs typeface="Cairo" panose="000005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effectLst/>
              </a:rPr>
              <a:t>www.ramajudicial.gov.co</a:t>
            </a:r>
          </a:p>
        </p:txBody>
      </p:sp>
      <p:sp>
        <p:nvSpPr>
          <p:cNvPr id="34" name="CuadroTexto 33">
            <a:extLst>
              <a:ext uri="{FF2B5EF4-FFF2-40B4-BE49-F238E27FC236}">
                <a16:creationId xmlns:a16="http://schemas.microsoft.com/office/drawing/2014/main" id="{C7248AC1-52DA-2B6F-60CB-42DDFA1A3A4D}"/>
              </a:ext>
            </a:extLst>
          </p:cNvPr>
          <p:cNvSpPr txBox="1"/>
          <p:nvPr/>
        </p:nvSpPr>
        <p:spPr>
          <a:xfrm>
            <a:off x="320084" y="4162666"/>
            <a:ext cx="3265300" cy="707886"/>
          </a:xfrm>
          <a:prstGeom prst="rect">
            <a:avLst/>
          </a:prstGeom>
          <a:solidFill>
            <a:schemeClr val="bg1"/>
          </a:solidFill>
          <a:ln>
            <a:solidFill>
              <a:schemeClr val="bg1"/>
            </a:solidFill>
          </a:ln>
        </p:spPr>
        <p:txBody>
          <a:bodyPr wrap="square" rtlCol="0">
            <a:spAutoFit/>
          </a:bodyPr>
          <a:lstStyle/>
          <a:p>
            <a:r>
              <a:rPr lang="es-ES_tradnl" sz="2000" b="1" dirty="0">
                <a:effectLst/>
                <a:cs typeface="Times New Roman" panose="02020603050405020304" pitchFamily="18" charset="0"/>
              </a:rPr>
              <a:t>Dirección Ejecutiva de Administración Judicial</a:t>
            </a:r>
          </a:p>
        </p:txBody>
      </p:sp>
      <p:sp>
        <p:nvSpPr>
          <p:cNvPr id="37" name="CuadroTexto 36">
            <a:extLst>
              <a:ext uri="{FF2B5EF4-FFF2-40B4-BE49-F238E27FC236}">
                <a16:creationId xmlns:a16="http://schemas.microsoft.com/office/drawing/2014/main" id="{B478A1EC-3977-33DF-E301-D808299B4FA2}"/>
              </a:ext>
            </a:extLst>
          </p:cNvPr>
          <p:cNvSpPr txBox="1"/>
          <p:nvPr/>
        </p:nvSpPr>
        <p:spPr>
          <a:xfrm>
            <a:off x="320084" y="4720087"/>
            <a:ext cx="2881316" cy="553998"/>
          </a:xfrm>
          <a:prstGeom prst="rect">
            <a:avLst/>
          </a:prstGeom>
          <a:noFill/>
        </p:spPr>
        <p:txBody>
          <a:bodyPr wrap="square" rtlCol="0">
            <a:spAutoFit/>
          </a:bodyPr>
          <a:lstStyle/>
          <a:p>
            <a:endParaRPr lang="es-ES_tradnl" sz="1600" dirty="0"/>
          </a:p>
          <a:p>
            <a:r>
              <a:rPr lang="es-ES_tradnl" sz="1400" dirty="0"/>
              <a:t>15 de diciembre de  2023</a:t>
            </a:r>
          </a:p>
        </p:txBody>
      </p:sp>
      <p:cxnSp>
        <p:nvCxnSpPr>
          <p:cNvPr id="6" name="Conector recto 5">
            <a:extLst>
              <a:ext uri="{FF2B5EF4-FFF2-40B4-BE49-F238E27FC236}">
                <a16:creationId xmlns:a16="http://schemas.microsoft.com/office/drawing/2014/main" id="{C9EA01F7-E3E2-3A91-4ADA-C4CB642B6EBB}"/>
              </a:ext>
            </a:extLst>
          </p:cNvPr>
          <p:cNvCxnSpPr/>
          <p:nvPr/>
        </p:nvCxnSpPr>
        <p:spPr>
          <a:xfrm>
            <a:off x="4469462" y="3103648"/>
            <a:ext cx="4320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Marcador de texto 1">
            <a:extLst>
              <a:ext uri="{FF2B5EF4-FFF2-40B4-BE49-F238E27FC236}">
                <a16:creationId xmlns:a16="http://schemas.microsoft.com/office/drawing/2014/main" id="{8C4DB732-5D41-8322-F81F-730703461306}"/>
              </a:ext>
            </a:extLst>
          </p:cNvPr>
          <p:cNvSpPr txBox="1">
            <a:spLocks/>
          </p:cNvSpPr>
          <p:nvPr/>
        </p:nvSpPr>
        <p:spPr>
          <a:xfrm>
            <a:off x="4329899" y="1483367"/>
            <a:ext cx="5672517" cy="13990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3200" dirty="0">
                <a:latin typeface="Arial" panose="020B0604020202020204" pitchFamily="34" charset="0"/>
                <a:cs typeface="Arial" panose="020B0604020202020204" pitchFamily="34" charset="0"/>
              </a:rPr>
              <a:t>JORNADA DE INDUCCIÓN Y REINDUCCIÓN DE LA RAMA JUDICIAL</a:t>
            </a:r>
            <a:endParaRPr lang="es-CO" sz="2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2186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E555115F-FF37-4747-9529-4D528084808A}"/>
              </a:ext>
            </a:extLst>
          </p:cNvPr>
          <p:cNvSpPr txBox="1">
            <a:spLocks/>
          </p:cNvSpPr>
          <p:nvPr/>
        </p:nvSpPr>
        <p:spPr>
          <a:xfrm>
            <a:off x="3661058" y="195630"/>
            <a:ext cx="8530941" cy="6169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endParaRPr lang="es-ES" altLang="es-ES" sz="1200" b="1" dirty="0">
              <a:solidFill>
                <a:srgbClr val="03188A"/>
              </a:solidFill>
              <a:latin typeface="Arial" panose="020B0604020202020204" pitchFamily="34" charset="0"/>
              <a:ea typeface="+mn-ea"/>
              <a:cs typeface="Arial" panose="020B0604020202020204" pitchFamily="34" charset="0"/>
            </a:endParaRPr>
          </a:p>
          <a:p>
            <a:pPr algn="l">
              <a:lnSpc>
                <a:spcPct val="100000"/>
              </a:lnSpc>
              <a:spcAft>
                <a:spcPts val="800"/>
              </a:spcAft>
            </a:pPr>
            <a:endParaRPr lang="es-CO" sz="1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F1AD70CD-9E20-FCA4-3E12-87AF097D4272}"/>
              </a:ext>
            </a:extLst>
          </p:cNvPr>
          <p:cNvSpPr txBox="1"/>
          <p:nvPr/>
        </p:nvSpPr>
        <p:spPr>
          <a:xfrm>
            <a:off x="913549" y="2644170"/>
            <a:ext cx="3509816" cy="2062103"/>
          </a:xfrm>
          <a:prstGeom prst="rect">
            <a:avLst/>
          </a:prstGeom>
          <a:noFill/>
        </p:spPr>
        <p:txBody>
          <a:bodyPr wrap="square">
            <a:spAutoFit/>
          </a:bodyPr>
          <a:lstStyle/>
          <a:p>
            <a:r>
              <a:rPr lang="es-ES_tradnl" sz="3200" b="1" dirty="0">
                <a:solidFill>
                  <a:srgbClr val="369946"/>
                </a:solidFill>
                <a:latin typeface="Montserrat" pitchFamily="2" charset="77"/>
              </a:rPr>
              <a:t>Grupos de apoyo para el  </a:t>
            </a:r>
            <a:r>
              <a:rPr lang="es-ES" sz="3200" b="1" dirty="0">
                <a:solidFill>
                  <a:srgbClr val="369946"/>
                </a:solidFill>
                <a:latin typeface="Montserrat" pitchFamily="2" charset="77"/>
              </a:rPr>
              <a:t>SG-SST</a:t>
            </a:r>
            <a:endParaRPr lang="es-CO" sz="3200" b="1" dirty="0">
              <a:solidFill>
                <a:srgbClr val="369946"/>
              </a:solidFill>
              <a:latin typeface="Montserrat" pitchFamily="2" charset="77"/>
            </a:endParaRPr>
          </a:p>
          <a:p>
            <a:endParaRPr lang="es-ES" sz="3200" b="1" dirty="0">
              <a:solidFill>
                <a:srgbClr val="369946"/>
              </a:solidFill>
              <a:latin typeface="Montserrat" pitchFamily="2" charset="77"/>
            </a:endParaRPr>
          </a:p>
        </p:txBody>
      </p:sp>
      <p:grpSp>
        <p:nvGrpSpPr>
          <p:cNvPr id="8" name="Grupo 7">
            <a:extLst>
              <a:ext uri="{FF2B5EF4-FFF2-40B4-BE49-F238E27FC236}">
                <a16:creationId xmlns:a16="http://schemas.microsoft.com/office/drawing/2014/main" id="{603C989D-E831-799F-9448-7F9C64F0777B}"/>
              </a:ext>
            </a:extLst>
          </p:cNvPr>
          <p:cNvGrpSpPr/>
          <p:nvPr/>
        </p:nvGrpSpPr>
        <p:grpSpPr>
          <a:xfrm>
            <a:off x="831273" y="1642256"/>
            <a:ext cx="612000" cy="612001"/>
            <a:chOff x="-235373" y="1891757"/>
            <a:chExt cx="792000" cy="792000"/>
          </a:xfrm>
          <a:solidFill>
            <a:schemeClr val="bg1"/>
          </a:solidFill>
        </p:grpSpPr>
        <p:sp>
          <p:nvSpPr>
            <p:cNvPr id="10" name="Rectángulo 9">
              <a:extLst>
                <a:ext uri="{FF2B5EF4-FFF2-40B4-BE49-F238E27FC236}">
                  <a16:creationId xmlns:a16="http://schemas.microsoft.com/office/drawing/2014/main" id="{34C770AF-FA48-A9DD-DAC6-CEDE2DE5CDD2}"/>
                </a:ext>
              </a:extLst>
            </p:cNvPr>
            <p:cNvSpPr/>
            <p:nvPr/>
          </p:nvSpPr>
          <p:spPr>
            <a:xfrm>
              <a:off x="-235373" y="1891757"/>
              <a:ext cx="792000" cy="792000"/>
            </a:xfrm>
            <a:prstGeom prst="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texto 1">
              <a:extLst>
                <a:ext uri="{FF2B5EF4-FFF2-40B4-BE49-F238E27FC236}">
                  <a16:creationId xmlns:a16="http://schemas.microsoft.com/office/drawing/2014/main" id="{1C265416-C2C8-A942-E63C-362AF7FBD41E}"/>
                </a:ext>
              </a:extLst>
            </p:cNvPr>
            <p:cNvSpPr txBox="1">
              <a:spLocks/>
            </p:cNvSpPr>
            <p:nvPr/>
          </p:nvSpPr>
          <p:spPr>
            <a:xfrm>
              <a:off x="-128898" y="1996052"/>
              <a:ext cx="547980" cy="678728"/>
            </a:xfrm>
            <a:prstGeom prst="rect">
              <a:avLst/>
            </a:prstGeom>
            <a:noFill/>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lumMod val="50000"/>
                      <a:lumOff val="50000"/>
                    </a:schemeClr>
                  </a:solidFill>
                </a:rPr>
                <a:t>3</a:t>
              </a:r>
            </a:p>
          </p:txBody>
        </p:sp>
      </p:grpSp>
      <p:cxnSp>
        <p:nvCxnSpPr>
          <p:cNvPr id="13" name="Conector recto 12">
            <a:extLst>
              <a:ext uri="{FF2B5EF4-FFF2-40B4-BE49-F238E27FC236}">
                <a16:creationId xmlns:a16="http://schemas.microsoft.com/office/drawing/2014/main" id="{88351922-406C-E87D-6790-89838B7E48D8}"/>
              </a:ext>
            </a:extLst>
          </p:cNvPr>
          <p:cNvCxnSpPr>
            <a:cxnSpLocks/>
          </p:cNvCxnSpPr>
          <p:nvPr/>
        </p:nvCxnSpPr>
        <p:spPr>
          <a:xfrm flipH="1">
            <a:off x="831273" y="2572719"/>
            <a:ext cx="2046" cy="1930008"/>
          </a:xfrm>
          <a:prstGeom prst="line">
            <a:avLst/>
          </a:prstGeom>
          <a:ln w="19050">
            <a:solidFill>
              <a:srgbClr val="03188A"/>
            </a:solidFill>
          </a:ln>
        </p:spPr>
        <p:style>
          <a:lnRef idx="1">
            <a:schemeClr val="accent1"/>
          </a:lnRef>
          <a:fillRef idx="0">
            <a:schemeClr val="accent1"/>
          </a:fillRef>
          <a:effectRef idx="0">
            <a:schemeClr val="accent1"/>
          </a:effectRef>
          <a:fontRef idx="minor">
            <a:schemeClr val="tx1"/>
          </a:fontRef>
        </p:style>
      </p:cxnSp>
      <p:pic>
        <p:nvPicPr>
          <p:cNvPr id="11" name="Imagen 10" descr="Icono&#10;&#10;Descripción generada automáticamente">
            <a:extLst>
              <a:ext uri="{FF2B5EF4-FFF2-40B4-BE49-F238E27FC236}">
                <a16:creationId xmlns:a16="http://schemas.microsoft.com/office/drawing/2014/main" id="{9928F1A9-2E6D-6C8F-281C-B677028C298F}"/>
              </a:ext>
            </a:extLst>
          </p:cNvPr>
          <p:cNvPicPr>
            <a:picLocks noChangeAspect="1"/>
          </p:cNvPicPr>
          <p:nvPr/>
        </p:nvPicPr>
        <p:blipFill>
          <a:blip r:embed="rId3"/>
          <a:stretch>
            <a:fillRect/>
          </a:stretch>
        </p:blipFill>
        <p:spPr>
          <a:xfrm>
            <a:off x="7478083" y="1651153"/>
            <a:ext cx="3555694" cy="3555694"/>
          </a:xfrm>
          <a:prstGeom prst="rect">
            <a:avLst/>
          </a:prstGeom>
        </p:spPr>
      </p:pic>
    </p:spTree>
    <p:extLst>
      <p:ext uri="{BB962C8B-B14F-4D97-AF65-F5344CB8AC3E}">
        <p14:creationId xmlns:p14="http://schemas.microsoft.com/office/powerpoint/2010/main" val="384447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7AF014EA-449B-402B-ACDF-88EE42494D19}"/>
              </a:ext>
            </a:extLst>
          </p:cNvPr>
          <p:cNvSpPr>
            <a:spLocks noGrp="1"/>
          </p:cNvSpPr>
          <p:nvPr>
            <p:ph type="ctrTitle"/>
          </p:nvPr>
        </p:nvSpPr>
        <p:spPr>
          <a:xfrm>
            <a:off x="290075" y="4409610"/>
            <a:ext cx="3490081" cy="2694315"/>
          </a:xfrm>
        </p:spPr>
        <p:txBody>
          <a:bodyPr anchor="t">
            <a:noAutofit/>
          </a:bodyPr>
          <a:lstStyle/>
          <a:p>
            <a:pPr eaLnBrk="0" fontAlgn="base" hangingPunct="0">
              <a:lnSpc>
                <a:spcPct val="100000"/>
              </a:lnSpc>
              <a:spcAft>
                <a:spcPct val="0"/>
              </a:spcAft>
            </a:pPr>
            <a:r>
              <a:rPr lang="es-MX" altLang="es-CO" sz="1400" dirty="0">
                <a:latin typeface="Arial" panose="020B0604020202020204" pitchFamily="34" charset="0"/>
                <a:cs typeface="Arial" panose="020B0604020202020204" pitchFamily="34" charset="0"/>
              </a:rPr>
              <a:t>H</a:t>
            </a:r>
            <a:r>
              <a:rPr lang="es-ES_tradnl" altLang="es-CO" sz="1400" dirty="0" err="1">
                <a:latin typeface="Arial" panose="020B0604020202020204" pitchFamily="34" charset="0"/>
                <a:cs typeface="Arial" panose="020B0604020202020204" pitchFamily="34" charset="0"/>
              </a:rPr>
              <a:t>ace</a:t>
            </a:r>
            <a:r>
              <a:rPr lang="es-ES_tradnl" altLang="es-CO" sz="1400" dirty="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seguimiento permanente al </a:t>
            </a:r>
            <a:r>
              <a:rPr lang="es-ES" sz="1400" b="1" dirty="0">
                <a:solidFill>
                  <a:srgbClr val="00B0F0"/>
                </a:solidFill>
                <a:latin typeface="Arial" panose="020B0604020202020204" pitchFamily="34" charset="0"/>
                <a:cs typeface="Arial" panose="020B0604020202020204" pitchFamily="34" charset="0"/>
              </a:rPr>
              <a:t>cumplimiento de los objetivos, </a:t>
            </a:r>
            <a:r>
              <a:rPr lang="es-ES_tradnl" altLang="es-CO" sz="1400" b="1" dirty="0">
                <a:solidFill>
                  <a:srgbClr val="00B0F0"/>
                </a:solidFill>
                <a:latin typeface="Arial" panose="020B0604020202020204" pitchFamily="34" charset="0"/>
                <a:cs typeface="Arial" panose="020B0604020202020204" pitchFamily="34" charset="0"/>
              </a:rPr>
              <a:t>normas y procesos </a:t>
            </a:r>
            <a:r>
              <a:rPr lang="es-ES" sz="1400" dirty="0">
                <a:latin typeface="Arial" panose="020B0604020202020204" pitchFamily="34" charset="0"/>
                <a:cs typeface="Arial" panose="020B0604020202020204" pitchFamily="34" charset="0"/>
              </a:rPr>
              <a:t>del SG-SST, y participa activamente e</a:t>
            </a:r>
            <a:r>
              <a:rPr lang="es-MX" sz="1400" dirty="0">
                <a:latin typeface="Arial" panose="020B0604020202020204" pitchFamily="34" charset="0"/>
                <a:cs typeface="Arial" panose="020B0604020202020204" pitchFamily="34" charset="0"/>
              </a:rPr>
              <a:t>n la </a:t>
            </a:r>
            <a:r>
              <a:rPr lang="es-MX" sz="1400" b="1" dirty="0">
                <a:solidFill>
                  <a:srgbClr val="00B0F0"/>
                </a:solidFill>
                <a:latin typeface="Arial" panose="020B0604020202020204" pitchFamily="34" charset="0"/>
                <a:cs typeface="Arial" panose="020B0604020202020204" pitchFamily="34" charset="0"/>
              </a:rPr>
              <a:t>investigación de incidentes, AT y EL, </a:t>
            </a:r>
            <a:r>
              <a:rPr lang="es-MX" sz="1400" dirty="0">
                <a:latin typeface="Arial" panose="020B0604020202020204" pitchFamily="34" charset="0"/>
                <a:cs typeface="Arial" panose="020B0604020202020204" pitchFamily="34" charset="0"/>
              </a:rPr>
              <a:t>y en los procesos relacionados con la gestión del riesgo.</a:t>
            </a:r>
            <a:br>
              <a:rPr lang="es-MX" sz="1600" dirty="0">
                <a:latin typeface="Arial" panose="020B0604020202020204" pitchFamily="34" charset="0"/>
                <a:cs typeface="Arial" panose="020B0604020202020204" pitchFamily="34" charset="0"/>
              </a:rPr>
            </a:br>
            <a:br>
              <a:rPr lang="es-MX" sz="1600" b="1" dirty="0">
                <a:solidFill>
                  <a:srgbClr val="00B0F0"/>
                </a:solidFill>
                <a:latin typeface="Arial" panose="020B0604020202020204" pitchFamily="34" charset="0"/>
                <a:cs typeface="Arial" panose="020B0604020202020204" pitchFamily="34" charset="0"/>
              </a:rPr>
            </a:br>
            <a: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t>1 COPASST Nacional</a:t>
            </a:r>
            <a:b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br>
            <a: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t>1 COPASST para Altas Cortes  </a:t>
            </a:r>
            <a:b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br>
            <a: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t>1 COPASST por cada DS / CA</a:t>
            </a:r>
            <a:r>
              <a:rPr lang="es-ES_tradnl" altLang="es-CO" sz="1100" i="1" dirty="0">
                <a:latin typeface="Arial" panose="020B0604020202020204" pitchFamily="34" charset="0"/>
                <a:cs typeface="Arial" panose="020B0604020202020204" pitchFamily="34" charset="0"/>
              </a:rPr>
              <a:t> </a:t>
            </a:r>
            <a:endParaRPr lang="es-ES" sz="2000" i="1" dirty="0">
              <a:latin typeface="Arial" panose="020B0604020202020204" pitchFamily="34" charset="0"/>
              <a:cs typeface="Arial" panose="020B0604020202020204" pitchFamily="34" charset="0"/>
            </a:endParaRPr>
          </a:p>
        </p:txBody>
      </p:sp>
      <p:sp>
        <p:nvSpPr>
          <p:cNvPr id="8" name="Título 4">
            <a:extLst>
              <a:ext uri="{FF2B5EF4-FFF2-40B4-BE49-F238E27FC236}">
                <a16:creationId xmlns:a16="http://schemas.microsoft.com/office/drawing/2014/main" id="{A56C2D54-1813-BFBE-7D8C-0BBFA1F2A318}"/>
              </a:ext>
            </a:extLst>
          </p:cNvPr>
          <p:cNvSpPr txBox="1">
            <a:spLocks/>
          </p:cNvSpPr>
          <p:nvPr/>
        </p:nvSpPr>
        <p:spPr>
          <a:xfrm>
            <a:off x="0" y="1347146"/>
            <a:ext cx="3695070" cy="8621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600" b="1" dirty="0">
                <a:solidFill>
                  <a:srgbClr val="359546"/>
                </a:solidFill>
                <a:latin typeface="Arial" panose="020B0604020202020204" pitchFamily="34" charset="0"/>
                <a:ea typeface="Open Sans" panose="020B0606030504020204" pitchFamily="34" charset="0"/>
                <a:cs typeface="Arial" panose="020B0604020202020204" pitchFamily="34" charset="0"/>
              </a:rPr>
              <a:t>Comité Paritario de Seguridad y Salud en el Trabajo </a:t>
            </a:r>
            <a:r>
              <a:rPr lang="es-ES_tradnl" sz="1600" b="1" dirty="0">
                <a:solidFill>
                  <a:srgbClr val="D53A38"/>
                </a:solidFill>
                <a:latin typeface="Arial" panose="020B0604020202020204" pitchFamily="34" charset="0"/>
                <a:ea typeface="Open Sans" panose="020B0606030504020204" pitchFamily="34" charset="0"/>
                <a:cs typeface="Arial" panose="020B0604020202020204" pitchFamily="34" charset="0"/>
              </a:rPr>
              <a:t>- COPASST</a:t>
            </a:r>
            <a:endParaRPr lang="es-ES" sz="1600" b="1" dirty="0">
              <a:solidFill>
                <a:srgbClr val="D53A38"/>
              </a:solidFill>
              <a:latin typeface="Arial" panose="020B0604020202020204" pitchFamily="34" charset="0"/>
              <a:ea typeface="Open Sans" panose="020B0606030504020204" pitchFamily="34" charset="0"/>
              <a:cs typeface="Arial" panose="020B0604020202020204" pitchFamily="34" charset="0"/>
            </a:endParaRPr>
          </a:p>
          <a:p>
            <a:pPr algn="ctr"/>
            <a:endParaRPr lang="es-ES" sz="2000" dirty="0">
              <a:latin typeface="Arial" panose="020B0604020202020204" pitchFamily="34" charset="0"/>
              <a:cs typeface="Arial" panose="020B0604020202020204" pitchFamily="34" charset="0"/>
            </a:endParaRPr>
          </a:p>
        </p:txBody>
      </p:sp>
      <p:sp>
        <p:nvSpPr>
          <p:cNvPr id="10" name="Título 4">
            <a:extLst>
              <a:ext uri="{FF2B5EF4-FFF2-40B4-BE49-F238E27FC236}">
                <a16:creationId xmlns:a16="http://schemas.microsoft.com/office/drawing/2014/main" id="{C8E540F3-14AB-8228-B60E-21228CE36BED}"/>
              </a:ext>
            </a:extLst>
          </p:cNvPr>
          <p:cNvSpPr txBox="1">
            <a:spLocks/>
          </p:cNvSpPr>
          <p:nvPr/>
        </p:nvSpPr>
        <p:spPr>
          <a:xfrm>
            <a:off x="3126048" y="1923596"/>
            <a:ext cx="1482437" cy="50629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2000" dirty="0">
              <a:solidFill>
                <a:srgbClr val="F6A50E"/>
              </a:solidFill>
              <a:latin typeface="Arial" panose="020B0604020202020204" pitchFamily="34" charset="0"/>
              <a:cs typeface="Arial" panose="020B0604020202020204" pitchFamily="34" charset="0"/>
            </a:endParaRPr>
          </a:p>
        </p:txBody>
      </p:sp>
      <p:sp>
        <p:nvSpPr>
          <p:cNvPr id="12" name="Título 4">
            <a:extLst>
              <a:ext uri="{FF2B5EF4-FFF2-40B4-BE49-F238E27FC236}">
                <a16:creationId xmlns:a16="http://schemas.microsoft.com/office/drawing/2014/main" id="{7AF014EA-449B-402B-ACDF-88EE42494D19}"/>
              </a:ext>
            </a:extLst>
          </p:cNvPr>
          <p:cNvSpPr txBox="1">
            <a:spLocks/>
          </p:cNvSpPr>
          <p:nvPr/>
        </p:nvSpPr>
        <p:spPr>
          <a:xfrm>
            <a:off x="4088330" y="4381493"/>
            <a:ext cx="3894382" cy="27224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tabLst>
                <a:tab pos="160020" algn="l"/>
              </a:tabLst>
            </a:pPr>
            <a:r>
              <a:rPr lang="es-MX" sz="1400" dirty="0">
                <a:latin typeface="Arial" panose="020B0604020202020204" pitchFamily="34" charset="0"/>
                <a:cs typeface="Arial" panose="020B0604020202020204" pitchFamily="34" charset="0"/>
              </a:rPr>
              <a:t>Gestiona</a:t>
            </a:r>
            <a:r>
              <a:rPr lang="es-ES" sz="1400" dirty="0">
                <a:latin typeface="Arial" panose="020B0604020202020204" pitchFamily="34" charset="0"/>
                <a:cs typeface="Arial" panose="020B0604020202020204" pitchFamily="34" charset="0"/>
              </a:rPr>
              <a:t> las quejas de acoso laboral, acoso sexual y acoso basado en genero </a:t>
            </a:r>
            <a:r>
              <a:rPr lang="es-ES" sz="1100" i="1" dirty="0">
                <a:solidFill>
                  <a:schemeClr val="tx1">
                    <a:lumMod val="50000"/>
                    <a:lumOff val="50000"/>
                  </a:schemeClr>
                </a:solidFill>
                <a:latin typeface="Arial" panose="020B0604020202020204" pitchFamily="34" charset="0"/>
                <a:cs typeface="Arial" panose="020B0604020202020204" pitchFamily="34" charset="0"/>
              </a:rPr>
              <a:t>(Acuerdo PCSJA23-12104 de 2023)</a:t>
            </a:r>
            <a:r>
              <a:rPr lang="es-ES" sz="1400" dirty="0">
                <a:latin typeface="Arial" panose="020B0604020202020204" pitchFamily="34" charset="0"/>
                <a:cs typeface="Arial" panose="020B0604020202020204" pitchFamily="34" charset="0"/>
              </a:rPr>
              <a:t>.  P</a:t>
            </a:r>
            <a:r>
              <a:rPr lang="es-ES" altLang="es-CO" sz="1400" dirty="0">
                <a:latin typeface="Arial" panose="020B0604020202020204" pitchFamily="34" charset="0"/>
                <a:cs typeface="Arial" panose="020B0604020202020204" pitchFamily="34" charset="0"/>
              </a:rPr>
              <a:t>romueve acciones preventivas sobre </a:t>
            </a:r>
            <a:r>
              <a:rPr lang="es-ES" altLang="es-CO" sz="1400" b="1" dirty="0">
                <a:solidFill>
                  <a:srgbClr val="00B0F0"/>
                </a:solidFill>
                <a:latin typeface="Arial" panose="020B0604020202020204" pitchFamily="34" charset="0"/>
                <a:cs typeface="Arial" panose="020B0604020202020204" pitchFamily="34" charset="0"/>
              </a:rPr>
              <a:t>f</a:t>
            </a:r>
            <a:r>
              <a:rPr lang="es-CO" altLang="es-CO" sz="1400" b="1" dirty="0">
                <a:solidFill>
                  <a:srgbClr val="00B0F0"/>
                </a:solidFill>
                <a:latin typeface="Arial" panose="020B0604020202020204" pitchFamily="34" charset="0"/>
                <a:cs typeface="Arial" panose="020B0604020202020204" pitchFamily="34" charset="0"/>
              </a:rPr>
              <a:t>actores organizacionales que pueden derivar en a</a:t>
            </a:r>
            <a:r>
              <a:rPr lang="es-ES" sz="1400" b="1" dirty="0">
                <a:solidFill>
                  <a:srgbClr val="00B0F0"/>
                </a:solidFill>
                <a:latin typeface="Arial" panose="020B0604020202020204" pitchFamily="34" charset="0"/>
                <a:cs typeface="Arial" panose="020B0604020202020204" pitchFamily="34" charset="0"/>
              </a:rPr>
              <a:t>coso laboral</a:t>
            </a:r>
            <a:r>
              <a:rPr lang="es-ES" sz="1400" kern="0" dirty="0">
                <a:latin typeface="Arial" panose="020B0604020202020204" pitchFamily="34" charset="0"/>
                <a:ea typeface="Times New Roman" panose="02020603050405020304" pitchFamily="18" charset="0"/>
                <a:cs typeface="Times New Roman" panose="02020603050405020304" pitchFamily="18" charset="0"/>
              </a:rPr>
              <a:t>, y que, incrementan los riesgos psicosociales. </a:t>
            </a:r>
          </a:p>
          <a:p>
            <a:pPr>
              <a:lnSpc>
                <a:spcPct val="110000"/>
              </a:lnSpc>
              <a:tabLst>
                <a:tab pos="160020" algn="l"/>
              </a:tabLst>
            </a:pPr>
            <a:b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br>
            <a: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t>6 CCL uno para cada Alta Corporación</a:t>
            </a:r>
          </a:p>
          <a:p>
            <a:pPr>
              <a:lnSpc>
                <a:spcPct val="110000"/>
              </a:lnSpc>
              <a:tabLst>
                <a:tab pos="160020" algn="l"/>
              </a:tabLst>
            </a:pPr>
            <a:r>
              <a:rPr lang="es-ES_tradnl" altLang="es-CO" sz="1100" i="1" dirty="0">
                <a:solidFill>
                  <a:schemeClr val="tx1">
                    <a:lumMod val="50000"/>
                    <a:lumOff val="50000"/>
                  </a:schemeClr>
                </a:solidFill>
                <a:latin typeface="Arial" panose="020B0604020202020204" pitchFamily="34" charset="0"/>
                <a:cs typeface="Arial" panose="020B0604020202020204" pitchFamily="34" charset="0"/>
              </a:rPr>
              <a:t>1 CCL por cada DS / CA</a:t>
            </a:r>
            <a:r>
              <a:rPr lang="es-ES_tradnl" altLang="es-CO" sz="1100" i="1" dirty="0">
                <a:latin typeface="Arial" panose="020B0604020202020204" pitchFamily="34" charset="0"/>
                <a:cs typeface="Arial" panose="020B0604020202020204" pitchFamily="34" charset="0"/>
              </a:rPr>
              <a:t> </a:t>
            </a:r>
            <a:endParaRPr lang="es-ES" sz="11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Título 4">
            <a:extLst>
              <a:ext uri="{FF2B5EF4-FFF2-40B4-BE49-F238E27FC236}">
                <a16:creationId xmlns:a16="http://schemas.microsoft.com/office/drawing/2014/main" id="{A56C2D54-1813-BFBE-7D8C-0BBFA1F2A318}"/>
              </a:ext>
            </a:extLst>
          </p:cNvPr>
          <p:cNvSpPr txBox="1">
            <a:spLocks/>
          </p:cNvSpPr>
          <p:nvPr/>
        </p:nvSpPr>
        <p:spPr>
          <a:xfrm>
            <a:off x="4343524" y="1361380"/>
            <a:ext cx="3794636" cy="8621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1600" b="1" dirty="0">
                <a:solidFill>
                  <a:srgbClr val="359546"/>
                </a:solidFill>
                <a:latin typeface="Arial" panose="020B0604020202020204" pitchFamily="34" charset="0"/>
                <a:ea typeface="Open Sans" panose="020B0606030504020204" pitchFamily="34" charset="0"/>
                <a:cs typeface="Arial" panose="020B0604020202020204" pitchFamily="34" charset="0"/>
              </a:rPr>
              <a:t>Comité de Convivencia Laboral</a:t>
            </a:r>
            <a:r>
              <a:rPr lang="es-ES_tradnl" sz="1600" b="1" dirty="0">
                <a:solidFill>
                  <a:srgbClr val="FA5666"/>
                </a:solidFill>
                <a:latin typeface="Arial" panose="020B0604020202020204" pitchFamily="34" charset="0"/>
                <a:ea typeface="Open Sans" panose="020B0606030504020204" pitchFamily="34" charset="0"/>
                <a:cs typeface="Arial" panose="020B0604020202020204" pitchFamily="34" charset="0"/>
              </a:rPr>
              <a:t>- </a:t>
            </a:r>
            <a:r>
              <a:rPr lang="es-ES_tradnl" sz="1600" b="1" dirty="0">
                <a:solidFill>
                  <a:srgbClr val="D53A38"/>
                </a:solidFill>
                <a:latin typeface="Arial" panose="020B0604020202020204" pitchFamily="34" charset="0"/>
                <a:ea typeface="Open Sans" panose="020B0606030504020204" pitchFamily="34" charset="0"/>
                <a:cs typeface="Arial" panose="020B0604020202020204" pitchFamily="34" charset="0"/>
              </a:rPr>
              <a:t>CCL</a:t>
            </a:r>
            <a:endParaRPr lang="es-ES" sz="1600" b="1" dirty="0">
              <a:solidFill>
                <a:srgbClr val="D53A38"/>
              </a:solidFill>
              <a:latin typeface="Arial" panose="020B0604020202020204" pitchFamily="34" charset="0"/>
              <a:ea typeface="Open Sans" panose="020B0606030504020204" pitchFamily="34" charset="0"/>
              <a:cs typeface="Arial" panose="020B0604020202020204" pitchFamily="34" charset="0"/>
            </a:endParaRPr>
          </a:p>
          <a:p>
            <a:endParaRPr lang="es-ES" sz="2000" dirty="0">
              <a:latin typeface="Arial" panose="020B0604020202020204" pitchFamily="34" charset="0"/>
              <a:cs typeface="Arial" panose="020B0604020202020204" pitchFamily="34" charset="0"/>
            </a:endParaRPr>
          </a:p>
        </p:txBody>
      </p:sp>
      <p:sp>
        <p:nvSpPr>
          <p:cNvPr id="17" name="Título 4">
            <a:extLst>
              <a:ext uri="{FF2B5EF4-FFF2-40B4-BE49-F238E27FC236}">
                <a16:creationId xmlns:a16="http://schemas.microsoft.com/office/drawing/2014/main" id="{A56C2D54-1813-BFBE-7D8C-0BBFA1F2A318}"/>
              </a:ext>
            </a:extLst>
          </p:cNvPr>
          <p:cNvSpPr txBox="1">
            <a:spLocks/>
          </p:cNvSpPr>
          <p:nvPr/>
        </p:nvSpPr>
        <p:spPr>
          <a:xfrm>
            <a:off x="8625093" y="1347146"/>
            <a:ext cx="3566907" cy="8621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600" b="1" dirty="0">
                <a:solidFill>
                  <a:srgbClr val="359546"/>
                </a:solidFill>
                <a:latin typeface="Arial" panose="020B0604020202020204" pitchFamily="34" charset="0"/>
                <a:ea typeface="Open Sans" panose="020B0606030504020204" pitchFamily="34" charset="0"/>
                <a:cs typeface="Arial" panose="020B0604020202020204" pitchFamily="34" charset="0"/>
              </a:rPr>
              <a:t>Psicólogos de la Rama Judicial</a:t>
            </a:r>
            <a:endParaRPr lang="es-ES" sz="1600" dirty="0">
              <a:solidFill>
                <a:srgbClr val="D53A38"/>
              </a:solidFill>
              <a:latin typeface="Arial" panose="020B0604020202020204" pitchFamily="34" charset="0"/>
              <a:cs typeface="Arial" panose="020B0604020202020204" pitchFamily="34" charset="0"/>
            </a:endParaRPr>
          </a:p>
          <a:p>
            <a:r>
              <a:rPr lang="es-CO" sz="2400" b="1" dirty="0">
                <a:solidFill>
                  <a:srgbClr val="359546"/>
                </a:solidFill>
                <a:latin typeface="Arial" panose="020B0604020202020204" pitchFamily="34" charset="0"/>
                <a:ea typeface="Open Sans" panose="020B0606030504020204" pitchFamily="34" charset="0"/>
                <a:cs typeface="Arial" panose="020B0604020202020204" pitchFamily="34" charset="0"/>
              </a:rPr>
              <a:t> </a:t>
            </a:r>
          </a:p>
          <a:p>
            <a:endParaRPr lang="es-ES" sz="2000" dirty="0">
              <a:latin typeface="Arial" panose="020B0604020202020204" pitchFamily="34" charset="0"/>
              <a:cs typeface="Arial" panose="020B0604020202020204" pitchFamily="34" charset="0"/>
            </a:endParaRPr>
          </a:p>
        </p:txBody>
      </p:sp>
      <p:sp>
        <p:nvSpPr>
          <p:cNvPr id="18" name="Título 4">
            <a:extLst>
              <a:ext uri="{FF2B5EF4-FFF2-40B4-BE49-F238E27FC236}">
                <a16:creationId xmlns:a16="http://schemas.microsoft.com/office/drawing/2014/main" id="{7AF014EA-449B-402B-ACDF-88EE42494D19}"/>
              </a:ext>
            </a:extLst>
          </p:cNvPr>
          <p:cNvSpPr txBox="1">
            <a:spLocks/>
          </p:cNvSpPr>
          <p:nvPr/>
        </p:nvSpPr>
        <p:spPr>
          <a:xfrm>
            <a:off x="8220456" y="4381493"/>
            <a:ext cx="3785615" cy="20215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MX" altLang="en-US" sz="1400" dirty="0">
                <a:latin typeface="Arial" panose="020B0604020202020204" pitchFamily="34" charset="0"/>
                <a:cs typeface="Arial" panose="020B0604020202020204" pitchFamily="34" charset="0"/>
              </a:rPr>
              <a:t>Implementa </a:t>
            </a:r>
            <a:r>
              <a:rPr lang="es-ES" sz="1400" dirty="0">
                <a:latin typeface="Arial" panose="020B0604020202020204" pitchFamily="34" charset="0"/>
                <a:cs typeface="Arial" panose="020B0604020202020204" pitchFamily="34" charset="0"/>
              </a:rPr>
              <a:t>acciones y mecanismos de </a:t>
            </a:r>
            <a:r>
              <a:rPr lang="es-MX" altLang="en-US" sz="1400" dirty="0">
                <a:latin typeface="Monserrat"/>
                <a:cs typeface="Arial" panose="020B0604020202020204" pitchFamily="34" charset="0"/>
              </a:rPr>
              <a:t>apoyo emocional y todas las herramientas de atención y asesoramiento a los servidores judiciales. </a:t>
            </a:r>
            <a:endParaRPr lang="es-ES" sz="1400" dirty="0">
              <a:latin typeface="Monserrat"/>
              <a:cs typeface="Arial" panose="020B0604020202020204" pitchFamily="34" charset="0"/>
            </a:endParaRPr>
          </a:p>
          <a:p>
            <a:pPr>
              <a:lnSpc>
                <a:spcPct val="100000"/>
              </a:lnSpc>
            </a:pPr>
            <a:endParaRPr lang="es-ES" sz="1400" dirty="0">
              <a:latin typeface="Arial" panose="020B0604020202020204" pitchFamily="34" charset="0"/>
              <a:cs typeface="Arial" panose="020B0604020202020204" pitchFamily="34" charset="0"/>
            </a:endParaRPr>
          </a:p>
        </p:txBody>
      </p:sp>
      <p:pic>
        <p:nvPicPr>
          <p:cNvPr id="19" name="Picture 2" descr="6.000+ Acoso Laboral Ilustraciones, gráficos vectoriales libres de derechos  y clip art - iStock | Mobbing, Harassment, Trabajo en equipo">
            <a:extLst>
              <a:ext uri="{FF2B5EF4-FFF2-40B4-BE49-F238E27FC236}">
                <a16:creationId xmlns:a16="http://schemas.microsoft.com/office/drawing/2014/main" id="{D53A1BFE-DF82-13E9-07F3-3B674E662A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09" t="4696" b="9124"/>
          <a:stretch/>
        </p:blipFill>
        <p:spPr bwMode="auto">
          <a:xfrm>
            <a:off x="4577046" y="2072110"/>
            <a:ext cx="2557771" cy="21058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ccupational Safety And Health Stock Illustration - Download Image Now -  Occupational Safety And Health, Safety, Working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75" y="2083533"/>
            <a:ext cx="3661760" cy="219585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F838A629-9171-DCEA-0A2E-FA666F1A8970}"/>
              </a:ext>
            </a:extLst>
          </p:cNvPr>
          <p:cNvPicPr>
            <a:picLocks noChangeAspect="1"/>
          </p:cNvPicPr>
          <p:nvPr/>
        </p:nvPicPr>
        <p:blipFill>
          <a:blip r:embed="rId4"/>
          <a:stretch>
            <a:fillRect/>
          </a:stretch>
        </p:blipFill>
        <p:spPr>
          <a:xfrm>
            <a:off x="8786614" y="2072110"/>
            <a:ext cx="2664589" cy="1774974"/>
          </a:xfrm>
          <a:prstGeom prst="rect">
            <a:avLst/>
          </a:prstGeom>
        </p:spPr>
      </p:pic>
    </p:spTree>
    <p:extLst>
      <p:ext uri="{BB962C8B-B14F-4D97-AF65-F5344CB8AC3E}">
        <p14:creationId xmlns:p14="http://schemas.microsoft.com/office/powerpoint/2010/main" val="3212882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7AF014EA-449B-402B-ACDF-88EE42494D19}"/>
              </a:ext>
            </a:extLst>
          </p:cNvPr>
          <p:cNvSpPr>
            <a:spLocks noGrp="1"/>
          </p:cNvSpPr>
          <p:nvPr>
            <p:ph type="ctrTitle"/>
          </p:nvPr>
        </p:nvSpPr>
        <p:spPr>
          <a:xfrm>
            <a:off x="8126171" y="4415313"/>
            <a:ext cx="3643812" cy="2694315"/>
          </a:xfrm>
        </p:spPr>
        <p:txBody>
          <a:bodyPr anchor="t">
            <a:noAutofit/>
          </a:bodyPr>
          <a:lstStyle/>
          <a:p>
            <a:pPr eaLnBrk="0" fontAlgn="base" hangingPunct="0">
              <a:lnSpc>
                <a:spcPct val="100000"/>
              </a:lnSpc>
              <a:spcAft>
                <a:spcPct val="0"/>
              </a:spcAft>
            </a:pPr>
            <a:r>
              <a:rPr lang="es-CO" altLang="es-CO" sz="1400" dirty="0">
                <a:latin typeface="Arial" panose="020B0604020202020204" pitchFamily="34" charset="0"/>
                <a:cs typeface="Arial" panose="020B0604020202020204" pitchFamily="34" charset="0"/>
              </a:rPr>
              <a:t>Conformadas por servidores judiciales que de forma </a:t>
            </a:r>
            <a:r>
              <a:rPr lang="es-CO" altLang="es-CO" sz="1400" b="1" dirty="0">
                <a:solidFill>
                  <a:srgbClr val="00B0F0"/>
                </a:solidFill>
                <a:latin typeface="Arial" panose="020B0604020202020204" pitchFamily="34" charset="0"/>
                <a:cs typeface="Arial" panose="020B0604020202020204" pitchFamily="34" charset="0"/>
              </a:rPr>
              <a:t>voluntaria</a:t>
            </a:r>
            <a:r>
              <a:rPr lang="es-CO" altLang="es-CO" sz="1400" dirty="0">
                <a:latin typeface="Arial" panose="020B0604020202020204" pitchFamily="34" charset="0"/>
                <a:cs typeface="Arial" panose="020B0604020202020204" pitchFamily="34" charset="0"/>
              </a:rPr>
              <a:t> realizan </a:t>
            </a:r>
            <a:r>
              <a:rPr lang="es-CO" altLang="es-CO" sz="1400" b="1" dirty="0">
                <a:solidFill>
                  <a:srgbClr val="00B0F0"/>
                </a:solidFill>
                <a:latin typeface="Arial" panose="020B0604020202020204" pitchFamily="34" charset="0"/>
                <a:cs typeface="Arial" panose="020B0604020202020204" pitchFamily="34" charset="0"/>
              </a:rPr>
              <a:t>tareas de prevención y atención de emergencias </a:t>
            </a:r>
            <a:r>
              <a:rPr lang="es-CO" altLang="es-CO" sz="1400" dirty="0">
                <a:latin typeface="Arial" panose="020B0604020202020204" pitchFamily="34" charset="0"/>
                <a:cs typeface="Arial" panose="020B0604020202020204" pitchFamily="34" charset="0"/>
              </a:rPr>
              <a:t>en las Sedes de la Rama Judicial</a:t>
            </a:r>
            <a:r>
              <a:rPr lang="es-MX" altLang="en-US" sz="1400" dirty="0">
                <a:latin typeface="Arial" panose="020B0604020202020204" pitchFamily="34" charset="0"/>
                <a:cs typeface="Arial" panose="020B0604020202020204" pitchFamily="34" charset="0"/>
              </a:rPr>
              <a:t>. </a:t>
            </a:r>
            <a:r>
              <a:rPr lang="es-ES" sz="1400" dirty="0">
                <a:latin typeface="Arial" panose="020B0604020202020204" pitchFamily="34" charset="0"/>
                <a:ea typeface="Times New Roman" panose="02020603050405020304" pitchFamily="18" charset="0"/>
                <a:cs typeface="Arial" panose="020B0604020202020204" pitchFamily="34" charset="0"/>
              </a:rPr>
              <a:t>Son los </a:t>
            </a:r>
            <a:r>
              <a:rPr lang="es-ES"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primeros respondiente </a:t>
            </a:r>
            <a:r>
              <a:rPr lang="es-ES" sz="1400" dirty="0">
                <a:latin typeface="Arial" panose="020B0604020202020204" pitchFamily="34" charset="0"/>
                <a:ea typeface="Times New Roman" panose="02020603050405020304" pitchFamily="18" charset="0"/>
                <a:cs typeface="Arial" panose="020B0604020202020204" pitchFamily="34" charset="0"/>
              </a:rPr>
              <a:t>ante una emergencia o de un AT, y son los responsables de las </a:t>
            </a:r>
            <a:r>
              <a:rPr lang="es-ES"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evacuaciones</a:t>
            </a:r>
            <a:r>
              <a:rPr lang="es-ES" sz="1400" dirty="0">
                <a:latin typeface="Arial" panose="020B0604020202020204" pitchFamily="34" charset="0"/>
                <a:ea typeface="Times New Roman" panose="02020603050405020304" pitchFamily="18" charset="0"/>
                <a:cs typeface="Arial" panose="020B0604020202020204" pitchFamily="34" charset="0"/>
              </a:rPr>
              <a:t> en caso de una emergencia.</a:t>
            </a:r>
            <a:endParaRPr lang="es-ES" sz="1400" dirty="0">
              <a:latin typeface="Arial" panose="020B0604020202020204" pitchFamily="34" charset="0"/>
              <a:cs typeface="Arial" panose="020B0604020202020204" pitchFamily="34" charset="0"/>
            </a:endParaRPr>
          </a:p>
        </p:txBody>
      </p:sp>
      <p:sp>
        <p:nvSpPr>
          <p:cNvPr id="8" name="Título 4">
            <a:extLst>
              <a:ext uri="{FF2B5EF4-FFF2-40B4-BE49-F238E27FC236}">
                <a16:creationId xmlns:a16="http://schemas.microsoft.com/office/drawing/2014/main" id="{A56C2D54-1813-BFBE-7D8C-0BBFA1F2A318}"/>
              </a:ext>
            </a:extLst>
          </p:cNvPr>
          <p:cNvSpPr txBox="1">
            <a:spLocks/>
          </p:cNvSpPr>
          <p:nvPr/>
        </p:nvSpPr>
        <p:spPr>
          <a:xfrm>
            <a:off x="8709966" y="1471361"/>
            <a:ext cx="3232772" cy="8621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1600" b="1" dirty="0">
                <a:solidFill>
                  <a:srgbClr val="359546"/>
                </a:solidFill>
                <a:latin typeface="Arial" panose="020B0604020202020204" pitchFamily="34" charset="0"/>
                <a:ea typeface="Open Sans" panose="020B0606030504020204" pitchFamily="34" charset="0"/>
                <a:cs typeface="Arial" panose="020B0604020202020204" pitchFamily="34" charset="0"/>
              </a:rPr>
              <a:t>Brigadas de emergencias</a:t>
            </a:r>
            <a:endParaRPr lang="es-ES" sz="1600" dirty="0">
              <a:latin typeface="Arial" panose="020B0604020202020204" pitchFamily="34" charset="0"/>
              <a:cs typeface="Arial" panose="020B0604020202020204" pitchFamily="34" charset="0"/>
            </a:endParaRPr>
          </a:p>
        </p:txBody>
      </p:sp>
      <p:sp>
        <p:nvSpPr>
          <p:cNvPr id="10" name="Título 4">
            <a:extLst>
              <a:ext uri="{FF2B5EF4-FFF2-40B4-BE49-F238E27FC236}">
                <a16:creationId xmlns:a16="http://schemas.microsoft.com/office/drawing/2014/main" id="{C8E540F3-14AB-8228-B60E-21228CE36BED}"/>
              </a:ext>
            </a:extLst>
          </p:cNvPr>
          <p:cNvSpPr txBox="1">
            <a:spLocks/>
          </p:cNvSpPr>
          <p:nvPr/>
        </p:nvSpPr>
        <p:spPr>
          <a:xfrm>
            <a:off x="3126048" y="1923596"/>
            <a:ext cx="1482437" cy="50629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2000" dirty="0">
              <a:solidFill>
                <a:srgbClr val="F6A50E"/>
              </a:solidFill>
              <a:latin typeface="Arial" panose="020B0604020202020204" pitchFamily="34" charset="0"/>
              <a:cs typeface="Arial" panose="020B0604020202020204" pitchFamily="34" charset="0"/>
            </a:endParaRPr>
          </a:p>
        </p:txBody>
      </p:sp>
      <p:sp>
        <p:nvSpPr>
          <p:cNvPr id="12" name="Título 4">
            <a:extLst>
              <a:ext uri="{FF2B5EF4-FFF2-40B4-BE49-F238E27FC236}">
                <a16:creationId xmlns:a16="http://schemas.microsoft.com/office/drawing/2014/main" id="{7AF014EA-449B-402B-ACDF-88EE42494D19}"/>
              </a:ext>
            </a:extLst>
          </p:cNvPr>
          <p:cNvSpPr txBox="1">
            <a:spLocks/>
          </p:cNvSpPr>
          <p:nvPr/>
        </p:nvSpPr>
        <p:spPr>
          <a:xfrm>
            <a:off x="4224527" y="4415313"/>
            <a:ext cx="3274139" cy="221229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tabLst>
                <a:tab pos="160020" algn="l"/>
              </a:tabLst>
            </a:pPr>
            <a:r>
              <a:rPr lang="es-MX" altLang="es-CO" sz="1400" dirty="0">
                <a:latin typeface="Arial" panose="020B0604020202020204" pitchFamily="34" charset="0"/>
                <a:cs typeface="Arial" panose="020B0604020202020204" pitchFamily="34" charset="0"/>
              </a:rPr>
              <a:t>O</a:t>
            </a:r>
            <a:r>
              <a:rPr lang="es-ES" sz="1400" dirty="0" err="1">
                <a:latin typeface="Arial" panose="020B0604020202020204" pitchFamily="34" charset="0"/>
                <a:cs typeface="Arial" panose="020B0604020202020204" pitchFamily="34" charset="0"/>
              </a:rPr>
              <a:t>rganizan</a:t>
            </a:r>
            <a:r>
              <a:rPr lang="es-ES" sz="1400" dirty="0">
                <a:latin typeface="Arial" panose="020B0604020202020204" pitchFamily="34" charset="0"/>
                <a:cs typeface="Arial" panose="020B0604020202020204" pitchFamily="34" charset="0"/>
              </a:rPr>
              <a:t> las labores de evacuación y lideran la salida de los ocupantes de las instalaciones</a:t>
            </a:r>
            <a:r>
              <a:rPr lang="es-CO" altLang="es-CO" sz="1400" dirty="0">
                <a:latin typeface="Arial" panose="020B0604020202020204" pitchFamily="34" charset="0"/>
                <a:cs typeface="Arial" panose="020B0604020202020204" pitchFamily="34" charset="0"/>
              </a:rPr>
              <a:t>r</a:t>
            </a:r>
            <a:r>
              <a:rPr lang="es-ES" sz="1400" dirty="0">
                <a:latin typeface="Arial" panose="020B0604020202020204" pitchFamily="34" charset="0"/>
                <a:cs typeface="Arial" panose="020B0604020202020204" pitchFamily="34" charset="0"/>
              </a:rPr>
              <a:t> siguiendo el protocolo. Mantienen </a:t>
            </a:r>
            <a:r>
              <a:rPr lang="es-ES" sz="1400" b="1" dirty="0">
                <a:solidFill>
                  <a:srgbClr val="00B0F0"/>
                </a:solidFill>
                <a:latin typeface="Arial" panose="020B0604020202020204" pitchFamily="34" charset="0"/>
                <a:cs typeface="Arial" panose="020B0604020202020204" pitchFamily="34" charset="0"/>
              </a:rPr>
              <a:t>actualizados los datos de servidores judiciales</a:t>
            </a:r>
            <a:r>
              <a:rPr lang="es-ES" sz="1400" dirty="0">
                <a:latin typeface="Arial" panose="020B0604020202020204" pitchFamily="34" charset="0"/>
                <a:cs typeface="Arial" panose="020B0604020202020204" pitchFamily="34" charset="0"/>
              </a:rPr>
              <a:t> para utilizar en caso de emergencia.</a:t>
            </a:r>
          </a:p>
        </p:txBody>
      </p:sp>
      <p:sp>
        <p:nvSpPr>
          <p:cNvPr id="14" name="Título 4">
            <a:extLst>
              <a:ext uri="{FF2B5EF4-FFF2-40B4-BE49-F238E27FC236}">
                <a16:creationId xmlns:a16="http://schemas.microsoft.com/office/drawing/2014/main" id="{A56C2D54-1813-BFBE-7D8C-0BBFA1F2A318}"/>
              </a:ext>
            </a:extLst>
          </p:cNvPr>
          <p:cNvSpPr txBox="1">
            <a:spLocks/>
          </p:cNvSpPr>
          <p:nvPr/>
        </p:nvSpPr>
        <p:spPr>
          <a:xfrm>
            <a:off x="4328875" y="1471361"/>
            <a:ext cx="3476601" cy="8621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1600" b="1" dirty="0">
                <a:solidFill>
                  <a:srgbClr val="359546"/>
                </a:solidFill>
                <a:latin typeface="Arial" panose="020B0604020202020204" pitchFamily="34" charset="0"/>
                <a:ea typeface="Open Sans" panose="020B0606030504020204" pitchFamily="34" charset="0"/>
                <a:cs typeface="Arial" panose="020B0604020202020204" pitchFamily="34" charset="0"/>
              </a:rPr>
              <a:t>Coordinadores de evacuación</a:t>
            </a:r>
            <a:endParaRPr lang="es-ES" sz="1600" dirty="0">
              <a:latin typeface="Arial" panose="020B0604020202020204" pitchFamily="34" charset="0"/>
              <a:cs typeface="Arial" panose="020B0604020202020204" pitchFamily="34" charset="0"/>
            </a:endParaRPr>
          </a:p>
          <a:p>
            <a:pPr algn="ctr"/>
            <a:endParaRPr lang="es-ES" sz="1600" dirty="0">
              <a:latin typeface="Arial" panose="020B0604020202020204" pitchFamily="34" charset="0"/>
              <a:cs typeface="Arial" panose="020B0604020202020204" pitchFamily="34" charset="0"/>
            </a:endParaRPr>
          </a:p>
        </p:txBody>
      </p:sp>
      <p:pic>
        <p:nvPicPr>
          <p:cNvPr id="16" name="Picture 2" descr="Emergency Call Cliparts, Stock Vector and Royalty Free Emergency Call  Illustrations">
            <a:extLst>
              <a:ext uri="{FF2B5EF4-FFF2-40B4-BE49-F238E27FC236}">
                <a16:creationId xmlns:a16="http://schemas.microsoft.com/office/drawing/2014/main" id="{B0840FFD-E5C5-DCDE-204C-7A27F928C9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84" t="24316" r="6397" b="3616"/>
          <a:stretch/>
        </p:blipFill>
        <p:spPr bwMode="auto">
          <a:xfrm>
            <a:off x="585216" y="2060868"/>
            <a:ext cx="2908379" cy="2131903"/>
          </a:xfrm>
          <a:prstGeom prst="rect">
            <a:avLst/>
          </a:prstGeom>
          <a:noFill/>
          <a:extLst>
            <a:ext uri="{909E8E84-426E-40DD-AFC4-6F175D3DCCD1}">
              <a14:hiddenFill xmlns:a14="http://schemas.microsoft.com/office/drawing/2010/main">
                <a:solidFill>
                  <a:srgbClr val="FFFFFF"/>
                </a:solidFill>
              </a14:hiddenFill>
            </a:ext>
          </a:extLst>
        </p:spPr>
      </p:pic>
      <p:sp>
        <p:nvSpPr>
          <p:cNvPr id="17" name="Título 4">
            <a:extLst>
              <a:ext uri="{FF2B5EF4-FFF2-40B4-BE49-F238E27FC236}">
                <a16:creationId xmlns:a16="http://schemas.microsoft.com/office/drawing/2014/main" id="{A56C2D54-1813-BFBE-7D8C-0BBFA1F2A318}"/>
              </a:ext>
            </a:extLst>
          </p:cNvPr>
          <p:cNvSpPr txBox="1">
            <a:spLocks/>
          </p:cNvSpPr>
          <p:nvPr/>
        </p:nvSpPr>
        <p:spPr>
          <a:xfrm>
            <a:off x="82839" y="1497970"/>
            <a:ext cx="4214486" cy="8621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600" b="1" dirty="0">
                <a:solidFill>
                  <a:srgbClr val="359546"/>
                </a:solidFill>
                <a:latin typeface="Arial" panose="020B0604020202020204" pitchFamily="34" charset="0"/>
                <a:ea typeface="Open Sans" panose="020B0606030504020204" pitchFamily="34" charset="0"/>
                <a:cs typeface="Arial" panose="020B0604020202020204" pitchFamily="34" charset="0"/>
              </a:rPr>
              <a:t>Comité Operativo de Emergencia </a:t>
            </a:r>
            <a:r>
              <a:rPr lang="es-ES_tradnl" sz="1600" b="1" dirty="0">
                <a:solidFill>
                  <a:srgbClr val="D53A38"/>
                </a:solidFill>
                <a:latin typeface="Arial" panose="020B0604020202020204" pitchFamily="34" charset="0"/>
                <a:ea typeface="Open Sans" panose="020B0606030504020204" pitchFamily="34" charset="0"/>
                <a:cs typeface="Arial" panose="020B0604020202020204" pitchFamily="34" charset="0"/>
              </a:rPr>
              <a:t>- COE</a:t>
            </a:r>
            <a:endParaRPr lang="es-ES" sz="1600" dirty="0">
              <a:solidFill>
                <a:srgbClr val="D53A38"/>
              </a:solidFill>
              <a:latin typeface="Arial" panose="020B0604020202020204" pitchFamily="34" charset="0"/>
              <a:cs typeface="Arial" panose="020B0604020202020204" pitchFamily="34" charset="0"/>
            </a:endParaRPr>
          </a:p>
          <a:p>
            <a:r>
              <a:rPr lang="es-CO" sz="1600" b="1" dirty="0">
                <a:solidFill>
                  <a:srgbClr val="359546"/>
                </a:solidFill>
                <a:latin typeface="Arial" panose="020B0604020202020204" pitchFamily="34" charset="0"/>
                <a:ea typeface="Open Sans" panose="020B0606030504020204" pitchFamily="34" charset="0"/>
                <a:cs typeface="Arial" panose="020B0604020202020204" pitchFamily="34" charset="0"/>
              </a:rPr>
              <a:t> </a:t>
            </a:r>
          </a:p>
          <a:p>
            <a:endParaRPr lang="es-ES" sz="16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rotWithShape="1">
          <a:blip r:embed="rId3"/>
          <a:srcRect l="13905" r="2694"/>
          <a:stretch/>
        </p:blipFill>
        <p:spPr>
          <a:xfrm>
            <a:off x="4297324" y="2333481"/>
            <a:ext cx="3021227" cy="1743504"/>
          </a:xfrm>
          <a:prstGeom prst="rect">
            <a:avLst/>
          </a:prstGeom>
        </p:spPr>
      </p:pic>
      <p:sp>
        <p:nvSpPr>
          <p:cNvPr id="18" name="Título 4">
            <a:extLst>
              <a:ext uri="{FF2B5EF4-FFF2-40B4-BE49-F238E27FC236}">
                <a16:creationId xmlns:a16="http://schemas.microsoft.com/office/drawing/2014/main" id="{7AF014EA-449B-402B-ACDF-88EE42494D19}"/>
              </a:ext>
            </a:extLst>
          </p:cNvPr>
          <p:cNvSpPr txBox="1">
            <a:spLocks/>
          </p:cNvSpPr>
          <p:nvPr/>
        </p:nvSpPr>
        <p:spPr>
          <a:xfrm>
            <a:off x="384635" y="4431234"/>
            <a:ext cx="3108960" cy="12405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MX" altLang="en-US" sz="1400" dirty="0">
                <a:latin typeface="Arial" panose="020B0604020202020204" pitchFamily="34" charset="0"/>
                <a:cs typeface="Arial" panose="020B0604020202020204" pitchFamily="34" charset="0"/>
              </a:rPr>
              <a:t>Grupo que c</a:t>
            </a:r>
            <a:r>
              <a:rPr lang="es-ES" sz="1400" dirty="0" err="1">
                <a:latin typeface="Arial" panose="020B0604020202020204" pitchFamily="34" charset="0"/>
                <a:cs typeface="Arial" panose="020B0604020202020204" pitchFamily="34" charset="0"/>
              </a:rPr>
              <a:t>oordina</a:t>
            </a:r>
            <a:r>
              <a:rPr lang="es-ES" sz="1400" dirty="0">
                <a:latin typeface="Arial" panose="020B0604020202020204" pitchFamily="34" charset="0"/>
                <a:cs typeface="Arial" panose="020B0604020202020204" pitchFamily="34" charset="0"/>
              </a:rPr>
              <a:t> las actividades que deban desarrollarse antes, durante y después de una </a:t>
            </a:r>
            <a:r>
              <a:rPr lang="es-ES" sz="1400" b="1" dirty="0">
                <a:solidFill>
                  <a:srgbClr val="00B0F0"/>
                </a:solidFill>
                <a:latin typeface="Arial" panose="020B0604020202020204" pitchFamily="34" charset="0"/>
                <a:cs typeface="Arial" panose="020B0604020202020204" pitchFamily="34" charset="0"/>
              </a:rPr>
              <a:t>emergencia, simulacro y/o contingencia</a:t>
            </a:r>
            <a:r>
              <a:rPr lang="es-ES" sz="1400" dirty="0">
                <a:latin typeface="Arial" panose="020B0604020202020204" pitchFamily="34" charset="0"/>
                <a:cs typeface="Arial" panose="020B0604020202020204" pitchFamily="34" charset="0"/>
              </a:rPr>
              <a:t>,</a:t>
            </a:r>
            <a:r>
              <a:rPr lang="es-MX" altLang="en-US" sz="1400" dirty="0">
                <a:latin typeface="Arial" panose="020B0604020202020204" pitchFamily="34" charset="0"/>
                <a:cs typeface="Arial" panose="020B0604020202020204" pitchFamily="34" charset="0"/>
              </a:rPr>
              <a:t> salvaguardando a las personas y el entorno.</a:t>
            </a:r>
            <a:endParaRPr lang="es-ES" sz="1400" dirty="0">
              <a:latin typeface="Arial" panose="020B0604020202020204" pitchFamily="34" charset="0"/>
              <a:cs typeface="Arial" panose="020B0604020202020204" pitchFamily="34" charset="0"/>
            </a:endParaRPr>
          </a:p>
        </p:txBody>
      </p:sp>
      <p:grpSp>
        <p:nvGrpSpPr>
          <p:cNvPr id="4" name="Grupo 3"/>
          <p:cNvGrpSpPr/>
          <p:nvPr/>
        </p:nvGrpSpPr>
        <p:grpSpPr>
          <a:xfrm>
            <a:off x="8223042" y="1923596"/>
            <a:ext cx="3737310" cy="2227369"/>
            <a:chOff x="8534956" y="2007691"/>
            <a:chExt cx="3226530" cy="1865486"/>
          </a:xfrm>
        </p:grpSpPr>
        <p:pic>
          <p:nvPicPr>
            <p:cNvPr id="3080" name="Picture 8" descr="Exercices d'évacuation : 3 conseils pour les rendre efficaces - SF Formation"/>
            <p:cNvPicPr>
              <a:picLocks noChangeAspect="1" noChangeArrowheads="1"/>
            </p:cNvPicPr>
            <p:nvPr/>
          </p:nvPicPr>
          <p:blipFill rotWithShape="1">
            <a:blip r:embed="rId4">
              <a:clrChange>
                <a:clrFrom>
                  <a:srgbClr val="DADEEA"/>
                </a:clrFrom>
                <a:clrTo>
                  <a:srgbClr val="DADEEA">
                    <a:alpha val="0"/>
                  </a:srgbClr>
                </a:clrTo>
              </a:clrChange>
              <a:extLst>
                <a:ext uri="{28A0092B-C50C-407E-A947-70E740481C1C}">
                  <a14:useLocalDpi xmlns:a14="http://schemas.microsoft.com/office/drawing/2010/main" val="0"/>
                </a:ext>
              </a:extLst>
            </a:blip>
            <a:srcRect l="49224" t="13022" r="15758" b="10634"/>
            <a:stretch/>
          </p:blipFill>
          <p:spPr bwMode="auto">
            <a:xfrm>
              <a:off x="9985248" y="2060869"/>
              <a:ext cx="1776238" cy="18123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Exercices d'évacuation : 3 conseils pour les rendre efficaces - SF Formation"/>
            <p:cNvPicPr>
              <a:picLocks noChangeAspect="1" noChangeArrowheads="1"/>
            </p:cNvPicPr>
            <p:nvPr/>
          </p:nvPicPr>
          <p:blipFill rotWithShape="1">
            <a:blip r:embed="rId4">
              <a:clrChange>
                <a:clrFrom>
                  <a:srgbClr val="DADEEA"/>
                </a:clrFrom>
                <a:clrTo>
                  <a:srgbClr val="DADEEA">
                    <a:alpha val="0"/>
                  </a:srgbClr>
                </a:clrTo>
              </a:clrChange>
              <a:extLst>
                <a:ext uri="{28A0092B-C50C-407E-A947-70E740481C1C}">
                  <a14:useLocalDpi xmlns:a14="http://schemas.microsoft.com/office/drawing/2010/main" val="0"/>
                </a:ext>
              </a:extLst>
            </a:blip>
            <a:srcRect l="15332" t="13022" r="48868" b="10634"/>
            <a:stretch/>
          </p:blipFill>
          <p:spPr bwMode="auto">
            <a:xfrm>
              <a:off x="8534956" y="2007691"/>
              <a:ext cx="1815850" cy="18123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3626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91043-F72B-16D6-E3F9-3BED7768A789}"/>
            </a:ext>
          </a:extLst>
        </p:cNvPr>
        <p:cNvGrpSpPr/>
        <p:nvPr/>
      </p:nvGrpSpPr>
      <p:grpSpPr>
        <a:xfrm>
          <a:off x="0" y="0"/>
          <a:ext cx="0" cy="0"/>
          <a:chOff x="0" y="0"/>
          <a:chExt cx="0" cy="0"/>
        </a:xfrm>
      </p:grpSpPr>
      <p:sp>
        <p:nvSpPr>
          <p:cNvPr id="5" name="Marcador de texto 4">
            <a:extLst>
              <a:ext uri="{FF2B5EF4-FFF2-40B4-BE49-F238E27FC236}">
                <a16:creationId xmlns:a16="http://schemas.microsoft.com/office/drawing/2014/main" id="{55D9EEFD-991D-027C-B99A-328A879EF817}"/>
              </a:ext>
            </a:extLst>
          </p:cNvPr>
          <p:cNvSpPr>
            <a:spLocks noGrp="1"/>
          </p:cNvSpPr>
          <p:nvPr>
            <p:ph type="body" sz="quarter" idx="13"/>
          </p:nvPr>
        </p:nvSpPr>
        <p:spPr>
          <a:xfrm>
            <a:off x="1075946" y="2788971"/>
            <a:ext cx="4499353" cy="1595437"/>
          </a:xfrm>
        </p:spPr>
        <p:txBody>
          <a:bodyPr>
            <a:normAutofit fontScale="77500" lnSpcReduction="20000"/>
          </a:bodyPr>
          <a:lstStyle/>
          <a:p>
            <a:pPr>
              <a:lnSpc>
                <a:spcPct val="120000"/>
              </a:lnSpc>
            </a:pPr>
            <a:r>
              <a:rPr lang="es-MX" dirty="0"/>
              <a:t>Exámenes Médico Ocupacionales- EMOS</a:t>
            </a:r>
            <a:endParaRPr lang="es-CO" dirty="0"/>
          </a:p>
        </p:txBody>
      </p:sp>
      <p:pic>
        <p:nvPicPr>
          <p:cNvPr id="3" name="Imagen 2" descr="Dibujo de una persona&#10;&#10;Descripción generada automáticamente con confianza baja">
            <a:extLst>
              <a:ext uri="{FF2B5EF4-FFF2-40B4-BE49-F238E27FC236}">
                <a16:creationId xmlns:a16="http://schemas.microsoft.com/office/drawing/2014/main" id="{03B052D6-1A5A-A128-1175-6004F0A34DB7}"/>
              </a:ext>
            </a:extLst>
          </p:cNvPr>
          <p:cNvPicPr>
            <a:picLocks noChangeAspect="1"/>
          </p:cNvPicPr>
          <p:nvPr/>
        </p:nvPicPr>
        <p:blipFill>
          <a:blip r:embed="rId3"/>
          <a:stretch>
            <a:fillRect/>
          </a:stretch>
        </p:blipFill>
        <p:spPr>
          <a:xfrm>
            <a:off x="7480092" y="1818000"/>
            <a:ext cx="3531335" cy="3531335"/>
          </a:xfrm>
          <a:prstGeom prst="rect">
            <a:avLst/>
          </a:prstGeom>
        </p:spPr>
      </p:pic>
      <p:grpSp>
        <p:nvGrpSpPr>
          <p:cNvPr id="13" name="Grupo 12">
            <a:extLst>
              <a:ext uri="{FF2B5EF4-FFF2-40B4-BE49-F238E27FC236}">
                <a16:creationId xmlns:a16="http://schemas.microsoft.com/office/drawing/2014/main" id="{603C989D-E831-799F-9448-7F9C64F0777B}"/>
              </a:ext>
            </a:extLst>
          </p:cNvPr>
          <p:cNvGrpSpPr/>
          <p:nvPr/>
        </p:nvGrpSpPr>
        <p:grpSpPr>
          <a:xfrm>
            <a:off x="1047072" y="2085975"/>
            <a:ext cx="612000" cy="612001"/>
            <a:chOff x="-235373" y="1891757"/>
            <a:chExt cx="792000" cy="792000"/>
          </a:xfrm>
          <a:solidFill>
            <a:schemeClr val="bg1"/>
          </a:solidFill>
        </p:grpSpPr>
        <p:sp>
          <p:nvSpPr>
            <p:cNvPr id="14" name="Rectángulo 13">
              <a:extLst>
                <a:ext uri="{FF2B5EF4-FFF2-40B4-BE49-F238E27FC236}">
                  <a16:creationId xmlns:a16="http://schemas.microsoft.com/office/drawing/2014/main" id="{34C770AF-FA48-A9DD-DAC6-CEDE2DE5CDD2}"/>
                </a:ext>
              </a:extLst>
            </p:cNvPr>
            <p:cNvSpPr/>
            <p:nvPr/>
          </p:nvSpPr>
          <p:spPr>
            <a:xfrm>
              <a:off x="-235373" y="1891757"/>
              <a:ext cx="792000" cy="792000"/>
            </a:xfrm>
            <a:prstGeom prst="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Marcador de texto 1">
              <a:extLst>
                <a:ext uri="{FF2B5EF4-FFF2-40B4-BE49-F238E27FC236}">
                  <a16:creationId xmlns:a16="http://schemas.microsoft.com/office/drawing/2014/main" id="{1C265416-C2C8-A942-E63C-362AF7FBD41E}"/>
                </a:ext>
              </a:extLst>
            </p:cNvPr>
            <p:cNvSpPr txBox="1">
              <a:spLocks/>
            </p:cNvSpPr>
            <p:nvPr/>
          </p:nvSpPr>
          <p:spPr>
            <a:xfrm>
              <a:off x="-128898" y="1996052"/>
              <a:ext cx="547980" cy="678728"/>
            </a:xfrm>
            <a:prstGeom prst="rect">
              <a:avLst/>
            </a:prstGeom>
            <a:noFill/>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lumMod val="50000"/>
                      <a:lumOff val="50000"/>
                    </a:schemeClr>
                  </a:solidFill>
                </a:rPr>
                <a:t>4</a:t>
              </a:r>
            </a:p>
          </p:txBody>
        </p:sp>
      </p:grpSp>
      <p:cxnSp>
        <p:nvCxnSpPr>
          <p:cNvPr id="16" name="Conector recto 15">
            <a:extLst>
              <a:ext uri="{FF2B5EF4-FFF2-40B4-BE49-F238E27FC236}">
                <a16:creationId xmlns:a16="http://schemas.microsoft.com/office/drawing/2014/main" id="{88351922-406C-E87D-6790-89838B7E48D8}"/>
              </a:ext>
            </a:extLst>
          </p:cNvPr>
          <p:cNvCxnSpPr>
            <a:cxnSpLocks/>
          </p:cNvCxnSpPr>
          <p:nvPr/>
        </p:nvCxnSpPr>
        <p:spPr>
          <a:xfrm flipH="1">
            <a:off x="1066973" y="2883088"/>
            <a:ext cx="2046" cy="1930008"/>
          </a:xfrm>
          <a:prstGeom prst="line">
            <a:avLst/>
          </a:prstGeom>
          <a:ln w="19050">
            <a:solidFill>
              <a:srgbClr val="0318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940072"/>
      </p:ext>
    </p:extLst>
  </p:cSld>
  <p:clrMapOvr>
    <a:masterClrMapping/>
  </p:clrMapOvr>
  <p:extLst mod="1">
    <p:ext uri="{6950BFC3-D8DA-4A85-94F7-54DA5524770B}">
      <p188:commentRel xmlns=""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E428-A53D-0601-53DA-A0AEC3362A2F}"/>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DE68C78-C218-146F-4666-DB4118FE7EB3}"/>
              </a:ext>
            </a:extLst>
          </p:cNvPr>
          <p:cNvSpPr/>
          <p:nvPr/>
        </p:nvSpPr>
        <p:spPr>
          <a:xfrm>
            <a:off x="566301" y="1378291"/>
            <a:ext cx="11059398" cy="523220"/>
          </a:xfrm>
          <a:prstGeom prst="rect">
            <a:avLst/>
          </a:prstGeom>
        </p:spPr>
        <p:txBody>
          <a:bodyPr wrap="square">
            <a:spAutoFit/>
          </a:bodyPr>
          <a:lstStyle/>
          <a:p>
            <a:pPr algn="just"/>
            <a:r>
              <a:rPr lang="es-MX" sz="2800" b="1" dirty="0">
                <a:solidFill>
                  <a:srgbClr val="359946"/>
                </a:solidFill>
                <a:latin typeface="Monserrat"/>
                <a:cs typeface="Arial" panose="020B0604020202020204" pitchFamily="34" charset="0"/>
              </a:rPr>
              <a:t>Exámenes Médicos Ocupacionales- EMOS</a:t>
            </a:r>
            <a:endParaRPr lang="es-ES" sz="2800" b="1" i="1" u="sng" dirty="0">
              <a:solidFill>
                <a:srgbClr val="359946"/>
              </a:solidFill>
              <a:latin typeface="Monserrat"/>
              <a:cs typeface="Arial" panose="020B0604020202020204" pitchFamily="34" charset="0"/>
            </a:endParaRPr>
          </a:p>
        </p:txBody>
      </p:sp>
      <p:sp>
        <p:nvSpPr>
          <p:cNvPr id="15" name="CuadroTexto 14">
            <a:extLst>
              <a:ext uri="{FF2B5EF4-FFF2-40B4-BE49-F238E27FC236}">
                <a16:creationId xmlns:a16="http://schemas.microsoft.com/office/drawing/2014/main" id="{D3F9343C-EC84-234D-F39B-91280D0465A9}"/>
              </a:ext>
            </a:extLst>
          </p:cNvPr>
          <p:cNvSpPr txBox="1"/>
          <p:nvPr/>
        </p:nvSpPr>
        <p:spPr>
          <a:xfrm>
            <a:off x="626050" y="2094168"/>
            <a:ext cx="8199295" cy="3139321"/>
          </a:xfrm>
          <a:prstGeom prst="rect">
            <a:avLst/>
          </a:prstGeom>
          <a:noFill/>
        </p:spPr>
        <p:txBody>
          <a:bodyPr wrap="square" rtlCol="0">
            <a:spAutoFit/>
          </a:bodyPr>
          <a:lstStyle/>
          <a:p>
            <a:r>
              <a:rPr lang="es-CO" dirty="0"/>
              <a:t>Los EMOS, se realizan antes, durante y después de la vinculación del servidor a la entidad y pueden ser: </a:t>
            </a:r>
          </a:p>
          <a:p>
            <a:r>
              <a:rPr lang="es-CO" dirty="0"/>
              <a:t> </a:t>
            </a:r>
          </a:p>
          <a:p>
            <a:pPr marL="285750" indent="-285750">
              <a:buFont typeface="Arial" panose="020B0604020202020204" pitchFamily="34" charset="0"/>
              <a:buChar char="•"/>
            </a:pPr>
            <a:r>
              <a:rPr lang="es-CO" dirty="0"/>
              <a:t>Ingreso</a:t>
            </a:r>
          </a:p>
          <a:p>
            <a:pPr marL="285750" indent="-285750">
              <a:buFont typeface="Arial" panose="020B0604020202020204" pitchFamily="34" charset="0"/>
              <a:buChar char="•"/>
            </a:pPr>
            <a:r>
              <a:rPr lang="es-CO" dirty="0"/>
              <a:t>Periódico </a:t>
            </a:r>
            <a:r>
              <a:rPr lang="es-CO" dirty="0">
                <a:solidFill>
                  <a:schemeClr val="bg2">
                    <a:lumMod val="50000"/>
                  </a:schemeClr>
                </a:solidFill>
              </a:rPr>
              <a:t>(</a:t>
            </a:r>
            <a:r>
              <a:rPr lang="es-CO" sz="1600" i="1" dirty="0">
                <a:solidFill>
                  <a:schemeClr val="bg2">
                    <a:lumMod val="50000"/>
                  </a:schemeClr>
                </a:solidFill>
              </a:rPr>
              <a:t>cada 2 años</a:t>
            </a:r>
            <a:r>
              <a:rPr lang="es-CO" dirty="0">
                <a:solidFill>
                  <a:schemeClr val="bg2">
                    <a:lumMod val="50000"/>
                  </a:schemeClr>
                </a:solidFill>
              </a:rPr>
              <a:t>)</a:t>
            </a:r>
          </a:p>
          <a:p>
            <a:pPr marL="285750" indent="-285750">
              <a:buFont typeface="Arial" panose="020B0604020202020204" pitchFamily="34" charset="0"/>
              <a:buChar char="•"/>
            </a:pPr>
            <a:r>
              <a:rPr lang="es-CO" dirty="0"/>
              <a:t>Programado</a:t>
            </a:r>
          </a:p>
          <a:p>
            <a:pPr marL="285750" indent="-285750">
              <a:buFont typeface="Arial" panose="020B0604020202020204" pitchFamily="34" charset="0"/>
              <a:buChar char="•"/>
            </a:pPr>
            <a:r>
              <a:rPr lang="es-CO" dirty="0"/>
              <a:t>Por cambio de cargo</a:t>
            </a:r>
          </a:p>
          <a:p>
            <a:pPr marL="285750" indent="-285750">
              <a:buFont typeface="Arial" panose="020B0604020202020204" pitchFamily="34" charset="0"/>
              <a:buChar char="•"/>
            </a:pPr>
            <a:r>
              <a:rPr lang="es-CO" dirty="0"/>
              <a:t>Post incapacidad o reintegro laboral</a:t>
            </a:r>
          </a:p>
          <a:p>
            <a:pPr marL="285750" indent="-285750">
              <a:buFont typeface="Arial" panose="020B0604020202020204" pitchFamily="34" charset="0"/>
              <a:buChar char="•"/>
            </a:pPr>
            <a:r>
              <a:rPr lang="es-CO" dirty="0"/>
              <a:t>Emisión de recomendaciones médico laborales</a:t>
            </a:r>
          </a:p>
          <a:p>
            <a:pPr marL="285750" indent="-285750">
              <a:buFont typeface="Arial" panose="020B0604020202020204" pitchFamily="34" charset="0"/>
              <a:buChar char="•"/>
            </a:pPr>
            <a:r>
              <a:rPr lang="es-CO" dirty="0"/>
              <a:t>Retiro o egreso</a:t>
            </a:r>
            <a:endParaRPr lang="es-CO" b="1" dirty="0">
              <a:solidFill>
                <a:srgbClr val="359946"/>
              </a:solidFill>
              <a:hlinkClick r:id="rId3">
                <a:extLst>
                  <a:ext uri="{A12FA001-AC4F-418D-AE19-62706E023703}">
                    <ahyp:hlinkClr xmlns:ahyp="http://schemas.microsoft.com/office/drawing/2018/hyperlinkcolor" val="tx"/>
                  </a:ext>
                </a:extLst>
              </a:hlinkClick>
            </a:endParaRPr>
          </a:p>
          <a:p>
            <a:endParaRPr lang="es-CO" b="1" dirty="0">
              <a:solidFill>
                <a:srgbClr val="359946"/>
              </a:solidFill>
            </a:endParaRPr>
          </a:p>
        </p:txBody>
      </p:sp>
      <p:pic>
        <p:nvPicPr>
          <p:cNvPr id="5" name="Imagen 4" descr="Una caricatura de una persona&#10;&#10;Descripción generada automáticamente con confianza media">
            <a:extLst>
              <a:ext uri="{FF2B5EF4-FFF2-40B4-BE49-F238E27FC236}">
                <a16:creationId xmlns:a16="http://schemas.microsoft.com/office/drawing/2014/main" id="{9CC5BEAD-932B-212A-AAA4-679B7D73FFFC}"/>
              </a:ext>
            </a:extLst>
          </p:cNvPr>
          <p:cNvPicPr>
            <a:picLocks noChangeAspect="1"/>
          </p:cNvPicPr>
          <p:nvPr/>
        </p:nvPicPr>
        <p:blipFill>
          <a:blip r:embed="rId4"/>
          <a:stretch>
            <a:fillRect/>
          </a:stretch>
        </p:blipFill>
        <p:spPr>
          <a:xfrm>
            <a:off x="8614353" y="1784841"/>
            <a:ext cx="2811563" cy="2811563"/>
          </a:xfrm>
          <a:prstGeom prst="rect">
            <a:avLst/>
          </a:prstGeom>
        </p:spPr>
      </p:pic>
      <p:sp>
        <p:nvSpPr>
          <p:cNvPr id="10" name="CuadroTexto 9">
            <a:extLst>
              <a:ext uri="{FF2B5EF4-FFF2-40B4-BE49-F238E27FC236}">
                <a16:creationId xmlns:a16="http://schemas.microsoft.com/office/drawing/2014/main" id="{21C30D0F-2486-C2E8-7279-C08A5A58938E}"/>
              </a:ext>
            </a:extLst>
          </p:cNvPr>
          <p:cNvSpPr txBox="1"/>
          <p:nvPr/>
        </p:nvSpPr>
        <p:spPr>
          <a:xfrm>
            <a:off x="435550" y="4927608"/>
            <a:ext cx="11190149" cy="1200329"/>
          </a:xfrm>
          <a:prstGeom prst="rect">
            <a:avLst/>
          </a:prstGeom>
          <a:noFill/>
        </p:spPr>
        <p:txBody>
          <a:bodyPr wrap="square" rtlCol="0">
            <a:spAutoFit/>
          </a:bodyPr>
          <a:lstStyle/>
          <a:p>
            <a:pPr algn="just"/>
            <a:r>
              <a:rPr lang="es-CO" dirty="0"/>
              <a:t>De toda evaluación médica ocupacional se generará el </a:t>
            </a:r>
            <a:r>
              <a:rPr lang="es-CO" i="1" dirty="0">
                <a:solidFill>
                  <a:srgbClr val="00B050"/>
                </a:solidFill>
              </a:rPr>
              <a:t>certificado médico de aptitud individual </a:t>
            </a:r>
            <a:r>
              <a:rPr lang="es-CO" dirty="0"/>
              <a:t>en el cual se indican: </a:t>
            </a:r>
          </a:p>
          <a:p>
            <a:pPr algn="just"/>
            <a:r>
              <a:rPr lang="es-CO" dirty="0"/>
              <a:t>* Las recomendaciones médico laborales, las cuales la IPS deberá enviar a la Coordinación de SST de cada Seccional, Nivel Central y Coordinaciones Administrativas, quienes las socializarán al servidor y las archivarán en la hoja de vida respectiva.</a:t>
            </a:r>
            <a:endParaRPr lang="es-CO" b="1" dirty="0">
              <a:solidFill>
                <a:srgbClr val="359946"/>
              </a:solidFill>
            </a:endParaRPr>
          </a:p>
        </p:txBody>
      </p:sp>
    </p:spTree>
    <p:extLst>
      <p:ext uri="{BB962C8B-B14F-4D97-AF65-F5344CB8AC3E}">
        <p14:creationId xmlns:p14="http://schemas.microsoft.com/office/powerpoint/2010/main" val="450147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E680-F7CA-3E9F-5192-D7380187BFC0}"/>
            </a:ext>
          </a:extLst>
        </p:cNvPr>
        <p:cNvGrpSpPr/>
        <p:nvPr/>
      </p:nvGrpSpPr>
      <p:grpSpPr>
        <a:xfrm>
          <a:off x="0" y="0"/>
          <a:ext cx="0" cy="0"/>
          <a:chOff x="0" y="0"/>
          <a:chExt cx="0" cy="0"/>
        </a:xfrm>
      </p:grpSpPr>
      <p:pic>
        <p:nvPicPr>
          <p:cNvPr id="2" name="Imagen 1" descr="Imagen de la pantalla de un video juego&#10;&#10;Descripción generada automáticamente con confianza baja">
            <a:extLst>
              <a:ext uri="{FF2B5EF4-FFF2-40B4-BE49-F238E27FC236}">
                <a16:creationId xmlns:a16="http://schemas.microsoft.com/office/drawing/2014/main" id="{BEEA9FCE-32ED-6286-5BA8-F90CFC9A9C40}"/>
              </a:ext>
            </a:extLst>
          </p:cNvPr>
          <p:cNvPicPr>
            <a:picLocks noChangeAspect="1"/>
          </p:cNvPicPr>
          <p:nvPr/>
        </p:nvPicPr>
        <p:blipFill>
          <a:blip r:embed="rId3"/>
          <a:stretch>
            <a:fillRect/>
          </a:stretch>
        </p:blipFill>
        <p:spPr>
          <a:xfrm>
            <a:off x="1884354" y="1285888"/>
            <a:ext cx="8201617" cy="4962512"/>
          </a:xfrm>
          <a:prstGeom prst="rect">
            <a:avLst/>
          </a:prstGeom>
        </p:spPr>
      </p:pic>
      <p:grpSp>
        <p:nvGrpSpPr>
          <p:cNvPr id="6" name="Grupo 5">
            <a:extLst>
              <a:ext uri="{FF2B5EF4-FFF2-40B4-BE49-F238E27FC236}">
                <a16:creationId xmlns:a16="http://schemas.microsoft.com/office/drawing/2014/main" id="{603C989D-E831-799F-9448-7F9C64F0777B}"/>
              </a:ext>
            </a:extLst>
          </p:cNvPr>
          <p:cNvGrpSpPr/>
          <p:nvPr/>
        </p:nvGrpSpPr>
        <p:grpSpPr>
          <a:xfrm>
            <a:off x="608922" y="1304938"/>
            <a:ext cx="612000" cy="612001"/>
            <a:chOff x="-235373" y="1891757"/>
            <a:chExt cx="792000" cy="792000"/>
          </a:xfrm>
          <a:solidFill>
            <a:schemeClr val="bg1"/>
          </a:solidFill>
        </p:grpSpPr>
        <p:sp>
          <p:nvSpPr>
            <p:cNvPr id="7" name="Rectángulo 6">
              <a:extLst>
                <a:ext uri="{FF2B5EF4-FFF2-40B4-BE49-F238E27FC236}">
                  <a16:creationId xmlns:a16="http://schemas.microsoft.com/office/drawing/2014/main" id="{34C770AF-FA48-A9DD-DAC6-CEDE2DE5CDD2}"/>
                </a:ext>
              </a:extLst>
            </p:cNvPr>
            <p:cNvSpPr/>
            <p:nvPr/>
          </p:nvSpPr>
          <p:spPr>
            <a:xfrm>
              <a:off x="-235373" y="1891757"/>
              <a:ext cx="792000" cy="792000"/>
            </a:xfrm>
            <a:prstGeom prst="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Marcador de texto 1">
              <a:extLst>
                <a:ext uri="{FF2B5EF4-FFF2-40B4-BE49-F238E27FC236}">
                  <a16:creationId xmlns:a16="http://schemas.microsoft.com/office/drawing/2014/main" id="{1C265416-C2C8-A942-E63C-362AF7FBD41E}"/>
                </a:ext>
              </a:extLst>
            </p:cNvPr>
            <p:cNvSpPr txBox="1">
              <a:spLocks/>
            </p:cNvSpPr>
            <p:nvPr/>
          </p:nvSpPr>
          <p:spPr>
            <a:xfrm>
              <a:off x="-128898" y="1996052"/>
              <a:ext cx="547980" cy="678728"/>
            </a:xfrm>
            <a:prstGeom prst="rect">
              <a:avLst/>
            </a:prstGeom>
            <a:noFill/>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lumMod val="50000"/>
                      <a:lumOff val="50000"/>
                    </a:schemeClr>
                  </a:solidFill>
                </a:rPr>
                <a:t>5</a:t>
              </a:r>
            </a:p>
          </p:txBody>
        </p:sp>
      </p:grpSp>
      <p:sp>
        <p:nvSpPr>
          <p:cNvPr id="9" name="Rectángulo: esquinas redondeadas 3">
            <a:extLst>
              <a:ext uri="{FF2B5EF4-FFF2-40B4-BE49-F238E27FC236}">
                <a16:creationId xmlns:a16="http://schemas.microsoft.com/office/drawing/2014/main" id="{BB5CC660-DDCB-7885-B517-ED164FC3F195}"/>
              </a:ext>
            </a:extLst>
          </p:cNvPr>
          <p:cNvSpPr/>
          <p:nvPr/>
        </p:nvSpPr>
        <p:spPr>
          <a:xfrm>
            <a:off x="5991226" y="4381500"/>
            <a:ext cx="4094745" cy="1600200"/>
          </a:xfrm>
          <a:prstGeom prst="roundRect">
            <a:avLst/>
          </a:prstGeom>
          <a:solidFill>
            <a:srgbClr val="359946"/>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MX" sz="1400" dirty="0">
                <a:latin typeface="Monserrat"/>
              </a:rPr>
              <a:t>El Plan estratégico de Seguridad vial es una herramienta  que nos permite identificar los riesgos In itinere (casa trabajo casa) / en misión (horario laboral), para buscar acciones que los reduzcan o mitiguen.</a:t>
            </a:r>
            <a:endParaRPr lang="es-CO" sz="1400" dirty="0"/>
          </a:p>
        </p:txBody>
      </p:sp>
    </p:spTree>
    <p:extLst>
      <p:ext uri="{BB962C8B-B14F-4D97-AF65-F5344CB8AC3E}">
        <p14:creationId xmlns:p14="http://schemas.microsoft.com/office/powerpoint/2010/main" val="2426988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2091EF5D-B664-1C12-1085-38A4F88F2F4C}"/>
              </a:ext>
            </a:extLst>
          </p:cNvPr>
          <p:cNvSpPr txBox="1"/>
          <p:nvPr/>
        </p:nvSpPr>
        <p:spPr>
          <a:xfrm>
            <a:off x="729201" y="1408277"/>
            <a:ext cx="10335942" cy="1877437"/>
          </a:xfrm>
          <a:prstGeom prst="rect">
            <a:avLst/>
          </a:prstGeom>
          <a:noFill/>
        </p:spPr>
        <p:txBody>
          <a:bodyPr wrap="square" rtlCol="0">
            <a:spAutoFit/>
          </a:bodyPr>
          <a:lstStyle/>
          <a:p>
            <a:pPr algn="just"/>
            <a:endParaRPr lang="es-MX" sz="2000" dirty="0">
              <a:latin typeface="Monserrat"/>
            </a:endParaRPr>
          </a:p>
          <a:p>
            <a:pPr marL="285750" indent="-285750">
              <a:buFont typeface="Arial" panose="020B0604020202020204" pitchFamily="34" charset="0"/>
              <a:buChar char="•"/>
            </a:pPr>
            <a:r>
              <a:rPr lang="es-MX" sz="1600" dirty="0">
                <a:latin typeface="Monserrat"/>
              </a:rPr>
              <a:t>Por  entorno (estado de las vías, otros conductores, señalización y demarcación de vías,  el clima, entre otros.)</a:t>
            </a:r>
          </a:p>
          <a:p>
            <a:pPr marL="285750" indent="-285750">
              <a:buFont typeface="Arial" panose="020B0604020202020204" pitchFamily="34" charset="0"/>
              <a:buChar char="•"/>
            </a:pPr>
            <a:endParaRPr lang="es-MX" sz="1600" dirty="0">
              <a:latin typeface="Monserrat"/>
            </a:endParaRPr>
          </a:p>
          <a:p>
            <a:pPr marL="285750" indent="-285750">
              <a:buFont typeface="Arial" panose="020B0604020202020204" pitchFamily="34" charset="0"/>
              <a:buChar char="•"/>
            </a:pPr>
            <a:r>
              <a:rPr lang="es-MX" sz="1600" dirty="0">
                <a:latin typeface="Monserrat"/>
              </a:rPr>
              <a:t>Por Hábito (afán, distracciones, fatiga, no respeto de las señales de tránsito, uso de medios tecnológicos, consumos de alcohol o Sustancias Psicoactivas, impericia para conducir, No cruzar por senderos peatonales, entre otros).</a:t>
            </a:r>
            <a:endParaRPr lang="es-CO" sz="2000" dirty="0"/>
          </a:p>
        </p:txBody>
      </p:sp>
      <p:sp>
        <p:nvSpPr>
          <p:cNvPr id="6" name="Rectángulo: esquinas redondeadas 5">
            <a:extLst>
              <a:ext uri="{FF2B5EF4-FFF2-40B4-BE49-F238E27FC236}">
                <a16:creationId xmlns:a16="http://schemas.microsoft.com/office/drawing/2014/main" id="{DAC7B304-6F72-936A-47B8-F59DC5814906}"/>
              </a:ext>
            </a:extLst>
          </p:cNvPr>
          <p:cNvSpPr/>
          <p:nvPr/>
        </p:nvSpPr>
        <p:spPr>
          <a:xfrm>
            <a:off x="581744" y="5553075"/>
            <a:ext cx="11229256" cy="889594"/>
          </a:xfrm>
          <a:prstGeom prst="roundRect">
            <a:avLst/>
          </a:prstGeom>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endParaRPr lang="es-MX" dirty="0">
              <a:latin typeface="Monserrat"/>
            </a:endParaRPr>
          </a:p>
          <a:p>
            <a:pPr algn="just"/>
            <a:r>
              <a:rPr lang="es-MX" sz="1600" dirty="0">
                <a:latin typeface="Monserrat"/>
              </a:rPr>
              <a:t>Desde El SG SST se realizarán varias actividades de prevención en seguridad vial, como: Capacitaciones para todos los actores viales, exámenes médicos periódicos ocupacionales para conductores, pruebas teórico prácticas  de conducción para conductores </a:t>
            </a:r>
          </a:p>
          <a:p>
            <a:pPr algn="ctr"/>
            <a:endParaRPr lang="es-CO" dirty="0"/>
          </a:p>
        </p:txBody>
      </p:sp>
      <p:pic>
        <p:nvPicPr>
          <p:cNvPr id="9" name="Imagen 8" descr="Una caricatura de una persona&#10;&#10;Descripción generada automáticamente con confianza media">
            <a:extLst>
              <a:ext uri="{FF2B5EF4-FFF2-40B4-BE49-F238E27FC236}">
                <a16:creationId xmlns:a16="http://schemas.microsoft.com/office/drawing/2014/main" id="{68AFF1D7-BBDA-04DD-A572-BDDEA63F8F1B}"/>
              </a:ext>
            </a:extLst>
          </p:cNvPr>
          <p:cNvPicPr>
            <a:picLocks noChangeAspect="1"/>
          </p:cNvPicPr>
          <p:nvPr/>
        </p:nvPicPr>
        <p:blipFill>
          <a:blip r:embed="rId2"/>
          <a:stretch>
            <a:fillRect/>
          </a:stretch>
        </p:blipFill>
        <p:spPr>
          <a:xfrm>
            <a:off x="961996" y="3584143"/>
            <a:ext cx="1379559" cy="1079171"/>
          </a:xfrm>
          <a:prstGeom prst="rect">
            <a:avLst/>
          </a:prstGeom>
        </p:spPr>
      </p:pic>
      <p:pic>
        <p:nvPicPr>
          <p:cNvPr id="10" name="Imagen 9" descr="Una caricatura de una persona&#10;&#10;Descripción generada automáticamente con confianza media">
            <a:extLst>
              <a:ext uri="{FF2B5EF4-FFF2-40B4-BE49-F238E27FC236}">
                <a16:creationId xmlns:a16="http://schemas.microsoft.com/office/drawing/2014/main" id="{E0098E65-9765-EAE1-76DE-86389746B7D0}"/>
              </a:ext>
            </a:extLst>
          </p:cNvPr>
          <p:cNvPicPr>
            <a:picLocks noChangeAspect="1"/>
          </p:cNvPicPr>
          <p:nvPr/>
        </p:nvPicPr>
        <p:blipFill>
          <a:blip r:embed="rId3"/>
          <a:stretch>
            <a:fillRect/>
          </a:stretch>
        </p:blipFill>
        <p:spPr>
          <a:xfrm>
            <a:off x="4449236" y="3609010"/>
            <a:ext cx="1457462" cy="1012773"/>
          </a:xfrm>
          <a:prstGeom prst="rect">
            <a:avLst/>
          </a:prstGeom>
        </p:spPr>
      </p:pic>
      <p:pic>
        <p:nvPicPr>
          <p:cNvPr id="11" name="Picture 4" descr="Personas dentro del metro o tren subterráneo ilustración plana. pasajeros  de dibujos animados que usan metro o metro como transporte público. |  Vector Premium">
            <a:extLst>
              <a:ext uri="{FF2B5EF4-FFF2-40B4-BE49-F238E27FC236}">
                <a16:creationId xmlns:a16="http://schemas.microsoft.com/office/drawing/2014/main" id="{C60C43A8-F3A2-7B32-9093-92F80732F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3287846"/>
            <a:ext cx="2253882" cy="15013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hofer De Auto Vectores, Ilustraciones y Gráficos - 123RF">
            <a:extLst>
              <a:ext uri="{FF2B5EF4-FFF2-40B4-BE49-F238E27FC236}">
                <a16:creationId xmlns:a16="http://schemas.microsoft.com/office/drawing/2014/main" id="{43DB4583-44A6-DF01-AE23-ED531B704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1215" y="3321991"/>
            <a:ext cx="1760691" cy="146724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AD45817-D123-270C-A2E9-6981B7534660}"/>
              </a:ext>
            </a:extLst>
          </p:cNvPr>
          <p:cNvSpPr txBox="1"/>
          <p:nvPr/>
        </p:nvSpPr>
        <p:spPr>
          <a:xfrm>
            <a:off x="1956545" y="4251643"/>
            <a:ext cx="1210174" cy="553998"/>
          </a:xfrm>
          <a:prstGeom prst="rect">
            <a:avLst/>
          </a:prstGeom>
          <a:noFill/>
        </p:spPr>
        <p:txBody>
          <a:bodyPr wrap="square">
            <a:spAutoFit/>
          </a:bodyPr>
          <a:lstStyle/>
          <a:p>
            <a:pPr algn="just"/>
            <a:endParaRPr lang="es-MX" dirty="0">
              <a:latin typeface="Monserrat"/>
            </a:endParaRPr>
          </a:p>
          <a:p>
            <a:pPr algn="just"/>
            <a:r>
              <a:rPr lang="es-MX" sz="1200" i="1" dirty="0">
                <a:latin typeface="Monserrat"/>
              </a:rPr>
              <a:t>Peatón</a:t>
            </a:r>
          </a:p>
        </p:txBody>
      </p:sp>
      <p:sp>
        <p:nvSpPr>
          <p:cNvPr id="14" name="CuadroTexto 13">
            <a:extLst>
              <a:ext uri="{FF2B5EF4-FFF2-40B4-BE49-F238E27FC236}">
                <a16:creationId xmlns:a16="http://schemas.microsoft.com/office/drawing/2014/main" id="{42F5DDCF-7E54-D376-5769-D4F7E1C329E6}"/>
              </a:ext>
            </a:extLst>
          </p:cNvPr>
          <p:cNvSpPr txBox="1"/>
          <p:nvPr/>
        </p:nvSpPr>
        <p:spPr>
          <a:xfrm>
            <a:off x="5311756" y="4466095"/>
            <a:ext cx="1189883" cy="276999"/>
          </a:xfrm>
          <a:prstGeom prst="rect">
            <a:avLst/>
          </a:prstGeom>
          <a:noFill/>
        </p:spPr>
        <p:txBody>
          <a:bodyPr wrap="square">
            <a:spAutoFit/>
          </a:bodyPr>
          <a:lstStyle/>
          <a:p>
            <a:r>
              <a:rPr lang="es-MX" sz="1200" i="1" dirty="0">
                <a:latin typeface="Monserrat"/>
              </a:rPr>
              <a:t>Motociclista</a:t>
            </a:r>
            <a:endParaRPr lang="es-CO" sz="1200" i="1" dirty="0">
              <a:latin typeface="Monserrat"/>
            </a:endParaRPr>
          </a:p>
        </p:txBody>
      </p:sp>
      <p:pic>
        <p:nvPicPr>
          <p:cNvPr id="15" name="Picture 8" descr="340+ Ciclismo En Ruta Ilustraciones Fotografías de stock, fotos e imágenes  libres de derechos - iStock">
            <a:extLst>
              <a:ext uri="{FF2B5EF4-FFF2-40B4-BE49-F238E27FC236}">
                <a16:creationId xmlns:a16="http://schemas.microsoft.com/office/drawing/2014/main" id="{65075E28-6085-50E6-0B1A-C84780F6AD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40" r="8310"/>
          <a:stretch/>
        </p:blipFill>
        <p:spPr bwMode="auto">
          <a:xfrm>
            <a:off x="2871152" y="3530907"/>
            <a:ext cx="1171631" cy="1185641"/>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EDFBAB47-A224-F689-5C4D-882C20784FF1}"/>
              </a:ext>
            </a:extLst>
          </p:cNvPr>
          <p:cNvSpPr txBox="1"/>
          <p:nvPr/>
        </p:nvSpPr>
        <p:spPr>
          <a:xfrm>
            <a:off x="10215167" y="4439549"/>
            <a:ext cx="1442882" cy="276999"/>
          </a:xfrm>
          <a:prstGeom prst="rect">
            <a:avLst/>
          </a:prstGeom>
          <a:noFill/>
        </p:spPr>
        <p:txBody>
          <a:bodyPr wrap="square">
            <a:spAutoFit/>
          </a:bodyPr>
          <a:lstStyle/>
          <a:p>
            <a:r>
              <a:rPr lang="es-MX" sz="1200" i="1" dirty="0">
                <a:latin typeface="Monserrat"/>
              </a:rPr>
              <a:t>Conductor</a:t>
            </a:r>
            <a:endParaRPr lang="es-CO" sz="1200" i="1" dirty="0">
              <a:latin typeface="Monserrat"/>
            </a:endParaRPr>
          </a:p>
        </p:txBody>
      </p:sp>
      <p:sp>
        <p:nvSpPr>
          <p:cNvPr id="2" name="Rectángulo 1"/>
          <p:cNvSpPr/>
          <p:nvPr/>
        </p:nvSpPr>
        <p:spPr>
          <a:xfrm>
            <a:off x="729201" y="1239512"/>
            <a:ext cx="6096000" cy="738664"/>
          </a:xfrm>
          <a:prstGeom prst="rect">
            <a:avLst/>
          </a:prstGeom>
        </p:spPr>
        <p:txBody>
          <a:bodyPr>
            <a:spAutoFit/>
          </a:bodyPr>
          <a:lstStyle/>
          <a:p>
            <a:r>
              <a:rPr lang="es-MX"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Los riesgos viales pueden ser: </a:t>
            </a:r>
          </a:p>
          <a:p>
            <a:endParaRPr lang="es-MX" dirty="0"/>
          </a:p>
        </p:txBody>
      </p:sp>
      <p:sp>
        <p:nvSpPr>
          <p:cNvPr id="3" name="Rectángulo 2"/>
          <p:cNvSpPr/>
          <p:nvPr/>
        </p:nvSpPr>
        <p:spPr>
          <a:xfrm>
            <a:off x="3040550" y="4513549"/>
            <a:ext cx="1609736" cy="276999"/>
          </a:xfrm>
          <a:prstGeom prst="rect">
            <a:avLst/>
          </a:prstGeom>
        </p:spPr>
        <p:txBody>
          <a:bodyPr wrap="none">
            <a:spAutoFit/>
          </a:bodyPr>
          <a:lstStyle/>
          <a:p>
            <a:r>
              <a:rPr lang="es-MX" sz="1200" i="1" dirty="0">
                <a:latin typeface="Monserrat"/>
              </a:rPr>
              <a:t>Ciclista o </a:t>
            </a:r>
            <a:r>
              <a:rPr lang="es-MX" sz="1200" i="1" dirty="0" err="1">
                <a:latin typeface="Monserrat"/>
              </a:rPr>
              <a:t>Patinetista</a:t>
            </a:r>
            <a:r>
              <a:rPr lang="es-MX" sz="1200" i="1" dirty="0">
                <a:latin typeface="Monserrat"/>
              </a:rPr>
              <a:t> </a:t>
            </a:r>
            <a:endParaRPr lang="es-CO" sz="1200" i="1" dirty="0">
              <a:latin typeface="Monserrat"/>
            </a:endParaRPr>
          </a:p>
        </p:txBody>
      </p:sp>
      <p:sp>
        <p:nvSpPr>
          <p:cNvPr id="18" name="CuadroTexto 17">
            <a:extLst>
              <a:ext uri="{FF2B5EF4-FFF2-40B4-BE49-F238E27FC236}">
                <a16:creationId xmlns:a16="http://schemas.microsoft.com/office/drawing/2014/main" id="{4BB4C22C-AE60-EBD3-4BFF-BB73F50FB8D8}"/>
              </a:ext>
            </a:extLst>
          </p:cNvPr>
          <p:cNvSpPr txBox="1"/>
          <p:nvPr/>
        </p:nvSpPr>
        <p:spPr>
          <a:xfrm>
            <a:off x="8682726" y="4418784"/>
            <a:ext cx="1287309" cy="276999"/>
          </a:xfrm>
          <a:prstGeom prst="rect">
            <a:avLst/>
          </a:prstGeom>
          <a:noFill/>
        </p:spPr>
        <p:txBody>
          <a:bodyPr wrap="square">
            <a:spAutoFit/>
          </a:bodyPr>
          <a:lstStyle/>
          <a:p>
            <a:r>
              <a:rPr lang="es-MX" sz="1200" i="1" dirty="0">
                <a:latin typeface="Monserrat"/>
              </a:rPr>
              <a:t>Pasajero</a:t>
            </a:r>
            <a:endParaRPr lang="es-CO" sz="1200" i="1" dirty="0">
              <a:latin typeface="Monserrat"/>
            </a:endParaRPr>
          </a:p>
        </p:txBody>
      </p:sp>
    </p:spTree>
    <p:extLst>
      <p:ext uri="{BB962C8B-B14F-4D97-AF65-F5344CB8AC3E}">
        <p14:creationId xmlns:p14="http://schemas.microsoft.com/office/powerpoint/2010/main" val="424350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E555115F-FF37-4747-9529-4D528084808A}"/>
              </a:ext>
            </a:extLst>
          </p:cNvPr>
          <p:cNvSpPr txBox="1">
            <a:spLocks/>
          </p:cNvSpPr>
          <p:nvPr/>
        </p:nvSpPr>
        <p:spPr>
          <a:xfrm>
            <a:off x="3661058" y="195630"/>
            <a:ext cx="8530941" cy="6169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endParaRPr lang="es-ES" altLang="es-ES" sz="1200" b="1" dirty="0">
              <a:solidFill>
                <a:srgbClr val="03188A"/>
              </a:solidFill>
              <a:latin typeface="Arial" panose="020B0604020202020204" pitchFamily="34" charset="0"/>
              <a:ea typeface="+mn-ea"/>
              <a:cs typeface="Arial" panose="020B0604020202020204" pitchFamily="34" charset="0"/>
            </a:endParaRPr>
          </a:p>
          <a:p>
            <a:pPr algn="l">
              <a:lnSpc>
                <a:spcPct val="100000"/>
              </a:lnSpc>
              <a:spcAft>
                <a:spcPts val="800"/>
              </a:spcAft>
            </a:pPr>
            <a:endParaRPr lang="es-CO" sz="1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F1AD70CD-9E20-FCA4-3E12-87AF097D4272}"/>
              </a:ext>
            </a:extLst>
          </p:cNvPr>
          <p:cNvSpPr txBox="1"/>
          <p:nvPr/>
        </p:nvSpPr>
        <p:spPr>
          <a:xfrm>
            <a:off x="979055" y="2494400"/>
            <a:ext cx="3509816" cy="1077218"/>
          </a:xfrm>
          <a:prstGeom prst="rect">
            <a:avLst/>
          </a:prstGeom>
          <a:noFill/>
        </p:spPr>
        <p:txBody>
          <a:bodyPr wrap="square">
            <a:spAutoFit/>
          </a:bodyPr>
          <a:lstStyle/>
          <a:p>
            <a:r>
              <a:rPr lang="es-CO" sz="3200" b="1" dirty="0">
                <a:solidFill>
                  <a:srgbClr val="369946"/>
                </a:solidFill>
                <a:latin typeface="Montserrat" pitchFamily="2" charset="77"/>
              </a:rPr>
              <a:t>Accidentes de trabajo </a:t>
            </a:r>
            <a:endParaRPr lang="es-ES" sz="3200" b="1" dirty="0">
              <a:solidFill>
                <a:srgbClr val="369946"/>
              </a:solidFill>
              <a:latin typeface="Montserrat" pitchFamily="2" charset="77"/>
            </a:endParaRPr>
          </a:p>
        </p:txBody>
      </p:sp>
      <p:grpSp>
        <p:nvGrpSpPr>
          <p:cNvPr id="8" name="Grupo 7">
            <a:extLst>
              <a:ext uri="{FF2B5EF4-FFF2-40B4-BE49-F238E27FC236}">
                <a16:creationId xmlns:a16="http://schemas.microsoft.com/office/drawing/2014/main" id="{603C989D-E831-799F-9448-7F9C64F0777B}"/>
              </a:ext>
            </a:extLst>
          </p:cNvPr>
          <p:cNvGrpSpPr/>
          <p:nvPr/>
        </p:nvGrpSpPr>
        <p:grpSpPr>
          <a:xfrm>
            <a:off x="831273" y="1642256"/>
            <a:ext cx="612000" cy="612001"/>
            <a:chOff x="-235373" y="1891757"/>
            <a:chExt cx="792000" cy="792000"/>
          </a:xfrm>
          <a:solidFill>
            <a:schemeClr val="bg1"/>
          </a:solidFill>
        </p:grpSpPr>
        <p:sp>
          <p:nvSpPr>
            <p:cNvPr id="10" name="Rectángulo 9">
              <a:extLst>
                <a:ext uri="{FF2B5EF4-FFF2-40B4-BE49-F238E27FC236}">
                  <a16:creationId xmlns:a16="http://schemas.microsoft.com/office/drawing/2014/main" id="{34C770AF-FA48-A9DD-DAC6-CEDE2DE5CDD2}"/>
                </a:ext>
              </a:extLst>
            </p:cNvPr>
            <p:cNvSpPr/>
            <p:nvPr/>
          </p:nvSpPr>
          <p:spPr>
            <a:xfrm>
              <a:off x="-235373" y="1891757"/>
              <a:ext cx="792000" cy="792000"/>
            </a:xfrm>
            <a:prstGeom prst="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texto 1">
              <a:extLst>
                <a:ext uri="{FF2B5EF4-FFF2-40B4-BE49-F238E27FC236}">
                  <a16:creationId xmlns:a16="http://schemas.microsoft.com/office/drawing/2014/main" id="{1C265416-C2C8-A942-E63C-362AF7FBD41E}"/>
                </a:ext>
              </a:extLst>
            </p:cNvPr>
            <p:cNvSpPr txBox="1">
              <a:spLocks/>
            </p:cNvSpPr>
            <p:nvPr/>
          </p:nvSpPr>
          <p:spPr>
            <a:xfrm>
              <a:off x="-128898" y="1996052"/>
              <a:ext cx="547980" cy="678728"/>
            </a:xfrm>
            <a:prstGeom prst="rect">
              <a:avLst/>
            </a:prstGeom>
            <a:noFill/>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lumMod val="50000"/>
                      <a:lumOff val="50000"/>
                    </a:schemeClr>
                  </a:solidFill>
                </a:rPr>
                <a:t>6</a:t>
              </a:r>
            </a:p>
          </p:txBody>
        </p:sp>
      </p:grpSp>
      <p:cxnSp>
        <p:nvCxnSpPr>
          <p:cNvPr id="13" name="Conector recto 12">
            <a:extLst>
              <a:ext uri="{FF2B5EF4-FFF2-40B4-BE49-F238E27FC236}">
                <a16:creationId xmlns:a16="http://schemas.microsoft.com/office/drawing/2014/main" id="{88351922-406C-E87D-6790-89838B7E48D8}"/>
              </a:ext>
            </a:extLst>
          </p:cNvPr>
          <p:cNvCxnSpPr/>
          <p:nvPr/>
        </p:nvCxnSpPr>
        <p:spPr>
          <a:xfrm>
            <a:off x="833319" y="2572719"/>
            <a:ext cx="0" cy="3384000"/>
          </a:xfrm>
          <a:prstGeom prst="line">
            <a:avLst/>
          </a:prstGeom>
          <a:ln w="19050">
            <a:solidFill>
              <a:srgbClr val="03188A"/>
            </a:solidFill>
          </a:ln>
        </p:spPr>
        <p:style>
          <a:lnRef idx="1">
            <a:schemeClr val="accent1"/>
          </a:lnRef>
          <a:fillRef idx="0">
            <a:schemeClr val="accent1"/>
          </a:fillRef>
          <a:effectRef idx="0">
            <a:schemeClr val="accent1"/>
          </a:effectRef>
          <a:fontRef idx="minor">
            <a:schemeClr val="tx1"/>
          </a:fontRef>
        </p:style>
      </p:cxnSp>
      <p:pic>
        <p:nvPicPr>
          <p:cNvPr id="14" name="Picture 10" descr="Salud Ocupacional - Asistensalud">
            <a:extLst>
              <a:ext uri="{FF2B5EF4-FFF2-40B4-BE49-F238E27FC236}">
                <a16:creationId xmlns:a16="http://schemas.microsoft.com/office/drawing/2014/main" id="{E39A00F8-3309-6697-2515-ECD8DF9B41E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6096000" y="1904296"/>
            <a:ext cx="6096000" cy="344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343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A6178728-A9FB-6CB9-1169-E3A71BAE9C21}"/>
              </a:ext>
            </a:extLst>
          </p:cNvPr>
          <p:cNvSpPr>
            <a:spLocks noGrp="1" noChangeArrowheads="1"/>
          </p:cNvSpPr>
          <p:nvPr>
            <p:ph type="ctrTitle"/>
          </p:nvPr>
        </p:nvSpPr>
        <p:spPr bwMode="auto">
          <a:xfrm>
            <a:off x="661288" y="1908072"/>
            <a:ext cx="5801058" cy="413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defRPr/>
            </a:pPr>
            <a:r>
              <a:rPr lang="es-ES" altLang="es-CO" sz="20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Accidente de Trabajo (AT): </a:t>
            </a:r>
            <a:r>
              <a:rPr kumimoji="0" lang="es-ES" altLang="es-CO" sz="1600" b="0" i="0" u="none" strike="noStrike" cap="none" normalizeH="0" baseline="0" dirty="0">
                <a:ln>
                  <a:noFill/>
                </a:ln>
                <a:solidFill>
                  <a:schemeClr val="tx1"/>
                </a:solidFill>
                <a:effectLst/>
                <a:latin typeface="Arial Unicode MS"/>
                <a:cs typeface="Calibri" panose="020F0502020204030204" pitchFamily="34" charset="0"/>
              </a:rPr>
              <a:t>Es todo suceso </a:t>
            </a:r>
            <a:r>
              <a:rPr kumimoji="0" lang="es-ES" altLang="es-CO" sz="1600" b="0" i="0" u="none" strike="noStrike" cap="none" normalizeH="0" baseline="0" dirty="0">
                <a:ln>
                  <a:noFill/>
                </a:ln>
                <a:solidFill>
                  <a:srgbClr val="00B0F0"/>
                </a:solidFill>
                <a:effectLst/>
                <a:latin typeface="Arial Unicode MS"/>
                <a:cs typeface="Calibri" panose="020F0502020204030204" pitchFamily="34" charset="0"/>
              </a:rPr>
              <a:t>repentino</a:t>
            </a:r>
            <a:r>
              <a:rPr kumimoji="0" lang="es-ES" altLang="es-CO" sz="1600" b="0" i="0" u="none" strike="noStrike" cap="none" normalizeH="0" baseline="0" dirty="0">
                <a:ln>
                  <a:noFill/>
                </a:ln>
                <a:solidFill>
                  <a:schemeClr val="tx1"/>
                </a:solidFill>
                <a:effectLst/>
                <a:latin typeface="Arial Unicode MS"/>
                <a:cs typeface="Calibri" panose="020F0502020204030204" pitchFamily="34" charset="0"/>
              </a:rPr>
              <a:t> que sobrevenga </a:t>
            </a:r>
            <a:r>
              <a:rPr kumimoji="0" lang="es-ES" altLang="es-CO" sz="1600" b="0" i="0" u="none" strike="noStrike" cap="none" normalizeH="0" baseline="0" dirty="0">
                <a:ln>
                  <a:noFill/>
                </a:ln>
                <a:solidFill>
                  <a:srgbClr val="00B0F0"/>
                </a:solidFill>
                <a:effectLst/>
                <a:latin typeface="Arial Unicode MS"/>
                <a:cs typeface="Calibri" panose="020F0502020204030204" pitchFamily="34" charset="0"/>
              </a:rPr>
              <a:t>por causa o con ocasión </a:t>
            </a:r>
            <a:r>
              <a:rPr kumimoji="0" lang="es-ES" altLang="es-CO" sz="1600" b="0" i="0" u="none" strike="noStrike" cap="none" normalizeH="0" baseline="0" dirty="0">
                <a:ln>
                  <a:noFill/>
                </a:ln>
                <a:solidFill>
                  <a:schemeClr val="tx1"/>
                </a:solidFill>
                <a:effectLst/>
                <a:latin typeface="Arial Unicode MS"/>
                <a:cs typeface="Calibri" panose="020F0502020204030204" pitchFamily="34" charset="0"/>
              </a:rPr>
              <a:t>del trabajo, y que produzca en el trabajador una lesión orgánica, una perturbación funcional o psiquiátrica, una invalidez o la muerte. Esta cubierto por el sistema general de riesgos laborales. </a:t>
            </a:r>
            <a:br>
              <a:rPr kumimoji="0" lang="es-ES" altLang="es-CO" sz="1600" b="0" i="0" u="none" strike="noStrike" cap="none" normalizeH="0" baseline="0" dirty="0">
                <a:ln>
                  <a:noFill/>
                </a:ln>
                <a:solidFill>
                  <a:schemeClr val="tx1"/>
                </a:solidFill>
                <a:effectLst/>
                <a:latin typeface="Arial Unicode MS"/>
                <a:cs typeface="Calibri" panose="020F0502020204030204" pitchFamily="34" charset="0"/>
              </a:rPr>
            </a:br>
            <a:br>
              <a:rPr lang="es-ES" altLang="es-CO" sz="1200" dirty="0">
                <a:latin typeface="Arial Unicode MS"/>
                <a:cs typeface="Calibri" panose="020F0502020204030204" pitchFamily="34" charset="0"/>
              </a:rPr>
            </a:br>
            <a:r>
              <a:rPr lang="es-ES" altLang="es-CO" sz="1200" dirty="0">
                <a:latin typeface="Arial Unicode MS"/>
                <a:cs typeface="Calibri" panose="020F0502020204030204" pitchFamily="34" charset="0"/>
              </a:rPr>
              <a:t>- </a:t>
            </a:r>
            <a:r>
              <a:rPr lang="es-CO" altLang="es-CO" sz="1400" dirty="0">
                <a:latin typeface="Arial Unicode MS"/>
                <a:cs typeface="Calibri" panose="020F0502020204030204" pitchFamily="34" charset="0"/>
              </a:rPr>
              <a:t>D</a:t>
            </a:r>
            <a:r>
              <a:rPr lang="es-CO" sz="1400" dirty="0">
                <a:latin typeface="Arial Unicode MS"/>
                <a:cs typeface="Calibri" panose="020F0502020204030204" pitchFamily="34" charset="0"/>
              </a:rPr>
              <a:t>urante la ejecución de </a:t>
            </a:r>
            <a:r>
              <a:rPr lang="es-CO" sz="1400" b="1" dirty="0">
                <a:solidFill>
                  <a:srgbClr val="C00000"/>
                </a:solidFill>
                <a:latin typeface="Arial Unicode MS"/>
                <a:cs typeface="Calibri" panose="020F0502020204030204" pitchFamily="34" charset="0"/>
              </a:rPr>
              <a:t>órdenes</a:t>
            </a:r>
            <a:r>
              <a:rPr lang="es-CO" sz="1400" dirty="0">
                <a:latin typeface="Arial Unicode MS"/>
                <a:cs typeface="Calibri" panose="020F0502020204030204" pitchFamily="34" charset="0"/>
              </a:rPr>
              <a:t> del empleador, aún fuera del lugar y horas de trabajo. </a:t>
            </a:r>
            <a:br>
              <a:rPr lang="es-CO" sz="1400" dirty="0">
                <a:latin typeface="Arial Unicode MS"/>
                <a:cs typeface="Calibri" panose="020F0502020204030204" pitchFamily="34" charset="0"/>
              </a:rPr>
            </a:br>
            <a:r>
              <a:rPr lang="es-CO" sz="1400" dirty="0">
                <a:latin typeface="Arial Unicode MS"/>
                <a:cs typeface="Calibri" panose="020F0502020204030204" pitchFamily="34" charset="0"/>
              </a:rPr>
              <a:t>- Durante el </a:t>
            </a:r>
            <a:r>
              <a:rPr lang="es-CO" sz="1400" b="1" dirty="0">
                <a:solidFill>
                  <a:srgbClr val="C00000"/>
                </a:solidFill>
                <a:latin typeface="Arial Unicode MS"/>
                <a:cs typeface="Calibri" panose="020F0502020204030204" pitchFamily="34" charset="0"/>
              </a:rPr>
              <a:t>traslado</a:t>
            </a:r>
            <a:r>
              <a:rPr lang="es-CO" sz="1400" dirty="0">
                <a:latin typeface="Arial Unicode MS"/>
                <a:cs typeface="Calibri" panose="020F0502020204030204" pitchFamily="34" charset="0"/>
              </a:rPr>
              <a:t> desde su residencia a los lugares de trabajo o viceversa, cuando el transporte </a:t>
            </a:r>
            <a:r>
              <a:rPr lang="es-CO" sz="1400" b="1" dirty="0">
                <a:solidFill>
                  <a:srgbClr val="C00000"/>
                </a:solidFill>
                <a:latin typeface="Arial Unicode MS"/>
                <a:cs typeface="Calibri" panose="020F0502020204030204" pitchFamily="34" charset="0"/>
              </a:rPr>
              <a:t>lo suministre el empleador</a:t>
            </a:r>
            <a:r>
              <a:rPr lang="es-CO" sz="1400" dirty="0">
                <a:latin typeface="Arial Unicode MS"/>
                <a:cs typeface="Calibri" panose="020F0502020204030204" pitchFamily="34" charset="0"/>
              </a:rPr>
              <a:t>.</a:t>
            </a:r>
            <a:br>
              <a:rPr lang="es-CO" sz="1400" dirty="0">
                <a:latin typeface="Arial Unicode MS"/>
                <a:cs typeface="Calibri" panose="020F0502020204030204" pitchFamily="34" charset="0"/>
              </a:rPr>
            </a:br>
            <a:r>
              <a:rPr lang="en-US" sz="1400" dirty="0">
                <a:latin typeface="Arial Unicode MS"/>
                <a:cs typeface="Calibri" panose="020F0502020204030204" pitchFamily="34" charset="0"/>
              </a:rPr>
              <a:t>- </a:t>
            </a:r>
            <a:r>
              <a:rPr lang="es-CO" sz="1400" dirty="0">
                <a:latin typeface="Arial Unicode MS"/>
                <a:cs typeface="Calibri" panose="020F0502020204030204" pitchFamily="34" charset="0"/>
              </a:rPr>
              <a:t>Durante ejercicio de la función </a:t>
            </a:r>
            <a:r>
              <a:rPr lang="es-CO" sz="1400" b="1" dirty="0">
                <a:solidFill>
                  <a:srgbClr val="C00000"/>
                </a:solidFill>
                <a:latin typeface="Arial Unicode MS"/>
                <a:cs typeface="Calibri" panose="020F0502020204030204" pitchFamily="34" charset="0"/>
              </a:rPr>
              <a:t>sindical</a:t>
            </a:r>
            <a:r>
              <a:rPr lang="es-CO" sz="1400" dirty="0">
                <a:latin typeface="Arial Unicode MS"/>
                <a:cs typeface="Calibri" panose="020F0502020204030204" pitchFamily="34" charset="0"/>
              </a:rPr>
              <a:t>.</a:t>
            </a:r>
            <a:br>
              <a:rPr lang="es-CO" sz="1400" dirty="0">
                <a:latin typeface="Arial Unicode MS"/>
                <a:cs typeface="Calibri" panose="020F0502020204030204" pitchFamily="34" charset="0"/>
              </a:rPr>
            </a:br>
            <a:r>
              <a:rPr lang="en-US" sz="1400" dirty="0">
                <a:latin typeface="Arial Unicode MS"/>
                <a:cs typeface="Calibri" panose="020F0502020204030204" pitchFamily="34" charset="0"/>
              </a:rPr>
              <a:t>- </a:t>
            </a:r>
            <a:r>
              <a:rPr lang="es-CO" sz="1400" dirty="0">
                <a:latin typeface="Arial Unicode MS"/>
                <a:cs typeface="Calibri" panose="020F0502020204030204" pitchFamily="34" charset="0"/>
              </a:rPr>
              <a:t>Durante actividades </a:t>
            </a:r>
            <a:r>
              <a:rPr lang="es-CO" sz="1400" b="1" dirty="0">
                <a:solidFill>
                  <a:srgbClr val="C00000"/>
                </a:solidFill>
                <a:latin typeface="Arial Unicode MS"/>
                <a:cs typeface="Calibri" panose="020F0502020204030204" pitchFamily="34" charset="0"/>
              </a:rPr>
              <a:t>recreativas, deportivas o culturales</a:t>
            </a:r>
            <a:r>
              <a:rPr lang="es-CO" sz="1400" dirty="0">
                <a:latin typeface="Arial Unicode MS"/>
                <a:cs typeface="Calibri" panose="020F0502020204030204" pitchFamily="34" charset="0"/>
              </a:rPr>
              <a:t>, cuando se actúe por cuenta o en representación de la entidad</a:t>
            </a:r>
            <a:r>
              <a:rPr lang="es-ES" sz="1400" dirty="0">
                <a:latin typeface="Arial Unicode MS"/>
                <a:cs typeface="Calibri" panose="020F0502020204030204" pitchFamily="34" charset="0"/>
              </a:rPr>
              <a:t>.</a:t>
            </a:r>
            <a:br>
              <a:rPr lang="es-ES" sz="1400" dirty="0">
                <a:latin typeface="Arial Unicode MS"/>
                <a:cs typeface="Calibri" panose="020F0502020204030204" pitchFamily="34" charset="0"/>
              </a:rPr>
            </a:br>
            <a:br>
              <a:rPr lang="es-ES" sz="1400" dirty="0">
                <a:latin typeface="Arial Unicode MS"/>
                <a:cs typeface="Calibri" panose="020F0502020204030204" pitchFamily="34" charset="0"/>
              </a:rPr>
            </a:br>
            <a:r>
              <a:rPr lang="es-ES" altLang="es-CO" sz="20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Enfermedad laboral (EL): </a:t>
            </a:r>
            <a:r>
              <a:rPr lang="es-CO" altLang="es-CO" sz="1600" dirty="0">
                <a:latin typeface="Arial Unicode MS"/>
                <a:cs typeface="Calibri" panose="020F0502020204030204" pitchFamily="34" charset="0"/>
              </a:rPr>
              <a:t>Es la contraída como resultado de la </a:t>
            </a:r>
            <a:r>
              <a:rPr lang="es-CO" altLang="es-CO" sz="1600" dirty="0">
                <a:solidFill>
                  <a:srgbClr val="00B0F0"/>
                </a:solidFill>
                <a:latin typeface="Arial Unicode MS"/>
                <a:cs typeface="Calibri" panose="020F0502020204030204" pitchFamily="34" charset="0"/>
              </a:rPr>
              <a:t>exposición permanente a factores de riesgo inherentes </a:t>
            </a:r>
            <a:r>
              <a:rPr lang="es-CO" altLang="es-CO" sz="1600" dirty="0">
                <a:latin typeface="Arial Unicode MS"/>
                <a:cs typeface="Calibri" panose="020F0502020204030204" pitchFamily="34" charset="0"/>
              </a:rPr>
              <a:t>a la actividad laboral o del medio en el que el trabajador se ha visto obligado a trabajar ocurre en el tiempo.</a:t>
            </a:r>
            <a:endParaRPr lang="es-ES" altLang="es-CO" sz="1600" dirty="0">
              <a:latin typeface="Arial Unicode MS"/>
              <a:cs typeface="Calibri" panose="020F0502020204030204" pitchFamily="34" charset="0"/>
            </a:endParaRPr>
          </a:p>
        </p:txBody>
      </p:sp>
      <p:pic>
        <p:nvPicPr>
          <p:cNvPr id="1026" name="Picture 2" descr="Accidentes laborales y determinación de la responsabilidad | Firma de  asesoria y consultoria para pyme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867" r="9147" b="17972"/>
          <a:stretch/>
        </p:blipFill>
        <p:spPr bwMode="auto">
          <a:xfrm>
            <a:off x="6805246" y="2339861"/>
            <a:ext cx="4841276" cy="249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75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49915CF-78FF-8EEF-26C7-D0227078F26D}"/>
              </a:ext>
            </a:extLst>
          </p:cNvPr>
          <p:cNvSpPr/>
          <p:nvPr/>
        </p:nvSpPr>
        <p:spPr>
          <a:xfrm>
            <a:off x="1131027" y="1373209"/>
            <a:ext cx="10893006" cy="523220"/>
          </a:xfrm>
          <a:prstGeom prst="rect">
            <a:avLst/>
          </a:prstGeom>
        </p:spPr>
        <p:txBody>
          <a:bodyPr wrap="square">
            <a:spAutoFit/>
          </a:bodyPr>
          <a:lstStyle/>
          <a:p>
            <a:pPr algn="ctr"/>
            <a:r>
              <a:rPr lang="es-ES" sz="2800" b="1" dirty="0">
                <a:solidFill>
                  <a:srgbClr val="359546"/>
                </a:solidFill>
                <a:latin typeface="Monserrat"/>
                <a:ea typeface="Open Sans" panose="020B0606030504020204" pitchFamily="34" charset="0"/>
                <a:cs typeface="Arial" panose="020B0604020202020204" pitchFamily="34" charset="0"/>
              </a:rPr>
              <a:t>¿Qué hacer si se presenta un “Accidente de Trabajo”?</a:t>
            </a:r>
          </a:p>
        </p:txBody>
      </p:sp>
      <p:cxnSp>
        <p:nvCxnSpPr>
          <p:cNvPr id="14" name="Conector recto 13">
            <a:extLst>
              <a:ext uri="{FF2B5EF4-FFF2-40B4-BE49-F238E27FC236}">
                <a16:creationId xmlns:a16="http://schemas.microsoft.com/office/drawing/2014/main" id="{AFAC8D40-947E-AD99-ED18-01D8F95D39BF}"/>
              </a:ext>
            </a:extLst>
          </p:cNvPr>
          <p:cNvCxnSpPr>
            <a:cxnSpLocks/>
          </p:cNvCxnSpPr>
          <p:nvPr/>
        </p:nvCxnSpPr>
        <p:spPr>
          <a:xfrm>
            <a:off x="2609784" y="4919881"/>
            <a:ext cx="0" cy="238323"/>
          </a:xfrm>
          <a:prstGeom prst="line">
            <a:avLst/>
          </a:prstGeom>
          <a:ln>
            <a:solidFill>
              <a:srgbClr val="359946"/>
            </a:solidFill>
          </a:ln>
        </p:spPr>
        <p:style>
          <a:lnRef idx="1">
            <a:schemeClr val="accent1"/>
          </a:lnRef>
          <a:fillRef idx="0">
            <a:schemeClr val="accent1"/>
          </a:fillRef>
          <a:effectRef idx="0">
            <a:schemeClr val="accent1"/>
          </a:effectRef>
          <a:fontRef idx="minor">
            <a:schemeClr val="tx1"/>
          </a:fontRef>
        </p:style>
      </p:cxnSp>
      <p:pic>
        <p:nvPicPr>
          <p:cNvPr id="21" name="Imagen 20" descr="Icono&#10;&#10;Descripción generada automáticamente">
            <a:extLst>
              <a:ext uri="{FF2B5EF4-FFF2-40B4-BE49-F238E27FC236}">
                <a16:creationId xmlns:a16="http://schemas.microsoft.com/office/drawing/2014/main" id="{E8CFF607-9101-83A7-B955-C07BC40AEDBA}"/>
              </a:ext>
            </a:extLst>
          </p:cNvPr>
          <p:cNvPicPr>
            <a:picLocks noChangeAspect="1"/>
          </p:cNvPicPr>
          <p:nvPr/>
        </p:nvPicPr>
        <p:blipFill>
          <a:blip r:embed="rId2"/>
          <a:stretch>
            <a:fillRect/>
          </a:stretch>
        </p:blipFill>
        <p:spPr>
          <a:xfrm>
            <a:off x="122261" y="1373209"/>
            <a:ext cx="1488006" cy="1488006"/>
          </a:xfrm>
          <a:prstGeom prst="rect">
            <a:avLst/>
          </a:prstGeom>
        </p:spPr>
      </p:pic>
      <p:graphicFrame>
        <p:nvGraphicFramePr>
          <p:cNvPr id="23" name="Diagrama 22">
            <a:extLst>
              <a:ext uri="{FF2B5EF4-FFF2-40B4-BE49-F238E27FC236}">
                <a16:creationId xmlns:a16="http://schemas.microsoft.com/office/drawing/2014/main" id="{BCD07C1D-6EDD-A35D-C84B-2F9B6612B82E}"/>
              </a:ext>
            </a:extLst>
          </p:cNvPr>
          <p:cNvGraphicFramePr/>
          <p:nvPr>
            <p:extLst>
              <p:ext uri="{D42A27DB-BD31-4B8C-83A1-F6EECF244321}">
                <p14:modId xmlns:p14="http://schemas.microsoft.com/office/powerpoint/2010/main" val="2586570440"/>
              </p:ext>
            </p:extLst>
          </p:nvPr>
        </p:nvGraphicFramePr>
        <p:xfrm>
          <a:off x="692729" y="2256647"/>
          <a:ext cx="11222182" cy="3922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6859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E555115F-FF37-4747-9529-4D528084808A}"/>
              </a:ext>
            </a:extLst>
          </p:cNvPr>
          <p:cNvSpPr txBox="1">
            <a:spLocks/>
          </p:cNvSpPr>
          <p:nvPr/>
        </p:nvSpPr>
        <p:spPr>
          <a:xfrm>
            <a:off x="3661058" y="195630"/>
            <a:ext cx="8530941" cy="6169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endParaRPr lang="es-ES" altLang="es-ES" sz="1200" b="1" dirty="0">
              <a:solidFill>
                <a:srgbClr val="03188A"/>
              </a:solidFill>
              <a:latin typeface="Arial" panose="020B0604020202020204" pitchFamily="34" charset="0"/>
              <a:ea typeface="+mn-ea"/>
              <a:cs typeface="Arial" panose="020B0604020202020204" pitchFamily="34" charset="0"/>
            </a:endParaRPr>
          </a:p>
          <a:p>
            <a:pPr algn="l">
              <a:lnSpc>
                <a:spcPct val="100000"/>
              </a:lnSpc>
              <a:spcAft>
                <a:spcPts val="800"/>
              </a:spcAft>
            </a:pPr>
            <a:endParaRPr lang="es-CO" sz="1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F1AD70CD-9E20-FCA4-3E12-87AF097D4272}"/>
              </a:ext>
            </a:extLst>
          </p:cNvPr>
          <p:cNvSpPr txBox="1"/>
          <p:nvPr/>
        </p:nvSpPr>
        <p:spPr>
          <a:xfrm>
            <a:off x="979055" y="2494400"/>
            <a:ext cx="4202544" cy="1569660"/>
          </a:xfrm>
          <a:prstGeom prst="rect">
            <a:avLst/>
          </a:prstGeom>
          <a:noFill/>
        </p:spPr>
        <p:txBody>
          <a:bodyPr wrap="square">
            <a:spAutoFit/>
          </a:bodyPr>
          <a:lstStyle/>
          <a:p>
            <a:r>
              <a:rPr lang="es-CO" sz="3200" b="1" dirty="0">
                <a:solidFill>
                  <a:srgbClr val="369946"/>
                </a:solidFill>
                <a:latin typeface="Montserrat" pitchFamily="2" charset="77"/>
              </a:rPr>
              <a:t>Contexto </a:t>
            </a:r>
            <a:r>
              <a:rPr lang="es-ES" sz="3200" b="1" dirty="0">
                <a:solidFill>
                  <a:srgbClr val="369946"/>
                </a:solidFill>
                <a:latin typeface="Montserrat" pitchFamily="2" charset="77"/>
              </a:rPr>
              <a:t>y responsabilidades del SG-SST</a:t>
            </a:r>
          </a:p>
        </p:txBody>
      </p:sp>
      <p:grpSp>
        <p:nvGrpSpPr>
          <p:cNvPr id="8" name="Grupo 7">
            <a:extLst>
              <a:ext uri="{FF2B5EF4-FFF2-40B4-BE49-F238E27FC236}">
                <a16:creationId xmlns:a16="http://schemas.microsoft.com/office/drawing/2014/main" id="{603C989D-E831-799F-9448-7F9C64F0777B}"/>
              </a:ext>
            </a:extLst>
          </p:cNvPr>
          <p:cNvGrpSpPr/>
          <p:nvPr/>
        </p:nvGrpSpPr>
        <p:grpSpPr>
          <a:xfrm>
            <a:off x="831273" y="1642256"/>
            <a:ext cx="612000" cy="612001"/>
            <a:chOff x="-235373" y="1891757"/>
            <a:chExt cx="792000" cy="792000"/>
          </a:xfrm>
          <a:solidFill>
            <a:schemeClr val="bg1"/>
          </a:solidFill>
        </p:grpSpPr>
        <p:sp>
          <p:nvSpPr>
            <p:cNvPr id="10" name="Rectángulo 9">
              <a:extLst>
                <a:ext uri="{FF2B5EF4-FFF2-40B4-BE49-F238E27FC236}">
                  <a16:creationId xmlns:a16="http://schemas.microsoft.com/office/drawing/2014/main" id="{34C770AF-FA48-A9DD-DAC6-CEDE2DE5CDD2}"/>
                </a:ext>
              </a:extLst>
            </p:cNvPr>
            <p:cNvSpPr/>
            <p:nvPr/>
          </p:nvSpPr>
          <p:spPr>
            <a:xfrm>
              <a:off x="-235373" y="1891757"/>
              <a:ext cx="792000" cy="792000"/>
            </a:xfrm>
            <a:prstGeom prst="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texto 1">
              <a:extLst>
                <a:ext uri="{FF2B5EF4-FFF2-40B4-BE49-F238E27FC236}">
                  <a16:creationId xmlns:a16="http://schemas.microsoft.com/office/drawing/2014/main" id="{1C265416-C2C8-A942-E63C-362AF7FBD41E}"/>
                </a:ext>
              </a:extLst>
            </p:cNvPr>
            <p:cNvSpPr txBox="1">
              <a:spLocks/>
            </p:cNvSpPr>
            <p:nvPr/>
          </p:nvSpPr>
          <p:spPr>
            <a:xfrm>
              <a:off x="-128898" y="1996052"/>
              <a:ext cx="547980" cy="678728"/>
            </a:xfrm>
            <a:prstGeom prst="rect">
              <a:avLst/>
            </a:prstGeom>
            <a:noFill/>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lumMod val="50000"/>
                      <a:lumOff val="50000"/>
                    </a:schemeClr>
                  </a:solidFill>
                </a:rPr>
                <a:t>1</a:t>
              </a:r>
            </a:p>
          </p:txBody>
        </p:sp>
      </p:grpSp>
      <p:cxnSp>
        <p:nvCxnSpPr>
          <p:cNvPr id="13" name="Conector recto 12">
            <a:extLst>
              <a:ext uri="{FF2B5EF4-FFF2-40B4-BE49-F238E27FC236}">
                <a16:creationId xmlns:a16="http://schemas.microsoft.com/office/drawing/2014/main" id="{88351922-406C-E87D-6790-89838B7E48D8}"/>
              </a:ext>
            </a:extLst>
          </p:cNvPr>
          <p:cNvCxnSpPr/>
          <p:nvPr/>
        </p:nvCxnSpPr>
        <p:spPr>
          <a:xfrm>
            <a:off x="833319" y="2572719"/>
            <a:ext cx="0" cy="1872000"/>
          </a:xfrm>
          <a:prstGeom prst="line">
            <a:avLst/>
          </a:prstGeom>
          <a:ln w="19050">
            <a:solidFill>
              <a:srgbClr val="03188A"/>
            </a:solidFill>
          </a:ln>
        </p:spPr>
        <p:style>
          <a:lnRef idx="1">
            <a:schemeClr val="accent1"/>
          </a:lnRef>
          <a:fillRef idx="0">
            <a:schemeClr val="accent1"/>
          </a:fillRef>
          <a:effectRef idx="0">
            <a:schemeClr val="accent1"/>
          </a:effectRef>
          <a:fontRef idx="minor">
            <a:schemeClr val="tx1"/>
          </a:fontRef>
        </p:style>
      </p:cxnSp>
      <p:grpSp>
        <p:nvGrpSpPr>
          <p:cNvPr id="5" name="Grupo 4"/>
          <p:cNvGrpSpPr/>
          <p:nvPr/>
        </p:nvGrpSpPr>
        <p:grpSpPr>
          <a:xfrm>
            <a:off x="6153732" y="1247062"/>
            <a:ext cx="6038268" cy="4064336"/>
            <a:chOff x="6153732" y="1247062"/>
            <a:chExt cx="6038268" cy="4064336"/>
          </a:xfrm>
        </p:grpSpPr>
        <p:pic>
          <p:nvPicPr>
            <p:cNvPr id="6146" name="Picture 2" descr="Complete Guide to Workplace Safety and Health: Tips, Regulations, and Best  Practices"/>
            <p:cNvPicPr>
              <a:picLocks noChangeAspect="1" noChangeArrowheads="1"/>
            </p:cNvPicPr>
            <p:nvPr/>
          </p:nvPicPr>
          <p:blipFill rotWithShape="1">
            <a:blip r:embed="rId3">
              <a:extLst>
                <a:ext uri="{28A0092B-C50C-407E-A947-70E740481C1C}">
                  <a14:useLocalDpi xmlns:a14="http://schemas.microsoft.com/office/drawing/2010/main" val="0"/>
                </a:ext>
              </a:extLst>
            </a:blip>
            <a:srcRect l="798" t="1372" r="801" b="-721"/>
            <a:stretch/>
          </p:blipFill>
          <p:spPr bwMode="auto">
            <a:xfrm>
              <a:off x="6153732" y="1247062"/>
              <a:ext cx="6038268" cy="406433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rot="21258449">
              <a:off x="8005501" y="2560646"/>
              <a:ext cx="1364890" cy="586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4"/>
            <a:stretch>
              <a:fillRect/>
            </a:stretch>
          </p:blipFill>
          <p:spPr>
            <a:xfrm rot="21278960">
              <a:off x="7881849" y="2640022"/>
              <a:ext cx="1412442" cy="457362"/>
            </a:xfrm>
            <a:prstGeom prst="rect">
              <a:avLst/>
            </a:prstGeom>
          </p:spPr>
        </p:pic>
      </p:grpSp>
    </p:spTree>
    <p:extLst>
      <p:ext uri="{BB962C8B-B14F-4D97-AF65-F5344CB8AC3E}">
        <p14:creationId xmlns:p14="http://schemas.microsoft.com/office/powerpoint/2010/main" val="533399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E555115F-FF37-4747-9529-4D528084808A}"/>
              </a:ext>
            </a:extLst>
          </p:cNvPr>
          <p:cNvSpPr txBox="1">
            <a:spLocks/>
          </p:cNvSpPr>
          <p:nvPr/>
        </p:nvSpPr>
        <p:spPr>
          <a:xfrm>
            <a:off x="3661058" y="195630"/>
            <a:ext cx="8530941" cy="6169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endParaRPr lang="es-ES" altLang="es-ES" sz="1200" b="1" dirty="0">
              <a:solidFill>
                <a:srgbClr val="03188A"/>
              </a:solidFill>
              <a:latin typeface="Arial" panose="020B0604020202020204" pitchFamily="34" charset="0"/>
              <a:ea typeface="+mn-ea"/>
              <a:cs typeface="Arial" panose="020B0604020202020204" pitchFamily="34" charset="0"/>
            </a:endParaRPr>
          </a:p>
          <a:p>
            <a:pPr algn="l">
              <a:lnSpc>
                <a:spcPct val="100000"/>
              </a:lnSpc>
              <a:spcAft>
                <a:spcPts val="800"/>
              </a:spcAft>
            </a:pPr>
            <a:endParaRPr lang="es-CO" sz="1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F1AD70CD-9E20-FCA4-3E12-87AF097D4272}"/>
              </a:ext>
            </a:extLst>
          </p:cNvPr>
          <p:cNvSpPr txBox="1"/>
          <p:nvPr/>
        </p:nvSpPr>
        <p:spPr>
          <a:xfrm>
            <a:off x="913549" y="2644170"/>
            <a:ext cx="3509816" cy="1569660"/>
          </a:xfrm>
          <a:prstGeom prst="rect">
            <a:avLst/>
          </a:prstGeom>
          <a:noFill/>
        </p:spPr>
        <p:txBody>
          <a:bodyPr wrap="square">
            <a:spAutoFit/>
          </a:bodyPr>
          <a:lstStyle/>
          <a:p>
            <a:r>
              <a:rPr lang="es-MX" sz="3200" b="1" dirty="0">
                <a:solidFill>
                  <a:srgbClr val="369946"/>
                </a:solidFill>
                <a:latin typeface="Montserrat" pitchFamily="2" charset="77"/>
              </a:rPr>
              <a:t>Manejo de las emergencias</a:t>
            </a:r>
            <a:endParaRPr lang="es-CO" sz="3200" b="1" dirty="0">
              <a:solidFill>
                <a:srgbClr val="369946"/>
              </a:solidFill>
              <a:latin typeface="Montserrat" pitchFamily="2" charset="77"/>
            </a:endParaRPr>
          </a:p>
          <a:p>
            <a:endParaRPr lang="es-ES" sz="3200" b="1" dirty="0">
              <a:solidFill>
                <a:srgbClr val="369946"/>
              </a:solidFill>
              <a:latin typeface="Montserrat" pitchFamily="2" charset="77"/>
            </a:endParaRPr>
          </a:p>
        </p:txBody>
      </p:sp>
      <p:grpSp>
        <p:nvGrpSpPr>
          <p:cNvPr id="8" name="Grupo 7">
            <a:extLst>
              <a:ext uri="{FF2B5EF4-FFF2-40B4-BE49-F238E27FC236}">
                <a16:creationId xmlns:a16="http://schemas.microsoft.com/office/drawing/2014/main" id="{603C989D-E831-799F-9448-7F9C64F0777B}"/>
              </a:ext>
            </a:extLst>
          </p:cNvPr>
          <p:cNvGrpSpPr/>
          <p:nvPr/>
        </p:nvGrpSpPr>
        <p:grpSpPr>
          <a:xfrm>
            <a:off x="831273" y="1642256"/>
            <a:ext cx="612000" cy="612001"/>
            <a:chOff x="-235373" y="1891757"/>
            <a:chExt cx="792000" cy="792000"/>
          </a:xfrm>
          <a:solidFill>
            <a:schemeClr val="bg1"/>
          </a:solidFill>
        </p:grpSpPr>
        <p:sp>
          <p:nvSpPr>
            <p:cNvPr id="10" name="Rectángulo 9">
              <a:extLst>
                <a:ext uri="{FF2B5EF4-FFF2-40B4-BE49-F238E27FC236}">
                  <a16:creationId xmlns:a16="http://schemas.microsoft.com/office/drawing/2014/main" id="{34C770AF-FA48-A9DD-DAC6-CEDE2DE5CDD2}"/>
                </a:ext>
              </a:extLst>
            </p:cNvPr>
            <p:cNvSpPr/>
            <p:nvPr/>
          </p:nvSpPr>
          <p:spPr>
            <a:xfrm>
              <a:off x="-235373" y="1891757"/>
              <a:ext cx="792000" cy="792000"/>
            </a:xfrm>
            <a:prstGeom prst="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texto 1">
              <a:extLst>
                <a:ext uri="{FF2B5EF4-FFF2-40B4-BE49-F238E27FC236}">
                  <a16:creationId xmlns:a16="http://schemas.microsoft.com/office/drawing/2014/main" id="{1C265416-C2C8-A942-E63C-362AF7FBD41E}"/>
                </a:ext>
              </a:extLst>
            </p:cNvPr>
            <p:cNvSpPr txBox="1">
              <a:spLocks/>
            </p:cNvSpPr>
            <p:nvPr/>
          </p:nvSpPr>
          <p:spPr>
            <a:xfrm>
              <a:off x="-128898" y="1996052"/>
              <a:ext cx="547980" cy="678728"/>
            </a:xfrm>
            <a:prstGeom prst="rect">
              <a:avLst/>
            </a:prstGeom>
            <a:noFill/>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lumMod val="50000"/>
                      <a:lumOff val="50000"/>
                    </a:schemeClr>
                  </a:solidFill>
                </a:rPr>
                <a:t>7</a:t>
              </a:r>
            </a:p>
          </p:txBody>
        </p:sp>
      </p:grpSp>
      <p:cxnSp>
        <p:nvCxnSpPr>
          <p:cNvPr id="13" name="Conector recto 12">
            <a:extLst>
              <a:ext uri="{FF2B5EF4-FFF2-40B4-BE49-F238E27FC236}">
                <a16:creationId xmlns:a16="http://schemas.microsoft.com/office/drawing/2014/main" id="{88351922-406C-E87D-6790-89838B7E48D8}"/>
              </a:ext>
            </a:extLst>
          </p:cNvPr>
          <p:cNvCxnSpPr>
            <a:cxnSpLocks/>
          </p:cNvCxnSpPr>
          <p:nvPr/>
        </p:nvCxnSpPr>
        <p:spPr>
          <a:xfrm flipH="1">
            <a:off x="831273" y="2572719"/>
            <a:ext cx="2046" cy="1930008"/>
          </a:xfrm>
          <a:prstGeom prst="line">
            <a:avLst/>
          </a:prstGeom>
          <a:ln w="19050">
            <a:solidFill>
              <a:srgbClr val="03188A"/>
            </a:solidFill>
          </a:ln>
        </p:spPr>
        <p:style>
          <a:lnRef idx="1">
            <a:schemeClr val="accent1"/>
          </a:lnRef>
          <a:fillRef idx="0">
            <a:schemeClr val="accent1"/>
          </a:fillRef>
          <a:effectRef idx="0">
            <a:schemeClr val="accent1"/>
          </a:effectRef>
          <a:fontRef idx="minor">
            <a:schemeClr val="tx1"/>
          </a:fontRef>
        </p:style>
      </p:cxnSp>
      <p:pic>
        <p:nvPicPr>
          <p:cNvPr id="2050" name="Picture 2" descr="PPT - EVACUACION EN SITUACIONES DE EMERGENCIA PowerPoint Presentation, free  download - ID:3521756"/>
          <p:cNvPicPr>
            <a:picLocks noChangeAspect="1" noChangeArrowheads="1"/>
          </p:cNvPicPr>
          <p:nvPr/>
        </p:nvPicPr>
        <p:blipFill rotWithShape="1">
          <a:blip r:embed="rId3">
            <a:extLst>
              <a:ext uri="{28A0092B-C50C-407E-A947-70E740481C1C}">
                <a14:useLocalDpi xmlns:a14="http://schemas.microsoft.com/office/drawing/2010/main" val="0"/>
              </a:ext>
            </a:extLst>
          </a:blip>
          <a:srcRect l="13329" t="32366" r="32983" b="3703"/>
          <a:stretch/>
        </p:blipFill>
        <p:spPr bwMode="auto">
          <a:xfrm>
            <a:off x="4510716" y="1148"/>
            <a:ext cx="7681283" cy="685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4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4">
            <a:extLst>
              <a:ext uri="{FF2B5EF4-FFF2-40B4-BE49-F238E27FC236}">
                <a16:creationId xmlns:a16="http://schemas.microsoft.com/office/drawing/2014/main" id="{A56C2D54-1813-BFBE-7D8C-0BBFA1F2A318}"/>
              </a:ext>
            </a:extLst>
          </p:cNvPr>
          <p:cNvSpPr txBox="1">
            <a:spLocks/>
          </p:cNvSpPr>
          <p:nvPr/>
        </p:nvSpPr>
        <p:spPr>
          <a:xfrm>
            <a:off x="4186213" y="690240"/>
            <a:ext cx="4443102" cy="8621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400" b="1" dirty="0">
                <a:solidFill>
                  <a:srgbClr val="359546"/>
                </a:solidFill>
                <a:latin typeface="Arial" panose="020B0604020202020204" pitchFamily="34" charset="0"/>
                <a:ea typeface="Open Sans" panose="020B0606030504020204" pitchFamily="34" charset="0"/>
                <a:cs typeface="Arial" panose="020B0604020202020204" pitchFamily="34" charset="0"/>
              </a:rPr>
              <a:t>PLAN DE EVACUACIÓN</a:t>
            </a:r>
            <a:endParaRPr lang="es-ES" sz="2000"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2FF907CE-F0DD-9463-8D23-C63273F43551}"/>
              </a:ext>
            </a:extLst>
          </p:cNvPr>
          <p:cNvPicPr>
            <a:picLocks noChangeAspect="1"/>
          </p:cNvPicPr>
          <p:nvPr/>
        </p:nvPicPr>
        <p:blipFill>
          <a:blip r:embed="rId2"/>
          <a:stretch>
            <a:fillRect/>
          </a:stretch>
        </p:blipFill>
        <p:spPr>
          <a:xfrm>
            <a:off x="2720266" y="3055052"/>
            <a:ext cx="2792733" cy="1674268"/>
          </a:xfrm>
          <a:prstGeom prst="rect">
            <a:avLst/>
          </a:prstGeom>
        </p:spPr>
      </p:pic>
      <p:pic>
        <p:nvPicPr>
          <p:cNvPr id="24578" name="Picture 2" descr="Plan de emergencias - Universidad Piloto de Colombia">
            <a:extLst>
              <a:ext uri="{FF2B5EF4-FFF2-40B4-BE49-F238E27FC236}">
                <a16:creationId xmlns:a16="http://schemas.microsoft.com/office/drawing/2014/main" id="{70D4C448-4C32-8A68-4040-167B44BA5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697" y="4631970"/>
            <a:ext cx="1816214" cy="1816214"/>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FE0439ED-D46C-A315-5E44-FEFB5D51C3BE}"/>
              </a:ext>
            </a:extLst>
          </p:cNvPr>
          <p:cNvPicPr>
            <a:picLocks noChangeAspect="1"/>
          </p:cNvPicPr>
          <p:nvPr/>
        </p:nvPicPr>
        <p:blipFill>
          <a:blip r:embed="rId4"/>
          <a:stretch>
            <a:fillRect/>
          </a:stretch>
        </p:blipFill>
        <p:spPr>
          <a:xfrm>
            <a:off x="4752975" y="1318086"/>
            <a:ext cx="1783595" cy="1932672"/>
          </a:xfrm>
          <a:prstGeom prst="rect">
            <a:avLst/>
          </a:prstGeom>
        </p:spPr>
      </p:pic>
      <p:pic>
        <p:nvPicPr>
          <p:cNvPr id="17" name="Imagen 16">
            <a:extLst>
              <a:ext uri="{FF2B5EF4-FFF2-40B4-BE49-F238E27FC236}">
                <a16:creationId xmlns:a16="http://schemas.microsoft.com/office/drawing/2014/main" id="{F8D3AD60-8457-F8BD-2B6F-22B9D4B41AEB}"/>
              </a:ext>
            </a:extLst>
          </p:cNvPr>
          <p:cNvPicPr>
            <a:picLocks noChangeAspect="1"/>
          </p:cNvPicPr>
          <p:nvPr/>
        </p:nvPicPr>
        <p:blipFill>
          <a:blip r:embed="rId5"/>
          <a:stretch>
            <a:fillRect/>
          </a:stretch>
        </p:blipFill>
        <p:spPr>
          <a:xfrm>
            <a:off x="6091671" y="3181215"/>
            <a:ext cx="2133510" cy="1819410"/>
          </a:xfrm>
          <a:prstGeom prst="rect">
            <a:avLst/>
          </a:prstGeom>
        </p:spPr>
      </p:pic>
      <p:pic>
        <p:nvPicPr>
          <p:cNvPr id="23" name="Imagen 22">
            <a:extLst>
              <a:ext uri="{FF2B5EF4-FFF2-40B4-BE49-F238E27FC236}">
                <a16:creationId xmlns:a16="http://schemas.microsoft.com/office/drawing/2014/main" id="{478145B9-F89A-32AB-0125-7C76E296893E}"/>
              </a:ext>
            </a:extLst>
          </p:cNvPr>
          <p:cNvPicPr>
            <a:picLocks noChangeAspect="1"/>
          </p:cNvPicPr>
          <p:nvPr/>
        </p:nvPicPr>
        <p:blipFill>
          <a:blip r:embed="rId6"/>
          <a:stretch>
            <a:fillRect/>
          </a:stretch>
        </p:blipFill>
        <p:spPr>
          <a:xfrm>
            <a:off x="9234255" y="2871564"/>
            <a:ext cx="2645895" cy="1857756"/>
          </a:xfrm>
          <a:prstGeom prst="rect">
            <a:avLst/>
          </a:prstGeom>
        </p:spPr>
      </p:pic>
      <p:pic>
        <p:nvPicPr>
          <p:cNvPr id="25" name="Imagen 24">
            <a:extLst>
              <a:ext uri="{FF2B5EF4-FFF2-40B4-BE49-F238E27FC236}">
                <a16:creationId xmlns:a16="http://schemas.microsoft.com/office/drawing/2014/main" id="{8E5D91C3-E94F-2F76-AC8B-3A57390F9605}"/>
              </a:ext>
            </a:extLst>
          </p:cNvPr>
          <p:cNvPicPr>
            <a:picLocks noChangeAspect="1"/>
          </p:cNvPicPr>
          <p:nvPr/>
        </p:nvPicPr>
        <p:blipFill>
          <a:blip r:embed="rId7"/>
          <a:stretch>
            <a:fillRect/>
          </a:stretch>
        </p:blipFill>
        <p:spPr>
          <a:xfrm>
            <a:off x="7088309" y="1445941"/>
            <a:ext cx="2917155" cy="2094368"/>
          </a:xfrm>
          <a:prstGeom prst="rect">
            <a:avLst/>
          </a:prstGeom>
        </p:spPr>
      </p:pic>
      <p:pic>
        <p:nvPicPr>
          <p:cNvPr id="29" name="Imagen 28">
            <a:extLst>
              <a:ext uri="{FF2B5EF4-FFF2-40B4-BE49-F238E27FC236}">
                <a16:creationId xmlns:a16="http://schemas.microsoft.com/office/drawing/2014/main" id="{673603EC-7974-6D35-2701-53D1C38C5748}"/>
              </a:ext>
            </a:extLst>
          </p:cNvPr>
          <p:cNvPicPr>
            <a:picLocks noChangeAspect="1"/>
          </p:cNvPicPr>
          <p:nvPr/>
        </p:nvPicPr>
        <p:blipFill>
          <a:blip r:embed="rId8"/>
          <a:stretch>
            <a:fillRect/>
          </a:stretch>
        </p:blipFill>
        <p:spPr>
          <a:xfrm>
            <a:off x="8048580" y="4248150"/>
            <a:ext cx="1784975" cy="2123834"/>
          </a:xfrm>
          <a:prstGeom prst="rect">
            <a:avLst/>
          </a:prstGeom>
        </p:spPr>
      </p:pic>
      <p:pic>
        <p:nvPicPr>
          <p:cNvPr id="31" name="Imagen 30">
            <a:extLst>
              <a:ext uri="{FF2B5EF4-FFF2-40B4-BE49-F238E27FC236}">
                <a16:creationId xmlns:a16="http://schemas.microsoft.com/office/drawing/2014/main" id="{50E3D8F9-4A40-4409-9833-E7C3D440FB88}"/>
              </a:ext>
            </a:extLst>
          </p:cNvPr>
          <p:cNvPicPr>
            <a:picLocks noChangeAspect="1"/>
          </p:cNvPicPr>
          <p:nvPr/>
        </p:nvPicPr>
        <p:blipFill>
          <a:blip r:embed="rId9"/>
          <a:stretch>
            <a:fillRect/>
          </a:stretch>
        </p:blipFill>
        <p:spPr>
          <a:xfrm>
            <a:off x="611381" y="1607455"/>
            <a:ext cx="2397717" cy="1932854"/>
          </a:xfrm>
          <a:prstGeom prst="rect">
            <a:avLst/>
          </a:prstGeom>
        </p:spPr>
      </p:pic>
      <p:sp>
        <p:nvSpPr>
          <p:cNvPr id="14" name="CuadroTexto 13">
            <a:extLst>
              <a:ext uri="{FF2B5EF4-FFF2-40B4-BE49-F238E27FC236}">
                <a16:creationId xmlns:a16="http://schemas.microsoft.com/office/drawing/2014/main" id="{5679F3EC-07D8-9E93-67D4-DC2398F229C4}"/>
              </a:ext>
            </a:extLst>
          </p:cNvPr>
          <p:cNvSpPr txBox="1"/>
          <p:nvPr/>
        </p:nvSpPr>
        <p:spPr>
          <a:xfrm>
            <a:off x="7088309" y="1565042"/>
            <a:ext cx="2193506" cy="738664"/>
          </a:xfrm>
          <a:prstGeom prst="rect">
            <a:avLst/>
          </a:prstGeom>
          <a:noFill/>
        </p:spPr>
        <p:txBody>
          <a:bodyPr wrap="square">
            <a:spAutoFit/>
          </a:bodyPr>
          <a:lstStyle/>
          <a:p>
            <a:r>
              <a:rPr lang="es-ES" sz="1400" b="1" i="0" dirty="0">
                <a:solidFill>
                  <a:schemeClr val="bg1"/>
                </a:solidFill>
                <a:effectLst/>
                <a:latin typeface="Arial" panose="020B0604020202020204" pitchFamily="34" charset="0"/>
                <a:cs typeface="Arial" panose="020B0604020202020204" pitchFamily="34" charset="0"/>
              </a:rPr>
              <a:t>RUTA DE EVACUACIÓN</a:t>
            </a:r>
          </a:p>
          <a:p>
            <a:endParaRPr lang="es-ES" sz="1400" b="1" i="0" dirty="0">
              <a:solidFill>
                <a:srgbClr val="00B0F0"/>
              </a:solidFill>
              <a:effectLst/>
              <a:latin typeface="Arial" panose="020B0604020202020204" pitchFamily="34" charset="0"/>
              <a:cs typeface="Arial" panose="020B0604020202020204" pitchFamily="34" charset="0"/>
            </a:endParaRPr>
          </a:p>
          <a:p>
            <a:endParaRPr lang="es-ES" sz="14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73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E555115F-FF37-4747-9529-4D528084808A}"/>
              </a:ext>
            </a:extLst>
          </p:cNvPr>
          <p:cNvSpPr txBox="1">
            <a:spLocks/>
          </p:cNvSpPr>
          <p:nvPr/>
        </p:nvSpPr>
        <p:spPr>
          <a:xfrm>
            <a:off x="3661058" y="195630"/>
            <a:ext cx="8530941" cy="6169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endParaRPr lang="es-ES" altLang="es-ES" sz="1200" b="1" dirty="0">
              <a:solidFill>
                <a:srgbClr val="03188A"/>
              </a:solidFill>
              <a:latin typeface="Arial" panose="020B0604020202020204" pitchFamily="34" charset="0"/>
              <a:ea typeface="+mn-ea"/>
              <a:cs typeface="Arial" panose="020B0604020202020204" pitchFamily="34" charset="0"/>
            </a:endParaRPr>
          </a:p>
          <a:p>
            <a:pPr algn="l">
              <a:lnSpc>
                <a:spcPct val="100000"/>
              </a:lnSpc>
              <a:spcAft>
                <a:spcPts val="800"/>
              </a:spcAft>
            </a:pPr>
            <a:endParaRPr lang="es-CO" sz="14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F1AD70CD-9E20-FCA4-3E12-87AF097D4272}"/>
              </a:ext>
            </a:extLst>
          </p:cNvPr>
          <p:cNvSpPr txBox="1"/>
          <p:nvPr/>
        </p:nvSpPr>
        <p:spPr>
          <a:xfrm>
            <a:off x="913549" y="2644170"/>
            <a:ext cx="3509816" cy="1569660"/>
          </a:xfrm>
          <a:prstGeom prst="rect">
            <a:avLst/>
          </a:prstGeom>
          <a:noFill/>
        </p:spPr>
        <p:txBody>
          <a:bodyPr wrap="square">
            <a:spAutoFit/>
          </a:bodyPr>
          <a:lstStyle/>
          <a:p>
            <a:r>
              <a:rPr lang="es-CO" sz="3200" b="1" dirty="0">
                <a:solidFill>
                  <a:srgbClr val="369946"/>
                </a:solidFill>
                <a:latin typeface="Montserrat" pitchFamily="2" charset="77"/>
              </a:rPr>
              <a:t>Salas de lactancia </a:t>
            </a:r>
          </a:p>
          <a:p>
            <a:endParaRPr lang="es-ES" sz="3200" b="1" dirty="0">
              <a:solidFill>
                <a:srgbClr val="369946"/>
              </a:solidFill>
              <a:latin typeface="Montserrat" pitchFamily="2" charset="77"/>
            </a:endParaRPr>
          </a:p>
        </p:txBody>
      </p:sp>
      <p:grpSp>
        <p:nvGrpSpPr>
          <p:cNvPr id="8" name="Grupo 7">
            <a:extLst>
              <a:ext uri="{FF2B5EF4-FFF2-40B4-BE49-F238E27FC236}">
                <a16:creationId xmlns:a16="http://schemas.microsoft.com/office/drawing/2014/main" id="{603C989D-E831-799F-9448-7F9C64F0777B}"/>
              </a:ext>
            </a:extLst>
          </p:cNvPr>
          <p:cNvGrpSpPr/>
          <p:nvPr/>
        </p:nvGrpSpPr>
        <p:grpSpPr>
          <a:xfrm>
            <a:off x="831273" y="1642256"/>
            <a:ext cx="612000" cy="612001"/>
            <a:chOff x="-235373" y="1891757"/>
            <a:chExt cx="792000" cy="792000"/>
          </a:xfrm>
          <a:solidFill>
            <a:schemeClr val="bg1"/>
          </a:solidFill>
        </p:grpSpPr>
        <p:sp>
          <p:nvSpPr>
            <p:cNvPr id="10" name="Rectángulo 9">
              <a:extLst>
                <a:ext uri="{FF2B5EF4-FFF2-40B4-BE49-F238E27FC236}">
                  <a16:creationId xmlns:a16="http://schemas.microsoft.com/office/drawing/2014/main" id="{34C770AF-FA48-A9DD-DAC6-CEDE2DE5CDD2}"/>
                </a:ext>
              </a:extLst>
            </p:cNvPr>
            <p:cNvSpPr/>
            <p:nvPr/>
          </p:nvSpPr>
          <p:spPr>
            <a:xfrm>
              <a:off x="-235373" y="1891757"/>
              <a:ext cx="792000" cy="792000"/>
            </a:xfrm>
            <a:prstGeom prst="rect">
              <a:avLst/>
            </a:prstGeom>
            <a:grp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texto 1">
              <a:extLst>
                <a:ext uri="{FF2B5EF4-FFF2-40B4-BE49-F238E27FC236}">
                  <a16:creationId xmlns:a16="http://schemas.microsoft.com/office/drawing/2014/main" id="{1C265416-C2C8-A942-E63C-362AF7FBD41E}"/>
                </a:ext>
              </a:extLst>
            </p:cNvPr>
            <p:cNvSpPr txBox="1">
              <a:spLocks/>
            </p:cNvSpPr>
            <p:nvPr/>
          </p:nvSpPr>
          <p:spPr>
            <a:xfrm>
              <a:off x="-128898" y="1996052"/>
              <a:ext cx="547980" cy="678728"/>
            </a:xfrm>
            <a:prstGeom prst="rect">
              <a:avLst/>
            </a:prstGeom>
            <a:noFill/>
            <a:ln>
              <a:no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lumMod val="50000"/>
                      <a:lumOff val="50000"/>
                    </a:schemeClr>
                  </a:solidFill>
                </a:rPr>
                <a:t>7</a:t>
              </a:r>
            </a:p>
          </p:txBody>
        </p:sp>
      </p:grpSp>
      <p:cxnSp>
        <p:nvCxnSpPr>
          <p:cNvPr id="13" name="Conector recto 12">
            <a:extLst>
              <a:ext uri="{FF2B5EF4-FFF2-40B4-BE49-F238E27FC236}">
                <a16:creationId xmlns:a16="http://schemas.microsoft.com/office/drawing/2014/main" id="{88351922-406C-E87D-6790-89838B7E48D8}"/>
              </a:ext>
            </a:extLst>
          </p:cNvPr>
          <p:cNvCxnSpPr>
            <a:cxnSpLocks/>
          </p:cNvCxnSpPr>
          <p:nvPr/>
        </p:nvCxnSpPr>
        <p:spPr>
          <a:xfrm flipH="1">
            <a:off x="831273" y="2572719"/>
            <a:ext cx="2046" cy="1930008"/>
          </a:xfrm>
          <a:prstGeom prst="line">
            <a:avLst/>
          </a:prstGeom>
          <a:ln w="19050">
            <a:solidFill>
              <a:srgbClr val="03188A"/>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4E2D9242-70D5-4246-9B55-C18C64816581}"/>
              </a:ext>
            </a:extLst>
          </p:cNvPr>
          <p:cNvPicPr>
            <a:picLocks noChangeAspect="1"/>
          </p:cNvPicPr>
          <p:nvPr/>
        </p:nvPicPr>
        <p:blipFill>
          <a:blip r:embed="rId3"/>
          <a:stretch>
            <a:fillRect/>
          </a:stretch>
        </p:blipFill>
        <p:spPr>
          <a:xfrm>
            <a:off x="3638549" y="1061223"/>
            <a:ext cx="8553450" cy="4953000"/>
          </a:xfrm>
          <a:prstGeom prst="rect">
            <a:avLst/>
          </a:prstGeom>
        </p:spPr>
      </p:pic>
    </p:spTree>
    <p:extLst>
      <p:ext uri="{BB962C8B-B14F-4D97-AF65-F5344CB8AC3E}">
        <p14:creationId xmlns:p14="http://schemas.microsoft.com/office/powerpoint/2010/main" val="3347149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49915CF-78FF-8EEF-26C7-D0227078F26D}"/>
              </a:ext>
            </a:extLst>
          </p:cNvPr>
          <p:cNvSpPr/>
          <p:nvPr/>
        </p:nvSpPr>
        <p:spPr>
          <a:xfrm>
            <a:off x="1131027" y="1373209"/>
            <a:ext cx="10893006" cy="523220"/>
          </a:xfrm>
          <a:prstGeom prst="rect">
            <a:avLst/>
          </a:prstGeom>
        </p:spPr>
        <p:txBody>
          <a:bodyPr wrap="square">
            <a:spAutoFit/>
          </a:bodyPr>
          <a:lstStyle/>
          <a:p>
            <a:pPr algn="ctr"/>
            <a:r>
              <a:rPr lang="es-ES" sz="2800" b="1" dirty="0">
                <a:solidFill>
                  <a:srgbClr val="359546"/>
                </a:solidFill>
                <a:latin typeface="Monserrat"/>
                <a:ea typeface="Open Sans" panose="020B0606030504020204" pitchFamily="34" charset="0"/>
                <a:cs typeface="Arial" panose="020B0604020202020204" pitchFamily="34" charset="0"/>
              </a:rPr>
              <a:t>Conoce las salas de amigas de la familia lactante en Santander</a:t>
            </a:r>
          </a:p>
        </p:txBody>
      </p:sp>
      <p:sp>
        <p:nvSpPr>
          <p:cNvPr id="2" name="AutoShape 2" descr="Conoce los beneficios de la lactancia materna | Clínica Tambre">
            <a:extLst>
              <a:ext uri="{FF2B5EF4-FFF2-40B4-BE49-F238E27FC236}">
                <a16:creationId xmlns:a16="http://schemas.microsoft.com/office/drawing/2014/main" id="{55B56109-53E2-4074-869B-5660BFC126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a:extLst>
              <a:ext uri="{FF2B5EF4-FFF2-40B4-BE49-F238E27FC236}">
                <a16:creationId xmlns:a16="http://schemas.microsoft.com/office/drawing/2014/main" id="{CFEEE0DC-5616-4B9B-850D-B968A4322EED}"/>
              </a:ext>
            </a:extLst>
          </p:cNvPr>
          <p:cNvPicPr>
            <a:picLocks noChangeAspect="1"/>
          </p:cNvPicPr>
          <p:nvPr/>
        </p:nvPicPr>
        <p:blipFill>
          <a:blip r:embed="rId2"/>
          <a:stretch>
            <a:fillRect/>
          </a:stretch>
        </p:blipFill>
        <p:spPr>
          <a:xfrm>
            <a:off x="-32489" y="1896429"/>
            <a:ext cx="4473861" cy="2596437"/>
          </a:xfrm>
          <a:prstGeom prst="rect">
            <a:avLst/>
          </a:prstGeom>
        </p:spPr>
      </p:pic>
      <p:graphicFrame>
        <p:nvGraphicFramePr>
          <p:cNvPr id="5" name="Diagrama 4">
            <a:extLst>
              <a:ext uri="{FF2B5EF4-FFF2-40B4-BE49-F238E27FC236}">
                <a16:creationId xmlns:a16="http://schemas.microsoft.com/office/drawing/2014/main" id="{2A9535BD-5D36-4B0B-9D28-4462508DBF69}"/>
              </a:ext>
            </a:extLst>
          </p:cNvPr>
          <p:cNvGraphicFramePr/>
          <p:nvPr>
            <p:extLst>
              <p:ext uri="{D42A27DB-BD31-4B8C-83A1-F6EECF244321}">
                <p14:modId xmlns:p14="http://schemas.microsoft.com/office/powerpoint/2010/main" val="3319338359"/>
              </p:ext>
            </p:extLst>
          </p:nvPr>
        </p:nvGraphicFramePr>
        <p:xfrm>
          <a:off x="4441372" y="843643"/>
          <a:ext cx="6948523" cy="4803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6173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EDFD59E-FB43-C20B-73CE-69283F32792E}"/>
              </a:ext>
            </a:extLst>
          </p:cNvPr>
          <p:cNvSpPr/>
          <p:nvPr/>
        </p:nvSpPr>
        <p:spPr>
          <a:xfrm>
            <a:off x="9978887" y="364682"/>
            <a:ext cx="2007704" cy="1146066"/>
          </a:xfrm>
          <a:prstGeom prst="rect">
            <a:avLst/>
          </a:prstGeom>
          <a:solidFill>
            <a:srgbClr val="E5E9EC"/>
          </a:solidFill>
          <a:ln>
            <a:solidFill>
              <a:srgbClr val="E5E9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F5A0B3BD-6FC8-13B0-DF28-0C23B6A185B0}"/>
              </a:ext>
            </a:extLst>
          </p:cNvPr>
          <p:cNvSpPr/>
          <p:nvPr/>
        </p:nvSpPr>
        <p:spPr>
          <a:xfrm>
            <a:off x="262777" y="437323"/>
            <a:ext cx="3305371" cy="5734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p:cNvGrpSpPr/>
          <p:nvPr/>
        </p:nvGrpSpPr>
        <p:grpSpPr>
          <a:xfrm>
            <a:off x="1234650" y="1391493"/>
            <a:ext cx="9430418" cy="3411658"/>
            <a:chOff x="1234650" y="1391493"/>
            <a:chExt cx="9430418" cy="3411658"/>
          </a:xfrm>
        </p:grpSpPr>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577245" y="1391493"/>
              <a:ext cx="9087823" cy="3411658"/>
            </a:xfrm>
            <a:prstGeom prst="rect">
              <a:avLst/>
            </a:prstGeom>
          </p:spPr>
        </p:pic>
        <p:sp>
          <p:nvSpPr>
            <p:cNvPr id="13" name="Marcador de texto 17">
              <a:extLst>
                <a:ext uri="{FF2B5EF4-FFF2-40B4-BE49-F238E27FC236}">
                  <a16:creationId xmlns:a16="http://schemas.microsoft.com/office/drawing/2014/main" id="{4678F9D0-814A-89B4-7C28-13DAAD24EC59}"/>
                </a:ext>
              </a:extLst>
            </p:cNvPr>
            <p:cNvSpPr txBox="1">
              <a:spLocks/>
            </p:cNvSpPr>
            <p:nvPr/>
          </p:nvSpPr>
          <p:spPr>
            <a:xfrm>
              <a:off x="6784839" y="3304763"/>
              <a:ext cx="3792307" cy="968300"/>
            </a:xfrm>
            <a:prstGeom prst="rect">
              <a:avLst/>
            </a:prstGeom>
            <a:solidFill>
              <a:srgbClr val="B4B4B4"/>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3200" dirty="0"/>
                <a:t>Gracias por la atención! </a:t>
              </a:r>
              <a:endParaRPr lang="es-CO" sz="3200" dirty="0"/>
            </a:p>
          </p:txBody>
        </p:sp>
        <p:grpSp>
          <p:nvGrpSpPr>
            <p:cNvPr id="16" name="Grupo 15">
              <a:extLst>
                <a:ext uri="{FF2B5EF4-FFF2-40B4-BE49-F238E27FC236}">
                  <a16:creationId xmlns:a16="http://schemas.microsoft.com/office/drawing/2014/main" id="{472968CD-4FC5-705C-7C3A-60970CB1A402}"/>
                </a:ext>
              </a:extLst>
            </p:cNvPr>
            <p:cNvGrpSpPr/>
            <p:nvPr/>
          </p:nvGrpSpPr>
          <p:grpSpPr>
            <a:xfrm>
              <a:off x="1234650" y="1391493"/>
              <a:ext cx="2642758" cy="1913270"/>
              <a:chOff x="447466" y="364682"/>
              <a:chExt cx="2778828" cy="2157946"/>
            </a:xfrm>
          </p:grpSpPr>
          <p:pic>
            <p:nvPicPr>
              <p:cNvPr id="17" name="Imagen 16">
                <a:extLst>
                  <a:ext uri="{FF2B5EF4-FFF2-40B4-BE49-F238E27FC236}">
                    <a16:creationId xmlns:a16="http://schemas.microsoft.com/office/drawing/2014/main" id="{8E781787-F794-6F5E-9436-566D592D9F54}"/>
                  </a:ext>
                </a:extLst>
              </p:cNvPr>
              <p:cNvPicPr>
                <a:picLocks noChangeAspect="1"/>
              </p:cNvPicPr>
              <p:nvPr/>
            </p:nvPicPr>
            <p:blipFill rotWithShape="1">
              <a:blip r:embed="rId4"/>
              <a:srcRect b="10609"/>
              <a:stretch/>
            </p:blipFill>
            <p:spPr>
              <a:xfrm>
                <a:off x="447466" y="364682"/>
                <a:ext cx="2778828" cy="1902179"/>
              </a:xfrm>
              <a:prstGeom prst="rect">
                <a:avLst/>
              </a:prstGeom>
            </p:spPr>
          </p:pic>
          <p:sp>
            <p:nvSpPr>
              <p:cNvPr id="19" name="CuadroTexto 18">
                <a:extLst>
                  <a:ext uri="{FF2B5EF4-FFF2-40B4-BE49-F238E27FC236}">
                    <a16:creationId xmlns:a16="http://schemas.microsoft.com/office/drawing/2014/main" id="{1CEF6995-372E-3D6D-F83A-030477813F52}"/>
                  </a:ext>
                </a:extLst>
              </p:cNvPr>
              <p:cNvSpPr txBox="1"/>
              <p:nvPr/>
            </p:nvSpPr>
            <p:spPr>
              <a:xfrm>
                <a:off x="464394" y="2184074"/>
                <a:ext cx="2742022" cy="338554"/>
              </a:xfrm>
              <a:prstGeom prst="rect">
                <a:avLst/>
              </a:prstGeom>
              <a:noFill/>
            </p:spPr>
            <p:txBody>
              <a:bodyPr wrap="square" rtlCol="0">
                <a:spAutoFit/>
              </a:bodyPr>
              <a:lstStyle/>
              <a:p>
                <a:pPr algn="ctr"/>
                <a:r>
                  <a:rPr lang="es-MX" sz="1600" dirty="0">
                    <a:latin typeface="Times New Roman" panose="02020603050405020304" pitchFamily="18" charset="0"/>
                    <a:cs typeface="Times New Roman" panose="02020603050405020304" pitchFamily="18" charset="0"/>
                  </a:rPr>
                  <a:t>Unidad de Recursos Humanos</a:t>
                </a:r>
                <a:endParaRPr lang="es-CO" sz="24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68475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7AF014EA-449B-402B-ACDF-88EE42494D19}"/>
              </a:ext>
            </a:extLst>
          </p:cNvPr>
          <p:cNvSpPr>
            <a:spLocks noGrp="1"/>
          </p:cNvSpPr>
          <p:nvPr>
            <p:ph type="ctrTitle"/>
          </p:nvPr>
        </p:nvSpPr>
        <p:spPr>
          <a:xfrm>
            <a:off x="630291" y="1658724"/>
            <a:ext cx="4999225" cy="4615295"/>
          </a:xfrm>
        </p:spPr>
        <p:txBody>
          <a:bodyPr anchor="t">
            <a:normAutofit fontScale="90000"/>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2700" b="1" i="0" dirty="0">
                <a:solidFill>
                  <a:srgbClr val="359546"/>
                </a:solidFill>
                <a:effectLst/>
                <a:latin typeface="Open Sans" panose="020B0606030504020204" pitchFamily="34" charset="0"/>
                <a:ea typeface="Open Sans" panose="020B0606030504020204" pitchFamily="34" charset="0"/>
                <a:cs typeface="Open Sans" panose="020B0606030504020204" pitchFamily="34" charset="0"/>
              </a:rPr>
              <a:t>Sistema de </a:t>
            </a:r>
            <a:r>
              <a:rPr lang="es-CO" altLang="es-CO" sz="27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Gestión de Seguridad y Salud en el Trabajo (SG-SST)</a:t>
            </a:r>
            <a:br>
              <a:rPr lang="es-ES" sz="20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s-CO" altLang="es-CO" sz="1600" dirty="0">
                <a:latin typeface="Arial" panose="020B0604020202020204" pitchFamily="34" charset="0"/>
                <a:cs typeface="Arial" panose="020B0604020202020204" pitchFamily="34" charset="0"/>
              </a:rPr>
            </a:br>
            <a:br>
              <a:rPr lang="es-CO" altLang="es-CO" sz="1600" dirty="0">
                <a:latin typeface="Arial" panose="020B0604020202020204" pitchFamily="34" charset="0"/>
                <a:cs typeface="Arial" panose="020B0604020202020204" pitchFamily="34" charset="0"/>
              </a:rPr>
            </a:b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En cumplimiento del </a:t>
            </a:r>
            <a:r>
              <a:rPr kumimoji="0" lang="es-ES" altLang="es-CO" sz="1800" b="1" i="0" u="none" strike="noStrike" cap="none" normalizeH="0" baseline="0" dirty="0">
                <a:ln>
                  <a:noFill/>
                </a:ln>
                <a:solidFill>
                  <a:srgbClr val="00B0F0"/>
                </a:solidFill>
                <a:effectLst/>
                <a:latin typeface="Arial Unicode MS"/>
                <a:cs typeface="Calibri" panose="020F0502020204030204" pitchFamily="34" charset="0"/>
              </a:rPr>
              <a:t>Decreto 1072 de 2015 </a:t>
            </a: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por medio del cual se expide el </a:t>
            </a:r>
            <a:r>
              <a:rPr lang="es-ES" altLang="es-CO" sz="1800" b="1" dirty="0">
                <a:solidFill>
                  <a:srgbClr val="00B0F0"/>
                </a:solidFill>
                <a:latin typeface="Arial Unicode MS"/>
                <a:cs typeface="Calibri" panose="020F0502020204030204" pitchFamily="34" charset="0"/>
              </a:rPr>
              <a:t>Decreto Único Reglamentario del Sector Trabajo</a:t>
            </a: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 la Rama Judicial implementó el Sistema de Gestión de la Seguridad y Salud en el Trabajo (SG- SST), que está orientado a garantizar en los ambientes laborales, </a:t>
            </a:r>
            <a:r>
              <a:rPr lang="es-ES" altLang="es-CO" sz="1800" b="1" dirty="0">
                <a:solidFill>
                  <a:srgbClr val="00B0F0"/>
                </a:solidFill>
                <a:latin typeface="Arial Unicode MS"/>
                <a:cs typeface="Calibri" panose="020F0502020204030204" pitchFamily="34" charset="0"/>
              </a:rPr>
              <a:t>condiciones seguras y saludables </a:t>
            </a: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para todos los servidores judiciales, que les permita desarrollar adecuadamente sus labores, evitando sucesos </a:t>
            </a:r>
            <a:r>
              <a:rPr lang="es-CO" sz="1800" dirty="0">
                <a:latin typeface="Arial Unicode MS"/>
                <a:cs typeface="Calibri" panose="020F0502020204030204" pitchFamily="34" charset="0"/>
              </a:rPr>
              <a:t>inesperados </a:t>
            </a: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que puedan afectar su salud o la integridad. </a:t>
            </a:r>
            <a:br>
              <a:rPr kumimoji="0" lang="es-ES" altLang="es-CO" sz="4000" b="0" i="0" u="none" strike="noStrike" cap="none" normalizeH="0" baseline="0" dirty="0">
                <a:ln>
                  <a:noFill/>
                </a:ln>
                <a:solidFill>
                  <a:schemeClr val="tx1"/>
                </a:solidFill>
                <a:effectLst/>
                <a:latin typeface="Arial" panose="020B0604020202020204" pitchFamily="34" charset="0"/>
              </a:rPr>
            </a:br>
            <a:br>
              <a:rPr lang="es-ES" altLang="es-CO" sz="2000" dirty="0">
                <a:latin typeface="Arial" panose="020B0604020202020204" pitchFamily="34" charset="0"/>
                <a:cs typeface="Arial" panose="020B0604020202020204" pitchFamily="34" charset="0"/>
              </a:rPr>
            </a:br>
            <a:br>
              <a:rPr lang="es-CO" altLang="es-CO" sz="2000" dirty="0">
                <a:latin typeface="Arial" panose="020B0604020202020204" pitchFamily="34" charset="0"/>
                <a:cs typeface="Arial" panose="020B0604020202020204" pitchFamily="34" charset="0"/>
              </a:rPr>
            </a:br>
            <a:endParaRPr lang="es-ES" sz="2000" dirty="0">
              <a:latin typeface="Arial" panose="020B0604020202020204" pitchFamily="34" charset="0"/>
              <a:cs typeface="Arial" panose="020B0604020202020204" pitchFamily="34" charset="0"/>
            </a:endParaRPr>
          </a:p>
        </p:txBody>
      </p:sp>
      <p:pic>
        <p:nvPicPr>
          <p:cNvPr id="1030" name="Picture 6" descr="Ideagen launches comprehensive health and safety tool for SMBs to better  protect their workforces | Startups Magazine">
            <a:extLst>
              <a:ext uri="{FF2B5EF4-FFF2-40B4-BE49-F238E27FC236}">
                <a16:creationId xmlns:a16="http://schemas.microsoft.com/office/drawing/2014/main" id="{4701F649-FFF7-52A6-C419-608A392408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10161" r="6051"/>
          <a:stretch/>
        </p:blipFill>
        <p:spPr bwMode="auto">
          <a:xfrm>
            <a:off x="6284079" y="2096585"/>
            <a:ext cx="5581780" cy="2936587"/>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4">
            <a:extLst>
              <a:ext uri="{FF2B5EF4-FFF2-40B4-BE49-F238E27FC236}">
                <a16:creationId xmlns:a16="http://schemas.microsoft.com/office/drawing/2014/main" id="{2FF46E50-FCDB-41C7-F06D-707D0CCF3578}"/>
              </a:ext>
            </a:extLst>
          </p:cNvPr>
          <p:cNvSpPr txBox="1">
            <a:spLocks/>
          </p:cNvSpPr>
          <p:nvPr/>
        </p:nvSpPr>
        <p:spPr>
          <a:xfrm>
            <a:off x="7891383" y="4260840"/>
            <a:ext cx="2367171" cy="7723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CO" altLang="es-CO" sz="1800" b="1" dirty="0">
                <a:latin typeface="Open Sans" panose="020B0606030504020204" pitchFamily="34" charset="0"/>
                <a:ea typeface="Open Sans" panose="020B0606030504020204" pitchFamily="34" charset="0"/>
                <a:cs typeface="Open Sans" panose="020B0606030504020204" pitchFamily="34" charset="0"/>
              </a:rPr>
              <a:t>SG-SST</a:t>
            </a:r>
            <a:endParaRPr lang="es-ES" sz="1600" dirty="0">
              <a:latin typeface="Arial" panose="020B0604020202020204" pitchFamily="34" charset="0"/>
              <a:cs typeface="Arial" panose="020B0604020202020204" pitchFamily="34" charset="0"/>
            </a:endParaRPr>
          </a:p>
        </p:txBody>
      </p:sp>
      <p:sp>
        <p:nvSpPr>
          <p:cNvPr id="8" name="Título 4">
            <a:extLst>
              <a:ext uri="{FF2B5EF4-FFF2-40B4-BE49-F238E27FC236}">
                <a16:creationId xmlns:a16="http://schemas.microsoft.com/office/drawing/2014/main" id="{4499C26F-1924-405B-45E9-ACCE5196F66F}"/>
              </a:ext>
            </a:extLst>
          </p:cNvPr>
          <p:cNvSpPr txBox="1">
            <a:spLocks/>
          </p:cNvSpPr>
          <p:nvPr/>
        </p:nvSpPr>
        <p:spPr>
          <a:xfrm>
            <a:off x="6870677" y="4819974"/>
            <a:ext cx="4829630" cy="11468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CO" altLang="es-CO" sz="1400" b="1" dirty="0">
                <a:solidFill>
                  <a:srgbClr val="0070C0"/>
                </a:solidFill>
                <a:latin typeface="Arial" panose="020B0604020202020204" pitchFamily="34" charset="0"/>
                <a:ea typeface="Open Sans" panose="020B0606030504020204" pitchFamily="34" charset="0"/>
                <a:cs typeface="Arial" panose="020B0604020202020204" pitchFamily="34" charset="0"/>
              </a:rPr>
              <a:t>SG-SST</a:t>
            </a:r>
            <a:r>
              <a:rPr lang="es-CO" altLang="es-CO" sz="1200" b="1" dirty="0">
                <a:solidFill>
                  <a:srgbClr val="0070C0"/>
                </a:solidFill>
                <a:latin typeface="Arial" panose="020B0604020202020204" pitchFamily="34" charset="0"/>
                <a:ea typeface="Open Sans" panose="020B0606030504020204" pitchFamily="34" charset="0"/>
                <a:cs typeface="Arial" panose="020B0604020202020204" pitchFamily="34" charset="0"/>
              </a:rPr>
              <a:t>: </a:t>
            </a:r>
            <a:r>
              <a:rPr lang="es-CO" altLang="es-CO" sz="1200" i="1" dirty="0">
                <a:solidFill>
                  <a:srgbClr val="0070C0"/>
                </a:solidFill>
                <a:latin typeface="Arial" panose="020B0604020202020204" pitchFamily="34" charset="0"/>
                <a:cs typeface="Arial" panose="020B0604020202020204" pitchFamily="34" charset="0"/>
              </a:rPr>
              <a:t>Proceso de desarrollo lógico y por etapas, basado en la mejora continua, que busca poder anticipar, reconocer, evaluar y controlar los riesgos, que podrían afectar nuestro bienestar laboral.</a:t>
            </a:r>
            <a:endParaRPr lang="es-ES" sz="1200"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71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7AF014EA-449B-402B-ACDF-88EE42494D19}"/>
              </a:ext>
            </a:extLst>
          </p:cNvPr>
          <p:cNvSpPr>
            <a:spLocks noGrp="1"/>
          </p:cNvSpPr>
          <p:nvPr>
            <p:ph type="ctrTitle"/>
          </p:nvPr>
        </p:nvSpPr>
        <p:spPr>
          <a:xfrm>
            <a:off x="630291" y="1658724"/>
            <a:ext cx="5336400" cy="4615295"/>
          </a:xfrm>
        </p:spPr>
        <p:txBody>
          <a:bodyPr anchor="t">
            <a:normAutofit fontScale="90000"/>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2700" b="1" i="0" dirty="0">
                <a:solidFill>
                  <a:srgbClr val="359546"/>
                </a:solidFill>
                <a:effectLst/>
                <a:latin typeface="Open Sans" panose="020B0606030504020204" pitchFamily="34" charset="0"/>
                <a:ea typeface="Open Sans" panose="020B0606030504020204" pitchFamily="34" charset="0"/>
                <a:cs typeface="Open Sans" panose="020B0606030504020204" pitchFamily="34" charset="0"/>
              </a:rPr>
              <a:t>Política institucional del </a:t>
            </a:r>
            <a:r>
              <a:rPr lang="es-CO" altLang="es-CO" sz="27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SG-SST</a:t>
            </a:r>
            <a:br>
              <a:rPr lang="es-ES" sz="2000"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s-CO" altLang="es-CO" sz="1600" dirty="0">
                <a:latin typeface="Arial" panose="020B0604020202020204" pitchFamily="34" charset="0"/>
                <a:cs typeface="Arial" panose="020B0604020202020204" pitchFamily="34" charset="0"/>
              </a:rPr>
            </a:br>
            <a:br>
              <a:rPr lang="es-CO" altLang="es-CO" sz="1600" dirty="0">
                <a:latin typeface="Arial" panose="020B0604020202020204" pitchFamily="34" charset="0"/>
                <a:cs typeface="Arial" panose="020B0604020202020204" pitchFamily="34" charset="0"/>
              </a:rPr>
            </a:b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El 11 de agosto de 2016 el Consejo Superior de la Judicatura suscribió en </a:t>
            </a:r>
            <a:r>
              <a:rPr lang="es-ES" altLang="es-CO" sz="1800" b="1" dirty="0">
                <a:solidFill>
                  <a:srgbClr val="00B0F0"/>
                </a:solidFill>
                <a:latin typeface="Arial Unicode MS"/>
                <a:cs typeface="Calibri" panose="020F0502020204030204" pitchFamily="34" charset="0"/>
              </a:rPr>
              <a:t>Acuerdo No. PSAA16-10560</a:t>
            </a:r>
            <a:r>
              <a:rPr lang="es-ES" altLang="es-CO" sz="1800" b="1" dirty="0">
                <a:latin typeface="Arial Unicode MS"/>
                <a:cs typeface="Calibri" panose="020F0502020204030204" pitchFamily="34" charset="0"/>
              </a:rPr>
              <a:t>,</a:t>
            </a:r>
            <a:r>
              <a:rPr lang="es-ES" altLang="es-CO" sz="1800" b="1" dirty="0">
                <a:solidFill>
                  <a:srgbClr val="00B0F0"/>
                </a:solidFill>
                <a:latin typeface="Arial Unicode MS"/>
                <a:cs typeface="Calibri" panose="020F0502020204030204" pitchFamily="34" charset="0"/>
              </a:rPr>
              <a:t> </a:t>
            </a:r>
            <a:r>
              <a:rPr lang="es-ES" altLang="es-CO" sz="1800" dirty="0">
                <a:latin typeface="Arial" panose="020B0604020202020204" pitchFamily="34" charset="0"/>
              </a:rPr>
              <a:t>que representa el compromiso de la </a:t>
            </a:r>
            <a:r>
              <a:rPr lang="es-ES" altLang="es-CO" sz="1800" u="sng" dirty="0">
                <a:latin typeface="Arial" panose="020B0604020202020204" pitchFamily="34" charset="0"/>
              </a:rPr>
              <a:t>alta dirección  </a:t>
            </a:r>
            <a:r>
              <a:rPr lang="es-ES" altLang="es-CO" sz="1800" dirty="0">
                <a:latin typeface="Arial" panose="020B0604020202020204" pitchFamily="34" charset="0"/>
              </a:rPr>
              <a:t>para lograr </a:t>
            </a:r>
            <a:r>
              <a:rPr lang="es-CO" altLang="es-CO" sz="1800" dirty="0">
                <a:latin typeface="Arial" panose="020B0604020202020204" pitchFamily="34" charset="0"/>
              </a:rPr>
              <a:t>articular la política de SST con el </a:t>
            </a:r>
            <a:r>
              <a:rPr lang="es-CO" altLang="es-CO" sz="1800" b="1" dirty="0">
                <a:solidFill>
                  <a:srgbClr val="00B0F0"/>
                </a:solidFill>
                <a:latin typeface="Arial Unicode MS"/>
                <a:cs typeface="Calibri" panose="020F0502020204030204" pitchFamily="34" charset="0"/>
              </a:rPr>
              <a:t>Plan Sectorial de la Rama Judicial </a:t>
            </a:r>
            <a:r>
              <a:rPr lang="es-CO" altLang="es-CO" sz="1800" dirty="0">
                <a:latin typeface="Arial" panose="020B0604020202020204" pitchFamily="34" charset="0"/>
              </a:rPr>
              <a:t>y con el </a:t>
            </a:r>
            <a:r>
              <a:rPr lang="es-CO" altLang="es-CO" sz="1800" b="1" dirty="0">
                <a:solidFill>
                  <a:srgbClr val="00B0F0"/>
                </a:solidFill>
                <a:latin typeface="Arial Unicode MS"/>
                <a:cs typeface="Calibri" panose="020F0502020204030204" pitchFamily="34" charset="0"/>
              </a:rPr>
              <a:t>Sistema de Gestión de la Calidad y el Medio Ambiente – SIGCMA. </a:t>
            </a:r>
            <a:br>
              <a:rPr lang="es-ES" altLang="es-CO" sz="1800" dirty="0">
                <a:latin typeface="Arial" panose="020B0604020202020204" pitchFamily="34" charset="0"/>
              </a:rPr>
            </a:br>
            <a:br>
              <a:rPr lang="es-ES" altLang="es-CO" sz="1800" dirty="0">
                <a:latin typeface="Arial Unicode MS"/>
                <a:cs typeface="Calibri" panose="020F0502020204030204" pitchFamily="34" charset="0"/>
              </a:rPr>
            </a:br>
            <a:r>
              <a:rPr lang="es-ES" altLang="es-CO" sz="1800" dirty="0">
                <a:latin typeface="Arial Unicode MS"/>
                <a:cs typeface="Calibri" panose="020F0502020204030204" pitchFamily="34" charset="0"/>
              </a:rPr>
              <a:t>De este modo se busca velar por mantener </a:t>
            </a: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estrategias de promoción del bienestar físico y mental, y la prevención de AT o la aparición de enfermedades laborales en sus servidores, </a:t>
            </a:r>
            <a:r>
              <a:rPr lang="es-ES" altLang="es-CO" sz="1800" b="1" dirty="0">
                <a:solidFill>
                  <a:srgbClr val="00B0F0"/>
                </a:solidFill>
                <a:latin typeface="Arial Unicode MS"/>
                <a:cs typeface="Calibri" panose="020F0502020204030204" pitchFamily="34" charset="0"/>
              </a:rPr>
              <a:t>independiente de la forma de vinculación, así como a sus visitantes</a:t>
            </a:r>
            <a: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t>. </a:t>
            </a:r>
            <a:br>
              <a:rPr kumimoji="0" lang="es-ES" altLang="es-CO" sz="1800" b="0" i="0" u="none" strike="noStrike" cap="none" normalizeH="0" baseline="0" dirty="0">
                <a:ln>
                  <a:noFill/>
                </a:ln>
                <a:solidFill>
                  <a:schemeClr val="tx1"/>
                </a:solidFill>
                <a:effectLst/>
                <a:latin typeface="Arial Unicode MS"/>
                <a:cs typeface="Calibri" panose="020F0502020204030204" pitchFamily="34" charset="0"/>
              </a:rPr>
            </a:br>
            <a:r>
              <a:rPr lang="es-CO" altLang="es-CO" sz="1800" dirty="0">
                <a:latin typeface="Arial Unicode MS"/>
                <a:cs typeface="Calibri" panose="020F0502020204030204" pitchFamily="34" charset="0"/>
              </a:rPr>
              <a:t> </a:t>
            </a:r>
            <a:br>
              <a:rPr lang="es-ES" altLang="es-CO" sz="1800" dirty="0">
                <a:latin typeface="Arial Unicode MS"/>
                <a:cs typeface="Calibri" panose="020F0502020204030204" pitchFamily="34" charset="0"/>
              </a:rPr>
            </a:br>
            <a:br>
              <a:rPr kumimoji="0" lang="es-ES" altLang="es-CO" sz="4000" b="0" i="0" u="none" strike="noStrike" cap="none" normalizeH="0" baseline="0" dirty="0">
                <a:ln>
                  <a:noFill/>
                </a:ln>
                <a:solidFill>
                  <a:schemeClr val="tx1"/>
                </a:solidFill>
                <a:effectLst/>
                <a:latin typeface="Arial" panose="020B0604020202020204" pitchFamily="34" charset="0"/>
              </a:rPr>
            </a:br>
            <a:br>
              <a:rPr kumimoji="0" lang="es-ES" altLang="es-CO" sz="4000" b="0" i="0" u="none" strike="noStrike" cap="none" normalizeH="0" baseline="0" dirty="0">
                <a:ln>
                  <a:noFill/>
                </a:ln>
                <a:solidFill>
                  <a:schemeClr val="tx1"/>
                </a:solidFill>
                <a:effectLst/>
                <a:latin typeface="Arial" panose="020B0604020202020204" pitchFamily="34" charset="0"/>
              </a:rPr>
            </a:br>
            <a:br>
              <a:rPr lang="es-ES" altLang="es-CO" sz="2000" dirty="0">
                <a:latin typeface="Arial" panose="020B0604020202020204" pitchFamily="34" charset="0"/>
                <a:cs typeface="Arial" panose="020B0604020202020204" pitchFamily="34" charset="0"/>
              </a:rPr>
            </a:br>
            <a:br>
              <a:rPr lang="es-CO" altLang="es-CO" sz="2000" dirty="0">
                <a:latin typeface="Arial" panose="020B0604020202020204" pitchFamily="34" charset="0"/>
                <a:cs typeface="Arial" panose="020B0604020202020204" pitchFamily="34" charset="0"/>
              </a:rPr>
            </a:br>
            <a:endParaRPr lang="es-ES" sz="2000" dirty="0">
              <a:latin typeface="Arial" panose="020B0604020202020204" pitchFamily="34" charset="0"/>
              <a:cs typeface="Arial" panose="020B0604020202020204" pitchFamily="34" charset="0"/>
            </a:endParaRPr>
          </a:p>
        </p:txBody>
      </p:sp>
      <p:pic>
        <p:nvPicPr>
          <p:cNvPr id="2051" name="Picture 3" descr="HSC Leadership Centre on X: &quot;The #WorldDayforSafetyandHealthatWork is an  annual international campaign to promote safe, healthy and decent work.  Make sure to complete mandatory training, take breaks and make health  concerns known">
            <a:extLst>
              <a:ext uri="{FF2B5EF4-FFF2-40B4-BE49-F238E27FC236}">
                <a16:creationId xmlns:a16="http://schemas.microsoft.com/office/drawing/2014/main" id="{DC579087-B217-8D1C-F25D-AE8FA1E3CC70}"/>
              </a:ext>
            </a:extLst>
          </p:cNvPr>
          <p:cNvPicPr>
            <a:picLocks noChangeAspect="1" noChangeArrowheads="1"/>
          </p:cNvPicPr>
          <p:nvPr/>
        </p:nvPicPr>
        <p:blipFill>
          <a:blip r:embed="rId3">
            <a:clrChange>
              <a:clrFrom>
                <a:srgbClr val="029DAF"/>
              </a:clrFrom>
              <a:clrTo>
                <a:srgbClr val="029DAF">
                  <a:alpha val="0"/>
                </a:srgbClr>
              </a:clrTo>
            </a:clrChange>
            <a:alphaModFix amt="20000"/>
            <a:extLst>
              <a:ext uri="{BEBA8EAE-BF5A-486C-A8C5-ECC9F3942E4B}">
                <a14:imgProps xmlns:a14="http://schemas.microsoft.com/office/drawing/2010/main">
                  <a14:imgLayer r:embed="rId4">
                    <a14:imgEffect>
                      <a14:backgroundRemoval t="624" b="99020" l="756" r="94959">
                        <a14:foregroundMark x1="50099" y1="59377" x2="52237" y2="72727"/>
                        <a14:foregroundMark x1="43473" y1="18007" x2="45467" y2="30462"/>
                        <a14:foregroundMark x1="40832" y1="1515" x2="41792" y2="7512"/>
                        <a14:foregroundMark x1="52237" y1="72727" x2="91682" y2="91711"/>
                        <a14:foregroundMark x1="91682" y1="91711" x2="95211" y2="96435"/>
                        <a14:foregroundMark x1="38185" y1="5526" x2="5041" y2="93939"/>
                        <a14:foregroundMark x1="5041" y1="93939" x2="5608" y2="90731"/>
                        <a14:foregroundMark x1="5797" y1="9447" x2="39256" y2="93761"/>
                        <a14:foregroundMark x1="31884" y1="535" x2="8381" y2="4278"/>
                        <a14:foregroundMark x1="8381" y1="4278" x2="3340" y2="1604"/>
                        <a14:foregroundMark x1="3340" y1="1604" x2="3718" y2="91800"/>
                        <a14:foregroundMark x1="3718" y1="91800" x2="5545" y2="98485"/>
                        <a14:foregroundMark x1="5545" y1="98485" x2="25205" y2="98217"/>
                        <a14:foregroundMark x1="25205" y1="98217" x2="38752" y2="99020"/>
                        <a14:foregroundMark x1="54568" y1="87166" x2="9137" y2="81016"/>
                        <a14:foregroundMark x1="9137" y1="81016" x2="5986" y2="88592"/>
                        <a14:foregroundMark x1="31443" y1="8467" x2="24260" y2="624"/>
                        <a14:foregroundMark x1="24260" y1="624" x2="756" y2="2852"/>
                        <a14:foregroundMark x1="14556" y1="11854" x2="14556" y2="11854"/>
                        <a14:foregroundMark x1="13926" y1="1070" x2="14871" y2="38770"/>
                        <a14:foregroundMark x1="38374" y1="27897" x2="31695" y2="52941"/>
                        <a14:foregroundMark x1="31695" y1="52941" x2="30876" y2="54367"/>
                        <a14:foregroundMark x1="41336" y1="60339" x2="35728" y2="77718"/>
                        <a14:foregroundMark x1="35728" y1="77718" x2="35728" y2="77718"/>
                        <a14:foregroundMark x1="16131" y1="86988" x2="12413" y2="98039"/>
                        <a14:foregroundMark x1="68203" y1="70466" x2="65469" y2="77094"/>
                        <a14:foregroundMark x1="65469" y1="77094" x2="65406" y2="77273"/>
                        <a14:foregroundMark x1="63264" y1="71747" x2="69817" y2="77451"/>
                        <a14:foregroundMark x1="69817" y1="77451" x2="69061" y2="72549"/>
                        <a14:foregroundMark x1="78072" y1="92959" x2="74480" y2="92692"/>
                        <a14:backgroundMark x1="38878" y1="2139" x2="43919" y2="17736"/>
                        <a14:backgroundMark x1="43919" y1="17736" x2="48141" y2="50624"/>
                        <a14:backgroundMark x1="48141" y1="50624" x2="51166" y2="59002"/>
                        <a14:backgroundMark x1="51166" y1="59002" x2="56837" y2="65865"/>
                        <a14:backgroundMark x1="56837" y1="65865" x2="68872" y2="69251"/>
                        <a14:backgroundMark x1="46692" y1="34848" x2="48645" y2="51159"/>
                        <a14:backgroundMark x1="45243" y1="30570" x2="46566" y2="358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67257" y="2438401"/>
            <a:ext cx="5998270" cy="42410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Diagrama 15">
            <a:extLst>
              <a:ext uri="{FF2B5EF4-FFF2-40B4-BE49-F238E27FC236}">
                <a16:creationId xmlns:a16="http://schemas.microsoft.com/office/drawing/2014/main" id="{CEF75A98-CBC5-2452-A0E9-189E1E4250E3}"/>
              </a:ext>
            </a:extLst>
          </p:cNvPr>
          <p:cNvGraphicFramePr/>
          <p:nvPr>
            <p:extLst>
              <p:ext uri="{D42A27DB-BD31-4B8C-83A1-F6EECF244321}">
                <p14:modId xmlns:p14="http://schemas.microsoft.com/office/powerpoint/2010/main" val="2201072630"/>
              </p:ext>
            </p:extLst>
          </p:nvPr>
        </p:nvGraphicFramePr>
        <p:xfrm>
          <a:off x="6784109" y="1658724"/>
          <a:ext cx="5126181" cy="44003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7779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7418" y="2025908"/>
            <a:ext cx="5166224" cy="3754874"/>
          </a:xfrm>
          <a:prstGeom prst="rect">
            <a:avLst/>
          </a:prstGeom>
        </p:spPr>
        <p:txBody>
          <a:bodyPr wrap="square">
            <a:spAutoFit/>
          </a:bodyPr>
          <a:lstStyle/>
          <a:p>
            <a:pPr marL="285750" indent="-285750">
              <a:buFont typeface="Arial" panose="020B0604020202020204" pitchFamily="34" charset="0"/>
              <a:buChar char="•"/>
            </a:pPr>
            <a:r>
              <a:rPr lang="es-CO" altLang="es-CO" sz="1400" dirty="0">
                <a:latin typeface="Arial" panose="020B0604020202020204" pitchFamily="34" charset="0"/>
                <a:cs typeface="Arial" panose="020B0604020202020204" pitchFamily="34" charset="0"/>
              </a:rPr>
              <a:t>Firmar y divulgar la </a:t>
            </a:r>
            <a:r>
              <a:rPr lang="es-CO" altLang="es-CO" sz="1400" b="1" dirty="0">
                <a:solidFill>
                  <a:srgbClr val="00B0F0"/>
                </a:solidFill>
                <a:latin typeface="Arial" panose="020B0604020202020204" pitchFamily="34" charset="0"/>
                <a:cs typeface="Arial" panose="020B0604020202020204" pitchFamily="34" charset="0"/>
              </a:rPr>
              <a:t>Política de SST </a:t>
            </a:r>
            <a:r>
              <a:rPr lang="es-CO" altLang="es-CO" sz="1400" dirty="0">
                <a:latin typeface="Arial" panose="020B0604020202020204" pitchFamily="34" charset="0"/>
                <a:cs typeface="Arial" panose="020B0604020202020204" pitchFamily="34" charset="0"/>
              </a:rPr>
              <a:t>a todos los niveles de la Rama Judicial.</a:t>
            </a:r>
          </a:p>
          <a:p>
            <a:pPr marL="285750" indent="-285750">
              <a:buFont typeface="Arial" panose="020B0604020202020204" pitchFamily="34" charset="0"/>
              <a:buChar char="•"/>
            </a:pPr>
            <a:endParaRPr lang="es-MX" sz="1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altLang="es-CO" sz="1400" dirty="0">
                <a:latin typeface="Arial" panose="020B0604020202020204" pitchFamily="34" charset="0"/>
                <a:cs typeface="Arial" panose="020B0604020202020204" pitchFamily="34" charset="0"/>
              </a:rPr>
              <a:t>Dar cumplimiento a los </a:t>
            </a:r>
            <a:r>
              <a:rPr lang="es-ES" altLang="es-CO" sz="1400" b="1" dirty="0">
                <a:solidFill>
                  <a:srgbClr val="00B0F0"/>
                </a:solidFill>
                <a:latin typeface="Arial" panose="020B0604020202020204" pitchFamily="34" charset="0"/>
                <a:cs typeface="Arial" panose="020B0604020202020204" pitchFamily="34" charset="0"/>
              </a:rPr>
              <a:t>requisitos normativos </a:t>
            </a:r>
            <a:r>
              <a:rPr lang="es-ES" altLang="es-CO" sz="1400" dirty="0">
                <a:latin typeface="Arial" panose="020B0604020202020204" pitchFamily="34" charset="0"/>
                <a:cs typeface="Arial" panose="020B0604020202020204" pitchFamily="34" charset="0"/>
              </a:rPr>
              <a:t>aplicables vigentes en SST. </a:t>
            </a:r>
          </a:p>
          <a:p>
            <a:pPr marL="285750" indent="-285750">
              <a:buFont typeface="Arial" panose="020B0604020202020204" pitchFamily="34" charset="0"/>
              <a:buChar char="•"/>
            </a:pPr>
            <a:endParaRPr lang="es-ES" altLang="es-C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altLang="es-CO" sz="1400" dirty="0">
                <a:latin typeface="Arial" panose="020B0604020202020204" pitchFamily="34" charset="0"/>
                <a:cs typeface="Arial" panose="020B0604020202020204" pitchFamily="34" charset="0"/>
              </a:rPr>
              <a:t>D</a:t>
            </a:r>
            <a:r>
              <a:rPr lang="es-CO" altLang="en-US" sz="1400" dirty="0">
                <a:latin typeface="Arial" panose="020B0604020202020204" pitchFamily="34" charset="0"/>
                <a:cs typeface="Arial" panose="020B0604020202020204" pitchFamily="34" charset="0"/>
              </a:rPr>
              <a:t>iseñar un </a:t>
            </a:r>
            <a:r>
              <a:rPr lang="es-CO" altLang="en-US" sz="1400" b="1" dirty="0">
                <a:solidFill>
                  <a:srgbClr val="00B0F0"/>
                </a:solidFill>
                <a:latin typeface="Arial" panose="020B0604020202020204" pitchFamily="34" charset="0"/>
                <a:cs typeface="Arial" panose="020B0604020202020204" pitchFamily="34" charset="0"/>
              </a:rPr>
              <a:t>plan de trabajo anual </a:t>
            </a:r>
            <a:r>
              <a:rPr lang="es-CO" altLang="en-US" sz="1400" dirty="0">
                <a:latin typeface="Arial" panose="020B0604020202020204" pitchFamily="34" charset="0"/>
                <a:cs typeface="Arial" panose="020B0604020202020204" pitchFamily="34" charset="0"/>
              </a:rPr>
              <a:t>de SST e </a:t>
            </a:r>
            <a:r>
              <a:rPr lang="es-ES" altLang="es-CO" sz="1400" dirty="0">
                <a:latin typeface="Arial" panose="020B0604020202020204" pitchFamily="34" charset="0"/>
                <a:cs typeface="Arial" panose="020B0604020202020204" pitchFamily="34" charset="0"/>
              </a:rPr>
              <a:t>implementarlo a través de las medidas y acciones de prevención y promoción de la salud</a:t>
            </a:r>
            <a:r>
              <a:rPr lang="es-MX" altLang="es-CO"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s-MX" altLang="es-C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altLang="es-CO" sz="1400" dirty="0">
                <a:latin typeface="Arial" panose="020B0604020202020204" pitchFamily="34" charset="0"/>
                <a:cs typeface="Arial" panose="020B0604020202020204" pitchFamily="34" charset="0"/>
              </a:rPr>
              <a:t>Implementar </a:t>
            </a:r>
            <a:r>
              <a:rPr lang="es-ES" altLang="es-CO" sz="1400" b="1" dirty="0">
                <a:solidFill>
                  <a:srgbClr val="00B0F0"/>
                </a:solidFill>
                <a:latin typeface="Arial" panose="020B0604020202020204" pitchFamily="34" charset="0"/>
                <a:cs typeface="Arial" panose="020B0604020202020204" pitchFamily="34" charset="0"/>
              </a:rPr>
              <a:t>acciones de mejora </a:t>
            </a:r>
            <a:r>
              <a:rPr lang="es-ES" altLang="es-CO" sz="1400" dirty="0">
                <a:latin typeface="Arial" panose="020B0604020202020204" pitchFamily="34" charset="0"/>
                <a:cs typeface="Arial" panose="020B0604020202020204" pitchFamily="34" charset="0"/>
              </a:rPr>
              <a:t>a través de auditorias, rendición de cuentas, autoevaluación, inspecciones planeadas y otros mecanismos de evaluación del sistema de gestión.</a:t>
            </a:r>
          </a:p>
          <a:p>
            <a:pPr marL="285750" indent="-285750">
              <a:buFont typeface="Arial" panose="020B0604020202020204" pitchFamily="34" charset="0"/>
              <a:buChar char="•"/>
            </a:pPr>
            <a:endParaRPr lang="es-ES" altLang="es-C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altLang="en-US" sz="1400" dirty="0">
                <a:latin typeface="Arial" panose="020B0604020202020204" pitchFamily="34" charset="0"/>
                <a:cs typeface="Arial" panose="020B0604020202020204" pitchFamily="34" charset="0"/>
              </a:rPr>
              <a:t>Garantizar la </a:t>
            </a:r>
            <a:r>
              <a:rPr lang="es-MX" altLang="en-US" sz="1400" b="1" dirty="0">
                <a:solidFill>
                  <a:srgbClr val="00B0F0"/>
                </a:solidFill>
                <a:latin typeface="Arial" panose="020B0604020202020204" pitchFamily="34" charset="0"/>
                <a:cs typeface="Arial" panose="020B0604020202020204" pitchFamily="34" charset="0"/>
              </a:rPr>
              <a:t>capacitación</a:t>
            </a:r>
            <a:r>
              <a:rPr lang="es-MX" altLang="en-US" sz="1400" dirty="0">
                <a:latin typeface="Arial" panose="020B0604020202020204" pitchFamily="34" charset="0"/>
                <a:cs typeface="Arial" panose="020B0604020202020204" pitchFamily="34" charset="0"/>
              </a:rPr>
              <a:t> de todos los trabajadores en los aspectos de SST.</a:t>
            </a:r>
            <a:endParaRPr lang="es-CO" altLang="en-US" sz="1400" dirty="0">
              <a:latin typeface="Arial" panose="020B0604020202020204" pitchFamily="34" charset="0"/>
              <a:cs typeface="Arial" panose="020B0604020202020204" pitchFamily="34" charset="0"/>
            </a:endParaRPr>
          </a:p>
        </p:txBody>
      </p:sp>
      <p:sp>
        <p:nvSpPr>
          <p:cNvPr id="17" name="Título 4">
            <a:extLst>
              <a:ext uri="{FF2B5EF4-FFF2-40B4-BE49-F238E27FC236}">
                <a16:creationId xmlns:a16="http://schemas.microsoft.com/office/drawing/2014/main" id="{7AF014EA-449B-402B-ACDF-88EE42494D19}"/>
              </a:ext>
            </a:extLst>
          </p:cNvPr>
          <p:cNvSpPr>
            <a:spLocks noGrp="1"/>
          </p:cNvSpPr>
          <p:nvPr>
            <p:ph type="ctrTitle"/>
          </p:nvPr>
        </p:nvSpPr>
        <p:spPr>
          <a:xfrm>
            <a:off x="4015242" y="393883"/>
            <a:ext cx="5128759" cy="850429"/>
          </a:xfrm>
        </p:spPr>
        <p:txBody>
          <a:bodyPr anchor="t">
            <a:normAutofit fontScale="90000"/>
          </a:bodyPr>
          <a:lstStyle/>
          <a:p>
            <a:pPr algn="ctr"/>
            <a:r>
              <a:rPr lang="es-ES"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Roles y responsabilidades dentro del </a:t>
            </a:r>
            <a:r>
              <a:rPr lang="es-CO" altLang="es-CO"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SG-SST según el </a:t>
            </a:r>
            <a:r>
              <a:rPr lang="es-ES" altLang="es-CO"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Decreto 1072 de 2015</a:t>
            </a:r>
            <a:br>
              <a:rPr lang="es-ES"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br>
            <a:br>
              <a:rPr lang="es-ES"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br>
            <a:br>
              <a:rPr lang="es-CO" altLang="es-CO"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br>
            <a:br>
              <a:rPr lang="es-ES"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br>
            <a:br>
              <a:rPr lang="es-CO" altLang="es-CO"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br>
            <a:br>
              <a:rPr lang="es-CO" altLang="es-CO" sz="2400" b="1" dirty="0">
                <a:solidFill>
                  <a:srgbClr val="359546"/>
                </a:solidFill>
                <a:latin typeface="Open Sans" panose="020B0606030504020204" pitchFamily="34" charset="0"/>
                <a:ea typeface="Open Sans" panose="020B0606030504020204" pitchFamily="34" charset="0"/>
                <a:cs typeface="Open Sans" panose="020B0606030504020204" pitchFamily="34" charset="0"/>
              </a:rPr>
            </a:br>
            <a:br>
              <a:rPr lang="es-CO" altLang="es-CO" sz="1200" dirty="0">
                <a:latin typeface="Arial" panose="020B0604020202020204" pitchFamily="34" charset="0"/>
                <a:cs typeface="Arial" panose="020B0604020202020204" pitchFamily="34" charset="0"/>
              </a:rPr>
            </a:br>
            <a:br>
              <a:rPr lang="es-CO" altLang="es-CO" sz="1200" dirty="0">
                <a:latin typeface="Arial" panose="020B0604020202020204" pitchFamily="34" charset="0"/>
                <a:cs typeface="Arial" panose="020B0604020202020204" pitchFamily="34" charset="0"/>
              </a:rPr>
            </a:br>
            <a:br>
              <a:rPr lang="es-MX" sz="1200" dirty="0">
                <a:latin typeface="Arial" panose="020B0604020202020204" pitchFamily="34" charset="0"/>
                <a:cs typeface="Arial" panose="020B0604020202020204" pitchFamily="34" charset="0"/>
              </a:rPr>
            </a:br>
            <a:br>
              <a:rPr lang="es-MX" sz="1200" dirty="0">
                <a:latin typeface="Arial" panose="020B0604020202020204" pitchFamily="34" charset="0"/>
                <a:cs typeface="Arial" panose="020B0604020202020204" pitchFamily="34" charset="0"/>
              </a:rPr>
            </a:br>
            <a:br>
              <a:rPr lang="es-MX" sz="1200" dirty="0">
                <a:latin typeface="Arial" panose="020B0604020202020204" pitchFamily="34" charset="0"/>
                <a:cs typeface="Arial" panose="020B0604020202020204" pitchFamily="34" charset="0"/>
              </a:rPr>
            </a:br>
            <a:br>
              <a:rPr lang="es-MX" sz="1200" dirty="0">
                <a:latin typeface="Arial" panose="020B0604020202020204" pitchFamily="34" charset="0"/>
                <a:cs typeface="Arial" panose="020B0604020202020204" pitchFamily="34" charset="0"/>
              </a:rPr>
            </a:br>
            <a:br>
              <a:rPr lang="es-MX" sz="1200" dirty="0">
                <a:latin typeface="Arial" panose="020B0604020202020204" pitchFamily="34" charset="0"/>
                <a:cs typeface="Arial" panose="020B0604020202020204" pitchFamily="34" charset="0"/>
              </a:rPr>
            </a:br>
            <a:br>
              <a:rPr lang="es-CO" sz="1200" dirty="0">
                <a:latin typeface="Arial" panose="020B0604020202020204" pitchFamily="34" charset="0"/>
                <a:cs typeface="Arial" panose="020B0604020202020204" pitchFamily="34" charset="0"/>
              </a:rPr>
            </a:br>
            <a:br>
              <a:rPr lang="es-CO" sz="1200" dirty="0">
                <a:latin typeface="Arial" panose="020B0604020202020204" pitchFamily="34" charset="0"/>
                <a:cs typeface="Arial" panose="020B0604020202020204" pitchFamily="34" charset="0"/>
              </a:rPr>
            </a:br>
            <a:br>
              <a:rPr lang="es-MX" altLang="en-US" sz="1200" dirty="0">
                <a:latin typeface="Arial" panose="020B0604020202020204" pitchFamily="34" charset="0"/>
                <a:cs typeface="Arial" panose="020B0604020202020204" pitchFamily="34" charset="0"/>
              </a:rPr>
            </a:br>
            <a:br>
              <a:rPr lang="es-ES" altLang="es-CO" sz="1200" dirty="0">
                <a:latin typeface="Arial" panose="020B0604020202020204" pitchFamily="34" charset="0"/>
                <a:cs typeface="Arial" panose="020B0604020202020204" pitchFamily="34" charset="0"/>
              </a:rPr>
            </a:br>
            <a:br>
              <a:rPr kumimoji="0" lang="es-ES" altLang="es-CO" sz="1200" b="0" i="0" u="none" strike="noStrike" cap="none" normalizeH="0" baseline="0" dirty="0">
                <a:ln>
                  <a:noFill/>
                </a:ln>
                <a:solidFill>
                  <a:schemeClr val="tx1"/>
                </a:solidFill>
                <a:effectLst/>
                <a:latin typeface="Arial Unicode MS"/>
                <a:cs typeface="Calibri" panose="020F0502020204030204" pitchFamily="34" charset="0"/>
              </a:rPr>
            </a:br>
            <a:r>
              <a:rPr lang="es-CO" altLang="es-CO" sz="1200" dirty="0">
                <a:latin typeface="Arial Unicode MS"/>
                <a:cs typeface="Calibri" panose="020F0502020204030204" pitchFamily="34" charset="0"/>
              </a:rPr>
              <a:t> </a:t>
            </a:r>
            <a:br>
              <a:rPr lang="es-ES" altLang="es-CO" sz="1200" dirty="0">
                <a:latin typeface="Arial Unicode MS"/>
                <a:cs typeface="Calibri" panose="020F0502020204030204" pitchFamily="34" charset="0"/>
              </a:rPr>
            </a:br>
            <a:br>
              <a:rPr kumimoji="0" lang="es-ES" altLang="es-CO" sz="1200" b="0" i="0" u="none" strike="noStrike" cap="none" normalizeH="0" baseline="0" dirty="0">
                <a:ln>
                  <a:noFill/>
                </a:ln>
                <a:solidFill>
                  <a:schemeClr val="tx1"/>
                </a:solidFill>
                <a:effectLst/>
                <a:latin typeface="Arial" panose="020B0604020202020204" pitchFamily="34" charset="0"/>
              </a:rPr>
            </a:br>
            <a:br>
              <a:rPr kumimoji="0" lang="es-ES" altLang="es-CO" sz="1200" b="0" i="0" u="none" strike="noStrike" cap="none" normalizeH="0" baseline="0" dirty="0">
                <a:ln>
                  <a:noFill/>
                </a:ln>
                <a:solidFill>
                  <a:schemeClr val="tx1"/>
                </a:solidFill>
                <a:effectLst/>
                <a:latin typeface="Arial" panose="020B0604020202020204" pitchFamily="34" charset="0"/>
              </a:rPr>
            </a:br>
            <a:br>
              <a:rPr lang="es-ES" altLang="es-CO" sz="1200" dirty="0">
                <a:latin typeface="Arial" panose="020B0604020202020204" pitchFamily="34" charset="0"/>
                <a:cs typeface="Arial" panose="020B0604020202020204" pitchFamily="34" charset="0"/>
              </a:rPr>
            </a:br>
            <a:endParaRPr lang="es-ES" sz="1200" dirty="0">
              <a:latin typeface="Arial" panose="020B0604020202020204" pitchFamily="34" charset="0"/>
              <a:cs typeface="Arial" panose="020B0604020202020204" pitchFamily="34" charset="0"/>
            </a:endParaRPr>
          </a:p>
        </p:txBody>
      </p:sp>
      <p:sp>
        <p:nvSpPr>
          <p:cNvPr id="11" name="Rectángulo 10"/>
          <p:cNvSpPr/>
          <p:nvPr/>
        </p:nvSpPr>
        <p:spPr>
          <a:xfrm>
            <a:off x="637418" y="1560712"/>
            <a:ext cx="1308371" cy="369332"/>
          </a:xfrm>
          <a:prstGeom prst="rect">
            <a:avLst/>
          </a:prstGeom>
        </p:spPr>
        <p:txBody>
          <a:bodyPr wrap="none">
            <a:spAutoFit/>
          </a:bodyPr>
          <a:lstStyle/>
          <a:p>
            <a:r>
              <a:rPr lang="es-ES" b="1" dirty="0">
                <a:latin typeface="Open Sans" panose="020B0606030504020204" pitchFamily="34" charset="0"/>
                <a:ea typeface="Open Sans" panose="020B0606030504020204" pitchFamily="34" charset="0"/>
                <a:cs typeface="Open Sans" panose="020B0606030504020204" pitchFamily="34" charset="0"/>
              </a:rPr>
              <a:t>EMPLEADOR</a:t>
            </a:r>
            <a:r>
              <a:rPr lang="es-ES" b="1" dirty="0">
                <a:solidFill>
                  <a:srgbClr val="359546"/>
                </a:solidFill>
                <a:latin typeface="Open Sans" panose="020B0606030504020204" pitchFamily="34" charset="0"/>
                <a:ea typeface="Open Sans" panose="020B0606030504020204" pitchFamily="34" charset="0"/>
                <a:cs typeface="Open Sans" panose="020B0606030504020204" pitchFamily="34" charset="0"/>
              </a:rPr>
              <a:t> </a:t>
            </a:r>
            <a:endParaRPr lang="es-CO" dirty="0"/>
          </a:p>
        </p:txBody>
      </p:sp>
      <p:sp>
        <p:nvSpPr>
          <p:cNvPr id="12" name="Rectángulo 11"/>
          <p:cNvSpPr/>
          <p:nvPr/>
        </p:nvSpPr>
        <p:spPr>
          <a:xfrm>
            <a:off x="6579621" y="1540801"/>
            <a:ext cx="1925527" cy="369332"/>
          </a:xfrm>
          <a:prstGeom prst="rect">
            <a:avLst/>
          </a:prstGeom>
        </p:spPr>
        <p:txBody>
          <a:bodyPr wrap="none">
            <a:spAutoFit/>
          </a:bodyPr>
          <a:lstStyle/>
          <a:p>
            <a:r>
              <a:rPr lang="es-ES" b="1" dirty="0">
                <a:latin typeface="Open Sans" panose="020B0606030504020204" pitchFamily="34" charset="0"/>
                <a:ea typeface="Open Sans" panose="020B0606030504020204" pitchFamily="34" charset="0"/>
                <a:cs typeface="Open Sans" panose="020B0606030504020204" pitchFamily="34" charset="0"/>
              </a:rPr>
              <a:t>SERVIDOR JUDICIAL </a:t>
            </a:r>
            <a:endParaRPr lang="es-CO" dirty="0"/>
          </a:p>
        </p:txBody>
      </p:sp>
      <p:sp>
        <p:nvSpPr>
          <p:cNvPr id="13" name="Rectángulo 12"/>
          <p:cNvSpPr/>
          <p:nvPr/>
        </p:nvSpPr>
        <p:spPr>
          <a:xfrm>
            <a:off x="6400799" y="2027073"/>
            <a:ext cx="5272426" cy="4832092"/>
          </a:xfrm>
          <a:prstGeom prst="rect">
            <a:avLst/>
          </a:prstGeom>
        </p:spPr>
        <p:txBody>
          <a:bodyPr wrap="square">
            <a:spAutoFit/>
          </a:bodyPr>
          <a:lstStyle/>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Procurar el cuidado </a:t>
            </a:r>
            <a:r>
              <a:rPr lang="es-MX" sz="1400" b="1" dirty="0">
                <a:solidFill>
                  <a:srgbClr val="00B0F0"/>
                </a:solidFill>
                <a:latin typeface="Arial" panose="020B0604020202020204" pitchFamily="34" charset="0"/>
                <a:cs typeface="Arial" panose="020B0604020202020204" pitchFamily="34" charset="0"/>
              </a:rPr>
              <a:t>integral</a:t>
            </a:r>
            <a:r>
              <a:rPr lang="es-MX" sz="1400" dirty="0">
                <a:latin typeface="Arial" panose="020B0604020202020204" pitchFamily="34" charset="0"/>
                <a:cs typeface="Arial" panose="020B0604020202020204" pitchFamily="34" charset="0"/>
              </a:rPr>
              <a:t> de su salud.</a:t>
            </a:r>
          </a:p>
          <a:p>
            <a:pPr marL="285750" indent="-285750">
              <a:buFont typeface="Arial" panose="020B0604020202020204" pitchFamily="34" charset="0"/>
              <a:buChar char="•"/>
            </a:pPr>
            <a:endParaRPr lang="es-MX"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Cumplir las </a:t>
            </a:r>
            <a:r>
              <a:rPr lang="es-MX" sz="1400" b="1" dirty="0">
                <a:solidFill>
                  <a:srgbClr val="00B0F0"/>
                </a:solidFill>
                <a:latin typeface="Arial" panose="020B0604020202020204" pitchFamily="34" charset="0"/>
                <a:cs typeface="Arial" panose="020B0604020202020204" pitchFamily="34" charset="0"/>
              </a:rPr>
              <a:t>normas, reglamentos e instrucciones </a:t>
            </a:r>
            <a:r>
              <a:rPr lang="es-MX" sz="1400" dirty="0">
                <a:latin typeface="Arial" panose="020B0604020202020204" pitchFamily="34" charset="0"/>
                <a:cs typeface="Arial" panose="020B0604020202020204" pitchFamily="34" charset="0"/>
              </a:rPr>
              <a:t>del SG-SST de la empresa.</a:t>
            </a:r>
          </a:p>
          <a:p>
            <a:pPr marL="285750" indent="-285750">
              <a:buFont typeface="Arial" panose="020B0604020202020204" pitchFamily="34" charset="0"/>
              <a:buChar char="•"/>
            </a:pPr>
            <a:endParaRPr lang="es-MX"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Suministrar </a:t>
            </a:r>
            <a:r>
              <a:rPr lang="es-MX" sz="1400" b="1" dirty="0">
                <a:solidFill>
                  <a:srgbClr val="00B0F0"/>
                </a:solidFill>
                <a:latin typeface="Arial" panose="020B0604020202020204" pitchFamily="34" charset="0"/>
                <a:cs typeface="Arial" panose="020B0604020202020204" pitchFamily="34" charset="0"/>
              </a:rPr>
              <a:t>información clara, veraz y completa </a:t>
            </a:r>
            <a:r>
              <a:rPr lang="es-MX" sz="1400" dirty="0">
                <a:latin typeface="Arial" panose="020B0604020202020204" pitchFamily="34" charset="0"/>
                <a:cs typeface="Arial" panose="020B0604020202020204" pitchFamily="34" charset="0"/>
              </a:rPr>
              <a:t>sobre su estado de salud (implica r</a:t>
            </a:r>
            <a:r>
              <a:rPr lang="es-ES" sz="1400" dirty="0" err="1">
                <a:latin typeface="Arial" panose="020B0604020202020204" pitchFamily="34" charset="0"/>
                <a:cs typeface="Arial" panose="020B0604020202020204" pitchFamily="34" charset="0"/>
              </a:rPr>
              <a:t>eportar</a:t>
            </a:r>
            <a:r>
              <a:rPr lang="es-ES" sz="1400" dirty="0">
                <a:latin typeface="Arial" panose="020B0604020202020204" pitchFamily="34" charset="0"/>
                <a:cs typeface="Arial" panose="020B0604020202020204" pitchFamily="34" charset="0"/>
              </a:rPr>
              <a:t> incapacidades, calificaciones de enfermedad de origen común o laboral y todos los incidentes, AT y EL a su jefe de área, nominador y al Coordinador del SG-SST).</a:t>
            </a:r>
          </a:p>
          <a:p>
            <a:pPr marL="285750" indent="-285750">
              <a:buFont typeface="Arial" panose="020B0604020202020204" pitchFamily="34" charset="0"/>
              <a:buChar char="•"/>
            </a:pPr>
            <a:endParaRPr lang="es-E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400" dirty="0">
                <a:latin typeface="Arial" panose="020B0604020202020204" pitchFamily="34" charset="0"/>
                <a:cs typeface="Arial" panose="020B0604020202020204" pitchFamily="34" charset="0"/>
              </a:rPr>
              <a:t>Participar en las </a:t>
            </a:r>
            <a:r>
              <a:rPr lang="es-MX" sz="1400" b="1" dirty="0">
                <a:solidFill>
                  <a:srgbClr val="00B0F0"/>
                </a:solidFill>
                <a:latin typeface="Arial" panose="020B0604020202020204" pitchFamily="34" charset="0"/>
                <a:cs typeface="Arial" panose="020B0604020202020204" pitchFamily="34" charset="0"/>
              </a:rPr>
              <a:t>actividades de capacitación </a:t>
            </a:r>
            <a:r>
              <a:rPr lang="es-MX" sz="1400" dirty="0">
                <a:latin typeface="Arial" panose="020B0604020202020204" pitchFamily="34" charset="0"/>
                <a:cs typeface="Arial" panose="020B0604020202020204" pitchFamily="34" charset="0"/>
              </a:rPr>
              <a:t>en SST definido en el plan de capacitación respectivo. Informar oportunamente al empleador o contratante acerca de los </a:t>
            </a:r>
            <a:r>
              <a:rPr lang="es-MX" sz="1400" b="1" dirty="0">
                <a:solidFill>
                  <a:srgbClr val="00B0F0"/>
                </a:solidFill>
                <a:latin typeface="Arial" panose="020B0604020202020204" pitchFamily="34" charset="0"/>
                <a:cs typeface="Arial" panose="020B0604020202020204" pitchFamily="34" charset="0"/>
              </a:rPr>
              <a:t>peligros y riesgos latentes en su sitio de trabajo</a:t>
            </a:r>
            <a:r>
              <a:rPr lang="es-MX" sz="1400" dirty="0">
                <a:solidFill>
                  <a:srgbClr val="00B0F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s-MX"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sz="1400" b="1" dirty="0">
                <a:solidFill>
                  <a:srgbClr val="00B0F0"/>
                </a:solidFill>
                <a:latin typeface="Arial" panose="020B0604020202020204" pitchFamily="34" charset="0"/>
                <a:cs typeface="Arial" panose="020B0604020202020204" pitchFamily="34" charset="0"/>
              </a:rPr>
              <a:t>Participar y contribuir al cumplimiento </a:t>
            </a:r>
            <a:r>
              <a:rPr lang="es-MX" sz="1400" dirty="0">
                <a:latin typeface="Arial" panose="020B0604020202020204" pitchFamily="34" charset="0"/>
                <a:cs typeface="Arial" panose="020B0604020202020204" pitchFamily="34" charset="0"/>
              </a:rPr>
              <a:t>de los objetivos del SG-SST. </a:t>
            </a:r>
            <a:endParaRPr lang="es-CO" sz="1400" dirty="0"/>
          </a:p>
          <a:p>
            <a:pPr marL="285750" indent="-285750">
              <a:buFont typeface="Arial" panose="020B0604020202020204" pitchFamily="34" charset="0"/>
              <a:buChar char="•"/>
            </a:pPr>
            <a:endParaRPr lang="es-CO" sz="1400" dirty="0"/>
          </a:p>
          <a:p>
            <a:pPr marL="285750" indent="-285750">
              <a:buFont typeface="Arial" panose="020B0604020202020204" pitchFamily="34" charset="0"/>
              <a:buChar char="•"/>
            </a:pPr>
            <a:endParaRPr lang="es-CO" sz="1400" dirty="0"/>
          </a:p>
          <a:p>
            <a:pPr marL="285750" indent="-285750">
              <a:buFont typeface="Arial" panose="020B0604020202020204" pitchFamily="34" charset="0"/>
              <a:buChar char="•"/>
            </a:pPr>
            <a:endParaRPr lang="es-C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sz="1400" dirty="0">
              <a:latin typeface="Arial" panose="020B0604020202020204" pitchFamily="34" charset="0"/>
              <a:cs typeface="Arial" panose="020B0604020202020204" pitchFamily="34" charset="0"/>
            </a:endParaRPr>
          </a:p>
        </p:txBody>
      </p:sp>
      <p:cxnSp>
        <p:nvCxnSpPr>
          <p:cNvPr id="15" name="Conector recto 14"/>
          <p:cNvCxnSpPr/>
          <p:nvPr/>
        </p:nvCxnSpPr>
        <p:spPr>
          <a:xfrm>
            <a:off x="6102220" y="1540801"/>
            <a:ext cx="0" cy="4680000"/>
          </a:xfrm>
          <a:prstGeom prst="line">
            <a:avLst/>
          </a:prstGeom>
          <a:ln>
            <a:prstDash val="lg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1382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25A05BCA-4B61-3837-EFD3-6C7B2C62E397}"/>
              </a:ext>
            </a:extLst>
          </p:cNvPr>
          <p:cNvSpPr>
            <a:spLocks noGrp="1"/>
          </p:cNvSpPr>
          <p:nvPr>
            <p:ph type="body" sz="quarter" idx="13"/>
          </p:nvPr>
        </p:nvSpPr>
        <p:spPr>
          <a:xfrm>
            <a:off x="995804" y="2631281"/>
            <a:ext cx="4114800" cy="1595437"/>
          </a:xfrm>
        </p:spPr>
        <p:txBody>
          <a:bodyPr>
            <a:normAutofit fontScale="77500" lnSpcReduction="20000"/>
          </a:bodyPr>
          <a:lstStyle/>
          <a:p>
            <a:pPr algn="ctr">
              <a:lnSpc>
                <a:spcPct val="120000"/>
              </a:lnSpc>
            </a:pPr>
            <a:r>
              <a:rPr lang="es-MX" dirty="0"/>
              <a:t>Riesgos presentes en la Rama Judicial</a:t>
            </a:r>
            <a:endParaRPr lang="es-CO" dirty="0"/>
          </a:p>
        </p:txBody>
      </p:sp>
      <p:sp>
        <p:nvSpPr>
          <p:cNvPr id="2" name="CuadroTexto 1">
            <a:extLst>
              <a:ext uri="{FF2B5EF4-FFF2-40B4-BE49-F238E27FC236}">
                <a16:creationId xmlns:a16="http://schemas.microsoft.com/office/drawing/2014/main" id="{6B55D551-06B0-C95F-5BF3-0411196839D6}"/>
              </a:ext>
            </a:extLst>
          </p:cNvPr>
          <p:cNvSpPr txBox="1"/>
          <p:nvPr/>
        </p:nvSpPr>
        <p:spPr>
          <a:xfrm>
            <a:off x="756920" y="4634679"/>
            <a:ext cx="4732019" cy="1200329"/>
          </a:xfrm>
          <a:prstGeom prst="rect">
            <a:avLst/>
          </a:prstGeom>
          <a:noFill/>
        </p:spPr>
        <p:txBody>
          <a:bodyPr wrap="square" rtlCol="0">
            <a:spAutoFit/>
          </a:bodyPr>
          <a:lstStyle/>
          <a:p>
            <a:r>
              <a:rPr lang="es-MX" dirty="0">
                <a:latin typeface="Monserrat"/>
              </a:rPr>
              <a:t>Los servidores Judiciales se encuentran expuestos a riesgos que pueden generar eventos no deseados, perjudicando su integridad física y mental.</a:t>
            </a:r>
            <a:endParaRPr lang="es-CO" dirty="0">
              <a:latin typeface="Monserrat"/>
            </a:endParaRPr>
          </a:p>
        </p:txBody>
      </p:sp>
      <p:pic>
        <p:nvPicPr>
          <p:cNvPr id="6" name="Imagen 5" descr="Icono&#10;&#10;Descripción generada automáticamente">
            <a:extLst>
              <a:ext uri="{FF2B5EF4-FFF2-40B4-BE49-F238E27FC236}">
                <a16:creationId xmlns:a16="http://schemas.microsoft.com/office/drawing/2014/main" id="{87BFAA31-1D52-1F18-2DA2-C7660F016EFB}"/>
              </a:ext>
            </a:extLst>
          </p:cNvPr>
          <p:cNvPicPr>
            <a:picLocks noChangeAspect="1"/>
          </p:cNvPicPr>
          <p:nvPr/>
        </p:nvPicPr>
        <p:blipFill>
          <a:blip r:embed="rId2"/>
          <a:stretch>
            <a:fillRect/>
          </a:stretch>
        </p:blipFill>
        <p:spPr>
          <a:xfrm>
            <a:off x="7134594" y="1712781"/>
            <a:ext cx="2402326" cy="2402326"/>
          </a:xfrm>
          <a:prstGeom prst="rect">
            <a:avLst/>
          </a:prstGeom>
        </p:spPr>
      </p:pic>
      <p:pic>
        <p:nvPicPr>
          <p:cNvPr id="8" name="Imagen 7" descr="Icono&#10;&#10;Descripción generada automáticamente">
            <a:extLst>
              <a:ext uri="{FF2B5EF4-FFF2-40B4-BE49-F238E27FC236}">
                <a16:creationId xmlns:a16="http://schemas.microsoft.com/office/drawing/2014/main" id="{169D96B5-F04A-7071-01B3-83DEB133B4FA}"/>
              </a:ext>
            </a:extLst>
          </p:cNvPr>
          <p:cNvPicPr>
            <a:picLocks noChangeAspect="1"/>
          </p:cNvPicPr>
          <p:nvPr/>
        </p:nvPicPr>
        <p:blipFill>
          <a:blip r:embed="rId3"/>
          <a:stretch>
            <a:fillRect/>
          </a:stretch>
        </p:blipFill>
        <p:spPr>
          <a:xfrm>
            <a:off x="9536919" y="4048811"/>
            <a:ext cx="1898161" cy="1898161"/>
          </a:xfrm>
          <a:prstGeom prst="rect">
            <a:avLst/>
          </a:prstGeom>
        </p:spPr>
      </p:pic>
      <p:cxnSp>
        <p:nvCxnSpPr>
          <p:cNvPr id="9" name="Conector recto 8">
            <a:extLst>
              <a:ext uri="{FF2B5EF4-FFF2-40B4-BE49-F238E27FC236}">
                <a16:creationId xmlns:a16="http://schemas.microsoft.com/office/drawing/2014/main" id="{6FA56C82-0D16-7E5E-5C52-219FC7C750F9}"/>
              </a:ext>
            </a:extLst>
          </p:cNvPr>
          <p:cNvCxnSpPr>
            <a:cxnSpLocks/>
          </p:cNvCxnSpPr>
          <p:nvPr/>
        </p:nvCxnSpPr>
        <p:spPr>
          <a:xfrm>
            <a:off x="1016674" y="2771958"/>
            <a:ext cx="0" cy="1351818"/>
          </a:xfrm>
          <a:prstGeom prst="line">
            <a:avLst/>
          </a:prstGeom>
          <a:ln w="38100">
            <a:solidFill>
              <a:srgbClr val="359946"/>
            </a:solidFill>
          </a:ln>
        </p:spPr>
        <p:style>
          <a:lnRef idx="1">
            <a:schemeClr val="accent1"/>
          </a:lnRef>
          <a:fillRef idx="0">
            <a:schemeClr val="accent1"/>
          </a:fillRef>
          <a:effectRef idx="0">
            <a:schemeClr val="accent1"/>
          </a:effectRef>
          <a:fontRef idx="minor">
            <a:schemeClr val="tx1"/>
          </a:fontRef>
        </p:style>
      </p:cxnSp>
      <p:grpSp>
        <p:nvGrpSpPr>
          <p:cNvPr id="10" name="Grupo 9">
            <a:extLst>
              <a:ext uri="{FF2B5EF4-FFF2-40B4-BE49-F238E27FC236}">
                <a16:creationId xmlns:a16="http://schemas.microsoft.com/office/drawing/2014/main" id="{BCC5057F-51DB-E88C-2F00-1E38E4357645}"/>
              </a:ext>
            </a:extLst>
          </p:cNvPr>
          <p:cNvGrpSpPr/>
          <p:nvPr/>
        </p:nvGrpSpPr>
        <p:grpSpPr>
          <a:xfrm>
            <a:off x="995804" y="1924334"/>
            <a:ext cx="612000" cy="612001"/>
            <a:chOff x="-235373" y="1891757"/>
            <a:chExt cx="792000" cy="792000"/>
          </a:xfrm>
          <a:solidFill>
            <a:schemeClr val="bg1"/>
          </a:solidFill>
        </p:grpSpPr>
        <p:sp>
          <p:nvSpPr>
            <p:cNvPr id="11" name="Rectángulo 10">
              <a:extLst>
                <a:ext uri="{FF2B5EF4-FFF2-40B4-BE49-F238E27FC236}">
                  <a16:creationId xmlns:a16="http://schemas.microsoft.com/office/drawing/2014/main" id="{CCE4B4FE-F2FE-9E91-EBF1-5757513EC9BF}"/>
                </a:ext>
              </a:extLst>
            </p:cNvPr>
            <p:cNvSpPr/>
            <p:nvPr/>
          </p:nvSpPr>
          <p:spPr>
            <a:xfrm>
              <a:off x="-235373" y="1891757"/>
              <a:ext cx="792000" cy="792000"/>
            </a:xfrm>
            <a:prstGeom prst="rect">
              <a:avLst/>
            </a:prstGeom>
            <a:grpFill/>
            <a:ln>
              <a:solidFill>
                <a:srgbClr val="3599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Marcador de texto 1">
              <a:extLst>
                <a:ext uri="{FF2B5EF4-FFF2-40B4-BE49-F238E27FC236}">
                  <a16:creationId xmlns:a16="http://schemas.microsoft.com/office/drawing/2014/main" id="{A9EB4BA8-7ED6-3122-BDE7-550670E02871}"/>
                </a:ext>
              </a:extLst>
            </p:cNvPr>
            <p:cNvSpPr txBox="1">
              <a:spLocks/>
            </p:cNvSpPr>
            <p:nvPr/>
          </p:nvSpPr>
          <p:spPr>
            <a:xfrm>
              <a:off x="-128898" y="1996052"/>
              <a:ext cx="547980" cy="678728"/>
            </a:xfrm>
            <a:prstGeom prst="rect">
              <a:avLst/>
            </a:prstGeom>
            <a:noFill/>
            <a:ln>
              <a:solidFill>
                <a:srgbClr val="359946"/>
              </a:solidFill>
            </a:ln>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59946"/>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3600" dirty="0">
                  <a:solidFill>
                    <a:schemeClr val="tx1"/>
                  </a:solidFill>
                </a:rPr>
                <a:t>2</a:t>
              </a:r>
            </a:p>
          </p:txBody>
        </p:sp>
      </p:grpSp>
    </p:spTree>
    <p:extLst>
      <p:ext uri="{BB962C8B-B14F-4D97-AF65-F5344CB8AC3E}">
        <p14:creationId xmlns:p14="http://schemas.microsoft.com/office/powerpoint/2010/main" val="364089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lipse 36">
            <a:extLst>
              <a:ext uri="{FF2B5EF4-FFF2-40B4-BE49-F238E27FC236}">
                <a16:creationId xmlns:a16="http://schemas.microsoft.com/office/drawing/2014/main" id="{C2065946-C76D-DE19-6278-2A1F396F1AD5}"/>
              </a:ext>
            </a:extLst>
          </p:cNvPr>
          <p:cNvSpPr/>
          <p:nvPr/>
        </p:nvSpPr>
        <p:spPr>
          <a:xfrm>
            <a:off x="4831102" y="2697817"/>
            <a:ext cx="2700772" cy="2606937"/>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esquinas superiores redondeadas 35">
            <a:extLst>
              <a:ext uri="{FF2B5EF4-FFF2-40B4-BE49-F238E27FC236}">
                <a16:creationId xmlns:a16="http://schemas.microsoft.com/office/drawing/2014/main" id="{97AA964F-0791-610E-34FA-1081E7833FAA}"/>
              </a:ext>
            </a:extLst>
          </p:cNvPr>
          <p:cNvSpPr/>
          <p:nvPr/>
        </p:nvSpPr>
        <p:spPr>
          <a:xfrm>
            <a:off x="708827" y="1440293"/>
            <a:ext cx="4838887" cy="1300610"/>
          </a:xfrm>
          <a:prstGeom prst="round2SameRect">
            <a:avLst>
              <a:gd name="adj1" fmla="val 16667"/>
              <a:gd name="adj2" fmla="val 16765"/>
            </a:avLst>
          </a:prstGeom>
          <a:solidFill>
            <a:schemeClr val="accent1">
              <a:lumMod val="20000"/>
              <a:lumOff val="80000"/>
            </a:schemeClr>
          </a:solidFill>
          <a:ln>
            <a:solidFill>
              <a:srgbClr val="DAE3F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9" descr="Icono&#10;&#10;Descripción generada automáticamente">
            <a:extLst>
              <a:ext uri="{FF2B5EF4-FFF2-40B4-BE49-F238E27FC236}">
                <a16:creationId xmlns:a16="http://schemas.microsoft.com/office/drawing/2014/main" id="{A8928229-D525-6CB9-4D4D-52DE4068DFD1}"/>
              </a:ext>
            </a:extLst>
          </p:cNvPr>
          <p:cNvPicPr>
            <a:picLocks noChangeAspect="1"/>
          </p:cNvPicPr>
          <p:nvPr/>
        </p:nvPicPr>
        <p:blipFill>
          <a:blip r:embed="rId2"/>
          <a:stretch>
            <a:fillRect/>
          </a:stretch>
        </p:blipFill>
        <p:spPr>
          <a:xfrm>
            <a:off x="5095638" y="2958199"/>
            <a:ext cx="2171700" cy="2171700"/>
          </a:xfrm>
          <a:prstGeom prst="rect">
            <a:avLst/>
          </a:prstGeom>
        </p:spPr>
      </p:pic>
      <p:sp>
        <p:nvSpPr>
          <p:cNvPr id="6" name="CuadroTexto 5">
            <a:extLst>
              <a:ext uri="{FF2B5EF4-FFF2-40B4-BE49-F238E27FC236}">
                <a16:creationId xmlns:a16="http://schemas.microsoft.com/office/drawing/2014/main" id="{1C461012-E408-C42C-4E05-E2F62AC1FB8F}"/>
              </a:ext>
            </a:extLst>
          </p:cNvPr>
          <p:cNvSpPr txBox="1"/>
          <p:nvPr/>
        </p:nvSpPr>
        <p:spPr>
          <a:xfrm>
            <a:off x="708827" y="1490408"/>
            <a:ext cx="4838887" cy="1231106"/>
          </a:xfrm>
          <a:prstGeom prst="rect">
            <a:avLst/>
          </a:prstGeom>
          <a:noFill/>
        </p:spPr>
        <p:txBody>
          <a:bodyPr wrap="square" rtlCol="0">
            <a:spAutoFit/>
          </a:bodyPr>
          <a:lstStyle/>
          <a:p>
            <a:pPr algn="ctr"/>
            <a:r>
              <a:rPr lang="es-ES" sz="1400" b="1" dirty="0">
                <a:solidFill>
                  <a:srgbClr val="00B050"/>
                </a:solidFill>
                <a:latin typeface="Arial" panose="020B0604020202020204" pitchFamily="34" charset="0"/>
                <a:cs typeface="Arial" panose="020B0604020202020204" pitchFamily="34" charset="0"/>
              </a:rPr>
              <a:t>BIOMECÁNICOS</a:t>
            </a:r>
            <a:endParaRPr lang="es-ES" sz="1200" b="1" dirty="0">
              <a:solidFill>
                <a:srgbClr val="00B050"/>
              </a:solidFill>
              <a:latin typeface="Arial" panose="020B0604020202020204" pitchFamily="34" charset="0"/>
              <a:cs typeface="Arial" panose="020B0604020202020204" pitchFamily="34" charset="0"/>
            </a:endParaRPr>
          </a:p>
          <a:p>
            <a:pPr algn="just"/>
            <a:r>
              <a:rPr lang="es-MX" sz="1200" b="0" i="0" dirty="0">
                <a:effectLst/>
                <a:latin typeface="Arial" panose="020B0604020202020204" pitchFamily="34" charset="0"/>
                <a:cs typeface="Arial" panose="020B0604020202020204" pitchFamily="34" charset="0"/>
              </a:rPr>
              <a:t>Todos aquellos elementos externos que actúan sobre una persona que realiza una actividad específica. El objeto de estudio de la biomecánica tiene que ver con cómo es afectado un trabajador por las fuerzas, posturas y movimientos intrínsecos de las actividades laborales que realiza.</a:t>
            </a:r>
            <a:endParaRPr lang="es-CO" sz="1200" b="1" dirty="0">
              <a:solidFill>
                <a:srgbClr val="888587"/>
              </a:solidFill>
              <a:latin typeface="Arial" panose="020B0604020202020204" pitchFamily="34" charset="0"/>
              <a:cs typeface="Arial" panose="020B0604020202020204" pitchFamily="34" charset="0"/>
            </a:endParaRPr>
          </a:p>
        </p:txBody>
      </p:sp>
      <p:sp>
        <p:nvSpPr>
          <p:cNvPr id="35" name="Rectángulo: esquinas superiores redondeadas 34">
            <a:extLst>
              <a:ext uri="{FF2B5EF4-FFF2-40B4-BE49-F238E27FC236}">
                <a16:creationId xmlns:a16="http://schemas.microsoft.com/office/drawing/2014/main" id="{5D85D8CE-9F77-3B38-AA4E-DF9C9E0DCB51}"/>
              </a:ext>
            </a:extLst>
          </p:cNvPr>
          <p:cNvSpPr/>
          <p:nvPr/>
        </p:nvSpPr>
        <p:spPr>
          <a:xfrm>
            <a:off x="345159" y="2939532"/>
            <a:ext cx="4267447" cy="1434949"/>
          </a:xfrm>
          <a:prstGeom prst="round2SameRect">
            <a:avLst>
              <a:gd name="adj1" fmla="val 16667"/>
              <a:gd name="adj2" fmla="val 16765"/>
            </a:avLst>
          </a:prstGeom>
          <a:solidFill>
            <a:schemeClr val="accent1">
              <a:lumMod val="20000"/>
              <a:lumOff val="80000"/>
            </a:schemeClr>
          </a:solidFill>
          <a:ln>
            <a:solidFill>
              <a:srgbClr val="DAE3F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Rectángulo: esquinas superiores redondeadas 33">
            <a:extLst>
              <a:ext uri="{FF2B5EF4-FFF2-40B4-BE49-F238E27FC236}">
                <a16:creationId xmlns:a16="http://schemas.microsoft.com/office/drawing/2014/main" id="{A79474C1-84BE-13AD-696A-032FA3F31B15}"/>
              </a:ext>
            </a:extLst>
          </p:cNvPr>
          <p:cNvSpPr/>
          <p:nvPr/>
        </p:nvSpPr>
        <p:spPr>
          <a:xfrm>
            <a:off x="284711" y="4573110"/>
            <a:ext cx="4267447" cy="954108"/>
          </a:xfrm>
          <a:prstGeom prst="round2SameRect">
            <a:avLst>
              <a:gd name="adj1" fmla="val 16667"/>
              <a:gd name="adj2" fmla="val 16765"/>
            </a:avLst>
          </a:prstGeom>
          <a:solidFill>
            <a:schemeClr val="accent1">
              <a:lumMod val="20000"/>
              <a:lumOff val="80000"/>
            </a:schemeClr>
          </a:solidFill>
          <a:ln>
            <a:solidFill>
              <a:srgbClr val="DAE3F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73517953-A601-60BC-D4CB-E7C5E4974898}"/>
              </a:ext>
            </a:extLst>
          </p:cNvPr>
          <p:cNvSpPr txBox="1"/>
          <p:nvPr/>
        </p:nvSpPr>
        <p:spPr>
          <a:xfrm>
            <a:off x="398822" y="2964508"/>
            <a:ext cx="4039224" cy="1384995"/>
          </a:xfrm>
          <a:prstGeom prst="rect">
            <a:avLst/>
          </a:prstGeom>
          <a:noFill/>
        </p:spPr>
        <p:txBody>
          <a:bodyPr wrap="square" rtlCol="0">
            <a:spAutoFit/>
          </a:bodyPr>
          <a:lstStyle/>
          <a:p>
            <a:pPr algn="ctr"/>
            <a:r>
              <a:rPr lang="es-ES" sz="1200" b="1" dirty="0">
                <a:solidFill>
                  <a:srgbClr val="00B050"/>
                </a:solidFill>
                <a:latin typeface="Arial" panose="020B0604020202020204" pitchFamily="34" charset="0"/>
                <a:cs typeface="Arial" panose="020B0604020202020204" pitchFamily="34" charset="0"/>
              </a:rPr>
              <a:t>CONDICIONES DE SEGURIDAD</a:t>
            </a:r>
            <a:endParaRPr lang="es-ES" sz="1100" b="1" dirty="0">
              <a:solidFill>
                <a:srgbClr val="00B050"/>
              </a:solidFill>
              <a:latin typeface="Arial" panose="020B0604020202020204" pitchFamily="34" charset="0"/>
              <a:cs typeface="Arial" panose="020B0604020202020204" pitchFamily="34" charset="0"/>
            </a:endParaRPr>
          </a:p>
          <a:p>
            <a:pPr algn="just"/>
            <a:r>
              <a:rPr lang="es-MX" sz="1200" dirty="0">
                <a:latin typeface="Arial" panose="020B0604020202020204" pitchFamily="34" charset="0"/>
                <a:cs typeface="Arial" panose="020B0604020202020204" pitchFamily="34" charset="0"/>
              </a:rPr>
              <a:t>C</a:t>
            </a:r>
            <a:r>
              <a:rPr lang="es-MX" sz="1200" b="0" i="0" dirty="0">
                <a:effectLst/>
                <a:latin typeface="Arial" panose="020B0604020202020204" pitchFamily="34" charset="0"/>
                <a:cs typeface="Arial" panose="020B0604020202020204" pitchFamily="34" charset="0"/>
              </a:rPr>
              <a:t>ondiciones o elementos en el trabajo que pueden dar lugar a accidentes o incidente de trabajo, tales como los equipos, la materia prima, las herramientas, las máquinas, las instalaciones o el medio ambiente (Mecánico, Locativo, Accidentes de tránsito, Públicos, Tareas de alto riesgo)</a:t>
            </a:r>
            <a:endParaRPr lang="es-CO" sz="1200" b="1" dirty="0">
              <a:solidFill>
                <a:srgbClr val="888587"/>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39B0DA02-B562-1EF1-CF12-B084E8D2F44A}"/>
              </a:ext>
            </a:extLst>
          </p:cNvPr>
          <p:cNvSpPr txBox="1"/>
          <p:nvPr/>
        </p:nvSpPr>
        <p:spPr>
          <a:xfrm>
            <a:off x="332450" y="4660320"/>
            <a:ext cx="4146550" cy="677108"/>
          </a:xfrm>
          <a:prstGeom prst="rect">
            <a:avLst/>
          </a:prstGeom>
          <a:noFill/>
        </p:spPr>
        <p:txBody>
          <a:bodyPr wrap="square" rtlCol="0">
            <a:spAutoFit/>
          </a:bodyPr>
          <a:lstStyle/>
          <a:p>
            <a:pPr algn="ctr"/>
            <a:r>
              <a:rPr lang="es-ES" sz="1400" b="1" dirty="0">
                <a:solidFill>
                  <a:srgbClr val="00B050"/>
                </a:solidFill>
                <a:latin typeface="Arial" panose="020B0604020202020204" pitchFamily="34" charset="0"/>
                <a:cs typeface="Arial" panose="020B0604020202020204" pitchFamily="34" charset="0"/>
              </a:rPr>
              <a:t>FÍSICOS</a:t>
            </a:r>
            <a:endParaRPr lang="es-ES" sz="1200" b="1" dirty="0">
              <a:solidFill>
                <a:srgbClr val="00B050"/>
              </a:solidFill>
              <a:latin typeface="Arial" panose="020B0604020202020204" pitchFamily="34" charset="0"/>
              <a:cs typeface="Arial" panose="020B0604020202020204" pitchFamily="34" charset="0"/>
            </a:endParaRPr>
          </a:p>
          <a:p>
            <a:pPr algn="just"/>
            <a:r>
              <a:rPr lang="es-ES" sz="1200" b="0" i="0" dirty="0">
                <a:effectLst/>
                <a:latin typeface="Arial" panose="020B0604020202020204" pitchFamily="34" charset="0"/>
                <a:cs typeface="Arial" panose="020B0604020202020204" pitchFamily="34" charset="0"/>
              </a:rPr>
              <a:t>Se refiere a factores ambientales (ruido, temperaturas extremas, radiación, ventilación y vibración).</a:t>
            </a:r>
            <a:endParaRPr lang="es-CO" sz="1200" b="1" dirty="0">
              <a:solidFill>
                <a:srgbClr val="888587"/>
              </a:solidFill>
              <a:latin typeface="Arial" panose="020B0604020202020204" pitchFamily="34" charset="0"/>
              <a:cs typeface="Arial" panose="020B0604020202020204" pitchFamily="34" charset="0"/>
            </a:endParaRPr>
          </a:p>
        </p:txBody>
      </p:sp>
      <p:sp>
        <p:nvSpPr>
          <p:cNvPr id="33" name="Rectángulo: esquinas superiores redondeadas 32">
            <a:extLst>
              <a:ext uri="{FF2B5EF4-FFF2-40B4-BE49-F238E27FC236}">
                <a16:creationId xmlns:a16="http://schemas.microsoft.com/office/drawing/2014/main" id="{A34B27D8-985C-00AA-DD73-88AC29F65554}"/>
              </a:ext>
            </a:extLst>
          </p:cNvPr>
          <p:cNvSpPr/>
          <p:nvPr/>
        </p:nvSpPr>
        <p:spPr>
          <a:xfrm>
            <a:off x="4212580" y="5621877"/>
            <a:ext cx="4146551" cy="954107"/>
          </a:xfrm>
          <a:prstGeom prst="round2SameRect">
            <a:avLst>
              <a:gd name="adj1" fmla="val 16667"/>
              <a:gd name="adj2" fmla="val 16765"/>
            </a:avLst>
          </a:prstGeom>
          <a:solidFill>
            <a:schemeClr val="accent1">
              <a:lumMod val="20000"/>
              <a:lumOff val="80000"/>
            </a:schemeClr>
          </a:solidFill>
          <a:ln>
            <a:solidFill>
              <a:srgbClr val="DAE3F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Rectángulo: esquinas superiores redondeadas 31">
            <a:extLst>
              <a:ext uri="{FF2B5EF4-FFF2-40B4-BE49-F238E27FC236}">
                <a16:creationId xmlns:a16="http://schemas.microsoft.com/office/drawing/2014/main" id="{16EAF727-D42A-1CB9-E536-B970CA2BC3FD}"/>
              </a:ext>
            </a:extLst>
          </p:cNvPr>
          <p:cNvSpPr/>
          <p:nvPr/>
        </p:nvSpPr>
        <p:spPr>
          <a:xfrm>
            <a:off x="7765429" y="4326423"/>
            <a:ext cx="4267447" cy="1212046"/>
          </a:xfrm>
          <a:prstGeom prst="round2SameRect">
            <a:avLst>
              <a:gd name="adj1" fmla="val 16667"/>
              <a:gd name="adj2" fmla="val 16765"/>
            </a:avLst>
          </a:prstGeom>
          <a:solidFill>
            <a:schemeClr val="accent1">
              <a:lumMod val="20000"/>
              <a:lumOff val="80000"/>
            </a:schemeClr>
          </a:solidFill>
          <a:ln>
            <a:solidFill>
              <a:srgbClr val="DAE3F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BF0E2176-7749-2EA7-B0EC-053C3133D637}"/>
              </a:ext>
            </a:extLst>
          </p:cNvPr>
          <p:cNvSpPr txBox="1"/>
          <p:nvPr/>
        </p:nvSpPr>
        <p:spPr>
          <a:xfrm>
            <a:off x="4303263" y="5730087"/>
            <a:ext cx="3979323" cy="677108"/>
          </a:xfrm>
          <a:prstGeom prst="rect">
            <a:avLst/>
          </a:prstGeom>
          <a:noFill/>
        </p:spPr>
        <p:txBody>
          <a:bodyPr wrap="square" rtlCol="0">
            <a:spAutoFit/>
          </a:bodyPr>
          <a:lstStyle/>
          <a:p>
            <a:pPr lvl="1" algn="ctr"/>
            <a:r>
              <a:rPr lang="es-ES" sz="1400" b="1" dirty="0">
                <a:solidFill>
                  <a:srgbClr val="00B050"/>
                </a:solidFill>
                <a:latin typeface="Arial" panose="020B0604020202020204" pitchFamily="34" charset="0"/>
                <a:cs typeface="Arial" panose="020B0604020202020204" pitchFamily="34" charset="0"/>
              </a:rPr>
              <a:t>QUÍMICOS</a:t>
            </a:r>
            <a:endParaRPr lang="es-ES" sz="1200" b="1" dirty="0">
              <a:solidFill>
                <a:srgbClr val="00B050"/>
              </a:solidFill>
              <a:latin typeface="Arial" panose="020B0604020202020204" pitchFamily="34" charset="0"/>
              <a:cs typeface="Arial" panose="020B0604020202020204" pitchFamily="34" charset="0"/>
            </a:endParaRPr>
          </a:p>
          <a:p>
            <a:pPr algn="just"/>
            <a:r>
              <a:rPr lang="es-ES" sz="1200" b="0" i="0" dirty="0">
                <a:effectLst/>
                <a:latin typeface="Arial" panose="020B0604020202020204" pitchFamily="34" charset="0"/>
                <a:cs typeface="Arial" panose="020B0604020202020204" pitchFamily="34" charset="0"/>
              </a:rPr>
              <a:t>Producidos por la exposición no controlada a agentes químicos. </a:t>
            </a:r>
            <a:r>
              <a:rPr lang="es-ES" sz="1200" b="0" i="1" dirty="0">
                <a:effectLst/>
                <a:latin typeface="Arial" panose="020B0604020202020204" pitchFamily="34" charset="0"/>
                <a:cs typeface="Arial" panose="020B0604020202020204" pitchFamily="34" charset="0"/>
              </a:rPr>
              <a:t>(Contratistas)</a:t>
            </a:r>
            <a:endParaRPr lang="es-CO" sz="1200" b="1" i="1" dirty="0">
              <a:solidFill>
                <a:srgbClr val="888587"/>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BA630FD5-C9A8-E555-8177-E6781C6F0B1B}"/>
              </a:ext>
            </a:extLst>
          </p:cNvPr>
          <p:cNvSpPr txBox="1"/>
          <p:nvPr/>
        </p:nvSpPr>
        <p:spPr>
          <a:xfrm>
            <a:off x="7869090" y="4369408"/>
            <a:ext cx="3930231" cy="1046440"/>
          </a:xfrm>
          <a:prstGeom prst="rect">
            <a:avLst/>
          </a:prstGeom>
          <a:noFill/>
        </p:spPr>
        <p:txBody>
          <a:bodyPr wrap="square" rtlCol="0">
            <a:spAutoFit/>
          </a:bodyPr>
          <a:lstStyle/>
          <a:p>
            <a:pPr lvl="1" algn="ctr"/>
            <a:r>
              <a:rPr lang="es-ES" sz="1400" b="1" dirty="0">
                <a:solidFill>
                  <a:srgbClr val="00B050"/>
                </a:solidFill>
                <a:latin typeface="Arial" panose="020B0604020202020204" pitchFamily="34" charset="0"/>
                <a:cs typeface="Arial" panose="020B0604020202020204" pitchFamily="34" charset="0"/>
              </a:rPr>
              <a:t>PSICOSOCIALES</a:t>
            </a:r>
            <a:endParaRPr lang="es-ES" sz="1200" b="1" dirty="0">
              <a:solidFill>
                <a:srgbClr val="00B050"/>
              </a:solidFill>
              <a:latin typeface="Arial" panose="020B0604020202020204" pitchFamily="34" charset="0"/>
              <a:cs typeface="Arial" panose="020B0604020202020204" pitchFamily="34" charset="0"/>
            </a:endParaRPr>
          </a:p>
          <a:p>
            <a:pPr algn="just"/>
            <a:r>
              <a:rPr lang="es-ES" sz="1200" b="0" i="0" dirty="0">
                <a:effectLst/>
                <a:latin typeface="Arial" panose="020B0604020202020204" pitchFamily="34" charset="0"/>
                <a:cs typeface="Arial" panose="020B0604020202020204" pitchFamily="34" charset="0"/>
              </a:rPr>
              <a:t>Directamente relacionado con la organización del trabajo y la realización de la tarea y tienen capacidad para afectar tanto al bienestar como la salud del servidor.</a:t>
            </a:r>
            <a:endParaRPr lang="es-CO" sz="1200" b="1" dirty="0">
              <a:solidFill>
                <a:srgbClr val="888587"/>
              </a:solidFill>
              <a:latin typeface="Arial" panose="020B0604020202020204" pitchFamily="34" charset="0"/>
              <a:cs typeface="Arial" panose="020B0604020202020204" pitchFamily="34" charset="0"/>
            </a:endParaRPr>
          </a:p>
        </p:txBody>
      </p:sp>
      <p:sp>
        <p:nvSpPr>
          <p:cNvPr id="31" name="Rectángulo: esquinas superiores redondeadas 30">
            <a:extLst>
              <a:ext uri="{FF2B5EF4-FFF2-40B4-BE49-F238E27FC236}">
                <a16:creationId xmlns:a16="http://schemas.microsoft.com/office/drawing/2014/main" id="{BA2B284F-901E-3B9D-6110-2BC00A72CE7B}"/>
              </a:ext>
            </a:extLst>
          </p:cNvPr>
          <p:cNvSpPr/>
          <p:nvPr/>
        </p:nvSpPr>
        <p:spPr>
          <a:xfrm>
            <a:off x="7765428" y="2969121"/>
            <a:ext cx="4267447" cy="1104517"/>
          </a:xfrm>
          <a:prstGeom prst="round2SameRect">
            <a:avLst>
              <a:gd name="adj1" fmla="val 16667"/>
              <a:gd name="adj2" fmla="val 16765"/>
            </a:avLst>
          </a:prstGeom>
          <a:solidFill>
            <a:schemeClr val="accent1">
              <a:lumMod val="20000"/>
              <a:lumOff val="80000"/>
            </a:schemeClr>
          </a:solidFill>
          <a:ln>
            <a:solidFill>
              <a:srgbClr val="DAE3F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4AB8E0A1-7B16-5586-D3BB-0601EC82DA98}"/>
              </a:ext>
            </a:extLst>
          </p:cNvPr>
          <p:cNvSpPr txBox="1"/>
          <p:nvPr/>
        </p:nvSpPr>
        <p:spPr>
          <a:xfrm>
            <a:off x="7869090" y="3160520"/>
            <a:ext cx="3829049" cy="677108"/>
          </a:xfrm>
          <a:prstGeom prst="rect">
            <a:avLst/>
          </a:prstGeom>
          <a:noFill/>
        </p:spPr>
        <p:txBody>
          <a:bodyPr wrap="square" rtlCol="0">
            <a:spAutoFit/>
          </a:bodyPr>
          <a:lstStyle/>
          <a:p>
            <a:pPr lvl="1" algn="ctr"/>
            <a:r>
              <a:rPr lang="es-ES" sz="1400" b="1" dirty="0">
                <a:solidFill>
                  <a:srgbClr val="00B050"/>
                </a:solidFill>
                <a:latin typeface="Arial" panose="020B0604020202020204" pitchFamily="34" charset="0"/>
                <a:cs typeface="Arial" panose="020B0604020202020204" pitchFamily="34" charset="0"/>
              </a:rPr>
              <a:t>NATURALES</a:t>
            </a:r>
          </a:p>
          <a:p>
            <a:pPr algn="just"/>
            <a:r>
              <a:rPr lang="es-ES" sz="1200" b="0" i="0" dirty="0">
                <a:effectLst/>
                <a:latin typeface="Arial" panose="020B0604020202020204" pitchFamily="34" charset="0"/>
                <a:cs typeface="Arial" panose="020B0604020202020204" pitchFamily="34" charset="0"/>
              </a:rPr>
              <a:t>Producidos por la vulnerabilidad de una población o región a una amenaza o peligro natural.</a:t>
            </a:r>
            <a:endParaRPr lang="es-CO" sz="1200" b="1" dirty="0">
              <a:solidFill>
                <a:srgbClr val="888587"/>
              </a:solidFill>
              <a:latin typeface="Arial" panose="020B0604020202020204" pitchFamily="34" charset="0"/>
              <a:cs typeface="Arial" panose="020B0604020202020204" pitchFamily="34" charset="0"/>
            </a:endParaRPr>
          </a:p>
        </p:txBody>
      </p:sp>
      <p:sp>
        <p:nvSpPr>
          <p:cNvPr id="3" name="Rectángulo: esquinas superiores redondeadas 2">
            <a:extLst>
              <a:ext uri="{FF2B5EF4-FFF2-40B4-BE49-F238E27FC236}">
                <a16:creationId xmlns:a16="http://schemas.microsoft.com/office/drawing/2014/main" id="{01A1D500-B5A3-823B-540D-0452E0460DD1}"/>
              </a:ext>
            </a:extLst>
          </p:cNvPr>
          <p:cNvSpPr/>
          <p:nvPr/>
        </p:nvSpPr>
        <p:spPr>
          <a:xfrm>
            <a:off x="6561259" y="1442247"/>
            <a:ext cx="5385094" cy="1240374"/>
          </a:xfrm>
          <a:prstGeom prst="round2SameRect">
            <a:avLst>
              <a:gd name="adj1" fmla="val 16667"/>
              <a:gd name="adj2" fmla="val 16765"/>
            </a:avLst>
          </a:prstGeom>
          <a:solidFill>
            <a:schemeClr val="accent1">
              <a:lumMod val="20000"/>
              <a:lumOff val="80000"/>
            </a:schemeClr>
          </a:solidFill>
          <a:ln>
            <a:solidFill>
              <a:srgbClr val="DAE3F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59DFB678-263D-0CD2-6B1A-92354CB1BB0C}"/>
              </a:ext>
            </a:extLst>
          </p:cNvPr>
          <p:cNvSpPr txBox="1"/>
          <p:nvPr/>
        </p:nvSpPr>
        <p:spPr>
          <a:xfrm>
            <a:off x="6651347" y="1490408"/>
            <a:ext cx="5295006" cy="1077218"/>
          </a:xfrm>
          <a:prstGeom prst="rect">
            <a:avLst/>
          </a:prstGeom>
          <a:noFill/>
        </p:spPr>
        <p:txBody>
          <a:bodyPr wrap="square" rtlCol="0">
            <a:spAutoFit/>
          </a:bodyPr>
          <a:lstStyle/>
          <a:p>
            <a:pPr algn="ctr"/>
            <a:r>
              <a:rPr lang="es-ES" sz="1400" b="1" dirty="0">
                <a:solidFill>
                  <a:srgbClr val="00B050"/>
                </a:solidFill>
                <a:latin typeface="Arial" panose="020B0604020202020204" pitchFamily="34" charset="0"/>
                <a:cs typeface="Arial" panose="020B0604020202020204" pitchFamily="34" charset="0"/>
              </a:rPr>
              <a:t>BIOLÓGICO</a:t>
            </a:r>
          </a:p>
          <a:p>
            <a:pPr algn="just"/>
            <a:r>
              <a:rPr lang="es-MX" sz="1200" b="0" i="0" dirty="0">
                <a:effectLst/>
                <a:latin typeface="Arial" panose="020B0604020202020204" pitchFamily="34" charset="0"/>
                <a:cs typeface="Arial" panose="020B0604020202020204" pitchFamily="34" charset="0"/>
              </a:rPr>
              <a:t>Hace referencia a todos los seres vivos de origen animal o vegetal y todas aquellas sustancias derivadas de los mismos, presentes en el puesto de trabajo y que pueden ser susceptibles de provocar efectos negativos en la salud de los servidores</a:t>
            </a:r>
            <a:r>
              <a:rPr lang="es-MX" sz="1400" b="0" i="0" dirty="0">
                <a:effectLst/>
                <a:latin typeface="Arial" panose="020B0604020202020204" pitchFamily="34" charset="0"/>
                <a:cs typeface="Arial" panose="020B0604020202020204" pitchFamily="34" charset="0"/>
              </a:rPr>
              <a:t>.</a:t>
            </a:r>
            <a:endParaRPr lang="es-CO" sz="1400" b="1" dirty="0">
              <a:solidFill>
                <a:srgbClr val="8885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31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21B600EA-C1DC-BA80-DA23-21EE04C16401}"/>
              </a:ext>
            </a:extLst>
          </p:cNvPr>
          <p:cNvSpPr>
            <a:spLocks noChangeArrowheads="1"/>
          </p:cNvSpPr>
          <p:nvPr/>
        </p:nvSpPr>
        <p:spPr bwMode="auto">
          <a:xfrm>
            <a:off x="838200" y="34147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s-CO" altLang="es-CO"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sp>
        <p:nvSpPr>
          <p:cNvPr id="15" name="Rectángulo 14">
            <a:extLst>
              <a:ext uri="{FF2B5EF4-FFF2-40B4-BE49-F238E27FC236}">
                <a16:creationId xmlns:a16="http://schemas.microsoft.com/office/drawing/2014/main" id="{4486E2ED-DCB0-C38E-97E3-1CC50100F6EF}"/>
              </a:ext>
            </a:extLst>
          </p:cNvPr>
          <p:cNvSpPr/>
          <p:nvPr/>
        </p:nvSpPr>
        <p:spPr>
          <a:xfrm>
            <a:off x="2946848" y="1673526"/>
            <a:ext cx="8478981" cy="4364966"/>
          </a:xfrm>
          <a:prstGeom prst="rect">
            <a:avLst/>
          </a:prstGeom>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rtl="0" fontAlgn="base"/>
            <a:r>
              <a:rPr lang="es-MX" b="0" i="0" u="none" strike="noStrike" dirty="0">
                <a:solidFill>
                  <a:schemeClr val="tx1"/>
                </a:solidFill>
                <a:effectLst/>
                <a:latin typeface="Arial" panose="020B0604020202020204" pitchFamily="34" charset="0"/>
              </a:rPr>
              <a:t>La ARL es la entidad que cubre los riesgos de tipo laboral a los que podrían estar expuestos quienes trabajan en una empresa. </a:t>
            </a:r>
          </a:p>
          <a:p>
            <a:pPr algn="just" rtl="0" fontAlgn="base"/>
            <a:endParaRPr lang="en-US" b="0" i="0" dirty="0">
              <a:solidFill>
                <a:schemeClr val="tx1"/>
              </a:solidFill>
              <a:effectLst/>
              <a:latin typeface="Segoe UI" panose="020B0502040204020203" pitchFamily="34" charset="0"/>
            </a:endParaRPr>
          </a:p>
          <a:p>
            <a:pPr marL="285750" indent="-285750" algn="just" rtl="0" fontAlgn="base">
              <a:buFont typeface="Arial" panose="020B0604020202020204" pitchFamily="34" charset="0"/>
              <a:buChar char="•"/>
            </a:pPr>
            <a:r>
              <a:rPr lang="es-MX" b="0" i="0" u="none" strike="noStrike" dirty="0">
                <a:solidFill>
                  <a:schemeClr val="tx1"/>
                </a:solidFill>
                <a:effectLst/>
                <a:latin typeface="Arial" panose="020B0604020202020204" pitchFamily="34" charset="0"/>
              </a:rPr>
              <a:t>El recaudo de las cotizaciones que hacen las empresas por sus trabajadores.</a:t>
            </a:r>
            <a:r>
              <a:rPr lang="en-US" b="0" i="0" dirty="0">
                <a:solidFill>
                  <a:schemeClr val="tx1"/>
                </a:solidFill>
                <a:effectLst/>
                <a:latin typeface="Arial" panose="020B0604020202020204" pitchFamily="34" charset="0"/>
              </a:rPr>
              <a:t>​</a:t>
            </a:r>
          </a:p>
          <a:p>
            <a:pPr marL="285750" indent="-285750" algn="just" rtl="0" fontAlgn="base">
              <a:buFont typeface="Arial" panose="020B0604020202020204" pitchFamily="34" charset="0"/>
              <a:buChar char="•"/>
            </a:pPr>
            <a:endParaRPr lang="en-US" b="0" i="0" dirty="0">
              <a:solidFill>
                <a:schemeClr val="tx1"/>
              </a:solidFill>
              <a:effectLst/>
              <a:latin typeface="Arial" panose="020B0604020202020204" pitchFamily="34" charset="0"/>
            </a:endParaRPr>
          </a:p>
          <a:p>
            <a:pPr marL="285750" indent="-285750" algn="just" rtl="0" fontAlgn="base">
              <a:buFont typeface="Arial" panose="020B0604020202020204" pitchFamily="34" charset="0"/>
              <a:buChar char="•"/>
            </a:pPr>
            <a:r>
              <a:rPr lang="es-MX" b="0" i="0" u="none" strike="noStrike" dirty="0">
                <a:solidFill>
                  <a:schemeClr val="tx1"/>
                </a:solidFill>
                <a:effectLst/>
                <a:latin typeface="Arial" panose="020B0604020202020204" pitchFamily="34" charset="0"/>
              </a:rPr>
              <a:t>Asesorar a las organizaciones sobre programas de prevención y promoción en SST.</a:t>
            </a:r>
            <a:r>
              <a:rPr lang="en-US" b="0" i="0" dirty="0">
                <a:solidFill>
                  <a:schemeClr val="tx1"/>
                </a:solidFill>
                <a:effectLst/>
                <a:latin typeface="Arial" panose="020B0604020202020204" pitchFamily="34" charset="0"/>
              </a:rPr>
              <a:t>​</a:t>
            </a:r>
          </a:p>
          <a:p>
            <a:pPr marL="285750" indent="-285750" algn="just" rtl="0" fontAlgn="base">
              <a:buFont typeface="Arial" panose="020B0604020202020204" pitchFamily="34" charset="0"/>
              <a:buChar char="•"/>
            </a:pPr>
            <a:endParaRPr lang="en-US" b="0" i="0" dirty="0">
              <a:solidFill>
                <a:schemeClr val="tx1"/>
              </a:solidFill>
              <a:effectLst/>
              <a:latin typeface="Arial" panose="020B0604020202020204" pitchFamily="34" charset="0"/>
            </a:endParaRPr>
          </a:p>
          <a:p>
            <a:pPr marL="285750" indent="-285750" algn="just" rtl="0" fontAlgn="base">
              <a:buFont typeface="Arial" panose="020B0604020202020204" pitchFamily="34" charset="0"/>
              <a:buChar char="•"/>
            </a:pPr>
            <a:r>
              <a:rPr lang="es-MX" b="0" i="0" u="none" strike="noStrike" dirty="0">
                <a:solidFill>
                  <a:schemeClr val="tx1"/>
                </a:solidFill>
                <a:effectLst/>
                <a:latin typeface="Arial" panose="020B0604020202020204" pitchFamily="34" charset="0"/>
              </a:rPr>
              <a:t>Brindar atención médica y de rehabilitación de los trabajadores que se accidentan o enferman por causas propias de su trabajo.</a:t>
            </a:r>
            <a:r>
              <a:rPr lang="en-US" b="0" i="0" dirty="0">
                <a:solidFill>
                  <a:schemeClr val="tx1"/>
                </a:solidFill>
                <a:effectLst/>
                <a:latin typeface="Arial" panose="020B0604020202020204" pitchFamily="34" charset="0"/>
              </a:rPr>
              <a:t>​</a:t>
            </a:r>
          </a:p>
          <a:p>
            <a:pPr marL="285750" indent="-285750" algn="just" rtl="0" fontAlgn="base">
              <a:buFont typeface="Arial" panose="020B0604020202020204" pitchFamily="34" charset="0"/>
              <a:buChar char="•"/>
            </a:pPr>
            <a:endParaRPr lang="en-US" b="0" i="0" dirty="0">
              <a:solidFill>
                <a:schemeClr val="tx1"/>
              </a:solidFill>
              <a:effectLst/>
              <a:latin typeface="Arial" panose="020B0604020202020204" pitchFamily="34" charset="0"/>
            </a:endParaRPr>
          </a:p>
          <a:p>
            <a:pPr marL="285750" indent="-285750" algn="just" rtl="0" fontAlgn="base">
              <a:buFont typeface="Arial" panose="020B0604020202020204" pitchFamily="34" charset="0"/>
              <a:buChar char="•"/>
            </a:pPr>
            <a:r>
              <a:rPr lang="es-MX" b="0" i="0" u="none" strike="noStrike" dirty="0">
                <a:solidFill>
                  <a:schemeClr val="tx1"/>
                </a:solidFill>
                <a:effectLst/>
                <a:latin typeface="Arial" panose="020B0604020202020204" pitchFamily="34" charset="0"/>
              </a:rPr>
              <a:t>El pago de las prestaciones económicas como las incapacidades, pensiones de invalidez y de sobrevivientes que se puedan generar como consecuencia de los accidentes o enfermedades laborales. </a:t>
            </a:r>
            <a:endParaRPr lang="es-CO" sz="4000" dirty="0">
              <a:solidFill>
                <a:schemeClr val="tx1"/>
              </a:solidFill>
            </a:endParaRPr>
          </a:p>
        </p:txBody>
      </p:sp>
      <p:pic>
        <p:nvPicPr>
          <p:cNvPr id="18" name="Imagen 17" descr="Un dibujo de una cara feliz&#10;&#10;Descripción generada automáticamente con confianza baja">
            <a:extLst>
              <a:ext uri="{FF2B5EF4-FFF2-40B4-BE49-F238E27FC236}">
                <a16:creationId xmlns:a16="http://schemas.microsoft.com/office/drawing/2014/main" id="{FCAFAC61-51C0-A7E0-B5F2-ECD2FA7C33DE}"/>
              </a:ext>
            </a:extLst>
          </p:cNvPr>
          <p:cNvPicPr>
            <a:picLocks noChangeAspect="1"/>
          </p:cNvPicPr>
          <p:nvPr/>
        </p:nvPicPr>
        <p:blipFill>
          <a:blip r:embed="rId2"/>
          <a:stretch>
            <a:fillRect/>
          </a:stretch>
        </p:blipFill>
        <p:spPr>
          <a:xfrm>
            <a:off x="11208632" y="5874632"/>
            <a:ext cx="983368" cy="983368"/>
          </a:xfrm>
          <a:prstGeom prst="rect">
            <a:avLst/>
          </a:prstGeom>
        </p:spPr>
      </p:pic>
      <p:pic>
        <p:nvPicPr>
          <p:cNvPr id="1026" name="Picture 2" descr="🥇 ¿Qué es La ARL? Datos Importantes » SAFE M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18" y="2297426"/>
            <a:ext cx="1928931" cy="159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25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13367"/>
          <a:stretch/>
        </p:blipFill>
        <p:spPr>
          <a:xfrm>
            <a:off x="321018" y="1097655"/>
            <a:ext cx="11351043" cy="4778041"/>
          </a:xfrm>
          <a:prstGeom prst="rect">
            <a:avLst/>
          </a:prstGeom>
        </p:spPr>
      </p:pic>
      <p:sp>
        <p:nvSpPr>
          <p:cNvPr id="8" name="Rectángulo 7"/>
          <p:cNvSpPr/>
          <p:nvPr/>
        </p:nvSpPr>
        <p:spPr>
          <a:xfrm>
            <a:off x="3744119" y="2259910"/>
            <a:ext cx="2037849" cy="480131"/>
          </a:xfrm>
          <a:prstGeom prst="rect">
            <a:avLst/>
          </a:prstGeom>
        </p:spPr>
        <p:txBody>
          <a:bodyPr wrap="square">
            <a:spAutoFit/>
          </a:bodyPr>
          <a:lstStyle/>
          <a:p>
            <a:pPr lvl="0" algn="ctr" defTabSz="1244600">
              <a:lnSpc>
                <a:spcPct val="90000"/>
              </a:lnSpc>
              <a:spcBef>
                <a:spcPct val="0"/>
              </a:spcBef>
              <a:spcAft>
                <a:spcPct val="35000"/>
              </a:spcAft>
            </a:pPr>
            <a:r>
              <a:rPr lang="es-ES" sz="1400" b="1" dirty="0">
                <a:solidFill>
                  <a:prstClr val="black"/>
                </a:solidFill>
                <a:latin typeface="Arial" panose="020B0604020202020204" pitchFamily="34" charset="0"/>
                <a:ea typeface="Open Sans 1 Bold" panose="020B0604020202020204" charset="0"/>
                <a:cs typeface="Arial" panose="020B0604020202020204" pitchFamily="34" charset="0"/>
              </a:rPr>
              <a:t>SALUD MÚSCULO ESQUELÉTICA</a:t>
            </a:r>
            <a:endParaRPr lang="es-CO" sz="1400" b="1" dirty="0">
              <a:solidFill>
                <a:prstClr val="black"/>
              </a:solidFill>
              <a:latin typeface="Arial" panose="020B0604020202020204" pitchFamily="34" charset="0"/>
              <a:ea typeface="Open Sans 1 Bold" panose="020B0604020202020204" charset="0"/>
              <a:cs typeface="Arial" panose="020B0604020202020204" pitchFamily="34" charset="0"/>
            </a:endParaRPr>
          </a:p>
        </p:txBody>
      </p:sp>
      <p:sp>
        <p:nvSpPr>
          <p:cNvPr id="34" name="Rectángulo 33"/>
          <p:cNvSpPr/>
          <p:nvPr/>
        </p:nvSpPr>
        <p:spPr>
          <a:xfrm>
            <a:off x="6303482" y="2256542"/>
            <a:ext cx="1906866" cy="480131"/>
          </a:xfrm>
          <a:prstGeom prst="rect">
            <a:avLst/>
          </a:prstGeom>
        </p:spPr>
        <p:txBody>
          <a:bodyPr wrap="square">
            <a:spAutoFit/>
          </a:bodyPr>
          <a:lstStyle/>
          <a:p>
            <a:pPr lvl="0" algn="ctr" defTabSz="977900">
              <a:lnSpc>
                <a:spcPct val="90000"/>
              </a:lnSpc>
              <a:spcBef>
                <a:spcPct val="0"/>
              </a:spcBef>
              <a:spcAft>
                <a:spcPct val="35000"/>
              </a:spcAft>
            </a:pPr>
            <a:r>
              <a:rPr lang="es-ES" sz="1400" b="1" dirty="0">
                <a:solidFill>
                  <a:prstClr val="black"/>
                </a:solidFill>
                <a:latin typeface="Arial" panose="020B0604020202020204" pitchFamily="34" charset="0"/>
                <a:ea typeface="Open Sans 1 Bold" panose="020B0604020202020204" charset="0"/>
                <a:cs typeface="Arial" panose="020B0604020202020204" pitchFamily="34" charset="0"/>
              </a:rPr>
              <a:t>SALUD PSICOSOCIAL </a:t>
            </a:r>
            <a:endParaRPr lang="es-CO" sz="1400" b="1" dirty="0">
              <a:solidFill>
                <a:prstClr val="black"/>
              </a:solidFill>
              <a:latin typeface="Arial" panose="020B0604020202020204" pitchFamily="34" charset="0"/>
              <a:ea typeface="Open Sans 1 Bold" panose="020B0604020202020204" charset="0"/>
              <a:cs typeface="Arial" panose="020B0604020202020204" pitchFamily="34" charset="0"/>
            </a:endParaRPr>
          </a:p>
        </p:txBody>
      </p:sp>
      <p:sp>
        <p:nvSpPr>
          <p:cNvPr id="35" name="Rectángulo 34"/>
          <p:cNvSpPr/>
          <p:nvPr/>
        </p:nvSpPr>
        <p:spPr>
          <a:xfrm>
            <a:off x="8713861" y="2256541"/>
            <a:ext cx="2429193" cy="286232"/>
          </a:xfrm>
          <a:prstGeom prst="rect">
            <a:avLst/>
          </a:prstGeom>
        </p:spPr>
        <p:txBody>
          <a:bodyPr wrap="square">
            <a:spAutoFit/>
          </a:bodyPr>
          <a:lstStyle/>
          <a:p>
            <a:pPr lvl="0" algn="ctr" defTabSz="977900">
              <a:lnSpc>
                <a:spcPct val="90000"/>
              </a:lnSpc>
              <a:spcBef>
                <a:spcPct val="0"/>
              </a:spcBef>
              <a:spcAft>
                <a:spcPct val="35000"/>
              </a:spcAft>
            </a:pPr>
            <a:r>
              <a:rPr lang="es-ES" sz="1400" b="1" dirty="0">
                <a:solidFill>
                  <a:prstClr val="black"/>
                </a:solidFill>
                <a:latin typeface="Arial" panose="020B0604020202020204" pitchFamily="34" charset="0"/>
                <a:ea typeface="Open Sans 1 Bold" panose="020B0604020202020204" charset="0"/>
                <a:cs typeface="Arial" panose="020B0604020202020204" pitchFamily="34" charset="0"/>
              </a:rPr>
              <a:t>MEDICINA LABORAL</a:t>
            </a:r>
            <a:endParaRPr lang="es-CO" sz="1400" b="1" dirty="0">
              <a:solidFill>
                <a:prstClr val="black"/>
              </a:solidFill>
              <a:latin typeface="Arial" panose="020B0604020202020204" pitchFamily="34" charset="0"/>
              <a:ea typeface="Open Sans 1 Bold" panose="020B0604020202020204" charset="0"/>
              <a:cs typeface="Arial" panose="020B0604020202020204" pitchFamily="34" charset="0"/>
            </a:endParaRPr>
          </a:p>
        </p:txBody>
      </p:sp>
      <p:sp>
        <p:nvSpPr>
          <p:cNvPr id="37" name="CuadroTexto 36">
            <a:extLst>
              <a:ext uri="{FF2B5EF4-FFF2-40B4-BE49-F238E27FC236}">
                <a16:creationId xmlns:a16="http://schemas.microsoft.com/office/drawing/2014/main" id="{83089DE2-F377-3C84-972B-DDDC0A75056C}"/>
              </a:ext>
            </a:extLst>
          </p:cNvPr>
          <p:cNvSpPr txBox="1"/>
          <p:nvPr/>
        </p:nvSpPr>
        <p:spPr>
          <a:xfrm>
            <a:off x="970779" y="2259910"/>
            <a:ext cx="2251826" cy="523220"/>
          </a:xfrm>
          <a:prstGeom prst="rect">
            <a:avLst/>
          </a:prstGeom>
          <a:noFill/>
        </p:spPr>
        <p:txBody>
          <a:bodyPr wrap="square" rtlCol="0">
            <a:spAutoFit/>
          </a:bodyPr>
          <a:lstStyle/>
          <a:p>
            <a:pPr algn="ctr"/>
            <a:r>
              <a:rPr lang="es-ES" sz="1400" b="1" dirty="0">
                <a:solidFill>
                  <a:prstClr val="black"/>
                </a:solidFill>
                <a:latin typeface="Arial" panose="020B0604020202020204" pitchFamily="34" charset="0"/>
                <a:ea typeface="Open Sans 1 Bold" panose="020B0604020202020204" charset="0"/>
                <a:cs typeface="Arial" panose="020B0604020202020204" pitchFamily="34" charset="0"/>
              </a:rPr>
              <a:t>HIGIENE Y SEGURIDAD INDUSTRIAL</a:t>
            </a:r>
          </a:p>
        </p:txBody>
      </p:sp>
      <p:sp>
        <p:nvSpPr>
          <p:cNvPr id="43" name="CuadroTexto 42">
            <a:extLst>
              <a:ext uri="{FF2B5EF4-FFF2-40B4-BE49-F238E27FC236}">
                <a16:creationId xmlns:a16="http://schemas.microsoft.com/office/drawing/2014/main" id="{83089DE2-F377-3C84-972B-DDDC0A75056C}"/>
              </a:ext>
            </a:extLst>
          </p:cNvPr>
          <p:cNvSpPr txBox="1"/>
          <p:nvPr/>
        </p:nvSpPr>
        <p:spPr>
          <a:xfrm>
            <a:off x="875146" y="2976773"/>
            <a:ext cx="2545314" cy="2862322"/>
          </a:xfrm>
          <a:prstGeom prst="rect">
            <a:avLst/>
          </a:prstGeom>
          <a:noFill/>
        </p:spPr>
        <p:txBody>
          <a:bodyPr wrap="square" rtlCol="0">
            <a:spAutoFit/>
          </a:bodyPr>
          <a:lstStyle/>
          <a:p>
            <a:r>
              <a:rPr lang="es-MX" sz="1200" dirty="0">
                <a:latin typeface="Arial" panose="020B0604020202020204" pitchFamily="34" charset="0"/>
                <a:ea typeface="Open Sans 1" panose="020B0604020202020204" charset="0"/>
                <a:cs typeface="Arial" panose="020B0604020202020204" pitchFamily="34" charset="0"/>
              </a:rPr>
              <a:t>Brinda </a:t>
            </a:r>
            <a:r>
              <a:rPr lang="es-ES" sz="1200" dirty="0">
                <a:latin typeface="Arial" panose="020B0604020202020204" pitchFamily="34" charset="0"/>
                <a:cs typeface="Arial" panose="020B0604020202020204" pitchFamily="34" charset="0"/>
              </a:rPr>
              <a:t>inspecciones técnicas en seguridad industrial</a:t>
            </a:r>
            <a:r>
              <a:rPr lang="es-MX" sz="1200" dirty="0">
                <a:latin typeface="Arial" panose="020B0604020202020204" pitchFamily="34" charset="0"/>
                <a:ea typeface="Open Sans 1" panose="020B0604020202020204" charset="0"/>
                <a:cs typeface="Arial" panose="020B0604020202020204" pitchFamily="34" charset="0"/>
              </a:rPr>
              <a:t> para </a:t>
            </a:r>
            <a:r>
              <a:rPr lang="es-ES" sz="1200" dirty="0">
                <a:latin typeface="Arial" panose="020B0604020202020204" pitchFamily="34" charset="0"/>
                <a:cs typeface="Arial" panose="020B0604020202020204" pitchFamily="34" charset="0"/>
              </a:rPr>
              <a:t>identificar condiciones inseguras en los sitios de trabajo y así </a:t>
            </a:r>
            <a:r>
              <a:rPr lang="es-MX" sz="1200" b="1" dirty="0">
                <a:latin typeface="Arial" panose="020B0604020202020204" pitchFamily="34" charset="0"/>
                <a:ea typeface="Open Sans 1" panose="020B0604020202020204" charset="0"/>
                <a:cs typeface="Arial" panose="020B0604020202020204" pitchFamily="34" charset="0"/>
              </a:rPr>
              <a:t>prevenir los accidentes de trabajo y enfermedades laborales.</a:t>
            </a:r>
          </a:p>
          <a:p>
            <a:endParaRPr lang="es-MX" sz="1200" b="1" dirty="0">
              <a:latin typeface="Arial" panose="020B0604020202020204" pitchFamily="34" charset="0"/>
              <a:ea typeface="Open Sans 1" panose="020B0604020202020204" charset="0"/>
              <a:cs typeface="Arial" panose="020B0604020202020204" pitchFamily="34" charset="0"/>
            </a:endParaRPr>
          </a:p>
          <a:p>
            <a:r>
              <a:rPr lang="es-ES" sz="1200" dirty="0">
                <a:latin typeface="Arial" panose="020B0604020202020204" pitchFamily="34" charset="0"/>
                <a:cs typeface="Arial" panose="020B0604020202020204" pitchFamily="34" charset="0"/>
              </a:rPr>
              <a:t>Capacita a los miembros del COPASST, COE, Coord. Evacuación, Brigadistas y actores viales.</a:t>
            </a:r>
          </a:p>
          <a:p>
            <a:endParaRPr lang="es-ES"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Administra las situaciones de emergencia y ejecuta acciones para la gestión del riesgo. </a:t>
            </a:r>
            <a:endParaRPr lang="es-CO" sz="1200" dirty="0">
              <a:latin typeface="Arial" panose="020B0604020202020204" pitchFamily="34" charset="0"/>
              <a:cs typeface="Arial" panose="020B0604020202020204" pitchFamily="34" charset="0"/>
            </a:endParaRPr>
          </a:p>
        </p:txBody>
      </p:sp>
      <p:sp>
        <p:nvSpPr>
          <p:cNvPr id="44" name="CuadroTexto 43">
            <a:extLst>
              <a:ext uri="{FF2B5EF4-FFF2-40B4-BE49-F238E27FC236}">
                <a16:creationId xmlns:a16="http://schemas.microsoft.com/office/drawing/2014/main" id="{83089DE2-F377-3C84-972B-DDDC0A75056C}"/>
              </a:ext>
            </a:extLst>
          </p:cNvPr>
          <p:cNvSpPr txBox="1"/>
          <p:nvPr/>
        </p:nvSpPr>
        <p:spPr>
          <a:xfrm>
            <a:off x="3608287" y="2956224"/>
            <a:ext cx="2435192" cy="3046988"/>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Asesoría técnica de seguimiento e intervención de las condiciones de trabajo (</a:t>
            </a:r>
            <a:r>
              <a:rPr lang="es-CO" sz="1200" i="1" dirty="0">
                <a:latin typeface="Arial" panose="020B0604020202020204" pitchFamily="34" charset="0"/>
                <a:cs typeface="Arial" panose="020B0604020202020204" pitchFamily="34" charset="0"/>
              </a:rPr>
              <a:t>programa de ergonomía</a:t>
            </a:r>
            <a:r>
              <a:rPr lang="es-CO" sz="1200" dirty="0">
                <a:latin typeface="Arial" panose="020B0604020202020204" pitchFamily="34" charset="0"/>
                <a:cs typeface="Arial" panose="020B0604020202020204" pitchFamily="34" charset="0"/>
              </a:rPr>
              <a:t>), para prevenir el </a:t>
            </a:r>
            <a:r>
              <a:rPr lang="es-MX" sz="1200" b="1" dirty="0">
                <a:latin typeface="Arial" panose="020B0604020202020204" pitchFamily="34" charset="0"/>
                <a:ea typeface="Open Sans 1" panose="020B0604020202020204" charset="0"/>
                <a:cs typeface="Arial" panose="020B0604020202020204" pitchFamily="34" charset="0"/>
              </a:rPr>
              <a:t>riesgo biomecánico</a:t>
            </a:r>
            <a:r>
              <a:rPr lang="es-MX" sz="1200" dirty="0">
                <a:latin typeface="Arial" panose="020B0604020202020204" pitchFamily="34" charset="0"/>
                <a:ea typeface="Open Sans 1" panose="020B0604020202020204" charset="0"/>
                <a:cs typeface="Arial" panose="020B0604020202020204" pitchFamily="34" charset="0"/>
              </a:rPr>
              <a:t>.</a:t>
            </a:r>
          </a:p>
          <a:p>
            <a:endParaRPr lang="es-MX" sz="1200" dirty="0">
              <a:latin typeface="Arial" panose="020B0604020202020204" pitchFamily="34" charset="0"/>
              <a:ea typeface="Open Sans 1" panose="020B0604020202020204" charset="0"/>
              <a:cs typeface="Arial" panose="020B0604020202020204" pitchFamily="34" charset="0"/>
            </a:endParaRPr>
          </a:p>
          <a:p>
            <a:r>
              <a:rPr lang="es-CO" sz="1200" dirty="0">
                <a:latin typeface="Arial" panose="020B0604020202020204" pitchFamily="34" charset="0"/>
                <a:cs typeface="Arial" panose="020B0604020202020204" pitchFamily="34" charset="0"/>
              </a:rPr>
              <a:t>Realiza inspecciones de puesto de trabajo y sensibilización sobre hábitos de vida y entornos de trabajo saludables (</a:t>
            </a:r>
            <a:r>
              <a:rPr lang="es-CO" sz="1200" i="1" dirty="0">
                <a:latin typeface="Arial" panose="020B0604020202020204" pitchFamily="34" charset="0"/>
                <a:cs typeface="Arial" panose="020B0604020202020204" pitchFamily="34" charset="0"/>
              </a:rPr>
              <a:t>campañas </a:t>
            </a:r>
            <a:r>
              <a:rPr lang="es-CO" sz="1200" i="1" dirty="0" err="1">
                <a:latin typeface="Arial" panose="020B0604020202020204" pitchFamily="34" charset="0"/>
                <a:cs typeface="Arial" panose="020B0604020202020204" pitchFamily="34" charset="0"/>
              </a:rPr>
              <a:t>PyP</a:t>
            </a:r>
            <a:r>
              <a:rPr lang="es-CO" sz="1200" i="1" dirty="0">
                <a:latin typeface="Arial" panose="020B0604020202020204" pitchFamily="34" charset="0"/>
                <a:cs typeface="Arial" panose="020B0604020202020204" pitchFamily="34" charset="0"/>
              </a:rPr>
              <a:t>)</a:t>
            </a:r>
            <a:r>
              <a:rPr lang="es-CO" sz="1200" dirty="0">
                <a:latin typeface="Arial" panose="020B0604020202020204" pitchFamily="34" charset="0"/>
                <a:cs typeface="Arial" panose="020B0604020202020204" pitchFamily="34" charset="0"/>
              </a:rPr>
              <a:t>. </a:t>
            </a:r>
          </a:p>
          <a:p>
            <a:endParaRPr lang="es-CO" sz="1200" dirty="0">
              <a:latin typeface="Arial" panose="020B0604020202020204" pitchFamily="34" charset="0"/>
              <a:cs typeface="Arial" panose="020B0604020202020204" pitchFamily="34" charset="0"/>
            </a:endParaRPr>
          </a:p>
          <a:p>
            <a:endParaRPr lang="es-CO" sz="1200" dirty="0">
              <a:latin typeface="Arial" panose="020B0604020202020204" pitchFamily="34" charset="0"/>
              <a:cs typeface="Arial" panose="020B0604020202020204" pitchFamily="34" charset="0"/>
            </a:endParaRPr>
          </a:p>
          <a:p>
            <a:endParaRPr lang="es-MX" sz="1200" dirty="0">
              <a:latin typeface="Arial" panose="020B0604020202020204" pitchFamily="34" charset="0"/>
              <a:ea typeface="Open Sans 1" panose="020B0604020202020204" charset="0"/>
              <a:cs typeface="Arial" panose="020B0604020202020204" pitchFamily="34" charset="0"/>
            </a:endParaRPr>
          </a:p>
          <a:p>
            <a:endParaRPr lang="es-MX" sz="1200" dirty="0">
              <a:latin typeface="Arial" panose="020B0604020202020204" pitchFamily="34" charset="0"/>
              <a:ea typeface="Open Sans 1" panose="020B0604020202020204" charset="0"/>
              <a:cs typeface="Arial" panose="020B0604020202020204" pitchFamily="34" charset="0"/>
            </a:endParaRPr>
          </a:p>
          <a:p>
            <a:endParaRPr lang="es-MX" sz="1200" dirty="0">
              <a:latin typeface="Arial" panose="020B0604020202020204" pitchFamily="34" charset="0"/>
              <a:ea typeface="Open Sans 1" panose="020B0604020202020204" charset="0"/>
              <a:cs typeface="Arial" panose="020B0604020202020204" pitchFamily="34" charset="0"/>
            </a:endParaRPr>
          </a:p>
        </p:txBody>
      </p:sp>
      <p:sp>
        <p:nvSpPr>
          <p:cNvPr id="49" name="CuadroTexto 48">
            <a:extLst>
              <a:ext uri="{FF2B5EF4-FFF2-40B4-BE49-F238E27FC236}">
                <a16:creationId xmlns:a16="http://schemas.microsoft.com/office/drawing/2014/main" id="{83089DE2-F377-3C84-972B-DDDC0A75056C}"/>
              </a:ext>
            </a:extLst>
          </p:cNvPr>
          <p:cNvSpPr txBox="1"/>
          <p:nvPr/>
        </p:nvSpPr>
        <p:spPr>
          <a:xfrm>
            <a:off x="6231377" y="2956224"/>
            <a:ext cx="2409805" cy="2308324"/>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Fortalecimiento de competencias individuales y organizacionales, para prevenir el </a:t>
            </a:r>
            <a:r>
              <a:rPr lang="es-CO" sz="1200" b="1" dirty="0">
                <a:latin typeface="Arial" panose="020B0604020202020204" pitchFamily="34" charset="0"/>
                <a:cs typeface="Arial" panose="020B0604020202020204" pitchFamily="34" charset="0"/>
              </a:rPr>
              <a:t>riesgo psicosocial</a:t>
            </a:r>
            <a:r>
              <a:rPr lang="es-CO" sz="1200" dirty="0">
                <a:latin typeface="Arial" panose="020B0604020202020204" pitchFamily="34" charset="0"/>
                <a:cs typeface="Arial" panose="020B0604020202020204" pitchFamily="34" charset="0"/>
              </a:rPr>
              <a:t>.  </a:t>
            </a:r>
          </a:p>
          <a:p>
            <a:endParaRPr lang="es-MX" sz="1200" dirty="0">
              <a:latin typeface="Arial" panose="020B0604020202020204" pitchFamily="34" charset="0"/>
              <a:cs typeface="Arial" panose="020B0604020202020204" pitchFamily="34" charset="0"/>
            </a:endParaRPr>
          </a:p>
          <a:p>
            <a:r>
              <a:rPr lang="es-CO" sz="1200" dirty="0">
                <a:latin typeface="Arial" panose="020B0604020202020204" pitchFamily="34" charset="0"/>
                <a:cs typeface="Arial" panose="020B0604020202020204" pitchFamily="34" charset="0"/>
              </a:rPr>
              <a:t>Manejo de casos con sintomatología en salud mental (</a:t>
            </a:r>
            <a:r>
              <a:rPr lang="es-CO" sz="1200" i="1" dirty="0">
                <a:latin typeface="Arial" panose="020B0604020202020204" pitchFamily="34" charset="0"/>
                <a:cs typeface="Arial" panose="020B0604020202020204" pitchFamily="34" charset="0"/>
              </a:rPr>
              <a:t>programa de vigilancia epidemiológica PS</a:t>
            </a:r>
            <a:r>
              <a:rPr lang="es-CO" sz="1200" dirty="0">
                <a:latin typeface="Arial" panose="020B0604020202020204" pitchFamily="34" charset="0"/>
                <a:cs typeface="Arial" panose="020B0604020202020204" pitchFamily="34" charset="0"/>
              </a:rPr>
              <a:t>).</a:t>
            </a:r>
          </a:p>
          <a:p>
            <a:endParaRPr lang="es-MX" sz="1200" dirty="0">
              <a:latin typeface="Arial" panose="020B0604020202020204" pitchFamily="34" charset="0"/>
              <a:cs typeface="Arial" panose="020B0604020202020204" pitchFamily="34" charset="0"/>
            </a:endParaRPr>
          </a:p>
          <a:p>
            <a:r>
              <a:rPr lang="es-CO" sz="1200" dirty="0">
                <a:latin typeface="Arial" panose="020B0604020202020204" pitchFamily="34" charset="0"/>
                <a:cs typeface="Arial" panose="020B0604020202020204" pitchFamily="34" charset="0"/>
              </a:rPr>
              <a:t>Sensibilización autocuidado y  convivencia (</a:t>
            </a:r>
            <a:r>
              <a:rPr lang="es-CO" sz="1200" i="1" dirty="0">
                <a:latin typeface="Arial" panose="020B0604020202020204" pitchFamily="34" charset="0"/>
                <a:cs typeface="Arial" panose="020B0604020202020204" pitchFamily="34" charset="0"/>
              </a:rPr>
              <a:t>Programas </a:t>
            </a:r>
            <a:r>
              <a:rPr lang="es-CO" sz="1200" i="1" dirty="0" err="1">
                <a:latin typeface="Arial" panose="020B0604020202020204" pitchFamily="34" charset="0"/>
                <a:cs typeface="Arial" panose="020B0604020202020204" pitchFamily="34" charset="0"/>
              </a:rPr>
              <a:t>PyP</a:t>
            </a:r>
            <a:r>
              <a:rPr lang="es-CO" sz="1200" i="1" dirty="0">
                <a:latin typeface="Arial" panose="020B0604020202020204" pitchFamily="34" charset="0"/>
                <a:cs typeface="Arial" panose="020B0604020202020204" pitchFamily="34" charset="0"/>
              </a:rPr>
              <a:t>)</a:t>
            </a:r>
            <a:r>
              <a:rPr lang="es-CO" sz="1200" dirty="0">
                <a:latin typeface="Arial" panose="020B0604020202020204" pitchFamily="34" charset="0"/>
                <a:cs typeface="Arial" panose="020B0604020202020204" pitchFamily="34" charset="0"/>
              </a:rPr>
              <a:t>. </a:t>
            </a:r>
          </a:p>
        </p:txBody>
      </p:sp>
      <p:sp>
        <p:nvSpPr>
          <p:cNvPr id="53" name="CuadroTexto 52">
            <a:extLst>
              <a:ext uri="{FF2B5EF4-FFF2-40B4-BE49-F238E27FC236}">
                <a16:creationId xmlns:a16="http://schemas.microsoft.com/office/drawing/2014/main" id="{83089DE2-F377-3C84-972B-DDDC0A75056C}"/>
              </a:ext>
            </a:extLst>
          </p:cNvPr>
          <p:cNvSpPr txBox="1"/>
          <p:nvPr/>
        </p:nvSpPr>
        <p:spPr>
          <a:xfrm>
            <a:off x="8713861" y="2976773"/>
            <a:ext cx="2350869" cy="3231654"/>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Atención medica integral y seguimiento a siniestros AT-EL</a:t>
            </a:r>
          </a:p>
          <a:p>
            <a:endParaRPr lang="es-MX" sz="1200" dirty="0">
              <a:latin typeface="Arial" panose="020B0604020202020204" pitchFamily="34" charset="0"/>
              <a:cs typeface="Arial" panose="020B0604020202020204" pitchFamily="34" charset="0"/>
            </a:endParaRPr>
          </a:p>
          <a:p>
            <a:r>
              <a:rPr lang="es-CO" sz="1200" dirty="0">
                <a:latin typeface="Open Sans 1" panose="020B0604020202020204" charset="0"/>
                <a:ea typeface="Open Sans 1" panose="020B0604020202020204" charset="0"/>
                <a:cs typeface="Open Sans 1" panose="020B0604020202020204" charset="0"/>
              </a:rPr>
              <a:t>Actividades de </a:t>
            </a:r>
            <a:r>
              <a:rPr lang="es-CO" sz="1200" i="1" dirty="0" err="1">
                <a:latin typeface="Arial" panose="020B0604020202020204" pitchFamily="34" charset="0"/>
                <a:cs typeface="Arial" panose="020B0604020202020204" pitchFamily="34" charset="0"/>
              </a:rPr>
              <a:t>PyP</a:t>
            </a:r>
            <a:r>
              <a:rPr lang="es-CO" sz="1200" dirty="0">
                <a:latin typeface="Open Sans 1" panose="020B0604020202020204" charset="0"/>
                <a:ea typeface="Open Sans 1" panose="020B0604020202020204" charset="0"/>
                <a:cs typeface="Open Sans 1" panose="020B0604020202020204" charset="0"/>
              </a:rPr>
              <a:t> y control de la salud de los servidores Judiciales.</a:t>
            </a:r>
          </a:p>
          <a:p>
            <a:endParaRPr lang="es-MX" sz="1200" dirty="0">
              <a:latin typeface="Open Sans 1" panose="020B0604020202020204" charset="0"/>
              <a:ea typeface="Open Sans 1" panose="020B0604020202020204" charset="0"/>
              <a:cs typeface="Open Sans 1" panose="020B0604020202020204" charset="0"/>
            </a:endParaRPr>
          </a:p>
          <a:p>
            <a:r>
              <a:rPr lang="es-CO" sz="1200" dirty="0">
                <a:latin typeface="Open Sans 1" panose="020B0604020202020204" charset="0"/>
                <a:ea typeface="Open Sans 1" panose="020B0604020202020204" charset="0"/>
                <a:cs typeface="Open Sans 1" panose="020B0604020202020204" charset="0"/>
              </a:rPr>
              <a:t>Seguimiento a casos de vigilancia epidemiológica en  medicina preventiva.</a:t>
            </a:r>
          </a:p>
          <a:p>
            <a:endParaRPr lang="es-MX" sz="1200" dirty="0">
              <a:latin typeface="Open Sans 1" panose="020B0604020202020204" charset="0"/>
              <a:ea typeface="Open Sans 1" panose="020B0604020202020204" charset="0"/>
              <a:cs typeface="Open Sans 1" panose="020B0604020202020204" charset="0"/>
            </a:endParaRPr>
          </a:p>
          <a:p>
            <a:r>
              <a:rPr lang="es-CO" sz="1200" dirty="0">
                <a:latin typeface="Open Sans 1" panose="020B0604020202020204" charset="0"/>
                <a:ea typeface="Open Sans 1" panose="020B0604020202020204" charset="0"/>
                <a:cs typeface="Open Sans 1" panose="020B0604020202020204" charset="0"/>
              </a:rPr>
              <a:t>Programas en medidas de autocuidado para eventos NO laborales.</a:t>
            </a:r>
          </a:p>
          <a:p>
            <a:endParaRPr lang="es-CO" sz="1200" dirty="0">
              <a:latin typeface="Open Sans 1" panose="020B0604020202020204" charset="0"/>
              <a:ea typeface="Open Sans 1" panose="020B0604020202020204" charset="0"/>
              <a:cs typeface="Open Sans 1" panose="020B0604020202020204" charset="0"/>
            </a:endParaRPr>
          </a:p>
          <a:p>
            <a:endParaRPr lang="es-CO" sz="1200" dirty="0">
              <a:latin typeface="Open Sans 1" panose="020B0604020202020204" charset="0"/>
              <a:ea typeface="Open Sans 1" panose="020B0604020202020204" charset="0"/>
              <a:cs typeface="Open Sans 1" panose="020B0604020202020204" charset="0"/>
            </a:endParaRPr>
          </a:p>
          <a:p>
            <a:endParaRPr lang="es-CO" sz="1200" dirty="0">
              <a:latin typeface="Arial" panose="020B0604020202020204" pitchFamily="34" charset="0"/>
              <a:cs typeface="Arial" panose="020B0604020202020204" pitchFamily="34" charset="0"/>
            </a:endParaRPr>
          </a:p>
        </p:txBody>
      </p:sp>
      <p:sp>
        <p:nvSpPr>
          <p:cNvPr id="67" name="CuadroTexto 66">
            <a:extLst>
              <a:ext uri="{FF2B5EF4-FFF2-40B4-BE49-F238E27FC236}">
                <a16:creationId xmlns:a16="http://schemas.microsoft.com/office/drawing/2014/main" id="{CEBBCE04-BDAF-6F05-8624-ED59ABC5F117}"/>
              </a:ext>
            </a:extLst>
          </p:cNvPr>
          <p:cNvSpPr txBox="1"/>
          <p:nvPr/>
        </p:nvSpPr>
        <p:spPr>
          <a:xfrm>
            <a:off x="4005568" y="424116"/>
            <a:ext cx="6096000" cy="523220"/>
          </a:xfrm>
          <a:prstGeom prst="rect">
            <a:avLst/>
          </a:prstGeom>
          <a:noFill/>
        </p:spPr>
        <p:txBody>
          <a:bodyPr wrap="square">
            <a:spAutoFit/>
          </a:bodyPr>
          <a:lstStyle/>
          <a:p>
            <a:r>
              <a:rPr lang="es-ES" sz="2800" b="1" dirty="0">
                <a:solidFill>
                  <a:srgbClr val="359546"/>
                </a:solidFill>
                <a:latin typeface="Open Sans" panose="020B0606030504020204" pitchFamily="34" charset="0"/>
                <a:ea typeface="Open Sans" panose="020B0606030504020204" pitchFamily="34" charset="0"/>
                <a:cs typeface="Open Sans" panose="020B0606030504020204" pitchFamily="34" charset="0"/>
              </a:rPr>
              <a:t>PILARES DE TRABAJO DESDE EL SG-SST</a:t>
            </a:r>
            <a:endParaRPr lang="es-CO" dirty="0"/>
          </a:p>
        </p:txBody>
      </p:sp>
    </p:spTree>
    <p:extLst>
      <p:ext uri="{BB962C8B-B14F-4D97-AF65-F5344CB8AC3E}">
        <p14:creationId xmlns:p14="http://schemas.microsoft.com/office/powerpoint/2010/main" val="1490441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15354</TotalTime>
  <Words>1573</Words>
  <Application>Microsoft Office PowerPoint</Application>
  <PresentationFormat>Panorámica</PresentationFormat>
  <Paragraphs>180</Paragraphs>
  <Slides>24</Slides>
  <Notes>11</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24</vt:i4>
      </vt:variant>
    </vt:vector>
  </HeadingPairs>
  <TitlesOfParts>
    <vt:vector size="39" baseType="lpstr">
      <vt:lpstr>Open Sans 1</vt:lpstr>
      <vt:lpstr>Arial</vt:lpstr>
      <vt:lpstr>Calibri</vt:lpstr>
      <vt:lpstr>Open Sans 1 Bold</vt:lpstr>
      <vt:lpstr>Cairo</vt:lpstr>
      <vt:lpstr>Arial</vt:lpstr>
      <vt:lpstr>Calibri Light</vt:lpstr>
      <vt:lpstr>Arial Unicode MS</vt:lpstr>
      <vt:lpstr>Open Sans</vt:lpstr>
      <vt:lpstr>Monserrat</vt:lpstr>
      <vt:lpstr>Arial Narrow</vt:lpstr>
      <vt:lpstr>Segoe UI</vt:lpstr>
      <vt:lpstr>Times New Roman</vt:lpstr>
      <vt:lpstr>Montserrat</vt:lpstr>
      <vt:lpstr>Office Theme</vt:lpstr>
      <vt:lpstr>Presentación de PowerPoint</vt:lpstr>
      <vt:lpstr>Presentación de PowerPoint</vt:lpstr>
      <vt:lpstr>Sistema de Gestión de Seguridad y Salud en el Trabajo (SG-SST)   En cumplimiento del Decreto 1072 de 2015 por medio del cual se expide el Decreto Único Reglamentario del Sector Trabajo, la Rama Judicial implementó el Sistema de Gestión de la Seguridad y Salud en el Trabajo (SG- SST), que está orientado a garantizar en los ambientes laborales, condiciones seguras y saludables para todos los servidores judiciales, que les permita desarrollar adecuadamente sus labores, evitando sucesos inesperados que puedan afectar su salud o la integridad.    </vt:lpstr>
      <vt:lpstr>Política institucional del SG-SST   El 11 de agosto de 2016 el Consejo Superior de la Judicatura suscribió en Acuerdo No. PSAA16-10560, que representa el compromiso de la alta dirección  para lograr articular la política de SST con el Plan Sectorial de la Rama Judicial y con el Sistema de Gestión de la Calidad y el Medio Ambiente – SIGCMA.   De este modo se busca velar por mantener estrategias de promoción del bienestar físico y mental, y la prevención de AT o la aparición de enfermedades laborales en sus servidores, independiente de la forma de vinculación, así como a sus visitantes.        </vt:lpstr>
      <vt:lpstr>Roles y responsabilidades dentro del SG-SST según el Decreto 1072 de 2015                       </vt:lpstr>
      <vt:lpstr>Presentación de PowerPoint</vt:lpstr>
      <vt:lpstr>Presentación de PowerPoint</vt:lpstr>
      <vt:lpstr>Presentación de PowerPoint</vt:lpstr>
      <vt:lpstr>Presentación de PowerPoint</vt:lpstr>
      <vt:lpstr>Presentación de PowerPoint</vt:lpstr>
      <vt:lpstr>Hace seguimiento permanente al cumplimiento de los objetivos, normas y procesos del SG-SST, y participa activamente en la investigación de incidentes, AT y EL, y en los procesos relacionados con la gestión del riesgo.  1 COPASST Nacional 1 COPASST para Altas Cortes   1 COPASST por cada DS / CA </vt:lpstr>
      <vt:lpstr>Conformadas por servidores judiciales que de forma voluntaria realizan tareas de prevención y atención de emergencias en las Sedes de la Rama Judicial. Son los primeros respondiente ante una emergencia o de un AT, y son los responsables de las evacuaciones en caso de una emergencia.</vt:lpstr>
      <vt:lpstr>Presentación de PowerPoint</vt:lpstr>
      <vt:lpstr>Presentación de PowerPoint</vt:lpstr>
      <vt:lpstr>Presentación de PowerPoint</vt:lpstr>
      <vt:lpstr>Presentación de PowerPoint</vt:lpstr>
      <vt:lpstr>Presentación de PowerPoint</vt:lpstr>
      <vt:lpstr>Accidente de Trabajo (AT): Es todo suceso repentino que sobrevenga por causa o con ocasión del trabajo, y que produzca en el trabajador una lesión orgánica, una perturbación funcional o psiquiátrica, una invalidez o la muerte. Esta cubierto por el sistema general de riesgos laborales.   - Durante la ejecución de órdenes del empleador, aún fuera del lugar y horas de trabajo.  - Durante el traslado desde su residencia a los lugares de trabajo o viceversa, cuando el transporte lo suministre el empleador. - Durante ejercicio de la función sindical. - Durante actividades recreativas, deportivas o culturales, cuando se actúe por cuenta o en representación de la entidad.  Enfermedad laboral (EL): Es la contraída como resultado de la exposición permanente a factores de riesgo inherentes a la actividad laboral o del medio en el que el trabajador se ha visto obligado a trabajar ocurre en el tiempo.</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Carlos Adolfo Venegas Betancourt</dc:creator>
  <cp:keywords/>
  <dc:description/>
  <cp:lastModifiedBy>Andrea Camila Antivar Quintero</cp:lastModifiedBy>
  <cp:revision>81</cp:revision>
  <cp:lastPrinted>2023-12-15T13:04:36Z</cp:lastPrinted>
  <dcterms:created xsi:type="dcterms:W3CDTF">2023-04-26T23:13:57Z</dcterms:created>
  <dcterms:modified xsi:type="dcterms:W3CDTF">2024-04-08T17:45:55Z</dcterms:modified>
  <cp:category/>
</cp:coreProperties>
</file>