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7" d="100"/>
          <a:sy n="97" d="100"/>
        </p:scale>
        <p:origin x="-246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52E3-82DD-436D-82E7-46BFD571504A}" type="datetimeFigureOut">
              <a:rPr lang="es-ES" smtClean="0"/>
              <a:t>23/05/2019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6AF9-49D0-4B71-8619-293444ABFC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0219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52E3-82DD-436D-82E7-46BFD571504A}" type="datetimeFigureOut">
              <a:rPr lang="es-ES" smtClean="0"/>
              <a:t>23/05/2019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6AF9-49D0-4B71-8619-293444ABFC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3848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52E3-82DD-436D-82E7-46BFD571504A}" type="datetimeFigureOut">
              <a:rPr lang="es-ES" smtClean="0"/>
              <a:t>23/05/2019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6AF9-49D0-4B71-8619-293444ABFC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7396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52E3-82DD-436D-82E7-46BFD571504A}" type="datetimeFigureOut">
              <a:rPr lang="es-ES" smtClean="0"/>
              <a:t>23/05/2019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6AF9-49D0-4B71-8619-293444ABFC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2294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52E3-82DD-436D-82E7-46BFD571504A}" type="datetimeFigureOut">
              <a:rPr lang="es-ES" smtClean="0"/>
              <a:t>23/05/2019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6AF9-49D0-4B71-8619-293444ABFC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797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52E3-82DD-436D-82E7-46BFD571504A}" type="datetimeFigureOut">
              <a:rPr lang="es-ES" smtClean="0"/>
              <a:t>23/05/2019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6AF9-49D0-4B71-8619-293444ABFC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4536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52E3-82DD-436D-82E7-46BFD571504A}" type="datetimeFigureOut">
              <a:rPr lang="es-ES" smtClean="0"/>
              <a:t>23/05/2019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6AF9-49D0-4B71-8619-293444ABFC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9476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52E3-82DD-436D-82E7-46BFD571504A}" type="datetimeFigureOut">
              <a:rPr lang="es-ES" smtClean="0"/>
              <a:t>23/05/2019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6AF9-49D0-4B71-8619-293444ABFC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1932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52E3-82DD-436D-82E7-46BFD571504A}" type="datetimeFigureOut">
              <a:rPr lang="es-ES" smtClean="0"/>
              <a:t>23/05/2019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6AF9-49D0-4B71-8619-293444ABFC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8383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52E3-82DD-436D-82E7-46BFD571504A}" type="datetimeFigureOut">
              <a:rPr lang="es-ES" smtClean="0"/>
              <a:t>23/05/2019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6AF9-49D0-4B71-8619-293444ABFC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0617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52E3-82DD-436D-82E7-46BFD571504A}" type="datetimeFigureOut">
              <a:rPr lang="es-ES" smtClean="0"/>
              <a:t>23/05/2019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6AF9-49D0-4B71-8619-293444ABFC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3008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52E3-82DD-436D-82E7-46BFD571504A}" type="datetimeFigureOut">
              <a:rPr lang="es-ES" smtClean="0"/>
              <a:t>23/05/2019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F6AF9-49D0-4B71-8619-293444ABFCA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747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www.ramajudicial.gov.co/documents/10228/3385454/PERFIL+DR.+FREDY+MACHADO.docx/30280d8d-1a4d-411f-8def-23948c0e2dad" TargetMode="External"/><Relationship Id="rId7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0" name="Picture 16" descr="Resultado de imagen para PODER JUDICI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174"/>
            <a:ext cx="12192000" cy="685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Resultado de imagen para elecciones 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5" name="AutoShape 4" descr="Resultado de imagen para elecciones gi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3" name="AutoShape 12" descr="Resultado de imagen para RAMA JUDICIAL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6" name="Rectángulo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>
              <a:lumMod val="20000"/>
              <a:lumOff val="80000"/>
              <a:alpha val="76000"/>
            </a:schemeClr>
          </a:solidFill>
          <a:ln>
            <a:solidFill>
              <a:schemeClr val="accent3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s-ES" sz="5400" smtClean="0">
                <a:hlinkClick r:id="rId3"/>
              </a:rPr>
              <a:t/>
            </a:r>
            <a:br>
              <a:rPr lang="es-ES" sz="5400" smtClean="0">
                <a:hlinkClick r:id="rId3"/>
              </a:rPr>
            </a:br>
            <a:endParaRPr lang="es-ES" sz="1100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804" y="183949"/>
            <a:ext cx="2580072" cy="838376"/>
          </a:xfrm>
          <a:prstGeom prst="rect">
            <a:avLst/>
          </a:prstGeom>
        </p:spPr>
      </p:pic>
      <p:sp>
        <p:nvSpPr>
          <p:cNvPr id="21" name="CuadroTexto 20"/>
          <p:cNvSpPr txBox="1"/>
          <p:nvPr/>
        </p:nvSpPr>
        <p:spPr>
          <a:xfrm>
            <a:off x="2219560" y="960219"/>
            <a:ext cx="10170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Arial Rounded MT Bold" panose="020F0704030504030204" pitchFamily="34" charset="0"/>
              </a:rPr>
              <a:t>ELECCIÓN COMISIÓN INTERINSTITUCIONAL </a:t>
            </a:r>
            <a:endParaRPr lang="es-ES" sz="24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0" y="0"/>
            <a:ext cx="4919975" cy="160337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Rectángulo 22"/>
          <p:cNvSpPr/>
          <p:nvPr/>
        </p:nvSpPr>
        <p:spPr>
          <a:xfrm>
            <a:off x="4339317" y="-3968"/>
            <a:ext cx="4919975" cy="16033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Rectángulo 23"/>
          <p:cNvSpPr/>
          <p:nvPr/>
        </p:nvSpPr>
        <p:spPr>
          <a:xfrm>
            <a:off x="9259291" y="3243"/>
            <a:ext cx="2932709" cy="15312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2" name="Imagen 21"/>
          <p:cNvPicPr>
            <a:picLocks noChangeAspect="1"/>
          </p:cNvPicPr>
          <p:nvPr/>
        </p:nvPicPr>
        <p:blipFill rotWithShape="1">
          <a:blip r:embed="rId5"/>
          <a:srcRect t="1472" b="1774"/>
          <a:stretch/>
        </p:blipFill>
        <p:spPr>
          <a:xfrm>
            <a:off x="5026175" y="2451031"/>
            <a:ext cx="7079218" cy="3773658"/>
          </a:xfrm>
          <a:prstGeom prst="rect">
            <a:avLst/>
          </a:prstGeom>
          <a:solidFill>
            <a:srgbClr val="FFFFFF">
              <a:alpha val="76000"/>
            </a:srgbClr>
          </a:solidFill>
          <a:ln>
            <a:noFill/>
          </a:ln>
        </p:spPr>
      </p:pic>
      <p:sp>
        <p:nvSpPr>
          <p:cNvPr id="25" name="CuadroTexto 24"/>
          <p:cNvSpPr txBox="1"/>
          <p:nvPr/>
        </p:nvSpPr>
        <p:spPr>
          <a:xfrm>
            <a:off x="5870495" y="1904728"/>
            <a:ext cx="55605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 smtClean="0"/>
              <a:t>CANDIDATOS A REPRESENTANTE DE LOS FUNCIONARIOS Y EMPLEADOS DE LA RAMA JUDICIAL ANTE LA COMISIÓN INTERINSTITUCIONAL 2019-2021</a:t>
            </a:r>
            <a:endParaRPr lang="es-ES" sz="1100" b="1" dirty="0"/>
          </a:p>
        </p:txBody>
      </p:sp>
      <p:sp>
        <p:nvSpPr>
          <p:cNvPr id="29" name="CuadroTexto 28"/>
          <p:cNvSpPr txBox="1"/>
          <p:nvPr/>
        </p:nvSpPr>
        <p:spPr>
          <a:xfrm>
            <a:off x="5134500" y="5096119"/>
            <a:ext cx="23622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 b="1" dirty="0" smtClean="0"/>
              <a:t>FREDY ANTONIO MACHADO LÓPEZ</a:t>
            </a:r>
            <a:endParaRPr lang="es-ES" sz="900" b="1" dirty="0"/>
          </a:p>
        </p:txBody>
      </p:sp>
      <p:sp>
        <p:nvSpPr>
          <p:cNvPr id="30" name="CuadroTexto 29"/>
          <p:cNvSpPr txBox="1"/>
          <p:nvPr/>
        </p:nvSpPr>
        <p:spPr>
          <a:xfrm>
            <a:off x="7384647" y="5092151"/>
            <a:ext cx="23622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 b="1" dirty="0" smtClean="0"/>
              <a:t>DOLORES CECILIA MARTÍNEZ RIASCO</a:t>
            </a:r>
            <a:endParaRPr lang="es-ES" sz="900" b="1" dirty="0"/>
          </a:p>
        </p:txBody>
      </p:sp>
      <p:sp>
        <p:nvSpPr>
          <p:cNvPr id="31" name="CuadroTexto 30"/>
          <p:cNvSpPr txBox="1"/>
          <p:nvPr/>
        </p:nvSpPr>
        <p:spPr>
          <a:xfrm>
            <a:off x="9689334" y="5086532"/>
            <a:ext cx="23622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 b="1" dirty="0" smtClean="0"/>
              <a:t>TITO ALEJANDRO RUBIANO HERRERA</a:t>
            </a:r>
            <a:endParaRPr lang="es-ES" sz="900" b="1" dirty="0"/>
          </a:p>
        </p:txBody>
      </p:sp>
      <p:sp>
        <p:nvSpPr>
          <p:cNvPr id="32" name="CuadroTexto 31"/>
          <p:cNvSpPr txBox="1"/>
          <p:nvPr/>
        </p:nvSpPr>
        <p:spPr>
          <a:xfrm>
            <a:off x="5328828" y="5317364"/>
            <a:ext cx="2084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 dirty="0" smtClean="0"/>
              <a:t>Juez Primero Penal del Circuito de Cartagena (Bolívar)</a:t>
            </a:r>
            <a:endParaRPr lang="es-ES" sz="900" dirty="0"/>
          </a:p>
        </p:txBody>
      </p:sp>
      <p:sp>
        <p:nvSpPr>
          <p:cNvPr id="33" name="CuadroTexto 32"/>
          <p:cNvSpPr txBox="1"/>
          <p:nvPr/>
        </p:nvSpPr>
        <p:spPr>
          <a:xfrm>
            <a:off x="7550559" y="5317643"/>
            <a:ext cx="208499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 dirty="0" smtClean="0"/>
              <a:t>Juez Once Penal de Circuito con Funciones de Conocimiento de                        Cali (Valle)</a:t>
            </a:r>
            <a:endParaRPr lang="es-ES" sz="900" dirty="0"/>
          </a:p>
        </p:txBody>
      </p:sp>
      <p:sp>
        <p:nvSpPr>
          <p:cNvPr id="34" name="CuadroTexto 33"/>
          <p:cNvSpPr txBox="1"/>
          <p:nvPr/>
        </p:nvSpPr>
        <p:spPr>
          <a:xfrm>
            <a:off x="10154205" y="5317364"/>
            <a:ext cx="149183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 dirty="0" smtClean="0"/>
              <a:t>Juez Séptimo Administrativo del Circuito de Neiva (Huila)</a:t>
            </a:r>
            <a:endParaRPr lang="es-ES" sz="900" dirty="0"/>
          </a:p>
        </p:txBody>
      </p:sp>
      <p:sp>
        <p:nvSpPr>
          <p:cNvPr id="26" name="CuadroTexto 25"/>
          <p:cNvSpPr txBox="1"/>
          <p:nvPr/>
        </p:nvSpPr>
        <p:spPr>
          <a:xfrm>
            <a:off x="6085553" y="2416964"/>
            <a:ext cx="4942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1</a:t>
            </a:r>
            <a:endParaRPr lang="es-ES" sz="3600" dirty="0"/>
          </a:p>
        </p:txBody>
      </p:sp>
      <p:sp>
        <p:nvSpPr>
          <p:cNvPr id="36" name="CuadroTexto 35"/>
          <p:cNvSpPr txBox="1"/>
          <p:nvPr/>
        </p:nvSpPr>
        <p:spPr>
          <a:xfrm>
            <a:off x="8403630" y="2416963"/>
            <a:ext cx="4942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/>
              <a:t>2</a:t>
            </a:r>
          </a:p>
        </p:txBody>
      </p:sp>
      <p:sp>
        <p:nvSpPr>
          <p:cNvPr id="37" name="CuadroTexto 36"/>
          <p:cNvSpPr txBox="1"/>
          <p:nvPr/>
        </p:nvSpPr>
        <p:spPr>
          <a:xfrm>
            <a:off x="10721707" y="2501528"/>
            <a:ext cx="4942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/>
              <a:t>3</a:t>
            </a:r>
            <a:endParaRPr lang="es-ES" sz="3600" dirty="0"/>
          </a:p>
        </p:txBody>
      </p:sp>
      <p:sp>
        <p:nvSpPr>
          <p:cNvPr id="44" name="CuadroTexto 43"/>
          <p:cNvSpPr txBox="1"/>
          <p:nvPr/>
        </p:nvSpPr>
        <p:spPr>
          <a:xfrm>
            <a:off x="515259" y="2501528"/>
            <a:ext cx="341917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/>
              <a:t>En atención a las elecciones de representante de los funcionarios y empleados de la Rama Judicial ante la comisión interinstitucional 2019-2021 que se realizará el próximo 31 de Mayo de 2019,</a:t>
            </a:r>
            <a:r>
              <a:rPr lang="es-ES" sz="1200" b="1" dirty="0" smtClean="0"/>
              <a:t> </a:t>
            </a:r>
            <a:r>
              <a:rPr lang="es-ES" sz="1200" dirty="0" smtClean="0"/>
              <a:t>El Consejo Seccional de la Judicatura de Santander y la Dirección Ejecutiva Seccional de Administración Judicial, se permite invitar a los Servidores Judiciales a la trasmisión en Vivo de la presentación de los perfiles de los candidatos.</a:t>
            </a:r>
            <a:endParaRPr lang="es-ES" sz="1200" dirty="0"/>
          </a:p>
        </p:txBody>
      </p:sp>
      <p:pic>
        <p:nvPicPr>
          <p:cNvPr id="46" name="Imagen 45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4416" b="49527" l="3318" r="30569">
                        <a14:foregroundMark x1="8768" y1="22082" x2="7820" y2="25237"/>
                        <a14:foregroundMark x1="18246" y1="21136" x2="18246" y2="21136"/>
                        <a14:foregroundMark x1="18246" y1="21136" x2="20379" y2="25237"/>
                      </a14:backgroundRemoval>
                    </a14:imgEffect>
                  </a14:imgLayer>
                </a14:imgProps>
              </a:ext>
            </a:extLst>
          </a:blip>
          <a:srcRect r="65986" b="53342"/>
          <a:stretch/>
        </p:blipFill>
        <p:spPr>
          <a:xfrm>
            <a:off x="379126" y="1488339"/>
            <a:ext cx="843088" cy="868726"/>
          </a:xfrm>
          <a:prstGeom prst="rect">
            <a:avLst/>
          </a:prstGeom>
        </p:spPr>
      </p:pic>
      <p:sp>
        <p:nvSpPr>
          <p:cNvPr id="47" name="Rectángulo 46"/>
          <p:cNvSpPr/>
          <p:nvPr/>
        </p:nvSpPr>
        <p:spPr>
          <a:xfrm>
            <a:off x="918717" y="1722258"/>
            <a:ext cx="28602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solidFill>
                  <a:schemeClr val="accent4">
                    <a:lumMod val="50000"/>
                  </a:schemeClr>
                </a:solidFill>
              </a:rPr>
              <a:t>TRASMISIÓN </a:t>
            </a:r>
          </a:p>
        </p:txBody>
      </p:sp>
      <p:sp>
        <p:nvSpPr>
          <p:cNvPr id="48" name="Rectángulo 47"/>
          <p:cNvSpPr/>
          <p:nvPr/>
        </p:nvSpPr>
        <p:spPr>
          <a:xfrm>
            <a:off x="880024" y="1884619"/>
            <a:ext cx="28602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 smtClean="0">
                <a:solidFill>
                  <a:schemeClr val="accent4">
                    <a:lumMod val="50000"/>
                  </a:schemeClr>
                </a:solidFill>
              </a:rPr>
              <a:t>EN VIVO </a:t>
            </a:r>
          </a:p>
        </p:txBody>
      </p:sp>
      <p:sp>
        <p:nvSpPr>
          <p:cNvPr id="50" name="CuadroTexto 49"/>
          <p:cNvSpPr txBox="1"/>
          <p:nvPr/>
        </p:nvSpPr>
        <p:spPr>
          <a:xfrm>
            <a:off x="515259" y="4285697"/>
            <a:ext cx="341917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b="1" u="sng" dirty="0" smtClean="0">
                <a:solidFill>
                  <a:schemeClr val="accent4">
                    <a:lumMod val="50000"/>
                  </a:schemeClr>
                </a:solidFill>
              </a:rPr>
              <a:t>Fecha:  24 de mayo de 2019</a:t>
            </a:r>
          </a:p>
          <a:p>
            <a:pPr algn="just"/>
            <a:r>
              <a:rPr lang="es-ES" sz="1200" b="1" u="sng" dirty="0" smtClean="0">
                <a:solidFill>
                  <a:schemeClr val="accent4">
                    <a:lumMod val="50000"/>
                  </a:schemeClr>
                </a:solidFill>
              </a:rPr>
              <a:t>Horario:  10:00 a.m.</a:t>
            </a:r>
          </a:p>
          <a:p>
            <a:pPr algn="just"/>
            <a:endParaRPr lang="es-ES" sz="1200" b="1" u="sng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r>
              <a:rPr lang="es-ES" sz="1200" b="1" u="sng" dirty="0" smtClean="0">
                <a:solidFill>
                  <a:schemeClr val="accent4">
                    <a:lumMod val="50000"/>
                  </a:schemeClr>
                </a:solidFill>
              </a:rPr>
              <a:t>Lugares de trasmisión: </a:t>
            </a:r>
            <a:endParaRPr lang="es-ES" sz="1200" b="1" u="sng" dirty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r>
              <a:rPr lang="es-ES" sz="1200" b="1" dirty="0" smtClean="0">
                <a:solidFill>
                  <a:schemeClr val="accent4">
                    <a:lumMod val="50000"/>
                  </a:schemeClr>
                </a:solidFill>
              </a:rPr>
              <a:t>Bucaramanga: </a:t>
            </a:r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Auditorio Palacio de Justicia de Bucaramanga </a:t>
            </a:r>
          </a:p>
          <a:p>
            <a:pPr algn="just"/>
            <a:endParaRPr lang="es-ES" sz="1200" b="1" dirty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r>
              <a:rPr lang="es-ES" b="1" dirty="0" smtClean="0">
                <a:solidFill>
                  <a:schemeClr val="accent4">
                    <a:lumMod val="50000"/>
                  </a:schemeClr>
                </a:solidFill>
              </a:rPr>
              <a:t>El Link de la trasmisión se </a:t>
            </a:r>
            <a:r>
              <a:rPr lang="es-ES" b="1" dirty="0">
                <a:solidFill>
                  <a:schemeClr val="accent4">
                    <a:lumMod val="50000"/>
                  </a:schemeClr>
                </a:solidFill>
              </a:rPr>
              <a:t>enviará</a:t>
            </a:r>
            <a:r>
              <a:rPr lang="es-ES" b="1" dirty="0" smtClean="0">
                <a:solidFill>
                  <a:schemeClr val="accent4">
                    <a:lumMod val="50000"/>
                  </a:schemeClr>
                </a:solidFill>
              </a:rPr>
              <a:t> por Correo Electrónico el día 23 de mayo de 2019.</a:t>
            </a:r>
          </a:p>
        </p:txBody>
      </p:sp>
      <p:pic>
        <p:nvPicPr>
          <p:cNvPr id="1032" name="Picture 8" descr="Resultado de imagen para ELECCIONES"/>
          <p:cNvPicPr>
            <a:picLocks noChangeAspect="1" noChangeArrowheads="1"/>
          </p:cNvPicPr>
          <p:nvPr/>
        </p:nvPicPr>
        <p:blipFill>
          <a:blip r:embed="rId8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4528" y="5663474"/>
            <a:ext cx="1062978" cy="1062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CuadroTexto 17"/>
          <p:cNvSpPr txBox="1"/>
          <p:nvPr/>
        </p:nvSpPr>
        <p:spPr>
          <a:xfrm>
            <a:off x="4104429" y="6534835"/>
            <a:ext cx="163109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>
                <a:ln w="0"/>
                <a:solidFill>
                  <a:schemeClr val="bg1"/>
                </a:solidFill>
                <a:latin typeface="Arial Rounded MT Bold" panose="020F0704030504030204" pitchFamily="34" charset="0"/>
              </a:rPr>
              <a:t>31 DE MAYO </a:t>
            </a:r>
            <a:endParaRPr lang="es-ES" sz="800" dirty="0">
              <a:ln w="0"/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91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188</Words>
  <Application>Microsoft Office PowerPoint</Application>
  <PresentationFormat>Personalizado</PresentationFormat>
  <Paragraphs>23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CSJ</dc:creator>
  <cp:lastModifiedBy>Jhonattan Steev Perez Mateus</cp:lastModifiedBy>
  <cp:revision>12</cp:revision>
  <dcterms:created xsi:type="dcterms:W3CDTF">2019-05-21T20:17:07Z</dcterms:created>
  <dcterms:modified xsi:type="dcterms:W3CDTF">2019-05-23T16:33:12Z</dcterms:modified>
</cp:coreProperties>
</file>