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4" r:id="rId1"/>
  </p:sldMasterIdLst>
  <p:notesMasterIdLst>
    <p:notesMasterId r:id="rId24"/>
  </p:notesMasterIdLst>
  <p:handoutMasterIdLst>
    <p:handoutMasterId r:id="rId25"/>
  </p:handoutMasterIdLst>
  <p:sldIdLst>
    <p:sldId id="408" r:id="rId2"/>
    <p:sldId id="402" r:id="rId3"/>
    <p:sldId id="406" r:id="rId4"/>
    <p:sldId id="263" r:id="rId5"/>
    <p:sldId id="382" r:id="rId6"/>
    <p:sldId id="345" r:id="rId7"/>
    <p:sldId id="265" r:id="rId8"/>
    <p:sldId id="272" r:id="rId9"/>
    <p:sldId id="274" r:id="rId10"/>
    <p:sldId id="312" r:id="rId11"/>
    <p:sldId id="413" r:id="rId12"/>
    <p:sldId id="396" r:id="rId13"/>
    <p:sldId id="397" r:id="rId14"/>
    <p:sldId id="398" r:id="rId15"/>
    <p:sldId id="399" r:id="rId16"/>
    <p:sldId id="400" r:id="rId17"/>
    <p:sldId id="410" r:id="rId18"/>
    <p:sldId id="411" r:id="rId19"/>
    <p:sldId id="403" r:id="rId20"/>
    <p:sldId id="404" r:id="rId21"/>
    <p:sldId id="414" r:id="rId22"/>
    <p:sldId id="401" r:id="rId23"/>
  </p:sldIdLst>
  <p:sldSz cx="12192000" cy="6858000"/>
  <p:notesSz cx="111252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FF9933"/>
    <a:srgbClr val="CCFF33"/>
    <a:srgbClr val="FFCC66"/>
    <a:srgbClr val="FFFF00"/>
    <a:srgbClr val="990000"/>
    <a:srgbClr val="99FF33"/>
    <a:srgbClr val="FF6600"/>
    <a:srgbClr val="66FFFF"/>
    <a:srgbClr val="A68B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77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22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C15001-cssab10\informacion\ARCHIVO%202020\RENDICION%20DE%20CUENTAS%20-%20INFORME%20DE%20GESTION%20-%202019\DATOS%20INFORME%20DE%20GESTION%202019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C15001-cssab10\informacion\ARCHIVO%202020\RENDICION%20DE%20CUENTAS%20-%20INFORME%20DE%20GESTION%20-%202019\DATOS%20INFORME%20DE%20GESTION%202019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H:\otros\informacion\ARCHIVO%202020\RENDICION%20DE%20CUENTAS%20-%20INFORME%20DE%20GESTION%20-%202019\DATOS%20INFORME%20DE%20GESTION%202019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H:\otros\informacion\ARCHIVO%202020\RENDICION%20DE%20CUENTAS%20-%20INFORME%20DE%20GESTION%20-%202019\DATOS%20INFORME%20DE%20GESTION%202019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H:\otros\informacion\ARCHIVO%202020\RENDICION%20DE%20CUENTAS%20-%20INFORME%20DE%20GESTION%20-%202019\ESTADISTICA%20RENDICION%20CUENTAS%202019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H:\otros\informacion\ARCHIVO%202020\RENDICION%20DE%20CUENTAS%20-%20INFORME%20DE%20GESTION%20-%202019\DATOS%20INFORME%20DE%20GESTION%202019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TRASLADOS!$A$5</c:f>
              <c:strCache>
                <c:ptCount val="1"/>
                <c:pt idx="0">
                  <c:v>FAVORABLE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TRASLADOS!$B$4:$E$4</c:f>
              <c:strCache>
                <c:ptCount val="4"/>
                <c:pt idx="0">
                  <c:v>1 TRIMESTRE</c:v>
                </c:pt>
                <c:pt idx="1">
                  <c:v>2 TRIMESTRE</c:v>
                </c:pt>
                <c:pt idx="2">
                  <c:v>3 TRIMESTRE</c:v>
                </c:pt>
                <c:pt idx="3">
                  <c:v>4 TRIMESTRE</c:v>
                </c:pt>
              </c:strCache>
            </c:strRef>
          </c:cat>
          <c:val>
            <c:numRef>
              <c:f>TRASLADOS!$B$5:$E$5</c:f>
              <c:numCache>
                <c:formatCode>General</c:formatCode>
                <c:ptCount val="4"/>
                <c:pt idx="0">
                  <c:v>4</c:v>
                </c:pt>
                <c:pt idx="1">
                  <c:v>2</c:v>
                </c:pt>
                <c:pt idx="2">
                  <c:v>6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B7D-41B2-8469-B0E6D0BDBAE8}"/>
            </c:ext>
          </c:extLst>
        </c:ser>
        <c:ser>
          <c:idx val="1"/>
          <c:order val="1"/>
          <c:tx>
            <c:strRef>
              <c:f>TRASLADOS!$A$6</c:f>
              <c:strCache>
                <c:ptCount val="1"/>
                <c:pt idx="0">
                  <c:v>DESFAVORABLE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TRASLADOS!$B$4:$E$4</c:f>
              <c:strCache>
                <c:ptCount val="4"/>
                <c:pt idx="0">
                  <c:v>1 TRIMESTRE</c:v>
                </c:pt>
                <c:pt idx="1">
                  <c:v>2 TRIMESTRE</c:v>
                </c:pt>
                <c:pt idx="2">
                  <c:v>3 TRIMESTRE</c:v>
                </c:pt>
                <c:pt idx="3">
                  <c:v>4 TRIMESTRE</c:v>
                </c:pt>
              </c:strCache>
            </c:strRef>
          </c:cat>
          <c:val>
            <c:numRef>
              <c:f>TRASLADOS!$B$6:$E$6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B7D-41B2-8469-B0E6D0BDBAE8}"/>
            </c:ext>
          </c:extLst>
        </c:ser>
        <c:ser>
          <c:idx val="2"/>
          <c:order val="2"/>
          <c:tx>
            <c:strRef>
              <c:f>TRASLADOS!$A$7</c:f>
              <c:strCache>
                <c:ptCount val="1"/>
                <c:pt idx="0">
                  <c:v>CONFIRMA 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TRASLADOS!$B$4:$E$4</c:f>
              <c:strCache>
                <c:ptCount val="4"/>
                <c:pt idx="0">
                  <c:v>1 TRIMESTRE</c:v>
                </c:pt>
                <c:pt idx="1">
                  <c:v>2 TRIMESTRE</c:v>
                </c:pt>
                <c:pt idx="2">
                  <c:v>3 TRIMESTRE</c:v>
                </c:pt>
                <c:pt idx="3">
                  <c:v>4 TRIMESTRE</c:v>
                </c:pt>
              </c:strCache>
            </c:strRef>
          </c:cat>
          <c:val>
            <c:numRef>
              <c:f>TRASLADOS!$B$7:$E$7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B7D-41B2-8469-B0E6D0BDBA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0383864"/>
        <c:axId val="380375632"/>
      </c:barChart>
      <c:catAx>
        <c:axId val="380383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CO"/>
          </a:p>
        </c:txPr>
        <c:crossAx val="380375632"/>
        <c:crosses val="autoZero"/>
        <c:auto val="1"/>
        <c:lblAlgn val="ctr"/>
        <c:lblOffset val="100"/>
        <c:noMultiLvlLbl val="0"/>
      </c:catAx>
      <c:valAx>
        <c:axId val="380375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80383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604758652702"/>
          <c:y val="0.90256612691014015"/>
          <c:w val="0.4936723954258086"/>
          <c:h val="7.18775793159029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358705161854769E-2"/>
          <c:y val="7.407407407407407E-2"/>
          <c:w val="0.89019685039370078"/>
          <c:h val="0.7399613589967920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CALIFICACIONES!$A$4:$A$7</c:f>
              <c:strCache>
                <c:ptCount val="4"/>
                <c:pt idx="0">
                  <c:v>Visitas Generales</c:v>
                </c:pt>
                <c:pt idx="1">
                  <c:v>Calificaciones - Factor Organización del Trabajo</c:v>
                </c:pt>
                <c:pt idx="2">
                  <c:v>Calificaciones Integrales de Servicios - Servidores</c:v>
                </c:pt>
                <c:pt idx="3">
                  <c:v>Calificaciones a título de Informe</c:v>
                </c:pt>
              </c:strCache>
            </c:strRef>
          </c:cat>
          <c:val>
            <c:numRef>
              <c:f>CALIFICACIONES!$B$4:$B$7</c:f>
              <c:numCache>
                <c:formatCode>General</c:formatCode>
                <c:ptCount val="4"/>
                <c:pt idx="0">
                  <c:v>107</c:v>
                </c:pt>
                <c:pt idx="1">
                  <c:v>84</c:v>
                </c:pt>
                <c:pt idx="2">
                  <c:v>84</c:v>
                </c:pt>
                <c:pt idx="3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A6B-4500-9A2F-37509B5365A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80387000"/>
        <c:axId val="167282904"/>
      </c:barChart>
      <c:catAx>
        <c:axId val="380387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67282904"/>
        <c:crosses val="autoZero"/>
        <c:auto val="1"/>
        <c:lblAlgn val="ctr"/>
        <c:lblOffset val="100"/>
        <c:noMultiLvlLbl val="0"/>
      </c:catAx>
      <c:valAx>
        <c:axId val="167282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80387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337155224018047E-2"/>
          <c:y val="3.2835820895522387E-2"/>
          <c:w val="0.90165699682276557"/>
          <c:h val="0.86805500058761309"/>
        </c:manualLayout>
      </c:layout>
      <c:barChart>
        <c:barDir val="col"/>
        <c:grouping val="clustered"/>
        <c:varyColors val="0"/>
        <c:ser>
          <c:idx val="0"/>
          <c:order val="0"/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cat>
            <c:strRef>
              <c:f>'CARGOS JUECES'!$A$3:$A$4</c:f>
              <c:strCache>
                <c:ptCount val="2"/>
                <c:pt idx="0">
                  <c:v>PROVISTOS EN PROPIEDAD</c:v>
                </c:pt>
                <c:pt idx="1">
                  <c:v>PROVISTOS EN PROVISIONALIDAD</c:v>
                </c:pt>
              </c:strCache>
            </c:strRef>
          </c:cat>
          <c:val>
            <c:numRef>
              <c:f>'CARGOS JUECES'!$B$3:$B$4</c:f>
              <c:numCache>
                <c:formatCode>General</c:formatCode>
                <c:ptCount val="2"/>
                <c:pt idx="0">
                  <c:v>65</c:v>
                </c:pt>
                <c:pt idx="1">
                  <c:v>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FDE-4B66-94B1-EF17F895CD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283688"/>
        <c:axId val="167286040"/>
      </c:barChart>
      <c:catAx>
        <c:axId val="167283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67286040"/>
        <c:crosses val="autoZero"/>
        <c:auto val="1"/>
        <c:lblAlgn val="ctr"/>
        <c:lblOffset val="100"/>
        <c:noMultiLvlLbl val="0"/>
      </c:catAx>
      <c:valAx>
        <c:axId val="167286040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6728368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cat>
            <c:strRef>
              <c:f>'CARGOS EMPLEADOS'!$A$3:$A$5</c:f>
              <c:strCache>
                <c:ptCount val="3"/>
                <c:pt idx="0">
                  <c:v>PROPIEDAD - 345 </c:v>
                </c:pt>
                <c:pt idx="1">
                  <c:v>PROVISIONALIDAD - 238</c:v>
                </c:pt>
                <c:pt idx="2">
                  <c:v>LIBRE NOMBRAMIENTO - 33 </c:v>
                </c:pt>
              </c:strCache>
            </c:strRef>
          </c:cat>
          <c:val>
            <c:numRef>
              <c:f>'CARGOS EMPLEADOS'!$B$3:$B$5</c:f>
              <c:numCache>
                <c:formatCode>General</c:formatCode>
                <c:ptCount val="3"/>
                <c:pt idx="0">
                  <c:v>345</c:v>
                </c:pt>
                <c:pt idx="1">
                  <c:v>238</c:v>
                </c:pt>
                <c:pt idx="2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5AA-47AB-89FE-D591D65087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167288000"/>
        <c:axId val="167283296"/>
      </c:barChart>
      <c:catAx>
        <c:axId val="167288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67283296"/>
        <c:crosses val="autoZero"/>
        <c:auto val="1"/>
        <c:lblAlgn val="ctr"/>
        <c:lblOffset val="100"/>
        <c:noMultiLvlLbl val="0"/>
      </c:catAx>
      <c:valAx>
        <c:axId val="167283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67288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'REPORTE ESTADISTICO'!$B$4</c:f>
              <c:strCache>
                <c:ptCount val="1"/>
                <c:pt idx="0">
                  <c:v>TOTAL DESPACHOS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'REPORTE ESTADISTICO'!$A$5:$A$8</c:f>
              <c:strCache>
                <c:ptCount val="4"/>
                <c:pt idx="0">
                  <c:v>TRIMESTRE 1</c:v>
                </c:pt>
                <c:pt idx="1">
                  <c:v>TRIMESTRE 2</c:v>
                </c:pt>
                <c:pt idx="2">
                  <c:v>TRIMESTRE 3</c:v>
                </c:pt>
                <c:pt idx="3">
                  <c:v>TRIMESTRE 4</c:v>
                </c:pt>
              </c:strCache>
            </c:strRef>
          </c:cat>
          <c:val>
            <c:numRef>
              <c:f>'REPORTE ESTADISTICO'!$B$5:$B$8</c:f>
              <c:numCache>
                <c:formatCode>General</c:formatCode>
                <c:ptCount val="4"/>
                <c:pt idx="0">
                  <c:v>153</c:v>
                </c:pt>
                <c:pt idx="1">
                  <c:v>153</c:v>
                </c:pt>
                <c:pt idx="2">
                  <c:v>153</c:v>
                </c:pt>
                <c:pt idx="3">
                  <c:v>153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0F-485E-ACC5-CBF103E5CF37}"/>
            </c:ext>
          </c:extLst>
        </c:ser>
        <c:ser>
          <c:idx val="1"/>
          <c:order val="1"/>
          <c:tx>
            <c:strRef>
              <c:f>'REPORTE ESTADISTICO'!$C$4</c:f>
              <c:strCache>
                <c:ptCount val="1"/>
                <c:pt idx="0">
                  <c:v>REPORTE A TIEMPO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'REPORTE ESTADISTICO'!$A$5:$A$8</c:f>
              <c:strCache>
                <c:ptCount val="4"/>
                <c:pt idx="0">
                  <c:v>TRIMESTRE 1</c:v>
                </c:pt>
                <c:pt idx="1">
                  <c:v>TRIMESTRE 2</c:v>
                </c:pt>
                <c:pt idx="2">
                  <c:v>TRIMESTRE 3</c:v>
                </c:pt>
                <c:pt idx="3">
                  <c:v>TRIMESTRE 4</c:v>
                </c:pt>
              </c:strCache>
            </c:strRef>
          </c:cat>
          <c:val>
            <c:numRef>
              <c:f>'REPORTE ESTADISTICO'!$C$5:$C$8</c:f>
              <c:numCache>
                <c:formatCode>General</c:formatCode>
                <c:ptCount val="4"/>
                <c:pt idx="0">
                  <c:v>153</c:v>
                </c:pt>
                <c:pt idx="1">
                  <c:v>152</c:v>
                </c:pt>
                <c:pt idx="2">
                  <c:v>147</c:v>
                </c:pt>
                <c:pt idx="3">
                  <c:v>146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90F-485E-ACC5-CBF103E5CF37}"/>
            </c:ext>
          </c:extLst>
        </c:ser>
        <c:ser>
          <c:idx val="2"/>
          <c:order val="2"/>
          <c:tx>
            <c:strRef>
              <c:f>'REPORTE ESTADISTICO'!$D$4</c:f>
              <c:strCache>
                <c:ptCount val="1"/>
                <c:pt idx="0">
                  <c:v>REPORTE EXTEMPORANEO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'REPORTE ESTADISTICO'!$A$5:$A$8</c:f>
              <c:strCache>
                <c:ptCount val="4"/>
                <c:pt idx="0">
                  <c:v>TRIMESTRE 1</c:v>
                </c:pt>
                <c:pt idx="1">
                  <c:v>TRIMESTRE 2</c:v>
                </c:pt>
                <c:pt idx="2">
                  <c:v>TRIMESTRE 3</c:v>
                </c:pt>
                <c:pt idx="3">
                  <c:v>TRIMESTRE 4</c:v>
                </c:pt>
              </c:strCache>
            </c:strRef>
          </c:cat>
          <c:val>
            <c:numRef>
              <c:f>'REPORTE ESTADISTICO'!$D$5:$D$8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6</c:v>
                </c:pt>
                <c:pt idx="3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90F-485E-ACC5-CBF103E5CF3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7282512"/>
        <c:axId val="167282120"/>
      </c:barChart>
      <c:catAx>
        <c:axId val="167282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67282120"/>
        <c:crosses val="autoZero"/>
        <c:auto val="1"/>
        <c:lblAlgn val="ctr"/>
        <c:lblOffset val="100"/>
        <c:noMultiLvlLbl val="0"/>
      </c:catAx>
      <c:valAx>
        <c:axId val="167282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67282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'OTRAS GESTIONES'!$A$4:$A$13</c:f>
              <c:strCache>
                <c:ptCount val="10"/>
                <c:pt idx="0">
                  <c:v>Cierre extraordinario de Despachos</c:v>
                </c:pt>
                <c:pt idx="1">
                  <c:v>Autorizaciones para contratar</c:v>
                </c:pt>
                <c:pt idx="2">
                  <c:v>Permiso para Estudio</c:v>
                </c:pt>
                <c:pt idx="3">
                  <c:v>Permiso de Residencia</c:v>
                </c:pt>
                <c:pt idx="4">
                  <c:v>Actualización de Datos</c:v>
                </c:pt>
                <c:pt idx="5">
                  <c:v>Conceptos Reconocimientos Judicaturas</c:v>
                </c:pt>
                <c:pt idx="6">
                  <c:v>Solicitudes de Tarjetas Profesionales</c:v>
                </c:pt>
                <c:pt idx="7">
                  <c:v>Licencias temporales</c:v>
                </c:pt>
                <c:pt idx="8">
                  <c:v>Conceptos Judicaturas
</c:v>
                </c:pt>
                <c:pt idx="9">
                  <c:v>Vigilancias Administrativas</c:v>
                </c:pt>
              </c:strCache>
            </c:strRef>
          </c:cat>
          <c:val>
            <c:numRef>
              <c:f>'OTRAS GESTIONES'!$B$4:$B$13</c:f>
              <c:numCache>
                <c:formatCode>General</c:formatCode>
                <c:ptCount val="10"/>
                <c:pt idx="0">
                  <c:v>30</c:v>
                </c:pt>
                <c:pt idx="1">
                  <c:v>17</c:v>
                </c:pt>
                <c:pt idx="2">
                  <c:v>14</c:v>
                </c:pt>
                <c:pt idx="3">
                  <c:v>47</c:v>
                </c:pt>
                <c:pt idx="4">
                  <c:v>120</c:v>
                </c:pt>
                <c:pt idx="5">
                  <c:v>142</c:v>
                </c:pt>
                <c:pt idx="6">
                  <c:v>271</c:v>
                </c:pt>
                <c:pt idx="7">
                  <c:v>95</c:v>
                </c:pt>
                <c:pt idx="8">
                  <c:v>117</c:v>
                </c:pt>
                <c:pt idx="9">
                  <c:v>225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563-4EAA-9E8E-94353327B9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67284080"/>
        <c:axId val="167284472"/>
      </c:barChart>
      <c:catAx>
        <c:axId val="167284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67284472"/>
        <c:crosses val="autoZero"/>
        <c:auto val="1"/>
        <c:lblAlgn val="ctr"/>
        <c:lblOffset val="100"/>
        <c:noMultiLvlLbl val="0"/>
      </c:catAx>
      <c:valAx>
        <c:axId val="167284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67284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200"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821928" cy="3511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6300754" y="0"/>
            <a:ext cx="4821928" cy="3511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1E6D32-3925-47F0-BE46-2D40062003BB}" type="datetimeFigureOut">
              <a:rPr lang="es-CO" smtClean="0"/>
              <a:t>13/05/2020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6659280"/>
            <a:ext cx="4821928" cy="351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6300754" y="6659280"/>
            <a:ext cx="4821928" cy="351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F8CC7-5175-4156-B26E-B27EF48DC9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889155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821238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6302375" y="0"/>
            <a:ext cx="4819650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F9A9E-9AFA-47F3-87B5-D35C64F8A305}" type="datetimeFigureOut">
              <a:rPr lang="es-CO" smtClean="0"/>
              <a:t>13/05/2020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4607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112838" y="3373438"/>
            <a:ext cx="8899525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821238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6302375" y="6659563"/>
            <a:ext cx="4819650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4F82E-DCEE-4CB8-86C5-18D5708E5C3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63435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4F82E-DCEE-4CB8-86C5-18D5708E5C3D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40508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4F82E-DCEE-4CB8-86C5-18D5708E5C3D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19772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4F82E-DCEE-4CB8-86C5-18D5708E5C3D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5293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5/13/2020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554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5/13/2020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279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5/13/2020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055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5/13/2020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203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5/13/2020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900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5/13/2020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259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5/13/2020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773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5/13/2020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4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5/13/2020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125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5/13/2020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841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5/13/2020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031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5/13/2020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518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302640" y="646239"/>
            <a:ext cx="86315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i="1" dirty="0">
                <a:solidFill>
                  <a:srgbClr val="002060"/>
                </a:solidFill>
                <a:latin typeface="Trebuchet MS (Títulos)"/>
              </a:rPr>
              <a:t>EDITORIAL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410346" y="2292840"/>
            <a:ext cx="1010489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sz="3200" b="1" i="1" dirty="0">
              <a:latin typeface="Trebuchet MS (Títulos)"/>
            </a:endParaRPr>
          </a:p>
          <a:p>
            <a:pPr algn="just"/>
            <a:r>
              <a:rPr lang="es-ES" sz="3200" i="1" dirty="0">
                <a:latin typeface="Trebuchet MS (Títulos)"/>
                <a:cs typeface="Arial" panose="020B0604020202020204" pitchFamily="34" charset="0"/>
              </a:rPr>
              <a:t>Detalle de las actividades y gestiones adelantadas por el Consejo Seccional de la Judicatura del Meta y la Dirección Seccional de Administración Judicial, entre el 1 de enero al 31 de Diciembre de 2019, con base en las directrices impartidas por el Consejo Superior de la Judicatura.</a:t>
            </a:r>
            <a:endParaRPr lang="es-CO" sz="3200" i="1" dirty="0">
              <a:latin typeface="Trebuchet MS (Títulos)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991305" y="1500317"/>
            <a:ext cx="86315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latin typeface="Trebuchet MS (Títulos)"/>
              </a:rPr>
              <a:t>INFORME DE GESTIÓN 2019</a:t>
            </a:r>
          </a:p>
        </p:txBody>
      </p:sp>
    </p:spTree>
    <p:extLst>
      <p:ext uri="{BB962C8B-B14F-4D97-AF65-F5344CB8AC3E}">
        <p14:creationId xmlns:p14="http://schemas.microsoft.com/office/powerpoint/2010/main" val="360028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28731" y="440170"/>
            <a:ext cx="589231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9065" algn="just">
              <a:spcAft>
                <a:spcPts val="0"/>
              </a:spcAft>
            </a:pPr>
            <a:r>
              <a:rPr lang="es-ES" sz="2500" b="1" i="1" spc="10" dirty="0">
                <a:latin typeface="Trebuchet MS (Títulos)"/>
                <a:ea typeface="Times New Roman" panose="02020603050405020304" pitchFamily="18" charset="0"/>
                <a:cs typeface="Tahoma" panose="020B0604030504040204" pitchFamily="34" charset="0"/>
              </a:rPr>
              <a:t>6.</a:t>
            </a:r>
            <a:r>
              <a:rPr lang="es-ES" sz="2500" b="1" i="1" dirty="0">
                <a:latin typeface="Trebuchet MS (Títulos)"/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  <a:r>
              <a:rPr lang="es-ES" sz="2500" b="1" i="1" spc="-5" dirty="0">
                <a:latin typeface="Trebuchet MS (Títulos)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r>
              <a:rPr lang="es-ES" sz="2500" b="1" i="1" spc="5" dirty="0">
                <a:latin typeface="Trebuchet MS (Títulos)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s-ES" sz="2500" b="1" i="1" spc="-5" dirty="0">
                <a:latin typeface="Trebuchet MS (Títulos)"/>
                <a:ea typeface="Times New Roman" panose="02020603050405020304" pitchFamily="18" charset="0"/>
                <a:cs typeface="Tahoma" panose="020B0604030504040204" pitchFamily="34" charset="0"/>
              </a:rPr>
              <a:t>MUN</a:t>
            </a:r>
            <a:r>
              <a:rPr lang="es-ES" sz="2500" b="1" i="1" spc="-15" dirty="0">
                <a:latin typeface="Trebuchet MS (Títulos)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s-ES" sz="2500" b="1" i="1" spc="20" dirty="0">
                <a:latin typeface="Trebuchet MS (Títulos)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r>
              <a:rPr lang="es-ES" sz="2500" b="1" i="1" spc="-30" dirty="0">
                <a:latin typeface="Trebuchet MS (Títulos)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s-ES" sz="2500" b="1" i="1" spc="20" dirty="0">
                <a:latin typeface="Trebuchet MS (Títulos)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r>
              <a:rPr lang="es-ES" sz="2500" b="1" i="1" spc="-15" dirty="0">
                <a:latin typeface="Trebuchet MS (Títulos)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s-ES" sz="2500" b="1" i="1" spc="30" dirty="0">
                <a:latin typeface="Trebuchet MS (Títulos)"/>
                <a:ea typeface="Times New Roman" panose="02020603050405020304" pitchFamily="18" charset="0"/>
                <a:cs typeface="Tahoma" panose="020B0604030504040204" pitchFamily="34" charset="0"/>
              </a:rPr>
              <a:t>Ó</a:t>
            </a:r>
            <a:r>
              <a:rPr lang="es-ES" sz="2500" b="1" i="1" dirty="0">
                <a:latin typeface="Trebuchet MS (Títulos)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s-ES" sz="2500" b="1" i="1" spc="-20" dirty="0">
                <a:latin typeface="Trebuchet MS (Títulos)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s-ES" sz="2500" b="1" i="1" spc="5" dirty="0">
                <a:latin typeface="Trebuchet MS (Títulos)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s-ES" sz="2500" b="1" i="1" spc="-30" dirty="0">
                <a:latin typeface="Trebuchet MS (Títulos)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s-ES" sz="2500" b="1" i="1" spc="10" dirty="0">
                <a:latin typeface="Trebuchet MS (Títulos)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s-ES" sz="2500" b="1" i="1" spc="20" dirty="0">
                <a:latin typeface="Trebuchet MS (Títulos)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s-ES" sz="2500" b="1" i="1" spc="-15" dirty="0">
                <a:latin typeface="Trebuchet MS (Títulos)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s-ES" sz="2500" b="1" i="1" spc="20" dirty="0">
                <a:latin typeface="Trebuchet MS (Títulos)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s-ES" sz="2500" b="1" i="1" spc="-30" dirty="0">
                <a:latin typeface="Trebuchet MS (Títulos)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s-ES" sz="2500" b="1" i="1" spc="-5" dirty="0">
                <a:latin typeface="Trebuchet MS (Títulos)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r>
              <a:rPr lang="es-ES" sz="2500" b="1" i="1" spc="-15" dirty="0">
                <a:latin typeface="Trebuchet MS (Títulos)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s-ES" sz="2500" b="1" i="1" spc="30" dirty="0">
                <a:latin typeface="Trebuchet MS (Títulos)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s-ES" sz="2500" b="1" i="1" spc="-5" dirty="0">
                <a:latin typeface="Trebuchet MS (Títulos)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s-ES" sz="2500" b="1" i="1" spc="-30" dirty="0">
                <a:latin typeface="Trebuchet MS (Títulos)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s-ES" sz="2500" b="1" i="1" dirty="0">
                <a:latin typeface="Trebuchet MS (Títulos)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endParaRPr lang="es-CO" sz="2500" i="1" dirty="0">
              <a:effectLst/>
              <a:latin typeface="Trebuchet MS (Títulos)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912962" y="871057"/>
            <a:ext cx="61238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065" algn="ctr">
              <a:spcAft>
                <a:spcPts val="0"/>
              </a:spcAft>
            </a:pPr>
            <a:r>
              <a:rPr lang="es-CO" sz="2000" b="1" i="1" dirty="0">
                <a:latin typeface="Trebuchet MS" panose="020B0603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Reuniones de Articulación y Seguimiento 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678354"/>
              </p:ext>
            </p:extLst>
          </p:nvPr>
        </p:nvGraphicFramePr>
        <p:xfrm>
          <a:off x="1081828" y="1751313"/>
          <a:ext cx="9255542" cy="4286823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80776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778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17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spc="1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Sesión Ordinaria de Sala del Consejo Seccional</a:t>
                      </a:r>
                      <a:endParaRPr lang="es-ES" sz="1400" b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spc="1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38</a:t>
                      </a:r>
                      <a:endParaRPr lang="es-ES" sz="16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47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spc="1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Reuniones Comité del Sistema de Responsabilidad Penal para Adolescentes</a:t>
                      </a:r>
                      <a:endParaRPr lang="es-ES" sz="1400" b="0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spc="1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es-ES" sz="1600" b="1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17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spc="1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Reuniones Grupo Seccional de Apoyo</a:t>
                      </a:r>
                      <a:endParaRPr lang="es-ES" sz="1400" b="0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spc="1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</a:t>
                      </a:r>
                      <a:endParaRPr lang="es-ES" sz="1600" b="1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3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spc="1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Reuniones Comité del Sistema Integrado de Gestión y Control de la Calidad y del Medio Ambiente - SIGCMA</a:t>
                      </a:r>
                      <a:endParaRPr lang="es-ES" sz="1400" b="0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spc="1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17</a:t>
                      </a:r>
                      <a:endParaRPr lang="es-ES" sz="1600" b="1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17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spc="1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Reuniones Comité Ejecución de Penas y Medidas de Seguridad</a:t>
                      </a:r>
                      <a:endParaRPr lang="es-ES" sz="1400" b="0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spc="1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endParaRPr lang="es-ES" sz="1600" b="1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17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spc="1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Reuniones Comité Seccional de Género</a:t>
                      </a:r>
                      <a:endParaRPr lang="es-ES" sz="1400" b="0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spc="1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endParaRPr lang="es-ES" sz="1600" b="1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17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spc="1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Reuniones Comité Convivencia Laboral</a:t>
                      </a:r>
                      <a:endParaRPr lang="es-ES" sz="1400" b="0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spc="1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endParaRPr lang="es-ES" sz="1600" b="1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17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spc="1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Reuniones con autoridades administrativas y policivas</a:t>
                      </a:r>
                      <a:endParaRPr lang="es-ES" sz="1400" b="0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spc="1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endParaRPr lang="es-ES" sz="1600" b="1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17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spc="1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Reuniones Juzgados Administrativos</a:t>
                      </a:r>
                      <a:endParaRPr lang="es-ES" sz="1400" b="0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spc="1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es-ES" sz="1600" b="1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17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spc="1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Reuniones Juzgados de Familia</a:t>
                      </a:r>
                      <a:endParaRPr lang="es-ES" sz="1400" b="0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spc="1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es-ES" sz="1600" b="1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17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spc="1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Mesa Departamental inter jurisdiccional Indígena  </a:t>
                      </a:r>
                      <a:endParaRPr lang="es-ES" sz="1400" b="0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spc="1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es-ES" sz="1600" b="1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17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spc="1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Reuniones Juzgados Penales – Garantías y Conocimiento</a:t>
                      </a:r>
                      <a:endParaRPr lang="es-ES" sz="1400" b="0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spc="1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</a:t>
                      </a:r>
                      <a:endParaRPr lang="es-ES" sz="1600" b="1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017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spc="1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 </a:t>
                      </a:r>
                      <a:endParaRPr lang="es-ES" sz="1400" b="0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spc="1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125</a:t>
                      </a:r>
                      <a:endParaRPr lang="es-ES" sz="1600" b="1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5395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533445" y="1241199"/>
            <a:ext cx="52920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u="sng" dirty="0">
                <a:solidFill>
                  <a:srgbClr val="002060"/>
                </a:solidFill>
                <a:latin typeface="Trebuchet MS (Títulos)"/>
                <a:ea typeface="Times New Roman" panose="02020603050405020304" pitchFamily="18" charset="0"/>
              </a:rPr>
              <a:t>CASOS EXITOSOS</a:t>
            </a:r>
            <a:endParaRPr lang="es-ES" sz="4000" u="sng" dirty="0">
              <a:solidFill>
                <a:srgbClr val="002060"/>
              </a:solidFill>
              <a:latin typeface="Trebuchet MS (Títulos)"/>
              <a:ea typeface="Times New Roman" panose="02020603050405020304" pitchFamily="18" charset="0"/>
            </a:endParaRPr>
          </a:p>
        </p:txBody>
      </p:sp>
      <p:pic>
        <p:nvPicPr>
          <p:cNvPr id="2" name="Picture 2" descr="Casos exitosos de Transformación Digital | Paru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28" y="2253804"/>
            <a:ext cx="8073748" cy="361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074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1204298" y="1358800"/>
            <a:ext cx="104255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2000" b="1" dirty="0">
                <a:latin typeface="Trebuchet MS (Títulos)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s-CO" sz="2000" b="1" dirty="0">
                <a:latin typeface="Trebuchet MS (Títulos)"/>
                <a:ea typeface="Times New Roman" panose="02020603050405020304" pitchFamily="18" charset="0"/>
                <a:cs typeface="Arial" panose="020B0604020202020204" pitchFamily="34" charset="0"/>
              </a:rPr>
              <a:t>LA REVOLUCIÓN TECNOLÓGICA EN LA JUSTICIA PENAL DE VILLAVICENCIO</a:t>
            </a:r>
            <a:endParaRPr lang="es-ES" sz="2000" b="1" dirty="0">
              <a:latin typeface="Trebuchet MS (Títulos)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045" y="2289955"/>
            <a:ext cx="4071556" cy="3052091"/>
          </a:xfrm>
          <a:prstGeom prst="rect">
            <a:avLst/>
          </a:prstGeom>
        </p:spPr>
      </p:pic>
      <p:pic>
        <p:nvPicPr>
          <p:cNvPr id="4" name="VID-20190920-WA00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2571" y="2301352"/>
            <a:ext cx="6096000" cy="33528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40435" y="303003"/>
            <a:ext cx="52920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4000" b="1" u="sng" dirty="0">
                <a:solidFill>
                  <a:srgbClr val="002060"/>
                </a:solidFill>
                <a:latin typeface="Trebuchet MS (Títulos)"/>
                <a:ea typeface="Times New Roman" panose="02020603050405020304" pitchFamily="18" charset="0"/>
              </a:rPr>
              <a:t>CASOS EXITOSOS</a:t>
            </a:r>
            <a:endParaRPr lang="es-ES" sz="4000" u="sng" dirty="0">
              <a:solidFill>
                <a:srgbClr val="002060"/>
              </a:solidFill>
              <a:latin typeface="Trebuchet MS (Títulos)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10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1126807" y="1235020"/>
            <a:ext cx="104255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2200" b="1" dirty="0">
                <a:latin typeface="Trebuchet MS (Títulos)"/>
                <a:ea typeface="Times New Roman" panose="02020603050405020304" pitchFamily="18" charset="0"/>
                <a:cs typeface="Arial" panose="020B0604020202020204" pitchFamily="34" charset="0"/>
              </a:rPr>
              <a:t>2. CENTRO DE ATENCIÓN ESPECIALIZADO EL YARI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845" y="1890038"/>
            <a:ext cx="4511590" cy="373389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887" y="1881352"/>
            <a:ext cx="4692880" cy="3733898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140435" y="303003"/>
            <a:ext cx="52920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4000" b="1" u="sng" dirty="0">
                <a:solidFill>
                  <a:srgbClr val="002060"/>
                </a:solidFill>
                <a:latin typeface="Trebuchet MS (Títulos)"/>
                <a:ea typeface="Times New Roman" panose="02020603050405020304" pitchFamily="18" charset="0"/>
              </a:rPr>
              <a:t>CASOS EXITOSOS</a:t>
            </a:r>
            <a:endParaRPr lang="es-ES" sz="4000" u="sng" dirty="0">
              <a:solidFill>
                <a:srgbClr val="002060"/>
              </a:solidFill>
              <a:latin typeface="Trebuchet MS (Títulos)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820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1006883" y="1375572"/>
            <a:ext cx="104255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2200" b="1" dirty="0">
                <a:latin typeface="Trebuchet MS (Títulos)"/>
                <a:ea typeface="Times New Roman" panose="02020603050405020304" pitchFamily="18" charset="0"/>
                <a:cs typeface="Arial" panose="020B0604020202020204" pitchFamily="34" charset="0"/>
              </a:rPr>
              <a:t>2. CENTRO DE ATENCIÓN ESPECIALIZADO EL YARI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8" r="20356" b="25307"/>
          <a:stretch/>
        </p:blipFill>
        <p:spPr>
          <a:xfrm>
            <a:off x="1006883" y="2064838"/>
            <a:ext cx="4867921" cy="330164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35" y="2064838"/>
            <a:ext cx="5264458" cy="3301646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140435" y="303003"/>
            <a:ext cx="52920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4000" b="1" u="sng" dirty="0">
                <a:solidFill>
                  <a:srgbClr val="002060"/>
                </a:solidFill>
                <a:latin typeface="Trebuchet MS (Títulos)"/>
                <a:ea typeface="Times New Roman" panose="02020603050405020304" pitchFamily="18" charset="0"/>
              </a:rPr>
              <a:t>CASOS EXITOSOS</a:t>
            </a:r>
            <a:endParaRPr lang="es-ES" sz="4000" u="sng" dirty="0">
              <a:solidFill>
                <a:srgbClr val="002060"/>
              </a:solidFill>
              <a:latin typeface="Trebuchet MS (Títulos)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142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927635" y="1299688"/>
            <a:ext cx="104255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2200" b="1" dirty="0">
                <a:latin typeface="Trebuchet MS (Títulos)"/>
                <a:ea typeface="Times New Roman" panose="02020603050405020304" pitchFamily="18" charset="0"/>
                <a:cs typeface="Arial" panose="020B0604020202020204" pitchFamily="34" charset="0"/>
              </a:rPr>
              <a:t>2. CENTRO DE ATENCIÓN ESPECIALIZADO EL YARI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348" y="1988598"/>
            <a:ext cx="8336132" cy="427903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140435" y="303003"/>
            <a:ext cx="52920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4000" b="1" u="sng" dirty="0">
                <a:solidFill>
                  <a:srgbClr val="002060"/>
                </a:solidFill>
                <a:latin typeface="Trebuchet MS (Títulos)"/>
                <a:ea typeface="Times New Roman" panose="02020603050405020304" pitchFamily="18" charset="0"/>
              </a:rPr>
              <a:t>CASOS EXITOSOS</a:t>
            </a:r>
            <a:endParaRPr lang="es-ES" sz="4000" u="sng" dirty="0">
              <a:solidFill>
                <a:srgbClr val="002060"/>
              </a:solidFill>
              <a:latin typeface="Trebuchet MS (Títulos)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666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790865" y="1401190"/>
            <a:ext cx="10425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2000" b="1" dirty="0">
                <a:latin typeface="Trebuchet MS (Títulos)"/>
                <a:ea typeface="Times New Roman" panose="02020603050405020304" pitchFamily="18" charset="0"/>
                <a:cs typeface="Arial" panose="020B0604020202020204" pitchFamily="34" charset="0"/>
              </a:rPr>
              <a:t>3. DESCONGESTIÓN DE JUZGADOS DE EJECUCION DE PENAS- REMITIENDO  PROCESOS A JUZGADOS MUNICIPALES PARA TRAMITES POSTERIORES.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b="6339"/>
          <a:stretch/>
        </p:blipFill>
        <p:spPr>
          <a:xfrm>
            <a:off x="542892" y="2463867"/>
            <a:ext cx="4531126" cy="3568822"/>
          </a:xfrm>
          <a:prstGeom prst="rect">
            <a:avLst/>
          </a:prstGeom>
        </p:spPr>
      </p:pic>
      <p:pic>
        <p:nvPicPr>
          <p:cNvPr id="1028" name="Picture 4" descr="Resultado de imagen de descongestion de juzgad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291" y="2499377"/>
            <a:ext cx="5105919" cy="349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6140435" y="303003"/>
            <a:ext cx="52920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4000" b="1" u="sng" dirty="0">
                <a:solidFill>
                  <a:srgbClr val="002060"/>
                </a:solidFill>
                <a:latin typeface="Trebuchet MS (Títulos)"/>
                <a:ea typeface="Times New Roman" panose="02020603050405020304" pitchFamily="18" charset="0"/>
              </a:rPr>
              <a:t>CASOS EXITOSOS</a:t>
            </a:r>
            <a:endParaRPr lang="es-ES" sz="4000" u="sng" dirty="0">
              <a:solidFill>
                <a:srgbClr val="002060"/>
              </a:solidFill>
              <a:latin typeface="Trebuchet MS (Títulos)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735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6031947" y="519980"/>
            <a:ext cx="52920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u="sng" dirty="0">
                <a:solidFill>
                  <a:srgbClr val="002060"/>
                </a:solidFill>
                <a:latin typeface="Trebuchet MS (Títulos)"/>
                <a:ea typeface="Times New Roman" panose="02020603050405020304" pitchFamily="18" charset="0"/>
              </a:rPr>
              <a:t>CASOS EXITOSOS</a:t>
            </a:r>
            <a:endParaRPr lang="es-ES" sz="4000" u="sng" dirty="0">
              <a:solidFill>
                <a:srgbClr val="002060"/>
              </a:solidFill>
              <a:latin typeface="Trebuchet MS (Títulos)"/>
              <a:ea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562716" y="1674364"/>
            <a:ext cx="917553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200" b="1" dirty="0">
                <a:solidFill>
                  <a:prstClr val="black"/>
                </a:solidFill>
                <a:latin typeface="Trebuchet MS (Títulos)"/>
                <a:ea typeface="Times New Roman" panose="02020603050405020304" pitchFamily="18" charset="0"/>
                <a:cs typeface="Arial" panose="020B0604020202020204" pitchFamily="34" charset="0"/>
              </a:rPr>
              <a:t>4. RECERTIFICACIÓN DE ICONTEC</a:t>
            </a:r>
          </a:p>
        </p:txBody>
      </p:sp>
      <p:pic>
        <p:nvPicPr>
          <p:cNvPr id="15" name="Imagen 14" descr="Logos de calidad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6443" y="3202613"/>
            <a:ext cx="2772333" cy="15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Resultado de imagen de imagen de cumplimienrto de requisi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207" y="2551749"/>
            <a:ext cx="3338740" cy="364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51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1144261" y="1751666"/>
            <a:ext cx="71008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200" b="1" dirty="0">
                <a:solidFill>
                  <a:prstClr val="black"/>
                </a:solidFill>
                <a:latin typeface="Trebuchet MS (Títulos)"/>
                <a:ea typeface="Times New Roman" panose="02020603050405020304" pitchFamily="18" charset="0"/>
                <a:cs typeface="Arial" panose="020B0604020202020204" pitchFamily="34" charset="0"/>
              </a:rPr>
              <a:t>5. TALLERES DE CAPACITACIÓN ESTADISTICA </a:t>
            </a:r>
          </a:p>
        </p:txBody>
      </p:sp>
      <p:pic>
        <p:nvPicPr>
          <p:cNvPr id="2050" name="Picture 2" descr="Resultado de imagen de imagen DICTAR CLA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0" t="35458" r="5835"/>
          <a:stretch/>
        </p:blipFill>
        <p:spPr bwMode="auto">
          <a:xfrm>
            <a:off x="2836189" y="2377341"/>
            <a:ext cx="6276813" cy="448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3788177" y="787278"/>
            <a:ext cx="91755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u="sng" dirty="0">
                <a:solidFill>
                  <a:srgbClr val="002060"/>
                </a:solidFill>
                <a:latin typeface="Trebuchet MS (Títulos)"/>
                <a:ea typeface="Times New Roman" panose="02020603050405020304" pitchFamily="18" charset="0"/>
              </a:rPr>
              <a:t>CASOS EXITOSOS</a:t>
            </a:r>
            <a:endParaRPr lang="es-ES" sz="4000" u="sng" dirty="0">
              <a:solidFill>
                <a:srgbClr val="002060"/>
              </a:solidFill>
              <a:latin typeface="Trebuchet MS (Títulos)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898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87458" y="1448963"/>
            <a:ext cx="6106332" cy="5153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ángulo 13"/>
          <p:cNvSpPr/>
          <p:nvPr/>
        </p:nvSpPr>
        <p:spPr>
          <a:xfrm>
            <a:off x="542892" y="1472082"/>
            <a:ext cx="595089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2000" b="1" dirty="0">
                <a:latin typeface="Trebuchet MS (Títulos)"/>
                <a:ea typeface="Times New Roman" panose="02020603050405020304" pitchFamily="18" charset="0"/>
                <a:cs typeface="Arial" panose="020B0604020202020204" pitchFamily="34" charset="0"/>
              </a:rPr>
              <a:t>6. COMITÉ DE GENERO</a:t>
            </a:r>
          </a:p>
          <a:p>
            <a:pPr algn="just">
              <a:spcAft>
                <a:spcPts val="0"/>
              </a:spcAft>
            </a:pPr>
            <a:endParaRPr lang="es-ES" sz="2000" b="1" dirty="0">
              <a:latin typeface="Trebuchet MS (Títulos)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s-CO" sz="2000" dirty="0">
                <a:latin typeface="Trebuchet MS (Títulos)"/>
                <a:cs typeface="Arial" panose="020B0604020202020204" pitchFamily="34" charset="0"/>
              </a:rPr>
              <a:t>El Consejo Seccional de la Judicatura del Meta llevo a cabo conversatorios con el LGTBI y mujeres con discapacidad y violencia de género, así como una exposición de feminicidio en la entrada del Palacio de Justicia del Distrito de Villavicencio, igualmente, cada 25 de mes se incentiva a los servidores judiciales portar como símbolo de apoyo a genero una prenda de color  blanca o de color naranja y se participó en la sentencias de inclusión de género, siendo ganadora de dicho evento la Juez Segunda Civil del Circuito Especializado en Restitución de Tierras y un reconocimiento al Juez Primero Promiscuo del Circuito de Puerto López.</a:t>
            </a:r>
            <a:endParaRPr lang="es-ES" sz="2000" b="1" dirty="0">
              <a:latin typeface="Trebuchet MS (Títulos)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224" y="2134602"/>
            <a:ext cx="5368424" cy="344478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326415" y="627639"/>
            <a:ext cx="52920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4000" b="1" u="sng" dirty="0">
                <a:solidFill>
                  <a:srgbClr val="002060"/>
                </a:solidFill>
                <a:latin typeface="Trebuchet MS (Títulos)"/>
                <a:ea typeface="Times New Roman" panose="02020603050405020304" pitchFamily="18" charset="0"/>
              </a:rPr>
              <a:t>CASOS EXITOSOS</a:t>
            </a:r>
            <a:endParaRPr lang="es-ES" sz="4000" u="sng" dirty="0">
              <a:solidFill>
                <a:srgbClr val="002060"/>
              </a:solidFill>
              <a:latin typeface="Trebuchet MS (Títulos)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784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357085" y="481679"/>
            <a:ext cx="109856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CO" sz="4000" b="1" dirty="0">
                <a:solidFill>
                  <a:srgbClr val="002060"/>
                </a:solidFill>
                <a:latin typeface="Trebuchet MS (Títulos)"/>
              </a:rPr>
              <a:t>CONTEXTO</a:t>
            </a:r>
            <a:endParaRPr lang="es-ES" sz="4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989735" y="1618287"/>
            <a:ext cx="4587499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500" dirty="0">
                <a:latin typeface="Trebuchet MS (Títulos)"/>
                <a:ea typeface="Verdana" panose="020B0604030504040204" pitchFamily="34" charset="0"/>
                <a:cs typeface="Verdana" panose="020B0604030504040204" pitchFamily="34" charset="0"/>
              </a:rPr>
              <a:t>El Distrito Judicial de Villavicencio está integrado por cinco (5) departamentos de la Orinoquía y la Amazonía como son: Meta, Guaviare, Vichada, Guainía, Vaupés y tres municipios de Cundinamarca, equivalente al 32%  de extensión territorial del 100% del País.</a:t>
            </a:r>
            <a:endParaRPr lang="es-ES" sz="2500" i="1" dirty="0">
              <a:latin typeface="Trebuchet MS (Títulos)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Imagen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" t="17663" r="3221" b="2534"/>
          <a:stretch/>
        </p:blipFill>
        <p:spPr bwMode="auto">
          <a:xfrm>
            <a:off x="954129" y="1189565"/>
            <a:ext cx="5552104" cy="54635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4706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927635" y="1402469"/>
            <a:ext cx="10425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2000" b="1" dirty="0">
                <a:latin typeface="Trebuchet MS (Títulos)"/>
                <a:ea typeface="Times New Roman" panose="02020603050405020304" pitchFamily="18" charset="0"/>
                <a:cs typeface="Arial" panose="020B0604020202020204" pitchFamily="34" charset="0"/>
              </a:rPr>
              <a:t>7. TRASLADOS TRANSITORIOS DE DESPACHOS, JUECES Y EMPLEADOS A LAS CABECERAS DE CIRCUITOS</a:t>
            </a:r>
          </a:p>
        </p:txBody>
      </p:sp>
      <p:pic>
        <p:nvPicPr>
          <p:cNvPr id="7" name="Picture 2" descr="Federación de Sanidad y Sectores Sociosanitarios de CCOO Aragó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843" y="2253803"/>
            <a:ext cx="4558093" cy="297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ómo simplificar el trámite de los procesos de amparo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637" y="2240923"/>
            <a:ext cx="4850191" cy="298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6140435" y="303003"/>
            <a:ext cx="52920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4000" b="1" u="sng" dirty="0">
                <a:solidFill>
                  <a:srgbClr val="002060"/>
                </a:solidFill>
                <a:latin typeface="Trebuchet MS (Títulos)"/>
                <a:ea typeface="Times New Roman" panose="02020603050405020304" pitchFamily="18" charset="0"/>
              </a:rPr>
              <a:t>CASOS EXITOSOS</a:t>
            </a:r>
            <a:endParaRPr lang="es-ES" sz="4000" u="sng" dirty="0">
              <a:solidFill>
                <a:srgbClr val="002060"/>
              </a:solidFill>
              <a:latin typeface="Trebuchet MS (Títulos)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486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796991" y="1445254"/>
            <a:ext cx="917553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200" b="1" dirty="0">
                <a:solidFill>
                  <a:prstClr val="black"/>
                </a:solidFill>
                <a:latin typeface="Trebuchet MS (Títulos)"/>
                <a:ea typeface="Times New Roman" panose="02020603050405020304" pitchFamily="18" charset="0"/>
                <a:cs typeface="Arial" panose="020B0604020202020204" pitchFamily="34" charset="0"/>
              </a:rPr>
              <a:t>8. CONSULTA DE OPINIÓN Y DE PROFUNDIZACIÓN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640" y="2093529"/>
            <a:ext cx="7389882" cy="428134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031947" y="519980"/>
            <a:ext cx="52920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u="sng" dirty="0">
                <a:solidFill>
                  <a:srgbClr val="002060"/>
                </a:solidFill>
                <a:latin typeface="Trebuchet MS (Títulos)"/>
                <a:ea typeface="Times New Roman" panose="02020603050405020304" pitchFamily="18" charset="0"/>
              </a:rPr>
              <a:t>CASOS EXITOSOS</a:t>
            </a:r>
            <a:endParaRPr lang="es-ES" sz="4000" u="sng" dirty="0">
              <a:solidFill>
                <a:srgbClr val="002060"/>
              </a:solidFill>
              <a:latin typeface="Trebuchet MS (Títulos)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814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327356" y="2854911"/>
            <a:ext cx="917553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5000" b="1" dirty="0">
                <a:solidFill>
                  <a:srgbClr val="002060"/>
                </a:solidFill>
                <a:latin typeface="Trebuchet MS (Títulos)"/>
                <a:ea typeface="Times New Roman" panose="02020603050405020304" pitchFamily="18" charset="0"/>
              </a:rPr>
              <a:t>GRACIAS!</a:t>
            </a:r>
          </a:p>
        </p:txBody>
      </p:sp>
    </p:spTree>
    <p:extLst>
      <p:ext uri="{BB962C8B-B14F-4D97-AF65-F5344CB8AC3E}">
        <p14:creationId xmlns:p14="http://schemas.microsoft.com/office/powerpoint/2010/main" val="2448895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771659"/>
              </p:ext>
            </p:extLst>
          </p:nvPr>
        </p:nvGraphicFramePr>
        <p:xfrm>
          <a:off x="363313" y="139483"/>
          <a:ext cx="4983602" cy="652368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935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900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05005">
                <a:tc>
                  <a:txBody>
                    <a:bodyPr/>
                    <a:lstStyle/>
                    <a:p>
                      <a:r>
                        <a:rPr lang="es-CO" sz="1400" dirty="0"/>
                        <a:t>CANT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ESPECIALIDAD – DESPACHOS JUDICIALES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9847"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400" dirty="0"/>
                        <a:t>CIVILES DEL CIRCUITO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9847"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400" dirty="0"/>
                        <a:t>CIVILES MUNICIPALES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9847"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400" dirty="0"/>
                        <a:t>JUZGADOS DE FAMILIA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9847"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400" dirty="0"/>
                        <a:t>LABORALES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9847"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400" dirty="0"/>
                        <a:t>PEQ. CAUSAS LABORALES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9847"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9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400" dirty="0"/>
                        <a:t>ADMINISTRATIVOS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9847"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400" dirty="0"/>
                        <a:t>PROMISCUOS</a:t>
                      </a:r>
                      <a:r>
                        <a:rPr lang="es-CO" sz="1400" baseline="0" dirty="0"/>
                        <a:t> DE FAMILIA</a:t>
                      </a:r>
                      <a:endParaRPr lang="es-CO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9847"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400" dirty="0"/>
                        <a:t>PROMISCUOS</a:t>
                      </a:r>
                      <a:r>
                        <a:rPr lang="es-CO" sz="1400" baseline="0" dirty="0"/>
                        <a:t> DEL CIRCUITO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9847"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400" dirty="0"/>
                        <a:t>PROMISCUOS MUNICIPALES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9847"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400" dirty="0"/>
                        <a:t>PENALES DEL CIRCUITO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99847"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400" dirty="0"/>
                        <a:t>PENALES DEL CIRCUITO ESPECIALIZADO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99847"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400" dirty="0"/>
                        <a:t>PENALES</a:t>
                      </a:r>
                      <a:r>
                        <a:rPr lang="es-CO" sz="1400" baseline="0" dirty="0"/>
                        <a:t> MUNICIPALES</a:t>
                      </a:r>
                      <a:endParaRPr lang="es-CO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17037"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400" dirty="0"/>
                        <a:t>PENALES MUNICIPALES AMBULANTES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06679"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400" dirty="0"/>
                        <a:t>EJECUCION DE PENAS Y MEDIDAS DE SEGURIDAD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03407"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400" dirty="0"/>
                        <a:t>PENALES DEL CIRUITO PARA ADOLESCENTES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99847"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400" dirty="0"/>
                        <a:t>PENALES MUNICIPALES PARA ADOLESCENTES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505005"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400" dirty="0"/>
                        <a:t>CIVILES DEL CIRCUITO ESPECIALIZADOS EN REST</a:t>
                      </a:r>
                      <a:r>
                        <a:rPr lang="es-CO" sz="1400" baseline="0" dirty="0"/>
                        <a:t> DE TIERRAS</a:t>
                      </a:r>
                      <a:endParaRPr lang="es-CO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303178"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400" u="none" dirty="0"/>
                        <a:t>PEQUEÑAS CAUSAS Y COMPETENCIA MÚLTIPL</a:t>
                      </a:r>
                      <a:r>
                        <a:rPr lang="es-CO" sz="1400" u="none" baseline="0" dirty="0"/>
                        <a:t>E</a:t>
                      </a:r>
                      <a:endParaRPr lang="es-CO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99847">
                <a:tc>
                  <a:txBody>
                    <a:bodyPr/>
                    <a:lstStyle/>
                    <a:p>
                      <a:r>
                        <a:rPr lang="es-CO" sz="1400" u="none" dirty="0"/>
                        <a:t> </a:t>
                      </a:r>
                      <a:r>
                        <a:rPr lang="es-CO" sz="1400" u="none" baseline="0" dirty="0"/>
                        <a:t> </a:t>
                      </a:r>
                      <a:r>
                        <a:rPr lang="es-CO" sz="1400" b="1" u="sng" baseline="0" dirty="0"/>
                        <a:t>1</a:t>
                      </a:r>
                      <a:r>
                        <a:rPr lang="es-CO" sz="1400" b="1" u="sng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400" b="1" u="sng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679018"/>
              </p:ext>
            </p:extLst>
          </p:nvPr>
        </p:nvGraphicFramePr>
        <p:xfrm>
          <a:off x="5402045" y="120942"/>
          <a:ext cx="6454158" cy="348318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4541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97982">
                <a:tc>
                  <a:txBody>
                    <a:bodyPr/>
                    <a:lstStyle/>
                    <a:p>
                      <a:pPr algn="ctr"/>
                      <a:r>
                        <a:rPr lang="es-CO" sz="1300" dirty="0"/>
                        <a:t>CENTROS DE SERVICIOS ADMINISTRATIVOS O JUDICIALES PARA APOYO</a:t>
                      </a:r>
                      <a:r>
                        <a:rPr lang="es-CO" sz="1300" baseline="0" dirty="0"/>
                        <a:t> A LOS JUZGADOS</a:t>
                      </a:r>
                      <a:endParaRPr lang="es-CO" sz="13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8029">
                <a:tc>
                  <a:txBody>
                    <a:bodyPr/>
                    <a:lstStyle/>
                    <a:p>
                      <a:r>
                        <a:rPr lang="es-CO" sz="1300" dirty="0"/>
                        <a:t>JUZGADOS DE EJECUCION DE PENAS</a:t>
                      </a:r>
                      <a:r>
                        <a:rPr lang="es-CO" sz="1300" baseline="0" dirty="0"/>
                        <a:t> Y MEDIDAS DE SEGURIDAD – VILLAVICENCIO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516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300" baseline="0" dirty="0"/>
                        <a:t>JUSGADOS DE EJECUCIÓN DE PENAS Y MEDIDAS DE SEGURIDAD - ACACIAS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r>
                        <a:rPr lang="es-CO" sz="1300" dirty="0"/>
                        <a:t>JUZGADOS</a:t>
                      </a:r>
                      <a:r>
                        <a:rPr lang="es-CO" sz="1300" baseline="0" dirty="0"/>
                        <a:t> PENAL DEL CIRCUITO ESPECIALIZADO – VILLAVICENCIO</a:t>
                      </a:r>
                      <a:endParaRPr lang="es-CO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s-CO" sz="1300" dirty="0"/>
                        <a:t>JUZGADOS PENALES MUNICIPALES – VILLAVICENCIO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es-CO" sz="1300" dirty="0"/>
                        <a:t>JUZGADOS PENALES</a:t>
                      </a:r>
                      <a:r>
                        <a:rPr lang="es-CO" sz="1300" baseline="0" dirty="0"/>
                        <a:t> PARA ADOLESCENTES - VILLAVICENCIO</a:t>
                      </a:r>
                      <a:endParaRPr lang="es-CO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es-CO" sz="1300" dirty="0"/>
                        <a:t>JUZGADOS PROMISCUOS MUNICIPALES - ACACIAS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300" dirty="0"/>
                        <a:t>JUZGADOS</a:t>
                      </a:r>
                      <a:r>
                        <a:rPr lang="es-CO" sz="1300" baseline="0" dirty="0"/>
                        <a:t> PROMISCUOS MUNICIPALES - GRANADA</a:t>
                      </a:r>
                      <a:endParaRPr lang="es-CO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es-CO" sz="1300" dirty="0"/>
                        <a:t>JUZGADOS PROMISCUOS</a:t>
                      </a:r>
                      <a:r>
                        <a:rPr lang="es-CO" sz="1300" baseline="0" dirty="0"/>
                        <a:t> MUNICIPALES – PUERTO LOPEZ</a:t>
                      </a:r>
                      <a:endParaRPr lang="es-CO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300" dirty="0"/>
                        <a:t>JUZGADOS PROMISCUOS</a:t>
                      </a:r>
                      <a:r>
                        <a:rPr lang="es-CO" sz="1300" baseline="0" dirty="0"/>
                        <a:t> MUNICIPALES – SAN JOSE DEL GUAVIARE</a:t>
                      </a:r>
                      <a:endParaRPr lang="es-CO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300" dirty="0"/>
                        <a:t>JUZGADOS PROMISCUOS</a:t>
                      </a:r>
                      <a:r>
                        <a:rPr lang="es-CO" sz="1300" baseline="0" dirty="0"/>
                        <a:t> MUNICIPALES – SAN MARTIN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300" b="1" u="sng" dirty="0"/>
                        <a:t>10</a:t>
                      </a:r>
                      <a:r>
                        <a:rPr lang="es-CO" sz="1300" b="1" dirty="0"/>
                        <a:t> </a:t>
                      </a:r>
                      <a:r>
                        <a:rPr lang="es-CO" sz="1300" b="1" baseline="0" dirty="0"/>
                        <a:t>      </a:t>
                      </a:r>
                      <a:r>
                        <a:rPr lang="es-CO" sz="1300" b="1" u="sng" baseline="0" dirty="0"/>
                        <a:t>TOTAL CENTROS DE SERVICIOS ADMINISTRATIVOS O JUDICIALES PARA APOYO</a:t>
                      </a:r>
                      <a:r>
                        <a:rPr lang="es-CO" sz="1300" u="sng" baseline="0" dirty="0"/>
                        <a:t> </a:t>
                      </a:r>
                      <a:endParaRPr lang="es-CO" sz="1300" b="1" u="sn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777584"/>
              </p:ext>
            </p:extLst>
          </p:nvPr>
        </p:nvGraphicFramePr>
        <p:xfrm>
          <a:off x="5430420" y="3673656"/>
          <a:ext cx="6456778" cy="3060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842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758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967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7656">
                <a:tc>
                  <a:txBody>
                    <a:bodyPr/>
                    <a:lstStyle/>
                    <a:p>
                      <a:pPr algn="ctr"/>
                      <a:r>
                        <a:rPr lang="es-CO" sz="1300" dirty="0"/>
                        <a:t>TRIBUNALES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300" dirty="0"/>
                        <a:t>DESPACHOS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300" dirty="0"/>
                        <a:t>ESPECIALIDAD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7656">
                <a:tc rowSpan="2">
                  <a:txBody>
                    <a:bodyPr/>
                    <a:lstStyle/>
                    <a:p>
                      <a:pPr algn="just"/>
                      <a:r>
                        <a:rPr lang="es-CO" sz="1300" dirty="0"/>
                        <a:t>TRIBUNAL</a:t>
                      </a:r>
                      <a:r>
                        <a:rPr lang="es-CO" sz="1300" baseline="0" dirty="0"/>
                        <a:t> SUPERIOR – JURISDICCIÓN ORDINARIA </a:t>
                      </a:r>
                      <a:endParaRPr lang="es-CO" sz="1300" dirty="0"/>
                    </a:p>
                  </a:txBody>
                  <a:tcPr marT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3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300" baseline="0" dirty="0"/>
                        <a:t>SALA PENAL </a:t>
                      </a:r>
                      <a:endParaRPr lang="es-CO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6437">
                <a:tc vMerge="1">
                  <a:txBody>
                    <a:bodyPr/>
                    <a:lstStyle/>
                    <a:p>
                      <a:pPr algn="ctr"/>
                      <a:endParaRPr lang="es-C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3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300" dirty="0"/>
                        <a:t>SALA CIVIL</a:t>
                      </a:r>
                      <a:r>
                        <a:rPr lang="es-CO" sz="1300" baseline="0" dirty="0"/>
                        <a:t> - </a:t>
                      </a:r>
                      <a:r>
                        <a:rPr lang="es-CO" sz="1300" dirty="0"/>
                        <a:t>LABORAL - FAMILIA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1191">
                <a:tc>
                  <a:txBody>
                    <a:bodyPr/>
                    <a:lstStyle/>
                    <a:p>
                      <a:pPr algn="l"/>
                      <a:r>
                        <a:rPr lang="es-CO" sz="1300" dirty="0"/>
                        <a:t>TRIBUNAL</a:t>
                      </a:r>
                      <a:r>
                        <a:rPr lang="es-CO" sz="1300" baseline="0" dirty="0"/>
                        <a:t> SUPERIOR – JURISDICCIÓN DE LO CONTENCIOSO ADMINISTRATIVO</a:t>
                      </a:r>
                      <a:endParaRPr lang="es-CO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3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sz="1300" dirty="0"/>
                        <a:t>TRIBUNAL</a:t>
                      </a:r>
                      <a:r>
                        <a:rPr lang="es-CO" sz="1300" baseline="0" dirty="0"/>
                        <a:t> DE LO CONTENCIOSO </a:t>
                      </a:r>
                      <a:r>
                        <a:rPr lang="es-CO" sz="1300" dirty="0"/>
                        <a:t>ADMINISTRATIVO</a:t>
                      </a:r>
                      <a:r>
                        <a:rPr lang="es-CO" sz="1300" baseline="0" dirty="0"/>
                        <a:t> DEL META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7656">
                <a:tc>
                  <a:txBody>
                    <a:bodyPr/>
                    <a:lstStyle/>
                    <a:p>
                      <a:pPr algn="ctr"/>
                      <a:endParaRPr lang="es-CO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3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300" dirty="0"/>
                        <a:t>SALA JURISDICCIONAL DISCIPLINARIA</a:t>
                      </a:r>
                      <a:r>
                        <a:rPr lang="es-CO" sz="1300" baseline="0" dirty="0"/>
                        <a:t> SECCIONAL</a:t>
                      </a:r>
                      <a:endParaRPr lang="es-CO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7656">
                <a:tc>
                  <a:txBody>
                    <a:bodyPr/>
                    <a:lstStyle/>
                    <a:p>
                      <a:pPr algn="ctr"/>
                      <a:endParaRPr lang="es-CO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3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300" dirty="0"/>
                        <a:t>CONSEJO</a:t>
                      </a:r>
                      <a:r>
                        <a:rPr lang="es-CO" sz="1300" baseline="0" dirty="0"/>
                        <a:t> SECCIONAL DE LA JUDICATURA DEL META </a:t>
                      </a:r>
                      <a:endParaRPr lang="es-CO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7656">
                <a:tc>
                  <a:txBody>
                    <a:bodyPr/>
                    <a:lstStyle/>
                    <a:p>
                      <a:r>
                        <a:rPr lang="es-CO" sz="1300" u="none" dirty="0"/>
                        <a:t> </a:t>
                      </a:r>
                      <a:r>
                        <a:rPr lang="es-CO" sz="1300" u="none" baseline="0" dirty="0"/>
                        <a:t> </a:t>
                      </a:r>
                      <a:endParaRPr lang="es-CO" sz="1300" b="0" u="sng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300" b="1" u="sng" baseline="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300" b="1" u="sng" baseline="0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6935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2397244317"/>
              </p:ext>
            </p:extLst>
          </p:nvPr>
        </p:nvGraphicFramePr>
        <p:xfrm>
          <a:off x="3238500" y="2006600"/>
          <a:ext cx="7235258" cy="3959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50 CuadroTexto"/>
          <p:cNvSpPr txBox="1">
            <a:spLocks noChangeArrowheads="1"/>
          </p:cNvSpPr>
          <p:nvPr/>
        </p:nvSpPr>
        <p:spPr bwMode="auto">
          <a:xfrm>
            <a:off x="1791689" y="1392628"/>
            <a:ext cx="429944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1.1 Solicitudes de traslados. 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3941413" y="683647"/>
            <a:ext cx="81123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altLang="es-CO" sz="3000" b="1" dirty="0">
                <a:solidFill>
                  <a:srgbClr val="002060"/>
                </a:solidFill>
                <a:latin typeface="Trebuchet MS (Títulos)"/>
              </a:rPr>
              <a:t>I. GESTIÓN JUDICIAL  Y ADMINISTRATIVA.</a:t>
            </a:r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2824391"/>
              </p:ext>
            </p:extLst>
          </p:nvPr>
        </p:nvGraphicFramePr>
        <p:xfrm>
          <a:off x="1823456" y="1791643"/>
          <a:ext cx="9660788" cy="3338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206431"/>
              </p:ext>
            </p:extLst>
          </p:nvPr>
        </p:nvGraphicFramePr>
        <p:xfrm>
          <a:off x="1982776" y="5424407"/>
          <a:ext cx="8216720" cy="116862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5947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15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209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1797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4153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17087"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1" u="none" strike="noStrike" dirty="0">
                          <a:effectLst/>
                        </a:rPr>
                        <a:t> </a:t>
                      </a:r>
                      <a:endParaRPr lang="es-CO" sz="15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1" u="none" strike="noStrike" dirty="0">
                          <a:effectLst/>
                        </a:rPr>
                        <a:t>1 TRIMESTRE</a:t>
                      </a:r>
                      <a:endParaRPr lang="es-CO" sz="15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1" u="none" strike="noStrike" dirty="0">
                          <a:effectLst/>
                        </a:rPr>
                        <a:t>2 TRIMESTRE</a:t>
                      </a:r>
                      <a:endParaRPr lang="es-CO" sz="15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1" u="none" strike="noStrike" dirty="0">
                          <a:effectLst/>
                        </a:rPr>
                        <a:t>3 TRIMESTRE</a:t>
                      </a:r>
                      <a:endParaRPr lang="es-CO" sz="15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1" u="none" strike="noStrike" dirty="0">
                          <a:effectLst/>
                        </a:rPr>
                        <a:t>4 TRIMESTRE</a:t>
                      </a:r>
                      <a:endParaRPr lang="es-CO" sz="15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9528"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1" u="none" strike="noStrike">
                          <a:effectLst/>
                        </a:rPr>
                        <a:t>FAVORABLE</a:t>
                      </a:r>
                      <a:endParaRPr lang="es-CO" sz="15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</a:rPr>
                        <a:t>4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</a:rPr>
                        <a:t>2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>
                          <a:effectLst/>
                        </a:rPr>
                        <a:t>6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>
                          <a:effectLst/>
                        </a:rPr>
                        <a:t>4</a:t>
                      </a: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9528"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1" u="none" strike="noStrike" dirty="0">
                          <a:effectLst/>
                        </a:rPr>
                        <a:t>DESFAVORABLE</a:t>
                      </a:r>
                      <a:endParaRPr lang="es-CO" sz="15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</a:rPr>
                        <a:t>0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</a:rPr>
                        <a:t>0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</a:rPr>
                        <a:t>0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</a:rPr>
                        <a:t>2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9528"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1" u="none" strike="noStrike" dirty="0">
                          <a:effectLst/>
                        </a:rPr>
                        <a:t>CONFIRMA  </a:t>
                      </a:r>
                      <a:endParaRPr lang="es-CO" sz="15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</a:rPr>
                        <a:t>0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</a:rPr>
                        <a:t>0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</a:rPr>
                        <a:t>0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</a:rPr>
                        <a:t>2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9766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0 CuadroTexto"/>
          <p:cNvSpPr txBox="1">
            <a:spLocks noChangeArrowheads="1"/>
          </p:cNvSpPr>
          <p:nvPr/>
        </p:nvSpPr>
        <p:spPr bwMode="auto">
          <a:xfrm>
            <a:off x="4502815" y="579137"/>
            <a:ext cx="719363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O" altLang="es-CO" sz="2500" b="1" i="1" dirty="0">
                <a:solidFill>
                  <a:prstClr val="black"/>
                </a:solidFill>
                <a:latin typeface="Trebuchet MS (Títulos)"/>
              </a:rPr>
              <a:t>1.2 CALIFICACIÓN INTEGRAL DE SERVICIOS.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294722" y="1254799"/>
            <a:ext cx="103984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000" dirty="0">
                <a:solidFill>
                  <a:prstClr val="black"/>
                </a:solidFill>
                <a:latin typeface="Trebuchet MS (Títulos)"/>
              </a:rPr>
              <a:t>Consolidación de la Calificación Integral de Servicios correspondiente al período 2019</a:t>
            </a:r>
            <a:r>
              <a:rPr lang="es-CO" sz="2200" dirty="0">
                <a:solidFill>
                  <a:prstClr val="black"/>
                </a:solidFill>
                <a:latin typeface="Trebuchet MS (Títulos)"/>
              </a:rPr>
              <a:t>:</a:t>
            </a: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2002856"/>
              </p:ext>
            </p:extLst>
          </p:nvPr>
        </p:nvGraphicFramePr>
        <p:xfrm>
          <a:off x="1186235" y="1833843"/>
          <a:ext cx="10140844" cy="4268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43979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0 CuadroTexto"/>
          <p:cNvSpPr txBox="1">
            <a:spLocks noChangeArrowheads="1"/>
          </p:cNvSpPr>
          <p:nvPr/>
        </p:nvSpPr>
        <p:spPr bwMode="auto">
          <a:xfrm>
            <a:off x="4470077" y="486147"/>
            <a:ext cx="687605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sz="2500" b="1" i="1" dirty="0">
                <a:latin typeface="Trebuchet MS (Títulos)"/>
              </a:rPr>
              <a:t>1.3 CARGOS PROVISTOS EN PROPIEDAD Y CARGOS VACANTES</a:t>
            </a:r>
          </a:p>
        </p:txBody>
      </p:sp>
      <p:sp>
        <p:nvSpPr>
          <p:cNvPr id="5" name="50 CuadroTexto"/>
          <p:cNvSpPr txBox="1">
            <a:spLocks noChangeArrowheads="1"/>
          </p:cNvSpPr>
          <p:nvPr/>
        </p:nvSpPr>
        <p:spPr bwMode="auto">
          <a:xfrm>
            <a:off x="4470077" y="1702780"/>
            <a:ext cx="349605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sz="2200" b="1" u="sng" dirty="0">
                <a:latin typeface="Trebuchet MS (Títulos)"/>
              </a:rPr>
              <a:t>Jueces</a:t>
            </a:r>
          </a:p>
        </p:txBody>
      </p:sp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608365"/>
              </p:ext>
            </p:extLst>
          </p:nvPr>
        </p:nvGraphicFramePr>
        <p:xfrm>
          <a:off x="2019300" y="2057400"/>
          <a:ext cx="8686800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43417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0 CuadroTexto"/>
          <p:cNvSpPr txBox="1">
            <a:spLocks noChangeArrowheads="1"/>
          </p:cNvSpPr>
          <p:nvPr/>
        </p:nvSpPr>
        <p:spPr bwMode="auto">
          <a:xfrm>
            <a:off x="3477261" y="1639516"/>
            <a:ext cx="630526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sz="2200" b="1" i="1" dirty="0">
                <a:latin typeface="Trebuchet MS (Títulos)"/>
              </a:rPr>
              <a:t>Empleados </a:t>
            </a:r>
          </a:p>
        </p:txBody>
      </p:sp>
      <p:sp>
        <p:nvSpPr>
          <p:cNvPr id="8" name="50 CuadroTexto"/>
          <p:cNvSpPr txBox="1">
            <a:spLocks noChangeArrowheads="1"/>
          </p:cNvSpPr>
          <p:nvPr/>
        </p:nvSpPr>
        <p:spPr bwMode="auto">
          <a:xfrm>
            <a:off x="4126748" y="303232"/>
            <a:ext cx="753831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O" altLang="es-CO" sz="2500" b="1" i="1" dirty="0">
                <a:latin typeface="Trebuchet MS (Títulos)"/>
              </a:rPr>
              <a:t>1.4 CARGOS PROVISTOS EN PROPIEDAD, PROVISIONALIDAD Y LIBRE NOMBRAMIENTO.</a:t>
            </a:r>
          </a:p>
        </p:txBody>
      </p:sp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2032480"/>
              </p:ext>
            </p:extLst>
          </p:nvPr>
        </p:nvGraphicFramePr>
        <p:xfrm>
          <a:off x="2159000" y="2057399"/>
          <a:ext cx="7835900" cy="4312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21417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060557" y="341364"/>
            <a:ext cx="813144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2700338" algn="ctr"/>
                <a:tab pos="5400675" algn="r"/>
              </a:tabLst>
            </a:pPr>
            <a:r>
              <a:rPr lang="es-ES" altLang="es-CO" sz="2300" b="1" dirty="0">
                <a:latin typeface="Trebuchet MS" panose="020B0603020202020204" pitchFamily="34" charset="0"/>
                <a:cs typeface="Arial" panose="020B0604020202020204" pitchFamily="34" charset="0"/>
              </a:rPr>
              <a:t>2</a:t>
            </a:r>
            <a:r>
              <a:rPr lang="es-ES" altLang="es-CO" sz="2300" b="1" dirty="0">
                <a:latin typeface="Century" panose="02040604050505020304" pitchFamily="18" charset="0"/>
                <a:cs typeface="Arial" panose="020B0604020202020204" pitchFamily="34" charset="0"/>
              </a:rPr>
              <a:t>. </a:t>
            </a:r>
            <a:r>
              <a:rPr lang="es-ES" altLang="es-CO" sz="2500" b="1" dirty="0">
                <a:latin typeface="Trebuchet MS" panose="020B0603020202020204" pitchFamily="34" charset="0"/>
                <a:cs typeface="Arial" panose="020B0604020202020204" pitchFamily="34" charset="0"/>
              </a:rPr>
              <a:t>SEGUIMIENTO Y CONTROL DE LOS REPORTES ESTADÍSTICOS</a:t>
            </a:r>
            <a:r>
              <a:rPr lang="es-ES" altLang="es-CO" sz="2500" b="1" dirty="0">
                <a:latin typeface="Century" panose="02040604050505020304" pitchFamily="18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9868795"/>
              </p:ext>
            </p:extLst>
          </p:nvPr>
        </p:nvGraphicFramePr>
        <p:xfrm>
          <a:off x="1524136" y="2057400"/>
          <a:ext cx="9702800" cy="391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524136" y="1216213"/>
            <a:ext cx="10383866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altLang="es-CO" sz="2300" b="1" dirty="0">
                <a:latin typeface="Trebuchet MS" panose="020B0603020202020204" pitchFamily="34" charset="0"/>
              </a:rPr>
              <a:t>SIERJU – “Sistema de Información Estadística de la Rama Judicial”</a:t>
            </a:r>
          </a:p>
        </p:txBody>
      </p:sp>
    </p:spTree>
    <p:extLst>
      <p:ext uri="{BB962C8B-B14F-4D97-AF65-F5344CB8AC3E}">
        <p14:creationId xmlns:p14="http://schemas.microsoft.com/office/powerpoint/2010/main" val="2959844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07607" y="563049"/>
            <a:ext cx="840003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s-CO" sz="2500" b="1" i="1" dirty="0">
                <a:latin typeface="Trebuchet MS (Títulos)"/>
              </a:rPr>
              <a:t>3. REPORTE DE OTRAS GESTIONES</a:t>
            </a: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8262955"/>
              </p:ext>
            </p:extLst>
          </p:nvPr>
        </p:nvGraphicFramePr>
        <p:xfrm>
          <a:off x="1229711" y="1763015"/>
          <a:ext cx="9479618" cy="4358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65031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5551</TotalTime>
  <Words>772</Words>
  <Application>Microsoft Office PowerPoint</Application>
  <PresentationFormat>Panorámica</PresentationFormat>
  <Paragraphs>162</Paragraphs>
  <Slides>22</Slides>
  <Notes>3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Century</vt:lpstr>
      <vt:lpstr>Tahoma</vt:lpstr>
      <vt:lpstr>Times New Roman</vt:lpstr>
      <vt:lpstr>Trebuchet MS</vt:lpstr>
      <vt:lpstr>Trebuchet MS (Títulos)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GESTIÓN  AÑO 2015</dc:title>
  <dc:creator>Leidy Yesenia Galindo Espitua</dc:creator>
  <cp:lastModifiedBy>WINDOWS</cp:lastModifiedBy>
  <cp:revision>564</cp:revision>
  <cp:lastPrinted>2019-05-13T16:45:33Z</cp:lastPrinted>
  <dcterms:created xsi:type="dcterms:W3CDTF">2016-07-05T13:14:24Z</dcterms:created>
  <dcterms:modified xsi:type="dcterms:W3CDTF">2020-05-13T23:02:32Z</dcterms:modified>
</cp:coreProperties>
</file>