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62"/>
  </p:notesMasterIdLst>
  <p:sldIdLst>
    <p:sldId id="301" r:id="rId2"/>
    <p:sldId id="336" r:id="rId3"/>
    <p:sldId id="257" r:id="rId4"/>
    <p:sldId id="303" r:id="rId5"/>
    <p:sldId id="356" r:id="rId6"/>
    <p:sldId id="304" r:id="rId7"/>
    <p:sldId id="305" r:id="rId8"/>
    <p:sldId id="307" r:id="rId9"/>
    <p:sldId id="310" r:id="rId10"/>
    <p:sldId id="309" r:id="rId11"/>
    <p:sldId id="308" r:id="rId12"/>
    <p:sldId id="311" r:id="rId13"/>
    <p:sldId id="312" r:id="rId14"/>
    <p:sldId id="313" r:id="rId15"/>
    <p:sldId id="314" r:id="rId16"/>
    <p:sldId id="325" r:id="rId17"/>
    <p:sldId id="315" r:id="rId18"/>
    <p:sldId id="316" r:id="rId19"/>
    <p:sldId id="317" r:id="rId20"/>
    <p:sldId id="318" r:id="rId21"/>
    <p:sldId id="319" r:id="rId22"/>
    <p:sldId id="320" r:id="rId23"/>
    <p:sldId id="321" r:id="rId24"/>
    <p:sldId id="322" r:id="rId25"/>
    <p:sldId id="323" r:id="rId26"/>
    <p:sldId id="324" r:id="rId27"/>
    <p:sldId id="341" r:id="rId28"/>
    <p:sldId id="357" r:id="rId29"/>
    <p:sldId id="358" r:id="rId30"/>
    <p:sldId id="362" r:id="rId31"/>
    <p:sldId id="367" r:id="rId32"/>
    <p:sldId id="363" r:id="rId33"/>
    <p:sldId id="365" r:id="rId34"/>
    <p:sldId id="366" r:id="rId35"/>
    <p:sldId id="364" r:id="rId36"/>
    <p:sldId id="368" r:id="rId37"/>
    <p:sldId id="326" r:id="rId38"/>
    <p:sldId id="327" r:id="rId39"/>
    <p:sldId id="328" r:id="rId40"/>
    <p:sldId id="329" r:id="rId41"/>
    <p:sldId id="330" r:id="rId42"/>
    <p:sldId id="331" r:id="rId43"/>
    <p:sldId id="360" r:id="rId44"/>
    <p:sldId id="361" r:id="rId45"/>
    <p:sldId id="372" r:id="rId46"/>
    <p:sldId id="332" r:id="rId47"/>
    <p:sldId id="346" r:id="rId48"/>
    <p:sldId id="351" r:id="rId49"/>
    <p:sldId id="338" r:id="rId50"/>
    <p:sldId id="333" r:id="rId51"/>
    <p:sldId id="334" r:id="rId52"/>
    <p:sldId id="349" r:id="rId53"/>
    <p:sldId id="335" r:id="rId54"/>
    <p:sldId id="350" r:id="rId55"/>
    <p:sldId id="337" r:id="rId56"/>
    <p:sldId id="354" r:id="rId57"/>
    <p:sldId id="343" r:id="rId58"/>
    <p:sldId id="371" r:id="rId59"/>
    <p:sldId id="370" r:id="rId60"/>
    <p:sldId id="347" r:id="rId61"/>
  </p:sldIdLst>
  <p:sldSz cx="9144000" cy="5143500" type="screen16x9"/>
  <p:notesSz cx="6858000" cy="9144000"/>
  <p:embeddedFontLst>
    <p:embeddedFont>
      <p:font typeface="Arial Rounded MT Bold" panose="020F0704030504030204" pitchFamily="34" charset="0"/>
      <p:regular r:id="rId63"/>
    </p:embeddedFont>
    <p:embeddedFont>
      <p:font typeface="Baskerville Old Face" panose="02020602080505020303" pitchFamily="18" charset="0"/>
      <p:regular r:id="rId64"/>
    </p:embeddedFont>
    <p:embeddedFont>
      <p:font typeface="Calibri" panose="020F0502020204030204" pitchFamily="34" charset="0"/>
      <p:regular r:id="rId65"/>
      <p:bold r:id="rId66"/>
      <p:italic r:id="rId67"/>
      <p:boldItalic r:id="rId68"/>
    </p:embeddedFont>
    <p:embeddedFont>
      <p:font typeface="Josefin Sans" panose="020B0604020202020204" charset="0"/>
      <p:regular r:id="rId69"/>
      <p:bold r:id="rId70"/>
      <p:italic r:id="rId71"/>
      <p:boldItalic r:id="rId72"/>
    </p:embeddedFont>
    <p:embeddedFont>
      <p:font typeface="Lilita One" panose="020B0604020202020204" charset="0"/>
      <p:regular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C9E"/>
    <a:srgbClr val="0066FF"/>
    <a:srgbClr val="1D4CAB"/>
    <a:srgbClr val="307098"/>
    <a:srgbClr val="1C0387"/>
    <a:srgbClr val="0000FF"/>
    <a:srgbClr val="003893"/>
    <a:srgbClr val="212A4E"/>
    <a:srgbClr val="2C349C"/>
    <a:srgbClr val="261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B84D48-6864-471D-97EF-1E33D2DCC5AA}">
  <a:tblStyle styleId="{F5B84D48-6864-471D-97EF-1E33D2DCC5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p:normalViewPr>
  <p:slideViewPr>
    <p:cSldViewPr snapToGrid="0">
      <p:cViewPr varScale="1">
        <p:scale>
          <a:sx n="83" d="100"/>
          <a:sy n="83" d="100"/>
        </p:scale>
        <p:origin x="8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CO" dirty="0">
                <a:solidFill>
                  <a:srgbClr val="2A5C9E"/>
                </a:solidFill>
              </a:rPr>
              <a:t>INVENTARIOS A 
DICIEMBRE 31 DE 2019</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Hoja1!$B$1</c:f>
              <c:strCache>
                <c:ptCount val="1"/>
                <c:pt idx="0">
                  <c:v>INVENTARIOS A 
DICIEMBRE 31 DE 2019</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281-41E2-A2AA-544601F684F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1281-41E2-A2AA-544601F684F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281-41E2-A2AA-544601F684FC}"/>
              </c:ext>
            </c:extLst>
          </c:dPt>
          <c:dLbls>
            <c:dLbl>
              <c:idx val="0"/>
              <c:tx>
                <c:rich>
                  <a:bodyPr/>
                  <a:lstStyle/>
                  <a:p>
                    <a:r>
                      <a:rPr lang="en-US" dirty="0"/>
                      <a:t>19.538</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281-41E2-A2AA-544601F684FC}"/>
                </c:ext>
              </c:extLst>
            </c:dLbl>
            <c:dLbl>
              <c:idx val="1"/>
              <c:tx>
                <c:rich>
                  <a:bodyPr/>
                  <a:lstStyle/>
                  <a:p>
                    <a:r>
                      <a:rPr lang="en-US"/>
                      <a:t>996</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281-41E2-A2AA-544601F684FC}"/>
                </c:ext>
              </c:extLst>
            </c:dLbl>
            <c:dLbl>
              <c:idx val="2"/>
              <c:tx>
                <c:rich>
                  <a:bodyPr/>
                  <a:lstStyle/>
                  <a:p>
                    <a:r>
                      <a:rPr lang="en-US" dirty="0"/>
                      <a:t>3.709</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281-41E2-A2AA-544601F684F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JURISDICCION ORDINARIA
</c:v>
                </c:pt>
                <c:pt idx="1">
                  <c:v>JURISDICCION CONTENCIOSA
</c:v>
                </c:pt>
                <c:pt idx="2">
                  <c:v>JURISDICCION DISICIPLINARIA</c:v>
                </c:pt>
              </c:strCache>
            </c:strRef>
          </c:cat>
          <c:val>
            <c:numRef>
              <c:f>Hoja1!$B$2:$B$4</c:f>
              <c:numCache>
                <c:formatCode>General</c:formatCode>
                <c:ptCount val="3"/>
                <c:pt idx="0">
                  <c:v>19538</c:v>
                </c:pt>
                <c:pt idx="1">
                  <c:v>996</c:v>
                </c:pt>
                <c:pt idx="2">
                  <c:v>3709</c:v>
                </c:pt>
              </c:numCache>
            </c:numRef>
          </c:val>
          <c:extLst>
            <c:ext xmlns:c16="http://schemas.microsoft.com/office/drawing/2014/chart" uri="{C3380CC4-5D6E-409C-BE32-E72D297353CC}">
              <c16:uniqueId val="{00000000-1281-41E2-A2AA-544601F684F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accent6">
                    <a:lumMod val="10000"/>
                  </a:schemeClr>
                </a:solidFill>
                <a:latin typeface="+mn-lt"/>
                <a:ea typeface="+mn-ea"/>
                <a:cs typeface="+mn-cs"/>
              </a:defRPr>
            </a:pPr>
            <a:endParaRPr lang="es-CO"/>
          </a:p>
        </c:txPr>
      </c:legendEntry>
      <c:legendEntry>
        <c:idx val="1"/>
        <c:txPr>
          <a:bodyPr rot="0" spcFirstLastPara="1" vertOverflow="ellipsis" vert="horz" wrap="square" anchor="ctr" anchorCtr="1"/>
          <a:lstStyle/>
          <a:p>
            <a:pPr>
              <a:defRPr sz="1197" b="0" i="0" u="none" strike="noStrike" kern="1200" baseline="0">
                <a:solidFill>
                  <a:schemeClr val="accent6">
                    <a:lumMod val="10000"/>
                  </a:schemeClr>
                </a:solidFill>
                <a:latin typeface="+mn-lt"/>
                <a:ea typeface="+mn-ea"/>
                <a:cs typeface="+mn-cs"/>
              </a:defRPr>
            </a:pPr>
            <a:endParaRPr lang="es-CO"/>
          </a:p>
        </c:txPr>
      </c:legendEntry>
      <c:legendEntry>
        <c:idx val="2"/>
        <c:txPr>
          <a:bodyPr rot="0" spcFirstLastPara="1" vertOverflow="ellipsis" vert="horz" wrap="square" anchor="ctr" anchorCtr="1"/>
          <a:lstStyle/>
          <a:p>
            <a:pPr>
              <a:defRPr sz="1197" b="0" i="0" u="none" strike="noStrike" kern="1200" baseline="0">
                <a:solidFill>
                  <a:schemeClr val="accent6">
                    <a:lumMod val="10000"/>
                  </a:schemeClr>
                </a:solidFill>
                <a:latin typeface="+mn-lt"/>
                <a:ea typeface="+mn-ea"/>
                <a:cs typeface="+mn-cs"/>
              </a:defRPr>
            </a:pPr>
            <a:endParaRPr lang="es-CO"/>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rgbClr val="2A5C9E"/>
                </a:solidFill>
                <a:latin typeface="+mn-lt"/>
                <a:ea typeface="+mn-ea"/>
                <a:cs typeface="+mn-cs"/>
              </a:defRPr>
            </a:pPr>
            <a:r>
              <a:rPr lang="es-CO">
                <a:solidFill>
                  <a:srgbClr val="2A5C9E"/>
                </a:solidFill>
              </a:rPr>
              <a:t>INGRESOS A DICIEMBRE 31
DE 2019</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rgbClr val="2A5C9E"/>
              </a:solidFill>
              <a:latin typeface="+mn-lt"/>
              <a:ea typeface="+mn-ea"/>
              <a:cs typeface="+mn-cs"/>
            </a:defRPr>
          </a:pPr>
          <a:endParaRPr lang="es-CO"/>
        </a:p>
      </c:txPr>
    </c:title>
    <c:autoTitleDeleted val="0"/>
    <c:plotArea>
      <c:layout/>
      <c:pieChart>
        <c:varyColors val="1"/>
        <c:ser>
          <c:idx val="0"/>
          <c:order val="0"/>
          <c:tx>
            <c:strRef>
              <c:f>Hoja1!$B$1</c:f>
              <c:strCache>
                <c:ptCount val="1"/>
                <c:pt idx="0">
                  <c:v>INGRESOS A DICIEMBRE 31
DE 2019</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33F-4712-8B36-96B95CAAE0A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333F-4712-8B36-96B95CAAE0A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33F-4712-8B36-96B95CAAE0A8}"/>
              </c:ext>
            </c:extLst>
          </c:dPt>
          <c:dLbls>
            <c:dLbl>
              <c:idx val="0"/>
              <c:tx>
                <c:rich>
                  <a:bodyPr/>
                  <a:lstStyle/>
                  <a:p>
                    <a:r>
                      <a:rPr lang="en-US"/>
                      <a:t>18.244</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33F-4712-8B36-96B95CAAE0A8}"/>
                </c:ext>
              </c:extLst>
            </c:dLbl>
            <c:dLbl>
              <c:idx val="1"/>
              <c:tx>
                <c:rich>
                  <a:bodyPr/>
                  <a:lstStyle/>
                  <a:p>
                    <a:r>
                      <a:rPr lang="en-US"/>
                      <a:t>1.717</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333F-4712-8B36-96B95CAAE0A8}"/>
                </c:ext>
              </c:extLst>
            </c:dLbl>
            <c:dLbl>
              <c:idx val="2"/>
              <c:layout>
                <c:manualLayout>
                  <c:x val="2.6053861526987826E-2"/>
                  <c:y val="0.19595157588120946"/>
                </c:manualLayout>
              </c:layout>
              <c:tx>
                <c:rich>
                  <a:bodyPr/>
                  <a:lstStyle/>
                  <a:p>
                    <a:r>
                      <a:rPr lang="en-US"/>
                      <a:t>307</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33F-4712-8B36-96B95CAAE0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JURISDICCION ORDINARIA
</c:v>
                </c:pt>
                <c:pt idx="1">
                  <c:v>JURISDICCION CONTENCIOSA
</c:v>
                </c:pt>
                <c:pt idx="2">
                  <c:v>JURISDICCION DISICIPLINARIA</c:v>
                </c:pt>
              </c:strCache>
            </c:strRef>
          </c:cat>
          <c:val>
            <c:numRef>
              <c:f>Hoja1!$B$2:$B$5</c:f>
              <c:numCache>
                <c:formatCode>General</c:formatCode>
                <c:ptCount val="3"/>
                <c:pt idx="0">
                  <c:v>18244</c:v>
                </c:pt>
                <c:pt idx="1">
                  <c:v>1717</c:v>
                </c:pt>
                <c:pt idx="2">
                  <c:v>307</c:v>
                </c:pt>
              </c:numCache>
            </c:numRef>
          </c:val>
          <c:extLst>
            <c:ext xmlns:c16="http://schemas.microsoft.com/office/drawing/2014/chart" uri="{C3380CC4-5D6E-409C-BE32-E72D297353CC}">
              <c16:uniqueId val="{00000000-333F-4712-8B36-96B95CAAE0A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2A5C9E"/>
                </a:solidFill>
                <a:latin typeface="+mn-lt"/>
                <a:ea typeface="+mn-ea"/>
                <a:cs typeface="+mn-cs"/>
              </a:defRPr>
            </a:pPr>
            <a:endParaRPr lang="es-CO"/>
          </a:p>
        </c:txPr>
      </c:legendEntry>
      <c:legendEntry>
        <c:idx val="1"/>
        <c:txPr>
          <a:bodyPr rot="0" spcFirstLastPara="1" vertOverflow="ellipsis" vert="horz" wrap="square" anchor="ctr" anchorCtr="1"/>
          <a:lstStyle/>
          <a:p>
            <a:pPr>
              <a:defRPr sz="1197" b="0" i="0" u="none" strike="noStrike" kern="1200" baseline="0">
                <a:solidFill>
                  <a:srgbClr val="2A5C9E"/>
                </a:solidFill>
                <a:latin typeface="+mn-lt"/>
                <a:ea typeface="+mn-ea"/>
                <a:cs typeface="+mn-cs"/>
              </a:defRPr>
            </a:pPr>
            <a:endParaRPr lang="es-CO"/>
          </a:p>
        </c:txPr>
      </c:legendEntry>
      <c:legendEntry>
        <c:idx val="2"/>
        <c:txPr>
          <a:bodyPr rot="0" spcFirstLastPara="1" vertOverflow="ellipsis" vert="horz" wrap="square" anchor="ctr" anchorCtr="1"/>
          <a:lstStyle/>
          <a:p>
            <a:pPr>
              <a:defRPr sz="1197" b="0" i="0" u="none" strike="noStrike" kern="1200" baseline="0">
                <a:solidFill>
                  <a:srgbClr val="2A5C9E"/>
                </a:solidFill>
                <a:latin typeface="+mn-lt"/>
                <a:ea typeface="+mn-ea"/>
                <a:cs typeface="+mn-cs"/>
              </a:defRPr>
            </a:pPr>
            <a:endParaRPr lang="es-CO"/>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EGRESOS A DICIEMBRE 31 DE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Hoja1!$D$37</c:f>
              <c:strCache>
                <c:ptCount val="1"/>
                <c:pt idx="0">
                  <c:v>EGRESOS A DICIEMBRE 31 DE 2019</c:v>
                </c:pt>
              </c:strCache>
            </c:strRef>
          </c:tx>
          <c:explosion val="1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192-4570-8F06-85F508939E1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192-4570-8F06-85F508939E19}"/>
              </c:ext>
            </c:extLst>
          </c:dPt>
          <c:dPt>
            <c:idx val="2"/>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8192-4570-8F06-85F508939E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Hoja1!$C$38:$C$40</c:f>
              <c:strCache>
                <c:ptCount val="3"/>
                <c:pt idx="0">
                  <c:v>JURISDICCION ORDINARIA</c:v>
                </c:pt>
                <c:pt idx="1">
                  <c:v>JURISDICCION CONTENCIOSA</c:v>
                </c:pt>
                <c:pt idx="2">
                  <c:v>JURISDICCION DISICIPLINARIA</c:v>
                </c:pt>
              </c:strCache>
            </c:strRef>
          </c:cat>
          <c:val>
            <c:numRef>
              <c:f>Hoja1!$D$38:$D$40</c:f>
              <c:numCache>
                <c:formatCode>#,##0</c:formatCode>
                <c:ptCount val="3"/>
                <c:pt idx="0">
                  <c:v>13213</c:v>
                </c:pt>
                <c:pt idx="1">
                  <c:v>2255</c:v>
                </c:pt>
                <c:pt idx="2">
                  <c:v>196</c:v>
                </c:pt>
              </c:numCache>
            </c:numRef>
          </c:val>
          <c:extLst>
            <c:ext xmlns:c16="http://schemas.microsoft.com/office/drawing/2014/chart" uri="{C3380CC4-5D6E-409C-BE32-E72D297353CC}">
              <c16:uniqueId val="{00000006-8192-4570-8F06-85F508939E1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70bd74dec0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70bd74dec0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6043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9348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204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11865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69866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720000" y="2150850"/>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20000" y="860400"/>
            <a:ext cx="5611200" cy="3740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SzPts val="1100"/>
              <a:buAutoNum type="arabicPeriod"/>
              <a:defRPr/>
            </a:lvl1pPr>
            <a:lvl2pPr marL="914400" lvl="1" indent="-298450" rtl="0">
              <a:lnSpc>
                <a:spcPct val="100000"/>
              </a:lnSpc>
              <a:spcBef>
                <a:spcPts val="0"/>
              </a:spcBef>
              <a:spcAft>
                <a:spcPts val="0"/>
              </a:spcAft>
              <a:buSzPts val="1100"/>
              <a:buAutoNum type="alphaLcPeriod"/>
              <a:defRPr/>
            </a:lvl2pPr>
            <a:lvl3pPr marL="1371600" lvl="2" indent="-298450" rtl="0">
              <a:spcBef>
                <a:spcPts val="0"/>
              </a:spcBef>
              <a:spcAft>
                <a:spcPts val="0"/>
              </a:spcAft>
              <a:buSzPts val="1100"/>
              <a:buAutoNum type="romanLcPeriod"/>
              <a:defRPr/>
            </a:lvl3pPr>
            <a:lvl4pPr marL="1828800" lvl="3" indent="-298450" rtl="0">
              <a:spcBef>
                <a:spcPts val="1600"/>
              </a:spcBef>
              <a:spcAft>
                <a:spcPts val="0"/>
              </a:spcAft>
              <a:buSzPts val="1100"/>
              <a:buAutoNum type="arabicPeriod"/>
              <a:defRPr/>
            </a:lvl4pPr>
            <a:lvl5pPr marL="2286000" lvl="4" indent="-298450" rtl="0">
              <a:spcBef>
                <a:spcPts val="1600"/>
              </a:spcBef>
              <a:spcAft>
                <a:spcPts val="0"/>
              </a:spcAft>
              <a:buSzPts val="1100"/>
              <a:buAutoNum type="alphaLcPeriod"/>
              <a:defRPr/>
            </a:lvl5pPr>
            <a:lvl6pPr marL="2743200" lvl="5" indent="-298450" rtl="0">
              <a:spcBef>
                <a:spcPts val="1600"/>
              </a:spcBef>
              <a:spcAft>
                <a:spcPts val="0"/>
              </a:spcAft>
              <a:buSzPts val="1100"/>
              <a:buAutoNum type="romanLcPeriod"/>
              <a:defRPr/>
            </a:lvl6pPr>
            <a:lvl7pPr marL="3200400" lvl="6" indent="-298450" rtl="0">
              <a:spcBef>
                <a:spcPts val="1600"/>
              </a:spcBef>
              <a:spcAft>
                <a:spcPts val="0"/>
              </a:spcAft>
              <a:buSzPts val="1100"/>
              <a:buAutoNum type="arabicPeriod"/>
              <a:defRPr/>
            </a:lvl7pPr>
            <a:lvl8pPr marL="3657600" lvl="7" indent="-298450" rtl="0">
              <a:spcBef>
                <a:spcPts val="1600"/>
              </a:spcBef>
              <a:spcAft>
                <a:spcPts val="0"/>
              </a:spcAft>
              <a:buSzPts val="1100"/>
              <a:buAutoNum type="alphaLcPeriod"/>
              <a:defRPr/>
            </a:lvl8pPr>
            <a:lvl9pPr marL="4114800" lvl="8" indent="-298450" rtl="0">
              <a:spcBef>
                <a:spcPts val="1600"/>
              </a:spcBef>
              <a:spcAft>
                <a:spcPts val="1600"/>
              </a:spcAft>
              <a:buSzPts val="1100"/>
              <a:buAutoNum type="romanLcPeriod"/>
              <a:defRPr/>
            </a:lvl9pPr>
          </a:lstStyle>
          <a:p>
            <a:endParaRPr/>
          </a:p>
        </p:txBody>
      </p:sp>
      <p:sp>
        <p:nvSpPr>
          <p:cNvPr id="17" name="Google Shape;17;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 name="Google Shape;18;p4"/>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6"/>
        <p:cNvGrpSpPr/>
        <p:nvPr/>
      </p:nvGrpSpPr>
      <p:grpSpPr>
        <a:xfrm>
          <a:off x="0" y="0"/>
          <a:ext cx="0" cy="0"/>
          <a:chOff x="0" y="0"/>
          <a:chExt cx="0" cy="0"/>
        </a:xfrm>
      </p:grpSpPr>
      <p:sp>
        <p:nvSpPr>
          <p:cNvPr id="177" name="Google Shape;177;p9"/>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4572000" y="-125"/>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1" name="Google Shape;181;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2"/>
        <p:cNvGrpSpPr/>
        <p:nvPr/>
      </p:nvGrpSpPr>
      <p:grpSpPr>
        <a:xfrm>
          <a:off x="0" y="0"/>
          <a:ext cx="0" cy="0"/>
          <a:chOff x="0" y="0"/>
          <a:chExt cx="0" cy="0"/>
        </a:xfrm>
      </p:grpSpPr>
      <p:sp>
        <p:nvSpPr>
          <p:cNvPr id="183" name="Google Shape;183;p10"/>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txBox="1">
            <a:spLocks noGrp="1"/>
          </p:cNvSpPr>
          <p:nvPr>
            <p:ph type="body" idx="1"/>
          </p:nvPr>
        </p:nvSpPr>
        <p:spPr>
          <a:xfrm>
            <a:off x="7266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100"/>
              <a:buNone/>
              <a:defRPr/>
            </a:lvl1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p11"/>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title" hasCustomPrompt="1"/>
          </p:nvPr>
        </p:nvSpPr>
        <p:spPr>
          <a:xfrm>
            <a:off x="720000" y="1106125"/>
            <a:ext cx="7704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11"/>
          <p:cNvSpPr txBox="1">
            <a:spLocks noGrp="1"/>
          </p:cNvSpPr>
          <p:nvPr>
            <p:ph type="body" idx="1"/>
          </p:nvPr>
        </p:nvSpPr>
        <p:spPr>
          <a:xfrm>
            <a:off x="720000" y="3152225"/>
            <a:ext cx="7704000" cy="13008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SzPts val="11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9"/>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851"/>
        <p:cNvGrpSpPr/>
        <p:nvPr/>
      </p:nvGrpSpPr>
      <p:grpSpPr>
        <a:xfrm>
          <a:off x="0" y="0"/>
          <a:ext cx="0" cy="0"/>
          <a:chOff x="0" y="0"/>
          <a:chExt cx="0" cy="0"/>
        </a:xfrm>
      </p:grpSpPr>
      <p:sp>
        <p:nvSpPr>
          <p:cNvPr id="852" name="Google Shape;852;p31"/>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1pPr>
            <a:lvl2pPr lvl="1"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2pPr>
            <a:lvl3pPr lvl="2"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3pPr>
            <a:lvl4pPr lvl="3"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4pPr>
            <a:lvl5pPr lvl="4"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5pPr>
            <a:lvl6pPr lvl="5"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6pPr>
            <a:lvl7pPr lvl="6"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7pPr>
            <a:lvl8pPr lvl="7"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8pPr>
            <a:lvl9pPr lvl="8"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1pPr>
            <a:lvl2pPr marL="914400" lvl="1"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2pPr>
            <a:lvl3pPr marL="1371600" lvl="2"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3pPr>
            <a:lvl4pPr marL="1828800" lvl="3"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4pPr>
            <a:lvl5pPr marL="2286000" lvl="4"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5pPr>
            <a:lvl6pPr marL="2743200" lvl="5"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6pPr>
            <a:lvl7pPr marL="3200400" lvl="6"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7pPr>
            <a:lvl8pPr marL="3657600" lvl="7" indent="-298450" rtl="0">
              <a:lnSpc>
                <a:spcPct val="115000"/>
              </a:lnSpc>
              <a:spcBef>
                <a:spcPts val="1600"/>
              </a:spcBef>
              <a:spcAft>
                <a:spcPts val="0"/>
              </a:spcAft>
              <a:buClr>
                <a:schemeClr val="dk2"/>
              </a:buClr>
              <a:buSzPts val="1100"/>
              <a:buFont typeface="Josefin Sans"/>
              <a:buChar char="○"/>
              <a:defRPr sz="1100">
                <a:solidFill>
                  <a:schemeClr val="dk2"/>
                </a:solidFill>
                <a:latin typeface="Josefin Sans"/>
                <a:ea typeface="Josefin Sans"/>
                <a:cs typeface="Josefin Sans"/>
                <a:sym typeface="Josefin Sans"/>
              </a:defRPr>
            </a:lvl8pPr>
            <a:lvl9pPr marL="4114800" lvl="8" indent="-298450" rtl="0">
              <a:lnSpc>
                <a:spcPct val="115000"/>
              </a:lnSpc>
              <a:spcBef>
                <a:spcPts val="1600"/>
              </a:spcBef>
              <a:spcAft>
                <a:spcPts val="1600"/>
              </a:spcAft>
              <a:buClr>
                <a:schemeClr val="dk2"/>
              </a:buClr>
              <a:buSzPts val="1100"/>
              <a:buFont typeface="Josefin Sans"/>
              <a:buChar char="■"/>
              <a:defRPr sz="1100">
                <a:solidFill>
                  <a:schemeClr val="dk2"/>
                </a:solidFill>
                <a:latin typeface="Josefin Sans"/>
                <a:ea typeface="Josefin Sans"/>
                <a:cs typeface="Josefin Sans"/>
                <a:sym typeface="Josefi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77"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1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hyperlink" Target="http://www.laguajira.gov.co/web/attachments/article/3995/TRANSPARENCIA.pdf" TargetMode="External"/><Relationship Id="rId4" Type="http://schemas.openxmlformats.org/officeDocument/2006/relationships/hyperlink" Target="http://www.laguajira.gov.co/web/attachmets/article/3995/TRANSPARENCIA.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mailto:hramires@cendoj.ramajudicial.gov.co" TargetMode="External"/><Relationship Id="rId3" Type="http://schemas.openxmlformats.org/officeDocument/2006/relationships/image" Target="../media/image3.png"/><Relationship Id="rId7" Type="http://schemas.openxmlformats.org/officeDocument/2006/relationships/hyperlink" Target="mailto:lgaitang@cendoj.ramajudicial.gov.co"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mailto:buzoneleclaguajira@cendoj.ramajudicial.gov.co" TargetMode="External"/><Relationship Id="rId5" Type="http://schemas.openxmlformats.org/officeDocument/2006/relationships/hyperlink" Target="mailto:des02sacsjrioh@cendoj.ramajudicial.gov.co" TargetMode="External"/><Relationship Id="rId4" Type="http://schemas.openxmlformats.org/officeDocument/2006/relationships/hyperlink" Target="mailto:des01sacsjrioh@cendoj.ramajudicial.gov.co"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 y="0"/>
            <a:ext cx="9131318" cy="5143500"/>
          </a:xfrm>
          <a:prstGeom prst="rect">
            <a:avLst/>
          </a:prstGeom>
          <a:blipFill>
            <a:blip r:embed="rId2"/>
            <a:stretch>
              <a:fillRect/>
            </a:stretch>
          </a:blipFill>
        </p:spPr>
      </p:pic>
      <p:sp>
        <p:nvSpPr>
          <p:cNvPr id="10" name="CuadroTexto 9"/>
          <p:cNvSpPr txBox="1"/>
          <p:nvPr/>
        </p:nvSpPr>
        <p:spPr>
          <a:xfrm>
            <a:off x="2204180" y="4181599"/>
            <a:ext cx="5405927" cy="707886"/>
          </a:xfrm>
          <a:prstGeom prst="rect">
            <a:avLst/>
          </a:prstGeom>
          <a:solidFill>
            <a:srgbClr val="003893"/>
          </a:solidFill>
          <a:ln w="28575">
            <a:solidFill>
              <a:schemeClr val="bg1"/>
            </a:solidFill>
          </a:ln>
        </p:spPr>
        <p:txBody>
          <a:bodyPr wrap="square" rtlCol="0">
            <a:spAutoFit/>
          </a:bodyPr>
          <a:lstStyle/>
          <a:p>
            <a:pPr algn="ctr"/>
            <a:r>
              <a:rPr lang="es-CO" sz="2000" dirty="0">
                <a:solidFill>
                  <a:schemeClr val="bg1"/>
                </a:solidFill>
                <a:latin typeface="Lilita One" panose="020B0604020202020204" charset="0"/>
              </a:rPr>
              <a:t>CONSEJO SECCIONAL DE LA JUDICATURA</a:t>
            </a:r>
          </a:p>
          <a:p>
            <a:pPr algn="ctr"/>
            <a:r>
              <a:rPr lang="es-CO" sz="2000" dirty="0">
                <a:solidFill>
                  <a:schemeClr val="bg1"/>
                </a:solidFill>
                <a:latin typeface="Lilita One" panose="020B0604020202020204" charset="0"/>
              </a:rPr>
              <a:t>DE LA GUAJIRA</a:t>
            </a:r>
          </a:p>
        </p:txBody>
      </p:sp>
      <p:grpSp>
        <p:nvGrpSpPr>
          <p:cNvPr id="14" name="Grupo 13"/>
          <p:cNvGrpSpPr/>
          <p:nvPr/>
        </p:nvGrpSpPr>
        <p:grpSpPr>
          <a:xfrm>
            <a:off x="-823" y="5042510"/>
            <a:ext cx="9208650" cy="109801"/>
            <a:chOff x="-823" y="5042510"/>
            <a:chExt cx="9208650" cy="109801"/>
          </a:xfrm>
        </p:grpSpPr>
        <p:sp>
          <p:nvSpPr>
            <p:cNvPr id="16" name="Rectángulo 15"/>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1" name="Grupo 20"/>
          <p:cNvGrpSpPr/>
          <p:nvPr/>
        </p:nvGrpSpPr>
        <p:grpSpPr>
          <a:xfrm>
            <a:off x="0" y="-52151"/>
            <a:ext cx="9410693" cy="1212733"/>
            <a:chOff x="0" y="-52151"/>
            <a:chExt cx="9410693" cy="1212733"/>
          </a:xfrm>
        </p:grpSpPr>
        <p:grpSp>
          <p:nvGrpSpPr>
            <p:cNvPr id="22" name="Grupo 21"/>
            <p:cNvGrpSpPr/>
            <p:nvPr/>
          </p:nvGrpSpPr>
          <p:grpSpPr>
            <a:xfrm>
              <a:off x="0" y="-13470"/>
              <a:ext cx="9410693" cy="1025238"/>
              <a:chOff x="0" y="-13470"/>
              <a:chExt cx="9410693" cy="1025238"/>
            </a:xfrm>
          </p:grpSpPr>
          <p:grpSp>
            <p:nvGrpSpPr>
              <p:cNvPr id="24" name="Grupo 23"/>
              <p:cNvGrpSpPr/>
              <p:nvPr/>
            </p:nvGrpSpPr>
            <p:grpSpPr>
              <a:xfrm>
                <a:off x="0" y="-13470"/>
                <a:ext cx="9207830" cy="1025238"/>
                <a:chOff x="-1" y="-1"/>
                <a:chExt cx="9207830" cy="1025238"/>
              </a:xfrm>
            </p:grpSpPr>
            <p:sp>
              <p:nvSpPr>
                <p:cNvPr id="26" name="Rectángulo 25"/>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7" name="Grupo 26"/>
                <p:cNvGrpSpPr/>
                <p:nvPr/>
              </p:nvGrpSpPr>
              <p:grpSpPr>
                <a:xfrm>
                  <a:off x="31894" y="92007"/>
                  <a:ext cx="3343129" cy="841224"/>
                  <a:chOff x="3880690" y="123178"/>
                  <a:chExt cx="3343129" cy="841224"/>
                </a:xfrm>
              </p:grpSpPr>
              <p:pic>
                <p:nvPicPr>
                  <p:cNvPr id="29"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o 29"/>
                  <p:cNvGrpSpPr/>
                  <p:nvPr/>
                </p:nvGrpSpPr>
                <p:grpSpPr>
                  <a:xfrm>
                    <a:off x="3880690" y="123178"/>
                    <a:ext cx="3343129" cy="841224"/>
                    <a:chOff x="203635" y="123178"/>
                    <a:chExt cx="3343129" cy="841224"/>
                  </a:xfrm>
                </p:grpSpPr>
                <p:pic>
                  <p:nvPicPr>
                    <p:cNvPr id="31"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28" name="Rectángulo 27"/>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5" name="CuadroTexto 24"/>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Tree>
    <p:extLst>
      <p:ext uri="{BB962C8B-B14F-4D97-AF65-F5344CB8AC3E}">
        <p14:creationId xmlns:p14="http://schemas.microsoft.com/office/powerpoint/2010/main" val="3486470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4972007" y="1210120"/>
            <a:ext cx="3822507" cy="3447098"/>
          </a:xfrm>
          <a:prstGeom prst="rect">
            <a:avLst/>
          </a:prstGeom>
        </p:spPr>
        <p:txBody>
          <a:bodyPr wrap="square">
            <a:spAutoFit/>
          </a:bodyPr>
          <a:lstStyle/>
          <a:p>
            <a:pPr algn="just"/>
            <a:r>
              <a:rPr lang="es-CO" sz="1800" dirty="0">
                <a:latin typeface="Arial" panose="020B0604020202020204" pitchFamily="34" charset="0"/>
                <a:ea typeface="Times New Roman" panose="02020603050405020304" pitchFamily="18" charset="0"/>
                <a:cs typeface="Arial" panose="020B0604020202020204" pitchFamily="34" charset="0"/>
              </a:rPr>
              <a:t>El</a:t>
            </a:r>
            <a:r>
              <a:rPr lang="es-CO" sz="1800" spc="-1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Circuito</a:t>
            </a:r>
            <a:r>
              <a:rPr lang="es-CO" sz="1800" spc="11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Judicial</a:t>
            </a:r>
            <a:r>
              <a:rPr lang="es-CO" sz="1800" spc="9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11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Riohacha,</a:t>
            </a:r>
            <a:r>
              <a:rPr lang="es-CO" sz="1800" spc="11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está</a:t>
            </a:r>
            <a:r>
              <a:rPr lang="es-CO" sz="1800" spc="8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compuesto</a:t>
            </a:r>
            <a:r>
              <a:rPr lang="es-CO" sz="1800" spc="20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por</a:t>
            </a:r>
            <a:r>
              <a:rPr lang="es-CO" sz="1800" spc="4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los</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municipios</a:t>
            </a:r>
            <a:r>
              <a:rPr lang="es-CO" sz="1800" spc="15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8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Riohacha,</a:t>
            </a:r>
            <a:r>
              <a:rPr lang="es-CO" sz="1800" spc="11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Manaure</a:t>
            </a:r>
            <a:r>
              <a:rPr lang="es-CO" sz="1800" spc="9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y </a:t>
            </a:r>
            <a:r>
              <a:rPr lang="es-CO" sz="1800" dirty="0">
                <a:latin typeface="Arial" panose="020B0604020202020204" pitchFamily="34" charset="0"/>
                <a:ea typeface="Times New Roman" panose="02020603050405020304" pitchFamily="18" charset="0"/>
                <a:cs typeface="Arial" panose="020B0604020202020204" pitchFamily="34" charset="0"/>
              </a:rPr>
              <a:t>Dibulla,</a:t>
            </a:r>
            <a:r>
              <a:rPr lang="es-CO" sz="1800" spc="7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con</a:t>
            </a:r>
            <a:r>
              <a:rPr lang="es-CO" sz="1800" spc="4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un</a:t>
            </a:r>
            <a:r>
              <a:rPr lang="es-CO" sz="1800" spc="-6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total</a:t>
            </a:r>
            <a:r>
              <a:rPr lang="es-CO" sz="1800" spc="5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1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veintinueve</a:t>
            </a:r>
            <a:r>
              <a:rPr lang="es-CO" sz="1800" spc="18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(29)</a:t>
            </a:r>
            <a:r>
              <a:rPr lang="es-CO" sz="1800" spc="-5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juzgados,</a:t>
            </a:r>
            <a:r>
              <a:rPr lang="es-CO" sz="1800" spc="21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los</a:t>
            </a:r>
            <a:r>
              <a:rPr lang="es-CO" sz="1800" spc="1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cuales</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veintisiete</a:t>
            </a:r>
            <a:r>
              <a:rPr lang="es-CO" sz="1800" spc="16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(27)</a:t>
            </a:r>
            <a:r>
              <a:rPr lang="es-CO" sz="1800" spc="5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se</a:t>
            </a:r>
            <a:r>
              <a:rPr lang="es-CO" sz="1800" spc="1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encuentran en</a:t>
            </a:r>
            <a:r>
              <a:rPr lang="es-CO" sz="1800" spc="2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el</a:t>
            </a:r>
            <a:r>
              <a:rPr lang="es-CO" sz="1800" spc="6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Municipio</a:t>
            </a:r>
            <a:r>
              <a:rPr lang="es-CO" sz="1800" spc="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9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Riohacha,</a:t>
            </a:r>
            <a:r>
              <a:rPr lang="es-CO" sz="1800" spc="1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uno</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(1)</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en</a:t>
            </a:r>
            <a:r>
              <a:rPr lang="es-CO" sz="1800" spc="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el</a:t>
            </a:r>
            <a:r>
              <a:rPr lang="es-CO" sz="1800" spc="4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municipio</a:t>
            </a:r>
            <a:r>
              <a:rPr lang="es-CO" sz="1800" spc="8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8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Manaure</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y</a:t>
            </a:r>
            <a:r>
              <a:rPr lang="es-CO" sz="1600" spc="12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uno</a:t>
            </a:r>
            <a:r>
              <a:rPr lang="es-CO" sz="1800" spc="8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(1)</a:t>
            </a:r>
            <a:r>
              <a:rPr lang="es-CO" sz="1800" spc="4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en</a:t>
            </a:r>
            <a:r>
              <a:rPr lang="es-CO" sz="1800" spc="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el</a:t>
            </a:r>
            <a:r>
              <a:rPr lang="es-CO" sz="1800" spc="6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municipio</a:t>
            </a:r>
            <a:r>
              <a:rPr lang="es-CO" sz="1800" spc="9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 Dibulla.</a:t>
            </a:r>
            <a:r>
              <a:rPr lang="es-CO" sz="1800" spc="22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Es</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también</a:t>
            </a:r>
            <a:r>
              <a:rPr lang="es-CO" sz="1800" spc="2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la</a:t>
            </a:r>
            <a:r>
              <a:rPr lang="es-CO" sz="1800" spc="8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sede</a:t>
            </a:r>
            <a:r>
              <a:rPr lang="es-CO" sz="1800" spc="18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del</a:t>
            </a:r>
            <a:r>
              <a:rPr lang="es-CO" sz="1800" spc="7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Tribunal</a:t>
            </a:r>
            <a:r>
              <a:rPr lang="es-CO" sz="1800" spc="21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Superior</a:t>
            </a:r>
            <a:r>
              <a:rPr lang="es-CO" sz="1800" spc="20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de</a:t>
            </a:r>
            <a:r>
              <a:rPr lang="es-CO" sz="1800" spc="16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Riohacha,</a:t>
            </a:r>
            <a:r>
              <a:rPr lang="es-CO" sz="1800" spc="18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con</a:t>
            </a:r>
            <a:r>
              <a:rPr lang="es-CO" sz="1800" spc="11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competencia</a:t>
            </a:r>
            <a:r>
              <a:rPr lang="es-CO" sz="1800" spc="220"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en</a:t>
            </a:r>
            <a:r>
              <a:rPr lang="es-CO" sz="1800" spc="6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todo</a:t>
            </a:r>
            <a:r>
              <a:rPr lang="es-CO" sz="1800" spc="17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el departamento.</a:t>
            </a:r>
            <a:endParaRPr lang="es-CO" sz="1800" dirty="0">
              <a:latin typeface="Arial" panose="020B0604020202020204" pitchFamily="34" charset="0"/>
              <a:cs typeface="Arial" panose="020B0604020202020204" pitchFamily="34" charset="0"/>
            </a:endParaRPr>
          </a:p>
        </p:txBody>
      </p:sp>
      <p:pic>
        <p:nvPicPr>
          <p:cNvPr id="18" name="Imagen 17">
            <a:extLst>
              <a:ext uri="{FF2B5EF4-FFF2-40B4-BE49-F238E27FC236}">
                <a16:creationId xmlns:a16="http://schemas.microsoft.com/office/drawing/2014/main" id="{378B8818-F124-47E8-9F26-29A5E0BB13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7693" y="1038372"/>
            <a:ext cx="3822506" cy="3912131"/>
          </a:xfrm>
          <a:prstGeom prst="rect">
            <a:avLst/>
          </a:prstGeom>
          <a:noFill/>
          <a:ln>
            <a:noFill/>
          </a:ln>
        </p:spPr>
      </p:pic>
    </p:spTree>
    <p:extLst>
      <p:ext uri="{BB962C8B-B14F-4D97-AF65-F5344CB8AC3E}">
        <p14:creationId xmlns:p14="http://schemas.microsoft.com/office/powerpoint/2010/main" val="25422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pic>
        <p:nvPicPr>
          <p:cNvPr id="6148" name="Picture 4" descr="La Guajir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014" y="1586093"/>
            <a:ext cx="4087247" cy="3342460"/>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p:cNvSpPr/>
          <p:nvPr/>
        </p:nvSpPr>
        <p:spPr>
          <a:xfrm>
            <a:off x="2871709" y="1126858"/>
            <a:ext cx="3464410" cy="369332"/>
          </a:xfrm>
          <a:prstGeom prst="rect">
            <a:avLst/>
          </a:prstGeom>
        </p:spPr>
        <p:txBody>
          <a:bodyPr wrap="none">
            <a:spAutoFit/>
          </a:bodyPr>
          <a:lstStyle/>
          <a:p>
            <a:r>
              <a:rPr lang="es-CO" sz="1800" b="1" dirty="0">
                <a:solidFill>
                  <a:srgbClr val="307098"/>
                </a:solidFill>
                <a:latin typeface="Lilita One" panose="020B0604020202020204" charset="0"/>
                <a:ea typeface="Times New Roman" panose="02020603050405020304" pitchFamily="18" charset="0"/>
              </a:rPr>
              <a:t>CIRCUITO JUDICIAL DE MAICAO</a:t>
            </a:r>
            <a:endParaRPr lang="es-CO" sz="2000" dirty="0">
              <a:solidFill>
                <a:srgbClr val="307098"/>
              </a:solidFill>
              <a:effectLst/>
              <a:latin typeface="Lilita One" panose="020B0604020202020204" charset="0"/>
              <a:ea typeface="Times New Roman" panose="02020603050405020304" pitchFamily="18" charset="0"/>
            </a:endParaRPr>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84" y="1602073"/>
            <a:ext cx="8408851" cy="4662777"/>
          </a:xfrm>
          <a:prstGeom prst="rect">
            <a:avLst/>
          </a:prstGeom>
        </p:spPr>
      </p:pic>
      <p:cxnSp>
        <p:nvCxnSpPr>
          <p:cNvPr id="25" name="Conector recto de flecha 24"/>
          <p:cNvCxnSpPr/>
          <p:nvPr/>
        </p:nvCxnSpPr>
        <p:spPr>
          <a:xfrm flipH="1" flipV="1">
            <a:off x="7103735" y="2513335"/>
            <a:ext cx="655602" cy="44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2083087" y="3849761"/>
            <a:ext cx="2193026" cy="2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2428342" y="4304714"/>
            <a:ext cx="1004378" cy="141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7694747" y="2873250"/>
            <a:ext cx="853440" cy="307777"/>
          </a:xfrm>
          <a:prstGeom prst="rect">
            <a:avLst/>
          </a:prstGeom>
          <a:noFill/>
        </p:spPr>
        <p:txBody>
          <a:bodyPr wrap="square" rtlCol="0">
            <a:spAutoFit/>
          </a:bodyPr>
          <a:lstStyle/>
          <a:p>
            <a:r>
              <a:rPr lang="es-CO" dirty="0">
                <a:latin typeface="Josefin Sans" panose="020B0604020202020204" charset="0"/>
              </a:rPr>
              <a:t>Uribia</a:t>
            </a:r>
          </a:p>
        </p:txBody>
      </p:sp>
      <p:sp>
        <p:nvSpPr>
          <p:cNvPr id="37" name="CuadroTexto 36"/>
          <p:cNvSpPr txBox="1"/>
          <p:nvPr/>
        </p:nvSpPr>
        <p:spPr>
          <a:xfrm>
            <a:off x="1351121" y="3695872"/>
            <a:ext cx="853440" cy="307777"/>
          </a:xfrm>
          <a:prstGeom prst="rect">
            <a:avLst/>
          </a:prstGeom>
          <a:noFill/>
        </p:spPr>
        <p:txBody>
          <a:bodyPr wrap="square" rtlCol="0">
            <a:spAutoFit/>
          </a:bodyPr>
          <a:lstStyle/>
          <a:p>
            <a:r>
              <a:rPr lang="es-CO" dirty="0">
                <a:latin typeface="Josefin Sans" panose="020B0604020202020204" charset="0"/>
              </a:rPr>
              <a:t>Maicao</a:t>
            </a:r>
          </a:p>
        </p:txBody>
      </p:sp>
      <p:sp>
        <p:nvSpPr>
          <p:cNvPr id="38" name="CuadroTexto 37"/>
          <p:cNvSpPr txBox="1"/>
          <p:nvPr/>
        </p:nvSpPr>
        <p:spPr>
          <a:xfrm>
            <a:off x="1608551" y="4304714"/>
            <a:ext cx="853440" cy="307777"/>
          </a:xfrm>
          <a:prstGeom prst="rect">
            <a:avLst/>
          </a:prstGeom>
          <a:noFill/>
        </p:spPr>
        <p:txBody>
          <a:bodyPr wrap="square" rtlCol="0">
            <a:spAutoFit/>
          </a:bodyPr>
          <a:lstStyle/>
          <a:p>
            <a:r>
              <a:rPr lang="es-CO" dirty="0">
                <a:latin typeface="Josefin Sans" panose="020B0604020202020204" charset="0"/>
              </a:rPr>
              <a:t>Albania</a:t>
            </a:r>
          </a:p>
        </p:txBody>
      </p:sp>
    </p:spTree>
    <p:extLst>
      <p:ext uri="{BB962C8B-B14F-4D97-AF65-F5344CB8AC3E}">
        <p14:creationId xmlns:p14="http://schemas.microsoft.com/office/powerpoint/2010/main" val="209259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126671" y="2150262"/>
            <a:ext cx="7151914" cy="1323439"/>
          </a:xfrm>
          <a:prstGeom prst="rect">
            <a:avLst/>
          </a:prstGeom>
        </p:spPr>
        <p:txBody>
          <a:bodyPr wrap="square">
            <a:spAutoFit/>
          </a:bodyPr>
          <a:lstStyle/>
          <a:p>
            <a:pPr algn="just"/>
            <a:r>
              <a:rPr lang="es-CO" sz="2000" dirty="0">
                <a:latin typeface="Arial" panose="020B0604020202020204" pitchFamily="34" charset="0"/>
                <a:ea typeface="Times New Roman" panose="02020603050405020304" pitchFamily="18" charset="0"/>
                <a:cs typeface="Arial" panose="020B0604020202020204" pitchFamily="34" charset="0"/>
              </a:rPr>
              <a:t>El</a:t>
            </a:r>
            <a:r>
              <a:rPr lang="es-CO" sz="2000" spc="-1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Circuito</a:t>
            </a:r>
            <a:r>
              <a:rPr lang="es-CO" sz="2000" spc="9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Judicial</a:t>
            </a:r>
            <a:r>
              <a:rPr lang="es-CO" sz="2000" spc="11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de</a:t>
            </a:r>
            <a:r>
              <a:rPr lang="es-CO" sz="2000" spc="6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Maicao</a:t>
            </a:r>
            <a:r>
              <a:rPr lang="es-CO" sz="2000" spc="5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está</a:t>
            </a:r>
            <a:r>
              <a:rPr lang="es-CO" sz="2000" spc="8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compuesto</a:t>
            </a:r>
            <a:r>
              <a:rPr lang="es-CO" sz="2000" spc="18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por</a:t>
            </a:r>
            <a:r>
              <a:rPr lang="es-CO" sz="2000" spc="6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los</a:t>
            </a:r>
            <a:r>
              <a:rPr lang="es-CO" sz="2000" spc="6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municipios</a:t>
            </a:r>
            <a:r>
              <a:rPr lang="es-CO" sz="2000" spc="10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de</a:t>
            </a:r>
            <a:r>
              <a:rPr lang="es-CO" sz="2000" spc="8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Maicao,</a:t>
            </a:r>
            <a:r>
              <a:rPr lang="es-CO" sz="2000" spc="12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Uribia</a:t>
            </a:r>
            <a:r>
              <a:rPr lang="es-CO" sz="2000" spc="5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y</a:t>
            </a:r>
            <a:r>
              <a:rPr lang="es-CO" sz="2000" spc="8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Albania, con</a:t>
            </a:r>
            <a:r>
              <a:rPr lang="es-CO" sz="2000" spc="11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un</a:t>
            </a:r>
            <a:r>
              <a:rPr lang="es-CO" sz="2000" spc="-4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total</a:t>
            </a:r>
            <a:r>
              <a:rPr lang="es-CO" sz="2000" spc="7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de</a:t>
            </a:r>
            <a:r>
              <a:rPr lang="es-CO" sz="2000" spc="7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siete</a:t>
            </a:r>
            <a:r>
              <a:rPr lang="es-CO" sz="2000" spc="12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(7)</a:t>
            </a:r>
            <a:r>
              <a:rPr lang="es-CO" sz="2000" spc="1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juzgados,</a:t>
            </a:r>
            <a:r>
              <a:rPr lang="es-CO" sz="2000" spc="23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de</a:t>
            </a:r>
            <a:r>
              <a:rPr lang="es-CO" sz="2000" spc="7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los</a:t>
            </a:r>
            <a:r>
              <a:rPr lang="es-CO" sz="2000" spc="3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cuales</a:t>
            </a:r>
            <a:r>
              <a:rPr lang="es-CO" sz="2000" spc="10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cinco</a:t>
            </a:r>
            <a:r>
              <a:rPr lang="es-CO" sz="2000" spc="13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se</a:t>
            </a:r>
            <a:r>
              <a:rPr lang="es-CO" sz="2000" spc="5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encuentran</a:t>
            </a:r>
            <a:r>
              <a:rPr lang="es-CO" sz="2000" spc="17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en</a:t>
            </a:r>
            <a:r>
              <a:rPr lang="es-CO" sz="2000" spc="7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Maicao,</a:t>
            </a:r>
            <a:r>
              <a:rPr lang="es-CO" sz="2000" spc="11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cabecera</a:t>
            </a:r>
            <a:r>
              <a:rPr lang="es-CO" sz="2000" spc="15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de Circuito,</a:t>
            </a:r>
            <a:r>
              <a:rPr lang="es-CO" sz="2000" spc="16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uno</a:t>
            </a:r>
            <a:r>
              <a:rPr lang="es-CO" sz="2000" spc="7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(1)</a:t>
            </a:r>
            <a:r>
              <a:rPr lang="es-CO" sz="2000" spc="5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en</a:t>
            </a:r>
            <a:r>
              <a:rPr lang="es-CO" sz="2000" spc="8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Uribia</a:t>
            </a:r>
            <a:r>
              <a:rPr lang="es-CO" sz="2000" spc="55" dirty="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y</a:t>
            </a:r>
            <a:r>
              <a:rPr lang="es-CO" sz="1800" spc="11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uno</a:t>
            </a:r>
            <a:r>
              <a:rPr lang="es-CO" sz="2000" spc="9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(1)</a:t>
            </a:r>
            <a:r>
              <a:rPr lang="es-CO" sz="2000" spc="70"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en</a:t>
            </a:r>
            <a:r>
              <a:rPr lang="es-CO" sz="2000" spc="-15" dirty="0">
                <a:latin typeface="Arial" panose="020B0604020202020204" pitchFamily="34" charset="0"/>
                <a:ea typeface="Times New Roman" panose="02020603050405020304" pitchFamily="18" charset="0"/>
                <a:cs typeface="Arial" panose="020B0604020202020204" pitchFamily="34" charset="0"/>
              </a:rPr>
              <a:t> </a:t>
            </a:r>
            <a:r>
              <a:rPr lang="es-CO" sz="2000" dirty="0">
                <a:latin typeface="Arial" panose="020B0604020202020204" pitchFamily="34" charset="0"/>
                <a:ea typeface="Times New Roman" panose="02020603050405020304" pitchFamily="18" charset="0"/>
                <a:cs typeface="Arial" panose="020B0604020202020204" pitchFamily="34" charset="0"/>
              </a:rPr>
              <a:t>Albania</a:t>
            </a:r>
          </a:p>
        </p:txBody>
      </p:sp>
      <p:sp>
        <p:nvSpPr>
          <p:cNvPr id="19" name="Rectángulo 18">
            <a:extLst>
              <a:ext uri="{FF2B5EF4-FFF2-40B4-BE49-F238E27FC236}">
                <a16:creationId xmlns:a16="http://schemas.microsoft.com/office/drawing/2014/main" id="{9E679952-76B7-4C93-843C-862D4FD0085A}"/>
              </a:ext>
            </a:extLst>
          </p:cNvPr>
          <p:cNvSpPr/>
          <p:nvPr/>
        </p:nvSpPr>
        <p:spPr>
          <a:xfrm>
            <a:off x="2871709" y="1470756"/>
            <a:ext cx="3464410" cy="369332"/>
          </a:xfrm>
          <a:prstGeom prst="rect">
            <a:avLst/>
          </a:prstGeom>
        </p:spPr>
        <p:txBody>
          <a:bodyPr wrap="none">
            <a:spAutoFit/>
          </a:bodyPr>
          <a:lstStyle/>
          <a:p>
            <a:r>
              <a:rPr lang="es-CO" sz="1800" b="1" dirty="0">
                <a:solidFill>
                  <a:srgbClr val="307098"/>
                </a:solidFill>
                <a:latin typeface="Lilita One" panose="020B0604020202020204" charset="0"/>
                <a:ea typeface="Times New Roman" panose="02020603050405020304" pitchFamily="18" charset="0"/>
              </a:rPr>
              <a:t>CIRCUITO JUDICIAL DE MAICAO</a:t>
            </a:r>
            <a:endParaRPr lang="es-CO" sz="2000" dirty="0">
              <a:solidFill>
                <a:srgbClr val="307098"/>
              </a:solidFill>
              <a:effectLst/>
              <a:latin typeface="Lilita One" panose="020B0604020202020204" charset="0"/>
              <a:ea typeface="Times New Roman" panose="02020603050405020304" pitchFamily="18" charset="0"/>
            </a:endParaRPr>
          </a:p>
        </p:txBody>
      </p:sp>
    </p:spTree>
    <p:extLst>
      <p:ext uri="{BB962C8B-B14F-4D97-AF65-F5344CB8AC3E}">
        <p14:creationId xmlns:p14="http://schemas.microsoft.com/office/powerpoint/2010/main" val="2826712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2498271" y="1029561"/>
            <a:ext cx="6645729" cy="615553"/>
          </a:xfrm>
          <a:prstGeom prst="rect">
            <a:avLst/>
          </a:prstGeom>
        </p:spPr>
        <p:txBody>
          <a:bodyPr wrap="square">
            <a:spAutoFit/>
          </a:bodyPr>
          <a:lstStyle/>
          <a:p>
            <a:pPr algn="just"/>
            <a:r>
              <a:rPr lang="es-CO" sz="1800" b="1" dirty="0">
                <a:solidFill>
                  <a:srgbClr val="307098"/>
                </a:solidFill>
                <a:latin typeface="Lilita One" panose="020B0604020202020204" charset="0"/>
                <a:ea typeface="Times New Roman" panose="02020603050405020304" pitchFamily="18" charset="0"/>
              </a:rPr>
              <a:t>CIRCUITO JUDICIAL DE SAN JUAN DEL CESAR</a:t>
            </a:r>
            <a:endParaRPr lang="es-CO" sz="2000" dirty="0">
              <a:solidFill>
                <a:srgbClr val="307098"/>
              </a:solidFill>
              <a:latin typeface="Lilita One" panose="020B0604020202020204" charset="0"/>
              <a:ea typeface="Times New Roman" panose="02020603050405020304" pitchFamily="18" charset="0"/>
            </a:endParaRPr>
          </a:p>
          <a:p>
            <a:pPr algn="just"/>
            <a:r>
              <a:rPr lang="es-CO" sz="1600" dirty="0">
                <a:solidFill>
                  <a:srgbClr val="307098"/>
                </a:solidFill>
                <a:latin typeface="Lilita One" panose="020B0604020202020204" charset="0"/>
                <a:ea typeface="Times New Roman" panose="02020603050405020304" pitchFamily="18" charset="0"/>
              </a:rPr>
              <a:t> </a:t>
            </a:r>
            <a:endParaRPr lang="es-CO" sz="2800" dirty="0">
              <a:solidFill>
                <a:srgbClr val="307098"/>
              </a:solidFill>
              <a:effectLst/>
              <a:latin typeface="Lilita One" panose="020B0604020202020204" charset="0"/>
              <a:ea typeface="Times New Roman" panose="02020603050405020304" pitchFamily="18" charset="0"/>
            </a:endParaRPr>
          </a:p>
        </p:txBody>
      </p:sp>
      <p:pic>
        <p:nvPicPr>
          <p:cNvPr id="18" name="Picture 4" descr="La Guajir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014" y="1586093"/>
            <a:ext cx="4087247" cy="334246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217" y="96331"/>
            <a:ext cx="9746409" cy="4903548"/>
          </a:xfrm>
          <a:prstGeom prst="rect">
            <a:avLst/>
          </a:prstGeom>
        </p:spPr>
      </p:pic>
      <p:cxnSp>
        <p:nvCxnSpPr>
          <p:cNvPr id="21" name="Conector recto de flecha 20"/>
          <p:cNvCxnSpPr/>
          <p:nvPr/>
        </p:nvCxnSpPr>
        <p:spPr>
          <a:xfrm flipV="1">
            <a:off x="2207419" y="4171950"/>
            <a:ext cx="1228725" cy="17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1438748" y="4171950"/>
            <a:ext cx="1014413" cy="461665"/>
          </a:xfrm>
          <a:prstGeom prst="rect">
            <a:avLst/>
          </a:prstGeom>
          <a:noFill/>
        </p:spPr>
        <p:txBody>
          <a:bodyPr wrap="square" rtlCol="0">
            <a:spAutoFit/>
          </a:bodyPr>
          <a:lstStyle/>
          <a:p>
            <a:r>
              <a:rPr lang="es-CO" sz="1200" dirty="0">
                <a:latin typeface="Josefin Sans" panose="020B0604020202020204" charset="0"/>
              </a:rPr>
              <a:t>San Juan del Cesar</a:t>
            </a:r>
          </a:p>
        </p:txBody>
      </p:sp>
      <p:sp>
        <p:nvSpPr>
          <p:cNvPr id="25" name="CuadroTexto 24"/>
          <p:cNvSpPr txBox="1"/>
          <p:nvPr/>
        </p:nvSpPr>
        <p:spPr>
          <a:xfrm>
            <a:off x="1059629" y="3152220"/>
            <a:ext cx="1014413" cy="276999"/>
          </a:xfrm>
          <a:prstGeom prst="rect">
            <a:avLst/>
          </a:prstGeom>
          <a:noFill/>
        </p:spPr>
        <p:txBody>
          <a:bodyPr wrap="square" rtlCol="0">
            <a:spAutoFit/>
          </a:bodyPr>
          <a:lstStyle/>
          <a:p>
            <a:r>
              <a:rPr lang="es-CO" sz="1200" dirty="0">
                <a:latin typeface="Josefin Sans" panose="020B0604020202020204" charset="0"/>
              </a:rPr>
              <a:t>Distracción</a:t>
            </a:r>
          </a:p>
        </p:txBody>
      </p:sp>
      <p:cxnSp>
        <p:nvCxnSpPr>
          <p:cNvPr id="26" name="Conector recto de flecha 25"/>
          <p:cNvCxnSpPr/>
          <p:nvPr/>
        </p:nvCxnSpPr>
        <p:spPr>
          <a:xfrm>
            <a:off x="2010225" y="3338748"/>
            <a:ext cx="2007930" cy="448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7057485" y="4372811"/>
            <a:ext cx="1014413" cy="276999"/>
          </a:xfrm>
          <a:prstGeom prst="rect">
            <a:avLst/>
          </a:prstGeom>
          <a:noFill/>
        </p:spPr>
        <p:txBody>
          <a:bodyPr wrap="square" rtlCol="0">
            <a:spAutoFit/>
          </a:bodyPr>
          <a:lstStyle/>
          <a:p>
            <a:r>
              <a:rPr lang="es-CO" sz="1200" dirty="0">
                <a:latin typeface="Josefin Sans" panose="020B0604020202020204" charset="0"/>
              </a:rPr>
              <a:t>Fonseca</a:t>
            </a:r>
          </a:p>
        </p:txBody>
      </p:sp>
      <p:cxnSp>
        <p:nvCxnSpPr>
          <p:cNvPr id="29" name="Conector recto de flecha 28"/>
          <p:cNvCxnSpPr/>
          <p:nvPr/>
        </p:nvCxnSpPr>
        <p:spPr>
          <a:xfrm flipH="1" flipV="1">
            <a:off x="4825967" y="4100469"/>
            <a:ext cx="2146333" cy="383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H="1" flipV="1">
            <a:off x="5522718" y="3602912"/>
            <a:ext cx="1790074" cy="9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5034474" y="2783870"/>
            <a:ext cx="2099896" cy="66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7235116" y="3561013"/>
            <a:ext cx="1014413" cy="276999"/>
          </a:xfrm>
          <a:prstGeom prst="rect">
            <a:avLst/>
          </a:prstGeom>
          <a:noFill/>
        </p:spPr>
        <p:txBody>
          <a:bodyPr wrap="square" rtlCol="0">
            <a:spAutoFit/>
          </a:bodyPr>
          <a:lstStyle/>
          <a:p>
            <a:r>
              <a:rPr lang="es-CO" sz="1200" dirty="0">
                <a:latin typeface="Josefin Sans" panose="020B0604020202020204" charset="0"/>
              </a:rPr>
              <a:t>Barracas</a:t>
            </a:r>
          </a:p>
        </p:txBody>
      </p:sp>
      <p:sp>
        <p:nvSpPr>
          <p:cNvPr id="38" name="CuadroTexto 37"/>
          <p:cNvSpPr txBox="1"/>
          <p:nvPr/>
        </p:nvSpPr>
        <p:spPr>
          <a:xfrm>
            <a:off x="7098026" y="2615741"/>
            <a:ext cx="1014413" cy="276999"/>
          </a:xfrm>
          <a:prstGeom prst="rect">
            <a:avLst/>
          </a:prstGeom>
          <a:noFill/>
        </p:spPr>
        <p:txBody>
          <a:bodyPr wrap="square" rtlCol="0">
            <a:spAutoFit/>
          </a:bodyPr>
          <a:lstStyle/>
          <a:p>
            <a:r>
              <a:rPr lang="es-CO" sz="1200" dirty="0">
                <a:latin typeface="Josefin Sans" panose="020B0604020202020204" charset="0"/>
              </a:rPr>
              <a:t>Hatonuevo</a:t>
            </a:r>
          </a:p>
        </p:txBody>
      </p:sp>
    </p:spTree>
    <p:extLst>
      <p:ext uri="{BB962C8B-B14F-4D97-AF65-F5344CB8AC3E}">
        <p14:creationId xmlns:p14="http://schemas.microsoft.com/office/powerpoint/2010/main" val="3946825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791151" y="1943572"/>
            <a:ext cx="7747907" cy="1785617"/>
          </a:xfrm>
          <a:prstGeom prst="rect">
            <a:avLst/>
          </a:prstGeom>
        </p:spPr>
        <p:txBody>
          <a:bodyPr wrap="square">
            <a:spAutoFit/>
          </a:bodyPr>
          <a:lstStyle/>
          <a:p>
            <a:pPr marR="97790" indent="4445" algn="just">
              <a:lnSpc>
                <a:spcPct val="103000"/>
              </a:lnSpc>
            </a:pPr>
            <a:r>
              <a:rPr lang="es-CO" sz="1800" dirty="0">
                <a:latin typeface="Arial" panose="020B0604020202020204" pitchFamily="34" charset="0"/>
                <a:ea typeface="Arial" panose="020B0604020202020204" pitchFamily="34" charset="0"/>
                <a:cs typeface="Arial" panose="020B0604020202020204" pitchFamily="34" charset="0"/>
              </a:rPr>
              <a:t>El</a:t>
            </a:r>
            <a:r>
              <a:rPr lang="es-CO" sz="1800" spc="-1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Circuito</a:t>
            </a:r>
            <a:r>
              <a:rPr lang="es-CO" sz="1800" spc="8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Judicial</a:t>
            </a:r>
            <a:r>
              <a:rPr lang="es-CO" sz="1800" spc="9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a:t>
            </a:r>
            <a:r>
              <a:rPr lang="es-CO" sz="1800" spc="6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San</a:t>
            </a:r>
            <a:r>
              <a:rPr lang="es-CO" sz="1800" spc="4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Juan</a:t>
            </a:r>
            <a:r>
              <a:rPr lang="es-CO" sz="1800" spc="5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del</a:t>
            </a:r>
            <a:r>
              <a:rPr lang="es-CO" sz="1800" spc="7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Cesar</a:t>
            </a:r>
            <a:r>
              <a:rPr lang="es-CO" sz="1800" spc="6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está</a:t>
            </a:r>
            <a:r>
              <a:rPr lang="es-CO" sz="1800" spc="5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compuesto</a:t>
            </a:r>
            <a:r>
              <a:rPr lang="es-CO" sz="1800" spc="13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por</a:t>
            </a:r>
            <a:r>
              <a:rPr lang="es-CO" sz="1800" spc="5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los</a:t>
            </a:r>
            <a:r>
              <a:rPr lang="es-CO" sz="1800" spc="5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municipios</a:t>
            </a:r>
            <a:r>
              <a:rPr lang="es-CO" sz="1800" spc="9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a:t>
            </a:r>
            <a:r>
              <a:rPr lang="es-CO" sz="1800" spc="9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San</a:t>
            </a:r>
            <a:r>
              <a:rPr lang="es-CO" sz="1800" spc="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Juan</a:t>
            </a:r>
            <a:r>
              <a:rPr lang="es-CO" sz="1800" spc="3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del Cesar,</a:t>
            </a:r>
            <a:r>
              <a:rPr lang="es-CO" sz="1800" spc="17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Barrancas,</a:t>
            </a:r>
            <a:r>
              <a:rPr lang="es-CO" sz="1800" spc="19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Hatonuevo,</a:t>
            </a:r>
            <a:r>
              <a:rPr lang="es-CO" sz="1800" spc="17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Fonseca</a:t>
            </a:r>
            <a:r>
              <a:rPr lang="es-CO" sz="1800" spc="6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y</a:t>
            </a:r>
            <a:r>
              <a:rPr lang="es-CO" sz="1800" spc="11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Distracción,</a:t>
            </a:r>
            <a:r>
              <a:rPr lang="es-CO" sz="1800" spc="15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con</a:t>
            </a:r>
            <a:r>
              <a:rPr lang="es-CO" sz="1800" spc="7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un</a:t>
            </a:r>
            <a:r>
              <a:rPr lang="es-CO" sz="1800" spc="-3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total</a:t>
            </a:r>
            <a:r>
              <a:rPr lang="es-CO" sz="1800" spc="9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a:t>
            </a:r>
            <a:r>
              <a:rPr lang="es-CO" sz="1800" spc="12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nueve</a:t>
            </a:r>
            <a:r>
              <a:rPr lang="es-CO" sz="1800" spc="12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(9)</a:t>
            </a:r>
            <a:r>
              <a:rPr lang="es-CO" sz="1800" spc="-1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juzgados,</a:t>
            </a:r>
            <a:r>
              <a:rPr lang="es-CO" sz="1800" spc="22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 los</a:t>
            </a:r>
            <a:r>
              <a:rPr lang="es-CO" sz="1800" spc="8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cuales</a:t>
            </a:r>
            <a:r>
              <a:rPr lang="es-CO" sz="1800" spc="17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cinco</a:t>
            </a:r>
            <a:r>
              <a:rPr lang="es-CO" sz="1800" spc="19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(5)</a:t>
            </a:r>
            <a:r>
              <a:rPr lang="es-CO" sz="1800" spc="13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se</a:t>
            </a:r>
            <a:r>
              <a:rPr lang="es-CO" sz="1800" spc="10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encuentran</a:t>
            </a:r>
            <a:r>
              <a:rPr lang="es-CO" sz="1800" spc="18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en</a:t>
            </a:r>
            <a:r>
              <a:rPr lang="es-CO" sz="1800" spc="14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San</a:t>
            </a:r>
            <a:r>
              <a:rPr lang="es-CO" sz="1800" spc="10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Juan</a:t>
            </a:r>
            <a:r>
              <a:rPr lang="es-CO" sz="1800" spc="15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del</a:t>
            </a:r>
            <a:r>
              <a:rPr lang="es-CO" sz="1800" spc="15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Cesar,</a:t>
            </a:r>
            <a:r>
              <a:rPr lang="es-CO" sz="1800" spc="20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cabecera</a:t>
            </a:r>
            <a:r>
              <a:rPr lang="es-CO" sz="1800" spc="205"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de</a:t>
            </a:r>
            <a:r>
              <a:rPr lang="es-CO" sz="1800" spc="150" dirty="0">
                <a:latin typeface="Arial" panose="020B0604020202020204" pitchFamily="34" charset="0"/>
                <a:ea typeface="Arial" panose="020B0604020202020204" pitchFamily="34" charset="0"/>
                <a:cs typeface="Arial" panose="020B0604020202020204" pitchFamily="34" charset="0"/>
              </a:rPr>
              <a:t> </a:t>
            </a:r>
            <a:r>
              <a:rPr lang="es-CO" sz="1800" dirty="0">
                <a:latin typeface="Arial" panose="020B0604020202020204" pitchFamily="34" charset="0"/>
                <a:ea typeface="Arial" panose="020B0604020202020204" pitchFamily="34" charset="0"/>
                <a:cs typeface="Arial" panose="020B0604020202020204" pitchFamily="34" charset="0"/>
              </a:rPr>
              <a:t>Circuito, (1) uno en Barrancas, uno (1) en Distracción, uno (1) en Fonseca y uno (1) en Hatonuevo.</a:t>
            </a:r>
            <a:endParaRPr lang="es-CO"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Rectángulo 18">
            <a:extLst>
              <a:ext uri="{FF2B5EF4-FFF2-40B4-BE49-F238E27FC236}">
                <a16:creationId xmlns:a16="http://schemas.microsoft.com/office/drawing/2014/main" id="{5D49A249-0BA4-4B02-BD3E-3012B1359E93}"/>
              </a:ext>
            </a:extLst>
          </p:cNvPr>
          <p:cNvSpPr/>
          <p:nvPr/>
        </p:nvSpPr>
        <p:spPr>
          <a:xfrm>
            <a:off x="2566599" y="1399765"/>
            <a:ext cx="4681090" cy="369332"/>
          </a:xfrm>
          <a:prstGeom prst="rect">
            <a:avLst/>
          </a:prstGeom>
        </p:spPr>
        <p:txBody>
          <a:bodyPr wrap="none">
            <a:spAutoFit/>
          </a:bodyPr>
          <a:lstStyle/>
          <a:p>
            <a:r>
              <a:rPr lang="es-CO" sz="1800" b="1" dirty="0">
                <a:solidFill>
                  <a:srgbClr val="307098"/>
                </a:solidFill>
                <a:latin typeface="Lilita One" panose="020B0604020202020204" charset="0"/>
                <a:ea typeface="Times New Roman" panose="02020603050405020304" pitchFamily="18" charset="0"/>
              </a:rPr>
              <a:t>CIRCUITO JUDICIAL DESAN JUAN DEL CESAR </a:t>
            </a:r>
            <a:endParaRPr lang="es-CO" sz="2000" dirty="0">
              <a:solidFill>
                <a:srgbClr val="307098"/>
              </a:solidFill>
              <a:effectLst/>
              <a:latin typeface="Lilita One" panose="020B0604020202020204" charset="0"/>
              <a:ea typeface="Times New Roman" panose="02020603050405020304" pitchFamily="18" charset="0"/>
            </a:endParaRPr>
          </a:p>
        </p:txBody>
      </p:sp>
    </p:spTree>
    <p:extLst>
      <p:ext uri="{BB962C8B-B14F-4D97-AF65-F5344CB8AC3E}">
        <p14:creationId xmlns:p14="http://schemas.microsoft.com/office/powerpoint/2010/main" val="1245930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2678334" y="1014597"/>
            <a:ext cx="3922869" cy="369332"/>
          </a:xfrm>
          <a:prstGeom prst="rect">
            <a:avLst/>
          </a:prstGeom>
        </p:spPr>
        <p:txBody>
          <a:bodyPr wrap="none">
            <a:spAutoFit/>
          </a:bodyPr>
          <a:lstStyle/>
          <a:p>
            <a:pPr algn="just"/>
            <a:r>
              <a:rPr lang="es-CO" sz="1800" b="1" dirty="0">
                <a:solidFill>
                  <a:srgbClr val="307098"/>
                </a:solidFill>
                <a:latin typeface="Lilita One" panose="020B0604020202020204" charset="0"/>
                <a:ea typeface="Times New Roman" panose="02020603050405020304" pitchFamily="18" charset="0"/>
              </a:rPr>
              <a:t>CIRCUITO JUDICIAL DE VILLANUEVA </a:t>
            </a:r>
            <a:endParaRPr lang="es-CO" sz="2000" dirty="0">
              <a:solidFill>
                <a:srgbClr val="307098"/>
              </a:solidFill>
              <a:effectLst/>
              <a:latin typeface="Lilita One" panose="020B0604020202020204" charset="0"/>
              <a:ea typeface="Times New Roman" panose="02020603050405020304" pitchFamily="18" charset="0"/>
            </a:endParaRPr>
          </a:p>
        </p:txBody>
      </p:sp>
      <p:pic>
        <p:nvPicPr>
          <p:cNvPr id="18" name="Picture 4" descr="La Guajir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014" y="1586093"/>
            <a:ext cx="4087247" cy="334246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rotWithShape="1">
          <a:blip r:embed="rId5">
            <a:extLst>
              <a:ext uri="{28A0092B-C50C-407E-A947-70E740481C1C}">
                <a14:useLocalDpi xmlns:a14="http://schemas.microsoft.com/office/drawing/2010/main" val="0"/>
              </a:ext>
            </a:extLst>
          </a:blip>
          <a:srcRect l="19829" t="80776" r="56651"/>
          <a:stretch/>
        </p:blipFill>
        <p:spPr>
          <a:xfrm>
            <a:off x="2659755" y="3005793"/>
            <a:ext cx="4494776" cy="2091617"/>
          </a:xfrm>
          <a:prstGeom prst="rect">
            <a:avLst/>
          </a:prstGeom>
        </p:spPr>
      </p:pic>
      <p:cxnSp>
        <p:nvCxnSpPr>
          <p:cNvPr id="21" name="Conector recto de flecha 20"/>
          <p:cNvCxnSpPr/>
          <p:nvPr/>
        </p:nvCxnSpPr>
        <p:spPr>
          <a:xfrm flipV="1">
            <a:off x="1821873" y="4582129"/>
            <a:ext cx="1378527" cy="88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2299855" y="3615414"/>
            <a:ext cx="1420091" cy="212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5349813" y="3721791"/>
            <a:ext cx="1893348" cy="50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a:off x="4723854" y="4382150"/>
            <a:ext cx="2695255" cy="130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7290790" y="3555472"/>
            <a:ext cx="1014413" cy="276999"/>
          </a:xfrm>
          <a:prstGeom prst="rect">
            <a:avLst/>
          </a:prstGeom>
          <a:noFill/>
        </p:spPr>
        <p:txBody>
          <a:bodyPr wrap="square" rtlCol="0">
            <a:spAutoFit/>
          </a:bodyPr>
          <a:lstStyle/>
          <a:p>
            <a:r>
              <a:rPr lang="es-CO" sz="1200" dirty="0">
                <a:latin typeface="Josefin Sans" panose="020B0604020202020204" charset="0"/>
              </a:rPr>
              <a:t>El Molino</a:t>
            </a:r>
          </a:p>
        </p:txBody>
      </p:sp>
      <p:sp>
        <p:nvSpPr>
          <p:cNvPr id="29" name="CuadroTexto 28"/>
          <p:cNvSpPr txBox="1"/>
          <p:nvPr/>
        </p:nvSpPr>
        <p:spPr>
          <a:xfrm>
            <a:off x="7444796" y="4235509"/>
            <a:ext cx="1014413" cy="276999"/>
          </a:xfrm>
          <a:prstGeom prst="rect">
            <a:avLst/>
          </a:prstGeom>
          <a:noFill/>
        </p:spPr>
        <p:txBody>
          <a:bodyPr wrap="square" rtlCol="0">
            <a:spAutoFit/>
          </a:bodyPr>
          <a:lstStyle/>
          <a:p>
            <a:r>
              <a:rPr lang="es-CO" sz="1200" dirty="0" err="1">
                <a:latin typeface="Josefin Sans" panose="020B0604020202020204" charset="0"/>
              </a:rPr>
              <a:t>Urumita</a:t>
            </a:r>
            <a:endParaRPr lang="es-CO" sz="1200" dirty="0">
              <a:latin typeface="Josefin Sans" panose="020B0604020202020204" charset="0"/>
            </a:endParaRPr>
          </a:p>
        </p:txBody>
      </p:sp>
      <p:sp>
        <p:nvSpPr>
          <p:cNvPr id="30" name="CuadroTexto 29"/>
          <p:cNvSpPr txBox="1"/>
          <p:nvPr/>
        </p:nvSpPr>
        <p:spPr>
          <a:xfrm>
            <a:off x="1513897" y="3416972"/>
            <a:ext cx="1014413" cy="276999"/>
          </a:xfrm>
          <a:prstGeom prst="rect">
            <a:avLst/>
          </a:prstGeom>
          <a:noFill/>
        </p:spPr>
        <p:txBody>
          <a:bodyPr wrap="square" rtlCol="0">
            <a:spAutoFit/>
          </a:bodyPr>
          <a:lstStyle/>
          <a:p>
            <a:r>
              <a:rPr lang="es-CO" sz="1200" dirty="0">
                <a:latin typeface="Josefin Sans" panose="020B0604020202020204" charset="0"/>
              </a:rPr>
              <a:t>Villanueva</a:t>
            </a:r>
          </a:p>
        </p:txBody>
      </p:sp>
      <p:sp>
        <p:nvSpPr>
          <p:cNvPr id="31" name="CuadroTexto 30"/>
          <p:cNvSpPr txBox="1"/>
          <p:nvPr/>
        </p:nvSpPr>
        <p:spPr>
          <a:xfrm>
            <a:off x="958186" y="4439516"/>
            <a:ext cx="1014413" cy="461665"/>
          </a:xfrm>
          <a:prstGeom prst="rect">
            <a:avLst/>
          </a:prstGeom>
          <a:noFill/>
        </p:spPr>
        <p:txBody>
          <a:bodyPr wrap="square" rtlCol="0">
            <a:spAutoFit/>
          </a:bodyPr>
          <a:lstStyle/>
          <a:p>
            <a:r>
              <a:rPr lang="es-CO" sz="1200" dirty="0">
                <a:latin typeface="Josefin Sans" panose="020B0604020202020204" charset="0"/>
              </a:rPr>
              <a:t>La Jagua del Pilar</a:t>
            </a:r>
          </a:p>
        </p:txBody>
      </p:sp>
    </p:spTree>
    <p:extLst>
      <p:ext uri="{BB962C8B-B14F-4D97-AF65-F5344CB8AC3E}">
        <p14:creationId xmlns:p14="http://schemas.microsoft.com/office/powerpoint/2010/main" val="185124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552079" y="1833086"/>
            <a:ext cx="8039841" cy="1477328"/>
          </a:xfrm>
          <a:prstGeom prst="rect">
            <a:avLst/>
          </a:prstGeom>
        </p:spPr>
        <p:txBody>
          <a:bodyPr wrap="square">
            <a:spAutoFit/>
          </a:bodyPr>
          <a:lstStyle/>
          <a:p>
            <a:pPr algn="just"/>
            <a:r>
              <a:rPr lang="es-CO" sz="1800" dirty="0">
                <a:latin typeface="+mn-lt"/>
                <a:ea typeface="Times New Roman" panose="02020603050405020304" pitchFamily="18" charset="0"/>
              </a:rPr>
              <a:t>El</a:t>
            </a:r>
            <a:r>
              <a:rPr lang="es-CO" sz="1800" spc="-5" dirty="0">
                <a:latin typeface="+mn-lt"/>
                <a:ea typeface="Times New Roman" panose="02020603050405020304" pitchFamily="18" charset="0"/>
              </a:rPr>
              <a:t> </a:t>
            </a:r>
            <a:r>
              <a:rPr lang="es-CO" sz="1800" dirty="0">
                <a:latin typeface="+mn-lt"/>
                <a:ea typeface="Times New Roman" panose="02020603050405020304" pitchFamily="18" charset="0"/>
              </a:rPr>
              <a:t>Circuito</a:t>
            </a:r>
            <a:r>
              <a:rPr lang="es-CO" sz="1800" spc="115" dirty="0">
                <a:latin typeface="+mn-lt"/>
                <a:ea typeface="Times New Roman" panose="02020603050405020304" pitchFamily="18" charset="0"/>
              </a:rPr>
              <a:t> </a:t>
            </a:r>
            <a:r>
              <a:rPr lang="es-CO" sz="1800" dirty="0">
                <a:latin typeface="+mn-lt"/>
                <a:ea typeface="Times New Roman" panose="02020603050405020304" pitchFamily="18" charset="0"/>
              </a:rPr>
              <a:t>Judicial</a:t>
            </a:r>
            <a:r>
              <a:rPr lang="es-CO" sz="1800" spc="105" dirty="0">
                <a:latin typeface="+mn-lt"/>
                <a:ea typeface="Times New Roman" panose="02020603050405020304" pitchFamily="18" charset="0"/>
              </a:rPr>
              <a:t> </a:t>
            </a:r>
            <a:r>
              <a:rPr lang="es-CO" sz="1800" dirty="0">
                <a:latin typeface="+mn-lt"/>
                <a:ea typeface="Times New Roman" panose="02020603050405020304" pitchFamily="18" charset="0"/>
              </a:rPr>
              <a:t>de</a:t>
            </a:r>
            <a:r>
              <a:rPr lang="es-CO" sz="1800" spc="30" dirty="0">
                <a:latin typeface="+mn-lt"/>
                <a:ea typeface="Times New Roman" panose="02020603050405020304" pitchFamily="18" charset="0"/>
              </a:rPr>
              <a:t> </a:t>
            </a:r>
            <a:r>
              <a:rPr lang="es-CO" sz="1800" dirty="0">
                <a:latin typeface="+mn-lt"/>
                <a:ea typeface="Times New Roman" panose="02020603050405020304" pitchFamily="18" charset="0"/>
              </a:rPr>
              <a:t>Villanueva</a:t>
            </a:r>
            <a:r>
              <a:rPr lang="es-CO" sz="1800" spc="185" dirty="0">
                <a:latin typeface="+mn-lt"/>
                <a:ea typeface="Times New Roman" panose="02020603050405020304" pitchFamily="18" charset="0"/>
              </a:rPr>
              <a:t> </a:t>
            </a:r>
            <a:r>
              <a:rPr lang="es-CO" sz="1800" dirty="0">
                <a:latin typeface="+mn-lt"/>
                <a:ea typeface="Times New Roman" panose="02020603050405020304" pitchFamily="18" charset="0"/>
              </a:rPr>
              <a:t>está</a:t>
            </a:r>
            <a:r>
              <a:rPr lang="es-CO" sz="1800" spc="75" dirty="0">
                <a:latin typeface="+mn-lt"/>
                <a:ea typeface="Times New Roman" panose="02020603050405020304" pitchFamily="18" charset="0"/>
              </a:rPr>
              <a:t> </a:t>
            </a:r>
            <a:r>
              <a:rPr lang="es-CO" sz="1800" dirty="0">
                <a:latin typeface="+mn-lt"/>
                <a:ea typeface="Times New Roman" panose="02020603050405020304" pitchFamily="18" charset="0"/>
              </a:rPr>
              <a:t>compuesto</a:t>
            </a:r>
            <a:r>
              <a:rPr lang="es-CO" sz="1800" spc="150" dirty="0">
                <a:latin typeface="+mn-lt"/>
                <a:ea typeface="Times New Roman" panose="02020603050405020304" pitchFamily="18" charset="0"/>
              </a:rPr>
              <a:t> </a:t>
            </a:r>
            <a:r>
              <a:rPr lang="es-CO" sz="1800" dirty="0">
                <a:latin typeface="+mn-lt"/>
                <a:ea typeface="Times New Roman" panose="02020603050405020304" pitchFamily="18" charset="0"/>
              </a:rPr>
              <a:t>por</a:t>
            </a:r>
            <a:r>
              <a:rPr lang="es-CO" sz="1800" spc="70" dirty="0">
                <a:latin typeface="+mn-lt"/>
                <a:ea typeface="Times New Roman" panose="02020603050405020304" pitchFamily="18" charset="0"/>
              </a:rPr>
              <a:t> </a:t>
            </a:r>
            <a:r>
              <a:rPr lang="es-CO" sz="1800" dirty="0">
                <a:latin typeface="+mn-lt"/>
                <a:ea typeface="Times New Roman" panose="02020603050405020304" pitchFamily="18" charset="0"/>
              </a:rPr>
              <a:t>los</a:t>
            </a:r>
            <a:r>
              <a:rPr lang="es-CO" sz="1800" spc="65" dirty="0">
                <a:latin typeface="+mn-lt"/>
                <a:ea typeface="Times New Roman" panose="02020603050405020304" pitchFamily="18" charset="0"/>
              </a:rPr>
              <a:t> </a:t>
            </a:r>
            <a:r>
              <a:rPr lang="es-CO" sz="1800" dirty="0">
                <a:latin typeface="+mn-lt"/>
                <a:ea typeface="Times New Roman" panose="02020603050405020304" pitchFamily="18" charset="0"/>
              </a:rPr>
              <a:t>Municipios</a:t>
            </a:r>
            <a:r>
              <a:rPr lang="es-CO" sz="1800" spc="115" dirty="0">
                <a:latin typeface="+mn-lt"/>
                <a:ea typeface="Times New Roman" panose="02020603050405020304" pitchFamily="18" charset="0"/>
              </a:rPr>
              <a:t> </a:t>
            </a:r>
            <a:r>
              <a:rPr lang="es-CO" sz="1800" dirty="0">
                <a:latin typeface="+mn-lt"/>
                <a:ea typeface="Times New Roman" panose="02020603050405020304" pitchFamily="18" charset="0"/>
              </a:rPr>
              <a:t>de</a:t>
            </a:r>
            <a:r>
              <a:rPr lang="es-CO" sz="1800" spc="35" dirty="0">
                <a:latin typeface="+mn-lt"/>
                <a:ea typeface="Times New Roman" panose="02020603050405020304" pitchFamily="18" charset="0"/>
              </a:rPr>
              <a:t> </a:t>
            </a:r>
            <a:r>
              <a:rPr lang="es-CO" sz="1800" dirty="0">
                <a:latin typeface="+mn-lt"/>
                <a:ea typeface="Times New Roman" panose="02020603050405020304" pitchFamily="18" charset="0"/>
              </a:rPr>
              <a:t>Villanueva,</a:t>
            </a:r>
            <a:r>
              <a:rPr lang="es-CO" sz="1800" spc="255" dirty="0">
                <a:latin typeface="+mn-lt"/>
                <a:ea typeface="Times New Roman" panose="02020603050405020304" pitchFamily="18" charset="0"/>
              </a:rPr>
              <a:t> </a:t>
            </a:r>
            <a:r>
              <a:rPr lang="es-CO" sz="1800" dirty="0">
                <a:latin typeface="+mn-lt"/>
                <a:ea typeface="Times New Roman" panose="02020603050405020304" pitchFamily="18" charset="0"/>
              </a:rPr>
              <a:t>El</a:t>
            </a:r>
            <a:r>
              <a:rPr lang="es-CO" sz="1800" spc="15" dirty="0">
                <a:latin typeface="+mn-lt"/>
                <a:ea typeface="Times New Roman" panose="02020603050405020304" pitchFamily="18" charset="0"/>
              </a:rPr>
              <a:t> </a:t>
            </a:r>
            <a:r>
              <a:rPr lang="es-CO" sz="1800" dirty="0">
                <a:latin typeface="+mn-lt"/>
                <a:ea typeface="Times New Roman" panose="02020603050405020304" pitchFamily="18" charset="0"/>
              </a:rPr>
              <a:t>Molino, Urumita</a:t>
            </a:r>
            <a:r>
              <a:rPr lang="es-CO" sz="1800" spc="180" dirty="0">
                <a:latin typeface="+mn-lt"/>
                <a:ea typeface="Times New Roman" panose="02020603050405020304" pitchFamily="18" charset="0"/>
              </a:rPr>
              <a:t> </a:t>
            </a:r>
            <a:r>
              <a:rPr lang="es-CO" sz="1600" dirty="0">
                <a:latin typeface="+mn-lt"/>
                <a:ea typeface="Times New Roman" panose="02020603050405020304" pitchFamily="18" charset="0"/>
              </a:rPr>
              <a:t>y</a:t>
            </a:r>
            <a:r>
              <a:rPr lang="es-CO" sz="1600" spc="235" dirty="0">
                <a:latin typeface="+mn-lt"/>
                <a:ea typeface="Times New Roman" panose="02020603050405020304" pitchFamily="18" charset="0"/>
              </a:rPr>
              <a:t> </a:t>
            </a:r>
            <a:r>
              <a:rPr lang="es-CO" sz="1800" dirty="0">
                <a:latin typeface="+mn-lt"/>
                <a:ea typeface="Times New Roman" panose="02020603050405020304" pitchFamily="18" charset="0"/>
              </a:rPr>
              <a:t>La</a:t>
            </a:r>
            <a:r>
              <a:rPr lang="es-CO" sz="1800" spc="130" dirty="0">
                <a:latin typeface="+mn-lt"/>
                <a:ea typeface="Times New Roman" panose="02020603050405020304" pitchFamily="18" charset="0"/>
              </a:rPr>
              <a:t> </a:t>
            </a:r>
            <a:r>
              <a:rPr lang="es-CO" sz="1800" dirty="0">
                <a:latin typeface="+mn-lt"/>
                <a:ea typeface="Times New Roman" panose="02020603050405020304" pitchFamily="18" charset="0"/>
              </a:rPr>
              <a:t>Jagua</a:t>
            </a:r>
            <a:r>
              <a:rPr lang="es-CO" sz="1800" spc="240" dirty="0">
                <a:latin typeface="+mn-lt"/>
                <a:ea typeface="Times New Roman" panose="02020603050405020304" pitchFamily="18" charset="0"/>
              </a:rPr>
              <a:t> </a:t>
            </a:r>
            <a:r>
              <a:rPr lang="es-CO" sz="1800" dirty="0">
                <a:latin typeface="+mn-lt"/>
                <a:ea typeface="Times New Roman" panose="02020603050405020304" pitchFamily="18" charset="0"/>
              </a:rPr>
              <a:t>del</a:t>
            </a:r>
            <a:r>
              <a:rPr lang="es-CO" sz="1800" spc="210" dirty="0">
                <a:latin typeface="+mn-lt"/>
                <a:ea typeface="Times New Roman" panose="02020603050405020304" pitchFamily="18" charset="0"/>
              </a:rPr>
              <a:t> </a:t>
            </a:r>
            <a:r>
              <a:rPr lang="es-CO" sz="1800" dirty="0">
                <a:latin typeface="+mn-lt"/>
                <a:ea typeface="Times New Roman" panose="02020603050405020304" pitchFamily="18" charset="0"/>
              </a:rPr>
              <a:t>Pilar,</a:t>
            </a:r>
            <a:r>
              <a:rPr lang="es-CO" sz="1800" spc="180" dirty="0">
                <a:latin typeface="+mn-lt"/>
                <a:ea typeface="Times New Roman" panose="02020603050405020304" pitchFamily="18" charset="0"/>
              </a:rPr>
              <a:t> </a:t>
            </a:r>
            <a:r>
              <a:rPr lang="es-CO" sz="1800" dirty="0">
                <a:latin typeface="+mn-lt"/>
                <a:ea typeface="Times New Roman" panose="02020603050405020304" pitchFamily="18" charset="0"/>
              </a:rPr>
              <a:t>con</a:t>
            </a:r>
            <a:r>
              <a:rPr lang="es-CO" sz="1800" spc="190" dirty="0">
                <a:latin typeface="+mn-lt"/>
                <a:ea typeface="Times New Roman" panose="02020603050405020304" pitchFamily="18" charset="0"/>
              </a:rPr>
              <a:t> </a:t>
            </a:r>
            <a:r>
              <a:rPr lang="es-CO" sz="1800" dirty="0">
                <a:latin typeface="+mn-lt"/>
                <a:ea typeface="Times New Roman" panose="02020603050405020304" pitchFamily="18" charset="0"/>
              </a:rPr>
              <a:t>un</a:t>
            </a:r>
            <a:r>
              <a:rPr lang="es-CO" sz="1800" spc="70" dirty="0">
                <a:latin typeface="+mn-lt"/>
                <a:ea typeface="Times New Roman" panose="02020603050405020304" pitchFamily="18" charset="0"/>
              </a:rPr>
              <a:t> </a:t>
            </a:r>
            <a:r>
              <a:rPr lang="es-CO" sz="1800" dirty="0">
                <a:latin typeface="+mn-lt"/>
                <a:ea typeface="Times New Roman" panose="02020603050405020304" pitchFamily="18" charset="0"/>
              </a:rPr>
              <a:t>total</a:t>
            </a:r>
            <a:r>
              <a:rPr lang="es-CO" sz="1800" spc="195" dirty="0">
                <a:latin typeface="+mn-lt"/>
                <a:ea typeface="Times New Roman" panose="02020603050405020304" pitchFamily="18" charset="0"/>
              </a:rPr>
              <a:t> </a:t>
            </a:r>
            <a:r>
              <a:rPr lang="es-CO" sz="1800" dirty="0">
                <a:latin typeface="+mn-lt"/>
                <a:ea typeface="Times New Roman" panose="02020603050405020304" pitchFamily="18" charset="0"/>
              </a:rPr>
              <a:t>de</a:t>
            </a:r>
            <a:r>
              <a:rPr lang="es-CO" sz="1800" spc="200" dirty="0">
                <a:latin typeface="+mn-lt"/>
                <a:ea typeface="Times New Roman" panose="02020603050405020304" pitchFamily="18" charset="0"/>
              </a:rPr>
              <a:t> </a:t>
            </a:r>
            <a:r>
              <a:rPr lang="es-CO" sz="1800" dirty="0">
                <a:latin typeface="+mn-lt"/>
                <a:ea typeface="Times New Roman" panose="02020603050405020304" pitchFamily="18" charset="0"/>
              </a:rPr>
              <a:t>cinco</a:t>
            </a:r>
            <a:r>
              <a:rPr lang="es-CO" sz="1800" spc="225" dirty="0">
                <a:latin typeface="+mn-lt"/>
                <a:ea typeface="Times New Roman" panose="02020603050405020304" pitchFamily="18" charset="0"/>
              </a:rPr>
              <a:t> </a:t>
            </a:r>
            <a:r>
              <a:rPr lang="es-CO" sz="1800" dirty="0">
                <a:latin typeface="+mn-lt"/>
                <a:ea typeface="Times New Roman" panose="02020603050405020304" pitchFamily="18" charset="0"/>
              </a:rPr>
              <a:t>(5)</a:t>
            </a:r>
            <a:r>
              <a:rPr lang="es-CO" sz="1800" spc="95" dirty="0">
                <a:latin typeface="+mn-lt"/>
                <a:ea typeface="Times New Roman" panose="02020603050405020304" pitchFamily="18" charset="0"/>
              </a:rPr>
              <a:t> </a:t>
            </a:r>
            <a:r>
              <a:rPr lang="es-CO" sz="1800" dirty="0">
                <a:latin typeface="+mn-lt"/>
                <a:ea typeface="Times New Roman" panose="02020603050405020304" pitchFamily="18" charset="0"/>
              </a:rPr>
              <a:t>juzgados,</a:t>
            </a:r>
            <a:r>
              <a:rPr lang="es-CO" sz="1800" spc="70" dirty="0">
                <a:latin typeface="+mn-lt"/>
                <a:ea typeface="Times New Roman" panose="02020603050405020304" pitchFamily="18" charset="0"/>
              </a:rPr>
              <a:t> </a:t>
            </a:r>
            <a:r>
              <a:rPr lang="es-CO" sz="1800" dirty="0">
                <a:latin typeface="+mn-lt"/>
                <a:ea typeface="Times New Roman" panose="02020603050405020304" pitchFamily="18" charset="0"/>
              </a:rPr>
              <a:t>de</a:t>
            </a:r>
            <a:r>
              <a:rPr lang="es-CO" sz="1800" spc="215" dirty="0">
                <a:latin typeface="+mn-lt"/>
                <a:ea typeface="Times New Roman" panose="02020603050405020304" pitchFamily="18" charset="0"/>
              </a:rPr>
              <a:t> </a:t>
            </a:r>
            <a:r>
              <a:rPr lang="es-CO" sz="1800" dirty="0">
                <a:latin typeface="+mn-lt"/>
                <a:ea typeface="Times New Roman" panose="02020603050405020304" pitchFamily="18" charset="0"/>
              </a:rPr>
              <a:t>los</a:t>
            </a:r>
            <a:r>
              <a:rPr lang="es-CO" sz="1800" spc="150" dirty="0">
                <a:latin typeface="+mn-lt"/>
                <a:ea typeface="Times New Roman" panose="02020603050405020304" pitchFamily="18" charset="0"/>
              </a:rPr>
              <a:t> </a:t>
            </a:r>
            <a:r>
              <a:rPr lang="es-CO" sz="1800" dirty="0">
                <a:latin typeface="+mn-lt"/>
                <a:ea typeface="Times New Roman" panose="02020603050405020304" pitchFamily="18" charset="0"/>
              </a:rPr>
              <a:t>cuales</a:t>
            </a:r>
            <a:r>
              <a:rPr lang="es-CO" sz="1800" spc="205" dirty="0">
                <a:latin typeface="+mn-lt"/>
                <a:ea typeface="Times New Roman" panose="02020603050405020304" pitchFamily="18" charset="0"/>
              </a:rPr>
              <a:t> </a:t>
            </a:r>
            <a:r>
              <a:rPr lang="es-CO" sz="1800" dirty="0">
                <a:latin typeface="+mn-lt"/>
                <a:ea typeface="Times New Roman" panose="02020603050405020304" pitchFamily="18" charset="0"/>
              </a:rPr>
              <a:t>tres</a:t>
            </a:r>
            <a:r>
              <a:rPr lang="es-CO" sz="1800" spc="240" dirty="0">
                <a:latin typeface="+mn-lt"/>
                <a:ea typeface="Times New Roman" panose="02020603050405020304" pitchFamily="18" charset="0"/>
              </a:rPr>
              <a:t> </a:t>
            </a:r>
            <a:r>
              <a:rPr lang="es-CO" sz="1800" dirty="0">
                <a:latin typeface="+mn-lt"/>
                <a:ea typeface="Times New Roman" panose="02020603050405020304" pitchFamily="18" charset="0"/>
              </a:rPr>
              <a:t>(3)</a:t>
            </a:r>
            <a:r>
              <a:rPr lang="es-CO" sz="1800" spc="180" dirty="0">
                <a:latin typeface="+mn-lt"/>
                <a:ea typeface="Times New Roman" panose="02020603050405020304" pitchFamily="18" charset="0"/>
              </a:rPr>
              <a:t> </a:t>
            </a:r>
            <a:r>
              <a:rPr lang="es-CO" sz="1800" dirty="0">
                <a:latin typeface="+mn-lt"/>
                <a:ea typeface="Times New Roman" panose="02020603050405020304" pitchFamily="18" charset="0"/>
              </a:rPr>
              <a:t>se encuentran</a:t>
            </a:r>
            <a:r>
              <a:rPr lang="es-CO" sz="1800" spc="195" dirty="0">
                <a:latin typeface="+mn-lt"/>
                <a:ea typeface="Times New Roman" panose="02020603050405020304" pitchFamily="18" charset="0"/>
              </a:rPr>
              <a:t> </a:t>
            </a:r>
            <a:r>
              <a:rPr lang="es-CO" sz="1800" dirty="0">
                <a:latin typeface="+mn-lt"/>
                <a:ea typeface="Times New Roman" panose="02020603050405020304" pitchFamily="18" charset="0"/>
              </a:rPr>
              <a:t>en</a:t>
            </a:r>
            <a:r>
              <a:rPr lang="es-CO" sz="1800" spc="100" dirty="0">
                <a:latin typeface="+mn-lt"/>
                <a:ea typeface="Times New Roman" panose="02020603050405020304" pitchFamily="18" charset="0"/>
              </a:rPr>
              <a:t> </a:t>
            </a:r>
            <a:r>
              <a:rPr lang="es-CO" sz="1800" dirty="0">
                <a:latin typeface="+mn-lt"/>
                <a:ea typeface="Times New Roman" panose="02020603050405020304" pitchFamily="18" charset="0"/>
              </a:rPr>
              <a:t>Villanueva,</a:t>
            </a:r>
            <a:r>
              <a:rPr lang="es-CO" sz="1800" spc="230" dirty="0">
                <a:latin typeface="+mn-lt"/>
                <a:ea typeface="Times New Roman" panose="02020603050405020304" pitchFamily="18" charset="0"/>
              </a:rPr>
              <a:t> </a:t>
            </a:r>
            <a:r>
              <a:rPr lang="es-CO" sz="1800" dirty="0">
                <a:latin typeface="+mn-lt"/>
                <a:ea typeface="Times New Roman" panose="02020603050405020304" pitchFamily="18" charset="0"/>
              </a:rPr>
              <a:t>cabecera</a:t>
            </a:r>
            <a:r>
              <a:rPr lang="es-CO" sz="1800" spc="220" dirty="0">
                <a:latin typeface="+mn-lt"/>
                <a:ea typeface="Times New Roman" panose="02020603050405020304" pitchFamily="18" charset="0"/>
              </a:rPr>
              <a:t> </a:t>
            </a:r>
            <a:r>
              <a:rPr lang="es-CO" sz="1800" dirty="0">
                <a:latin typeface="+mn-lt"/>
                <a:ea typeface="Times New Roman" panose="02020603050405020304" pitchFamily="18" charset="0"/>
              </a:rPr>
              <a:t>de</a:t>
            </a:r>
            <a:r>
              <a:rPr lang="es-CO" sz="1800" spc="185" dirty="0">
                <a:latin typeface="+mn-lt"/>
                <a:ea typeface="Times New Roman" panose="02020603050405020304" pitchFamily="18" charset="0"/>
              </a:rPr>
              <a:t> </a:t>
            </a:r>
            <a:r>
              <a:rPr lang="es-CO" sz="1800" dirty="0">
                <a:latin typeface="+mn-lt"/>
                <a:ea typeface="Times New Roman" panose="02020603050405020304" pitchFamily="18" charset="0"/>
              </a:rPr>
              <a:t>Circuito,</a:t>
            </a:r>
            <a:r>
              <a:rPr lang="es-CO" sz="1800" spc="185" dirty="0">
                <a:latin typeface="+mn-lt"/>
                <a:ea typeface="Times New Roman" panose="02020603050405020304" pitchFamily="18" charset="0"/>
              </a:rPr>
              <a:t> </a:t>
            </a:r>
            <a:r>
              <a:rPr lang="es-CO" sz="1800" dirty="0">
                <a:latin typeface="+mn-lt"/>
                <a:ea typeface="Times New Roman" panose="02020603050405020304" pitchFamily="18" charset="0"/>
              </a:rPr>
              <a:t>uno</a:t>
            </a:r>
            <a:r>
              <a:rPr lang="es-CO" sz="1800" spc="185" dirty="0">
                <a:latin typeface="+mn-lt"/>
                <a:ea typeface="Times New Roman" panose="02020603050405020304" pitchFamily="18" charset="0"/>
              </a:rPr>
              <a:t> </a:t>
            </a:r>
            <a:r>
              <a:rPr lang="es-CO" sz="1800" dirty="0">
                <a:latin typeface="+mn-lt"/>
                <a:ea typeface="Times New Roman" panose="02020603050405020304" pitchFamily="18" charset="0"/>
              </a:rPr>
              <a:t>(1)</a:t>
            </a:r>
            <a:r>
              <a:rPr lang="es-CO" sz="1800" spc="140" dirty="0">
                <a:latin typeface="+mn-lt"/>
                <a:ea typeface="Times New Roman" panose="02020603050405020304" pitchFamily="18" charset="0"/>
              </a:rPr>
              <a:t> </a:t>
            </a:r>
            <a:r>
              <a:rPr lang="es-CO" sz="1800" dirty="0">
                <a:latin typeface="+mn-lt"/>
                <a:ea typeface="Times New Roman" panose="02020603050405020304" pitchFamily="18" charset="0"/>
              </a:rPr>
              <a:t>en</a:t>
            </a:r>
            <a:r>
              <a:rPr lang="es-CO" sz="1800" spc="165" dirty="0">
                <a:latin typeface="+mn-lt"/>
                <a:ea typeface="Times New Roman" panose="02020603050405020304" pitchFamily="18" charset="0"/>
              </a:rPr>
              <a:t> </a:t>
            </a:r>
            <a:r>
              <a:rPr lang="es-CO" sz="1800" dirty="0">
                <a:latin typeface="+mn-lt"/>
                <a:ea typeface="Times New Roman" panose="02020603050405020304" pitchFamily="18" charset="0"/>
              </a:rPr>
              <a:t>El</a:t>
            </a:r>
            <a:r>
              <a:rPr lang="es-CO" sz="1800" spc="80" dirty="0">
                <a:latin typeface="+mn-lt"/>
                <a:ea typeface="Times New Roman" panose="02020603050405020304" pitchFamily="18" charset="0"/>
              </a:rPr>
              <a:t> </a:t>
            </a:r>
            <a:r>
              <a:rPr lang="es-CO" sz="1800" dirty="0">
                <a:latin typeface="+mn-lt"/>
                <a:ea typeface="Times New Roman" panose="02020603050405020304" pitchFamily="18" charset="0"/>
              </a:rPr>
              <a:t>Molino,</a:t>
            </a:r>
            <a:r>
              <a:rPr lang="es-CO" sz="1800" spc="190" dirty="0">
                <a:latin typeface="+mn-lt"/>
                <a:ea typeface="Times New Roman" panose="02020603050405020304" pitchFamily="18" charset="0"/>
              </a:rPr>
              <a:t> </a:t>
            </a:r>
            <a:r>
              <a:rPr lang="es-CO" sz="1800" dirty="0">
                <a:latin typeface="+mn-lt"/>
                <a:ea typeface="Times New Roman" panose="02020603050405020304" pitchFamily="18" charset="0"/>
              </a:rPr>
              <a:t>uno</a:t>
            </a:r>
            <a:r>
              <a:rPr lang="es-CO" sz="1800" spc="160" dirty="0">
                <a:latin typeface="+mn-lt"/>
                <a:ea typeface="Times New Roman" panose="02020603050405020304" pitchFamily="18" charset="0"/>
              </a:rPr>
              <a:t> </a:t>
            </a:r>
            <a:r>
              <a:rPr lang="es-CO" sz="1800" dirty="0">
                <a:latin typeface="+mn-lt"/>
                <a:ea typeface="Times New Roman" panose="02020603050405020304" pitchFamily="18" charset="0"/>
              </a:rPr>
              <a:t>(1)</a:t>
            </a:r>
            <a:r>
              <a:rPr lang="es-CO" sz="1800" spc="145" dirty="0">
                <a:latin typeface="+mn-lt"/>
                <a:ea typeface="Times New Roman" panose="02020603050405020304" pitchFamily="18" charset="0"/>
              </a:rPr>
              <a:t> </a:t>
            </a:r>
            <a:r>
              <a:rPr lang="es-CO" sz="1800" dirty="0">
                <a:latin typeface="+mn-lt"/>
                <a:ea typeface="Times New Roman" panose="02020603050405020304" pitchFamily="18" charset="0"/>
              </a:rPr>
              <a:t>en</a:t>
            </a:r>
            <a:r>
              <a:rPr lang="es-CO" sz="1800" spc="150" dirty="0">
                <a:latin typeface="+mn-lt"/>
                <a:ea typeface="Times New Roman" panose="02020603050405020304" pitchFamily="18" charset="0"/>
              </a:rPr>
              <a:t> </a:t>
            </a:r>
            <a:r>
              <a:rPr lang="es-CO" sz="1800" dirty="0">
                <a:latin typeface="+mn-lt"/>
                <a:ea typeface="Times New Roman" panose="02020603050405020304" pitchFamily="18" charset="0"/>
              </a:rPr>
              <a:t>Urumita</a:t>
            </a:r>
            <a:r>
              <a:rPr lang="es-CO" sz="1800" spc="105" dirty="0">
                <a:latin typeface="+mn-lt"/>
                <a:ea typeface="Times New Roman" panose="02020603050405020304" pitchFamily="18" charset="0"/>
              </a:rPr>
              <a:t> </a:t>
            </a:r>
            <a:r>
              <a:rPr lang="es-CO" sz="1600" dirty="0">
                <a:latin typeface="+mn-lt"/>
                <a:ea typeface="Times New Roman" panose="02020603050405020304" pitchFamily="18" charset="0"/>
              </a:rPr>
              <a:t>y </a:t>
            </a:r>
            <a:r>
              <a:rPr lang="es-CO" sz="1800" dirty="0">
                <a:latin typeface="+mn-lt"/>
                <a:ea typeface="Times New Roman" panose="02020603050405020304" pitchFamily="18" charset="0"/>
              </a:rPr>
              <a:t>uno</a:t>
            </a:r>
            <a:r>
              <a:rPr lang="es-CO" sz="1800" spc="80" dirty="0">
                <a:latin typeface="+mn-lt"/>
                <a:ea typeface="Times New Roman" panose="02020603050405020304" pitchFamily="18" charset="0"/>
              </a:rPr>
              <a:t> </a:t>
            </a:r>
            <a:r>
              <a:rPr lang="es-CO" sz="1800" dirty="0">
                <a:latin typeface="+mn-lt"/>
                <a:ea typeface="Times New Roman" panose="02020603050405020304" pitchFamily="18" charset="0"/>
              </a:rPr>
              <a:t>(1)</a:t>
            </a:r>
            <a:r>
              <a:rPr lang="es-CO" sz="1800" spc="80" dirty="0">
                <a:latin typeface="+mn-lt"/>
                <a:ea typeface="Times New Roman" panose="02020603050405020304" pitchFamily="18" charset="0"/>
              </a:rPr>
              <a:t> </a:t>
            </a:r>
            <a:r>
              <a:rPr lang="es-CO" sz="1800" dirty="0">
                <a:latin typeface="+mn-lt"/>
                <a:ea typeface="Times New Roman" panose="02020603050405020304" pitchFamily="18" charset="0"/>
              </a:rPr>
              <a:t>en</a:t>
            </a:r>
            <a:r>
              <a:rPr lang="es-CO" sz="1800" spc="65" dirty="0">
                <a:latin typeface="+mn-lt"/>
                <a:ea typeface="Times New Roman" panose="02020603050405020304" pitchFamily="18" charset="0"/>
              </a:rPr>
              <a:t> </a:t>
            </a:r>
            <a:r>
              <a:rPr lang="es-CO" sz="1800" dirty="0">
                <a:latin typeface="+mn-lt"/>
                <a:ea typeface="Times New Roman" panose="02020603050405020304" pitchFamily="18" charset="0"/>
              </a:rPr>
              <a:t>la</a:t>
            </a:r>
            <a:r>
              <a:rPr lang="es-CO" sz="1800" spc="35" dirty="0">
                <a:latin typeface="+mn-lt"/>
                <a:ea typeface="Times New Roman" panose="02020603050405020304" pitchFamily="18" charset="0"/>
              </a:rPr>
              <a:t> </a:t>
            </a:r>
            <a:r>
              <a:rPr lang="es-CO" sz="1800" dirty="0">
                <a:latin typeface="+mn-lt"/>
                <a:ea typeface="Times New Roman" panose="02020603050405020304" pitchFamily="18" charset="0"/>
              </a:rPr>
              <a:t>Jagua</a:t>
            </a:r>
            <a:r>
              <a:rPr lang="es-CO" sz="1800" spc="135" dirty="0">
                <a:latin typeface="+mn-lt"/>
                <a:ea typeface="Times New Roman" panose="02020603050405020304" pitchFamily="18" charset="0"/>
              </a:rPr>
              <a:t> </a:t>
            </a:r>
            <a:r>
              <a:rPr lang="es-CO" sz="1800" dirty="0">
                <a:latin typeface="+mn-lt"/>
                <a:ea typeface="Times New Roman" panose="02020603050405020304" pitchFamily="18" charset="0"/>
              </a:rPr>
              <a:t>del</a:t>
            </a:r>
            <a:r>
              <a:rPr lang="es-CO" sz="1800" spc="95" dirty="0">
                <a:latin typeface="+mn-lt"/>
                <a:ea typeface="Times New Roman" panose="02020603050405020304" pitchFamily="18" charset="0"/>
              </a:rPr>
              <a:t> </a:t>
            </a:r>
            <a:r>
              <a:rPr lang="es-CO" sz="1800" dirty="0">
                <a:latin typeface="+mn-lt"/>
                <a:ea typeface="Times New Roman" panose="02020603050405020304" pitchFamily="18" charset="0"/>
              </a:rPr>
              <a:t>Pilar.</a:t>
            </a:r>
            <a:endParaRPr lang="es-CO" sz="1800" dirty="0">
              <a:latin typeface="+mn-lt"/>
            </a:endParaRPr>
          </a:p>
        </p:txBody>
      </p:sp>
      <p:sp>
        <p:nvSpPr>
          <p:cNvPr id="19" name="Rectángulo 18">
            <a:extLst>
              <a:ext uri="{FF2B5EF4-FFF2-40B4-BE49-F238E27FC236}">
                <a16:creationId xmlns:a16="http://schemas.microsoft.com/office/drawing/2014/main" id="{A38EF9D7-E9AD-4334-BB86-ED017D14BCD7}"/>
              </a:ext>
            </a:extLst>
          </p:cNvPr>
          <p:cNvSpPr/>
          <p:nvPr/>
        </p:nvSpPr>
        <p:spPr>
          <a:xfrm>
            <a:off x="2804683" y="1263898"/>
            <a:ext cx="3879588" cy="369332"/>
          </a:xfrm>
          <a:prstGeom prst="rect">
            <a:avLst/>
          </a:prstGeom>
        </p:spPr>
        <p:txBody>
          <a:bodyPr wrap="none">
            <a:spAutoFit/>
          </a:bodyPr>
          <a:lstStyle/>
          <a:p>
            <a:r>
              <a:rPr lang="es-CO" sz="1800" b="1" dirty="0">
                <a:solidFill>
                  <a:srgbClr val="307098"/>
                </a:solidFill>
                <a:latin typeface="Lilita One" panose="020B0604020202020204" charset="0"/>
                <a:ea typeface="Times New Roman" panose="02020603050405020304" pitchFamily="18" charset="0"/>
              </a:rPr>
              <a:t>CIRCUITO JUDICIAL DE VILLANUEVA</a:t>
            </a:r>
            <a:endParaRPr lang="es-CO" sz="2000" dirty="0">
              <a:solidFill>
                <a:srgbClr val="307098"/>
              </a:solidFill>
              <a:effectLst/>
              <a:latin typeface="Lilita One" panose="020B0604020202020204" charset="0"/>
              <a:ea typeface="Times New Roman" panose="02020603050405020304" pitchFamily="18" charset="0"/>
            </a:endParaRPr>
          </a:p>
        </p:txBody>
      </p:sp>
    </p:spTree>
    <p:extLst>
      <p:ext uri="{BB962C8B-B14F-4D97-AF65-F5344CB8AC3E}">
        <p14:creationId xmlns:p14="http://schemas.microsoft.com/office/powerpoint/2010/main" val="342282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132858" y="3482037"/>
            <a:ext cx="7305086" cy="1077218"/>
          </a:xfrm>
          <a:prstGeom prst="rect">
            <a:avLst/>
          </a:prstGeom>
        </p:spPr>
        <p:txBody>
          <a:bodyPr wrap="square">
            <a:spAutoFit/>
          </a:bodyPr>
          <a:lstStyle/>
          <a:p>
            <a:pPr algn="just"/>
            <a:r>
              <a:rPr lang="es-CO" sz="1600" dirty="0">
                <a:latin typeface="Arial" panose="020B0604020202020204" pitchFamily="34" charset="0"/>
                <a:cs typeface="Arial" panose="020B0604020202020204" pitchFamily="34" charset="0"/>
              </a:rPr>
              <a:t>El Consejo Seccional de la Judicatura de la Guajira y la Dirección Ejecutiva Seccional de Administración Judicial, en cumplimiento del Acuerdo PCSJA20-11478 de enero 17 de 2020, presentan a la comunidad el documento de rendición pública anual de cuentas para el período enero a diciembre de 2019. </a:t>
            </a:r>
          </a:p>
        </p:txBody>
      </p:sp>
      <p:sp>
        <p:nvSpPr>
          <p:cNvPr id="23" name="Hexágono 22"/>
          <p:cNvSpPr/>
          <p:nvPr/>
        </p:nvSpPr>
        <p:spPr>
          <a:xfrm>
            <a:off x="5224712" y="1110887"/>
            <a:ext cx="3317098" cy="2287117"/>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a:extLst>
              <a:ext uri="{FF2B5EF4-FFF2-40B4-BE49-F238E27FC236}">
                <a16:creationId xmlns:a16="http://schemas.microsoft.com/office/drawing/2014/main" id="{441D0B7D-34AE-4BD8-B0EF-FDFF7A35E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7159" y="1295167"/>
            <a:ext cx="3218242" cy="1812775"/>
          </a:xfrm>
          <a:prstGeom prst="rect">
            <a:avLst/>
          </a:prstGeom>
        </p:spPr>
      </p:pic>
    </p:spTree>
    <p:extLst>
      <p:ext uri="{BB962C8B-B14F-4D97-AF65-F5344CB8AC3E}">
        <p14:creationId xmlns:p14="http://schemas.microsoft.com/office/powerpoint/2010/main" val="316331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1232926" y="1012453"/>
            <a:ext cx="6858000" cy="1200329"/>
          </a:xfrm>
          <a:prstGeom prst="rect">
            <a:avLst/>
          </a:prstGeom>
        </p:spPr>
        <p:txBody>
          <a:bodyPr wrap="square">
            <a:spAutoFit/>
          </a:bodyPr>
          <a:lstStyle/>
          <a:p>
            <a:pPr algn="ctr"/>
            <a:r>
              <a:rPr lang="es-CO" sz="1800" dirty="0">
                <a:solidFill>
                  <a:srgbClr val="307098"/>
                </a:solidFill>
                <a:latin typeface="Lilita One" panose="020B0604020202020204" charset="0"/>
              </a:rPr>
              <a:t>BALANCE DE PRODUCTIVIDAD DE LA JUSTICIA (JURISDICCIÓN ORDINARIA,JURISDICCIÓN CONTENCIOSO ADMINISTRATIVA, JURISDICCION ORDINARIA DISCIPLINARIA).  </a:t>
            </a:r>
          </a:p>
          <a:p>
            <a:r>
              <a:rPr lang="es-CO" sz="1800" dirty="0">
                <a:solidFill>
                  <a:srgbClr val="307098"/>
                </a:solidFill>
                <a:latin typeface="Lilita One" panose="020B0604020202020204" charset="0"/>
              </a:rPr>
              <a:t> </a:t>
            </a:r>
          </a:p>
        </p:txBody>
      </p:sp>
      <p:sp>
        <p:nvSpPr>
          <p:cNvPr id="19" name="Rectángulo 18"/>
          <p:cNvSpPr/>
          <p:nvPr/>
        </p:nvSpPr>
        <p:spPr>
          <a:xfrm>
            <a:off x="1040843" y="2159530"/>
            <a:ext cx="7062313" cy="830997"/>
          </a:xfrm>
          <a:prstGeom prst="rect">
            <a:avLst/>
          </a:prstGeom>
        </p:spPr>
        <p:txBody>
          <a:bodyPr wrap="square">
            <a:spAutoFit/>
          </a:bodyPr>
          <a:lstStyle/>
          <a:p>
            <a:pPr algn="just"/>
            <a:r>
              <a:rPr lang="es-CO" sz="1600" dirty="0">
                <a:latin typeface="Arial" panose="020B0604020202020204" pitchFamily="34" charset="0"/>
                <a:cs typeface="Arial" panose="020B0604020202020204" pitchFamily="34" charset="0"/>
              </a:rPr>
              <a:t>El Departamento de La Guajira, tiene 15 municipios y su capital en Riohacha, registra una población de 866.842 habitantes según el Censo 2018 realizado por el DANE</a:t>
            </a:r>
            <a:r>
              <a:rPr lang="es-CO" sz="1600" dirty="0">
                <a:latin typeface="Josefin Sans" panose="020B0604020202020204" charset="0"/>
              </a:rPr>
              <a:t>. </a:t>
            </a:r>
          </a:p>
        </p:txBody>
      </p:sp>
      <p:sp>
        <p:nvSpPr>
          <p:cNvPr id="20" name="Rectángulo 19"/>
          <p:cNvSpPr/>
          <p:nvPr/>
        </p:nvSpPr>
        <p:spPr>
          <a:xfrm>
            <a:off x="1072757" y="2994786"/>
            <a:ext cx="7062314" cy="2000548"/>
          </a:xfrm>
          <a:prstGeom prst="rect">
            <a:avLst/>
          </a:prstGeom>
        </p:spPr>
        <p:txBody>
          <a:bodyPr wrap="square">
            <a:spAutoFit/>
          </a:bodyPr>
          <a:lstStyle/>
          <a:p>
            <a:pPr algn="just"/>
            <a:r>
              <a:rPr lang="es-CO" sz="1600" dirty="0">
                <a:solidFill>
                  <a:schemeClr val="accent6">
                    <a:lumMod val="10000"/>
                  </a:schemeClr>
                </a:solidFill>
                <a:latin typeface="Arial" panose="020B0604020202020204" pitchFamily="34" charset="0"/>
                <a:cs typeface="Arial" panose="020B0604020202020204" pitchFamily="34" charset="0"/>
              </a:rPr>
              <a:t>La Rama judicial en el Departamento de La Guajira se encuentra integrado por 51 despachos judiciales, 5 Magistrados del Tribunal Superior de Riohacha, 3 del Tribunal Administrativo de La Guajira, 2 de la Sala Disciplinaria Seccional y dos (2) del Consejo Seccional de la Judicatura de La Guajira, para un Total: 63 funcionarios, organizados en cuatro (4) circuitos, a saber: Riohacha. Maicao, San Juan del Cesar y Villan</a:t>
            </a:r>
            <a:r>
              <a:rPr lang="es-CO" sz="1600" dirty="0">
                <a:solidFill>
                  <a:schemeClr val="accent6">
                    <a:lumMod val="10000"/>
                  </a:schemeClr>
                </a:solidFill>
                <a:latin typeface="Josefin Sans" panose="020B0604020202020204" charset="0"/>
              </a:rPr>
              <a:t>ueva</a:t>
            </a:r>
          </a:p>
          <a:p>
            <a:pPr algn="just"/>
            <a:endParaRPr lang="es-CO" dirty="0">
              <a:solidFill>
                <a:srgbClr val="307098"/>
              </a:solidFill>
              <a:latin typeface="Lilita One" panose="020B0604020202020204" charset="0"/>
            </a:endParaRPr>
          </a:p>
          <a:p>
            <a:pPr algn="just"/>
            <a:endParaRPr lang="es-CO" dirty="0">
              <a:solidFill>
                <a:schemeClr val="accent6">
                  <a:lumMod val="10000"/>
                </a:schemeClr>
              </a:solidFill>
              <a:latin typeface="Josefin Sans" panose="020B0604020202020204" charset="0"/>
            </a:endParaRPr>
          </a:p>
        </p:txBody>
      </p:sp>
    </p:spTree>
    <p:extLst>
      <p:ext uri="{BB962C8B-B14F-4D97-AF65-F5344CB8AC3E}">
        <p14:creationId xmlns:p14="http://schemas.microsoft.com/office/powerpoint/2010/main" val="3805012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5496976" y="1281592"/>
            <a:ext cx="3452149" cy="3108543"/>
          </a:xfrm>
          <a:prstGeom prst="rect">
            <a:avLst/>
          </a:prstGeom>
        </p:spPr>
        <p:txBody>
          <a:bodyPr wrap="square">
            <a:spAutoFit/>
          </a:bodyPr>
          <a:lstStyle/>
          <a:p>
            <a:pPr algn="just"/>
            <a:r>
              <a:rPr lang="es-CO" dirty="0">
                <a:latin typeface="+mn-lt"/>
              </a:rPr>
              <a:t>Esta Seccional está compuesta por dos magistrados y La OFICINA DE COORDINACION ADMINISTRATIVA SECCIONAL RIOHACHA, creada por medio de Acuerdo 10576 de septiembre 27 de 2016, y por disposición del Consejo Superior de la Judicatura mediante Acuerdo No CSJA17-10718 de julio 28 de 2017, quedó adscrita a la Dirección Seccional de Administración Judicial de Valledupar. El Distrito Judicial de Riohacha se compone de 293 servidores judiciales, distribuidos en los cuatro Circuitos.</a:t>
            </a:r>
          </a:p>
        </p:txBody>
      </p:sp>
      <p:pic>
        <p:nvPicPr>
          <p:cNvPr id="20" name="Imagen 19">
            <a:extLst>
              <a:ext uri="{FF2B5EF4-FFF2-40B4-BE49-F238E27FC236}">
                <a16:creationId xmlns:a16="http://schemas.microsoft.com/office/drawing/2014/main" id="{88A54920-D7CE-4887-8BC2-DFBD14A9F68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51" y="1196552"/>
            <a:ext cx="4670639" cy="3083830"/>
          </a:xfrm>
          <a:prstGeom prst="rect">
            <a:avLst/>
          </a:prstGeom>
          <a:noFill/>
          <a:ln>
            <a:noFill/>
          </a:ln>
        </p:spPr>
      </p:pic>
    </p:spTree>
    <p:extLst>
      <p:ext uri="{BB962C8B-B14F-4D97-AF65-F5344CB8AC3E}">
        <p14:creationId xmlns:p14="http://schemas.microsoft.com/office/powerpoint/2010/main" val="54639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 y="0"/>
            <a:ext cx="9131318" cy="5143500"/>
          </a:xfrm>
          <a:prstGeom prst="rect">
            <a:avLst/>
          </a:prstGeom>
          <a:blipFill>
            <a:blip r:embed="rId2"/>
            <a:stretch>
              <a:fillRect/>
            </a:stretch>
          </a:blipFill>
        </p:spPr>
      </p:pic>
      <p:sp>
        <p:nvSpPr>
          <p:cNvPr id="10" name="CuadroTexto 9"/>
          <p:cNvSpPr txBox="1"/>
          <p:nvPr/>
        </p:nvSpPr>
        <p:spPr>
          <a:xfrm>
            <a:off x="1439676" y="1188840"/>
            <a:ext cx="6607806" cy="3693319"/>
          </a:xfrm>
          <a:prstGeom prst="rect">
            <a:avLst/>
          </a:prstGeom>
          <a:solidFill>
            <a:srgbClr val="003893"/>
          </a:solidFill>
          <a:ln w="28575">
            <a:solidFill>
              <a:schemeClr val="bg1"/>
            </a:solidFill>
          </a:ln>
        </p:spPr>
        <p:txBody>
          <a:bodyPr wrap="square" rtlCol="0">
            <a:spAutoFit/>
          </a:bodyPr>
          <a:lstStyle/>
          <a:p>
            <a:pPr algn="ctr"/>
            <a:r>
              <a:rPr lang="es-CO" sz="1800" dirty="0">
                <a:solidFill>
                  <a:schemeClr val="bg1"/>
                </a:solidFill>
                <a:latin typeface="Bebas Neue Bold" panose="020B0606020202050201" pitchFamily="34" charset="0"/>
              </a:rPr>
              <a:t>LUIS CARLOS GAITAN GOMEZ </a:t>
            </a:r>
          </a:p>
          <a:p>
            <a:pPr algn="ctr"/>
            <a:r>
              <a:rPr lang="es-CO" sz="1800" dirty="0">
                <a:solidFill>
                  <a:schemeClr val="bg1"/>
                </a:solidFill>
                <a:latin typeface="Bebas Neue Bold" panose="020B0606020202050201" pitchFamily="34" charset="0"/>
              </a:rPr>
              <a:t>Presidente </a:t>
            </a:r>
          </a:p>
          <a:p>
            <a:pPr algn="ctr"/>
            <a:endParaRPr lang="es-CO" sz="1800" dirty="0">
              <a:solidFill>
                <a:schemeClr val="bg1"/>
              </a:solidFill>
              <a:latin typeface="Bebas Neue Bold" panose="020B0606020202050201" pitchFamily="34" charset="0"/>
            </a:endParaRPr>
          </a:p>
          <a:p>
            <a:pPr algn="ctr"/>
            <a:r>
              <a:rPr lang="es-CO" sz="1800" dirty="0">
                <a:solidFill>
                  <a:schemeClr val="bg1"/>
                </a:solidFill>
                <a:latin typeface="Bebas Neue Bold" panose="020B0606020202050201" pitchFamily="34" charset="0"/>
              </a:rPr>
              <a:t>HECTOR PABLO RAMIREZ SANDOVAL </a:t>
            </a:r>
          </a:p>
          <a:p>
            <a:pPr algn="ctr"/>
            <a:r>
              <a:rPr lang="es-CO" sz="1800" dirty="0">
                <a:solidFill>
                  <a:schemeClr val="bg1"/>
                </a:solidFill>
                <a:latin typeface="Bebas Neue Bold" panose="020B0606020202050201" pitchFamily="34" charset="0"/>
              </a:rPr>
              <a:t>Vicepresidente  </a:t>
            </a:r>
          </a:p>
          <a:p>
            <a:pPr algn="ctr"/>
            <a:r>
              <a:rPr lang="es-CO" sz="1800" dirty="0">
                <a:solidFill>
                  <a:schemeClr val="bg1"/>
                </a:solidFill>
                <a:latin typeface="Bebas Neue Bold" panose="020B0606020202050201" pitchFamily="34" charset="0"/>
              </a:rPr>
              <a:t>Consejo Seccional de la Judicatura de la Guajira</a:t>
            </a:r>
          </a:p>
          <a:p>
            <a:pPr algn="ctr"/>
            <a:r>
              <a:rPr lang="es-CO" sz="1800" dirty="0">
                <a:solidFill>
                  <a:schemeClr val="bg1"/>
                </a:solidFill>
                <a:latin typeface="Bebas Neue Bold" panose="020B0606020202050201" pitchFamily="34" charset="0"/>
              </a:rPr>
              <a:t> </a:t>
            </a:r>
          </a:p>
          <a:p>
            <a:pPr algn="ctr"/>
            <a:r>
              <a:rPr lang="es-CO" sz="1800" dirty="0">
                <a:solidFill>
                  <a:schemeClr val="bg1"/>
                </a:solidFill>
                <a:latin typeface="Bebas Neue Bold" panose="020B0606020202050201" pitchFamily="34" charset="0"/>
              </a:rPr>
              <a:t>CARLOS MANUEL ECHEVERRI CUELLO </a:t>
            </a:r>
          </a:p>
          <a:p>
            <a:pPr algn="ctr"/>
            <a:r>
              <a:rPr lang="es-CO" sz="1800" dirty="0">
                <a:solidFill>
                  <a:schemeClr val="bg1"/>
                </a:solidFill>
                <a:latin typeface="Bebas Neue Bold" panose="020B0606020202050201" pitchFamily="34" charset="0"/>
              </a:rPr>
              <a:t>Director Ejecutiva Seccional Administración Judicial DE Valledupar </a:t>
            </a:r>
          </a:p>
          <a:p>
            <a:pPr algn="ctr"/>
            <a:endParaRPr lang="es-CO" sz="1800" dirty="0">
              <a:solidFill>
                <a:schemeClr val="bg1"/>
              </a:solidFill>
              <a:latin typeface="Bebas Neue Bold" panose="020B0606020202050201" pitchFamily="34" charset="0"/>
            </a:endParaRPr>
          </a:p>
          <a:p>
            <a:pPr algn="ctr"/>
            <a:r>
              <a:rPr lang="es-CO" sz="1800" dirty="0">
                <a:solidFill>
                  <a:schemeClr val="bg1"/>
                </a:solidFill>
                <a:latin typeface="Bebas Neue Bold" panose="020B0606020202050201" pitchFamily="34" charset="0"/>
              </a:rPr>
              <a:t>LUIS CARLOS GAITAN GOMEZ  </a:t>
            </a:r>
          </a:p>
          <a:p>
            <a:pPr algn="ctr"/>
            <a:r>
              <a:rPr lang="es-CO" sz="1800" dirty="0">
                <a:solidFill>
                  <a:schemeClr val="bg1"/>
                </a:solidFill>
                <a:latin typeface="Bebas Neue Bold" panose="020B0606020202050201" pitchFamily="34" charset="0"/>
              </a:rPr>
              <a:t>Magistrado Coordinador Sistema de Gestión de Calidad Seccional Riohacha </a:t>
            </a:r>
          </a:p>
        </p:txBody>
      </p:sp>
      <p:grpSp>
        <p:nvGrpSpPr>
          <p:cNvPr id="14" name="Grupo 13"/>
          <p:cNvGrpSpPr/>
          <p:nvPr/>
        </p:nvGrpSpPr>
        <p:grpSpPr>
          <a:xfrm>
            <a:off x="-823" y="5042510"/>
            <a:ext cx="9208650" cy="109801"/>
            <a:chOff x="-823" y="5042510"/>
            <a:chExt cx="9208650" cy="109801"/>
          </a:xfrm>
        </p:grpSpPr>
        <p:sp>
          <p:nvSpPr>
            <p:cNvPr id="16" name="Rectángulo 15"/>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1" name="Grupo 20"/>
          <p:cNvGrpSpPr/>
          <p:nvPr/>
        </p:nvGrpSpPr>
        <p:grpSpPr>
          <a:xfrm>
            <a:off x="0" y="-52151"/>
            <a:ext cx="9410693" cy="1212733"/>
            <a:chOff x="0" y="-52151"/>
            <a:chExt cx="9410693" cy="1212733"/>
          </a:xfrm>
        </p:grpSpPr>
        <p:grpSp>
          <p:nvGrpSpPr>
            <p:cNvPr id="22" name="Grupo 21"/>
            <p:cNvGrpSpPr/>
            <p:nvPr/>
          </p:nvGrpSpPr>
          <p:grpSpPr>
            <a:xfrm>
              <a:off x="0" y="-13470"/>
              <a:ext cx="9410693" cy="1025238"/>
              <a:chOff x="0" y="-13470"/>
              <a:chExt cx="9410693" cy="1025238"/>
            </a:xfrm>
          </p:grpSpPr>
          <p:grpSp>
            <p:nvGrpSpPr>
              <p:cNvPr id="24" name="Grupo 23"/>
              <p:cNvGrpSpPr/>
              <p:nvPr/>
            </p:nvGrpSpPr>
            <p:grpSpPr>
              <a:xfrm>
                <a:off x="0" y="-13470"/>
                <a:ext cx="9207830" cy="1025238"/>
                <a:chOff x="-1" y="-1"/>
                <a:chExt cx="9207830" cy="1025238"/>
              </a:xfrm>
            </p:grpSpPr>
            <p:sp>
              <p:nvSpPr>
                <p:cNvPr id="26" name="Rectángulo 25"/>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7" name="Grupo 26"/>
                <p:cNvGrpSpPr/>
                <p:nvPr/>
              </p:nvGrpSpPr>
              <p:grpSpPr>
                <a:xfrm>
                  <a:off x="31894" y="92007"/>
                  <a:ext cx="3343129" cy="841224"/>
                  <a:chOff x="3880690" y="123178"/>
                  <a:chExt cx="3343129" cy="841224"/>
                </a:xfrm>
              </p:grpSpPr>
              <p:pic>
                <p:nvPicPr>
                  <p:cNvPr id="29"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o 29"/>
                  <p:cNvGrpSpPr/>
                  <p:nvPr/>
                </p:nvGrpSpPr>
                <p:grpSpPr>
                  <a:xfrm>
                    <a:off x="3880690" y="123178"/>
                    <a:ext cx="3343129" cy="841224"/>
                    <a:chOff x="203635" y="123178"/>
                    <a:chExt cx="3343129" cy="841224"/>
                  </a:xfrm>
                </p:grpSpPr>
                <p:pic>
                  <p:nvPicPr>
                    <p:cNvPr id="31"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28" name="Rectángulo 27"/>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5" name="CuadroTexto 24"/>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Tree>
    <p:extLst>
      <p:ext uri="{BB962C8B-B14F-4D97-AF65-F5344CB8AC3E}">
        <p14:creationId xmlns:p14="http://schemas.microsoft.com/office/powerpoint/2010/main" val="319677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p:cNvGraphicFramePr>
            <a:graphicFrameLocks noGrp="1"/>
          </p:cNvGraphicFramePr>
          <p:nvPr>
            <p:extLst>
              <p:ext uri="{D42A27DB-BD31-4B8C-83A1-F6EECF244321}">
                <p14:modId xmlns:p14="http://schemas.microsoft.com/office/powerpoint/2010/main" val="1799731932"/>
              </p:ext>
            </p:extLst>
          </p:nvPr>
        </p:nvGraphicFramePr>
        <p:xfrm>
          <a:off x="1734742" y="1275739"/>
          <a:ext cx="6096000" cy="2372360"/>
        </p:xfrm>
        <a:graphic>
          <a:graphicData uri="http://schemas.openxmlformats.org/drawingml/2006/table">
            <a:tbl>
              <a:tblPr firstRow="1" bandRow="1">
                <a:tableStyleId>{69012ECD-51FC-41F1-AA8D-1B2483CD663E}</a:tableStyleId>
              </a:tblPr>
              <a:tblGrid>
                <a:gridCol w="3949551">
                  <a:extLst>
                    <a:ext uri="{9D8B030D-6E8A-4147-A177-3AD203B41FA5}">
                      <a16:colId xmlns:a16="http://schemas.microsoft.com/office/drawing/2014/main" val="2765763047"/>
                    </a:ext>
                  </a:extLst>
                </a:gridCol>
                <a:gridCol w="2146449">
                  <a:extLst>
                    <a:ext uri="{9D8B030D-6E8A-4147-A177-3AD203B41FA5}">
                      <a16:colId xmlns:a16="http://schemas.microsoft.com/office/drawing/2014/main" val="1966795118"/>
                    </a:ext>
                  </a:extLst>
                </a:gridCol>
              </a:tblGrid>
              <a:tr h="370840">
                <a:tc>
                  <a:txBody>
                    <a:bodyPr/>
                    <a:lstStyle/>
                    <a:p>
                      <a:pPr algn="ctr"/>
                      <a:r>
                        <a:rPr lang="es-CO" dirty="0"/>
                        <a:t>DESPACHOS PERMANENTES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4CAB"/>
                    </a:solidFill>
                  </a:tcPr>
                </a:tc>
                <a:tc>
                  <a:txBody>
                    <a:bodyPr/>
                    <a:lstStyle/>
                    <a:p>
                      <a:pPr algn="ctr"/>
                      <a:r>
                        <a:rPr lang="es-CO" dirty="0"/>
                        <a:t>TOTAL DE </a:t>
                      </a:r>
                    </a:p>
                    <a:p>
                      <a:pPr algn="ctr"/>
                      <a:r>
                        <a:rPr lang="es-CO" dirty="0"/>
                        <a:t>DESPACHOS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4CAB"/>
                    </a:solidFill>
                  </a:tcPr>
                </a:tc>
                <a:extLst>
                  <a:ext uri="{0D108BD9-81ED-4DB2-BD59-A6C34878D82A}">
                    <a16:rowId xmlns:a16="http://schemas.microsoft.com/office/drawing/2014/main" val="536329492"/>
                  </a:ext>
                </a:extLst>
              </a:tr>
              <a:tr h="370840">
                <a:tc>
                  <a:txBody>
                    <a:bodyPr/>
                    <a:lstStyle/>
                    <a:p>
                      <a:r>
                        <a:rPr lang="es-CO" dirty="0"/>
                        <a:t>JURISDICCIÓN ORDINARIA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53</a:t>
                      </a:r>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716270"/>
                  </a:ext>
                </a:extLst>
              </a:tr>
              <a:tr h="370840">
                <a:tc>
                  <a:txBody>
                    <a:bodyPr/>
                    <a:lstStyle/>
                    <a:p>
                      <a:r>
                        <a:rPr lang="es-CO" dirty="0"/>
                        <a:t>JURISDICCIÓN ADMINISTRATIVA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1495431"/>
                  </a:ext>
                </a:extLst>
              </a:tr>
              <a:tr h="370840">
                <a:tc>
                  <a:txBody>
                    <a:bodyPr/>
                    <a:lstStyle/>
                    <a:p>
                      <a:r>
                        <a:rPr lang="es-CO" dirty="0"/>
                        <a:t>SALA DISCIPLINARIA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643024"/>
                  </a:ext>
                </a:extLst>
              </a:tr>
              <a:tr h="370840">
                <a:tc>
                  <a:txBody>
                    <a:bodyPr/>
                    <a:lstStyle/>
                    <a:p>
                      <a:r>
                        <a:rPr lang="es-CO" dirty="0"/>
                        <a:t>CONSEJO SECCIONAL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6014205"/>
                  </a:ext>
                </a:extLst>
              </a:tr>
              <a:tr h="370840">
                <a:tc>
                  <a:txBody>
                    <a:bodyPr/>
                    <a:lstStyle/>
                    <a:p>
                      <a:r>
                        <a:rPr lang="es-CO" dirty="0"/>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63</a:t>
                      </a:r>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6310392"/>
                  </a:ext>
                </a:extLst>
              </a:tr>
            </a:tbl>
          </a:graphicData>
        </a:graphic>
      </p:graphicFrame>
    </p:spTree>
    <p:extLst>
      <p:ext uri="{BB962C8B-B14F-4D97-AF65-F5344CB8AC3E}">
        <p14:creationId xmlns:p14="http://schemas.microsoft.com/office/powerpoint/2010/main" val="43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089024" y="1207174"/>
            <a:ext cx="4572000" cy="861774"/>
          </a:xfrm>
          <a:prstGeom prst="rect">
            <a:avLst/>
          </a:prstGeom>
        </p:spPr>
        <p:txBody>
          <a:bodyPr>
            <a:spAutoFit/>
          </a:bodyPr>
          <a:lstStyle/>
          <a:p>
            <a:pPr algn="just"/>
            <a:r>
              <a:rPr lang="es-CO" sz="1800" dirty="0">
                <a:solidFill>
                  <a:srgbClr val="307098"/>
                </a:solidFill>
                <a:latin typeface="Lilita One" panose="020B0604020202020204" charset="0"/>
              </a:rPr>
              <a:t>OFERTA Y DEMANDA JUDICIAL </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Los inventarios a 31 de diciembre de 2019:</a:t>
            </a:r>
            <a:r>
              <a:rPr lang="es-CO" dirty="0"/>
              <a:t> </a:t>
            </a:r>
          </a:p>
        </p:txBody>
      </p:sp>
      <p:graphicFrame>
        <p:nvGraphicFramePr>
          <p:cNvPr id="18" name="Tabla 17"/>
          <p:cNvGraphicFramePr>
            <a:graphicFrameLocks noGrp="1"/>
          </p:cNvGraphicFramePr>
          <p:nvPr>
            <p:extLst>
              <p:ext uri="{D42A27DB-BD31-4B8C-83A1-F6EECF244321}">
                <p14:modId xmlns:p14="http://schemas.microsoft.com/office/powerpoint/2010/main" val="1647951890"/>
              </p:ext>
            </p:extLst>
          </p:nvPr>
        </p:nvGraphicFramePr>
        <p:xfrm>
          <a:off x="1285233" y="2192668"/>
          <a:ext cx="6637361" cy="2496710"/>
        </p:xfrm>
        <a:graphic>
          <a:graphicData uri="http://schemas.openxmlformats.org/drawingml/2006/table">
            <a:tbl>
              <a:tblPr firstRow="1" bandRow="1">
                <a:tableStyleId>{69012ECD-51FC-41F1-AA8D-1B2483CD663E}</a:tableStyleId>
              </a:tblPr>
              <a:tblGrid>
                <a:gridCol w="3853218">
                  <a:extLst>
                    <a:ext uri="{9D8B030D-6E8A-4147-A177-3AD203B41FA5}">
                      <a16:colId xmlns:a16="http://schemas.microsoft.com/office/drawing/2014/main" val="3964678344"/>
                    </a:ext>
                  </a:extLst>
                </a:gridCol>
                <a:gridCol w="2784143">
                  <a:extLst>
                    <a:ext uri="{9D8B030D-6E8A-4147-A177-3AD203B41FA5}">
                      <a16:colId xmlns:a16="http://schemas.microsoft.com/office/drawing/2014/main" val="2426642967"/>
                    </a:ext>
                  </a:extLst>
                </a:gridCol>
              </a:tblGrid>
              <a:tr h="779618">
                <a:tc>
                  <a:txBody>
                    <a:bodyPr/>
                    <a:lstStyle/>
                    <a:p>
                      <a:r>
                        <a:rPr lang="es-CO" dirty="0"/>
                        <a:t>JURISDICCION </a:t>
                      </a:r>
                    </a:p>
                  </a:txBody>
                  <a:tcPr>
                    <a:lnL w="12700" cap="flat" cmpd="sng" algn="ctr">
                      <a:solidFill>
                        <a:schemeClr val="tx1"/>
                      </a:solidFill>
                      <a:prstDash val="solid"/>
                      <a:round/>
                      <a:headEnd type="none" w="med" len="med"/>
                      <a:tailEnd type="none" w="med" len="med"/>
                    </a:lnL>
                    <a:lnR w="12700" cap="flat" cmpd="sng" algn="ctr">
                      <a:solidFill>
                        <a:srgbClr val="2A5C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4CAB"/>
                    </a:solidFill>
                  </a:tcPr>
                </a:tc>
                <a:tc>
                  <a:txBody>
                    <a:bodyPr/>
                    <a:lstStyle/>
                    <a:p>
                      <a:r>
                        <a:rPr lang="es-CO" dirty="0"/>
                        <a:t>INVENTARIO</a:t>
                      </a:r>
                      <a:r>
                        <a:rPr lang="es-CO" baseline="0" dirty="0"/>
                        <a:t> </a:t>
                      </a:r>
                      <a:r>
                        <a:rPr lang="es-CO" dirty="0"/>
                        <a:t>FINAL DE</a:t>
                      </a:r>
                      <a:r>
                        <a:rPr lang="es-CO" baseline="0" dirty="0"/>
                        <a:t> </a:t>
                      </a:r>
                      <a:r>
                        <a:rPr lang="es-CO" dirty="0"/>
                        <a:t>PROCESOS A</a:t>
                      </a:r>
                      <a:r>
                        <a:rPr lang="es-CO" baseline="0" dirty="0"/>
                        <a:t> </a:t>
                      </a:r>
                      <a:r>
                        <a:rPr lang="es-CO" dirty="0"/>
                        <a:t>DICIEMBRE</a:t>
                      </a:r>
                      <a:r>
                        <a:rPr lang="es-CO" baseline="0" dirty="0"/>
                        <a:t> </a:t>
                      </a:r>
                      <a:r>
                        <a:rPr lang="es-CO" dirty="0"/>
                        <a:t>31 DE 2019</a:t>
                      </a:r>
                    </a:p>
                  </a:txBody>
                  <a:tcPr>
                    <a:lnL w="12700" cap="flat" cmpd="sng" algn="ctr">
                      <a:solidFill>
                        <a:srgbClr val="2A5C9E"/>
                      </a:solidFill>
                      <a:prstDash val="solid"/>
                      <a:round/>
                      <a:headEnd type="none" w="med" len="med"/>
                      <a:tailEnd type="none" w="med" len="med"/>
                    </a:lnL>
                    <a:solidFill>
                      <a:srgbClr val="1D4CAB"/>
                    </a:solidFill>
                  </a:tcPr>
                </a:tc>
                <a:extLst>
                  <a:ext uri="{0D108BD9-81ED-4DB2-BD59-A6C34878D82A}">
                    <a16:rowId xmlns:a16="http://schemas.microsoft.com/office/drawing/2014/main" val="342199187"/>
                  </a:ext>
                </a:extLst>
              </a:tr>
              <a:tr h="429273">
                <a:tc>
                  <a:txBody>
                    <a:bodyPr/>
                    <a:lstStyle/>
                    <a:p>
                      <a:r>
                        <a:rPr lang="es-CO" i="0" dirty="0"/>
                        <a:t>JURISDICCION ORDINARIA</a:t>
                      </a:r>
                    </a:p>
                  </a:txBody>
                  <a:tcPr>
                    <a:lnR w="12700" cap="flat" cmpd="sng" algn="ctr">
                      <a:solidFill>
                        <a:srgbClr val="2A5C9E"/>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CO" i="0" dirty="0"/>
                        <a:t>19.538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2601996769"/>
                  </a:ext>
                </a:extLst>
              </a:tr>
              <a:tr h="429273">
                <a:tc>
                  <a:txBody>
                    <a:bodyPr/>
                    <a:lstStyle/>
                    <a:p>
                      <a:r>
                        <a:rPr lang="es-CO" i="0" dirty="0"/>
                        <a:t>JURISDICCION CONTENCIOSA </a:t>
                      </a:r>
                    </a:p>
                  </a:txBody>
                  <a:tcPr>
                    <a:lnR w="12700" cap="flat" cmpd="sng" algn="ctr">
                      <a:solidFill>
                        <a:srgbClr val="2A5C9E"/>
                      </a:solidFill>
                      <a:prstDash val="solid"/>
                      <a:round/>
                      <a:headEnd type="none" w="med" len="med"/>
                      <a:tailEnd type="none" w="med" len="med"/>
                    </a:lnR>
                  </a:tcPr>
                </a:tc>
                <a:tc>
                  <a:txBody>
                    <a:bodyPr/>
                    <a:lstStyle/>
                    <a:p>
                      <a:pPr algn="ctr"/>
                      <a:r>
                        <a:rPr lang="es-CO" i="0" dirty="0"/>
                        <a:t>3.709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3349333589"/>
                  </a:ext>
                </a:extLst>
              </a:tr>
              <a:tr h="429273">
                <a:tc>
                  <a:txBody>
                    <a:bodyPr/>
                    <a:lstStyle/>
                    <a:p>
                      <a:r>
                        <a:rPr lang="es-CO" i="0" dirty="0"/>
                        <a:t>JURISDICCION DISICIPLINARIA</a:t>
                      </a:r>
                    </a:p>
                  </a:txBody>
                  <a:tcPr>
                    <a:lnR w="12700" cap="flat" cmpd="sng" algn="ctr">
                      <a:solidFill>
                        <a:srgbClr val="2A5C9E"/>
                      </a:solidFill>
                      <a:prstDash val="solid"/>
                      <a:round/>
                      <a:headEnd type="none" w="med" len="med"/>
                      <a:tailEnd type="none" w="med" len="med"/>
                    </a:lnR>
                  </a:tcPr>
                </a:tc>
                <a:tc>
                  <a:txBody>
                    <a:bodyPr/>
                    <a:lstStyle/>
                    <a:p>
                      <a:pPr algn="ctr"/>
                      <a:r>
                        <a:rPr lang="es-CO" i="0" dirty="0"/>
                        <a:t>996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3900454723"/>
                  </a:ext>
                </a:extLst>
              </a:tr>
              <a:tr h="429273">
                <a:tc>
                  <a:txBody>
                    <a:bodyPr/>
                    <a:lstStyle/>
                    <a:p>
                      <a:r>
                        <a:rPr lang="es-CO" i="0" dirty="0"/>
                        <a:t>TOTAL</a:t>
                      </a:r>
                    </a:p>
                  </a:txBody>
                  <a:tcPr>
                    <a:lnR w="12700" cap="flat" cmpd="sng" algn="ctr">
                      <a:solidFill>
                        <a:srgbClr val="2A5C9E"/>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i="0" dirty="0"/>
                        <a:t>24.243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1236687986"/>
                  </a:ext>
                </a:extLst>
              </a:tr>
            </a:tbl>
          </a:graphicData>
        </a:graphic>
      </p:graphicFrame>
    </p:spTree>
    <p:extLst>
      <p:ext uri="{BB962C8B-B14F-4D97-AF65-F5344CB8AC3E}">
        <p14:creationId xmlns:p14="http://schemas.microsoft.com/office/powerpoint/2010/main" val="1918939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9" name="Gráfico 18"/>
          <p:cNvGraphicFramePr/>
          <p:nvPr>
            <p:extLst>
              <p:ext uri="{D42A27DB-BD31-4B8C-83A1-F6EECF244321}">
                <p14:modId xmlns:p14="http://schemas.microsoft.com/office/powerpoint/2010/main" val="3536743136"/>
              </p:ext>
            </p:extLst>
          </p:nvPr>
        </p:nvGraphicFramePr>
        <p:xfrm>
          <a:off x="1524000" y="1121900"/>
          <a:ext cx="5627427" cy="3481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733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555914" y="1358934"/>
            <a:ext cx="6096000" cy="646331"/>
          </a:xfrm>
          <a:prstGeom prst="rect">
            <a:avLst/>
          </a:prstGeom>
        </p:spPr>
        <p:txBody>
          <a:bodyPr wrap="square">
            <a:spAutoFit/>
          </a:bodyPr>
          <a:lstStyle/>
          <a:p>
            <a:pPr algn="ctr"/>
            <a:r>
              <a:rPr lang="es-CO" sz="1800" b="1" dirty="0">
                <a:solidFill>
                  <a:schemeClr val="accent2">
                    <a:lumMod val="75000"/>
                  </a:schemeClr>
                </a:solidFill>
                <a:latin typeface="Lilita One" panose="020B0604020202020204" charset="0"/>
              </a:rPr>
              <a:t>LOS INGRESOS REGISTRADOS A DICIEMBRE DE 2019, FUERON LOS SIGUIENTES: </a:t>
            </a:r>
          </a:p>
        </p:txBody>
      </p:sp>
      <p:graphicFrame>
        <p:nvGraphicFramePr>
          <p:cNvPr id="18" name="Tabla 17"/>
          <p:cNvGraphicFramePr>
            <a:graphicFrameLocks noGrp="1"/>
          </p:cNvGraphicFramePr>
          <p:nvPr>
            <p:extLst>
              <p:ext uri="{D42A27DB-BD31-4B8C-83A1-F6EECF244321}">
                <p14:modId xmlns:p14="http://schemas.microsoft.com/office/powerpoint/2010/main" val="97630001"/>
              </p:ext>
            </p:extLst>
          </p:nvPr>
        </p:nvGraphicFramePr>
        <p:xfrm>
          <a:off x="1555914" y="2175193"/>
          <a:ext cx="6096000" cy="2001520"/>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val="300072046"/>
                    </a:ext>
                  </a:extLst>
                </a:gridCol>
                <a:gridCol w="3048000">
                  <a:extLst>
                    <a:ext uri="{9D8B030D-6E8A-4147-A177-3AD203B41FA5}">
                      <a16:colId xmlns:a16="http://schemas.microsoft.com/office/drawing/2014/main" val="3320374121"/>
                    </a:ext>
                  </a:extLst>
                </a:gridCol>
              </a:tblGrid>
              <a:tr h="370840">
                <a:tc>
                  <a:txBody>
                    <a:bodyPr/>
                    <a:lstStyle/>
                    <a:p>
                      <a:r>
                        <a:rPr lang="es-CO" dirty="0"/>
                        <a:t>JURISDICCION </a:t>
                      </a:r>
                    </a:p>
                  </a:txBody>
                  <a:tcPr>
                    <a:lnL w="12700" cap="flat" cmpd="sng" algn="ctr">
                      <a:solidFill>
                        <a:srgbClr val="2A5C9E"/>
                      </a:solidFill>
                      <a:prstDash val="solid"/>
                      <a:round/>
                      <a:headEnd type="none" w="med" len="med"/>
                      <a:tailEnd type="none" w="med" len="med"/>
                    </a:lnL>
                    <a:lnR w="12700" cap="flat" cmpd="sng" algn="ctr">
                      <a:solidFill>
                        <a:srgbClr val="2A5C9E"/>
                      </a:solidFill>
                      <a:prstDash val="solid"/>
                      <a:round/>
                      <a:headEnd type="none" w="med" len="med"/>
                      <a:tailEnd type="none" w="med" len="med"/>
                    </a:lnR>
                    <a:lnT w="12700" cap="flat" cmpd="sng" algn="ctr">
                      <a:solidFill>
                        <a:srgbClr val="2A5C9E"/>
                      </a:solidFill>
                      <a:prstDash val="solid"/>
                      <a:round/>
                      <a:headEnd type="none" w="med" len="med"/>
                      <a:tailEnd type="none" w="med" len="med"/>
                    </a:lnT>
                    <a:lnB w="12700" cap="flat" cmpd="sng" algn="ctr">
                      <a:solidFill>
                        <a:srgbClr val="2A5C9E"/>
                      </a:solidFill>
                      <a:prstDash val="solid"/>
                      <a:round/>
                      <a:headEnd type="none" w="med" len="med"/>
                      <a:tailEnd type="none" w="med" len="med"/>
                    </a:lnB>
                    <a:solidFill>
                      <a:srgbClr val="1D4CAB"/>
                    </a:solidFill>
                  </a:tcPr>
                </a:tc>
                <a:tc>
                  <a:txBody>
                    <a:bodyPr/>
                    <a:lstStyle/>
                    <a:p>
                      <a:r>
                        <a:rPr lang="es-CO" dirty="0"/>
                        <a:t>INGRESOS A</a:t>
                      </a:r>
                      <a:r>
                        <a:rPr lang="es-CO" baseline="0" dirty="0"/>
                        <a:t> </a:t>
                      </a:r>
                      <a:r>
                        <a:rPr lang="es-CO" dirty="0"/>
                        <a:t>DICIEMBRE 31</a:t>
                      </a:r>
                      <a:r>
                        <a:rPr lang="es-CO" baseline="0" dirty="0"/>
                        <a:t> </a:t>
                      </a:r>
                      <a:r>
                        <a:rPr lang="es-CO" dirty="0"/>
                        <a:t>DE 2019 </a:t>
                      </a:r>
                    </a:p>
                  </a:txBody>
                  <a:tcPr>
                    <a:lnL w="12700" cap="flat" cmpd="sng" algn="ctr">
                      <a:solidFill>
                        <a:srgbClr val="2A5C9E"/>
                      </a:solidFill>
                      <a:prstDash val="solid"/>
                      <a:round/>
                      <a:headEnd type="none" w="med" len="med"/>
                      <a:tailEnd type="none" w="med" len="med"/>
                    </a:lnL>
                    <a:solidFill>
                      <a:srgbClr val="1D4CAB"/>
                    </a:solidFill>
                  </a:tcPr>
                </a:tc>
                <a:extLst>
                  <a:ext uri="{0D108BD9-81ED-4DB2-BD59-A6C34878D82A}">
                    <a16:rowId xmlns:a16="http://schemas.microsoft.com/office/drawing/2014/main" val="1781404315"/>
                  </a:ext>
                </a:extLst>
              </a:tr>
              <a:tr h="370840">
                <a:tc>
                  <a:txBody>
                    <a:bodyPr/>
                    <a:lstStyle/>
                    <a:p>
                      <a:r>
                        <a:rPr lang="es-CO" dirty="0"/>
                        <a:t>JURISDICCION ORDINARIA</a:t>
                      </a:r>
                    </a:p>
                  </a:txBody>
                  <a:tcPr>
                    <a:lnR w="12700" cap="flat" cmpd="sng" algn="ctr">
                      <a:solidFill>
                        <a:srgbClr val="2A5C9E"/>
                      </a:solidFill>
                      <a:prstDash val="solid"/>
                      <a:round/>
                      <a:headEnd type="none" w="med" len="med"/>
                      <a:tailEnd type="none" w="med" len="med"/>
                    </a:lnR>
                    <a:lnT w="12700" cap="flat" cmpd="sng" algn="ctr">
                      <a:solidFill>
                        <a:srgbClr val="2A5C9E"/>
                      </a:solidFill>
                      <a:prstDash val="solid"/>
                      <a:round/>
                      <a:headEnd type="none" w="med" len="med"/>
                      <a:tailEnd type="none" w="med" len="med"/>
                    </a:lnT>
                  </a:tcPr>
                </a:tc>
                <a:tc>
                  <a:txBody>
                    <a:bodyPr/>
                    <a:lstStyle/>
                    <a:p>
                      <a:pPr algn="ctr"/>
                      <a:r>
                        <a:rPr lang="es-CO" dirty="0"/>
                        <a:t>18.244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4175892913"/>
                  </a:ext>
                </a:extLst>
              </a:tr>
              <a:tr h="370840">
                <a:tc>
                  <a:txBody>
                    <a:bodyPr/>
                    <a:lstStyle/>
                    <a:p>
                      <a:r>
                        <a:rPr lang="es-CO" dirty="0"/>
                        <a:t>JURISDICCION CONTENCIOSA </a:t>
                      </a:r>
                    </a:p>
                  </a:txBody>
                  <a:tcPr>
                    <a:lnR w="12700" cap="flat" cmpd="sng" algn="ctr">
                      <a:solidFill>
                        <a:srgbClr val="2A5C9E"/>
                      </a:solidFill>
                      <a:prstDash val="solid"/>
                      <a:round/>
                      <a:headEnd type="none" w="med" len="med"/>
                      <a:tailEnd type="none" w="med" len="med"/>
                    </a:lnR>
                  </a:tcPr>
                </a:tc>
                <a:tc>
                  <a:txBody>
                    <a:bodyPr/>
                    <a:lstStyle/>
                    <a:p>
                      <a:pPr algn="ctr"/>
                      <a:r>
                        <a:rPr lang="es-CO" dirty="0"/>
                        <a:t>1.717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705239946"/>
                  </a:ext>
                </a:extLst>
              </a:tr>
              <a:tr h="370840">
                <a:tc>
                  <a:txBody>
                    <a:bodyPr/>
                    <a:lstStyle/>
                    <a:p>
                      <a:r>
                        <a:rPr lang="es-CO" dirty="0"/>
                        <a:t>JURISDICCION DISICIPLINARIA </a:t>
                      </a:r>
                    </a:p>
                  </a:txBody>
                  <a:tcPr>
                    <a:lnR w="12700" cap="flat" cmpd="sng" algn="ctr">
                      <a:solidFill>
                        <a:srgbClr val="2A5C9E"/>
                      </a:solidFill>
                      <a:prstDash val="solid"/>
                      <a:round/>
                      <a:headEnd type="none" w="med" len="med"/>
                      <a:tailEnd type="none" w="med" len="med"/>
                    </a:lnR>
                  </a:tcPr>
                </a:tc>
                <a:tc>
                  <a:txBody>
                    <a:bodyPr/>
                    <a:lstStyle/>
                    <a:p>
                      <a:pPr algn="ctr"/>
                      <a:r>
                        <a:rPr lang="es-CO" dirty="0"/>
                        <a:t>307</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128327686"/>
                  </a:ext>
                </a:extLst>
              </a:tr>
              <a:tr h="370840">
                <a:tc>
                  <a:txBody>
                    <a:bodyPr/>
                    <a:lstStyle/>
                    <a:p>
                      <a:r>
                        <a:rPr lang="es-CO" dirty="0"/>
                        <a:t>TOTAL </a:t>
                      </a:r>
                    </a:p>
                  </a:txBody>
                  <a:tcPr>
                    <a:lnR w="12700" cap="flat" cmpd="sng" algn="ctr">
                      <a:solidFill>
                        <a:srgbClr val="2A5C9E"/>
                      </a:solidFill>
                      <a:prstDash val="solid"/>
                      <a:round/>
                      <a:headEnd type="none" w="med" len="med"/>
                      <a:tailEnd type="none" w="med" len="med"/>
                    </a:lnR>
                  </a:tcPr>
                </a:tc>
                <a:tc>
                  <a:txBody>
                    <a:bodyPr/>
                    <a:lstStyle/>
                    <a:p>
                      <a:pPr algn="ctr"/>
                      <a:r>
                        <a:rPr lang="es-CO" dirty="0"/>
                        <a:t>20.268 </a:t>
                      </a:r>
                    </a:p>
                  </a:txBody>
                  <a:tcPr>
                    <a:lnL w="12700" cap="flat" cmpd="sng" algn="ctr">
                      <a:solidFill>
                        <a:srgbClr val="2A5C9E"/>
                      </a:solidFill>
                      <a:prstDash val="solid"/>
                      <a:round/>
                      <a:headEnd type="none" w="med" len="med"/>
                      <a:tailEnd type="none" w="med" len="med"/>
                    </a:lnL>
                  </a:tcPr>
                </a:tc>
                <a:extLst>
                  <a:ext uri="{0D108BD9-81ED-4DB2-BD59-A6C34878D82A}">
                    <a16:rowId xmlns:a16="http://schemas.microsoft.com/office/drawing/2014/main" val="3797495380"/>
                  </a:ext>
                </a:extLst>
              </a:tr>
            </a:tbl>
          </a:graphicData>
        </a:graphic>
      </p:graphicFrame>
    </p:spTree>
    <p:extLst>
      <p:ext uri="{BB962C8B-B14F-4D97-AF65-F5344CB8AC3E}">
        <p14:creationId xmlns:p14="http://schemas.microsoft.com/office/powerpoint/2010/main" val="359268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9" name="Gráfico 18"/>
          <p:cNvGraphicFramePr/>
          <p:nvPr>
            <p:extLst>
              <p:ext uri="{D42A27DB-BD31-4B8C-83A1-F6EECF244321}">
                <p14:modId xmlns:p14="http://schemas.microsoft.com/office/powerpoint/2010/main" val="875143176"/>
              </p:ext>
            </p:extLst>
          </p:nvPr>
        </p:nvGraphicFramePr>
        <p:xfrm>
          <a:off x="2012197" y="1246908"/>
          <a:ext cx="5651715" cy="3328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2983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411288" y="1420760"/>
            <a:ext cx="7732712" cy="369332"/>
          </a:xfrm>
          <a:prstGeom prst="rect">
            <a:avLst/>
          </a:prstGeom>
        </p:spPr>
        <p:txBody>
          <a:bodyPr wrap="square">
            <a:spAutoFit/>
          </a:bodyPr>
          <a:lstStyle/>
          <a:p>
            <a:r>
              <a:rPr lang="es-CO" sz="1800" dirty="0">
                <a:solidFill>
                  <a:schemeClr val="accent2">
                    <a:lumMod val="75000"/>
                  </a:schemeClr>
                </a:solidFill>
                <a:latin typeface="Lilita One" panose="020B0604020202020204" charset="0"/>
              </a:rPr>
              <a:t>LA GESTIÓN JUDICIAL, EGRESOS A DICIEMBRE 31 DE 2019 FUERON:</a:t>
            </a:r>
          </a:p>
        </p:txBody>
      </p:sp>
      <p:graphicFrame>
        <p:nvGraphicFramePr>
          <p:cNvPr id="18" name="Tabla 17"/>
          <p:cNvGraphicFramePr>
            <a:graphicFrameLocks noGrp="1"/>
          </p:cNvGraphicFramePr>
          <p:nvPr>
            <p:extLst>
              <p:ext uri="{D42A27DB-BD31-4B8C-83A1-F6EECF244321}">
                <p14:modId xmlns:p14="http://schemas.microsoft.com/office/powerpoint/2010/main" val="1648131296"/>
              </p:ext>
            </p:extLst>
          </p:nvPr>
        </p:nvGraphicFramePr>
        <p:xfrm>
          <a:off x="1734742" y="2174446"/>
          <a:ext cx="6096000" cy="2001520"/>
        </p:xfrm>
        <a:graphic>
          <a:graphicData uri="http://schemas.openxmlformats.org/drawingml/2006/table">
            <a:tbl>
              <a:tblPr firstRow="1" bandRow="1">
                <a:tableStyleId>{B301B821-A1FF-4177-AEE7-76D212191A09}</a:tableStyleId>
              </a:tblPr>
              <a:tblGrid>
                <a:gridCol w="3048000">
                  <a:extLst>
                    <a:ext uri="{9D8B030D-6E8A-4147-A177-3AD203B41FA5}">
                      <a16:colId xmlns:a16="http://schemas.microsoft.com/office/drawing/2014/main" val="2454202426"/>
                    </a:ext>
                  </a:extLst>
                </a:gridCol>
                <a:gridCol w="3048000">
                  <a:extLst>
                    <a:ext uri="{9D8B030D-6E8A-4147-A177-3AD203B41FA5}">
                      <a16:colId xmlns:a16="http://schemas.microsoft.com/office/drawing/2014/main" val="3344046410"/>
                    </a:ext>
                  </a:extLst>
                </a:gridCol>
              </a:tblGrid>
              <a:tr h="370840">
                <a:tc>
                  <a:txBody>
                    <a:bodyPr/>
                    <a:lstStyle/>
                    <a:p>
                      <a:r>
                        <a:rPr lang="es-CO" dirty="0"/>
                        <a:t>JURISDICCION</a:t>
                      </a:r>
                    </a:p>
                  </a:txBody>
                  <a:tcPr>
                    <a:solidFill>
                      <a:srgbClr val="2A5C9E"/>
                    </a:solidFill>
                  </a:tcPr>
                </a:tc>
                <a:tc>
                  <a:txBody>
                    <a:bodyPr/>
                    <a:lstStyle/>
                    <a:p>
                      <a:r>
                        <a:rPr lang="es-CO" dirty="0"/>
                        <a:t>EGRESOS A DICIEMBRE 31</a:t>
                      </a:r>
                    </a:p>
                    <a:p>
                      <a:r>
                        <a:rPr lang="es-CO" dirty="0"/>
                        <a:t>DE 2019</a:t>
                      </a:r>
                    </a:p>
                  </a:txBody>
                  <a:tcPr>
                    <a:solidFill>
                      <a:srgbClr val="2A5C9E"/>
                    </a:solidFill>
                  </a:tcPr>
                </a:tc>
                <a:extLst>
                  <a:ext uri="{0D108BD9-81ED-4DB2-BD59-A6C34878D82A}">
                    <a16:rowId xmlns:a16="http://schemas.microsoft.com/office/drawing/2014/main" val="172182517"/>
                  </a:ext>
                </a:extLst>
              </a:tr>
              <a:tr h="370840">
                <a:tc>
                  <a:txBody>
                    <a:bodyPr/>
                    <a:lstStyle/>
                    <a:p>
                      <a:r>
                        <a:rPr lang="es-CO" dirty="0"/>
                        <a:t>JURISDICCION</a:t>
                      </a:r>
                      <a:r>
                        <a:rPr lang="es-CO" baseline="0" dirty="0"/>
                        <a:t> </a:t>
                      </a:r>
                      <a:r>
                        <a:rPr lang="es-CO" dirty="0"/>
                        <a:t>ORDINARIA</a:t>
                      </a:r>
                    </a:p>
                  </a:txBody>
                  <a:tcPr/>
                </a:tc>
                <a:tc>
                  <a:txBody>
                    <a:bodyPr/>
                    <a:lstStyle/>
                    <a:p>
                      <a:pPr algn="ctr"/>
                      <a:r>
                        <a:rPr lang="es-CO" dirty="0"/>
                        <a:t>13.213 </a:t>
                      </a:r>
                    </a:p>
                  </a:txBody>
                  <a:tcPr/>
                </a:tc>
                <a:extLst>
                  <a:ext uri="{0D108BD9-81ED-4DB2-BD59-A6C34878D82A}">
                    <a16:rowId xmlns:a16="http://schemas.microsoft.com/office/drawing/2014/main" val="1794093315"/>
                  </a:ext>
                </a:extLst>
              </a:tr>
              <a:tr h="370840">
                <a:tc>
                  <a:txBody>
                    <a:bodyPr/>
                    <a:lstStyle/>
                    <a:p>
                      <a:r>
                        <a:rPr lang="es-CO" dirty="0"/>
                        <a:t>JURISDICCION</a:t>
                      </a:r>
                      <a:r>
                        <a:rPr lang="es-CO" baseline="0" dirty="0"/>
                        <a:t> </a:t>
                      </a:r>
                      <a:r>
                        <a:rPr lang="es-CO" dirty="0"/>
                        <a:t>CONTENCIOSA</a:t>
                      </a:r>
                    </a:p>
                  </a:txBody>
                  <a:tcPr/>
                </a:tc>
                <a:tc>
                  <a:txBody>
                    <a:bodyPr/>
                    <a:lstStyle/>
                    <a:p>
                      <a:pPr algn="ctr"/>
                      <a:r>
                        <a:rPr lang="es-CO" dirty="0"/>
                        <a:t>2.255 </a:t>
                      </a:r>
                    </a:p>
                  </a:txBody>
                  <a:tcPr/>
                </a:tc>
                <a:extLst>
                  <a:ext uri="{0D108BD9-81ED-4DB2-BD59-A6C34878D82A}">
                    <a16:rowId xmlns:a16="http://schemas.microsoft.com/office/drawing/2014/main" val="1353336778"/>
                  </a:ext>
                </a:extLst>
              </a:tr>
              <a:tr h="370840">
                <a:tc>
                  <a:txBody>
                    <a:bodyPr/>
                    <a:lstStyle/>
                    <a:p>
                      <a:r>
                        <a:rPr lang="es-CO" dirty="0"/>
                        <a:t>JURISDICCION</a:t>
                      </a:r>
                      <a:r>
                        <a:rPr lang="es-CO" baseline="0" dirty="0"/>
                        <a:t> </a:t>
                      </a:r>
                      <a:r>
                        <a:rPr lang="es-CO" dirty="0"/>
                        <a:t>DISICIPLINARIA</a:t>
                      </a:r>
                    </a:p>
                  </a:txBody>
                  <a:tcPr/>
                </a:tc>
                <a:tc>
                  <a:txBody>
                    <a:bodyPr/>
                    <a:lstStyle/>
                    <a:p>
                      <a:pPr algn="ctr"/>
                      <a:r>
                        <a:rPr lang="es-CO" dirty="0"/>
                        <a:t>196 </a:t>
                      </a:r>
                    </a:p>
                  </a:txBody>
                  <a:tcPr/>
                </a:tc>
                <a:extLst>
                  <a:ext uri="{0D108BD9-81ED-4DB2-BD59-A6C34878D82A}">
                    <a16:rowId xmlns:a16="http://schemas.microsoft.com/office/drawing/2014/main" val="2930529614"/>
                  </a:ext>
                </a:extLst>
              </a:tr>
              <a:tr h="370840">
                <a:tc>
                  <a:txBody>
                    <a:bodyPr/>
                    <a:lstStyle/>
                    <a:p>
                      <a:r>
                        <a:rPr lang="es-CO" dirty="0"/>
                        <a:t>TOTAL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dirty="0"/>
                        <a:t>15.664 </a:t>
                      </a:r>
                    </a:p>
                  </a:txBody>
                  <a:tcPr/>
                </a:tc>
                <a:extLst>
                  <a:ext uri="{0D108BD9-81ED-4DB2-BD59-A6C34878D82A}">
                    <a16:rowId xmlns:a16="http://schemas.microsoft.com/office/drawing/2014/main" val="2507320345"/>
                  </a:ext>
                </a:extLst>
              </a:tr>
            </a:tbl>
          </a:graphicData>
        </a:graphic>
      </p:graphicFrame>
    </p:spTree>
    <p:extLst>
      <p:ext uri="{BB962C8B-B14F-4D97-AF65-F5344CB8AC3E}">
        <p14:creationId xmlns:p14="http://schemas.microsoft.com/office/powerpoint/2010/main" val="2768779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25" name="Gráfico 24">
            <a:extLst>
              <a:ext uri="{FF2B5EF4-FFF2-40B4-BE49-F238E27FC236}">
                <a16:creationId xmlns:a16="http://schemas.microsoft.com/office/drawing/2014/main" id="{DC38B1BB-ED66-499B-AA71-A54F68587296}"/>
              </a:ext>
            </a:extLst>
          </p:cNvPr>
          <p:cNvGraphicFramePr>
            <a:graphicFrameLocks/>
          </p:cNvGraphicFramePr>
          <p:nvPr>
            <p:extLst>
              <p:ext uri="{D42A27DB-BD31-4B8C-83A1-F6EECF244321}">
                <p14:modId xmlns:p14="http://schemas.microsoft.com/office/powerpoint/2010/main" val="760563259"/>
              </p:ext>
            </p:extLst>
          </p:nvPr>
        </p:nvGraphicFramePr>
        <p:xfrm>
          <a:off x="2286000" y="1200149"/>
          <a:ext cx="5541264" cy="2790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181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21" name="Rectángulo 20">
            <a:extLst>
              <a:ext uri="{FF2B5EF4-FFF2-40B4-BE49-F238E27FC236}">
                <a16:creationId xmlns:a16="http://schemas.microsoft.com/office/drawing/2014/main" id="{F8066B8B-C205-4D63-9CE5-44DD73C0DFC9}"/>
              </a:ext>
            </a:extLst>
          </p:cNvPr>
          <p:cNvSpPr/>
          <p:nvPr/>
        </p:nvSpPr>
        <p:spPr>
          <a:xfrm>
            <a:off x="1077977" y="1670919"/>
            <a:ext cx="7313669" cy="2467727"/>
          </a:xfrm>
          <a:prstGeom prst="rect">
            <a:avLst/>
          </a:prstGeom>
        </p:spPr>
        <p:txBody>
          <a:bodyPr wrap="square">
            <a:spAutoFit/>
          </a:bodyPr>
          <a:lstStyle/>
          <a:p>
            <a:pPr marL="75565" marR="67945" algn="just"/>
            <a:r>
              <a:rPr lang="es-CO" sz="1600" spc="-10"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ad</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3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q</a:t>
            </a:r>
            <a:r>
              <a:rPr lang="es-CO" sz="1600" spc="-1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30" dirty="0">
                <a:latin typeface="Arial" panose="020B0604020202020204" pitchFamily="34" charset="0"/>
                <a:ea typeface="Arial" panose="020B0604020202020204" pitchFamily="34" charset="0"/>
                <a:cs typeface="Times New Roman" panose="02020603050405020304" pitchFamily="18" charset="0"/>
              </a:rPr>
              <a:t>l</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p</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ri</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ri</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35"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se</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h</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15" dirty="0">
                <a:latin typeface="Arial" panose="020B0604020202020204" pitchFamily="34" charset="0"/>
                <a:ea typeface="Arial" panose="020B0604020202020204" pitchFamily="34" charset="0"/>
                <a:cs typeface="Times New Roman" panose="02020603050405020304" pitchFamily="18" charset="0"/>
              </a:rPr>
              <a:t>ea</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spc="5" dirty="0">
                <a:latin typeface="Arial" panose="020B0604020202020204" pitchFamily="34" charset="0"/>
                <a:ea typeface="Arial" panose="020B0604020202020204" pitchFamily="34" charset="0"/>
                <a:cs typeface="Times New Roman" panose="02020603050405020304" pitchFamily="18" charset="0"/>
              </a:rPr>
              <a:t>ue</a:t>
            </a:r>
            <a:r>
              <a:rPr lang="es-CO" sz="1600" spc="-25" dirty="0">
                <a:latin typeface="Arial" panose="020B0604020202020204" pitchFamily="34" charset="0"/>
                <a:ea typeface="Arial" panose="020B0604020202020204" pitchFamily="34" charset="0"/>
                <a:cs typeface="Times New Roman" panose="02020603050405020304" pitchFamily="18" charset="0"/>
              </a:rPr>
              <a:t>v</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25" dirty="0">
                <a:latin typeface="Arial" panose="020B0604020202020204" pitchFamily="34" charset="0"/>
                <a:ea typeface="Arial" panose="020B0604020202020204" pitchFamily="34" charset="0"/>
                <a:cs typeface="Times New Roman" panose="02020603050405020304" pitchFamily="18" charset="0"/>
              </a:rPr>
              <a:t>s</a:t>
            </a:r>
            <a:r>
              <a:rPr lang="es-CO" sz="1600" spc="5" dirty="0">
                <a:latin typeface="Arial" panose="020B0604020202020204" pitchFamily="34" charset="0"/>
                <a:ea typeface="Arial" panose="020B0604020202020204" pitchFamily="34" charset="0"/>
                <a:cs typeface="Times New Roman" panose="02020603050405020304" pitchFamily="18" charset="0"/>
              </a:rPr>
              <a:t>pa</a:t>
            </a:r>
            <a:r>
              <a:rPr lang="es-CO" sz="1600" spc="-25" dirty="0">
                <a:latin typeface="Arial" panose="020B0604020202020204" pitchFamily="34" charset="0"/>
                <a:ea typeface="Arial" panose="020B0604020202020204" pitchFamily="34" charset="0"/>
                <a:cs typeface="Times New Roman" panose="02020603050405020304" pitchFamily="18" charset="0"/>
              </a:rPr>
              <a:t>c</a:t>
            </a:r>
            <a:r>
              <a:rPr lang="es-CO" sz="1600" spc="5" dirty="0">
                <a:latin typeface="Arial" panose="020B0604020202020204" pitchFamily="34" charset="0"/>
                <a:ea typeface="Arial" panose="020B0604020202020204" pitchFamily="34" charset="0"/>
                <a:cs typeface="Times New Roman" panose="02020603050405020304" pitchFamily="18" charset="0"/>
              </a:rPr>
              <a:t>h</a:t>
            </a:r>
            <a:r>
              <a:rPr lang="es-CO" sz="1600" spc="-1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h</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en</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n </a:t>
            </a:r>
            <a:r>
              <a:rPr lang="es-CO" sz="1600" spc="5" dirty="0">
                <a:latin typeface="Arial" panose="020B0604020202020204" pitchFamily="34" charset="0"/>
                <a:ea typeface="Arial" panose="020B0604020202020204" pitchFamily="34" charset="0"/>
                <a:cs typeface="Times New Roman" panose="02020603050405020304" pitchFamily="18" charset="0"/>
              </a:rPr>
              <a:t>au</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spc="5" dirty="0">
                <a:latin typeface="Arial" panose="020B0604020202020204" pitchFamily="34" charset="0"/>
                <a:ea typeface="Arial" panose="020B0604020202020204" pitchFamily="34" charset="0"/>
                <a:cs typeface="Times New Roman" panose="02020603050405020304" pitchFamily="18" charset="0"/>
              </a:rPr>
              <a:t>n</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5" dirty="0">
                <a:latin typeface="Arial" panose="020B0604020202020204" pitchFamily="34" charset="0"/>
                <a:ea typeface="Arial" panose="020B0604020202020204" pitchFamily="34" charset="0"/>
                <a:cs typeface="Times New Roman" panose="02020603050405020304" pitchFamily="18" charset="0"/>
              </a:rPr>
              <a:t>o</a:t>
            </a:r>
            <a:r>
              <a:rPr lang="es-CO" sz="1600" spc="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ab</a:t>
            </a:r>
            <a:r>
              <a:rPr lang="es-CO" sz="1600" spc="-3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5" dirty="0">
                <a:latin typeface="Arial" panose="020B0604020202020204" pitchFamily="34" charset="0"/>
                <a:ea typeface="Arial" panose="020B0604020202020204" pitchFamily="34" charset="0"/>
                <a:cs typeface="Times New Roman" panose="02020603050405020304" pitchFamily="18" charset="0"/>
              </a:rPr>
              <a:t>p</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9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po</a:t>
            </a:r>
            <a:r>
              <a:rPr lang="es-CO" sz="1600" dirty="0">
                <a:latin typeface="Arial" panose="020B0604020202020204" pitchFamily="34" charset="0"/>
                <a:ea typeface="Arial" panose="020B0604020202020204" pitchFamily="34" charset="0"/>
                <a:cs typeface="Times New Roman" panose="02020603050405020304" pitchFamily="18" charset="0"/>
              </a:rPr>
              <a:t>r</a:t>
            </a:r>
            <a:r>
              <a:rPr lang="es-CO" sz="1600" spc="21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rm</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230" dirty="0">
                <a:latin typeface="Arial" panose="020B0604020202020204" pitchFamily="34" charset="0"/>
                <a:ea typeface="Arial" panose="020B0604020202020204" pitchFamily="34" charset="0"/>
                <a:cs typeface="Times New Roman" panose="02020603050405020304" pitchFamily="18" charset="0"/>
              </a:rPr>
              <a:t> </a:t>
            </a:r>
            <a:r>
              <a:rPr lang="es-CO" sz="1600" spc="-3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spc="-20" dirty="0">
                <a:latin typeface="Arial" panose="020B0604020202020204" pitchFamily="34" charset="0"/>
                <a:ea typeface="Arial" panose="020B0604020202020204" pitchFamily="34" charset="0"/>
                <a:cs typeface="Times New Roman" panose="02020603050405020304" pitchFamily="18" charset="0"/>
              </a:rPr>
              <a:t>O</a:t>
            </a:r>
            <a:r>
              <a:rPr lang="es-CO" sz="1600" spc="25" dirty="0">
                <a:latin typeface="Arial" panose="020B0604020202020204" pitchFamily="34" charset="0"/>
                <a:ea typeface="Arial" panose="020B0604020202020204" pitchFamily="34" charset="0"/>
                <a:cs typeface="Times New Roman" panose="02020603050405020304" pitchFamily="18" charset="0"/>
              </a:rPr>
              <a:t>f</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spc="-20" dirty="0">
                <a:latin typeface="Arial" panose="020B0604020202020204" pitchFamily="34" charset="0"/>
                <a:ea typeface="Arial" panose="020B0604020202020204" pitchFamily="34" charset="0"/>
                <a:cs typeface="Times New Roman" panose="02020603050405020304" pitchFamily="18" charset="0"/>
              </a:rPr>
              <a:t>A</a:t>
            </a:r>
            <a:r>
              <a:rPr lang="es-CO" sz="1600" spc="5" dirty="0">
                <a:latin typeface="Arial" panose="020B0604020202020204" pitchFamily="34" charset="0"/>
                <a:ea typeface="Arial" panose="020B0604020202020204" pitchFamily="34" charset="0"/>
                <a:cs typeface="Times New Roman" panose="02020603050405020304" pitchFamily="18" charset="0"/>
              </a:rPr>
              <a:t>po</a:t>
            </a:r>
            <a:r>
              <a:rPr lang="es-CO" sz="1600" spc="-25" dirty="0">
                <a:latin typeface="Arial" panose="020B0604020202020204" pitchFamily="34" charset="0"/>
                <a:ea typeface="Arial" panose="020B0604020202020204" pitchFamily="34" charset="0"/>
                <a:cs typeface="Times New Roman" panose="02020603050405020304" pitchFamily="18" charset="0"/>
              </a:rPr>
              <a:t>y</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22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y</a:t>
            </a:r>
            <a:r>
              <a:rPr lang="es-CO" sz="1600" spc="22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23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l</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 </a:t>
            </a:r>
            <a:r>
              <a:rPr lang="es-CO" sz="1600" spc="-10"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5" dirty="0">
                <a:latin typeface="Arial" panose="020B0604020202020204" pitchFamily="34" charset="0"/>
                <a:ea typeface="Arial" panose="020B0604020202020204" pitchFamily="34" charset="0"/>
                <a:cs typeface="Times New Roman" panose="02020603050405020304" pitchFamily="18" charset="0"/>
              </a:rPr>
              <a:t>p</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5" dirty="0">
                <a:latin typeface="Arial" panose="020B0604020202020204" pitchFamily="34" charset="0"/>
                <a:ea typeface="Arial" panose="020B0604020202020204" pitchFamily="34" charset="0"/>
                <a:cs typeface="Times New Roman" panose="02020603050405020304" pitchFamily="18" charset="0"/>
              </a:rPr>
              <a:t>h</a:t>
            </a:r>
            <a:r>
              <a:rPr lang="es-CO" sz="1600" spc="1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h</a:t>
            </a:r>
            <a:r>
              <a:rPr lang="es-CO" sz="1600" spc="5" dirty="0">
                <a:latin typeface="Arial" panose="020B0604020202020204" pitchFamily="34" charset="0"/>
                <a:ea typeface="Arial" panose="020B0604020202020204" pitchFamily="34" charset="0"/>
                <a:cs typeface="Times New Roman" panose="02020603050405020304" pitchFamily="18" charset="0"/>
              </a:rPr>
              <a:t>ub</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35"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3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30" dirty="0">
                <a:latin typeface="Arial" panose="020B0604020202020204" pitchFamily="34" charset="0"/>
                <a:ea typeface="Arial" panose="020B0604020202020204" pitchFamily="34" charset="0"/>
                <a:cs typeface="Times New Roman" panose="02020603050405020304" pitchFamily="18" charset="0"/>
              </a:rPr>
              <a:t>i</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po</a:t>
            </a:r>
            <a:r>
              <a:rPr lang="es-CO" sz="1600" spc="-25" dirty="0">
                <a:latin typeface="Arial" panose="020B0604020202020204" pitchFamily="34" charset="0"/>
                <a:ea typeface="Arial" panose="020B0604020202020204" pitchFamily="34" charset="0"/>
                <a:cs typeface="Times New Roman" panose="02020603050405020304" pitchFamily="18" charset="0"/>
              </a:rPr>
              <a:t>c</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spc="5" dirty="0">
                <a:latin typeface="Arial" panose="020B0604020202020204" pitchFamily="34" charset="0"/>
                <a:ea typeface="Arial" panose="020B0604020202020204" pitchFamily="34" charset="0"/>
                <a:cs typeface="Times New Roman" panose="02020603050405020304" pitchFamily="18" charset="0"/>
              </a:rPr>
              <a:t>u</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á</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25" dirty="0">
                <a:latin typeface="Arial" panose="020B0604020202020204" pitchFamily="34" charset="0"/>
                <a:ea typeface="Arial" panose="020B0604020202020204" pitchFamily="34" charset="0"/>
                <a:cs typeface="Times New Roman" panose="02020603050405020304" pitchFamily="18" charset="0"/>
              </a:rPr>
              <a:t>c</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l </a:t>
            </a:r>
            <a:r>
              <a:rPr lang="es-CO" sz="1600" spc="5" dirty="0">
                <a:latin typeface="Arial" panose="020B0604020202020204" pitchFamily="34" charset="0"/>
                <a:ea typeface="Arial" panose="020B0604020202020204" pitchFamily="34" charset="0"/>
                <a:cs typeface="Times New Roman" panose="02020603050405020304" pitchFamily="18" charset="0"/>
              </a:rPr>
              <a:t>pe</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25" dirty="0">
                <a:latin typeface="Arial" panose="020B0604020202020204" pitchFamily="34" charset="0"/>
                <a:ea typeface="Arial" panose="020B0604020202020204" pitchFamily="34" charset="0"/>
                <a:cs typeface="Times New Roman" panose="02020603050405020304" pitchFamily="18" charset="0"/>
              </a:rPr>
              <a:t>s</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2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q</a:t>
            </a:r>
            <a:r>
              <a:rPr lang="es-CO" sz="1600" spc="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2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35"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en</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spc="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a </a:t>
            </a:r>
            <a:r>
              <a:rPr lang="es-CO" sz="1600" spc="-20" dirty="0">
                <a:latin typeface="Arial" panose="020B0604020202020204" pitchFamily="34" charset="0"/>
                <a:ea typeface="Arial" panose="020B0604020202020204" pitchFamily="34" charset="0"/>
                <a:cs typeface="Times New Roman" panose="02020603050405020304" pitchFamily="18" charset="0"/>
              </a:rPr>
              <a:t>O</a:t>
            </a:r>
            <a:r>
              <a:rPr lang="es-CO" sz="1600" spc="25" dirty="0">
                <a:latin typeface="Arial" panose="020B0604020202020204" pitchFamily="34" charset="0"/>
                <a:ea typeface="Arial" panose="020B0604020202020204" pitchFamily="34" charset="0"/>
                <a:cs typeface="Times New Roman" panose="02020603050405020304" pitchFamily="18" charset="0"/>
              </a:rPr>
              <a:t>f</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5" dirty="0">
                <a:latin typeface="Arial" panose="020B0604020202020204" pitchFamily="34" charset="0"/>
                <a:ea typeface="Arial" panose="020B0604020202020204" pitchFamily="34" charset="0"/>
                <a:cs typeface="Times New Roman" panose="02020603050405020304" pitchFamily="18" charset="0"/>
              </a:rPr>
              <a:t>n</a:t>
            </a:r>
            <a:r>
              <a:rPr lang="es-CO" sz="1600" spc="-10"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a:t>
            </a:r>
            <a:r>
              <a:rPr lang="es-CO" sz="1600" spc="5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35"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ba</a:t>
            </a:r>
            <a:r>
              <a:rPr lang="es-CO" sz="1600" spc="-35"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go</a:t>
            </a:r>
            <a:r>
              <a:rPr lang="es-CO" sz="1600" dirty="0">
                <a:latin typeface="Arial" panose="020B0604020202020204" pitchFamily="34" charset="0"/>
                <a:ea typeface="Arial" panose="020B0604020202020204" pitchFamily="34" charset="0"/>
                <a:cs typeface="Times New Roman" panose="02020603050405020304" pitchFamily="18" charset="0"/>
              </a:rPr>
              <a:t>,</a:t>
            </a:r>
            <a:r>
              <a:rPr lang="es-CO" sz="1600" spc="4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4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st</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35" dirty="0">
                <a:latin typeface="Arial" panose="020B0604020202020204" pitchFamily="34" charset="0"/>
                <a:ea typeface="Arial" panose="020B0604020202020204" pitchFamily="34" charset="0"/>
                <a:cs typeface="Times New Roman" panose="02020603050405020304" pitchFamily="18" charset="0"/>
              </a:rPr>
              <a:t>m</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l</a:t>
            </a:r>
            <a:r>
              <a:rPr lang="es-CO" sz="1600" spc="-20" dirty="0">
                <a:latin typeface="Arial" panose="020B0604020202020204" pitchFamily="34" charset="0"/>
                <a:ea typeface="Arial" panose="020B0604020202020204" pitchFamily="34" charset="0"/>
                <a:cs typeface="Times New Roman" panose="02020603050405020304" pitchFamily="18" charset="0"/>
              </a:rPr>
              <a:t>í</a:t>
            </a:r>
            <a:r>
              <a:rPr lang="es-CO" sz="1600" spc="5" dirty="0">
                <a:latin typeface="Arial" panose="020B0604020202020204" pitchFamily="34" charset="0"/>
                <a:ea typeface="Arial" panose="020B0604020202020204" pitchFamily="34" charset="0"/>
                <a:cs typeface="Times New Roman" panose="02020603050405020304" pitchFamily="18" charset="0"/>
              </a:rPr>
              <a:t>ne</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2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h</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3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b</a:t>
            </a:r>
            <a:r>
              <a:rPr lang="es-CO" sz="1600" spc="-10" dirty="0">
                <a:latin typeface="Arial" panose="020B0604020202020204" pitchFamily="34" charset="0"/>
                <a:ea typeface="Arial" panose="020B0604020202020204" pitchFamily="34" charset="0"/>
                <a:cs typeface="Times New Roman" panose="02020603050405020304" pitchFamily="18" charset="0"/>
              </a:rPr>
              <a:t>ri</a:t>
            </a:r>
            <a:r>
              <a:rPr lang="es-CO" sz="1600" spc="5" dirty="0">
                <a:latin typeface="Arial" panose="020B0604020202020204" pitchFamily="34" charset="0"/>
                <a:ea typeface="Arial" panose="020B0604020202020204" pitchFamily="34" charset="0"/>
                <a:cs typeface="Times New Roman" panose="02020603050405020304" pitchFamily="18" charset="0"/>
              </a:rPr>
              <a:t>n</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g</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spc="5" dirty="0">
                <a:latin typeface="Arial" panose="020B0604020202020204" pitchFamily="34" charset="0"/>
                <a:ea typeface="Arial" panose="020B0604020202020204" pitchFamily="34" charset="0"/>
                <a:cs typeface="Times New Roman" panose="02020603050405020304" pitchFamily="18" charset="0"/>
              </a:rPr>
              <a:t>po</a:t>
            </a:r>
            <a:r>
              <a:rPr lang="es-CO" sz="1600" spc="-25" dirty="0">
                <a:latin typeface="Arial" panose="020B0604020202020204" pitchFamily="34" charset="0"/>
                <a:ea typeface="Arial" panose="020B0604020202020204" pitchFamily="34" charset="0"/>
                <a:cs typeface="Times New Roman" panose="02020603050405020304" pitchFamily="18" charset="0"/>
              </a:rPr>
              <a:t>y</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p</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25" dirty="0">
                <a:latin typeface="Arial" panose="020B0604020202020204" pitchFamily="34" charset="0"/>
                <a:ea typeface="Arial" panose="020B0604020202020204" pitchFamily="34" charset="0"/>
                <a:cs typeface="Times New Roman" panose="02020603050405020304" pitchFamily="18" charset="0"/>
              </a:rPr>
              <a:t>c</a:t>
            </a:r>
            <a:r>
              <a:rPr lang="es-CO" sz="1600" spc="5" dirty="0">
                <a:latin typeface="Arial" panose="020B0604020202020204" pitchFamily="34" charset="0"/>
                <a:ea typeface="Arial" panose="020B0604020202020204" pitchFamily="34" charset="0"/>
                <a:cs typeface="Times New Roman" panose="02020603050405020304" pitchFamily="18" charset="0"/>
              </a:rPr>
              <a:t>ub</a:t>
            </a:r>
            <a:r>
              <a:rPr lang="es-CO" sz="1600" spc="-10" dirty="0">
                <a:latin typeface="Arial" panose="020B0604020202020204" pitchFamily="34" charset="0"/>
                <a:ea typeface="Arial" panose="020B0604020202020204" pitchFamily="34" charset="0"/>
                <a:cs typeface="Times New Roman" panose="02020603050405020304" pitchFamily="18" charset="0"/>
              </a:rPr>
              <a:t>ri</a:t>
            </a:r>
            <a:r>
              <a:rPr lang="es-CO" sz="1600" dirty="0">
                <a:latin typeface="Arial" panose="020B0604020202020204" pitchFamily="34" charset="0"/>
                <a:ea typeface="Arial" panose="020B0604020202020204" pitchFamily="34" charset="0"/>
                <a:cs typeface="Times New Roman" panose="02020603050405020304" pitchFamily="18" charset="0"/>
              </a:rPr>
              <a:t>r</a:t>
            </a:r>
            <a:r>
              <a:rPr lang="es-CO" sz="1600" spc="4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dirty="0">
                <a:latin typeface="Arial" panose="020B0604020202020204" pitchFamily="34" charset="0"/>
                <a:ea typeface="Arial" panose="020B0604020202020204" pitchFamily="34" charset="0"/>
                <a:cs typeface="Times New Roman" panose="02020603050405020304" pitchFamily="18" charset="0"/>
              </a:rPr>
              <a:t>a </a:t>
            </a:r>
            <a:r>
              <a:rPr lang="es-CO" sz="1600" spc="5" dirty="0">
                <a:latin typeface="Arial" panose="020B0604020202020204" pitchFamily="34" charset="0"/>
                <a:ea typeface="Arial" panose="020B0604020202020204" pitchFamily="34" charset="0"/>
                <a:cs typeface="Times New Roman" panose="02020603050405020304" pitchFamily="18" charset="0"/>
              </a:rPr>
              <a:t>de</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spc="5" dirty="0">
                <a:latin typeface="Arial" panose="020B0604020202020204" pitchFamily="34" charset="0"/>
                <a:ea typeface="Arial" panose="020B0604020202020204" pitchFamily="34" charset="0"/>
                <a:cs typeface="Times New Roman" panose="02020603050405020304" pitchFamily="18" charset="0"/>
              </a:rPr>
              <a:t>n</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3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d</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spc="5" dirty="0">
                <a:latin typeface="Arial" panose="020B0604020202020204" pitchFamily="34" charset="0"/>
                <a:ea typeface="Arial" panose="020B0604020202020204" pitchFamily="34" charset="0"/>
                <a:cs typeface="Times New Roman" panose="02020603050405020304" pitchFamily="18" charset="0"/>
              </a:rPr>
              <a:t>u</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 </a:t>
            </a:r>
            <a:r>
              <a:rPr lang="es-CO" sz="1600" spc="-3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p</a:t>
            </a:r>
            <a:r>
              <a:rPr lang="es-CO" sz="1600" spc="-30" dirty="0">
                <a:latin typeface="Arial" panose="020B0604020202020204" pitchFamily="34" charset="0"/>
                <a:ea typeface="Arial" panose="020B0604020202020204" pitchFamily="34" charset="0"/>
                <a:cs typeface="Times New Roman" panose="02020603050405020304" pitchFamily="18" charset="0"/>
              </a:rPr>
              <a:t>l</a:t>
            </a:r>
            <a:r>
              <a:rPr lang="es-CO" sz="1600" spc="5" dirty="0">
                <a:latin typeface="Arial" panose="020B0604020202020204" pitchFamily="34" charset="0"/>
                <a:ea typeface="Arial" panose="020B0604020202020204" pitchFamily="34" charset="0"/>
                <a:cs typeface="Times New Roman" panose="02020603050405020304" pitchFamily="18" charset="0"/>
              </a:rPr>
              <a:t>an</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pe</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5" dirty="0">
                <a:latin typeface="Arial" panose="020B0604020202020204" pitchFamily="34" charset="0"/>
                <a:ea typeface="Arial" panose="020B0604020202020204" pitchFamily="34" charset="0"/>
                <a:cs typeface="Times New Roman" panose="02020603050405020304" pitchFamily="18" charset="0"/>
              </a:rPr>
              <a:t>o</a:t>
            </a:r>
            <a:r>
              <a:rPr lang="es-CO" sz="1600" spc="5" dirty="0">
                <a:latin typeface="Arial" panose="020B0604020202020204" pitchFamily="34" charset="0"/>
                <a:ea typeface="Arial" panose="020B0604020202020204" pitchFamily="34" charset="0"/>
                <a:cs typeface="Times New Roman" panose="02020603050405020304" pitchFamily="18" charset="0"/>
              </a:rPr>
              <a:t>na</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2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 </a:t>
            </a:r>
            <a:r>
              <a:rPr lang="es-CO" sz="1600" spc="-20" dirty="0">
                <a:latin typeface="Arial" panose="020B0604020202020204" pitchFamily="34" charset="0"/>
                <a:ea typeface="Arial" panose="020B0604020202020204" pitchFamily="34" charset="0"/>
                <a:cs typeface="Times New Roman" panose="02020603050405020304" pitchFamily="18" charset="0"/>
              </a:rPr>
              <a:t>O</a:t>
            </a:r>
            <a:r>
              <a:rPr lang="es-CO" sz="1600" spc="25" dirty="0">
                <a:latin typeface="Arial" panose="020B0604020202020204" pitchFamily="34" charset="0"/>
                <a:ea typeface="Arial" panose="020B0604020202020204" pitchFamily="34" charset="0"/>
                <a:cs typeface="Times New Roman" panose="02020603050405020304" pitchFamily="18" charset="0"/>
              </a:rPr>
              <a:t>f</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a:t>
            </a:r>
          </a:p>
          <a:p>
            <a:pPr>
              <a:lnSpc>
                <a:spcPts val="1200"/>
              </a:lnSpc>
              <a:spcBef>
                <a:spcPts val="60"/>
              </a:spcBef>
            </a:pPr>
            <a:r>
              <a:rPr lang="es-CO" sz="1800" dirty="0">
                <a:latin typeface="Calibri" panose="020F0502020204030204" pitchFamily="34"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75565" marR="68580" algn="just">
              <a:lnSpc>
                <a:spcPct val="99000"/>
              </a:lnSpc>
            </a:pP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l</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spc="-15" dirty="0">
                <a:latin typeface="Arial" panose="020B0604020202020204" pitchFamily="34" charset="0"/>
                <a:ea typeface="Arial" panose="020B0604020202020204" pitchFamily="34" charset="0"/>
                <a:cs typeface="Times New Roman" panose="02020603050405020304" pitchFamily="18" charset="0"/>
              </a:rPr>
              <a:t>ñ</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7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spc="2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ri</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35"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7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7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p</a:t>
            </a:r>
            <a:r>
              <a:rPr lang="es-CO" sz="1600" spc="-35"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ed</a:t>
            </a:r>
            <a:r>
              <a:rPr lang="es-CO" sz="1600" spc="-3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5" dirty="0">
                <a:latin typeface="Arial" panose="020B0604020202020204" pitchFamily="34" charset="0"/>
                <a:ea typeface="Arial" panose="020B0604020202020204" pitchFamily="34" charset="0"/>
                <a:cs typeface="Times New Roman" panose="02020603050405020304" pitchFamily="18" charset="0"/>
              </a:rPr>
              <a:t>p</a:t>
            </a:r>
            <a:r>
              <a:rPr lang="es-CO" sz="1600" spc="5" dirty="0">
                <a:latin typeface="Arial" panose="020B0604020202020204" pitchFamily="34" charset="0"/>
                <a:ea typeface="Arial" panose="020B0604020202020204" pitchFamily="34" charset="0"/>
                <a:cs typeface="Times New Roman" panose="02020603050405020304" pitchFamily="18" charset="0"/>
              </a:rPr>
              <a:t>a</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5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a</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7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añ</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n</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p</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spc="-35"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ed</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dirty="0">
                <a:latin typeface="Arial" panose="020B0604020202020204" pitchFamily="34" charset="0"/>
                <a:ea typeface="Arial" panose="020B0604020202020204" pitchFamily="34" charset="0"/>
                <a:cs typeface="Times New Roman" panose="02020603050405020304" pitchFamily="18" charset="0"/>
              </a:rPr>
              <a:t>te</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mi</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7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a </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5" dirty="0">
                <a:latin typeface="Arial" panose="020B0604020202020204" pitchFamily="34" charset="0"/>
                <a:ea typeface="Arial" panose="020B0604020202020204" pitchFamily="34" charset="0"/>
                <a:cs typeface="Times New Roman" panose="02020603050405020304" pitchFamily="18" charset="0"/>
              </a:rPr>
              <a:t>h</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mi</a:t>
            </a:r>
            <a:r>
              <a:rPr lang="es-CO" sz="1600" dirty="0">
                <a:latin typeface="Arial" panose="020B0604020202020204" pitchFamily="34" charset="0"/>
                <a:ea typeface="Arial" panose="020B0604020202020204" pitchFamily="34" charset="0"/>
                <a:cs typeface="Times New Roman" panose="02020603050405020304" pitchFamily="18" charset="0"/>
              </a:rPr>
              <a:t>l</a:t>
            </a:r>
            <a:r>
              <a:rPr lang="es-CO" sz="1600" spc="-75"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5" dirty="0">
                <a:latin typeface="Arial" panose="020B0604020202020204" pitchFamily="34" charset="0"/>
                <a:ea typeface="Arial" panose="020B0604020202020204" pitchFamily="34" charset="0"/>
                <a:cs typeface="Times New Roman" panose="02020603050405020304" pitchFamily="18" charset="0"/>
              </a:rPr>
              <a:t>epa</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6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f</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25" dirty="0">
                <a:latin typeface="Arial" panose="020B0604020202020204" pitchFamily="34" charset="0"/>
                <a:ea typeface="Arial" panose="020B0604020202020204" pitchFamily="34" charset="0"/>
                <a:cs typeface="Times New Roman" panose="02020603050405020304" pitchFamily="18" charset="0"/>
              </a:rPr>
              <a:t>c</a:t>
            </a:r>
            <a:r>
              <a:rPr lang="es-CO" sz="1600" spc="5" dirty="0">
                <a:latin typeface="Arial" panose="020B0604020202020204" pitchFamily="34" charset="0"/>
                <a:ea typeface="Arial" panose="020B0604020202020204" pitchFamily="34" charset="0"/>
                <a:cs typeface="Times New Roman" panose="02020603050405020304" pitchFamily="18" charset="0"/>
              </a:rPr>
              <a:t>h</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spc="5" dirty="0">
                <a:latin typeface="Arial" panose="020B0604020202020204" pitchFamily="34" charset="0"/>
                <a:ea typeface="Arial" panose="020B0604020202020204" pitchFamily="34" charset="0"/>
                <a:cs typeface="Times New Roman" panose="02020603050405020304" pitchFamily="18" charset="0"/>
              </a:rPr>
              <a:t>e</a:t>
            </a:r>
            <a:r>
              <a:rPr lang="es-CO" sz="1600" spc="-10" dirty="0">
                <a:latin typeface="Arial" panose="020B0604020202020204" pitchFamily="34" charset="0"/>
                <a:ea typeface="Arial" panose="020B0604020202020204" pitchFamily="34" charset="0"/>
                <a:cs typeface="Times New Roman" panose="02020603050405020304" pitchFamily="18" charset="0"/>
              </a:rPr>
              <a:t>m</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s</a:t>
            </a:r>
            <a:r>
              <a:rPr lang="es-CO" sz="1600" spc="-9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u</a:t>
            </a:r>
            <a:r>
              <a:rPr lang="es-CO" sz="1600" spc="-15" dirty="0">
                <a:latin typeface="Arial" panose="020B0604020202020204" pitchFamily="34" charset="0"/>
                <a:ea typeface="Arial" panose="020B0604020202020204" pitchFamily="34" charset="0"/>
                <a:cs typeface="Times New Roman" panose="02020603050405020304" pitchFamily="18" charset="0"/>
              </a:rPr>
              <a:t>n</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30" dirty="0">
                <a:latin typeface="Arial" panose="020B0604020202020204" pitchFamily="34" charset="0"/>
                <a:ea typeface="Arial" panose="020B0604020202020204" pitchFamily="34" charset="0"/>
                <a:cs typeface="Times New Roman" panose="02020603050405020304" pitchFamily="18" charset="0"/>
              </a:rPr>
              <a:t>i</a:t>
            </a:r>
            <a:r>
              <a:rPr lang="es-CO" sz="1600" spc="25" dirty="0">
                <a:latin typeface="Arial" panose="020B0604020202020204" pitchFamily="34" charset="0"/>
                <a:ea typeface="Arial" panose="020B0604020202020204" pitchFamily="34" charset="0"/>
                <a:cs typeface="Times New Roman" panose="02020603050405020304" pitchFamily="18" charset="0"/>
              </a:rPr>
              <a:t>f</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5" dirty="0">
                <a:latin typeface="Arial" panose="020B0604020202020204" pitchFamily="34" charset="0"/>
                <a:ea typeface="Arial" panose="020B0604020202020204" pitchFamily="34" charset="0"/>
                <a:cs typeface="Times New Roman" panose="02020603050405020304" pitchFamily="18" charset="0"/>
              </a:rPr>
              <a:t>q</a:t>
            </a:r>
            <a:r>
              <a:rPr lang="es-CO" sz="1600" spc="5" dirty="0">
                <a:latin typeface="Arial" panose="020B0604020202020204" pitchFamily="34" charset="0"/>
                <a:ea typeface="Arial" panose="020B0604020202020204" pitchFamily="34" charset="0"/>
                <a:cs typeface="Times New Roman" panose="02020603050405020304" pitchFamily="18" charset="0"/>
              </a:rPr>
              <a:t>u</a:t>
            </a:r>
            <a:r>
              <a:rPr lang="es-CO" sz="1600" dirty="0">
                <a:latin typeface="Arial" panose="020B0604020202020204" pitchFamily="34" charset="0"/>
                <a:ea typeface="Arial" panose="020B0604020202020204" pitchFamily="34" charset="0"/>
                <a:cs typeface="Times New Roman" panose="02020603050405020304" pitchFamily="18" charset="0"/>
              </a:rPr>
              <a:t>e</a:t>
            </a:r>
            <a:r>
              <a:rPr lang="es-CO" sz="1600" spc="-85"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dob</a:t>
            </a:r>
            <a:r>
              <a:rPr lang="es-CO" sz="1600" spc="-30" dirty="0">
                <a:latin typeface="Arial" panose="020B0604020202020204" pitchFamily="34" charset="0"/>
                <a:ea typeface="Arial" panose="020B0604020202020204" pitchFamily="34" charset="0"/>
                <a:cs typeface="Times New Roman" panose="02020603050405020304" pitchFamily="18" charset="0"/>
              </a:rPr>
              <a:t>l</a:t>
            </a:r>
            <a:r>
              <a:rPr lang="es-CO" sz="1600" dirty="0">
                <a:latin typeface="Arial" panose="020B0604020202020204" pitchFamily="34" charset="0"/>
                <a:ea typeface="Arial" panose="020B0604020202020204" pitchFamily="34" charset="0"/>
                <a:cs typeface="Times New Roman" panose="02020603050405020304" pitchFamily="18" charset="0"/>
              </a:rPr>
              <a:t>a</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5" dirty="0">
                <a:latin typeface="Arial" panose="020B0604020202020204" pitchFamily="34" charset="0"/>
                <a:ea typeface="Arial" panose="020B0604020202020204" pitchFamily="34" charset="0"/>
                <a:cs typeface="Times New Roman" panose="02020603050405020304" pitchFamily="18" charset="0"/>
              </a:rPr>
              <a:t>d</a:t>
            </a:r>
            <a:r>
              <a:rPr lang="es-CO" sz="1600" spc="-10" dirty="0">
                <a:latin typeface="Arial" panose="020B0604020202020204" pitchFamily="34" charset="0"/>
                <a:ea typeface="Arial" panose="020B0604020202020204" pitchFamily="34" charset="0"/>
                <a:cs typeface="Times New Roman" panose="02020603050405020304" pitchFamily="18" charset="0"/>
              </a:rPr>
              <a:t>i</a:t>
            </a:r>
            <a:r>
              <a:rPr lang="es-CO" sz="1600" dirty="0">
                <a:latin typeface="Arial" panose="020B0604020202020204" pitchFamily="34" charset="0"/>
                <a:ea typeface="Arial" panose="020B0604020202020204" pitchFamily="34" charset="0"/>
                <a:cs typeface="Times New Roman" panose="02020603050405020304" pitchFamily="18" charset="0"/>
              </a:rPr>
              <a:t>c</a:t>
            </a:r>
            <a:r>
              <a:rPr lang="es-CO" sz="1600" spc="-15" dirty="0">
                <a:latin typeface="Arial" panose="020B0604020202020204" pitchFamily="34" charset="0"/>
                <a:ea typeface="Arial" panose="020B0604020202020204" pitchFamily="34" charset="0"/>
                <a:cs typeface="Times New Roman" panose="02020603050405020304" pitchFamily="18" charset="0"/>
              </a:rPr>
              <a:t>h</a:t>
            </a:r>
            <a:r>
              <a:rPr lang="es-CO" sz="1600" dirty="0">
                <a:latin typeface="Arial" panose="020B0604020202020204" pitchFamily="34" charset="0"/>
                <a:ea typeface="Arial" panose="020B0604020202020204" pitchFamily="34" charset="0"/>
                <a:cs typeface="Times New Roman" panose="02020603050405020304" pitchFamily="18" charset="0"/>
              </a:rPr>
              <a:t>o</a:t>
            </a:r>
            <a:r>
              <a:rPr lang="es-CO" sz="1600" spc="-60" dirty="0">
                <a:latin typeface="Arial" panose="020B0604020202020204" pitchFamily="34" charset="0"/>
                <a:ea typeface="Arial" panose="020B0604020202020204" pitchFamily="34" charset="0"/>
                <a:cs typeface="Times New Roman" panose="02020603050405020304" pitchFamily="18" charset="0"/>
              </a:rPr>
              <a:t> </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15" dirty="0">
                <a:latin typeface="Arial" panose="020B0604020202020204" pitchFamily="34" charset="0"/>
                <a:ea typeface="Arial" panose="020B0604020202020204" pitchFamily="34" charset="0"/>
                <a:cs typeface="Times New Roman" panose="02020603050405020304" pitchFamily="18" charset="0"/>
              </a:rPr>
              <a:t>e</a:t>
            </a:r>
            <a:r>
              <a:rPr lang="es-CO" sz="1600" spc="5" dirty="0">
                <a:latin typeface="Arial" panose="020B0604020202020204" pitchFamily="34" charset="0"/>
                <a:ea typeface="Arial" panose="020B0604020202020204" pitchFamily="34" charset="0"/>
                <a:cs typeface="Times New Roman" panose="02020603050405020304" pitchFamily="18" charset="0"/>
              </a:rPr>
              <a:t>pa</a:t>
            </a:r>
            <a:r>
              <a:rPr lang="es-CO" sz="1600" spc="-10" dirty="0">
                <a:latin typeface="Arial" panose="020B0604020202020204" pitchFamily="34" charset="0"/>
                <a:ea typeface="Arial" panose="020B0604020202020204" pitchFamily="34" charset="0"/>
                <a:cs typeface="Times New Roman" panose="02020603050405020304" pitchFamily="18" charset="0"/>
              </a:rPr>
              <a:t>r</a:t>
            </a:r>
            <a:r>
              <a:rPr lang="es-CO" sz="1600" spc="-20" dirty="0">
                <a:latin typeface="Arial" panose="020B0604020202020204" pitchFamily="34" charset="0"/>
                <a:ea typeface="Arial" panose="020B0604020202020204" pitchFamily="34" charset="0"/>
                <a:cs typeface="Times New Roman" panose="02020603050405020304" pitchFamily="18" charset="0"/>
              </a:rPr>
              <a:t>t</a:t>
            </a:r>
            <a:r>
              <a:rPr lang="es-CO" sz="1600" spc="5" dirty="0">
                <a:latin typeface="Arial" panose="020B0604020202020204" pitchFamily="34" charset="0"/>
                <a:ea typeface="Arial" panose="020B0604020202020204" pitchFamily="34" charset="0"/>
                <a:cs typeface="Times New Roman" panose="02020603050405020304" pitchFamily="18" charset="0"/>
              </a:rPr>
              <a:t>o</a:t>
            </a:r>
            <a:r>
              <a:rPr lang="es-CO" sz="1600" dirty="0">
                <a:latin typeface="Arial" panose="020B0604020202020204" pitchFamily="34" charset="0"/>
                <a:ea typeface="Arial" panose="020B0604020202020204" pitchFamily="34" charset="0"/>
                <a:cs typeface="Times New Roman" panose="02020603050405020304" pitchFamily="18" charset="0"/>
              </a:rPr>
              <a:t>,</a:t>
            </a:r>
            <a:r>
              <a:rPr lang="es-CO" sz="1600" spc="-65" dirty="0">
                <a:latin typeface="Arial" panose="020B0604020202020204" pitchFamily="34" charset="0"/>
                <a:ea typeface="Arial" panose="020B0604020202020204" pitchFamily="34" charset="0"/>
                <a:cs typeface="Times New Roman" panose="02020603050405020304" pitchFamily="18" charset="0"/>
              </a:rPr>
              <a:t> procesos tramitados 13.936, 5.501 Tutelas y 43 Habeas Corpus.</a:t>
            </a:r>
            <a:endParaRPr lang="es-CO" sz="16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59761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8" name="Tabla 17">
            <a:extLst>
              <a:ext uri="{FF2B5EF4-FFF2-40B4-BE49-F238E27FC236}">
                <a16:creationId xmlns:a16="http://schemas.microsoft.com/office/drawing/2014/main" id="{A2D67B13-3344-420E-B138-D1C98702F7F0}"/>
              </a:ext>
            </a:extLst>
          </p:cNvPr>
          <p:cNvGraphicFramePr>
            <a:graphicFrameLocks noGrp="1"/>
          </p:cNvGraphicFramePr>
          <p:nvPr>
            <p:extLst>
              <p:ext uri="{D42A27DB-BD31-4B8C-83A1-F6EECF244321}">
                <p14:modId xmlns:p14="http://schemas.microsoft.com/office/powerpoint/2010/main" val="3196890467"/>
              </p:ext>
            </p:extLst>
          </p:nvPr>
        </p:nvGraphicFramePr>
        <p:xfrm>
          <a:off x="2082961" y="1609484"/>
          <a:ext cx="5321161" cy="3074670"/>
        </p:xfrm>
        <a:graphic>
          <a:graphicData uri="http://schemas.openxmlformats.org/drawingml/2006/table">
            <a:tbl>
              <a:tblPr/>
              <a:tblGrid>
                <a:gridCol w="1582043">
                  <a:extLst>
                    <a:ext uri="{9D8B030D-6E8A-4147-A177-3AD203B41FA5}">
                      <a16:colId xmlns:a16="http://schemas.microsoft.com/office/drawing/2014/main" val="468249376"/>
                    </a:ext>
                  </a:extLst>
                </a:gridCol>
                <a:gridCol w="1211777">
                  <a:extLst>
                    <a:ext uri="{9D8B030D-6E8A-4147-A177-3AD203B41FA5}">
                      <a16:colId xmlns:a16="http://schemas.microsoft.com/office/drawing/2014/main" val="697290632"/>
                    </a:ext>
                  </a:extLst>
                </a:gridCol>
                <a:gridCol w="527347">
                  <a:extLst>
                    <a:ext uri="{9D8B030D-6E8A-4147-A177-3AD203B41FA5}">
                      <a16:colId xmlns:a16="http://schemas.microsoft.com/office/drawing/2014/main" val="1246230605"/>
                    </a:ext>
                  </a:extLst>
                </a:gridCol>
                <a:gridCol w="482467">
                  <a:extLst>
                    <a:ext uri="{9D8B030D-6E8A-4147-A177-3AD203B41FA5}">
                      <a16:colId xmlns:a16="http://schemas.microsoft.com/office/drawing/2014/main" val="3080212082"/>
                    </a:ext>
                  </a:extLst>
                </a:gridCol>
                <a:gridCol w="448806">
                  <a:extLst>
                    <a:ext uri="{9D8B030D-6E8A-4147-A177-3AD203B41FA5}">
                      <a16:colId xmlns:a16="http://schemas.microsoft.com/office/drawing/2014/main" val="792014749"/>
                    </a:ext>
                  </a:extLst>
                </a:gridCol>
                <a:gridCol w="538568">
                  <a:extLst>
                    <a:ext uri="{9D8B030D-6E8A-4147-A177-3AD203B41FA5}">
                      <a16:colId xmlns:a16="http://schemas.microsoft.com/office/drawing/2014/main" val="2291236501"/>
                    </a:ext>
                  </a:extLst>
                </a:gridCol>
                <a:gridCol w="530153">
                  <a:extLst>
                    <a:ext uri="{9D8B030D-6E8A-4147-A177-3AD203B41FA5}">
                      <a16:colId xmlns:a16="http://schemas.microsoft.com/office/drawing/2014/main" val="25077848"/>
                    </a:ext>
                  </a:extLst>
                </a:gridCol>
              </a:tblGrid>
              <a:tr h="633113">
                <a:tc>
                  <a:txBody>
                    <a:bodyPr/>
                    <a:lstStyle/>
                    <a:p>
                      <a:pPr algn="ctr" fontAlgn="ctr"/>
                      <a:r>
                        <a:rPr lang="es-CO" sz="800" b="1" i="0" u="none" strike="noStrike" dirty="0">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76216902"/>
                  </a:ext>
                </a:extLst>
              </a:tr>
              <a:tr h="398747">
                <a:tc>
                  <a:txBody>
                    <a:bodyPr/>
                    <a:lstStyle/>
                    <a:p>
                      <a:pPr algn="l" fontAlgn="b"/>
                      <a:r>
                        <a:rPr lang="es-CO" sz="1000" b="0" i="0" u="none" strike="noStrike">
                          <a:solidFill>
                            <a:srgbClr val="000000"/>
                          </a:solidFill>
                          <a:effectLst/>
                          <a:latin typeface="Calibri" panose="020F0502020204030204" pitchFamily="34" charset="0"/>
                        </a:rPr>
                        <a:t>DESPACHO 002 SALA PENAL TRIBUNAL SUPERIOR DE RIOHACHA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JAIME MOVIL MELO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959138"/>
                  </a:ext>
                </a:extLst>
              </a:tr>
              <a:tr h="398747">
                <a:tc>
                  <a:txBody>
                    <a:bodyPr/>
                    <a:lstStyle/>
                    <a:p>
                      <a:pPr algn="l" fontAlgn="b"/>
                      <a:r>
                        <a:rPr lang="es-CO" sz="1000" b="0" i="0" u="none" strike="noStrike">
                          <a:solidFill>
                            <a:srgbClr val="000000"/>
                          </a:solidFill>
                          <a:effectLst/>
                          <a:latin typeface="Calibri" panose="020F0502020204030204" pitchFamily="34" charset="0"/>
                        </a:rPr>
                        <a:t>DESPACHO 002 SALA PENAL TRIBUNAL SUPERIOR DE RIOHACHA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LUBÍN FERNANDO NIEVES MENESES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517319"/>
                  </a:ext>
                </a:extLst>
              </a:tr>
              <a:tr h="398747">
                <a:tc>
                  <a:txBody>
                    <a:bodyPr/>
                    <a:lstStyle/>
                    <a:p>
                      <a:pPr algn="l" fontAlgn="b"/>
                      <a:r>
                        <a:rPr lang="es-CO" sz="1000" b="0" i="0" u="none" strike="noStrike">
                          <a:solidFill>
                            <a:srgbClr val="000000"/>
                          </a:solidFill>
                          <a:effectLst/>
                          <a:latin typeface="Calibri" panose="020F0502020204030204" pitchFamily="34" charset="0"/>
                        </a:rPr>
                        <a:t>DESPACHO 001 SALA CIVIL-FAMILIA-LABORAL TRIBUNA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PAULINA CABELLO CAMPO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826670"/>
                  </a:ext>
                </a:extLst>
              </a:tr>
              <a:tr h="398747">
                <a:tc>
                  <a:txBody>
                    <a:bodyPr/>
                    <a:lstStyle/>
                    <a:p>
                      <a:pPr algn="l" fontAlgn="b"/>
                      <a:r>
                        <a:rPr lang="es-CO" sz="1000" b="0" i="0" u="none" strike="noStrike">
                          <a:solidFill>
                            <a:srgbClr val="000000"/>
                          </a:solidFill>
                          <a:effectLst/>
                          <a:latin typeface="Calibri" panose="020F0502020204030204" pitchFamily="34" charset="0"/>
                        </a:rPr>
                        <a:t>DESPACHO 002 SALA CIVIL-FAMILIA-LABORAL TRIBUNA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panose="020F0502020204030204" pitchFamily="34" charset="0"/>
                        </a:rPr>
                        <a:t>JHON RUSBER NOREÑA BETANCOURT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994248"/>
                  </a:ext>
                </a:extLst>
              </a:tr>
              <a:tr h="398747">
                <a:tc>
                  <a:txBody>
                    <a:bodyPr/>
                    <a:lstStyle/>
                    <a:p>
                      <a:pPr algn="l" fontAlgn="b"/>
                      <a:r>
                        <a:rPr lang="es-CO" sz="1000" b="0" i="0" u="none" strike="noStrike">
                          <a:solidFill>
                            <a:srgbClr val="000000"/>
                          </a:solidFill>
                          <a:effectLst/>
                          <a:latin typeface="Calibri" panose="020F0502020204030204" pitchFamily="34" charset="0"/>
                        </a:rPr>
                        <a:t>DESPACHO 003 SALA CIVIL-FAMILIA-LABORAL TRIBUNAL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CARLOS VILLAMIZAR SUAREZZ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508519"/>
                  </a:ext>
                </a:extLst>
              </a:tr>
            </a:tbl>
          </a:graphicData>
        </a:graphic>
      </p:graphicFrame>
      <p:sp>
        <p:nvSpPr>
          <p:cNvPr id="20" name="Rectángulo 19">
            <a:extLst>
              <a:ext uri="{FF2B5EF4-FFF2-40B4-BE49-F238E27FC236}">
                <a16:creationId xmlns:a16="http://schemas.microsoft.com/office/drawing/2014/main" id="{37316F86-367E-4CA0-AAF6-FC6513B4E0AE}"/>
              </a:ext>
            </a:extLst>
          </p:cNvPr>
          <p:cNvSpPr/>
          <p:nvPr/>
        </p:nvSpPr>
        <p:spPr>
          <a:xfrm>
            <a:off x="1734742" y="1133432"/>
            <a:ext cx="7061380" cy="369332"/>
          </a:xfrm>
          <a:prstGeom prst="rect">
            <a:avLst/>
          </a:prstGeom>
        </p:spPr>
        <p:txBody>
          <a:bodyPr wrap="square">
            <a:spAutoFit/>
          </a:bodyPr>
          <a:lstStyle/>
          <a:p>
            <a:r>
              <a:rPr lang="es-CO" sz="1800" dirty="0">
                <a:solidFill>
                  <a:schemeClr val="accent2">
                    <a:lumMod val="75000"/>
                  </a:schemeClr>
                </a:solidFill>
                <a:latin typeface="Lilita One" panose="020B0604020202020204" charset="0"/>
              </a:rPr>
              <a:t>LA GESTIÓN JUDICIAL TRIBUNAL SUPERIOR DE RIOHACHA</a:t>
            </a:r>
          </a:p>
        </p:txBody>
      </p:sp>
    </p:spTree>
    <p:extLst>
      <p:ext uri="{BB962C8B-B14F-4D97-AF65-F5344CB8AC3E}">
        <p14:creationId xmlns:p14="http://schemas.microsoft.com/office/powerpoint/2010/main" val="100890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20" name="Rectángulo 19">
            <a:extLst>
              <a:ext uri="{FF2B5EF4-FFF2-40B4-BE49-F238E27FC236}">
                <a16:creationId xmlns:a16="http://schemas.microsoft.com/office/drawing/2014/main" id="{37316F86-367E-4CA0-AAF6-FC6513B4E0AE}"/>
              </a:ext>
            </a:extLst>
          </p:cNvPr>
          <p:cNvSpPr/>
          <p:nvPr/>
        </p:nvSpPr>
        <p:spPr>
          <a:xfrm>
            <a:off x="1376454" y="1169703"/>
            <a:ext cx="7061380" cy="646331"/>
          </a:xfrm>
          <a:prstGeom prst="rect">
            <a:avLst/>
          </a:prstGeom>
        </p:spPr>
        <p:txBody>
          <a:bodyPr wrap="square">
            <a:spAutoFit/>
          </a:bodyPr>
          <a:lstStyle/>
          <a:p>
            <a:pPr algn="ctr"/>
            <a:r>
              <a:rPr lang="es-CO" sz="1800" dirty="0">
                <a:solidFill>
                  <a:schemeClr val="accent2">
                    <a:lumMod val="75000"/>
                  </a:schemeClr>
                </a:solidFill>
                <a:latin typeface="Lilita One" panose="020B0604020202020204" charset="0"/>
              </a:rPr>
              <a:t>LA GESTIÓN JUDICIAL TRIBUNAL CONTENCIOSO ADMINISTRATIVO DE LA GUAJIRA</a:t>
            </a:r>
          </a:p>
        </p:txBody>
      </p:sp>
      <p:graphicFrame>
        <p:nvGraphicFramePr>
          <p:cNvPr id="21" name="Tabla 20">
            <a:extLst>
              <a:ext uri="{FF2B5EF4-FFF2-40B4-BE49-F238E27FC236}">
                <a16:creationId xmlns:a16="http://schemas.microsoft.com/office/drawing/2014/main" id="{1D5718F0-E5A5-467D-A2F7-2B741512B40A}"/>
              </a:ext>
            </a:extLst>
          </p:cNvPr>
          <p:cNvGraphicFramePr>
            <a:graphicFrameLocks noGrp="1"/>
          </p:cNvGraphicFramePr>
          <p:nvPr>
            <p:extLst>
              <p:ext uri="{D42A27DB-BD31-4B8C-83A1-F6EECF244321}">
                <p14:modId xmlns:p14="http://schemas.microsoft.com/office/powerpoint/2010/main" val="1842501347"/>
              </p:ext>
            </p:extLst>
          </p:nvPr>
        </p:nvGraphicFramePr>
        <p:xfrm>
          <a:off x="1597307" y="1885218"/>
          <a:ext cx="6149938" cy="2346960"/>
        </p:xfrm>
        <a:graphic>
          <a:graphicData uri="http://schemas.openxmlformats.org/drawingml/2006/table">
            <a:tbl>
              <a:tblPr firstRow="1" firstCol="1" bandRow="1">
                <a:tableStyleId>{F5B84D48-6864-471D-97EF-1E33D2DCC5AA}</a:tableStyleId>
              </a:tblPr>
              <a:tblGrid>
                <a:gridCol w="1830142">
                  <a:extLst>
                    <a:ext uri="{9D8B030D-6E8A-4147-A177-3AD203B41FA5}">
                      <a16:colId xmlns:a16="http://schemas.microsoft.com/office/drawing/2014/main" val="3720998463"/>
                    </a:ext>
                  </a:extLst>
                </a:gridCol>
                <a:gridCol w="1167700">
                  <a:extLst>
                    <a:ext uri="{9D8B030D-6E8A-4147-A177-3AD203B41FA5}">
                      <a16:colId xmlns:a16="http://schemas.microsoft.com/office/drawing/2014/main" val="3069394492"/>
                    </a:ext>
                  </a:extLst>
                </a:gridCol>
                <a:gridCol w="775504">
                  <a:extLst>
                    <a:ext uri="{9D8B030D-6E8A-4147-A177-3AD203B41FA5}">
                      <a16:colId xmlns:a16="http://schemas.microsoft.com/office/drawing/2014/main" val="2452878948"/>
                    </a:ext>
                  </a:extLst>
                </a:gridCol>
                <a:gridCol w="625304">
                  <a:extLst>
                    <a:ext uri="{9D8B030D-6E8A-4147-A177-3AD203B41FA5}">
                      <a16:colId xmlns:a16="http://schemas.microsoft.com/office/drawing/2014/main" val="1284576017"/>
                    </a:ext>
                  </a:extLst>
                </a:gridCol>
                <a:gridCol w="578463">
                  <a:extLst>
                    <a:ext uri="{9D8B030D-6E8A-4147-A177-3AD203B41FA5}">
                      <a16:colId xmlns:a16="http://schemas.microsoft.com/office/drawing/2014/main" val="860178095"/>
                    </a:ext>
                  </a:extLst>
                </a:gridCol>
                <a:gridCol w="625033">
                  <a:extLst>
                    <a:ext uri="{9D8B030D-6E8A-4147-A177-3AD203B41FA5}">
                      <a16:colId xmlns:a16="http://schemas.microsoft.com/office/drawing/2014/main" val="3631060741"/>
                    </a:ext>
                  </a:extLst>
                </a:gridCol>
                <a:gridCol w="547792">
                  <a:extLst>
                    <a:ext uri="{9D8B030D-6E8A-4147-A177-3AD203B41FA5}">
                      <a16:colId xmlns:a16="http://schemas.microsoft.com/office/drawing/2014/main" val="3765128976"/>
                    </a:ext>
                  </a:extLst>
                </a:gridCol>
              </a:tblGrid>
              <a:tr h="0">
                <a:tc>
                  <a:txBody>
                    <a:bodyPr/>
                    <a:lstStyle/>
                    <a:p>
                      <a:pPr>
                        <a:spcAft>
                          <a:spcPts val="0"/>
                        </a:spcAft>
                      </a:pPr>
                      <a:r>
                        <a:rPr lang="es-ES" sz="800" dirty="0">
                          <a:solidFill>
                            <a:schemeClr val="bg1"/>
                          </a:solidFill>
                          <a:effectLst/>
                        </a:rPr>
                        <a:t>NOMBRE DEL DESPACHO</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tc>
                  <a:txBody>
                    <a:bodyPr/>
                    <a:lstStyle/>
                    <a:p>
                      <a:pPr>
                        <a:spcAft>
                          <a:spcPts val="0"/>
                        </a:spcAft>
                      </a:pPr>
                      <a:r>
                        <a:rPr lang="es-ES" sz="800" dirty="0">
                          <a:solidFill>
                            <a:schemeClr val="bg1"/>
                          </a:solidFill>
                          <a:effectLst/>
                        </a:rPr>
                        <a:t>FUNCIONARIO</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tc>
                  <a:txBody>
                    <a:bodyPr/>
                    <a:lstStyle/>
                    <a:p>
                      <a:pPr algn="ctr">
                        <a:spcAft>
                          <a:spcPts val="0"/>
                        </a:spcAft>
                      </a:pPr>
                      <a:r>
                        <a:rPr lang="es-ES" sz="800" dirty="0">
                          <a:solidFill>
                            <a:schemeClr val="bg1"/>
                          </a:solidFill>
                          <a:effectLst/>
                        </a:rPr>
                        <a:t>INGRESOS EFECTIVOS</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tc>
                  <a:txBody>
                    <a:bodyPr/>
                    <a:lstStyle/>
                    <a:p>
                      <a:pPr algn="ctr">
                        <a:spcAft>
                          <a:spcPts val="0"/>
                        </a:spcAft>
                      </a:pPr>
                      <a:r>
                        <a:rPr lang="es-ES" sz="800" dirty="0">
                          <a:solidFill>
                            <a:schemeClr val="bg1"/>
                          </a:solidFill>
                          <a:effectLst/>
                        </a:rPr>
                        <a:t>PROMEDIO MENSULA DE INGRESOS EFECTIVOS</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tc>
                  <a:txBody>
                    <a:bodyPr/>
                    <a:lstStyle/>
                    <a:p>
                      <a:pPr algn="ctr">
                        <a:spcAft>
                          <a:spcPts val="0"/>
                        </a:spcAft>
                      </a:pPr>
                      <a:r>
                        <a:rPr lang="es-ES" sz="800" dirty="0">
                          <a:solidFill>
                            <a:schemeClr val="bg1"/>
                          </a:solidFill>
                          <a:effectLst/>
                        </a:rPr>
                        <a:t>EGRESOS EFECTIVOS</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tc>
                  <a:txBody>
                    <a:bodyPr/>
                    <a:lstStyle/>
                    <a:p>
                      <a:pPr algn="ctr">
                        <a:spcAft>
                          <a:spcPts val="0"/>
                        </a:spcAft>
                      </a:pPr>
                      <a:r>
                        <a:rPr lang="es-ES" sz="800" dirty="0">
                          <a:solidFill>
                            <a:schemeClr val="bg1"/>
                          </a:solidFill>
                          <a:effectLst/>
                        </a:rPr>
                        <a:t>PROMEDIO MENSUAL DE EGRESOS EFECTIVOS</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tc>
                  <a:txBody>
                    <a:bodyPr/>
                    <a:lstStyle/>
                    <a:p>
                      <a:pPr algn="ctr">
                        <a:spcAft>
                          <a:spcPts val="0"/>
                        </a:spcAft>
                      </a:pPr>
                      <a:r>
                        <a:rPr lang="es-ES" sz="800" dirty="0">
                          <a:solidFill>
                            <a:schemeClr val="bg1"/>
                          </a:solidFill>
                          <a:effectLst/>
                        </a:rPr>
                        <a:t>INVENTARIO FINAL</a:t>
                      </a:r>
                      <a:endParaRPr lang="es-CO" sz="12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solidFill>
                      <a:srgbClr val="2A5C9E"/>
                    </a:solidFill>
                  </a:tcPr>
                </a:tc>
                <a:extLst>
                  <a:ext uri="{0D108BD9-81ED-4DB2-BD59-A6C34878D82A}">
                    <a16:rowId xmlns:a16="http://schemas.microsoft.com/office/drawing/2014/main" val="2831587098"/>
                  </a:ext>
                </a:extLst>
              </a:tr>
              <a:tr h="337185">
                <a:tc>
                  <a:txBody>
                    <a:bodyPr/>
                    <a:lstStyle/>
                    <a:p>
                      <a:pPr>
                        <a:spcAft>
                          <a:spcPts val="0"/>
                        </a:spcAft>
                      </a:pPr>
                      <a:r>
                        <a:rPr lang="es-ES" sz="1000">
                          <a:effectLst/>
                        </a:rPr>
                        <a:t>DESPACHO 001 TRIBUNAL ADMINISTRATIVO DE RIOHACHA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 sz="1000">
                          <a:effectLst/>
                        </a:rPr>
                        <a:t>CARMEN CECILIA PLATA JIMÉNEZ</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175</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15</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145</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dirty="0">
                          <a:effectLst/>
                        </a:rPr>
                        <a:t>188</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664774905"/>
                  </a:ext>
                </a:extLst>
              </a:tr>
              <a:tr h="337185">
                <a:tc>
                  <a:txBody>
                    <a:bodyPr/>
                    <a:lstStyle/>
                    <a:p>
                      <a:pPr>
                        <a:spcAft>
                          <a:spcPts val="0"/>
                        </a:spcAft>
                      </a:pPr>
                      <a:r>
                        <a:rPr lang="es-ES" sz="1000">
                          <a:effectLst/>
                        </a:rPr>
                        <a:t>DESPACHO 002 TRIBUNAL ADMINISTRATIVO DE RIOHACHA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 sz="1000">
                          <a:effectLst/>
                        </a:rPr>
                        <a:t>MARÍA DEL PILAR VELOZA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188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158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dirty="0">
                          <a:effectLst/>
                        </a:rPr>
                        <a:t>237</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567024985"/>
                  </a:ext>
                </a:extLst>
              </a:tr>
              <a:tr h="215900">
                <a:tc>
                  <a:txBody>
                    <a:bodyPr/>
                    <a:lstStyle/>
                    <a:p>
                      <a:pPr>
                        <a:spcAft>
                          <a:spcPts val="0"/>
                        </a:spcAft>
                      </a:pPr>
                      <a:r>
                        <a:rPr lang="es-ES" sz="1000">
                          <a:effectLst/>
                        </a:rPr>
                        <a:t>DESPACHO 003 TRIBUNAL ADMINISTRATIVO DE RIOHACHA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S" sz="1000">
                          <a:effectLst/>
                        </a:rPr>
                        <a:t>HIRINA MEZA RHENALS</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dirty="0">
                          <a:effectLst/>
                        </a:rPr>
                        <a:t>211</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dirty="0">
                          <a:effectLst/>
                        </a:rPr>
                        <a:t>162</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000">
                          <a:effectLst/>
                        </a:rPr>
                        <a:t>13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CO" sz="1200" dirty="0">
                          <a:effectLst/>
                          <a:latin typeface="Times New Roman" panose="02020603050405020304" pitchFamily="18" charset="0"/>
                          <a:ea typeface="Times New Roman" panose="02020603050405020304" pitchFamily="18" charset="0"/>
                        </a:rPr>
                        <a:t>176</a:t>
                      </a:r>
                    </a:p>
                  </a:txBody>
                  <a:tcPr marL="44450" marR="44450" marT="0" marB="0" anchor="b"/>
                </a:tc>
                <a:extLst>
                  <a:ext uri="{0D108BD9-81ED-4DB2-BD59-A6C34878D82A}">
                    <a16:rowId xmlns:a16="http://schemas.microsoft.com/office/drawing/2014/main" val="777035143"/>
                  </a:ext>
                </a:extLst>
              </a:tr>
            </a:tbl>
          </a:graphicData>
        </a:graphic>
      </p:graphicFrame>
    </p:spTree>
    <p:extLst>
      <p:ext uri="{BB962C8B-B14F-4D97-AF65-F5344CB8AC3E}">
        <p14:creationId xmlns:p14="http://schemas.microsoft.com/office/powerpoint/2010/main" val="308716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35"/>
          <p:cNvSpPr txBox="1">
            <a:spLocks noGrp="1"/>
          </p:cNvSpPr>
          <p:nvPr>
            <p:ph type="title"/>
          </p:nvPr>
        </p:nvSpPr>
        <p:spPr>
          <a:xfrm>
            <a:off x="781107" y="1369077"/>
            <a:ext cx="7704000" cy="320400"/>
          </a:xfrm>
          <a:prstGeom prst="rect">
            <a:avLst/>
          </a:prstGeom>
        </p:spPr>
        <p:txBody>
          <a:bodyPr spcFirstLastPara="1" wrap="square" lIns="91425" tIns="91425" rIns="91425" bIns="91425" anchor="ctr" anchorCtr="0">
            <a:noAutofit/>
          </a:bodyPr>
          <a:lstStyle/>
          <a:p>
            <a:pPr lvl="0"/>
            <a:r>
              <a:rPr lang="es-CO" dirty="0">
                <a:solidFill>
                  <a:srgbClr val="1D4CAB"/>
                </a:solidFill>
              </a:rPr>
              <a:t>INFORME DE RENDICION DE CUENTAS VIGENCIA 2019</a:t>
            </a:r>
            <a:endParaRPr dirty="0">
              <a:solidFill>
                <a:srgbClr val="1D4CAB"/>
              </a:solidFill>
            </a:endParaRPr>
          </a:p>
        </p:txBody>
      </p:sp>
      <p:grpSp>
        <p:nvGrpSpPr>
          <p:cNvPr id="123" name="Grupo 122"/>
          <p:cNvGrpSpPr/>
          <p:nvPr/>
        </p:nvGrpSpPr>
        <p:grpSpPr>
          <a:xfrm>
            <a:off x="-823" y="5042510"/>
            <a:ext cx="9208650" cy="109801"/>
            <a:chOff x="-823" y="5042510"/>
            <a:chExt cx="9208650" cy="109801"/>
          </a:xfrm>
        </p:grpSpPr>
        <p:sp>
          <p:nvSpPr>
            <p:cNvPr id="124" name="Rectángulo 123"/>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5" name="Rectángulo 124"/>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 name="CuadroTexto 2"/>
          <p:cNvSpPr txBox="1"/>
          <p:nvPr/>
        </p:nvSpPr>
        <p:spPr>
          <a:xfrm>
            <a:off x="329821" y="2145682"/>
            <a:ext cx="6090406" cy="2308324"/>
          </a:xfrm>
          <a:prstGeom prst="rect">
            <a:avLst/>
          </a:prstGeom>
          <a:noFill/>
        </p:spPr>
        <p:txBody>
          <a:bodyPr wrap="square" rtlCol="0">
            <a:spAutoFit/>
          </a:bodyPr>
          <a:lstStyle/>
          <a:p>
            <a:pPr algn="just"/>
            <a:r>
              <a:rPr lang="es-CO" sz="1600" dirty="0">
                <a:latin typeface="Arial" panose="020B0604020202020204" pitchFamily="34" charset="0"/>
                <a:cs typeface="Arial" panose="020B0604020202020204" pitchFamily="34" charset="0"/>
              </a:rPr>
              <a:t>El Consejo Seccional de la Judicatura de La Guajira, en cumplimiento de la Ley 1712 de 2014, del Acuerdo 10583 de 2016 (artículo 23), y "con el propósito de divulgar sus actuaciones institucionales y poner en conocimiento de la sociedad la forma como se desarrolla la gestión judicial, así como la administrativa de la Corporación y de analizar públicamente la situación de la Rama Judicial', presenta a la comunidad en general y especialmente a la de La Guajira, el presente informe.</a:t>
            </a:r>
          </a:p>
        </p:txBody>
      </p:sp>
      <p:sp>
        <p:nvSpPr>
          <p:cNvPr id="132" name="Forma libre 131"/>
          <p:cNvSpPr/>
          <p:nvPr/>
        </p:nvSpPr>
        <p:spPr>
          <a:xfrm rot="17287838">
            <a:off x="6645312" y="1974296"/>
            <a:ext cx="2161896" cy="2275722"/>
          </a:xfrm>
          <a:custGeom>
            <a:avLst/>
            <a:gdLst>
              <a:gd name="connsiteX0" fmla="*/ 696285 w 1368210"/>
              <a:gd name="connsiteY0" fmla="*/ 821398 h 1499225"/>
              <a:gd name="connsiteX1" fmla="*/ 563307 w 1368210"/>
              <a:gd name="connsiteY1" fmla="*/ 1205063 h 1499225"/>
              <a:gd name="connsiteX2" fmla="*/ 132978 w 1368210"/>
              <a:gd name="connsiteY2" fmla="*/ 1205063 h 1499225"/>
              <a:gd name="connsiteX3" fmla="*/ 0 w 1368210"/>
              <a:gd name="connsiteY3" fmla="*/ 821398 h 1499225"/>
              <a:gd name="connsiteX4" fmla="*/ 348143 w 1368210"/>
              <a:gd name="connsiteY4" fmla="*/ 584279 h 1499225"/>
              <a:gd name="connsiteX5" fmla="*/ 1111414 w 1368210"/>
              <a:gd name="connsiteY5" fmla="*/ 406713 h 1499225"/>
              <a:gd name="connsiteX6" fmla="*/ 779374 w 1368210"/>
              <a:gd name="connsiteY6" fmla="*/ 640447 h 1499225"/>
              <a:gd name="connsiteX7" fmla="*/ 430090 w 1368210"/>
              <a:gd name="connsiteY7" fmla="*/ 389084 h 1499225"/>
              <a:gd name="connsiteX8" fmla="*/ 546262 w 1368210"/>
              <a:gd name="connsiteY8" fmla="*/ 0 h 1499225"/>
              <a:gd name="connsiteX9" fmla="*/ 967344 w 1368210"/>
              <a:gd name="connsiteY9" fmla="*/ 10895 h 1499225"/>
              <a:gd name="connsiteX10" fmla="*/ 1254740 w 1368210"/>
              <a:gd name="connsiteY10" fmla="*/ 839429 h 1499225"/>
              <a:gd name="connsiteX11" fmla="*/ 1368210 w 1368210"/>
              <a:gd name="connsiteY11" fmla="*/ 1245081 h 1499225"/>
              <a:gd name="connsiteX12" fmla="*/ 1032295 w 1368210"/>
              <a:gd name="connsiteY12" fmla="*/ 1499225 h 1499225"/>
              <a:gd name="connsiteX13" fmla="*/ 711219 w 1368210"/>
              <a:gd name="connsiteY13" fmla="*/ 1250644 h 1499225"/>
              <a:gd name="connsiteX14" fmla="*/ 848698 w 1368210"/>
              <a:gd name="connsiteY14" fmla="*/ 842867 h 14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210" h="1499225">
                <a:moveTo>
                  <a:pt x="696285" y="821398"/>
                </a:moveTo>
                <a:lnTo>
                  <a:pt x="563307" y="1205063"/>
                </a:lnTo>
                <a:lnTo>
                  <a:pt x="132978" y="1205063"/>
                </a:lnTo>
                <a:lnTo>
                  <a:pt x="0" y="821398"/>
                </a:lnTo>
                <a:lnTo>
                  <a:pt x="348143" y="584279"/>
                </a:lnTo>
                <a:close/>
                <a:moveTo>
                  <a:pt x="1111414" y="406713"/>
                </a:moveTo>
                <a:lnTo>
                  <a:pt x="779374" y="640447"/>
                </a:lnTo>
                <a:lnTo>
                  <a:pt x="430090" y="389084"/>
                </a:lnTo>
                <a:lnTo>
                  <a:pt x="546262" y="0"/>
                </a:lnTo>
                <a:lnTo>
                  <a:pt x="967344" y="10895"/>
                </a:lnTo>
                <a:close/>
                <a:moveTo>
                  <a:pt x="1254740" y="839429"/>
                </a:moveTo>
                <a:lnTo>
                  <a:pt x="1368210" y="1245081"/>
                </a:lnTo>
                <a:lnTo>
                  <a:pt x="1032295" y="1499225"/>
                </a:lnTo>
                <a:lnTo>
                  <a:pt x="711219" y="1250644"/>
                </a:lnTo>
                <a:lnTo>
                  <a:pt x="848698" y="84286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35" name="Grupo 134"/>
          <p:cNvGrpSpPr/>
          <p:nvPr/>
        </p:nvGrpSpPr>
        <p:grpSpPr>
          <a:xfrm>
            <a:off x="0" y="-52151"/>
            <a:ext cx="9410693" cy="1212733"/>
            <a:chOff x="0" y="-52151"/>
            <a:chExt cx="9410693" cy="1212733"/>
          </a:xfrm>
        </p:grpSpPr>
        <p:grpSp>
          <p:nvGrpSpPr>
            <p:cNvPr id="136" name="Grupo 135"/>
            <p:cNvGrpSpPr/>
            <p:nvPr/>
          </p:nvGrpSpPr>
          <p:grpSpPr>
            <a:xfrm>
              <a:off x="0" y="-13470"/>
              <a:ext cx="9410693" cy="1025238"/>
              <a:chOff x="0" y="-13470"/>
              <a:chExt cx="9410693" cy="1025238"/>
            </a:xfrm>
          </p:grpSpPr>
          <p:grpSp>
            <p:nvGrpSpPr>
              <p:cNvPr id="138" name="Grupo 137"/>
              <p:cNvGrpSpPr/>
              <p:nvPr/>
            </p:nvGrpSpPr>
            <p:grpSpPr>
              <a:xfrm>
                <a:off x="0" y="-13470"/>
                <a:ext cx="9207830" cy="1025238"/>
                <a:chOff x="-1" y="-1"/>
                <a:chExt cx="9207830" cy="1025238"/>
              </a:xfrm>
            </p:grpSpPr>
            <p:sp>
              <p:nvSpPr>
                <p:cNvPr id="140" name="Rectángulo 139"/>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41" name="Grupo 140"/>
                <p:cNvGrpSpPr/>
                <p:nvPr/>
              </p:nvGrpSpPr>
              <p:grpSpPr>
                <a:xfrm>
                  <a:off x="31894" y="92007"/>
                  <a:ext cx="3343129" cy="841224"/>
                  <a:chOff x="3880690" y="123178"/>
                  <a:chExt cx="3343129" cy="841224"/>
                </a:xfrm>
              </p:grpSpPr>
              <p:pic>
                <p:nvPicPr>
                  <p:cNvPr id="143" name="Picture 2" descr="Estadísticas - Rama Judicial"/>
                  <p:cNvPicPr>
                    <a:picLocks noChangeAspect="1" noChangeArrowheads="1"/>
                  </p:cNvPicPr>
                  <p:nvPr/>
                </p:nvPicPr>
                <p:blipFill rotWithShape="1">
                  <a:blip r:embed="rId4">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upo 143"/>
                  <p:cNvGrpSpPr/>
                  <p:nvPr/>
                </p:nvGrpSpPr>
                <p:grpSpPr>
                  <a:xfrm>
                    <a:off x="3880690" y="123178"/>
                    <a:ext cx="3343129" cy="841224"/>
                    <a:chOff x="203635" y="123178"/>
                    <a:chExt cx="3343129" cy="841224"/>
                  </a:xfrm>
                </p:grpSpPr>
                <p:pic>
                  <p:nvPicPr>
                    <p:cNvPr id="145" name="Picture 2" descr="Estadísticas - Rama Judicial"/>
                    <p:cNvPicPr>
                      <a:picLocks noChangeAspect="1" noChangeArrowheads="1"/>
                    </p:cNvPicPr>
                    <p:nvPr/>
                  </p:nvPicPr>
                  <p:blipFill rotWithShape="1">
                    <a:blip r:embed="rId4">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46" name="CuadroTexto 145"/>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142" name="Rectángulo 141"/>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39" name="CuadroTexto 138"/>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37" name="Imagen 1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22" name="Tabla 21">
            <a:extLst>
              <a:ext uri="{FF2B5EF4-FFF2-40B4-BE49-F238E27FC236}">
                <a16:creationId xmlns:a16="http://schemas.microsoft.com/office/drawing/2014/main" id="{AF027259-A458-431D-9B67-5E432545632B}"/>
              </a:ext>
            </a:extLst>
          </p:cNvPr>
          <p:cNvGraphicFramePr>
            <a:graphicFrameLocks noGrp="1"/>
          </p:cNvGraphicFramePr>
          <p:nvPr>
            <p:extLst>
              <p:ext uri="{D42A27DB-BD31-4B8C-83A1-F6EECF244321}">
                <p14:modId xmlns:p14="http://schemas.microsoft.com/office/powerpoint/2010/main" val="1650315832"/>
              </p:ext>
            </p:extLst>
          </p:nvPr>
        </p:nvGraphicFramePr>
        <p:xfrm>
          <a:off x="1365250" y="2098675"/>
          <a:ext cx="6413500" cy="1524000"/>
        </p:xfrm>
        <a:graphic>
          <a:graphicData uri="http://schemas.openxmlformats.org/drawingml/2006/table">
            <a:tbl>
              <a:tblPr/>
              <a:tblGrid>
                <a:gridCol w="1981200">
                  <a:extLst>
                    <a:ext uri="{9D8B030D-6E8A-4147-A177-3AD203B41FA5}">
                      <a16:colId xmlns:a16="http://schemas.microsoft.com/office/drawing/2014/main" val="3386934708"/>
                    </a:ext>
                  </a:extLst>
                </a:gridCol>
                <a:gridCol w="1498600">
                  <a:extLst>
                    <a:ext uri="{9D8B030D-6E8A-4147-A177-3AD203B41FA5}">
                      <a16:colId xmlns:a16="http://schemas.microsoft.com/office/drawing/2014/main" val="1413147686"/>
                    </a:ext>
                  </a:extLst>
                </a:gridCol>
                <a:gridCol w="571500">
                  <a:extLst>
                    <a:ext uri="{9D8B030D-6E8A-4147-A177-3AD203B41FA5}">
                      <a16:colId xmlns:a16="http://schemas.microsoft.com/office/drawing/2014/main" val="28066513"/>
                    </a:ext>
                  </a:extLst>
                </a:gridCol>
                <a:gridCol w="673100">
                  <a:extLst>
                    <a:ext uri="{9D8B030D-6E8A-4147-A177-3AD203B41FA5}">
                      <a16:colId xmlns:a16="http://schemas.microsoft.com/office/drawing/2014/main" val="2798086836"/>
                    </a:ext>
                  </a:extLst>
                </a:gridCol>
                <a:gridCol w="546100">
                  <a:extLst>
                    <a:ext uri="{9D8B030D-6E8A-4147-A177-3AD203B41FA5}">
                      <a16:colId xmlns:a16="http://schemas.microsoft.com/office/drawing/2014/main" val="3840947915"/>
                    </a:ext>
                  </a:extLst>
                </a:gridCol>
                <a:gridCol w="533400">
                  <a:extLst>
                    <a:ext uri="{9D8B030D-6E8A-4147-A177-3AD203B41FA5}">
                      <a16:colId xmlns:a16="http://schemas.microsoft.com/office/drawing/2014/main" val="231661474"/>
                    </a:ext>
                  </a:extLst>
                </a:gridCol>
                <a:gridCol w="609600">
                  <a:extLst>
                    <a:ext uri="{9D8B030D-6E8A-4147-A177-3AD203B41FA5}">
                      <a16:colId xmlns:a16="http://schemas.microsoft.com/office/drawing/2014/main" val="2614044661"/>
                    </a:ext>
                  </a:extLst>
                </a:gridCol>
              </a:tblGrid>
              <a:tr h="857250">
                <a:tc>
                  <a:txBody>
                    <a:bodyPr/>
                    <a:lstStyle/>
                    <a:p>
                      <a:pPr algn="ctr" fontAlgn="ctr"/>
                      <a:r>
                        <a:rPr lang="es-CO" sz="800" b="1" i="0" u="none" strike="noStrike">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dirty="0">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13026671"/>
                  </a:ext>
                </a:extLst>
              </a:tr>
              <a:tr h="333375">
                <a:tc>
                  <a:txBody>
                    <a:bodyPr/>
                    <a:lstStyle/>
                    <a:p>
                      <a:pPr algn="l" fontAlgn="b"/>
                      <a:r>
                        <a:rPr lang="es-CO" sz="1000" b="0" i="0" u="none" strike="noStrike">
                          <a:solidFill>
                            <a:srgbClr val="000000"/>
                          </a:solidFill>
                          <a:effectLst/>
                          <a:latin typeface="Calibri" panose="020F0502020204030204" pitchFamily="34" charset="0"/>
                        </a:rPr>
                        <a:t>DESPACHO 001 SALA JURISDICCIONAL DISCIPLINARIA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HERNÁN REINA CAICEDO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317187"/>
                  </a:ext>
                </a:extLst>
              </a:tr>
              <a:tr h="333375">
                <a:tc>
                  <a:txBody>
                    <a:bodyPr/>
                    <a:lstStyle/>
                    <a:p>
                      <a:pPr algn="l" fontAlgn="b"/>
                      <a:r>
                        <a:rPr lang="es-CO" sz="1000" b="0" i="0" u="none" strike="noStrike">
                          <a:solidFill>
                            <a:srgbClr val="000000"/>
                          </a:solidFill>
                          <a:effectLst/>
                          <a:latin typeface="Calibri" panose="020F0502020204030204" pitchFamily="34" charset="0"/>
                        </a:rPr>
                        <a:t>DESPACHO 001 SALA JURISDICCIONAL DISCIPLINARIA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ANA TULIA LAMBOGLIA RPDRIGUEZ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libri" panose="020F0502020204030204" pitchFamily="34" charset="0"/>
                        </a:rPr>
                        <a:t>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402158"/>
                  </a:ext>
                </a:extLst>
              </a:tr>
            </a:tbl>
          </a:graphicData>
        </a:graphic>
      </p:graphicFrame>
      <p:sp>
        <p:nvSpPr>
          <p:cNvPr id="24" name="Rectángulo 23">
            <a:extLst>
              <a:ext uri="{FF2B5EF4-FFF2-40B4-BE49-F238E27FC236}">
                <a16:creationId xmlns:a16="http://schemas.microsoft.com/office/drawing/2014/main" id="{2A2772A4-99D4-4D7E-8398-284A05CD9790}"/>
              </a:ext>
            </a:extLst>
          </p:cNvPr>
          <p:cNvSpPr/>
          <p:nvPr/>
        </p:nvSpPr>
        <p:spPr>
          <a:xfrm>
            <a:off x="1633981" y="1489562"/>
            <a:ext cx="6413501" cy="369332"/>
          </a:xfrm>
          <a:prstGeom prst="rect">
            <a:avLst/>
          </a:prstGeom>
        </p:spPr>
        <p:txBody>
          <a:bodyPr wrap="square">
            <a:spAutoFit/>
          </a:bodyPr>
          <a:lstStyle/>
          <a:p>
            <a:r>
              <a:rPr lang="es-CO" sz="1800" dirty="0">
                <a:solidFill>
                  <a:schemeClr val="accent2">
                    <a:lumMod val="75000"/>
                  </a:schemeClr>
                </a:solidFill>
                <a:latin typeface="Lilita One" panose="020B0604020202020204" charset="0"/>
              </a:rPr>
              <a:t>SALA JURISDICIONAL DISCIPLINARIA DE LA GUAJIRA </a:t>
            </a:r>
          </a:p>
        </p:txBody>
      </p:sp>
    </p:spTree>
    <p:extLst>
      <p:ext uri="{BB962C8B-B14F-4D97-AF65-F5344CB8AC3E}">
        <p14:creationId xmlns:p14="http://schemas.microsoft.com/office/powerpoint/2010/main" val="2715915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a:extLst>
              <a:ext uri="{FF2B5EF4-FFF2-40B4-BE49-F238E27FC236}">
                <a16:creationId xmlns:a16="http://schemas.microsoft.com/office/drawing/2014/main" id="{421C229A-5C47-4F85-916D-03DA8EF72856}"/>
              </a:ext>
            </a:extLst>
          </p:cNvPr>
          <p:cNvGraphicFramePr>
            <a:graphicFrameLocks noGrp="1"/>
          </p:cNvGraphicFramePr>
          <p:nvPr>
            <p:extLst>
              <p:ext uri="{D42A27DB-BD31-4B8C-83A1-F6EECF244321}">
                <p14:modId xmlns:p14="http://schemas.microsoft.com/office/powerpoint/2010/main" val="2018354715"/>
              </p:ext>
            </p:extLst>
          </p:nvPr>
        </p:nvGraphicFramePr>
        <p:xfrm>
          <a:off x="1266704" y="1569574"/>
          <a:ext cx="7020770" cy="3332735"/>
        </p:xfrm>
        <a:graphic>
          <a:graphicData uri="http://schemas.openxmlformats.org/drawingml/2006/table">
            <a:tbl>
              <a:tblPr/>
              <a:tblGrid>
                <a:gridCol w="2168791">
                  <a:extLst>
                    <a:ext uri="{9D8B030D-6E8A-4147-A177-3AD203B41FA5}">
                      <a16:colId xmlns:a16="http://schemas.microsoft.com/office/drawing/2014/main" val="700256355"/>
                    </a:ext>
                  </a:extLst>
                </a:gridCol>
                <a:gridCol w="1640497">
                  <a:extLst>
                    <a:ext uri="{9D8B030D-6E8A-4147-A177-3AD203B41FA5}">
                      <a16:colId xmlns:a16="http://schemas.microsoft.com/office/drawing/2014/main" val="255522658"/>
                    </a:ext>
                  </a:extLst>
                </a:gridCol>
                <a:gridCol w="625614">
                  <a:extLst>
                    <a:ext uri="{9D8B030D-6E8A-4147-A177-3AD203B41FA5}">
                      <a16:colId xmlns:a16="http://schemas.microsoft.com/office/drawing/2014/main" val="744805278"/>
                    </a:ext>
                  </a:extLst>
                </a:gridCol>
                <a:gridCol w="736833">
                  <a:extLst>
                    <a:ext uri="{9D8B030D-6E8A-4147-A177-3AD203B41FA5}">
                      <a16:colId xmlns:a16="http://schemas.microsoft.com/office/drawing/2014/main" val="40622464"/>
                    </a:ext>
                  </a:extLst>
                </a:gridCol>
                <a:gridCol w="597808">
                  <a:extLst>
                    <a:ext uri="{9D8B030D-6E8A-4147-A177-3AD203B41FA5}">
                      <a16:colId xmlns:a16="http://schemas.microsoft.com/office/drawing/2014/main" val="3198333733"/>
                    </a:ext>
                  </a:extLst>
                </a:gridCol>
                <a:gridCol w="583906">
                  <a:extLst>
                    <a:ext uri="{9D8B030D-6E8A-4147-A177-3AD203B41FA5}">
                      <a16:colId xmlns:a16="http://schemas.microsoft.com/office/drawing/2014/main" val="1544725379"/>
                    </a:ext>
                  </a:extLst>
                </a:gridCol>
                <a:gridCol w="667321">
                  <a:extLst>
                    <a:ext uri="{9D8B030D-6E8A-4147-A177-3AD203B41FA5}">
                      <a16:colId xmlns:a16="http://schemas.microsoft.com/office/drawing/2014/main" val="2186882679"/>
                    </a:ext>
                  </a:extLst>
                </a:gridCol>
              </a:tblGrid>
              <a:tr h="125484">
                <a:tc>
                  <a:txBody>
                    <a:bodyPr/>
                    <a:lstStyle/>
                    <a:p>
                      <a:pPr algn="l" fontAlgn="b"/>
                      <a:r>
                        <a:rPr lang="es-CO" sz="1000" b="0" i="0" u="none" strike="noStrike">
                          <a:solidFill>
                            <a:srgbClr val="000000"/>
                          </a:solidFill>
                          <a:effectLst/>
                          <a:latin typeface="Calibri" panose="020F0502020204030204" pitchFamily="34" charset="0"/>
                        </a:rPr>
                        <a:t>JUZGADO PRIMER PENAL MUNICIPAL</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ROGER REINOSO IBARRA</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556</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46</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528</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44</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7</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196351"/>
                  </a:ext>
                </a:extLst>
              </a:tr>
              <a:tr h="243800">
                <a:tc>
                  <a:txBody>
                    <a:bodyPr/>
                    <a:lstStyle/>
                    <a:p>
                      <a:pPr algn="l" fontAlgn="b"/>
                      <a:r>
                        <a:rPr lang="es-CO" sz="1000" b="0" i="0" u="none" strike="noStrike" dirty="0">
                          <a:solidFill>
                            <a:srgbClr val="000000"/>
                          </a:solidFill>
                          <a:effectLst/>
                          <a:latin typeface="Calibri" panose="020F0502020204030204" pitchFamily="34" charset="0"/>
                        </a:rPr>
                        <a:t>JUZGADO SEGUNDO PENAL MUNICIPAL</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MARIA DEL PILAR SIERRA MEJIA</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348</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29</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459</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991338"/>
                  </a:ext>
                </a:extLst>
              </a:tr>
              <a:tr h="386006">
                <a:tc>
                  <a:txBody>
                    <a:bodyPr/>
                    <a:lstStyle/>
                    <a:p>
                      <a:pPr algn="ctr" fontAlgn="ctr"/>
                      <a:r>
                        <a:rPr lang="es-CO" sz="800" b="1" i="0" u="none" strike="noStrike" dirty="0">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dirty="0">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00873"/>
                  </a:ext>
                </a:extLst>
              </a:tr>
              <a:tr h="125484">
                <a:tc>
                  <a:txBody>
                    <a:bodyPr/>
                    <a:lstStyle/>
                    <a:p>
                      <a:pPr algn="l" fontAlgn="b"/>
                      <a:r>
                        <a:rPr lang="es-CO" sz="1000" b="0" i="0" u="none" strike="noStrike">
                          <a:solidFill>
                            <a:srgbClr val="000000"/>
                          </a:solidFill>
                          <a:effectLst/>
                          <a:latin typeface="Calibri" panose="020F0502020204030204" pitchFamily="34" charset="0"/>
                        </a:rPr>
                        <a:t>JUZGADO CUARTO PENAL MUNICIPAL</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NOREIDA QUINTANA CURIEL</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348</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29</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459</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024410"/>
                  </a:ext>
                </a:extLst>
              </a:tr>
              <a:tr h="243800">
                <a:tc>
                  <a:txBody>
                    <a:bodyPr/>
                    <a:lstStyle/>
                    <a:p>
                      <a:pPr algn="l" fontAlgn="b"/>
                      <a:r>
                        <a:rPr lang="es-CO" sz="1000" b="0" i="0" u="none" strike="noStrike">
                          <a:solidFill>
                            <a:srgbClr val="000000"/>
                          </a:solidFill>
                          <a:effectLst/>
                          <a:latin typeface="Calibri" panose="020F0502020204030204" pitchFamily="34" charset="0"/>
                        </a:rPr>
                        <a:t>JUZGADO QUINTO PENAL MUNICIPAL DE RIOHACHA</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ROSANA TURIZO PAVA</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665385"/>
                  </a:ext>
                </a:extLst>
              </a:tr>
              <a:tr h="243800">
                <a:tc>
                  <a:txBody>
                    <a:bodyPr/>
                    <a:lstStyle/>
                    <a:p>
                      <a:pPr algn="l" fontAlgn="b"/>
                      <a:r>
                        <a:rPr lang="es-CO" sz="1000" b="0" i="0" u="none" strike="noStrike">
                          <a:solidFill>
                            <a:srgbClr val="000000"/>
                          </a:solidFill>
                          <a:effectLst/>
                          <a:latin typeface="Calibri" panose="020F0502020204030204" pitchFamily="34" charset="0"/>
                        </a:rPr>
                        <a:t>JUZGADO PRIMERO PENAL MUNICIPAL AMBULANTE - BACRIM</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WILSON TRASLAVIÑA GIRALDO</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744</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62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675</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56</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78025"/>
                  </a:ext>
                </a:extLst>
              </a:tr>
              <a:tr h="243800">
                <a:tc>
                  <a:txBody>
                    <a:bodyPr/>
                    <a:lstStyle/>
                    <a:p>
                      <a:pPr algn="l" fontAlgn="b"/>
                      <a:r>
                        <a:rPr lang="es-CO" sz="1000" b="0" i="0" u="none" strike="noStrike">
                          <a:solidFill>
                            <a:srgbClr val="000000"/>
                          </a:solidFill>
                          <a:effectLst/>
                          <a:latin typeface="Calibri" panose="020F0502020204030204" pitchFamily="34" charset="0"/>
                        </a:rPr>
                        <a:t>JUZGADO SEGUNDO PENAL MUNICIPAL AMBULANTE - BACRIM</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ROBEERTO RODRIGUEZ GONZALEZ</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744</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62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675</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56</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52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497651"/>
                  </a:ext>
                </a:extLst>
              </a:tr>
              <a:tr h="243800">
                <a:tc>
                  <a:txBody>
                    <a:bodyPr/>
                    <a:lstStyle/>
                    <a:p>
                      <a:pPr algn="l" fontAlgn="b"/>
                      <a:r>
                        <a:rPr lang="es-CO" sz="1000" b="0" i="0" u="none" strike="noStrike">
                          <a:solidFill>
                            <a:srgbClr val="000000"/>
                          </a:solidFill>
                          <a:effectLst/>
                          <a:latin typeface="Calibri" panose="020F0502020204030204" pitchFamily="34" charset="0"/>
                        </a:rPr>
                        <a:t>JUZGADO SEGUNDO PENAL MUNICIPAL PARA ADOLESCENTES</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Calibri" panose="020F0502020204030204" pitchFamily="34" charset="0"/>
                        </a:rPr>
                        <a:t>EDUARDO ENRIQUE DE AVILA SOLANO</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122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10</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9272"/>
                  </a:ext>
                </a:extLst>
              </a:tr>
              <a:tr h="243800">
                <a:tc>
                  <a:txBody>
                    <a:bodyPr/>
                    <a:lstStyle/>
                    <a:p>
                      <a:pPr algn="l" fontAlgn="b"/>
                      <a:r>
                        <a:rPr lang="es-CO" sz="1000" b="0" i="0" u="none" strike="noStrike">
                          <a:solidFill>
                            <a:srgbClr val="000000"/>
                          </a:solidFill>
                          <a:effectLst/>
                          <a:latin typeface="Calibri" panose="020F0502020204030204" pitchFamily="34" charset="0"/>
                        </a:rPr>
                        <a:t>JUZGADO TERCERO PENAL MUNICIPAL PARA ADOLESCENTES</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CRISTIAN DAZVID  ARIZA CAMACHO</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122</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10</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527377"/>
                  </a:ext>
                </a:extLst>
              </a:tr>
              <a:tr h="243800">
                <a:tc>
                  <a:txBody>
                    <a:bodyPr/>
                    <a:lstStyle/>
                    <a:p>
                      <a:pPr algn="l" fontAlgn="b"/>
                      <a:r>
                        <a:rPr lang="es-CO" sz="1000" b="0" i="0" u="none" strike="noStrike">
                          <a:solidFill>
                            <a:srgbClr val="000000"/>
                          </a:solidFill>
                          <a:effectLst/>
                          <a:latin typeface="Calibri" panose="020F0502020204030204" pitchFamily="34" charset="0"/>
                        </a:rPr>
                        <a:t>JUZGADO SEGUNDO PROMISCUO MUNICIPAL DE MANAURE</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RAFAEL PEREZ SOTO</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304</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285</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336</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623484"/>
                  </a:ext>
                </a:extLst>
              </a:tr>
              <a:tr h="243800">
                <a:tc>
                  <a:txBody>
                    <a:bodyPr/>
                    <a:lstStyle/>
                    <a:p>
                      <a:pPr algn="l" fontAlgn="b"/>
                      <a:r>
                        <a:rPr lang="es-CO" sz="1000" b="0" i="0" u="none" strike="noStrike">
                          <a:solidFill>
                            <a:srgbClr val="000000"/>
                          </a:solidFill>
                          <a:effectLst/>
                          <a:latin typeface="Calibri" panose="020F0502020204030204" pitchFamily="34" charset="0"/>
                        </a:rPr>
                        <a:t>JUZGADO PROMISCUO MUNICIPAL DE DIBULLA</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WOLFAN URIBE MENESES</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340</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28</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45</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libri" panose="020F0502020204030204" pitchFamily="34" charset="0"/>
                        </a:rPr>
                        <a:t>205</a:t>
                      </a:r>
                    </a:p>
                  </a:txBody>
                  <a:tcPr marL="9233" marR="9233" marT="9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454493"/>
                  </a:ext>
                </a:extLst>
              </a:tr>
            </a:tbl>
          </a:graphicData>
        </a:graphic>
      </p:graphicFrame>
      <p:graphicFrame>
        <p:nvGraphicFramePr>
          <p:cNvPr id="20" name="Tabla 19">
            <a:extLst>
              <a:ext uri="{FF2B5EF4-FFF2-40B4-BE49-F238E27FC236}">
                <a16:creationId xmlns:a16="http://schemas.microsoft.com/office/drawing/2014/main" id="{880EDE08-D45E-4616-B3ED-0C888E78B675}"/>
              </a:ext>
            </a:extLst>
          </p:cNvPr>
          <p:cNvGraphicFramePr>
            <a:graphicFrameLocks noGrp="1"/>
          </p:cNvGraphicFramePr>
          <p:nvPr>
            <p:extLst>
              <p:ext uri="{D42A27DB-BD31-4B8C-83A1-F6EECF244321}">
                <p14:modId xmlns:p14="http://schemas.microsoft.com/office/powerpoint/2010/main" val="1864892130"/>
              </p:ext>
            </p:extLst>
          </p:nvPr>
        </p:nvGraphicFramePr>
        <p:xfrm>
          <a:off x="1266704" y="1063749"/>
          <a:ext cx="7020769" cy="497205"/>
        </p:xfrm>
        <a:graphic>
          <a:graphicData uri="http://schemas.openxmlformats.org/drawingml/2006/table">
            <a:tbl>
              <a:tblPr/>
              <a:tblGrid>
                <a:gridCol w="2182552">
                  <a:extLst>
                    <a:ext uri="{9D8B030D-6E8A-4147-A177-3AD203B41FA5}">
                      <a16:colId xmlns:a16="http://schemas.microsoft.com/office/drawing/2014/main" val="3707355888"/>
                    </a:ext>
                  </a:extLst>
                </a:gridCol>
                <a:gridCol w="1655179">
                  <a:extLst>
                    <a:ext uri="{9D8B030D-6E8A-4147-A177-3AD203B41FA5}">
                      <a16:colId xmlns:a16="http://schemas.microsoft.com/office/drawing/2014/main" val="633632337"/>
                    </a:ext>
                  </a:extLst>
                </a:gridCol>
                <a:gridCol w="597170">
                  <a:extLst>
                    <a:ext uri="{9D8B030D-6E8A-4147-A177-3AD203B41FA5}">
                      <a16:colId xmlns:a16="http://schemas.microsoft.com/office/drawing/2014/main" val="302187938"/>
                    </a:ext>
                  </a:extLst>
                </a:gridCol>
                <a:gridCol w="736833">
                  <a:extLst>
                    <a:ext uri="{9D8B030D-6E8A-4147-A177-3AD203B41FA5}">
                      <a16:colId xmlns:a16="http://schemas.microsoft.com/office/drawing/2014/main" val="4271331463"/>
                    </a:ext>
                  </a:extLst>
                </a:gridCol>
                <a:gridCol w="597808">
                  <a:extLst>
                    <a:ext uri="{9D8B030D-6E8A-4147-A177-3AD203B41FA5}">
                      <a16:colId xmlns:a16="http://schemas.microsoft.com/office/drawing/2014/main" val="3902549730"/>
                    </a:ext>
                  </a:extLst>
                </a:gridCol>
                <a:gridCol w="583906">
                  <a:extLst>
                    <a:ext uri="{9D8B030D-6E8A-4147-A177-3AD203B41FA5}">
                      <a16:colId xmlns:a16="http://schemas.microsoft.com/office/drawing/2014/main" val="3770052958"/>
                    </a:ext>
                  </a:extLst>
                </a:gridCol>
                <a:gridCol w="667321">
                  <a:extLst>
                    <a:ext uri="{9D8B030D-6E8A-4147-A177-3AD203B41FA5}">
                      <a16:colId xmlns:a16="http://schemas.microsoft.com/office/drawing/2014/main" val="2020895305"/>
                    </a:ext>
                  </a:extLst>
                </a:gridCol>
              </a:tblGrid>
              <a:tr h="417049">
                <a:tc>
                  <a:txBody>
                    <a:bodyPr/>
                    <a:lstStyle/>
                    <a:p>
                      <a:pPr algn="ctr" fontAlgn="ctr"/>
                      <a:r>
                        <a:rPr lang="es-CO" sz="800" b="1" i="0" u="none" strike="noStrike">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dirty="0">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19029001"/>
                  </a:ext>
                </a:extLst>
              </a:tr>
            </a:tbl>
          </a:graphicData>
        </a:graphic>
      </p:graphicFrame>
    </p:spTree>
    <p:extLst>
      <p:ext uri="{BB962C8B-B14F-4D97-AF65-F5344CB8AC3E}">
        <p14:creationId xmlns:p14="http://schemas.microsoft.com/office/powerpoint/2010/main" val="357258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a:extLst>
              <a:ext uri="{FF2B5EF4-FFF2-40B4-BE49-F238E27FC236}">
                <a16:creationId xmlns:a16="http://schemas.microsoft.com/office/drawing/2014/main" id="{6544EF87-8EA9-421A-996E-CDD448C5C854}"/>
              </a:ext>
            </a:extLst>
          </p:cNvPr>
          <p:cNvGraphicFramePr>
            <a:graphicFrameLocks noGrp="1"/>
          </p:cNvGraphicFramePr>
          <p:nvPr>
            <p:extLst>
              <p:ext uri="{D42A27DB-BD31-4B8C-83A1-F6EECF244321}">
                <p14:modId xmlns:p14="http://schemas.microsoft.com/office/powerpoint/2010/main" val="748988777"/>
              </p:ext>
            </p:extLst>
          </p:nvPr>
        </p:nvGraphicFramePr>
        <p:xfrm>
          <a:off x="1411288" y="1964992"/>
          <a:ext cx="6413500" cy="2524125"/>
        </p:xfrm>
        <a:graphic>
          <a:graphicData uri="http://schemas.openxmlformats.org/drawingml/2006/table">
            <a:tbl>
              <a:tblPr/>
              <a:tblGrid>
                <a:gridCol w="1981200">
                  <a:extLst>
                    <a:ext uri="{9D8B030D-6E8A-4147-A177-3AD203B41FA5}">
                      <a16:colId xmlns:a16="http://schemas.microsoft.com/office/drawing/2014/main" val="2925503383"/>
                    </a:ext>
                  </a:extLst>
                </a:gridCol>
                <a:gridCol w="1498600">
                  <a:extLst>
                    <a:ext uri="{9D8B030D-6E8A-4147-A177-3AD203B41FA5}">
                      <a16:colId xmlns:a16="http://schemas.microsoft.com/office/drawing/2014/main" val="2091974465"/>
                    </a:ext>
                  </a:extLst>
                </a:gridCol>
                <a:gridCol w="571500">
                  <a:extLst>
                    <a:ext uri="{9D8B030D-6E8A-4147-A177-3AD203B41FA5}">
                      <a16:colId xmlns:a16="http://schemas.microsoft.com/office/drawing/2014/main" val="3958554425"/>
                    </a:ext>
                  </a:extLst>
                </a:gridCol>
                <a:gridCol w="673100">
                  <a:extLst>
                    <a:ext uri="{9D8B030D-6E8A-4147-A177-3AD203B41FA5}">
                      <a16:colId xmlns:a16="http://schemas.microsoft.com/office/drawing/2014/main" val="876514249"/>
                    </a:ext>
                  </a:extLst>
                </a:gridCol>
                <a:gridCol w="546100">
                  <a:extLst>
                    <a:ext uri="{9D8B030D-6E8A-4147-A177-3AD203B41FA5}">
                      <a16:colId xmlns:a16="http://schemas.microsoft.com/office/drawing/2014/main" val="450801868"/>
                    </a:ext>
                  </a:extLst>
                </a:gridCol>
                <a:gridCol w="533400">
                  <a:extLst>
                    <a:ext uri="{9D8B030D-6E8A-4147-A177-3AD203B41FA5}">
                      <a16:colId xmlns:a16="http://schemas.microsoft.com/office/drawing/2014/main" val="626572864"/>
                    </a:ext>
                  </a:extLst>
                </a:gridCol>
                <a:gridCol w="609600">
                  <a:extLst>
                    <a:ext uri="{9D8B030D-6E8A-4147-A177-3AD203B41FA5}">
                      <a16:colId xmlns:a16="http://schemas.microsoft.com/office/drawing/2014/main" val="2204538593"/>
                    </a:ext>
                  </a:extLst>
                </a:gridCol>
              </a:tblGrid>
              <a:tr h="857250">
                <a:tc>
                  <a:txBody>
                    <a:bodyPr/>
                    <a:lstStyle/>
                    <a:p>
                      <a:pPr algn="ctr" fontAlgn="ctr"/>
                      <a:r>
                        <a:rPr lang="es-CO" sz="800" b="1" i="0" u="none" strike="noStrike">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dirty="0">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710368"/>
                  </a:ext>
                </a:extLst>
              </a:tr>
              <a:tr h="333375">
                <a:tc>
                  <a:txBody>
                    <a:bodyPr/>
                    <a:lstStyle/>
                    <a:p>
                      <a:pPr algn="l" fontAlgn="b"/>
                      <a:r>
                        <a:rPr lang="es-CO" sz="1000" b="0" i="0" u="none" strike="noStrike" dirty="0">
                          <a:solidFill>
                            <a:srgbClr val="000000"/>
                          </a:solidFill>
                          <a:effectLst/>
                          <a:latin typeface="Calibri" panose="020F0502020204030204" pitchFamily="34" charset="0"/>
                        </a:rPr>
                        <a:t>JUZGADO 001 PENAL DEL CIRCUITO DE RIOHACHA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NAYKE PIMIENTA REVEROL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722110"/>
                  </a:ext>
                </a:extLst>
              </a:tr>
              <a:tr h="333375">
                <a:tc>
                  <a:txBody>
                    <a:bodyPr/>
                    <a:lstStyle/>
                    <a:p>
                      <a:pPr algn="l" fontAlgn="b"/>
                      <a:r>
                        <a:rPr lang="es-CO" sz="1000" b="0" i="0" u="none" strike="noStrike">
                          <a:solidFill>
                            <a:srgbClr val="000000"/>
                          </a:solidFill>
                          <a:effectLst/>
                          <a:latin typeface="Calibri" panose="020F0502020204030204" pitchFamily="34" charset="0"/>
                        </a:rPr>
                        <a:t>JUZGADO 002 PENAL DEL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CARLOS ALTAMIRANDA BALDIRIS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115879"/>
                  </a:ext>
                </a:extLst>
              </a:tr>
              <a:tr h="333375">
                <a:tc>
                  <a:txBody>
                    <a:bodyPr/>
                    <a:lstStyle/>
                    <a:p>
                      <a:pPr algn="l" fontAlgn="b"/>
                      <a:r>
                        <a:rPr lang="es-CO" sz="1000" b="0" i="0" u="none" strike="noStrike">
                          <a:solidFill>
                            <a:srgbClr val="000000"/>
                          </a:solidFill>
                          <a:effectLst/>
                          <a:latin typeface="Calibri" panose="020F0502020204030204" pitchFamily="34" charset="0"/>
                        </a:rPr>
                        <a:t>JUZGADO PENAL ESPECIALIZADO DE RIOHACHA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CIELO ARMENTA OVALLE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515643"/>
                  </a:ext>
                </a:extLst>
              </a:tr>
              <a:tr h="333375">
                <a:tc>
                  <a:txBody>
                    <a:bodyPr/>
                    <a:lstStyle/>
                    <a:p>
                      <a:pPr algn="l" fontAlgn="b"/>
                      <a:r>
                        <a:rPr lang="es-CO" sz="1000" b="0" i="0" u="none" strike="noStrike">
                          <a:solidFill>
                            <a:srgbClr val="000000"/>
                          </a:solidFill>
                          <a:effectLst/>
                          <a:latin typeface="Calibri" panose="020F0502020204030204" pitchFamily="34" charset="0"/>
                        </a:rPr>
                        <a:t>JUZGADO DE EJECUCIÓN DE PENAS Y MEDIDAS DE SEGURIDAD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FRACISCO SAMPAYO VILLARREAL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468613"/>
                  </a:ext>
                </a:extLst>
              </a:tr>
              <a:tr h="333375">
                <a:tc>
                  <a:txBody>
                    <a:bodyPr/>
                    <a:lstStyle/>
                    <a:p>
                      <a:pPr algn="l" fontAlgn="b"/>
                      <a:r>
                        <a:rPr lang="es-CO" sz="1000" b="0" i="0" u="none" strike="noStrike">
                          <a:solidFill>
                            <a:srgbClr val="000000"/>
                          </a:solidFill>
                          <a:effectLst/>
                          <a:latin typeface="Calibri" panose="020F0502020204030204" pitchFamily="34" charset="0"/>
                        </a:rPr>
                        <a:t>JUZGADO PENAL DE CIRCUITO PARA ADOLESCENTES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DAMARIS AGUILAR HUERTAS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libri" panose="020F0502020204030204" pitchFamily="34" charset="0"/>
                        </a:rPr>
                        <a:t>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939609"/>
                  </a:ext>
                </a:extLst>
              </a:tr>
            </a:tbl>
          </a:graphicData>
        </a:graphic>
      </p:graphicFrame>
      <p:sp>
        <p:nvSpPr>
          <p:cNvPr id="18" name="Rectángulo 17">
            <a:extLst>
              <a:ext uri="{FF2B5EF4-FFF2-40B4-BE49-F238E27FC236}">
                <a16:creationId xmlns:a16="http://schemas.microsoft.com/office/drawing/2014/main" id="{3A6AA642-4439-4AE7-BF74-31AFDD92E7D1}"/>
              </a:ext>
            </a:extLst>
          </p:cNvPr>
          <p:cNvSpPr/>
          <p:nvPr/>
        </p:nvSpPr>
        <p:spPr>
          <a:xfrm>
            <a:off x="1475115" y="1275739"/>
            <a:ext cx="6349673" cy="369332"/>
          </a:xfrm>
          <a:prstGeom prst="rect">
            <a:avLst/>
          </a:prstGeom>
        </p:spPr>
        <p:txBody>
          <a:bodyPr wrap="square">
            <a:spAutoFit/>
          </a:bodyPr>
          <a:lstStyle/>
          <a:p>
            <a:pPr algn="ctr"/>
            <a:r>
              <a:rPr lang="es-CO" sz="1800" dirty="0">
                <a:solidFill>
                  <a:schemeClr val="accent2">
                    <a:lumMod val="75000"/>
                  </a:schemeClr>
                </a:solidFill>
                <a:latin typeface="Lilita One" panose="020B0604020202020204" charset="0"/>
              </a:rPr>
              <a:t>GESTIÓN JUDICIAL, JUZGADOS DE CIRCUITO – </a:t>
            </a:r>
          </a:p>
        </p:txBody>
      </p:sp>
    </p:spTree>
    <p:extLst>
      <p:ext uri="{BB962C8B-B14F-4D97-AF65-F5344CB8AC3E}">
        <p14:creationId xmlns:p14="http://schemas.microsoft.com/office/powerpoint/2010/main" val="227827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a:extLst>
              <a:ext uri="{FF2B5EF4-FFF2-40B4-BE49-F238E27FC236}">
                <a16:creationId xmlns:a16="http://schemas.microsoft.com/office/drawing/2014/main" id="{E9E5EDB9-2F87-4C9A-A1F6-3BBDEB545874}"/>
              </a:ext>
            </a:extLst>
          </p:cNvPr>
          <p:cNvGraphicFramePr>
            <a:graphicFrameLocks noGrp="1"/>
          </p:cNvGraphicFramePr>
          <p:nvPr/>
        </p:nvGraphicFramePr>
        <p:xfrm>
          <a:off x="1365250" y="1598612"/>
          <a:ext cx="6413500" cy="2524125"/>
        </p:xfrm>
        <a:graphic>
          <a:graphicData uri="http://schemas.openxmlformats.org/drawingml/2006/table">
            <a:tbl>
              <a:tblPr/>
              <a:tblGrid>
                <a:gridCol w="1981200">
                  <a:extLst>
                    <a:ext uri="{9D8B030D-6E8A-4147-A177-3AD203B41FA5}">
                      <a16:colId xmlns:a16="http://schemas.microsoft.com/office/drawing/2014/main" val="243187446"/>
                    </a:ext>
                  </a:extLst>
                </a:gridCol>
                <a:gridCol w="1498600">
                  <a:extLst>
                    <a:ext uri="{9D8B030D-6E8A-4147-A177-3AD203B41FA5}">
                      <a16:colId xmlns:a16="http://schemas.microsoft.com/office/drawing/2014/main" val="1744157079"/>
                    </a:ext>
                  </a:extLst>
                </a:gridCol>
                <a:gridCol w="571500">
                  <a:extLst>
                    <a:ext uri="{9D8B030D-6E8A-4147-A177-3AD203B41FA5}">
                      <a16:colId xmlns:a16="http://schemas.microsoft.com/office/drawing/2014/main" val="1342660778"/>
                    </a:ext>
                  </a:extLst>
                </a:gridCol>
                <a:gridCol w="673100">
                  <a:extLst>
                    <a:ext uri="{9D8B030D-6E8A-4147-A177-3AD203B41FA5}">
                      <a16:colId xmlns:a16="http://schemas.microsoft.com/office/drawing/2014/main" val="2333914939"/>
                    </a:ext>
                  </a:extLst>
                </a:gridCol>
                <a:gridCol w="546100">
                  <a:extLst>
                    <a:ext uri="{9D8B030D-6E8A-4147-A177-3AD203B41FA5}">
                      <a16:colId xmlns:a16="http://schemas.microsoft.com/office/drawing/2014/main" val="2277544997"/>
                    </a:ext>
                  </a:extLst>
                </a:gridCol>
                <a:gridCol w="533400">
                  <a:extLst>
                    <a:ext uri="{9D8B030D-6E8A-4147-A177-3AD203B41FA5}">
                      <a16:colId xmlns:a16="http://schemas.microsoft.com/office/drawing/2014/main" val="139938849"/>
                    </a:ext>
                  </a:extLst>
                </a:gridCol>
                <a:gridCol w="609600">
                  <a:extLst>
                    <a:ext uri="{9D8B030D-6E8A-4147-A177-3AD203B41FA5}">
                      <a16:colId xmlns:a16="http://schemas.microsoft.com/office/drawing/2014/main" val="91777288"/>
                    </a:ext>
                  </a:extLst>
                </a:gridCol>
              </a:tblGrid>
              <a:tr h="857250">
                <a:tc>
                  <a:txBody>
                    <a:bodyPr/>
                    <a:lstStyle/>
                    <a:p>
                      <a:pPr algn="ctr" fontAlgn="ctr"/>
                      <a:r>
                        <a:rPr lang="es-CO" sz="800" b="1" i="0" u="none" strike="noStrike">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059438"/>
                  </a:ext>
                </a:extLst>
              </a:tr>
              <a:tr h="333375">
                <a:tc>
                  <a:txBody>
                    <a:bodyPr/>
                    <a:lstStyle/>
                    <a:p>
                      <a:pPr algn="l" fontAlgn="b"/>
                      <a:r>
                        <a:rPr lang="es-CO" sz="1000" b="0" i="0" u="none" strike="noStrike">
                          <a:solidFill>
                            <a:srgbClr val="000000"/>
                          </a:solidFill>
                          <a:effectLst/>
                          <a:latin typeface="Calibri" panose="020F0502020204030204" pitchFamily="34" charset="0"/>
                        </a:rPr>
                        <a:t>JUZGADO PRIMERO CIVIL DEL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CESAR CASTILLA FUENTES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861140"/>
                  </a:ext>
                </a:extLst>
              </a:tr>
              <a:tr h="333375">
                <a:tc>
                  <a:txBody>
                    <a:bodyPr/>
                    <a:lstStyle/>
                    <a:p>
                      <a:pPr algn="l" fontAlgn="b"/>
                      <a:r>
                        <a:rPr lang="es-CO" sz="1000" b="0" i="0" u="none" strike="noStrike">
                          <a:solidFill>
                            <a:srgbClr val="000000"/>
                          </a:solidFill>
                          <a:effectLst/>
                          <a:latin typeface="Calibri" panose="020F0502020204030204" pitchFamily="34" charset="0"/>
                        </a:rPr>
                        <a:t>JUZGADO SEGUNDO CIVIL DEL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YEIDI BUSTAMANTE MEZA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678274"/>
                  </a:ext>
                </a:extLst>
              </a:tr>
              <a:tr h="333375">
                <a:tc>
                  <a:txBody>
                    <a:bodyPr/>
                    <a:lstStyle/>
                    <a:p>
                      <a:pPr algn="l" fontAlgn="b"/>
                      <a:r>
                        <a:rPr lang="es-CO" sz="1000" b="0" i="0" u="none" strike="noStrike">
                          <a:solidFill>
                            <a:srgbClr val="000000"/>
                          </a:solidFill>
                          <a:effectLst/>
                          <a:latin typeface="Calibri" panose="020F0502020204030204" pitchFamily="34" charset="0"/>
                        </a:rPr>
                        <a:t>JUZGADO DE FAMILIA DE RIOHACHA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MARIA MAGDALENA GOMEZ SIERRA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087942"/>
                  </a:ext>
                </a:extLst>
              </a:tr>
              <a:tr h="333375">
                <a:tc>
                  <a:txBody>
                    <a:bodyPr/>
                    <a:lstStyle/>
                    <a:p>
                      <a:pPr algn="l" fontAlgn="b"/>
                      <a:r>
                        <a:rPr lang="es-CO" sz="1000" b="0" i="0" u="none" strike="noStrike">
                          <a:solidFill>
                            <a:srgbClr val="000000"/>
                          </a:solidFill>
                          <a:effectLst/>
                          <a:latin typeface="Calibri" panose="020F0502020204030204" pitchFamily="34" charset="0"/>
                        </a:rPr>
                        <a:t>JUZGADO PRIMERO LABORAL DEL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DANDY QUINTERO BERRIO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33708"/>
                  </a:ext>
                </a:extLst>
              </a:tr>
              <a:tr h="333375">
                <a:tc>
                  <a:txBody>
                    <a:bodyPr/>
                    <a:lstStyle/>
                    <a:p>
                      <a:pPr algn="l" fontAlgn="b"/>
                      <a:r>
                        <a:rPr lang="es-CO" sz="1000" b="0" i="0" u="none" strike="noStrike">
                          <a:solidFill>
                            <a:srgbClr val="000000"/>
                          </a:solidFill>
                          <a:effectLst/>
                          <a:latin typeface="Calibri" panose="020F0502020204030204" pitchFamily="34" charset="0"/>
                        </a:rPr>
                        <a:t>JUZGADO SEGUNDO LABORAL DEL CIRCUITO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JACQUELINE CELEDON CHOLES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libri" panose="020F050202020403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523860"/>
                  </a:ext>
                </a:extLst>
              </a:tr>
            </a:tbl>
          </a:graphicData>
        </a:graphic>
      </p:graphicFrame>
      <p:sp>
        <p:nvSpPr>
          <p:cNvPr id="19" name="Rectángulo 18">
            <a:extLst>
              <a:ext uri="{FF2B5EF4-FFF2-40B4-BE49-F238E27FC236}">
                <a16:creationId xmlns:a16="http://schemas.microsoft.com/office/drawing/2014/main" id="{9D90EEAF-90B4-4A8B-A4AD-F85B8DAEB357}"/>
              </a:ext>
            </a:extLst>
          </p:cNvPr>
          <p:cNvSpPr/>
          <p:nvPr/>
        </p:nvSpPr>
        <p:spPr>
          <a:xfrm>
            <a:off x="1365250" y="1141060"/>
            <a:ext cx="7732712" cy="369332"/>
          </a:xfrm>
          <a:prstGeom prst="rect">
            <a:avLst/>
          </a:prstGeom>
        </p:spPr>
        <p:txBody>
          <a:bodyPr wrap="square">
            <a:spAutoFit/>
          </a:bodyPr>
          <a:lstStyle/>
          <a:p>
            <a:r>
              <a:rPr lang="es-CO" sz="1800" dirty="0">
                <a:solidFill>
                  <a:schemeClr val="accent2">
                    <a:lumMod val="75000"/>
                  </a:schemeClr>
                </a:solidFill>
                <a:latin typeface="Lilita One" panose="020B0604020202020204" charset="0"/>
              </a:rPr>
              <a:t>GESTIÓN JUDICIAL JUZGADOS CIRCUITO DE RIOHACHA</a:t>
            </a:r>
          </a:p>
        </p:txBody>
      </p:sp>
    </p:spTree>
    <p:extLst>
      <p:ext uri="{BB962C8B-B14F-4D97-AF65-F5344CB8AC3E}">
        <p14:creationId xmlns:p14="http://schemas.microsoft.com/office/powerpoint/2010/main" val="30688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9" name="Tabla 18">
            <a:extLst>
              <a:ext uri="{FF2B5EF4-FFF2-40B4-BE49-F238E27FC236}">
                <a16:creationId xmlns:a16="http://schemas.microsoft.com/office/drawing/2014/main" id="{844B554F-2580-4F07-92A1-E92F0BF87F03}"/>
              </a:ext>
            </a:extLst>
          </p:cNvPr>
          <p:cNvGraphicFramePr>
            <a:graphicFrameLocks noGrp="1"/>
          </p:cNvGraphicFramePr>
          <p:nvPr>
            <p:extLst>
              <p:ext uri="{D42A27DB-BD31-4B8C-83A1-F6EECF244321}">
                <p14:modId xmlns:p14="http://schemas.microsoft.com/office/powerpoint/2010/main" val="1054418975"/>
              </p:ext>
            </p:extLst>
          </p:nvPr>
        </p:nvGraphicFramePr>
        <p:xfrm>
          <a:off x="1397164" y="1701176"/>
          <a:ext cx="6413500" cy="2857500"/>
        </p:xfrm>
        <a:graphic>
          <a:graphicData uri="http://schemas.openxmlformats.org/drawingml/2006/table">
            <a:tbl>
              <a:tblPr/>
              <a:tblGrid>
                <a:gridCol w="1981200">
                  <a:extLst>
                    <a:ext uri="{9D8B030D-6E8A-4147-A177-3AD203B41FA5}">
                      <a16:colId xmlns:a16="http://schemas.microsoft.com/office/drawing/2014/main" val="4127116676"/>
                    </a:ext>
                  </a:extLst>
                </a:gridCol>
                <a:gridCol w="1498600">
                  <a:extLst>
                    <a:ext uri="{9D8B030D-6E8A-4147-A177-3AD203B41FA5}">
                      <a16:colId xmlns:a16="http://schemas.microsoft.com/office/drawing/2014/main" val="342126961"/>
                    </a:ext>
                  </a:extLst>
                </a:gridCol>
                <a:gridCol w="571500">
                  <a:extLst>
                    <a:ext uri="{9D8B030D-6E8A-4147-A177-3AD203B41FA5}">
                      <a16:colId xmlns:a16="http://schemas.microsoft.com/office/drawing/2014/main" val="1684646834"/>
                    </a:ext>
                  </a:extLst>
                </a:gridCol>
                <a:gridCol w="673100">
                  <a:extLst>
                    <a:ext uri="{9D8B030D-6E8A-4147-A177-3AD203B41FA5}">
                      <a16:colId xmlns:a16="http://schemas.microsoft.com/office/drawing/2014/main" val="967358843"/>
                    </a:ext>
                  </a:extLst>
                </a:gridCol>
                <a:gridCol w="546100">
                  <a:extLst>
                    <a:ext uri="{9D8B030D-6E8A-4147-A177-3AD203B41FA5}">
                      <a16:colId xmlns:a16="http://schemas.microsoft.com/office/drawing/2014/main" val="1764112946"/>
                    </a:ext>
                  </a:extLst>
                </a:gridCol>
                <a:gridCol w="533400">
                  <a:extLst>
                    <a:ext uri="{9D8B030D-6E8A-4147-A177-3AD203B41FA5}">
                      <a16:colId xmlns:a16="http://schemas.microsoft.com/office/drawing/2014/main" val="66147006"/>
                    </a:ext>
                  </a:extLst>
                </a:gridCol>
                <a:gridCol w="609600">
                  <a:extLst>
                    <a:ext uri="{9D8B030D-6E8A-4147-A177-3AD203B41FA5}">
                      <a16:colId xmlns:a16="http://schemas.microsoft.com/office/drawing/2014/main" val="2481090513"/>
                    </a:ext>
                  </a:extLst>
                </a:gridCol>
              </a:tblGrid>
              <a:tr h="857250">
                <a:tc>
                  <a:txBody>
                    <a:bodyPr/>
                    <a:lstStyle/>
                    <a:p>
                      <a:pPr algn="ctr" fontAlgn="ctr"/>
                      <a:r>
                        <a:rPr lang="es-CO" sz="800" b="1" i="0" u="none" strike="noStrike" dirty="0">
                          <a:solidFill>
                            <a:srgbClr val="000000"/>
                          </a:solidFill>
                          <a:effectLst/>
                          <a:latin typeface="Calibri" panose="020F0502020204030204" pitchFamily="34" charset="0"/>
                        </a:rPr>
                        <a:t>NOMBRE DEL DESPACHO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FUNCIONARIO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MENSULA DE INGRESOS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PROMEDIO MENSUAL DE EGRESOS EFECTIVOS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panose="020F0502020204030204" pitchFamily="34" charset="0"/>
                        </a:rPr>
                        <a:t>INVENTARIO FINAL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440705"/>
                  </a:ext>
                </a:extLst>
              </a:tr>
              <a:tr h="333375">
                <a:tc>
                  <a:txBody>
                    <a:bodyPr/>
                    <a:lstStyle/>
                    <a:p>
                      <a:pPr algn="l" fontAlgn="b"/>
                      <a:r>
                        <a:rPr lang="es-CO" sz="1000" b="0" i="0" u="none" strike="noStrike" dirty="0">
                          <a:solidFill>
                            <a:srgbClr val="000000"/>
                          </a:solidFill>
                          <a:effectLst/>
                          <a:latin typeface="Calibri" panose="020F0502020204030204" pitchFamily="34" charset="0"/>
                        </a:rPr>
                        <a:t>JUZGADO PRIMERO PROMISCUO DEL CIRCUITO DE MAICAO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JORGE AMAYA BAHAMON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18924"/>
                  </a:ext>
                </a:extLst>
              </a:tr>
              <a:tr h="333375">
                <a:tc>
                  <a:txBody>
                    <a:bodyPr/>
                    <a:lstStyle/>
                    <a:p>
                      <a:pPr algn="l" fontAlgn="b"/>
                      <a:r>
                        <a:rPr lang="es-CO" sz="1000" b="0" i="0" u="none" strike="noStrike">
                          <a:solidFill>
                            <a:srgbClr val="000000"/>
                          </a:solidFill>
                          <a:effectLst/>
                          <a:latin typeface="Calibri" panose="020F0502020204030204" pitchFamily="34" charset="0"/>
                        </a:rPr>
                        <a:t>JUZGADO SEGUNDO PROMISCUO DEL CIRCUITO DE MAICAO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RONALD JIMÉNEZ THERÁN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41577"/>
                  </a:ext>
                </a:extLst>
              </a:tr>
              <a:tr h="333375">
                <a:tc>
                  <a:txBody>
                    <a:bodyPr/>
                    <a:lstStyle/>
                    <a:p>
                      <a:pPr algn="l" fontAlgn="b"/>
                      <a:r>
                        <a:rPr lang="es-CO" sz="1000" b="0" i="0" u="none" strike="noStrike">
                          <a:solidFill>
                            <a:srgbClr val="000000"/>
                          </a:solidFill>
                          <a:effectLst/>
                          <a:latin typeface="Calibri" panose="020F0502020204030204" pitchFamily="34" charset="0"/>
                        </a:rPr>
                        <a:t>JUZGADO PROMISCUO DE FAMILIA DEL CIRCUITO DE MAICAO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JENI LOAIZA ALZATE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951969"/>
                  </a:ext>
                </a:extLst>
              </a:tr>
              <a:tr h="333375">
                <a:tc>
                  <a:txBody>
                    <a:bodyPr/>
                    <a:lstStyle/>
                    <a:p>
                      <a:pPr algn="l" fontAlgn="b"/>
                      <a:r>
                        <a:rPr lang="es-CO" sz="1000" b="0" i="0" u="none" strike="noStrike">
                          <a:solidFill>
                            <a:srgbClr val="000000"/>
                          </a:solidFill>
                          <a:effectLst/>
                          <a:latin typeface="Calibri" panose="020F0502020204030204" pitchFamily="34" charset="0"/>
                        </a:rPr>
                        <a:t>JUZGADO PRIMERO PROMISCUO MUNICIPAL DE MAICAO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MIGUEL ANGEL MARTINEZ CABELLO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113281"/>
                  </a:ext>
                </a:extLst>
              </a:tr>
              <a:tr h="333375">
                <a:tc>
                  <a:txBody>
                    <a:bodyPr/>
                    <a:lstStyle/>
                    <a:p>
                      <a:pPr algn="l" fontAlgn="b"/>
                      <a:r>
                        <a:rPr lang="es-CO" sz="1000" b="0" i="0" u="none" strike="noStrike">
                          <a:solidFill>
                            <a:srgbClr val="000000"/>
                          </a:solidFill>
                          <a:effectLst/>
                          <a:latin typeface="Calibri" panose="020F0502020204030204" pitchFamily="34" charset="0"/>
                        </a:rPr>
                        <a:t>JUZGADO PROMISCUO MUNICIPAL DE ALBANIA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ROSA ISABEL GOMEZ ASIS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869944"/>
                  </a:ext>
                </a:extLst>
              </a:tr>
              <a:tr h="333375">
                <a:tc>
                  <a:txBody>
                    <a:bodyPr/>
                    <a:lstStyle/>
                    <a:p>
                      <a:pPr algn="l" fontAlgn="b"/>
                      <a:r>
                        <a:rPr lang="es-CO" sz="1000" b="0" i="0" u="none" strike="noStrike">
                          <a:solidFill>
                            <a:srgbClr val="000000"/>
                          </a:solidFill>
                          <a:effectLst/>
                          <a:latin typeface="Calibri" panose="020F0502020204030204" pitchFamily="34" charset="0"/>
                        </a:rPr>
                        <a:t>JUZGADO PROMISCUO MUNICIPAL DE URIBIA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panose="020F0502020204030204" pitchFamily="34" charset="0"/>
                        </a:rPr>
                        <a:t>MARIA MERCEDES ARMENTA FUENTES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056377"/>
                  </a:ext>
                </a:extLst>
              </a:tr>
            </a:tbl>
          </a:graphicData>
        </a:graphic>
      </p:graphicFrame>
      <p:sp>
        <p:nvSpPr>
          <p:cNvPr id="21" name="Rectángulo 20">
            <a:extLst>
              <a:ext uri="{FF2B5EF4-FFF2-40B4-BE49-F238E27FC236}">
                <a16:creationId xmlns:a16="http://schemas.microsoft.com/office/drawing/2014/main" id="{C82A5218-F1B0-47E3-A511-2D714EEAC631}"/>
              </a:ext>
            </a:extLst>
          </p:cNvPr>
          <p:cNvSpPr/>
          <p:nvPr/>
        </p:nvSpPr>
        <p:spPr>
          <a:xfrm>
            <a:off x="1549145" y="1072835"/>
            <a:ext cx="6380076" cy="369332"/>
          </a:xfrm>
          <a:prstGeom prst="rect">
            <a:avLst/>
          </a:prstGeom>
        </p:spPr>
        <p:txBody>
          <a:bodyPr wrap="square">
            <a:spAutoFit/>
          </a:bodyPr>
          <a:lstStyle/>
          <a:p>
            <a:pPr algn="ctr"/>
            <a:r>
              <a:rPr lang="es-CO" sz="1800" dirty="0">
                <a:solidFill>
                  <a:schemeClr val="accent2">
                    <a:lumMod val="75000"/>
                  </a:schemeClr>
                </a:solidFill>
                <a:latin typeface="Lilita One" panose="020B0604020202020204" charset="0"/>
              </a:rPr>
              <a:t>LA GESTIÓN JUDICIAL JUZGADOS CIRCUITO DE MAICAO </a:t>
            </a:r>
          </a:p>
        </p:txBody>
      </p:sp>
    </p:spTree>
    <p:extLst>
      <p:ext uri="{BB962C8B-B14F-4D97-AF65-F5344CB8AC3E}">
        <p14:creationId xmlns:p14="http://schemas.microsoft.com/office/powerpoint/2010/main" val="1729480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a:extLst>
              <a:ext uri="{FF2B5EF4-FFF2-40B4-BE49-F238E27FC236}">
                <a16:creationId xmlns:a16="http://schemas.microsoft.com/office/drawing/2014/main" id="{C1ADC3DD-997F-4290-A75F-250745AAC6C1}"/>
              </a:ext>
            </a:extLst>
          </p:cNvPr>
          <p:cNvGraphicFramePr>
            <a:graphicFrameLocks noGrp="1"/>
          </p:cNvGraphicFramePr>
          <p:nvPr>
            <p:extLst>
              <p:ext uri="{D42A27DB-BD31-4B8C-83A1-F6EECF244321}">
                <p14:modId xmlns:p14="http://schemas.microsoft.com/office/powerpoint/2010/main" val="741179558"/>
              </p:ext>
            </p:extLst>
          </p:nvPr>
        </p:nvGraphicFramePr>
        <p:xfrm>
          <a:off x="1734742" y="1453060"/>
          <a:ext cx="6485912" cy="3416302"/>
        </p:xfrm>
        <a:graphic>
          <a:graphicData uri="http://schemas.openxmlformats.org/drawingml/2006/table">
            <a:tbl>
              <a:tblPr/>
              <a:tblGrid>
                <a:gridCol w="2003569">
                  <a:extLst>
                    <a:ext uri="{9D8B030D-6E8A-4147-A177-3AD203B41FA5}">
                      <a16:colId xmlns:a16="http://schemas.microsoft.com/office/drawing/2014/main" val="1663639629"/>
                    </a:ext>
                  </a:extLst>
                </a:gridCol>
                <a:gridCol w="1515520">
                  <a:extLst>
                    <a:ext uri="{9D8B030D-6E8A-4147-A177-3AD203B41FA5}">
                      <a16:colId xmlns:a16="http://schemas.microsoft.com/office/drawing/2014/main" val="3471170494"/>
                    </a:ext>
                  </a:extLst>
                </a:gridCol>
                <a:gridCol w="577952">
                  <a:extLst>
                    <a:ext uri="{9D8B030D-6E8A-4147-A177-3AD203B41FA5}">
                      <a16:colId xmlns:a16="http://schemas.microsoft.com/office/drawing/2014/main" val="733251792"/>
                    </a:ext>
                  </a:extLst>
                </a:gridCol>
                <a:gridCol w="680700">
                  <a:extLst>
                    <a:ext uri="{9D8B030D-6E8A-4147-A177-3AD203B41FA5}">
                      <a16:colId xmlns:a16="http://schemas.microsoft.com/office/drawing/2014/main" val="649068261"/>
                    </a:ext>
                  </a:extLst>
                </a:gridCol>
                <a:gridCol w="552266">
                  <a:extLst>
                    <a:ext uri="{9D8B030D-6E8A-4147-A177-3AD203B41FA5}">
                      <a16:colId xmlns:a16="http://schemas.microsoft.com/office/drawing/2014/main" val="761038111"/>
                    </a:ext>
                  </a:extLst>
                </a:gridCol>
                <a:gridCol w="539422">
                  <a:extLst>
                    <a:ext uri="{9D8B030D-6E8A-4147-A177-3AD203B41FA5}">
                      <a16:colId xmlns:a16="http://schemas.microsoft.com/office/drawing/2014/main" val="2341604675"/>
                    </a:ext>
                  </a:extLst>
                </a:gridCol>
                <a:gridCol w="616483">
                  <a:extLst>
                    <a:ext uri="{9D8B030D-6E8A-4147-A177-3AD203B41FA5}">
                      <a16:colId xmlns:a16="http://schemas.microsoft.com/office/drawing/2014/main" val="878553025"/>
                    </a:ext>
                  </a:extLst>
                </a:gridCol>
              </a:tblGrid>
              <a:tr h="759178">
                <a:tc>
                  <a:txBody>
                    <a:bodyPr/>
                    <a:lstStyle/>
                    <a:p>
                      <a:pPr algn="ctr" fontAlgn="ctr"/>
                      <a:r>
                        <a:rPr lang="es-CO" sz="700" b="1" i="0" u="none" strike="noStrike">
                          <a:solidFill>
                            <a:srgbClr val="000000"/>
                          </a:solidFill>
                          <a:effectLst/>
                          <a:latin typeface="Calibri" panose="020F0502020204030204" pitchFamily="34" charset="0"/>
                        </a:rPr>
                        <a:t>NOMBRE DEL DESPACHO</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dirty="0">
                          <a:solidFill>
                            <a:srgbClr val="000000"/>
                          </a:solidFill>
                          <a:effectLst/>
                          <a:latin typeface="Calibri" panose="020F0502020204030204" pitchFamily="34" charset="0"/>
                        </a:rPr>
                        <a:t>FUNCIONARIO</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Calibri" panose="020F0502020204030204" pitchFamily="34" charset="0"/>
                        </a:rPr>
                        <a:t>INGRESOS EFECTIVOS</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Calibri" panose="020F0502020204030204" pitchFamily="34" charset="0"/>
                        </a:rPr>
                        <a:t>PROMEDIO MENSULA DE INGRESOS EFECTIVOS</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Calibri" panose="020F0502020204030204" pitchFamily="34" charset="0"/>
                        </a:rPr>
                        <a:t>EGRESOS EFECTIVOS</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Calibri" panose="020F0502020204030204" pitchFamily="34" charset="0"/>
                        </a:rPr>
                        <a:t>PROMEDIO MENSUAL DE EGRESOS EFECTIVOS</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Calibri" panose="020F0502020204030204" pitchFamily="34" charset="0"/>
                        </a:rPr>
                        <a:t>INVENTARIO FINAL</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593655"/>
                  </a:ext>
                </a:extLst>
              </a:tr>
              <a:tr h="295236">
                <a:tc>
                  <a:txBody>
                    <a:bodyPr/>
                    <a:lstStyle/>
                    <a:p>
                      <a:pPr algn="l" fontAlgn="b"/>
                      <a:r>
                        <a:rPr lang="es-CO" sz="900" b="0" i="0" u="none" strike="noStrike">
                          <a:solidFill>
                            <a:srgbClr val="000000"/>
                          </a:solidFill>
                          <a:effectLst/>
                          <a:latin typeface="Calibri" panose="020F0502020204030204" pitchFamily="34" charset="0"/>
                        </a:rPr>
                        <a:t>JUZGADO LABORAL DEL CIRCUITO DE SAN JUAN DEL CESAR</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RAFAEL DAZA MENDOZA</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466</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39</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263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22</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1169</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2342"/>
                  </a:ext>
                </a:extLst>
              </a:tr>
              <a:tr h="295236">
                <a:tc>
                  <a:txBody>
                    <a:bodyPr/>
                    <a:lstStyle/>
                    <a:p>
                      <a:pPr algn="l" fontAlgn="b"/>
                      <a:r>
                        <a:rPr lang="es-CO" sz="900" b="0" i="0" u="none" strike="noStrike">
                          <a:solidFill>
                            <a:srgbClr val="000000"/>
                          </a:solidFill>
                          <a:effectLst/>
                          <a:latin typeface="Calibri" panose="020F0502020204030204" pitchFamily="34" charset="0"/>
                        </a:rPr>
                        <a:t>JUZGADO PROMISCUO DEL CIRCUITO DE SAN JUAN DEL CESAR</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dirty="0">
                          <a:solidFill>
                            <a:srgbClr val="000000"/>
                          </a:solidFill>
                          <a:effectLst/>
                          <a:latin typeface="Calibri" panose="020F0502020204030204" pitchFamily="34" charset="0"/>
                        </a:rPr>
                        <a:t>HAROLD FABIÁN DAZA DÍAZ</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466</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39</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263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22</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1169</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602186"/>
                  </a:ext>
                </a:extLst>
              </a:tr>
              <a:tr h="295236">
                <a:tc>
                  <a:txBody>
                    <a:bodyPr/>
                    <a:lstStyle/>
                    <a:p>
                      <a:pPr algn="l" fontAlgn="b"/>
                      <a:r>
                        <a:rPr lang="es-CO" sz="900" b="0" i="0" u="none" strike="noStrike">
                          <a:solidFill>
                            <a:srgbClr val="000000"/>
                          </a:solidFill>
                          <a:effectLst/>
                          <a:latin typeface="Calibri" panose="020F0502020204030204" pitchFamily="34" charset="0"/>
                        </a:rPr>
                        <a:t>JUZGADO PROMISCUO DE FAMILIA DE SAN JUAN DEL CESAR</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AZALIA ANGARITA ARREDONDO</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156</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74</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167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754413"/>
                  </a:ext>
                </a:extLst>
              </a:tr>
              <a:tr h="295236">
                <a:tc>
                  <a:txBody>
                    <a:bodyPr/>
                    <a:lstStyle/>
                    <a:p>
                      <a:pPr algn="l" fontAlgn="b"/>
                      <a:r>
                        <a:rPr lang="es-CO" sz="900" b="0" i="0" u="none" strike="noStrike">
                          <a:solidFill>
                            <a:srgbClr val="000000"/>
                          </a:solidFill>
                          <a:effectLst/>
                          <a:latin typeface="Calibri" panose="020F0502020204030204" pitchFamily="34" charset="0"/>
                        </a:rPr>
                        <a:t>JUZGADO PRIMERO PROMISCUO MUNICIPAL DE SAN JUAN DEL CESAR</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JUDITH IRIARTE ESMERAL</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750</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212</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18</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676</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798662"/>
                  </a:ext>
                </a:extLst>
              </a:tr>
              <a:tr h="295236">
                <a:tc>
                  <a:txBody>
                    <a:bodyPr/>
                    <a:lstStyle/>
                    <a:p>
                      <a:pPr algn="l" fontAlgn="b"/>
                      <a:r>
                        <a:rPr lang="es-CO" sz="900" b="0" i="0" u="none" strike="noStrike">
                          <a:solidFill>
                            <a:srgbClr val="000000"/>
                          </a:solidFill>
                          <a:effectLst/>
                          <a:latin typeface="Calibri" panose="020F0502020204030204" pitchFamily="34" charset="0"/>
                        </a:rPr>
                        <a:t>JUZGADO SEGUNDO PROMISCUO MUNICIPAL DE SAN JUAN DEL CESAR</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PAOLA PINADO ZULETA</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750</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212</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18</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676</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857006"/>
                  </a:ext>
                </a:extLst>
              </a:tr>
              <a:tr h="295236">
                <a:tc>
                  <a:txBody>
                    <a:bodyPr/>
                    <a:lstStyle/>
                    <a:p>
                      <a:pPr algn="l" fontAlgn="b"/>
                      <a:r>
                        <a:rPr lang="es-CO" sz="900" b="0" i="0" u="none" strike="noStrike">
                          <a:solidFill>
                            <a:srgbClr val="000000"/>
                          </a:solidFill>
                          <a:effectLst/>
                          <a:latin typeface="Calibri" panose="020F0502020204030204" pitchFamily="34" charset="0"/>
                        </a:rPr>
                        <a:t>JUZGADO PROMISCUO MUNICIPAL DE HATONUEVO </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ADRIAN RUMBO LOPEZ</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684</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57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569</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1517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794879"/>
                  </a:ext>
                </a:extLst>
              </a:tr>
              <a:tr h="295236">
                <a:tc>
                  <a:txBody>
                    <a:bodyPr/>
                    <a:lstStyle/>
                    <a:p>
                      <a:pPr algn="l" fontAlgn="b"/>
                      <a:r>
                        <a:rPr lang="es-CO" sz="900" b="0" i="0" u="none" strike="noStrike">
                          <a:solidFill>
                            <a:srgbClr val="000000"/>
                          </a:solidFill>
                          <a:effectLst/>
                          <a:latin typeface="Calibri" panose="020F0502020204030204" pitchFamily="34" charset="0"/>
                        </a:rPr>
                        <a:t>JUZGADO PROMISCUO MUNICIPAL DE BARRANCAS</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GLEXY CHOLES ALVARADO</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403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34</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477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40</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333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201768"/>
                  </a:ext>
                </a:extLst>
              </a:tr>
              <a:tr h="295236">
                <a:tc>
                  <a:txBody>
                    <a:bodyPr/>
                    <a:lstStyle/>
                    <a:p>
                      <a:pPr algn="l" fontAlgn="b"/>
                      <a:r>
                        <a:rPr lang="es-CO" sz="900" b="0" i="0" u="none" strike="noStrike">
                          <a:solidFill>
                            <a:srgbClr val="000000"/>
                          </a:solidFill>
                          <a:effectLst/>
                          <a:latin typeface="Calibri" panose="020F0502020204030204" pitchFamily="34" charset="0"/>
                        </a:rPr>
                        <a:t>JUZGADO PROMISCUO MUNICIPAL DE FONSECA</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ROCÍO VARGAS TOVAR</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684</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57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569</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1517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216602"/>
                  </a:ext>
                </a:extLst>
              </a:tr>
              <a:tr h="295236">
                <a:tc>
                  <a:txBody>
                    <a:bodyPr/>
                    <a:lstStyle/>
                    <a:p>
                      <a:pPr algn="l" fontAlgn="b"/>
                      <a:r>
                        <a:rPr lang="es-CO" sz="900" b="0" i="0" u="none" strike="noStrike">
                          <a:solidFill>
                            <a:srgbClr val="000000"/>
                          </a:solidFill>
                          <a:effectLst/>
                          <a:latin typeface="Calibri" panose="020F0502020204030204" pitchFamily="34" charset="0"/>
                        </a:rPr>
                        <a:t>JUZGADO PROMISCUO MUNICIPAL DE DISTRACCION</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ROSANA CAICEDO SUAREZ</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403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34</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477</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40</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dirty="0">
                          <a:solidFill>
                            <a:srgbClr val="000000"/>
                          </a:solidFill>
                          <a:effectLst/>
                          <a:latin typeface="Calibri" panose="020F0502020204030204" pitchFamily="34" charset="0"/>
                        </a:rPr>
                        <a:t>333</a:t>
                      </a:r>
                    </a:p>
                  </a:txBody>
                  <a:tcPr marL="8435" marR="8435" marT="8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62001"/>
                  </a:ext>
                </a:extLst>
              </a:tr>
            </a:tbl>
          </a:graphicData>
        </a:graphic>
      </p:graphicFrame>
      <p:sp>
        <p:nvSpPr>
          <p:cNvPr id="19" name="Rectángulo 18">
            <a:extLst>
              <a:ext uri="{FF2B5EF4-FFF2-40B4-BE49-F238E27FC236}">
                <a16:creationId xmlns:a16="http://schemas.microsoft.com/office/drawing/2014/main" id="{A4216AF1-AA62-4506-94E1-3C167D84ACDC}"/>
              </a:ext>
            </a:extLst>
          </p:cNvPr>
          <p:cNvSpPr/>
          <p:nvPr/>
        </p:nvSpPr>
        <p:spPr>
          <a:xfrm>
            <a:off x="1604928" y="1011896"/>
            <a:ext cx="6745539" cy="369332"/>
          </a:xfrm>
          <a:prstGeom prst="rect">
            <a:avLst/>
          </a:prstGeom>
        </p:spPr>
        <p:txBody>
          <a:bodyPr wrap="square">
            <a:spAutoFit/>
          </a:bodyPr>
          <a:lstStyle/>
          <a:p>
            <a:pPr algn="ctr"/>
            <a:r>
              <a:rPr lang="es-CO" sz="1800" dirty="0">
                <a:solidFill>
                  <a:schemeClr val="accent2">
                    <a:lumMod val="75000"/>
                  </a:schemeClr>
                </a:solidFill>
                <a:latin typeface="Lilita One" panose="020B0604020202020204" charset="0"/>
              </a:rPr>
              <a:t>GESTIÓN JUDICIAL JUZGADOS CIRCUITO DE SAN JUAN DEL CESAR </a:t>
            </a:r>
          </a:p>
        </p:txBody>
      </p:sp>
    </p:spTree>
    <p:extLst>
      <p:ext uri="{BB962C8B-B14F-4D97-AF65-F5344CB8AC3E}">
        <p14:creationId xmlns:p14="http://schemas.microsoft.com/office/powerpoint/2010/main" val="35201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alpha val="72000"/>
          </a:srgbClr>
        </a:solidFill>
        <a:effectLst/>
      </p:bgPr>
    </p:bg>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a:extLst>
              <a:ext uri="{FF2B5EF4-FFF2-40B4-BE49-F238E27FC236}">
                <a16:creationId xmlns:a16="http://schemas.microsoft.com/office/drawing/2014/main" id="{0A7ED30A-1860-4F88-A52E-294C55994DF8}"/>
              </a:ext>
            </a:extLst>
          </p:cNvPr>
          <p:cNvGraphicFramePr>
            <a:graphicFrameLocks noGrp="1"/>
          </p:cNvGraphicFramePr>
          <p:nvPr>
            <p:extLst>
              <p:ext uri="{D42A27DB-BD31-4B8C-83A1-F6EECF244321}">
                <p14:modId xmlns:p14="http://schemas.microsoft.com/office/powerpoint/2010/main" val="342607996"/>
              </p:ext>
            </p:extLst>
          </p:nvPr>
        </p:nvGraphicFramePr>
        <p:xfrm>
          <a:off x="1365250" y="1574800"/>
          <a:ext cx="6413500" cy="2596515"/>
        </p:xfrm>
        <a:graphic>
          <a:graphicData uri="http://schemas.openxmlformats.org/drawingml/2006/table">
            <a:tbl>
              <a:tblPr>
                <a:tableStyleId>{F5B84D48-6864-471D-97EF-1E33D2DCC5AA}</a:tableStyleId>
              </a:tblPr>
              <a:tblGrid>
                <a:gridCol w="1981200">
                  <a:extLst>
                    <a:ext uri="{9D8B030D-6E8A-4147-A177-3AD203B41FA5}">
                      <a16:colId xmlns:a16="http://schemas.microsoft.com/office/drawing/2014/main" val="286086975"/>
                    </a:ext>
                  </a:extLst>
                </a:gridCol>
                <a:gridCol w="1498600">
                  <a:extLst>
                    <a:ext uri="{9D8B030D-6E8A-4147-A177-3AD203B41FA5}">
                      <a16:colId xmlns:a16="http://schemas.microsoft.com/office/drawing/2014/main" val="4237883027"/>
                    </a:ext>
                  </a:extLst>
                </a:gridCol>
                <a:gridCol w="571500">
                  <a:extLst>
                    <a:ext uri="{9D8B030D-6E8A-4147-A177-3AD203B41FA5}">
                      <a16:colId xmlns:a16="http://schemas.microsoft.com/office/drawing/2014/main" val="78601778"/>
                    </a:ext>
                  </a:extLst>
                </a:gridCol>
                <a:gridCol w="673100">
                  <a:extLst>
                    <a:ext uri="{9D8B030D-6E8A-4147-A177-3AD203B41FA5}">
                      <a16:colId xmlns:a16="http://schemas.microsoft.com/office/drawing/2014/main" val="1791932521"/>
                    </a:ext>
                  </a:extLst>
                </a:gridCol>
                <a:gridCol w="546100">
                  <a:extLst>
                    <a:ext uri="{9D8B030D-6E8A-4147-A177-3AD203B41FA5}">
                      <a16:colId xmlns:a16="http://schemas.microsoft.com/office/drawing/2014/main" val="1769200125"/>
                    </a:ext>
                  </a:extLst>
                </a:gridCol>
                <a:gridCol w="533400">
                  <a:extLst>
                    <a:ext uri="{9D8B030D-6E8A-4147-A177-3AD203B41FA5}">
                      <a16:colId xmlns:a16="http://schemas.microsoft.com/office/drawing/2014/main" val="1203551132"/>
                    </a:ext>
                  </a:extLst>
                </a:gridCol>
                <a:gridCol w="609600">
                  <a:extLst>
                    <a:ext uri="{9D8B030D-6E8A-4147-A177-3AD203B41FA5}">
                      <a16:colId xmlns:a16="http://schemas.microsoft.com/office/drawing/2014/main" val="3748394792"/>
                    </a:ext>
                  </a:extLst>
                </a:gridCol>
              </a:tblGrid>
              <a:tr h="857250">
                <a:tc>
                  <a:txBody>
                    <a:bodyPr/>
                    <a:lstStyle/>
                    <a:p>
                      <a:pPr algn="ctr" fontAlgn="ctr"/>
                      <a:r>
                        <a:rPr lang="es-CO" sz="800" u="none" strike="noStrike" dirty="0">
                          <a:effectLst/>
                        </a:rPr>
                        <a:t>NOMBRE DEL DESPACHO</a:t>
                      </a:r>
                      <a:endParaRPr lang="es-CO" sz="800" b="1" i="0" u="none" strike="noStrike" dirty="0">
                        <a:solidFill>
                          <a:srgbClr val="000000"/>
                        </a:solidFill>
                        <a:effectLst/>
                        <a:latin typeface="Calibri" panose="020F0502020204030204" pitchFamily="34" charset="0"/>
                      </a:endParaRPr>
                    </a:p>
                  </a:txBody>
                  <a:tcPr marL="9525" marR="9525" marT="9525" marB="0" anchor="ctr">
                    <a:solidFill>
                      <a:srgbClr val="FFFFFF"/>
                    </a:solidFill>
                  </a:tcPr>
                </a:tc>
                <a:tc>
                  <a:txBody>
                    <a:bodyPr/>
                    <a:lstStyle/>
                    <a:p>
                      <a:pPr algn="ctr" fontAlgn="ctr"/>
                      <a:r>
                        <a:rPr lang="es-CO" sz="800" u="none" strike="noStrike">
                          <a:effectLst/>
                        </a:rPr>
                        <a:t>FUNCIONARIO</a:t>
                      </a:r>
                      <a:endParaRPr lang="es-CO" sz="800" b="1" i="0" u="none" strike="noStrike">
                        <a:solidFill>
                          <a:srgbClr val="000000"/>
                        </a:solidFill>
                        <a:effectLst/>
                        <a:latin typeface="Calibri" panose="020F0502020204030204" pitchFamily="34" charset="0"/>
                      </a:endParaRPr>
                    </a:p>
                  </a:txBody>
                  <a:tcPr marL="9525" marR="9525" marT="9525" marB="0" anchor="ctr">
                    <a:solidFill>
                      <a:srgbClr val="FFFFFF"/>
                    </a:solidFill>
                  </a:tcPr>
                </a:tc>
                <a:tc>
                  <a:txBody>
                    <a:bodyPr/>
                    <a:lstStyle/>
                    <a:p>
                      <a:pPr algn="ctr" fontAlgn="ctr"/>
                      <a:r>
                        <a:rPr lang="es-CO" sz="800" u="none" strike="noStrike">
                          <a:effectLst/>
                        </a:rPr>
                        <a:t>INGRESOS EFECTIVOS</a:t>
                      </a:r>
                      <a:endParaRPr lang="es-CO" sz="800" b="1" i="0" u="none" strike="noStrike">
                        <a:solidFill>
                          <a:srgbClr val="000000"/>
                        </a:solidFill>
                        <a:effectLst/>
                        <a:latin typeface="Calibri" panose="020F0502020204030204" pitchFamily="34" charset="0"/>
                      </a:endParaRPr>
                    </a:p>
                  </a:txBody>
                  <a:tcPr marL="9525" marR="9525" marT="9525" marB="0" anchor="ctr">
                    <a:solidFill>
                      <a:srgbClr val="FFFFFF"/>
                    </a:solidFill>
                  </a:tcPr>
                </a:tc>
                <a:tc>
                  <a:txBody>
                    <a:bodyPr/>
                    <a:lstStyle/>
                    <a:p>
                      <a:pPr algn="ctr" fontAlgn="ctr"/>
                      <a:r>
                        <a:rPr lang="es-CO" sz="800" u="none" strike="noStrike">
                          <a:effectLst/>
                        </a:rPr>
                        <a:t>PROMEDIO MENSULA DE INGRESOS EFECTIVOS</a:t>
                      </a:r>
                      <a:endParaRPr lang="es-CO" sz="800" b="1" i="0" u="none" strike="noStrike">
                        <a:solidFill>
                          <a:srgbClr val="000000"/>
                        </a:solidFill>
                        <a:effectLst/>
                        <a:latin typeface="Calibri" panose="020F0502020204030204" pitchFamily="34" charset="0"/>
                      </a:endParaRPr>
                    </a:p>
                  </a:txBody>
                  <a:tcPr marL="9525" marR="9525" marT="9525" marB="0" anchor="ctr">
                    <a:solidFill>
                      <a:srgbClr val="FFFFFF"/>
                    </a:solidFill>
                  </a:tcPr>
                </a:tc>
                <a:tc>
                  <a:txBody>
                    <a:bodyPr/>
                    <a:lstStyle/>
                    <a:p>
                      <a:pPr algn="ctr" fontAlgn="ctr"/>
                      <a:r>
                        <a:rPr lang="es-CO" sz="800" u="none" strike="noStrike">
                          <a:effectLst/>
                        </a:rPr>
                        <a:t>EGRESOS EFECTIVOS</a:t>
                      </a:r>
                      <a:endParaRPr lang="es-CO" sz="800" b="1" i="0" u="none" strike="noStrike">
                        <a:solidFill>
                          <a:srgbClr val="000000"/>
                        </a:solidFill>
                        <a:effectLst/>
                        <a:latin typeface="Calibri" panose="020F0502020204030204" pitchFamily="34" charset="0"/>
                      </a:endParaRPr>
                    </a:p>
                  </a:txBody>
                  <a:tcPr marL="9525" marR="9525" marT="9525" marB="0" anchor="ctr">
                    <a:solidFill>
                      <a:srgbClr val="FFFFFF"/>
                    </a:solidFill>
                  </a:tcPr>
                </a:tc>
                <a:tc>
                  <a:txBody>
                    <a:bodyPr/>
                    <a:lstStyle/>
                    <a:p>
                      <a:pPr algn="ctr" fontAlgn="ctr"/>
                      <a:r>
                        <a:rPr lang="es-CO" sz="800" u="none" strike="noStrike">
                          <a:effectLst/>
                        </a:rPr>
                        <a:t>PROMEDIO MENSUAL DE EGRESOS EFECTIVOS</a:t>
                      </a:r>
                      <a:endParaRPr lang="es-CO" sz="800" b="1" i="0" u="none" strike="noStrike">
                        <a:solidFill>
                          <a:srgbClr val="000000"/>
                        </a:solidFill>
                        <a:effectLst/>
                        <a:latin typeface="Calibri" panose="020F0502020204030204" pitchFamily="34" charset="0"/>
                      </a:endParaRPr>
                    </a:p>
                  </a:txBody>
                  <a:tcPr marL="9525" marR="9525" marT="9525" marB="0" anchor="ctr">
                    <a:solidFill>
                      <a:srgbClr val="FFFFFF"/>
                    </a:solidFill>
                  </a:tcPr>
                </a:tc>
                <a:tc>
                  <a:txBody>
                    <a:bodyPr/>
                    <a:lstStyle/>
                    <a:p>
                      <a:pPr algn="ctr" fontAlgn="ctr"/>
                      <a:r>
                        <a:rPr lang="es-CO" sz="800" u="none" strike="noStrike" dirty="0">
                          <a:effectLst/>
                        </a:rPr>
                        <a:t>INVENTARIO FINAL</a:t>
                      </a:r>
                      <a:endParaRPr lang="es-CO" sz="800" b="1" i="0" u="none" strike="noStrike" dirty="0">
                        <a:solidFill>
                          <a:srgbClr val="000000"/>
                        </a:solidFill>
                        <a:effectLst/>
                        <a:latin typeface="Calibri" panose="020F0502020204030204" pitchFamily="34" charset="0"/>
                      </a:endParaRPr>
                    </a:p>
                  </a:txBody>
                  <a:tcPr marL="9525" marR="9525" marT="9525" marB="0" anchor="ctr">
                    <a:solidFill>
                      <a:srgbClr val="FFFFFF"/>
                    </a:solidFill>
                  </a:tcPr>
                </a:tc>
                <a:extLst>
                  <a:ext uri="{0D108BD9-81ED-4DB2-BD59-A6C34878D82A}">
                    <a16:rowId xmlns:a16="http://schemas.microsoft.com/office/drawing/2014/main" val="3500168882"/>
                  </a:ext>
                </a:extLst>
              </a:tr>
              <a:tr h="333375">
                <a:tc>
                  <a:txBody>
                    <a:bodyPr/>
                    <a:lstStyle/>
                    <a:p>
                      <a:pPr algn="l" fontAlgn="b"/>
                      <a:r>
                        <a:rPr lang="es-CO" sz="1000" u="none" strike="noStrike" dirty="0">
                          <a:effectLst/>
                        </a:rPr>
                        <a:t>JUZGADO PRIMERO PROMISCUO MUNICIPAL DE VILLANUEVA</a:t>
                      </a:r>
                      <a:endParaRPr lang="es-CO"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000" u="none" strike="noStrike">
                          <a:effectLst/>
                        </a:rPr>
                        <a:t>YENIRIS LÓPEZ HERNÁNDEZ</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343</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29</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305</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25</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305</a:t>
                      </a:r>
                      <a:endParaRPr lang="es-CO"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3596522"/>
                  </a:ext>
                </a:extLst>
              </a:tr>
              <a:tr h="333375">
                <a:tc>
                  <a:txBody>
                    <a:bodyPr/>
                    <a:lstStyle/>
                    <a:p>
                      <a:pPr algn="l" fontAlgn="b"/>
                      <a:r>
                        <a:rPr lang="es-CO" sz="1000" u="none" strike="noStrike">
                          <a:effectLst/>
                        </a:rPr>
                        <a:t>JUZGADO SEGUNDO PROMISCUO MUNICIPAL DE VILLANUEVA</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000" u="none" strike="noStrike">
                          <a:effectLst/>
                        </a:rPr>
                        <a:t>CARMEN MANUELA ARIZA</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304</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25</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285</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24</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336</a:t>
                      </a:r>
                      <a:endParaRPr lang="es-CO"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4103394"/>
                  </a:ext>
                </a:extLst>
              </a:tr>
              <a:tr h="333375">
                <a:tc>
                  <a:txBody>
                    <a:bodyPr/>
                    <a:lstStyle/>
                    <a:p>
                      <a:pPr algn="l" fontAlgn="b"/>
                      <a:r>
                        <a:rPr lang="es-CO" sz="1000" u="none" strike="noStrike">
                          <a:effectLst/>
                        </a:rPr>
                        <a:t>JUZGADO PROMISCUO MUNICIPAL DE EL MOLINO</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000" u="none" strike="noStrike">
                          <a:effectLst/>
                        </a:rPr>
                        <a:t>SANDRA CABRERA RIVAS</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114</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10</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126</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11</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55</a:t>
                      </a:r>
                      <a:endParaRPr lang="es-CO"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760846"/>
                  </a:ext>
                </a:extLst>
              </a:tr>
              <a:tr h="333375">
                <a:tc>
                  <a:txBody>
                    <a:bodyPr/>
                    <a:lstStyle/>
                    <a:p>
                      <a:pPr algn="l" fontAlgn="b"/>
                      <a:r>
                        <a:rPr lang="es-CO" sz="1000" u="none" strike="noStrike">
                          <a:effectLst/>
                        </a:rPr>
                        <a:t>JUZGADO PRIMERO PROMISCUO MUNICIPAL DE LAQ JAGUA</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000" u="none" strike="noStrike">
                          <a:effectLst/>
                        </a:rPr>
                        <a:t>LUZMILA MORALES FERNANDEZ</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343</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29</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305</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a:effectLst/>
                        </a:rPr>
                        <a:t>25</a:t>
                      </a:r>
                      <a:endParaRPr lang="es-CO"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000" u="none" strike="noStrike" dirty="0">
                          <a:effectLst/>
                        </a:rPr>
                        <a:t>305</a:t>
                      </a:r>
                      <a:endParaRPr lang="es-CO"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6972777"/>
                  </a:ext>
                </a:extLst>
              </a:tr>
            </a:tbl>
          </a:graphicData>
        </a:graphic>
      </p:graphicFrame>
      <p:sp>
        <p:nvSpPr>
          <p:cNvPr id="19" name="Rectángulo 18">
            <a:extLst>
              <a:ext uri="{FF2B5EF4-FFF2-40B4-BE49-F238E27FC236}">
                <a16:creationId xmlns:a16="http://schemas.microsoft.com/office/drawing/2014/main" id="{F8745FEA-4948-4B0F-874E-9E78BB8968F7}"/>
              </a:ext>
            </a:extLst>
          </p:cNvPr>
          <p:cNvSpPr/>
          <p:nvPr/>
        </p:nvSpPr>
        <p:spPr>
          <a:xfrm>
            <a:off x="1411288" y="1072766"/>
            <a:ext cx="6367462" cy="369332"/>
          </a:xfrm>
          <a:prstGeom prst="rect">
            <a:avLst/>
          </a:prstGeom>
        </p:spPr>
        <p:txBody>
          <a:bodyPr wrap="square">
            <a:spAutoFit/>
          </a:bodyPr>
          <a:lstStyle/>
          <a:p>
            <a:r>
              <a:rPr lang="es-CO" sz="1800" dirty="0">
                <a:solidFill>
                  <a:schemeClr val="accent2">
                    <a:lumMod val="75000"/>
                  </a:schemeClr>
                </a:solidFill>
                <a:latin typeface="Lilita One" panose="020B0604020202020204" charset="0"/>
              </a:rPr>
              <a:t>GESTIÓN JUDICIAL JUZGADOS CIRCUITO DE VILLANUEVA </a:t>
            </a:r>
          </a:p>
        </p:txBody>
      </p:sp>
    </p:spTree>
    <p:extLst>
      <p:ext uri="{BB962C8B-B14F-4D97-AF65-F5344CB8AC3E}">
        <p14:creationId xmlns:p14="http://schemas.microsoft.com/office/powerpoint/2010/main" val="1147950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1946563" y="1038372"/>
            <a:ext cx="5403273" cy="369332"/>
          </a:xfrm>
          <a:prstGeom prst="rect">
            <a:avLst/>
          </a:prstGeom>
        </p:spPr>
        <p:txBody>
          <a:bodyPr wrap="square">
            <a:spAutoFit/>
          </a:bodyPr>
          <a:lstStyle/>
          <a:p>
            <a:r>
              <a:rPr lang="es-CO" sz="1800" dirty="0">
                <a:solidFill>
                  <a:srgbClr val="2A5C9E"/>
                </a:solidFill>
                <a:latin typeface="Lilita One" panose="020B0604020202020204" charset="0"/>
              </a:rPr>
              <a:t>MEDIDAS PARA MEJORAR EL ACCESO A LA JUSTICIA</a:t>
            </a:r>
          </a:p>
        </p:txBody>
      </p:sp>
      <p:sp>
        <p:nvSpPr>
          <p:cNvPr id="19" name="Rectángulo 18"/>
          <p:cNvSpPr/>
          <p:nvPr/>
        </p:nvSpPr>
        <p:spPr>
          <a:xfrm>
            <a:off x="1236919" y="1518373"/>
            <a:ext cx="6703313" cy="3139321"/>
          </a:xfrm>
          <a:prstGeom prst="rect">
            <a:avLst/>
          </a:prstGeom>
        </p:spPr>
        <p:txBody>
          <a:bodyPr wrap="square">
            <a:spAutoFit/>
          </a:bodyPr>
          <a:lstStyle/>
          <a:p>
            <a:r>
              <a:rPr lang="es-CO" sz="1600" dirty="0">
                <a:solidFill>
                  <a:schemeClr val="tx1"/>
                </a:solidFill>
                <a:latin typeface="Lilita One" panose="020B0604020202020204" charset="0"/>
              </a:rPr>
              <a:t>INFRAESTRUCTURA JUDICIAL</a:t>
            </a:r>
          </a:p>
          <a:p>
            <a:endParaRPr lang="es-CO" dirty="0">
              <a:latin typeface="Josefin Sans" panose="020B0604020202020204" charset="0"/>
            </a:endParaRPr>
          </a:p>
          <a:p>
            <a:pPr algn="just"/>
            <a:r>
              <a:rPr lang="es-CO" dirty="0">
                <a:latin typeface="Arial" panose="020B0604020202020204" pitchFamily="34" charset="0"/>
                <a:cs typeface="Arial" panose="020B0604020202020204" pitchFamily="34" charset="0"/>
              </a:rPr>
              <a:t>Durante el año 2019 la Dirección Seccional de Administración Judicial de Valledupar – Oficina de Coordinación Administrativa de Riohacha llevaron a cabo la ejecución de nueve contratos en infraestructura en el Distrito de La Guajira por valor de $2.082.870.256, de los cuales corresponden a un contrato de interventoría técnica, administrativa, jurídica, financiera, contable y ambiental para la etapa I de la repotenciación y adecuación del sistema eléctrico y detección de incendios del Palacio de Justicia de Riohacha, un contrato de inversión para el suministro e instalación de aires acondicionados en los Palacios de Justicia de Riohacha y San Juan del Cesar, un contrato para la realización de la etapa I de la repotenciación y adecuación del sistema eléctrico y detección de incendios en el Palacio de Justicia de Riohacha y seis contratos de manteamiento y adecuación de la planta física en el Departamento de La Guajira. </a:t>
            </a:r>
          </a:p>
        </p:txBody>
      </p:sp>
    </p:spTree>
    <p:extLst>
      <p:ext uri="{BB962C8B-B14F-4D97-AF65-F5344CB8AC3E}">
        <p14:creationId xmlns:p14="http://schemas.microsoft.com/office/powerpoint/2010/main" val="192373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2621144" y="1038372"/>
            <a:ext cx="4572000" cy="584775"/>
          </a:xfrm>
          <a:prstGeom prst="rect">
            <a:avLst/>
          </a:prstGeom>
        </p:spPr>
        <p:txBody>
          <a:bodyPr>
            <a:spAutoFit/>
          </a:bodyPr>
          <a:lstStyle/>
          <a:p>
            <a:r>
              <a:rPr lang="es-CO" sz="1800" dirty="0">
                <a:solidFill>
                  <a:srgbClr val="2A5C9E"/>
                </a:solidFill>
                <a:latin typeface="Lilita One" panose="020B0604020202020204" charset="0"/>
              </a:rPr>
              <a:t>CARRERA JUDICIAL - CONCURSOS</a:t>
            </a:r>
          </a:p>
          <a:p>
            <a:endParaRPr lang="es-CO" dirty="0"/>
          </a:p>
        </p:txBody>
      </p:sp>
      <p:sp>
        <p:nvSpPr>
          <p:cNvPr id="18" name="Rectángulo 17"/>
          <p:cNvSpPr/>
          <p:nvPr/>
        </p:nvSpPr>
        <p:spPr>
          <a:xfrm>
            <a:off x="1288862" y="1419499"/>
            <a:ext cx="6401993" cy="3539430"/>
          </a:xfrm>
          <a:prstGeom prst="rect">
            <a:avLst/>
          </a:prstGeom>
        </p:spPr>
        <p:txBody>
          <a:bodyPr wrap="square">
            <a:spAutoFit/>
          </a:bodyPr>
          <a:lstStyle/>
          <a:p>
            <a:pPr algn="just"/>
            <a:r>
              <a:rPr lang="es-CO" dirty="0">
                <a:latin typeface="Arial" panose="020B0604020202020204" pitchFamily="34" charset="0"/>
                <a:cs typeface="Arial" panose="020B0604020202020204" pitchFamily="34" charset="0"/>
              </a:rPr>
              <a:t>Dentro del pilar estratégico de carrera judicial, desarrollo del talento humano y gestión del conocimiento; durante el año 2019, se desarrolló la prueba de  conocimientos y aptitudes de la convocatoria No. 4, para proveer las vacantes de empleados judiciales en el Departamento de La Guajira, la cual se realizó en la ciudad de Riohacha – Universidad de La Guajira. </a:t>
            </a:r>
          </a:p>
          <a:p>
            <a:endParaRPr lang="es-CO" dirty="0">
              <a:latin typeface="Josefin Sans" panose="020B0604020202020204" charset="0"/>
            </a:endParaRPr>
          </a:p>
          <a:p>
            <a:pPr algn="just"/>
            <a:r>
              <a:rPr lang="es-CO" dirty="0"/>
              <a:t>A través de los Acuerdos 25 y 27 de 2017 el Consejo Seccional de la Judicatura de La Guajira, convocó a todos los interesados para que, durante los días 9 al 27 de octubre de 2017, se inscribieran en el concurso de méritos para conformar los Registros Seccionales de Elegibles con los cuales se proveerán los cargos de empleados de carrera de los Tribunales, Juzgados y Centros de Servicios de esta jurisdicción territorial. "Los Registros de Elegibles empezarán a regir una vez se hayan agotado o perdido vigencia los existentes, convocatoria que de manera virtual ascendió al número 1.455 de aspirantes para este Distrito Judicial.</a:t>
            </a:r>
          </a:p>
          <a:p>
            <a:endParaRPr lang="es-CO" dirty="0">
              <a:latin typeface="Josefin Sans" panose="020B0604020202020204" charset="0"/>
            </a:endParaRPr>
          </a:p>
        </p:txBody>
      </p:sp>
    </p:spTree>
    <p:extLst>
      <p:ext uri="{BB962C8B-B14F-4D97-AF65-F5344CB8AC3E}">
        <p14:creationId xmlns:p14="http://schemas.microsoft.com/office/powerpoint/2010/main" val="51910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553307" y="1288968"/>
            <a:ext cx="6263364" cy="338554"/>
          </a:xfrm>
          <a:prstGeom prst="rect">
            <a:avLst/>
          </a:prstGeom>
        </p:spPr>
        <p:txBody>
          <a:bodyPr wrap="square">
            <a:spAutoFit/>
          </a:bodyPr>
          <a:lstStyle/>
          <a:p>
            <a:pPr algn="ctr"/>
            <a:r>
              <a:rPr lang="es-CO" sz="1600" dirty="0">
                <a:solidFill>
                  <a:srgbClr val="2A5C9E"/>
                </a:solidFill>
                <a:latin typeface="Lilita One" panose="020B0604020202020204" charset="0"/>
              </a:rPr>
              <a:t>GESTION REALIZADA EN LA VIGENCIA 2019 </a:t>
            </a:r>
          </a:p>
        </p:txBody>
      </p:sp>
      <p:sp>
        <p:nvSpPr>
          <p:cNvPr id="18" name="Rectángulo 17"/>
          <p:cNvSpPr/>
          <p:nvPr/>
        </p:nvSpPr>
        <p:spPr>
          <a:xfrm>
            <a:off x="772745" y="2130699"/>
            <a:ext cx="7598509" cy="1969770"/>
          </a:xfrm>
          <a:prstGeom prst="rect">
            <a:avLst/>
          </a:prstGeom>
        </p:spPr>
        <p:txBody>
          <a:bodyPr wrap="square">
            <a:spAutoFit/>
          </a:bodyPr>
          <a:lstStyle/>
          <a:p>
            <a:pPr algn="just"/>
            <a:r>
              <a:rPr lang="es-CO" sz="1600" dirty="0">
                <a:latin typeface="Arial" panose="020B0604020202020204" pitchFamily="34" charset="0"/>
                <a:cs typeface="Arial" panose="020B0604020202020204" pitchFamily="34" charset="0"/>
              </a:rPr>
              <a:t>De igual manera se garantizó la calificación de servicios al 100% de los Funcionarios Judiciales, se dio cumplimiento al cronograma de las convocatorias en trámite, se garantiza el respeto y cumplimiento de las normas de carrera en la designación de los servidores frente a vacantes definitivas, es así que fueron calificados 21 funcionarios y 108 empleados en carrera</a:t>
            </a:r>
          </a:p>
          <a:p>
            <a:pPr algn="just"/>
            <a:endParaRPr lang="es-CO" dirty="0">
              <a:latin typeface="Arial" panose="020B0604020202020204" pitchFamily="34" charset="0"/>
              <a:cs typeface="Arial" panose="020B0604020202020204" pitchFamily="34" charset="0"/>
            </a:endParaRPr>
          </a:p>
          <a:p>
            <a:r>
              <a:rPr lang="es-CO" dirty="0"/>
              <a:t> </a:t>
            </a:r>
            <a:endParaRPr lang="es-CO" sz="1600" dirty="0">
              <a:solidFill>
                <a:srgbClr val="2A5C9E"/>
              </a:solidFill>
              <a:latin typeface="Lilita One" panose="020B0604020202020204" charset="0"/>
            </a:endParaRPr>
          </a:p>
          <a:p>
            <a:endParaRPr lang="es-CO" dirty="0"/>
          </a:p>
        </p:txBody>
      </p:sp>
    </p:spTree>
    <p:extLst>
      <p:ext uri="{BB962C8B-B14F-4D97-AF65-F5344CB8AC3E}">
        <p14:creationId xmlns:p14="http://schemas.microsoft.com/office/powerpoint/2010/main" val="224952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2847372" y="2321309"/>
            <a:ext cx="5555848" cy="1323439"/>
          </a:xfrm>
          <a:prstGeom prst="rect">
            <a:avLst/>
          </a:prstGeom>
        </p:spPr>
        <p:txBody>
          <a:bodyPr wrap="square">
            <a:spAutoFit/>
          </a:bodyPr>
          <a:lstStyle/>
          <a:p>
            <a:pPr algn="just"/>
            <a:r>
              <a:rPr lang="es-CO" sz="1600" dirty="0">
                <a:latin typeface="Arial" panose="020B0604020202020204" pitchFamily="34" charset="0"/>
                <a:ea typeface="Times New Roman" panose="02020603050405020304" pitchFamily="18" charset="0"/>
                <a:cs typeface="Arial" panose="020B0604020202020204" pitchFamily="34" charset="0"/>
              </a:rPr>
              <a:t>Para</a:t>
            </a:r>
            <a:r>
              <a:rPr lang="es-CO" sz="1600" spc="26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mejor</a:t>
            </a:r>
            <a:r>
              <a:rPr lang="es-CO" sz="1600" spc="3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ilustración</a:t>
            </a:r>
            <a:r>
              <a:rPr lang="es-CO" sz="1600" spc="1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de</a:t>
            </a:r>
            <a:r>
              <a:rPr lang="es-CO" sz="1600" spc="3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la</a:t>
            </a:r>
            <a:r>
              <a:rPr lang="es-CO" sz="1600" spc="26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comunidad,</a:t>
            </a:r>
            <a:r>
              <a:rPr lang="es-CO" sz="1600" spc="7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se</a:t>
            </a:r>
            <a:r>
              <a:rPr lang="es-CO" sz="1600" spc="28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presentará</a:t>
            </a:r>
            <a:r>
              <a:rPr lang="es-CO" sz="1600" spc="4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la</a:t>
            </a:r>
            <a:r>
              <a:rPr lang="es-CO" sz="1600" spc="26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situación</a:t>
            </a:r>
            <a:r>
              <a:rPr lang="es-CO" sz="1600" spc="7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actual</a:t>
            </a:r>
            <a:r>
              <a:rPr lang="es-CO" sz="1600" spc="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del</a:t>
            </a:r>
            <a:r>
              <a:rPr lang="es-CO" sz="1600" spc="25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servicio</a:t>
            </a:r>
            <a:r>
              <a:rPr lang="es-CO" sz="1600" spc="6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de administración</a:t>
            </a:r>
            <a:r>
              <a:rPr lang="es-CO" sz="1600" spc="15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de</a:t>
            </a:r>
            <a:r>
              <a:rPr lang="es-CO" sz="1600" spc="24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justicia</a:t>
            </a:r>
            <a:r>
              <a:rPr lang="es-CO" sz="1600" spc="19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en</a:t>
            </a:r>
            <a:r>
              <a:rPr lang="es-CO" sz="1600" spc="7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La</a:t>
            </a:r>
            <a:r>
              <a:rPr lang="es-CO" sz="1600" spc="3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Guajira,</a:t>
            </a:r>
            <a:r>
              <a:rPr lang="es-CO" sz="1600" spc="6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en</a:t>
            </a:r>
            <a:r>
              <a:rPr lang="es-CO" sz="1600" spc="3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sus</a:t>
            </a:r>
            <a:r>
              <a:rPr lang="es-CO" sz="1600" spc="6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distintas</a:t>
            </a:r>
            <a:r>
              <a:rPr lang="es-CO" sz="1600" spc="5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jurisdicciones,</a:t>
            </a:r>
            <a:r>
              <a:rPr lang="es-CO" sz="1600" spc="28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niveles</a:t>
            </a:r>
            <a:r>
              <a:rPr lang="es-CO" sz="1600" spc="5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y especialidades.</a:t>
            </a:r>
            <a:r>
              <a:rPr lang="es-CO" sz="1600" spc="2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así</a:t>
            </a:r>
            <a:r>
              <a:rPr lang="es-CO" sz="1600" spc="17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como</a:t>
            </a:r>
            <a:r>
              <a:rPr lang="es-CO" sz="1600" spc="20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la</a:t>
            </a:r>
            <a:r>
              <a:rPr lang="es-CO" sz="1600" spc="15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actual</a:t>
            </a:r>
            <a:r>
              <a:rPr lang="es-CO" sz="1600" spc="19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organización</a:t>
            </a:r>
            <a:r>
              <a:rPr lang="es-CO" sz="1600" spc="27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administrativa</a:t>
            </a:r>
            <a:endParaRPr lang="es-CO" sz="1600" dirty="0">
              <a:latin typeface="Arial" panose="020B0604020202020204" pitchFamily="34" charset="0"/>
              <a:cs typeface="Arial" panose="020B0604020202020204" pitchFamily="34" charset="0"/>
            </a:endParaRPr>
          </a:p>
        </p:txBody>
      </p:sp>
      <p:pic>
        <p:nvPicPr>
          <p:cNvPr id="19" name="Imagen 18"/>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16927" t="1457" r="4358" b="2530"/>
          <a:stretch/>
        </p:blipFill>
        <p:spPr>
          <a:xfrm>
            <a:off x="740780" y="1424806"/>
            <a:ext cx="1716729" cy="2792005"/>
          </a:xfrm>
          <a:prstGeom prst="rect">
            <a:avLst/>
          </a:prstGeom>
        </p:spPr>
      </p:pic>
      <p:sp>
        <p:nvSpPr>
          <p:cNvPr id="22" name="Google Shape;272;p30"/>
          <p:cNvSpPr/>
          <p:nvPr/>
        </p:nvSpPr>
        <p:spPr>
          <a:xfrm>
            <a:off x="619721" y="1200690"/>
            <a:ext cx="1958846" cy="3147383"/>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5;p35">
            <a:extLst>
              <a:ext uri="{FF2B5EF4-FFF2-40B4-BE49-F238E27FC236}">
                <a16:creationId xmlns:a16="http://schemas.microsoft.com/office/drawing/2014/main" id="{D573D635-B86B-43D4-9556-7C5926DFD80C}"/>
              </a:ext>
            </a:extLst>
          </p:cNvPr>
          <p:cNvSpPr txBox="1">
            <a:spLocks/>
          </p:cNvSpPr>
          <p:nvPr/>
        </p:nvSpPr>
        <p:spPr>
          <a:xfrm>
            <a:off x="568639" y="4374891"/>
            <a:ext cx="1958846" cy="46776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050" dirty="0">
                <a:solidFill>
                  <a:srgbClr val="1D4CAB"/>
                </a:solidFill>
              </a:rPr>
              <a:t>Edificio Caracolí </a:t>
            </a:r>
          </a:p>
          <a:p>
            <a:pPr algn="ctr"/>
            <a:r>
              <a:rPr lang="es-CO" sz="1050" dirty="0">
                <a:solidFill>
                  <a:srgbClr val="1D4CAB"/>
                </a:solidFill>
              </a:rPr>
              <a:t>Calle 8 No 12- 86 – 5º Piso</a:t>
            </a:r>
          </a:p>
          <a:p>
            <a:pPr algn="ctr"/>
            <a:r>
              <a:rPr lang="es-CO" sz="1050" dirty="0">
                <a:solidFill>
                  <a:srgbClr val="1D4CAB"/>
                </a:solidFill>
              </a:rPr>
              <a:t>Riohacha – La Guajira </a:t>
            </a:r>
          </a:p>
        </p:txBody>
      </p:sp>
      <p:sp>
        <p:nvSpPr>
          <p:cNvPr id="21" name="Google Shape;1145;p35">
            <a:extLst>
              <a:ext uri="{FF2B5EF4-FFF2-40B4-BE49-F238E27FC236}">
                <a16:creationId xmlns:a16="http://schemas.microsoft.com/office/drawing/2014/main" id="{436EC231-E15F-4E1A-A3E1-D9C6997E80C7}"/>
              </a:ext>
            </a:extLst>
          </p:cNvPr>
          <p:cNvSpPr txBox="1">
            <a:spLocks/>
          </p:cNvSpPr>
          <p:nvPr/>
        </p:nvSpPr>
        <p:spPr>
          <a:xfrm>
            <a:off x="2939970" y="1288497"/>
            <a:ext cx="5463250" cy="5665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800" b="1" dirty="0">
                <a:solidFill>
                  <a:srgbClr val="1D4CAB"/>
                </a:solidFill>
              </a:rPr>
              <a:t>SEDE CONSEJO SECCIONAL DE LA JUDICATURA DE LA GUAJIRA </a:t>
            </a:r>
          </a:p>
        </p:txBody>
      </p:sp>
    </p:spTree>
    <p:extLst>
      <p:ext uri="{BB962C8B-B14F-4D97-AF65-F5344CB8AC3E}">
        <p14:creationId xmlns:p14="http://schemas.microsoft.com/office/powerpoint/2010/main" val="23303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31895" y="1169703"/>
            <a:ext cx="4994564" cy="338554"/>
          </a:xfrm>
          <a:prstGeom prst="rect">
            <a:avLst/>
          </a:prstGeom>
        </p:spPr>
        <p:txBody>
          <a:bodyPr wrap="square">
            <a:spAutoFit/>
          </a:bodyPr>
          <a:lstStyle/>
          <a:p>
            <a:r>
              <a:rPr lang="es-CO" sz="1600" dirty="0">
                <a:solidFill>
                  <a:srgbClr val="2A5C9E"/>
                </a:solidFill>
                <a:latin typeface="Lilita One" panose="020B0604020202020204" charset="0"/>
              </a:rPr>
              <a:t>TRAMITES DE RESOLUCIONES DE ESCALAFON 2019</a:t>
            </a:r>
            <a:r>
              <a:rPr lang="es-CO" dirty="0"/>
              <a:t> </a:t>
            </a:r>
          </a:p>
        </p:txBody>
      </p:sp>
      <p:graphicFrame>
        <p:nvGraphicFramePr>
          <p:cNvPr id="18" name="Tabla 17"/>
          <p:cNvGraphicFramePr>
            <a:graphicFrameLocks noGrp="1"/>
          </p:cNvGraphicFramePr>
          <p:nvPr>
            <p:extLst>
              <p:ext uri="{D42A27DB-BD31-4B8C-83A1-F6EECF244321}">
                <p14:modId xmlns:p14="http://schemas.microsoft.com/office/powerpoint/2010/main" val="3995436103"/>
              </p:ext>
            </p:extLst>
          </p:nvPr>
        </p:nvGraphicFramePr>
        <p:xfrm>
          <a:off x="1012594" y="1633203"/>
          <a:ext cx="2881134" cy="2286000"/>
        </p:xfrm>
        <a:graphic>
          <a:graphicData uri="http://schemas.openxmlformats.org/drawingml/2006/table">
            <a:tbl>
              <a:tblPr firstRow="1" bandRow="1">
                <a:tableStyleId>{BC89EF96-8CEA-46FF-86C4-4CE0E7609802}</a:tableStyleId>
              </a:tblPr>
              <a:tblGrid>
                <a:gridCol w="2309340">
                  <a:extLst>
                    <a:ext uri="{9D8B030D-6E8A-4147-A177-3AD203B41FA5}">
                      <a16:colId xmlns:a16="http://schemas.microsoft.com/office/drawing/2014/main" val="3906589751"/>
                    </a:ext>
                  </a:extLst>
                </a:gridCol>
                <a:gridCol w="571794">
                  <a:extLst>
                    <a:ext uri="{9D8B030D-6E8A-4147-A177-3AD203B41FA5}">
                      <a16:colId xmlns:a16="http://schemas.microsoft.com/office/drawing/2014/main" val="4061470436"/>
                    </a:ext>
                  </a:extLst>
                </a:gridCol>
              </a:tblGrid>
              <a:tr h="431740">
                <a:tc>
                  <a:txBody>
                    <a:bodyPr/>
                    <a:lstStyle/>
                    <a:p>
                      <a:pPr algn="l"/>
                      <a:r>
                        <a:rPr lang="es-CO" b="0" dirty="0">
                          <a:latin typeface="Josefin Sans" panose="020B0604020202020204" charset="0"/>
                        </a:rPr>
                        <a:t>Inscripciones al registro nacional</a:t>
                      </a:r>
                    </a:p>
                    <a:p>
                      <a:pPr algn="l"/>
                      <a:r>
                        <a:rPr lang="es-CO" b="0" dirty="0">
                          <a:latin typeface="Josefin Sans" panose="020B0604020202020204" charset="0"/>
                        </a:rPr>
                        <a:t>de escalafón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342922"/>
                  </a:ext>
                </a:extLst>
              </a:tr>
              <a:tr h="431740">
                <a:tc>
                  <a:txBody>
                    <a:bodyPr/>
                    <a:lstStyle/>
                    <a:p>
                      <a:pPr algn="l"/>
                      <a:r>
                        <a:rPr lang="es-CO" dirty="0">
                          <a:latin typeface="Josefin Sans" panose="020B0604020202020204" charset="0"/>
                        </a:rPr>
                        <a:t>Actualizaciones al registro </a:t>
                      </a:r>
                    </a:p>
                    <a:p>
                      <a:pPr algn="l"/>
                      <a:r>
                        <a:rPr lang="es-CO" dirty="0">
                          <a:latin typeface="Josefin Sans" panose="020B0604020202020204" charset="0"/>
                        </a:rPr>
                        <a:t>nacional de escalafón</a:t>
                      </a:r>
                      <a:r>
                        <a:rPr lang="es-CO"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943994"/>
                  </a:ext>
                </a:extLst>
              </a:tr>
              <a:tr h="431740">
                <a:tc>
                  <a:txBody>
                    <a:bodyPr/>
                    <a:lstStyle/>
                    <a:p>
                      <a:pPr algn="l"/>
                      <a:r>
                        <a:rPr lang="es-CO" dirty="0">
                          <a:latin typeface="Josefin Sans" panose="020B0604020202020204" charset="0"/>
                        </a:rPr>
                        <a:t>Exclusiones al registro nacional de</a:t>
                      </a:r>
                    </a:p>
                    <a:p>
                      <a:pPr algn="l"/>
                      <a:r>
                        <a:rPr lang="es-CO" dirty="0">
                          <a:latin typeface="Josefin Sans" panose="020B0604020202020204" charset="0"/>
                        </a:rPr>
                        <a:t>escalafón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250735"/>
                  </a:ext>
                </a:extLst>
              </a:tr>
              <a:tr h="179892">
                <a:tc>
                  <a:txBody>
                    <a:bodyPr/>
                    <a:lstStyle/>
                    <a:p>
                      <a:pPr algn="l"/>
                      <a:r>
                        <a:rPr lang="es-CO" dirty="0">
                          <a:latin typeface="Josefin Sans" panose="020B060402020202020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341437"/>
                  </a:ext>
                </a:extLst>
              </a:tr>
            </a:tbl>
          </a:graphicData>
        </a:graphic>
      </p:graphicFrame>
      <p:sp>
        <p:nvSpPr>
          <p:cNvPr id="19" name="Rectángulo 18">
            <a:extLst>
              <a:ext uri="{FF2B5EF4-FFF2-40B4-BE49-F238E27FC236}">
                <a16:creationId xmlns:a16="http://schemas.microsoft.com/office/drawing/2014/main" id="{B68E2171-C231-47E5-865B-DF6BF4CB99F9}"/>
              </a:ext>
            </a:extLst>
          </p:cNvPr>
          <p:cNvSpPr/>
          <p:nvPr/>
        </p:nvSpPr>
        <p:spPr>
          <a:xfrm>
            <a:off x="5976049" y="2688585"/>
            <a:ext cx="3020379" cy="338554"/>
          </a:xfrm>
          <a:prstGeom prst="rect">
            <a:avLst/>
          </a:prstGeom>
        </p:spPr>
        <p:txBody>
          <a:bodyPr wrap="none">
            <a:spAutoFit/>
          </a:bodyPr>
          <a:lstStyle/>
          <a:p>
            <a:r>
              <a:rPr lang="es-CO" sz="1600" dirty="0">
                <a:solidFill>
                  <a:srgbClr val="2A5C9E"/>
                </a:solidFill>
                <a:latin typeface="Lilita One" panose="020B0604020202020204" charset="0"/>
              </a:rPr>
              <a:t>TRAMITES DE TRASLADOS 2019 </a:t>
            </a:r>
          </a:p>
        </p:txBody>
      </p:sp>
      <p:graphicFrame>
        <p:nvGraphicFramePr>
          <p:cNvPr id="21" name="Tabla 20">
            <a:extLst>
              <a:ext uri="{FF2B5EF4-FFF2-40B4-BE49-F238E27FC236}">
                <a16:creationId xmlns:a16="http://schemas.microsoft.com/office/drawing/2014/main" id="{F6FAE1F9-CCB9-4AAA-85F7-E4D1011717CC}"/>
              </a:ext>
            </a:extLst>
          </p:cNvPr>
          <p:cNvGraphicFramePr>
            <a:graphicFrameLocks noGrp="1"/>
          </p:cNvGraphicFramePr>
          <p:nvPr>
            <p:extLst>
              <p:ext uri="{D42A27DB-BD31-4B8C-83A1-F6EECF244321}">
                <p14:modId xmlns:p14="http://schemas.microsoft.com/office/powerpoint/2010/main" val="1782396176"/>
              </p:ext>
            </p:extLst>
          </p:nvPr>
        </p:nvGraphicFramePr>
        <p:xfrm>
          <a:off x="6053218" y="3192121"/>
          <a:ext cx="2478643" cy="1469864"/>
        </p:xfrm>
        <a:graphic>
          <a:graphicData uri="http://schemas.openxmlformats.org/drawingml/2006/table">
            <a:tbl>
              <a:tblPr firstRow="1" bandRow="1">
                <a:tableStyleId>{BC89EF96-8CEA-46FF-86C4-4CE0E7609802}</a:tableStyleId>
              </a:tblPr>
              <a:tblGrid>
                <a:gridCol w="1796613">
                  <a:extLst>
                    <a:ext uri="{9D8B030D-6E8A-4147-A177-3AD203B41FA5}">
                      <a16:colId xmlns:a16="http://schemas.microsoft.com/office/drawing/2014/main" val="646658076"/>
                    </a:ext>
                  </a:extLst>
                </a:gridCol>
                <a:gridCol w="682030">
                  <a:extLst>
                    <a:ext uri="{9D8B030D-6E8A-4147-A177-3AD203B41FA5}">
                      <a16:colId xmlns:a16="http://schemas.microsoft.com/office/drawing/2014/main" val="2615666887"/>
                    </a:ext>
                  </a:extLst>
                </a:gridCol>
              </a:tblGrid>
              <a:tr h="646904">
                <a:tc>
                  <a:txBody>
                    <a:bodyPr/>
                    <a:lstStyle/>
                    <a:p>
                      <a:pPr algn="ctr"/>
                      <a:r>
                        <a:rPr lang="es-CO" b="0" dirty="0">
                          <a:latin typeface="Josefin Sans" panose="020B0604020202020204" charset="0"/>
                        </a:rPr>
                        <a:t>Servidores de carrera</a:t>
                      </a:r>
                    </a:p>
                  </a:txBody>
                  <a:tcPr/>
                </a:tc>
                <a:tc>
                  <a:txBody>
                    <a:bodyPr/>
                    <a:lstStyle/>
                    <a:p>
                      <a:pPr algn="ctr"/>
                      <a:r>
                        <a:rPr lang="es-CO" b="0" dirty="0"/>
                        <a:t>2</a:t>
                      </a:r>
                    </a:p>
                  </a:txBody>
                  <a:tcPr/>
                </a:tc>
                <a:extLst>
                  <a:ext uri="{0D108BD9-81ED-4DB2-BD59-A6C34878D82A}">
                    <a16:rowId xmlns:a16="http://schemas.microsoft.com/office/drawing/2014/main" val="1416860165"/>
                  </a:ext>
                </a:extLst>
              </a:tr>
              <a:tr h="450272">
                <a:tc>
                  <a:txBody>
                    <a:bodyPr/>
                    <a:lstStyle/>
                    <a:p>
                      <a:pPr algn="ctr"/>
                      <a:r>
                        <a:rPr lang="es-CO" dirty="0">
                          <a:latin typeface="Josefin Sans" panose="020B0604020202020204" charset="0"/>
                        </a:rPr>
                        <a:t>Por Razones de Salud </a:t>
                      </a:r>
                    </a:p>
                  </a:txBody>
                  <a:tcPr/>
                </a:tc>
                <a:tc>
                  <a:txBody>
                    <a:bodyPr/>
                    <a:lstStyle/>
                    <a:p>
                      <a:pPr algn="ctr"/>
                      <a:r>
                        <a:rPr lang="es-CO" dirty="0"/>
                        <a:t>0</a:t>
                      </a:r>
                    </a:p>
                  </a:txBody>
                  <a:tcPr/>
                </a:tc>
                <a:extLst>
                  <a:ext uri="{0D108BD9-81ED-4DB2-BD59-A6C34878D82A}">
                    <a16:rowId xmlns:a16="http://schemas.microsoft.com/office/drawing/2014/main" val="3615826301"/>
                  </a:ext>
                </a:extLst>
              </a:tr>
              <a:tr h="187614">
                <a:tc>
                  <a:txBody>
                    <a:bodyPr/>
                    <a:lstStyle/>
                    <a:p>
                      <a:pPr algn="ctr"/>
                      <a:r>
                        <a:rPr lang="es-CO" dirty="0">
                          <a:latin typeface="Josefin Sans" panose="020B0604020202020204" charset="0"/>
                        </a:rPr>
                        <a:t>Total</a:t>
                      </a:r>
                    </a:p>
                  </a:txBody>
                  <a:tcPr/>
                </a:tc>
                <a:tc>
                  <a:txBody>
                    <a:bodyPr/>
                    <a:lstStyle/>
                    <a:p>
                      <a:pPr algn="ctr"/>
                      <a:r>
                        <a:rPr lang="es-CO" dirty="0"/>
                        <a:t>2</a:t>
                      </a:r>
                    </a:p>
                  </a:txBody>
                  <a:tcPr/>
                </a:tc>
                <a:extLst>
                  <a:ext uri="{0D108BD9-81ED-4DB2-BD59-A6C34878D82A}">
                    <a16:rowId xmlns:a16="http://schemas.microsoft.com/office/drawing/2014/main" val="2825045593"/>
                  </a:ext>
                </a:extLst>
              </a:tr>
            </a:tbl>
          </a:graphicData>
        </a:graphic>
      </p:graphicFrame>
      <p:sp>
        <p:nvSpPr>
          <p:cNvPr id="25" name="Rectangle 1">
            <a:extLst>
              <a:ext uri="{FF2B5EF4-FFF2-40B4-BE49-F238E27FC236}">
                <a16:creationId xmlns:a16="http://schemas.microsoft.com/office/drawing/2014/main" id="{A29E7607-7B5E-4FD6-9DE7-D61DBDDB5A3F}"/>
              </a:ext>
            </a:extLst>
          </p:cNvPr>
          <p:cNvSpPr>
            <a:spLocks noChangeArrowheads="1"/>
          </p:cNvSpPr>
          <p:nvPr/>
        </p:nvSpPr>
        <p:spPr bwMode="auto">
          <a:xfrm>
            <a:off x="3970897" y="1620469"/>
            <a:ext cx="3634623" cy="7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74589" bIns="38088" numCol="1" anchor="ctr" anchorCtr="0" compatLnSpc="1">
            <a:prstTxWarp prst="textNoShape">
              <a:avLst/>
            </a:prstTxWarp>
            <a:spAutoFit/>
          </a:bodyPr>
          <a:lstStyle/>
          <a:p>
            <a:pPr algn="ctr" eaLnBrk="0" fontAlgn="base" hangingPunct="0">
              <a:spcBef>
                <a:spcPct val="0"/>
              </a:spcBef>
              <a:spcAft>
                <a:spcPct val="0"/>
              </a:spcAft>
              <a:buClrTx/>
            </a:pPr>
            <a:r>
              <a:rPr lang="es-CO" sz="1600" dirty="0">
                <a:solidFill>
                  <a:srgbClr val="2A5C9E"/>
                </a:solidFill>
                <a:latin typeface="Lilita One" panose="020B0604020202020204" charset="0"/>
              </a:rPr>
              <a:t>REGISTRO NACIONAL DE ABOGADOS </a:t>
            </a:r>
            <a:endParaRPr kumimoji="0" lang="es-ES" altLang="es-CO" sz="2400" u="none" strike="noStrike" cap="none" normalizeH="0" baseline="0" dirty="0">
              <a:ln>
                <a:noFill/>
              </a:ln>
              <a:solidFill>
                <a:schemeClr val="accent2">
                  <a:lumMod val="75000"/>
                </a:schemeClr>
              </a:solidFill>
              <a:effectLst/>
              <a:latin typeface="Lilita One" panose="020B060402020202020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27" name="Tabla 26">
            <a:extLst>
              <a:ext uri="{FF2B5EF4-FFF2-40B4-BE49-F238E27FC236}">
                <a16:creationId xmlns:a16="http://schemas.microsoft.com/office/drawing/2014/main" id="{D2422254-0ABA-4DCA-A9F2-62B00205B36C}"/>
              </a:ext>
            </a:extLst>
          </p:cNvPr>
          <p:cNvGraphicFramePr>
            <a:graphicFrameLocks noGrp="1"/>
          </p:cNvGraphicFramePr>
          <p:nvPr>
            <p:extLst>
              <p:ext uri="{D42A27DB-BD31-4B8C-83A1-F6EECF244321}">
                <p14:modId xmlns:p14="http://schemas.microsoft.com/office/powerpoint/2010/main" val="3123091610"/>
              </p:ext>
            </p:extLst>
          </p:nvPr>
        </p:nvGraphicFramePr>
        <p:xfrm>
          <a:off x="4158737" y="2205178"/>
          <a:ext cx="1629472" cy="1981200"/>
        </p:xfrm>
        <a:graphic>
          <a:graphicData uri="http://schemas.openxmlformats.org/drawingml/2006/table">
            <a:tbl>
              <a:tblPr firstRow="1" bandRow="1">
                <a:tableStyleId>{BC89EF96-8CEA-46FF-86C4-4CE0E7609802}</a:tableStyleId>
              </a:tblPr>
              <a:tblGrid>
                <a:gridCol w="1142467">
                  <a:extLst>
                    <a:ext uri="{9D8B030D-6E8A-4147-A177-3AD203B41FA5}">
                      <a16:colId xmlns:a16="http://schemas.microsoft.com/office/drawing/2014/main" val="646658076"/>
                    </a:ext>
                  </a:extLst>
                </a:gridCol>
                <a:gridCol w="487005">
                  <a:extLst>
                    <a:ext uri="{9D8B030D-6E8A-4147-A177-3AD203B41FA5}">
                      <a16:colId xmlns:a16="http://schemas.microsoft.com/office/drawing/2014/main" val="2615666887"/>
                    </a:ext>
                  </a:extLst>
                </a:gridCol>
              </a:tblGrid>
              <a:tr h="7209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400" dirty="0">
                          <a:effectLst/>
                          <a:latin typeface="Arial" panose="020B0604020202020204" pitchFamily="34" charset="0"/>
                          <a:ea typeface="Arial" panose="020B0604020202020204" pitchFamily="34" charset="0"/>
                          <a:cs typeface="Times New Roman" panose="02020603050405020304" pitchFamily="18" charset="0"/>
                        </a:rPr>
                        <a:t>Ta</a:t>
                      </a:r>
                      <a:r>
                        <a:rPr lang="es-CO" sz="1400" spc="-10" dirty="0">
                          <a:effectLst/>
                          <a:latin typeface="Arial" panose="020B0604020202020204" pitchFamily="34" charset="0"/>
                          <a:ea typeface="Arial" panose="020B0604020202020204" pitchFamily="34" charset="0"/>
                          <a:cs typeface="Times New Roman" panose="02020603050405020304" pitchFamily="18" charset="0"/>
                        </a:rPr>
                        <a:t>r</a:t>
                      </a:r>
                      <a:r>
                        <a:rPr lang="es-CO" sz="1400" dirty="0">
                          <a:effectLst/>
                          <a:latin typeface="Arial" panose="020B0604020202020204" pitchFamily="34" charset="0"/>
                          <a:ea typeface="Arial" panose="020B0604020202020204" pitchFamily="34" charset="0"/>
                          <a:cs typeface="Times New Roman" panose="02020603050405020304" pitchFamily="18" charset="0"/>
                        </a:rPr>
                        <a:t>jet</a:t>
                      </a:r>
                      <a:r>
                        <a:rPr lang="es-CO" sz="1400" spc="-5" dirty="0">
                          <a:effectLst/>
                          <a:latin typeface="Arial" panose="020B0604020202020204" pitchFamily="34" charset="0"/>
                          <a:ea typeface="Arial" panose="020B0604020202020204" pitchFamily="34" charset="0"/>
                          <a:cs typeface="Times New Roman" panose="02020603050405020304" pitchFamily="18" charset="0"/>
                        </a:rPr>
                        <a:t>a</a:t>
                      </a:r>
                      <a:r>
                        <a:rPr lang="es-CO" sz="1400" dirty="0">
                          <a:effectLst/>
                          <a:latin typeface="Arial" panose="020B0604020202020204" pitchFamily="34" charset="0"/>
                          <a:ea typeface="Arial" panose="020B0604020202020204" pitchFamily="34" charset="0"/>
                          <a:cs typeface="Times New Roman" panose="02020603050405020304" pitchFamily="18" charset="0"/>
                        </a:rPr>
                        <a:t>s</a:t>
                      </a:r>
                      <a:r>
                        <a:rPr lang="es-CO" sz="1400" spc="-5" dirty="0">
                          <a:effectLst/>
                          <a:latin typeface="Arial" panose="020B0604020202020204" pitchFamily="34" charset="0"/>
                          <a:ea typeface="Arial" panose="020B0604020202020204" pitchFamily="34" charset="0"/>
                          <a:cs typeface="Times New Roman" panose="02020603050405020304" pitchFamily="18" charset="0"/>
                        </a:rPr>
                        <a:t> en</a:t>
                      </a:r>
                      <a:r>
                        <a:rPr lang="es-CO" sz="1400" dirty="0">
                          <a:effectLst/>
                          <a:latin typeface="Arial" panose="020B0604020202020204" pitchFamily="34" charset="0"/>
                          <a:ea typeface="Arial" panose="020B0604020202020204" pitchFamily="34" charset="0"/>
                          <a:cs typeface="Times New Roman" panose="02020603050405020304" pitchFamily="18" charset="0"/>
                        </a:rPr>
                        <a:t>t</a:t>
                      </a:r>
                      <a:r>
                        <a:rPr lang="es-CO" sz="1400" spc="-5" dirty="0">
                          <a:effectLst/>
                          <a:latin typeface="Arial" panose="020B0604020202020204" pitchFamily="34" charset="0"/>
                          <a:ea typeface="Arial" panose="020B0604020202020204" pitchFamily="34" charset="0"/>
                          <a:cs typeface="Times New Roman" panose="02020603050405020304" pitchFamily="18" charset="0"/>
                        </a:rPr>
                        <a:t>regada</a:t>
                      </a:r>
                      <a:r>
                        <a:rPr lang="es-CO" sz="1400" dirty="0">
                          <a:effectLst/>
                          <a:latin typeface="Arial" panose="020B0604020202020204" pitchFamily="34" charset="0"/>
                          <a:ea typeface="Arial" panose="020B0604020202020204" pitchFamily="34" charset="0"/>
                          <a:cs typeface="Times New Roman" panose="02020603050405020304" pitchFamily="18" charset="0"/>
                        </a:rPr>
                        <a:t>s</a:t>
                      </a:r>
                      <a:r>
                        <a:rPr lang="es-CO" sz="1400" spc="-5" dirty="0">
                          <a:effectLst/>
                          <a:latin typeface="Arial" panose="020B0604020202020204" pitchFamily="34" charset="0"/>
                          <a:ea typeface="Arial" panose="020B0604020202020204" pitchFamily="34" charset="0"/>
                          <a:cs typeface="Times New Roman" panose="02020603050405020304" pitchFamily="18" charset="0"/>
                        </a:rPr>
                        <a:t>  </a:t>
                      </a:r>
                      <a:r>
                        <a:rPr lang="es-CO" sz="1400" dirty="0">
                          <a:effectLst/>
                          <a:latin typeface="Arial" panose="020B0604020202020204" pitchFamily="34" charset="0"/>
                          <a:ea typeface="Arial" panose="020B0604020202020204" pitchFamily="34" charset="0"/>
                          <a:cs typeface="Times New Roman" panose="02020603050405020304" pitchFamily="18" charset="0"/>
                        </a:rPr>
                        <a:t>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b="0" dirty="0">
                        <a:latin typeface="Josefin Sans" panose="020B0604020202020204" charset="0"/>
                      </a:endParaRPr>
                    </a:p>
                  </a:txBody>
                  <a:tcPr/>
                </a:tc>
                <a:tc>
                  <a:txBody>
                    <a:bodyPr/>
                    <a:lstStyle/>
                    <a:p>
                      <a:pPr algn="ctr"/>
                      <a:r>
                        <a:rPr lang="es-CO" b="0" dirty="0"/>
                        <a:t>120</a:t>
                      </a:r>
                    </a:p>
                  </a:txBody>
                  <a:tcPr/>
                </a:tc>
                <a:extLst>
                  <a:ext uri="{0D108BD9-81ED-4DB2-BD59-A6C34878D82A}">
                    <a16:rowId xmlns:a16="http://schemas.microsoft.com/office/drawing/2014/main" val="1416860165"/>
                  </a:ext>
                </a:extLst>
              </a:tr>
              <a:tr h="395342">
                <a:tc>
                  <a:txBody>
                    <a:bodyPr/>
                    <a:lstStyle/>
                    <a:p>
                      <a:pPr algn="ctr"/>
                      <a:r>
                        <a:rPr lang="es-CO" dirty="0">
                          <a:latin typeface="Josefin Sans" panose="020B0604020202020204" charset="0"/>
                        </a:rPr>
                        <a:t>Judicaturas entregadas </a:t>
                      </a:r>
                    </a:p>
                  </a:txBody>
                  <a:tcPr/>
                </a:tc>
                <a:tc>
                  <a:txBody>
                    <a:bodyPr/>
                    <a:lstStyle/>
                    <a:p>
                      <a:pPr algn="ctr"/>
                      <a:r>
                        <a:rPr lang="es-CO" dirty="0"/>
                        <a:t>50</a:t>
                      </a:r>
                    </a:p>
                  </a:txBody>
                  <a:tcPr/>
                </a:tc>
                <a:extLst>
                  <a:ext uri="{0D108BD9-81ED-4DB2-BD59-A6C34878D82A}">
                    <a16:rowId xmlns:a16="http://schemas.microsoft.com/office/drawing/2014/main" val="3615826301"/>
                  </a:ext>
                </a:extLst>
              </a:tr>
              <a:tr h="395342">
                <a:tc>
                  <a:txBody>
                    <a:bodyPr/>
                    <a:lstStyle/>
                    <a:p>
                      <a:pPr algn="ctr"/>
                      <a:r>
                        <a:rPr lang="es-CO" dirty="0">
                          <a:latin typeface="Josefin Sans" panose="020B0604020202020204" charset="0"/>
                        </a:rPr>
                        <a:t>Licencias Temporales</a:t>
                      </a:r>
                    </a:p>
                  </a:txBody>
                  <a:tcPr/>
                </a:tc>
                <a:tc>
                  <a:txBody>
                    <a:bodyPr/>
                    <a:lstStyle/>
                    <a:p>
                      <a:pPr algn="ctr"/>
                      <a:r>
                        <a:rPr lang="es-CO" dirty="0"/>
                        <a:t>8</a:t>
                      </a:r>
                    </a:p>
                  </a:txBody>
                  <a:tcPr/>
                </a:tc>
                <a:extLst>
                  <a:ext uri="{0D108BD9-81ED-4DB2-BD59-A6C34878D82A}">
                    <a16:rowId xmlns:a16="http://schemas.microsoft.com/office/drawing/2014/main" val="2825045593"/>
                  </a:ext>
                </a:extLst>
              </a:tr>
            </a:tbl>
          </a:graphicData>
        </a:graphic>
      </p:graphicFrame>
    </p:spTree>
    <p:extLst>
      <p:ext uri="{BB962C8B-B14F-4D97-AF65-F5344CB8AC3E}">
        <p14:creationId xmlns:p14="http://schemas.microsoft.com/office/powerpoint/2010/main" val="1330783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27" name="Rectangle 1">
            <a:extLst>
              <a:ext uri="{FF2B5EF4-FFF2-40B4-BE49-F238E27FC236}">
                <a16:creationId xmlns:a16="http://schemas.microsoft.com/office/drawing/2014/main" id="{BA0BC404-8E74-412E-9344-DEEA3D838D7C}"/>
              </a:ext>
            </a:extLst>
          </p:cNvPr>
          <p:cNvSpPr>
            <a:spLocks noChangeArrowheads="1"/>
          </p:cNvSpPr>
          <p:nvPr/>
        </p:nvSpPr>
        <p:spPr bwMode="auto">
          <a:xfrm>
            <a:off x="-657303" y="946366"/>
            <a:ext cx="3634623" cy="7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74589" bIns="38088" numCol="1" anchor="ctr" anchorCtr="0" compatLnSpc="1">
            <a:prstTxWarp prst="textNoShape">
              <a:avLst/>
            </a:prstTxWarp>
            <a:spAutoFit/>
          </a:bodyPr>
          <a:lstStyle/>
          <a:p>
            <a:pPr algn="ctr" eaLnBrk="0" fontAlgn="base" hangingPunct="0">
              <a:spcBef>
                <a:spcPct val="0"/>
              </a:spcBef>
              <a:spcAft>
                <a:spcPct val="0"/>
              </a:spcAft>
              <a:buClrTx/>
            </a:pPr>
            <a:r>
              <a:rPr lang="es-CO" sz="1600" dirty="0">
                <a:solidFill>
                  <a:srgbClr val="2A5C9E"/>
                </a:solidFill>
                <a:latin typeface="Lilita One" panose="020B0604020202020204" charset="0"/>
              </a:rPr>
              <a:t>OTRAS ACTUACIONES  </a:t>
            </a:r>
            <a:endParaRPr kumimoji="0" lang="es-ES" altLang="es-CO" sz="2400" u="none" strike="noStrike" cap="none" normalizeH="0" baseline="0" dirty="0">
              <a:ln>
                <a:noFill/>
              </a:ln>
              <a:solidFill>
                <a:schemeClr val="accent2">
                  <a:lumMod val="75000"/>
                </a:schemeClr>
              </a:solidFill>
              <a:effectLst/>
              <a:latin typeface="Lilita One" panose="020B060402020202020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28" name="Tabla 27">
            <a:extLst>
              <a:ext uri="{FF2B5EF4-FFF2-40B4-BE49-F238E27FC236}">
                <a16:creationId xmlns:a16="http://schemas.microsoft.com/office/drawing/2014/main" id="{BFB32AD5-FBC7-4432-B906-34933384575D}"/>
              </a:ext>
            </a:extLst>
          </p:cNvPr>
          <p:cNvGraphicFramePr>
            <a:graphicFrameLocks noGrp="1"/>
          </p:cNvGraphicFramePr>
          <p:nvPr>
            <p:extLst>
              <p:ext uri="{D42A27DB-BD31-4B8C-83A1-F6EECF244321}">
                <p14:modId xmlns:p14="http://schemas.microsoft.com/office/powerpoint/2010/main" val="1525113832"/>
              </p:ext>
            </p:extLst>
          </p:nvPr>
        </p:nvGraphicFramePr>
        <p:xfrm>
          <a:off x="2453161" y="1212610"/>
          <a:ext cx="5556616" cy="3742008"/>
        </p:xfrm>
        <a:graphic>
          <a:graphicData uri="http://schemas.openxmlformats.org/drawingml/2006/table">
            <a:tbl>
              <a:tblPr firstRow="1" firstCol="1" lastRow="1" lastCol="1" bandRow="1" bandCol="1">
                <a:tableStyleId>{F5B84D48-6864-471D-97EF-1E33D2DCC5AA}</a:tableStyleId>
              </a:tblPr>
              <a:tblGrid>
                <a:gridCol w="4473200">
                  <a:extLst>
                    <a:ext uri="{9D8B030D-6E8A-4147-A177-3AD203B41FA5}">
                      <a16:colId xmlns:a16="http://schemas.microsoft.com/office/drawing/2014/main" val="280776338"/>
                    </a:ext>
                  </a:extLst>
                </a:gridCol>
                <a:gridCol w="1083416">
                  <a:extLst>
                    <a:ext uri="{9D8B030D-6E8A-4147-A177-3AD203B41FA5}">
                      <a16:colId xmlns:a16="http://schemas.microsoft.com/office/drawing/2014/main" val="3962303958"/>
                    </a:ext>
                  </a:extLst>
                </a:gridCol>
              </a:tblGrid>
              <a:tr h="249467">
                <a:tc>
                  <a:txBody>
                    <a:bodyPr/>
                    <a:lstStyle/>
                    <a:p>
                      <a:pPr marL="3810">
                        <a:lnSpc>
                          <a:spcPts val="885"/>
                        </a:lnSpc>
                        <a:spcAft>
                          <a:spcPts val="0"/>
                        </a:spcAft>
                      </a:pPr>
                      <a:r>
                        <a:rPr lang="es-CO" sz="1400" dirty="0">
                          <a:effectLst/>
                        </a:rPr>
                        <a:t>Vigila</a:t>
                      </a:r>
                      <a:r>
                        <a:rPr lang="es-CO" sz="1400" spc="-20" dirty="0">
                          <a:effectLst/>
                        </a:rPr>
                        <a:t>n</a:t>
                      </a:r>
                      <a:r>
                        <a:rPr lang="es-CO" sz="1400" dirty="0">
                          <a:effectLst/>
                        </a:rPr>
                        <a:t>cias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5"/>
                        </a:spcBef>
                        <a:spcAft>
                          <a:spcPts val="0"/>
                        </a:spcAft>
                      </a:pPr>
                      <a:r>
                        <a:rPr lang="es-CO" sz="1400" spc="-5" dirty="0">
                          <a:effectLst/>
                          <a:latin typeface="Calibri" panose="020F0502020204030204" pitchFamily="34" charset="0"/>
                          <a:ea typeface="Calibri" panose="020F0502020204030204" pitchFamily="34" charset="0"/>
                          <a:cs typeface="Times New Roman" panose="02020603050405020304" pitchFamily="18" charset="0"/>
                        </a:rPr>
                        <a:t>60</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36420312"/>
                  </a:ext>
                </a:extLst>
              </a:tr>
              <a:tr h="249467">
                <a:tc>
                  <a:txBody>
                    <a:bodyPr/>
                    <a:lstStyle/>
                    <a:p>
                      <a:pPr marL="3810">
                        <a:spcBef>
                          <a:spcPts val="60"/>
                        </a:spcBef>
                        <a:spcAft>
                          <a:spcPts val="0"/>
                        </a:spcAft>
                      </a:pPr>
                      <a:r>
                        <a:rPr lang="es-CO" sz="1400">
                          <a:effectLst/>
                        </a:rPr>
                        <a:t>Ac</a:t>
                      </a:r>
                      <a:r>
                        <a:rPr lang="es-CO" sz="1400" spc="-5">
                          <a:effectLst/>
                        </a:rPr>
                        <a:t>uerdo</a:t>
                      </a:r>
                      <a:r>
                        <a:rPr lang="es-CO" sz="1400">
                          <a:effectLst/>
                        </a:rPr>
                        <a:t>s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60"/>
                        </a:spcBef>
                        <a:spcAft>
                          <a:spcPts val="0"/>
                        </a:spcAft>
                      </a:pPr>
                      <a:r>
                        <a:rPr lang="es-CO" sz="1400" spc="-5" dirty="0">
                          <a:effectLst/>
                        </a:rPr>
                        <a:t>18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272502"/>
                  </a:ext>
                </a:extLst>
              </a:tr>
              <a:tr h="249467">
                <a:tc>
                  <a:txBody>
                    <a:bodyPr/>
                    <a:lstStyle/>
                    <a:p>
                      <a:pPr marL="3810">
                        <a:spcBef>
                          <a:spcPts val="60"/>
                        </a:spcBef>
                        <a:spcAft>
                          <a:spcPts val="0"/>
                        </a:spcAft>
                      </a:pPr>
                      <a:r>
                        <a:rPr lang="es-CO" sz="1400" spc="-5">
                          <a:effectLst/>
                        </a:rPr>
                        <a:t>Re</a:t>
                      </a:r>
                      <a:r>
                        <a:rPr lang="es-CO" sz="1400">
                          <a:effectLst/>
                        </a:rPr>
                        <a:t>s</a:t>
                      </a:r>
                      <a:r>
                        <a:rPr lang="es-CO" sz="1400" spc="-5">
                          <a:effectLst/>
                        </a:rPr>
                        <a:t>o</a:t>
                      </a:r>
                      <a:r>
                        <a:rPr lang="es-CO" sz="1400">
                          <a:effectLst/>
                        </a:rPr>
                        <a:t>lucio</a:t>
                      </a:r>
                      <a:r>
                        <a:rPr lang="es-CO" sz="1400" spc="-5">
                          <a:effectLst/>
                        </a:rPr>
                        <a:t>n</a:t>
                      </a:r>
                      <a:r>
                        <a:rPr lang="es-CO" sz="1400" spc="-20">
                          <a:effectLst/>
                        </a:rPr>
                        <a:t>e</a:t>
                      </a:r>
                      <a:r>
                        <a:rPr lang="es-CO" sz="1400">
                          <a:effectLst/>
                        </a:rPr>
                        <a:t>s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60"/>
                        </a:spcBef>
                        <a:spcAft>
                          <a:spcPts val="0"/>
                        </a:spcAft>
                      </a:pPr>
                      <a:r>
                        <a:rPr lang="es-CO" sz="1400" spc="-5" dirty="0">
                          <a:effectLst/>
                        </a:rPr>
                        <a:t>326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02721377"/>
                  </a:ext>
                </a:extLst>
              </a:tr>
              <a:tr h="249467">
                <a:tc>
                  <a:txBody>
                    <a:bodyPr/>
                    <a:lstStyle/>
                    <a:p>
                      <a:pPr marL="3810">
                        <a:spcBef>
                          <a:spcPts val="45"/>
                        </a:spcBef>
                        <a:spcAft>
                          <a:spcPts val="0"/>
                        </a:spcAft>
                      </a:pPr>
                      <a:r>
                        <a:rPr lang="es-CO" sz="1400" spc="-5">
                          <a:effectLst/>
                        </a:rPr>
                        <a:t>C</a:t>
                      </a:r>
                      <a:r>
                        <a:rPr lang="es-CO" sz="1400">
                          <a:effectLst/>
                        </a:rPr>
                        <a:t>irc</a:t>
                      </a:r>
                      <a:r>
                        <a:rPr lang="es-CO" sz="1400" spc="-5">
                          <a:effectLst/>
                        </a:rPr>
                        <a:t>u</a:t>
                      </a:r>
                      <a:r>
                        <a:rPr lang="es-CO" sz="1400">
                          <a:effectLst/>
                        </a:rPr>
                        <a:t>la</a:t>
                      </a:r>
                      <a:r>
                        <a:rPr lang="es-CO" sz="1400" spc="-10">
                          <a:effectLst/>
                        </a:rPr>
                        <a:t>r</a:t>
                      </a:r>
                      <a:r>
                        <a:rPr lang="es-CO" sz="1400" spc="-5">
                          <a:effectLst/>
                        </a:rPr>
                        <a:t>e</a:t>
                      </a:r>
                      <a:r>
                        <a:rPr lang="es-CO" sz="1400">
                          <a:effectLst/>
                        </a:rPr>
                        <a:t>s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45"/>
                        </a:spcBef>
                        <a:spcAft>
                          <a:spcPts val="0"/>
                        </a:spcAft>
                      </a:pPr>
                      <a:r>
                        <a:rPr lang="es-CO" sz="1400" spc="-5" dirty="0">
                          <a:effectLst/>
                        </a:rPr>
                        <a:t>417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10583049"/>
                  </a:ext>
                </a:extLst>
              </a:tr>
              <a:tr h="249467">
                <a:tc>
                  <a:txBody>
                    <a:bodyPr/>
                    <a:lstStyle/>
                    <a:p>
                      <a:pPr marL="3810">
                        <a:spcBef>
                          <a:spcPts val="45"/>
                        </a:spcBef>
                        <a:spcAft>
                          <a:spcPts val="0"/>
                        </a:spcAft>
                      </a:pPr>
                      <a:r>
                        <a:rPr lang="es-CO" sz="1400" spc="-5">
                          <a:effectLst/>
                        </a:rPr>
                        <a:t>Dere</a:t>
                      </a:r>
                      <a:r>
                        <a:rPr lang="es-CO" sz="1400">
                          <a:effectLst/>
                        </a:rPr>
                        <a:t>c</a:t>
                      </a:r>
                      <a:r>
                        <a:rPr lang="es-CO" sz="1400" spc="-5">
                          <a:effectLst/>
                        </a:rPr>
                        <a:t>ho</a:t>
                      </a:r>
                      <a:r>
                        <a:rPr lang="es-CO" sz="1400">
                          <a:effectLst/>
                        </a:rPr>
                        <a:t>s</a:t>
                      </a:r>
                      <a:r>
                        <a:rPr lang="es-CO" sz="1400" spc="10">
                          <a:effectLst/>
                        </a:rPr>
                        <a:t> </a:t>
                      </a:r>
                      <a:r>
                        <a:rPr lang="es-CO" sz="1400" spc="-5">
                          <a:effectLst/>
                        </a:rPr>
                        <a:t>d</a:t>
                      </a:r>
                      <a:r>
                        <a:rPr lang="es-CO" sz="1400">
                          <a:effectLst/>
                        </a:rPr>
                        <a:t>e </a:t>
                      </a:r>
                      <a:r>
                        <a:rPr lang="es-CO" sz="1400" spc="-5">
                          <a:effectLst/>
                        </a:rPr>
                        <a:t>p</a:t>
                      </a:r>
                      <a:r>
                        <a:rPr lang="es-CO" sz="1400" spc="-20">
                          <a:effectLst/>
                        </a:rPr>
                        <a:t>e</a:t>
                      </a:r>
                      <a:r>
                        <a:rPr lang="es-CO" sz="1400">
                          <a:effectLst/>
                        </a:rPr>
                        <a:t>t</a:t>
                      </a:r>
                      <a:r>
                        <a:rPr lang="es-CO" sz="1400" spc="-15">
                          <a:effectLst/>
                        </a:rPr>
                        <a:t>i</a:t>
                      </a:r>
                      <a:r>
                        <a:rPr lang="es-CO" sz="1400">
                          <a:effectLst/>
                        </a:rPr>
                        <a:t>ción y</a:t>
                      </a:r>
                      <a:r>
                        <a:rPr lang="es-CO" sz="1400" spc="-15">
                          <a:effectLst/>
                        </a:rPr>
                        <a:t> </a:t>
                      </a:r>
                      <a:r>
                        <a:rPr lang="es-CO" sz="1400">
                          <a:effectLst/>
                        </a:rPr>
                        <a:t>c</a:t>
                      </a:r>
                      <a:r>
                        <a:rPr lang="es-CO" sz="1400" spc="-5">
                          <a:effectLst/>
                        </a:rPr>
                        <a:t>on</a:t>
                      </a:r>
                      <a:r>
                        <a:rPr lang="es-CO" sz="1400">
                          <a:effectLst/>
                        </a:rPr>
                        <a:t>s</a:t>
                      </a:r>
                      <a:r>
                        <a:rPr lang="es-CO" sz="1400" spc="-20">
                          <a:effectLst/>
                        </a:rPr>
                        <a:t>u</a:t>
                      </a:r>
                      <a:r>
                        <a:rPr lang="es-CO" sz="1400">
                          <a:effectLst/>
                        </a:rPr>
                        <a:t>lt</a:t>
                      </a:r>
                      <a:r>
                        <a:rPr lang="es-CO" sz="1400" spc="-5">
                          <a:effectLst/>
                        </a:rPr>
                        <a:t>a  </a:t>
                      </a:r>
                      <a:r>
                        <a:rPr lang="es-CO" sz="1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45"/>
                        </a:spcBef>
                        <a:spcAft>
                          <a:spcPts val="0"/>
                        </a:spcAft>
                      </a:pPr>
                      <a:r>
                        <a:rPr lang="es-CO" sz="1400" spc="-5" dirty="0">
                          <a:effectLst/>
                        </a:rPr>
                        <a:t>79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5832780"/>
                  </a:ext>
                </a:extLst>
              </a:tr>
              <a:tr h="249467">
                <a:tc>
                  <a:txBody>
                    <a:bodyPr/>
                    <a:lstStyle/>
                    <a:p>
                      <a:pPr marL="3810">
                        <a:spcBef>
                          <a:spcPts val="60"/>
                        </a:spcBef>
                        <a:spcAft>
                          <a:spcPts val="0"/>
                        </a:spcAft>
                      </a:pPr>
                      <a:r>
                        <a:rPr lang="es-CO" sz="1400" spc="-5">
                          <a:effectLst/>
                        </a:rPr>
                        <a:t>Re</a:t>
                      </a:r>
                      <a:r>
                        <a:rPr lang="es-CO" sz="1400">
                          <a:effectLst/>
                        </a:rPr>
                        <a:t>c</a:t>
                      </a:r>
                      <a:r>
                        <a:rPr lang="es-CO" sz="1400" spc="-5">
                          <a:effectLst/>
                        </a:rPr>
                        <a:t>ur</a:t>
                      </a:r>
                      <a:r>
                        <a:rPr lang="es-CO" sz="1400">
                          <a:effectLst/>
                        </a:rPr>
                        <a:t>s</a:t>
                      </a:r>
                      <a:r>
                        <a:rPr lang="es-CO" sz="1400" spc="-5">
                          <a:effectLst/>
                        </a:rPr>
                        <a:t>o</a:t>
                      </a:r>
                      <a:r>
                        <a:rPr lang="es-CO" sz="1400">
                          <a:effectLst/>
                        </a:rPr>
                        <a:t>s</a:t>
                      </a:r>
                      <a:r>
                        <a:rPr lang="es-CO" sz="1400" spc="-5">
                          <a:effectLst/>
                        </a:rPr>
                        <a:t> d</a:t>
                      </a:r>
                      <a:r>
                        <a:rPr lang="es-CO" sz="1400">
                          <a:effectLst/>
                        </a:rPr>
                        <a:t>e </a:t>
                      </a:r>
                      <a:r>
                        <a:rPr lang="es-CO" sz="1400" spc="-5">
                          <a:effectLst/>
                        </a:rPr>
                        <a:t>repo</a:t>
                      </a:r>
                      <a:r>
                        <a:rPr lang="es-CO" sz="1400" spc="-10">
                          <a:effectLst/>
                        </a:rPr>
                        <a:t>s</a:t>
                      </a:r>
                      <a:r>
                        <a:rPr lang="es-CO" sz="1400">
                          <a:effectLst/>
                        </a:rPr>
                        <a:t>i</a:t>
                      </a:r>
                      <a:r>
                        <a:rPr lang="es-CO" sz="1400" spc="5">
                          <a:effectLst/>
                        </a:rPr>
                        <a:t>c</a:t>
                      </a:r>
                      <a:r>
                        <a:rPr lang="es-CO" sz="1400">
                          <a:effectLst/>
                        </a:rPr>
                        <a:t>ió</a:t>
                      </a:r>
                      <a:r>
                        <a:rPr lang="es-CO" sz="1400" spc="-5">
                          <a:effectLst/>
                        </a:rPr>
                        <a:t>n </a:t>
                      </a:r>
                      <a:r>
                        <a:rPr lang="es-CO" sz="1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60"/>
                        </a:spcBef>
                        <a:spcAft>
                          <a:spcPts val="0"/>
                        </a:spcAft>
                      </a:pPr>
                      <a:r>
                        <a:rPr lang="es-CO" sz="1400" spc="-5" dirty="0">
                          <a:effectLst/>
                        </a:rPr>
                        <a:t>18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17222154"/>
                  </a:ext>
                </a:extLst>
              </a:tr>
              <a:tr h="249467">
                <a:tc>
                  <a:txBody>
                    <a:bodyPr/>
                    <a:lstStyle/>
                    <a:p>
                      <a:pPr marL="3810">
                        <a:spcBef>
                          <a:spcPts val="60"/>
                        </a:spcBef>
                        <a:spcAft>
                          <a:spcPts val="0"/>
                        </a:spcAft>
                      </a:pPr>
                      <a:r>
                        <a:rPr lang="es-CO" sz="1400" spc="-5">
                          <a:effectLst/>
                        </a:rPr>
                        <a:t>Re</a:t>
                      </a:r>
                      <a:r>
                        <a:rPr lang="es-CO" sz="1400">
                          <a:effectLst/>
                        </a:rPr>
                        <a:t>s</a:t>
                      </a:r>
                      <a:r>
                        <a:rPr lang="es-CO" sz="1400" spc="-5">
                          <a:effectLst/>
                        </a:rPr>
                        <a:t>pue</a:t>
                      </a:r>
                      <a:r>
                        <a:rPr lang="es-CO" sz="1400">
                          <a:effectLst/>
                        </a:rPr>
                        <a:t>sta</a:t>
                      </a:r>
                      <a:r>
                        <a:rPr lang="es-CO" sz="1400" spc="-15">
                          <a:effectLst/>
                        </a:rPr>
                        <a:t> </a:t>
                      </a:r>
                      <a:r>
                        <a:rPr lang="es-CO" sz="1400">
                          <a:effectLst/>
                        </a:rPr>
                        <a:t>a </a:t>
                      </a:r>
                      <a:r>
                        <a:rPr lang="es-CO" sz="1400" spc="-20">
                          <a:effectLst/>
                        </a:rPr>
                        <a:t>a</a:t>
                      </a:r>
                      <a:r>
                        <a:rPr lang="es-CO" sz="1400">
                          <a:effectLst/>
                        </a:rPr>
                        <a:t>c</a:t>
                      </a:r>
                      <a:r>
                        <a:rPr lang="es-CO" sz="1400" spc="-10">
                          <a:effectLst/>
                        </a:rPr>
                        <a:t>c</a:t>
                      </a:r>
                      <a:r>
                        <a:rPr lang="es-CO" sz="1400">
                          <a:effectLst/>
                        </a:rPr>
                        <a:t>io</a:t>
                      </a:r>
                      <a:r>
                        <a:rPr lang="es-CO" sz="1400" spc="-5">
                          <a:effectLst/>
                        </a:rPr>
                        <a:t>ne</a:t>
                      </a:r>
                      <a:r>
                        <a:rPr lang="es-CO" sz="1400">
                          <a:effectLst/>
                        </a:rPr>
                        <a:t>s</a:t>
                      </a:r>
                      <a:r>
                        <a:rPr lang="es-CO" sz="1400" spc="10">
                          <a:effectLst/>
                        </a:rPr>
                        <a:t> </a:t>
                      </a:r>
                      <a:r>
                        <a:rPr lang="es-CO" sz="1400" spc="-5">
                          <a:effectLst/>
                        </a:rPr>
                        <a:t>d</a:t>
                      </a:r>
                      <a:r>
                        <a:rPr lang="es-CO" sz="1400">
                          <a:effectLst/>
                        </a:rPr>
                        <a:t>e</a:t>
                      </a:r>
                      <a:r>
                        <a:rPr lang="es-CO" sz="1400" spc="-15">
                          <a:effectLst/>
                        </a:rPr>
                        <a:t> </a:t>
                      </a:r>
                      <a:r>
                        <a:rPr lang="es-CO" sz="1400">
                          <a:effectLst/>
                        </a:rPr>
                        <a:t>t</a:t>
                      </a:r>
                      <a:r>
                        <a:rPr lang="es-CO" sz="1400" spc="-20">
                          <a:effectLst/>
                        </a:rPr>
                        <a:t>u</a:t>
                      </a:r>
                      <a:r>
                        <a:rPr lang="es-CO" sz="1400">
                          <a:effectLst/>
                        </a:rPr>
                        <a:t>t</a:t>
                      </a:r>
                      <a:r>
                        <a:rPr lang="es-CO" sz="1400" spc="-5">
                          <a:effectLst/>
                        </a:rPr>
                        <a:t>e</a:t>
                      </a:r>
                      <a:r>
                        <a:rPr lang="es-CO" sz="1400">
                          <a:effectLst/>
                        </a:rPr>
                        <a:t>la</a:t>
                      </a:r>
                      <a:r>
                        <a:rPr lang="es-CO" sz="1400" spc="-10">
                          <a:effectLst/>
                        </a:rPr>
                        <a:t> </a:t>
                      </a:r>
                      <a:r>
                        <a:rPr lang="es-CO" sz="1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60"/>
                        </a:spcBef>
                        <a:spcAft>
                          <a:spcPts val="0"/>
                        </a:spcAft>
                      </a:pPr>
                      <a:r>
                        <a:rPr lang="es-CO" sz="1400" spc="-5" dirty="0">
                          <a:effectLst/>
                        </a:rPr>
                        <a:t>18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4441117"/>
                  </a:ext>
                </a:extLst>
              </a:tr>
              <a:tr h="249467">
                <a:tc>
                  <a:txBody>
                    <a:bodyPr/>
                    <a:lstStyle/>
                    <a:p>
                      <a:pPr marL="3810">
                        <a:spcBef>
                          <a:spcPts val="35"/>
                        </a:spcBef>
                        <a:spcAft>
                          <a:spcPts val="0"/>
                        </a:spcAft>
                      </a:pPr>
                      <a:r>
                        <a:rPr lang="es-CO" sz="1400">
                          <a:effectLst/>
                        </a:rPr>
                        <a:t>P</a:t>
                      </a:r>
                      <a:r>
                        <a:rPr lang="es-CO" sz="1400" spc="-5">
                          <a:effectLst/>
                        </a:rPr>
                        <a:t>e</a:t>
                      </a:r>
                      <a:r>
                        <a:rPr lang="es-CO" sz="1400" spc="-20">
                          <a:effectLst/>
                        </a:rPr>
                        <a:t>r</a:t>
                      </a:r>
                      <a:r>
                        <a:rPr lang="es-CO" sz="1400" spc="10">
                          <a:effectLst/>
                        </a:rPr>
                        <a:t>m</a:t>
                      </a:r>
                      <a:r>
                        <a:rPr lang="es-CO" sz="1400" spc="-15">
                          <a:effectLst/>
                        </a:rPr>
                        <a:t>i</a:t>
                      </a:r>
                      <a:r>
                        <a:rPr lang="es-CO" sz="1400">
                          <a:effectLst/>
                        </a:rPr>
                        <a:t>s</a:t>
                      </a:r>
                      <a:r>
                        <a:rPr lang="es-CO" sz="1400" spc="-5">
                          <a:effectLst/>
                        </a:rPr>
                        <a:t>o</a:t>
                      </a:r>
                      <a:r>
                        <a:rPr lang="es-CO" sz="1400">
                          <a:effectLst/>
                        </a:rPr>
                        <a:t>s</a:t>
                      </a:r>
                      <a:r>
                        <a:rPr lang="es-CO" sz="1400" spc="-5">
                          <a:effectLst/>
                        </a:rPr>
                        <a:t> par</a:t>
                      </a:r>
                      <a:r>
                        <a:rPr lang="es-CO" sz="1400">
                          <a:effectLst/>
                        </a:rPr>
                        <a:t>a </a:t>
                      </a:r>
                      <a:r>
                        <a:rPr lang="es-CO" sz="1400" spc="-5">
                          <a:effectLst/>
                        </a:rPr>
                        <a:t>re</a:t>
                      </a:r>
                      <a:r>
                        <a:rPr lang="es-CO" sz="1400">
                          <a:effectLst/>
                        </a:rPr>
                        <a:t>sidir</a:t>
                      </a:r>
                      <a:r>
                        <a:rPr lang="es-CO" sz="1400" spc="-15">
                          <a:effectLst/>
                        </a:rPr>
                        <a:t> </a:t>
                      </a:r>
                      <a:r>
                        <a:rPr lang="es-CO" sz="1400">
                          <a:effectLst/>
                        </a:rPr>
                        <a:t>f</a:t>
                      </a:r>
                      <a:r>
                        <a:rPr lang="es-CO" sz="1400" spc="-5">
                          <a:effectLst/>
                        </a:rPr>
                        <a:t>uer</a:t>
                      </a:r>
                      <a:r>
                        <a:rPr lang="es-CO" sz="1400">
                          <a:effectLst/>
                        </a:rPr>
                        <a:t>a </a:t>
                      </a:r>
                      <a:r>
                        <a:rPr lang="es-CO" sz="1400" spc="-5">
                          <a:effectLst/>
                        </a:rPr>
                        <a:t>d</a:t>
                      </a:r>
                      <a:r>
                        <a:rPr lang="es-CO" sz="1400">
                          <a:effectLst/>
                        </a:rPr>
                        <a:t>e</a:t>
                      </a:r>
                      <a:r>
                        <a:rPr lang="es-CO" sz="1400" spc="-10">
                          <a:effectLst/>
                        </a:rPr>
                        <a:t> </a:t>
                      </a:r>
                      <a:r>
                        <a:rPr lang="es-CO" sz="1400">
                          <a:effectLst/>
                        </a:rPr>
                        <a:t>la </a:t>
                      </a:r>
                      <a:r>
                        <a:rPr lang="es-CO" sz="1400" spc="-15">
                          <a:effectLst/>
                        </a:rPr>
                        <a:t>j</a:t>
                      </a:r>
                      <a:r>
                        <a:rPr lang="es-CO" sz="1400" spc="-5">
                          <a:effectLst/>
                        </a:rPr>
                        <a:t>ur</a:t>
                      </a:r>
                      <a:r>
                        <a:rPr lang="es-CO" sz="1400">
                          <a:effectLst/>
                        </a:rPr>
                        <a:t>i</a:t>
                      </a:r>
                      <a:r>
                        <a:rPr lang="es-CO" sz="1400" spc="5">
                          <a:effectLst/>
                        </a:rPr>
                        <a:t>s</a:t>
                      </a:r>
                      <a:r>
                        <a:rPr lang="es-CO" sz="1400" spc="-5">
                          <a:effectLst/>
                        </a:rPr>
                        <a:t>d</a:t>
                      </a:r>
                      <a:r>
                        <a:rPr lang="es-CO" sz="1400">
                          <a:effectLst/>
                        </a:rPr>
                        <a:t>i</a:t>
                      </a:r>
                      <a:r>
                        <a:rPr lang="es-CO" sz="1400" spc="-5">
                          <a:effectLst/>
                        </a:rPr>
                        <a:t>c</a:t>
                      </a:r>
                      <a:r>
                        <a:rPr lang="es-CO" sz="1400">
                          <a:effectLst/>
                        </a:rPr>
                        <a:t>ció</a:t>
                      </a:r>
                      <a:r>
                        <a:rPr lang="es-CO" sz="1400" spc="10">
                          <a:effectLst/>
                        </a:rPr>
                        <a:t>n</a:t>
                      </a:r>
                      <a:r>
                        <a:rPr lang="es-CO" sz="1400" spc="-5">
                          <a:effectLst/>
                        </a:rPr>
                        <a:t> </a:t>
                      </a:r>
                      <a:r>
                        <a:rPr lang="es-CO" sz="1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a:spcBef>
                          <a:spcPts val="45"/>
                        </a:spcBef>
                        <a:spcAft>
                          <a:spcPts val="0"/>
                        </a:spcAft>
                      </a:pPr>
                      <a:r>
                        <a:rPr lang="es-CO" sz="1400" spc="-5" dirty="0">
                          <a:effectLst/>
                        </a:rPr>
                        <a:t> 13</a:t>
                      </a:r>
                      <a:r>
                        <a:rPr lang="es-CO" sz="1400" dirty="0">
                          <a:effectLst/>
                        </a:rPr>
                        <a:t>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96118492"/>
                  </a:ext>
                </a:extLst>
              </a:tr>
              <a:tr h="748402">
                <a:tc>
                  <a:txBody>
                    <a:bodyPr/>
                    <a:lstStyle/>
                    <a:p>
                      <a:pPr marL="3810" marR="5715">
                        <a:spcBef>
                          <a:spcPts val="45"/>
                        </a:spcBef>
                        <a:spcAft>
                          <a:spcPts val="0"/>
                        </a:spcAft>
                      </a:pPr>
                      <a:r>
                        <a:rPr lang="es-CO" sz="1400">
                          <a:effectLst/>
                        </a:rPr>
                        <a:t>P</a:t>
                      </a:r>
                      <a:r>
                        <a:rPr lang="es-CO" sz="1400" spc="-5">
                          <a:effectLst/>
                        </a:rPr>
                        <a:t>e</a:t>
                      </a:r>
                      <a:r>
                        <a:rPr lang="es-CO" sz="1400" spc="-20">
                          <a:effectLst/>
                        </a:rPr>
                        <a:t>r</a:t>
                      </a:r>
                      <a:r>
                        <a:rPr lang="es-CO" sz="1400" spc="10">
                          <a:effectLst/>
                        </a:rPr>
                        <a:t>m</a:t>
                      </a:r>
                      <a:r>
                        <a:rPr lang="es-CO" sz="1400" spc="-15">
                          <a:effectLst/>
                        </a:rPr>
                        <a:t>i</a:t>
                      </a:r>
                      <a:r>
                        <a:rPr lang="es-CO" sz="1400">
                          <a:effectLst/>
                        </a:rPr>
                        <a:t>s</a:t>
                      </a:r>
                      <a:r>
                        <a:rPr lang="es-CO" sz="1400" spc="-5">
                          <a:effectLst/>
                        </a:rPr>
                        <a:t>o</a:t>
                      </a:r>
                      <a:r>
                        <a:rPr lang="es-CO" sz="1400">
                          <a:effectLst/>
                        </a:rPr>
                        <a:t>s </a:t>
                      </a:r>
                      <a:r>
                        <a:rPr lang="es-CO" sz="1400" spc="85">
                          <a:effectLst/>
                        </a:rPr>
                        <a:t> </a:t>
                      </a:r>
                      <a:r>
                        <a:rPr lang="es-CO" sz="1400" spc="-5">
                          <a:effectLst/>
                        </a:rPr>
                        <a:t>d</a:t>
                      </a:r>
                      <a:r>
                        <a:rPr lang="es-CO" sz="1400">
                          <a:effectLst/>
                        </a:rPr>
                        <a:t>e </a:t>
                      </a:r>
                      <a:r>
                        <a:rPr lang="es-CO" sz="1400" spc="75">
                          <a:effectLst/>
                        </a:rPr>
                        <a:t> </a:t>
                      </a:r>
                      <a:r>
                        <a:rPr lang="es-CO" sz="1400" spc="-5">
                          <a:effectLst/>
                        </a:rPr>
                        <a:t>e</a:t>
                      </a:r>
                      <a:r>
                        <a:rPr lang="es-CO" sz="1400">
                          <a:effectLst/>
                        </a:rPr>
                        <a:t>st</a:t>
                      </a:r>
                      <a:r>
                        <a:rPr lang="es-CO" sz="1400" spc="-5">
                          <a:effectLst/>
                        </a:rPr>
                        <a:t>ud</a:t>
                      </a:r>
                      <a:r>
                        <a:rPr lang="es-CO" sz="1400">
                          <a:effectLst/>
                        </a:rPr>
                        <a:t>i</a:t>
                      </a:r>
                      <a:r>
                        <a:rPr lang="es-CO" sz="1400" spc="-15">
                          <a:effectLst/>
                        </a:rPr>
                        <a:t>o</a:t>
                      </a:r>
                      <a:r>
                        <a:rPr lang="es-CO" sz="1400">
                          <a:effectLst/>
                        </a:rPr>
                        <a:t>s </a:t>
                      </a:r>
                      <a:r>
                        <a:rPr lang="es-CO" sz="1400" spc="85">
                          <a:effectLst/>
                        </a:rPr>
                        <a:t> </a:t>
                      </a:r>
                      <a:r>
                        <a:rPr lang="es-CO" sz="1400" spc="-5">
                          <a:effectLst/>
                        </a:rPr>
                        <a:t>par</a:t>
                      </a:r>
                      <a:r>
                        <a:rPr lang="es-CO" sz="1400">
                          <a:effectLst/>
                        </a:rPr>
                        <a:t>a </a:t>
                      </a:r>
                      <a:r>
                        <a:rPr lang="es-CO" sz="1400" spc="75">
                          <a:effectLst/>
                        </a:rPr>
                        <a:t> </a:t>
                      </a:r>
                      <a:r>
                        <a:rPr lang="es-CO" sz="1400">
                          <a:effectLst/>
                        </a:rPr>
                        <a:t>f</a:t>
                      </a:r>
                      <a:r>
                        <a:rPr lang="es-CO" sz="1400" spc="-5">
                          <a:effectLst/>
                        </a:rPr>
                        <a:t>un</a:t>
                      </a:r>
                      <a:r>
                        <a:rPr lang="es-CO" sz="1400">
                          <a:effectLst/>
                        </a:rPr>
                        <a:t>cio</a:t>
                      </a:r>
                      <a:r>
                        <a:rPr lang="es-CO" sz="1400" spc="-5">
                          <a:effectLst/>
                        </a:rPr>
                        <a:t>nar</a:t>
                      </a:r>
                      <a:r>
                        <a:rPr lang="es-CO" sz="1400">
                          <a:effectLst/>
                        </a:rPr>
                        <a:t>ios </a:t>
                      </a:r>
                      <a:r>
                        <a:rPr lang="es-CO" sz="1400" spc="85">
                          <a:effectLst/>
                        </a:rPr>
                        <a:t> </a:t>
                      </a:r>
                      <a:r>
                        <a:rPr lang="es-CO" sz="1400" spc="-5">
                          <a:effectLst/>
                        </a:rPr>
                        <a:t>(Con</a:t>
                      </a:r>
                      <a:r>
                        <a:rPr lang="es-CO" sz="1400">
                          <a:effectLst/>
                        </a:rPr>
                        <a:t>f</a:t>
                      </a:r>
                      <a:r>
                        <a:rPr lang="es-CO" sz="1400" spc="-5">
                          <a:effectLst/>
                        </a:rPr>
                        <a:t>o</a:t>
                      </a:r>
                      <a:r>
                        <a:rPr lang="es-CO" sz="1400" spc="-20">
                          <a:effectLst/>
                        </a:rPr>
                        <a:t>r</a:t>
                      </a:r>
                      <a:r>
                        <a:rPr lang="es-CO" sz="1400" spc="10">
                          <a:effectLst/>
                        </a:rPr>
                        <a:t>m</a:t>
                      </a:r>
                      <a:r>
                        <a:rPr lang="es-CO" sz="1400">
                          <a:effectLst/>
                        </a:rPr>
                        <a:t>e </a:t>
                      </a:r>
                      <a:r>
                        <a:rPr lang="es-CO" sz="1400" spc="75">
                          <a:effectLst/>
                        </a:rPr>
                        <a:t> </a:t>
                      </a:r>
                      <a:r>
                        <a:rPr lang="es-CO" sz="1400">
                          <a:effectLst/>
                        </a:rPr>
                        <a:t>A</a:t>
                      </a:r>
                      <a:r>
                        <a:rPr lang="es-CO" sz="1400" spc="-5">
                          <a:effectLst/>
                        </a:rPr>
                        <a:t>r</a:t>
                      </a:r>
                      <a:r>
                        <a:rPr lang="es-CO" sz="1400" spc="-10">
                          <a:effectLst/>
                        </a:rPr>
                        <a:t>t</a:t>
                      </a:r>
                      <a:r>
                        <a:rPr lang="es-CO" sz="1400">
                          <a:effectLst/>
                        </a:rPr>
                        <a:t>. </a:t>
                      </a:r>
                      <a:r>
                        <a:rPr lang="es-CO" sz="1400" spc="85">
                          <a:effectLst/>
                        </a:rPr>
                        <a:t> </a:t>
                      </a:r>
                      <a:r>
                        <a:rPr lang="es-CO" sz="1400" spc="-5">
                          <a:effectLst/>
                        </a:rPr>
                        <a:t>13</a:t>
                      </a:r>
                      <a:r>
                        <a:rPr lang="es-CO" sz="1400">
                          <a:effectLst/>
                        </a:rPr>
                        <a:t>9 </a:t>
                      </a:r>
                      <a:r>
                        <a:rPr lang="es-CO" sz="1400" spc="75">
                          <a:effectLst/>
                        </a:rPr>
                        <a:t> </a:t>
                      </a:r>
                      <a:r>
                        <a:rPr lang="es-CO" sz="1400" spc="-5">
                          <a:effectLst/>
                        </a:rPr>
                        <a:t>Le</a:t>
                      </a:r>
                      <a:r>
                        <a:rPr lang="es-CO" sz="1400">
                          <a:effectLst/>
                        </a:rPr>
                        <a:t>y </a:t>
                      </a:r>
                      <a:r>
                        <a:rPr lang="es-CO" sz="1400" spc="75">
                          <a:effectLst/>
                        </a:rPr>
                        <a:t> </a:t>
                      </a:r>
                      <a:r>
                        <a:rPr lang="es-CO" sz="1400" spc="-5">
                          <a:effectLst/>
                        </a:rPr>
                        <a:t>270</a:t>
                      </a:r>
                      <a:r>
                        <a:rPr lang="es-CO" sz="1400">
                          <a:effectLst/>
                        </a:rPr>
                        <a:t>/</a:t>
                      </a:r>
                      <a:r>
                        <a:rPr lang="es-CO" sz="1400" spc="-5">
                          <a:effectLst/>
                        </a:rPr>
                        <a:t>199</a:t>
                      </a:r>
                      <a:r>
                        <a:rPr lang="es-CO" sz="1400">
                          <a:effectLst/>
                        </a:rPr>
                        <a:t>6 </a:t>
                      </a:r>
                      <a:r>
                        <a:rPr lang="es-CO" sz="1400" spc="105">
                          <a:effectLst/>
                        </a:rPr>
                        <a:t> </a:t>
                      </a:r>
                      <a:r>
                        <a:rPr lang="es-CO" sz="1400">
                          <a:effectLst/>
                        </a:rPr>
                        <a:t>– </a:t>
                      </a:r>
                      <a:r>
                        <a:rPr lang="es-CO" sz="1400" spc="80">
                          <a:effectLst/>
                        </a:rPr>
                        <a:t> </a:t>
                      </a:r>
                      <a:r>
                        <a:rPr lang="es-CO" sz="1400">
                          <a:effectLst/>
                        </a:rPr>
                        <a:t>Ac</a:t>
                      </a:r>
                      <a:r>
                        <a:rPr lang="es-CO" sz="1400" spc="-5">
                          <a:effectLst/>
                        </a:rPr>
                        <a:t>uerd</a:t>
                      </a:r>
                      <a:r>
                        <a:rPr lang="es-CO" sz="1400">
                          <a:effectLst/>
                        </a:rPr>
                        <a:t>o </a:t>
                      </a:r>
                      <a:r>
                        <a:rPr lang="es-CO" sz="1400" spc="-5">
                          <a:effectLst/>
                        </a:rPr>
                        <a:t>162</a:t>
                      </a:r>
                      <a:r>
                        <a:rPr lang="es-CO" sz="1400">
                          <a:effectLst/>
                        </a:rPr>
                        <a:t>/</a:t>
                      </a:r>
                      <a:r>
                        <a:rPr lang="es-CO" sz="1400" spc="-5">
                          <a:effectLst/>
                        </a:rPr>
                        <a:t>1996) </a:t>
                      </a:r>
                      <a:r>
                        <a:rPr lang="es-CO" sz="1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marR="425450">
                        <a:spcBef>
                          <a:spcPts val="45"/>
                        </a:spcBef>
                        <a:spcAft>
                          <a:spcPts val="0"/>
                        </a:spcAft>
                      </a:pPr>
                      <a:r>
                        <a:rPr lang="es-CO" sz="1400" spc="-5" dirty="0">
                          <a:effectLst/>
                        </a:rPr>
                        <a:t>  4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3874969"/>
                  </a:ext>
                </a:extLst>
              </a:tr>
              <a:tr h="498935">
                <a:tc>
                  <a:txBody>
                    <a:bodyPr/>
                    <a:lstStyle/>
                    <a:p>
                      <a:pPr marL="3810">
                        <a:spcBef>
                          <a:spcPts val="45"/>
                        </a:spcBef>
                        <a:spcAft>
                          <a:spcPts val="0"/>
                        </a:spcAft>
                      </a:pPr>
                      <a:r>
                        <a:rPr lang="es-CO" sz="1400" spc="-5">
                          <a:effectLst/>
                        </a:rPr>
                        <a:t>Capa</a:t>
                      </a:r>
                      <a:r>
                        <a:rPr lang="es-CO" sz="1400">
                          <a:effectLst/>
                        </a:rPr>
                        <a:t>cit</a:t>
                      </a:r>
                      <a:r>
                        <a:rPr lang="es-CO" sz="1400" spc="-20">
                          <a:effectLst/>
                        </a:rPr>
                        <a:t>a</a:t>
                      </a:r>
                      <a:r>
                        <a:rPr lang="es-CO" sz="1400">
                          <a:effectLst/>
                        </a:rPr>
                        <a:t>cio</a:t>
                      </a:r>
                      <a:r>
                        <a:rPr lang="es-CO" sz="1400" spc="-5">
                          <a:effectLst/>
                        </a:rPr>
                        <a:t>ne</a:t>
                      </a:r>
                      <a:r>
                        <a:rPr lang="es-CO" sz="1400">
                          <a:effectLst/>
                        </a:rPr>
                        <a:t>s</a:t>
                      </a:r>
                      <a:r>
                        <a:rPr lang="es-CO" sz="1400" spc="-5">
                          <a:effectLst/>
                        </a:rPr>
                        <a:t> rea</a:t>
                      </a:r>
                      <a:r>
                        <a:rPr lang="es-CO" sz="1400">
                          <a:effectLst/>
                        </a:rPr>
                        <a:t>li</a:t>
                      </a:r>
                      <a:r>
                        <a:rPr lang="es-CO" sz="1400" spc="-10">
                          <a:effectLst/>
                        </a:rPr>
                        <a:t>z</a:t>
                      </a:r>
                      <a:r>
                        <a:rPr lang="es-CO" sz="1400" spc="-5">
                          <a:effectLst/>
                        </a:rPr>
                        <a:t>ada</a:t>
                      </a:r>
                      <a:r>
                        <a:rPr lang="es-CO" sz="1400">
                          <a:effectLst/>
                        </a:rPr>
                        <a:t>s</a:t>
                      </a:r>
                      <a:r>
                        <a:rPr lang="es-CO" sz="1400" spc="10">
                          <a:effectLst/>
                        </a:rPr>
                        <a:t> </a:t>
                      </a:r>
                      <a:r>
                        <a:rPr lang="es-CO" sz="1400" spc="-5">
                          <a:effectLst/>
                        </a:rPr>
                        <a:t>po</a:t>
                      </a:r>
                      <a:r>
                        <a:rPr lang="es-CO" sz="1400">
                          <a:effectLst/>
                        </a:rPr>
                        <a:t>r la</a:t>
                      </a:r>
                      <a:r>
                        <a:rPr lang="es-CO" sz="1400" spc="-20">
                          <a:effectLst/>
                        </a:rPr>
                        <a:t> </a:t>
                      </a:r>
                      <a:r>
                        <a:rPr lang="es-CO" sz="1400">
                          <a:effectLst/>
                        </a:rPr>
                        <a:t>E</a:t>
                      </a:r>
                      <a:r>
                        <a:rPr lang="es-CO" sz="1400" spc="-10">
                          <a:effectLst/>
                        </a:rPr>
                        <a:t>s</a:t>
                      </a:r>
                      <a:r>
                        <a:rPr lang="es-CO" sz="1400">
                          <a:effectLst/>
                        </a:rPr>
                        <a:t>c</a:t>
                      </a:r>
                      <a:r>
                        <a:rPr lang="es-CO" sz="1400" spc="-5">
                          <a:effectLst/>
                        </a:rPr>
                        <a:t>ue</a:t>
                      </a:r>
                      <a:r>
                        <a:rPr lang="es-CO" sz="1400">
                          <a:effectLst/>
                        </a:rPr>
                        <a:t>la</a:t>
                      </a:r>
                      <a:r>
                        <a:rPr lang="es-CO" sz="1400" spc="-10">
                          <a:effectLst/>
                        </a:rPr>
                        <a:t> </a:t>
                      </a:r>
                      <a:r>
                        <a:rPr lang="es-CO" sz="1400">
                          <a:effectLst/>
                        </a:rPr>
                        <a:t>J</a:t>
                      </a:r>
                      <a:r>
                        <a:rPr lang="es-CO" sz="1400" spc="-5">
                          <a:effectLst/>
                        </a:rPr>
                        <a:t>ud</a:t>
                      </a:r>
                      <a:r>
                        <a:rPr lang="es-CO" sz="1400" spc="-15">
                          <a:effectLst/>
                        </a:rPr>
                        <a:t>i</a:t>
                      </a:r>
                      <a:r>
                        <a:rPr lang="es-CO" sz="1400">
                          <a:effectLst/>
                        </a:rPr>
                        <a:t>cial</a:t>
                      </a:r>
                      <a:r>
                        <a:rPr lang="es-CO" sz="1400" spc="5">
                          <a:effectLst/>
                        </a:rPr>
                        <a:t> </a:t>
                      </a:r>
                      <a:r>
                        <a:rPr lang="es-CO" sz="1400" spc="-5">
                          <a:effectLst/>
                        </a:rPr>
                        <a:t>“Rodr</a:t>
                      </a:r>
                      <a:r>
                        <a:rPr lang="es-CO" sz="1400">
                          <a:effectLst/>
                        </a:rPr>
                        <a:t>igo </a:t>
                      </a:r>
                      <a:r>
                        <a:rPr lang="es-CO" sz="1400" spc="-5">
                          <a:effectLst/>
                        </a:rPr>
                        <a:t>Lar</a:t>
                      </a:r>
                      <a:r>
                        <a:rPr lang="es-CO" sz="1400">
                          <a:effectLst/>
                        </a:rPr>
                        <a:t>a</a:t>
                      </a:r>
                      <a:r>
                        <a:rPr lang="es-CO" sz="1400" spc="-10">
                          <a:effectLst/>
                        </a:rPr>
                        <a:t> </a:t>
                      </a:r>
                      <a:r>
                        <a:rPr lang="es-CO" sz="1400">
                          <a:effectLst/>
                        </a:rPr>
                        <a:t>B</a:t>
                      </a:r>
                      <a:r>
                        <a:rPr lang="es-CO" sz="1400" spc="-20">
                          <a:effectLst/>
                        </a:rPr>
                        <a:t>o</a:t>
                      </a:r>
                      <a:r>
                        <a:rPr lang="es-CO" sz="1400" spc="-5">
                          <a:effectLst/>
                        </a:rPr>
                        <a:t>n</a:t>
                      </a:r>
                      <a:r>
                        <a:rPr lang="es-CO" sz="1400">
                          <a:effectLst/>
                        </a:rPr>
                        <a:t>illa</a:t>
                      </a:r>
                      <a:r>
                        <a:rPr lang="es-CO" sz="1400" spc="-10">
                          <a:effectLst/>
                        </a:rPr>
                        <a:t>”</a:t>
                      </a:r>
                      <a:r>
                        <a:rPr lang="es-CO" sz="1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marR="425450">
                        <a:spcBef>
                          <a:spcPts val="45"/>
                        </a:spcBef>
                        <a:spcAft>
                          <a:spcPts val="0"/>
                        </a:spcAft>
                      </a:pPr>
                      <a:r>
                        <a:rPr lang="es-CO" sz="1400" spc="-5" dirty="0">
                          <a:effectLst/>
                        </a:rPr>
                        <a:t>  0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003845"/>
                  </a:ext>
                </a:extLst>
              </a:tr>
              <a:tr h="498935">
                <a:tc>
                  <a:txBody>
                    <a:bodyPr/>
                    <a:lstStyle/>
                    <a:p>
                      <a:pPr marL="3810">
                        <a:spcBef>
                          <a:spcPts val="45"/>
                        </a:spcBef>
                        <a:spcAft>
                          <a:spcPts val="0"/>
                        </a:spcAft>
                      </a:pPr>
                      <a:r>
                        <a:rPr lang="es-CO" sz="1400" spc="-5">
                          <a:effectLst/>
                        </a:rPr>
                        <a:t>Capa</a:t>
                      </a:r>
                      <a:r>
                        <a:rPr lang="es-CO" sz="1400">
                          <a:effectLst/>
                        </a:rPr>
                        <a:t>cit</a:t>
                      </a:r>
                      <a:r>
                        <a:rPr lang="es-CO" sz="1400" spc="-20">
                          <a:effectLst/>
                        </a:rPr>
                        <a:t>a</a:t>
                      </a:r>
                      <a:r>
                        <a:rPr lang="es-CO" sz="1400">
                          <a:effectLst/>
                        </a:rPr>
                        <a:t>cio</a:t>
                      </a:r>
                      <a:r>
                        <a:rPr lang="es-CO" sz="1400" spc="-5">
                          <a:effectLst/>
                        </a:rPr>
                        <a:t>ne</a:t>
                      </a:r>
                      <a:r>
                        <a:rPr lang="es-CO" sz="1400">
                          <a:effectLst/>
                        </a:rPr>
                        <a:t>s</a:t>
                      </a:r>
                      <a:r>
                        <a:rPr lang="es-CO" sz="1400" spc="-5">
                          <a:effectLst/>
                        </a:rPr>
                        <a:t> </a:t>
                      </a:r>
                      <a:r>
                        <a:rPr lang="es-CO" sz="1400">
                          <a:effectLst/>
                        </a:rPr>
                        <a:t>O</a:t>
                      </a:r>
                      <a:r>
                        <a:rPr lang="es-CO" sz="1400" spc="-10">
                          <a:effectLst/>
                        </a:rPr>
                        <a:t>r</a:t>
                      </a:r>
                      <a:r>
                        <a:rPr lang="es-CO" sz="1400" spc="-5">
                          <a:effectLst/>
                        </a:rPr>
                        <a:t>gan</a:t>
                      </a:r>
                      <a:r>
                        <a:rPr lang="es-CO" sz="1400">
                          <a:effectLst/>
                        </a:rPr>
                        <a:t>i</a:t>
                      </a:r>
                      <a:r>
                        <a:rPr lang="es-CO" sz="1400" spc="-5">
                          <a:effectLst/>
                        </a:rPr>
                        <a:t>zada</a:t>
                      </a:r>
                      <a:r>
                        <a:rPr lang="es-CO" sz="1400">
                          <a:effectLst/>
                        </a:rPr>
                        <a:t>s</a:t>
                      </a:r>
                      <a:r>
                        <a:rPr lang="es-CO" sz="1400" spc="-5">
                          <a:effectLst/>
                        </a:rPr>
                        <a:t> </a:t>
                      </a:r>
                      <a:r>
                        <a:rPr lang="es-CO" sz="1400">
                          <a:effectLst/>
                        </a:rPr>
                        <a:t>P</a:t>
                      </a:r>
                      <a:r>
                        <a:rPr lang="es-CO" sz="1400" spc="-5">
                          <a:effectLst/>
                        </a:rPr>
                        <a:t>o</a:t>
                      </a:r>
                      <a:r>
                        <a:rPr lang="es-CO" sz="1400">
                          <a:effectLst/>
                        </a:rPr>
                        <a:t>r </a:t>
                      </a:r>
                      <a:r>
                        <a:rPr lang="es-CO" sz="1400" spc="-15">
                          <a:effectLst/>
                        </a:rPr>
                        <a:t>l</a:t>
                      </a:r>
                      <a:r>
                        <a:rPr lang="es-CO" sz="1400">
                          <a:effectLst/>
                        </a:rPr>
                        <a:t>a S</a:t>
                      </a:r>
                      <a:r>
                        <a:rPr lang="es-CO" sz="1400" spc="-20">
                          <a:effectLst/>
                        </a:rPr>
                        <a:t>e</a:t>
                      </a:r>
                      <a:r>
                        <a:rPr lang="es-CO" sz="1400">
                          <a:effectLst/>
                        </a:rPr>
                        <a:t>ccio</a:t>
                      </a:r>
                      <a:r>
                        <a:rPr lang="es-CO" sz="1400" spc="-5">
                          <a:effectLst/>
                        </a:rPr>
                        <a:t>na</a:t>
                      </a:r>
                      <a:r>
                        <a:rPr lang="es-CO" sz="1400">
                          <a:effectLst/>
                        </a:rPr>
                        <a:t>l</a:t>
                      </a:r>
                      <a:r>
                        <a:rPr lang="es-CO" sz="1400" spc="-10">
                          <a:effectLst/>
                        </a:rPr>
                        <a:t> </a:t>
                      </a:r>
                      <a:r>
                        <a:rPr lang="es-CO" sz="1400" spc="-5">
                          <a:effectLst/>
                        </a:rPr>
                        <a:t>par</a:t>
                      </a:r>
                      <a:r>
                        <a:rPr lang="es-CO" sz="1400">
                          <a:effectLst/>
                        </a:rPr>
                        <a:t>a f</a:t>
                      </a:r>
                      <a:r>
                        <a:rPr lang="es-CO" sz="1400" spc="-5">
                          <a:effectLst/>
                        </a:rPr>
                        <a:t>u</a:t>
                      </a:r>
                      <a:r>
                        <a:rPr lang="es-CO" sz="1400" spc="-20">
                          <a:effectLst/>
                        </a:rPr>
                        <a:t>n</a:t>
                      </a:r>
                      <a:r>
                        <a:rPr lang="es-CO" sz="1400">
                          <a:effectLst/>
                        </a:rPr>
                        <a:t>cio</a:t>
                      </a:r>
                      <a:r>
                        <a:rPr lang="es-CO" sz="1400" spc="-5">
                          <a:effectLst/>
                        </a:rPr>
                        <a:t>nar</a:t>
                      </a:r>
                      <a:r>
                        <a:rPr lang="es-CO" sz="1400">
                          <a:effectLst/>
                        </a:rPr>
                        <a:t>io</a:t>
                      </a:r>
                      <a:r>
                        <a:rPr lang="es-CO" sz="1400" spc="-10">
                          <a:effectLst/>
                        </a:rPr>
                        <a:t>s</a:t>
                      </a:r>
                      <a:r>
                        <a:rPr lang="es-CO" sz="1400">
                          <a:effectLst/>
                        </a:rPr>
                        <a:t>,</a:t>
                      </a:r>
                      <a:r>
                        <a:rPr lang="es-CO" sz="1400" spc="5">
                          <a:effectLst/>
                        </a:rPr>
                        <a:t> </a:t>
                      </a:r>
                      <a:r>
                        <a:rPr lang="es-CO" sz="1400" spc="-20">
                          <a:effectLst/>
                        </a:rPr>
                        <a:t>e</a:t>
                      </a:r>
                      <a:r>
                        <a:rPr lang="es-CO" sz="1400" spc="-10">
                          <a:effectLst/>
                        </a:rPr>
                        <a:t>m</a:t>
                      </a:r>
                      <a:r>
                        <a:rPr lang="es-CO" sz="1400" spc="-5">
                          <a:effectLst/>
                        </a:rPr>
                        <a:t>p</a:t>
                      </a:r>
                      <a:r>
                        <a:rPr lang="es-CO" sz="1400">
                          <a:effectLst/>
                        </a:rPr>
                        <a:t>le</a:t>
                      </a:r>
                      <a:r>
                        <a:rPr lang="es-CO" sz="1400" spc="-5">
                          <a:effectLst/>
                        </a:rPr>
                        <a:t>ad</a:t>
                      </a:r>
                      <a:r>
                        <a:rPr lang="es-CO" sz="1400" spc="20">
                          <a:effectLst/>
                        </a:rPr>
                        <a:t>o</a:t>
                      </a:r>
                      <a:r>
                        <a:rPr lang="es-CO" sz="1400">
                          <a:effectLst/>
                        </a:rPr>
                        <a:t>s</a:t>
                      </a:r>
                      <a:r>
                        <a:rPr lang="es-CO" sz="1400" spc="10">
                          <a:effectLst/>
                        </a:rPr>
                        <a:t> </a:t>
                      </a:r>
                      <a:r>
                        <a:rPr lang="es-CO" sz="1400">
                          <a:effectLst/>
                        </a:rPr>
                        <a:t>y</a:t>
                      </a:r>
                      <a:r>
                        <a:rPr lang="es-CO" sz="1400" spc="-5">
                          <a:effectLst/>
                        </a:rPr>
                        <a:t> per</a:t>
                      </a:r>
                      <a:r>
                        <a:rPr lang="es-CO" sz="1400">
                          <a:effectLst/>
                        </a:rPr>
                        <a:t>io</a:t>
                      </a:r>
                      <a:r>
                        <a:rPr lang="es-CO" sz="1400" spc="-5">
                          <a:effectLst/>
                        </a:rPr>
                        <a:t>d</a:t>
                      </a:r>
                      <a:r>
                        <a:rPr lang="es-CO" sz="1400" spc="-15">
                          <a:effectLst/>
                        </a:rPr>
                        <a:t>i</a:t>
                      </a:r>
                      <a:r>
                        <a:rPr lang="es-CO" sz="1400">
                          <a:effectLst/>
                        </a:rPr>
                        <a:t>st</a:t>
                      </a:r>
                      <a:r>
                        <a:rPr lang="es-CO" sz="1400" spc="-20">
                          <a:effectLst/>
                        </a:rPr>
                        <a:t>a</a:t>
                      </a:r>
                      <a:r>
                        <a:rPr lang="es-CO" sz="1400">
                          <a:effectLst/>
                        </a:rPr>
                        <a:t>s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 marR="425450">
                        <a:spcBef>
                          <a:spcPts val="45"/>
                        </a:spcBef>
                        <a:spcAft>
                          <a:spcPts val="0"/>
                        </a:spcAft>
                      </a:pPr>
                      <a:r>
                        <a:rPr lang="es-CO" sz="1400" dirty="0">
                          <a:effectLst/>
                        </a:rPr>
                        <a:t> </a:t>
                      </a:r>
                      <a:r>
                        <a:rPr lang="es-CO" sz="1400" spc="-5" dirty="0">
                          <a:effectLst/>
                        </a:rPr>
                        <a:t>0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7055060"/>
                  </a:ext>
                </a:extLst>
              </a:tr>
            </a:tbl>
          </a:graphicData>
        </a:graphic>
      </p:graphicFrame>
    </p:spTree>
    <p:extLst>
      <p:ext uri="{BB962C8B-B14F-4D97-AF65-F5344CB8AC3E}">
        <p14:creationId xmlns:p14="http://schemas.microsoft.com/office/powerpoint/2010/main" val="44959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2853480" y="1108382"/>
            <a:ext cx="3721131" cy="553998"/>
          </a:xfrm>
          <a:prstGeom prst="rect">
            <a:avLst/>
          </a:prstGeom>
        </p:spPr>
        <p:txBody>
          <a:bodyPr wrap="square">
            <a:spAutoFit/>
          </a:bodyPr>
          <a:lstStyle/>
          <a:p>
            <a:r>
              <a:rPr lang="es-CO" sz="1600" dirty="0">
                <a:solidFill>
                  <a:srgbClr val="2A5C9E"/>
                </a:solidFill>
                <a:latin typeface="Lilita One" panose="020B0604020202020204" charset="0"/>
              </a:rPr>
              <a:t>ANTICORRUPCIÓN Y TRANSPARENCIA</a:t>
            </a:r>
          </a:p>
          <a:p>
            <a:r>
              <a:rPr lang="es-CO" dirty="0">
                <a:solidFill>
                  <a:srgbClr val="2A5C9E"/>
                </a:solidFill>
                <a:latin typeface="Lilita One" panose="020B0604020202020204" charset="0"/>
              </a:rPr>
              <a:t> </a:t>
            </a:r>
            <a:r>
              <a:rPr lang="es-CO" dirty="0"/>
              <a:t>    </a:t>
            </a:r>
          </a:p>
        </p:txBody>
      </p:sp>
      <p:pic>
        <p:nvPicPr>
          <p:cNvPr id="19" name="Imagen 18">
            <a:extLst>
              <a:ext uri="{FF2B5EF4-FFF2-40B4-BE49-F238E27FC236}">
                <a16:creationId xmlns:a16="http://schemas.microsoft.com/office/drawing/2014/main" id="{0E87BACB-816F-468F-A335-3EEDD2AB1E87}"/>
              </a:ext>
            </a:extLst>
          </p:cNvPr>
          <p:cNvPicPr>
            <a:picLocks noChangeAspect="1"/>
          </p:cNvPicPr>
          <p:nvPr/>
        </p:nvPicPr>
        <p:blipFill>
          <a:blip r:embed="rId4"/>
          <a:stretch>
            <a:fillRect/>
          </a:stretch>
        </p:blipFill>
        <p:spPr>
          <a:xfrm>
            <a:off x="2273928" y="2256600"/>
            <a:ext cx="4300683" cy="2386185"/>
          </a:xfrm>
          <a:prstGeom prst="rect">
            <a:avLst/>
          </a:prstGeom>
        </p:spPr>
      </p:pic>
      <p:sp>
        <p:nvSpPr>
          <p:cNvPr id="20" name="Rectángulo 19">
            <a:extLst>
              <a:ext uri="{FF2B5EF4-FFF2-40B4-BE49-F238E27FC236}">
                <a16:creationId xmlns:a16="http://schemas.microsoft.com/office/drawing/2014/main" id="{276E7ACB-A753-4087-9473-592E919DC856}"/>
              </a:ext>
            </a:extLst>
          </p:cNvPr>
          <p:cNvSpPr/>
          <p:nvPr/>
        </p:nvSpPr>
        <p:spPr>
          <a:xfrm>
            <a:off x="786384" y="1561878"/>
            <a:ext cx="7571232" cy="523220"/>
          </a:xfrm>
          <a:prstGeom prst="rect">
            <a:avLst/>
          </a:prstGeom>
        </p:spPr>
        <p:txBody>
          <a:bodyPr wrap="square">
            <a:spAutoFit/>
          </a:bodyPr>
          <a:lstStyle/>
          <a:p>
            <a:pPr algn="ctr"/>
            <a:r>
              <a:rPr lang="es-CO" b="1" dirty="0">
                <a:solidFill>
                  <a:schemeClr val="tx2">
                    <a:lumMod val="40000"/>
                    <a:lumOff val="60000"/>
                  </a:schemeClr>
                </a:solidFill>
                <a:latin typeface="Lilita One" panose="020B0604020202020204" charset="0"/>
              </a:rPr>
              <a:t>DECLARACION DE COMPROMISOS POR LA TRANSPARECIA, LA INTEGRIDAD  Y LA PREVENCION DE LA CORRUPCION</a:t>
            </a:r>
          </a:p>
        </p:txBody>
      </p:sp>
    </p:spTree>
    <p:extLst>
      <p:ext uri="{BB962C8B-B14F-4D97-AF65-F5344CB8AC3E}">
        <p14:creationId xmlns:p14="http://schemas.microsoft.com/office/powerpoint/2010/main" val="82367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21" name="Rectángulo 20"/>
          <p:cNvSpPr/>
          <p:nvPr/>
        </p:nvSpPr>
        <p:spPr>
          <a:xfrm>
            <a:off x="5114496" y="1729293"/>
            <a:ext cx="3139549" cy="954107"/>
          </a:xfrm>
          <a:prstGeom prst="rect">
            <a:avLst/>
          </a:prstGeom>
        </p:spPr>
        <p:txBody>
          <a:bodyPr wrap="square">
            <a:spAutoFit/>
          </a:bodyPr>
          <a:lstStyle/>
          <a:p>
            <a:pPr algn="just"/>
            <a:endParaRPr lang="es-CO" dirty="0"/>
          </a:p>
          <a:p>
            <a:pPr algn="just"/>
            <a:endParaRPr lang="es-CO" dirty="0"/>
          </a:p>
          <a:p>
            <a:pPr algn="just"/>
            <a:endParaRPr lang="es-CO" dirty="0"/>
          </a:p>
          <a:p>
            <a:pPr algn="just"/>
            <a:endParaRPr lang="es-CO" dirty="0"/>
          </a:p>
        </p:txBody>
      </p:sp>
      <p:pic>
        <p:nvPicPr>
          <p:cNvPr id="19" name="Imagen 18">
            <a:extLst>
              <a:ext uri="{FF2B5EF4-FFF2-40B4-BE49-F238E27FC236}">
                <a16:creationId xmlns:a16="http://schemas.microsoft.com/office/drawing/2014/main" id="{709A2309-9D1C-48F6-8F31-62D9D6EDDA9D}"/>
              </a:ext>
            </a:extLst>
          </p:cNvPr>
          <p:cNvPicPr>
            <a:picLocks noChangeAspect="1"/>
          </p:cNvPicPr>
          <p:nvPr/>
        </p:nvPicPr>
        <p:blipFill>
          <a:blip r:embed="rId4"/>
          <a:stretch>
            <a:fillRect/>
          </a:stretch>
        </p:blipFill>
        <p:spPr>
          <a:xfrm flipH="1">
            <a:off x="83115" y="1563422"/>
            <a:ext cx="4190334" cy="2828476"/>
          </a:xfrm>
          <a:prstGeom prst="rect">
            <a:avLst/>
          </a:prstGeom>
        </p:spPr>
      </p:pic>
      <p:sp>
        <p:nvSpPr>
          <p:cNvPr id="15" name="Rectángulo 14">
            <a:extLst>
              <a:ext uri="{FF2B5EF4-FFF2-40B4-BE49-F238E27FC236}">
                <a16:creationId xmlns:a16="http://schemas.microsoft.com/office/drawing/2014/main" id="{06913334-D074-4935-91BF-BE5C9F4AB95E}"/>
              </a:ext>
            </a:extLst>
          </p:cNvPr>
          <p:cNvSpPr/>
          <p:nvPr/>
        </p:nvSpPr>
        <p:spPr>
          <a:xfrm>
            <a:off x="4273450" y="1558349"/>
            <a:ext cx="4581184" cy="2893100"/>
          </a:xfrm>
          <a:prstGeom prst="rect">
            <a:avLst/>
          </a:prstGeom>
        </p:spPr>
        <p:txBody>
          <a:bodyPr wrap="square">
            <a:spAutoFit/>
          </a:bodyPr>
          <a:lstStyle/>
          <a:p>
            <a:pPr algn="just"/>
            <a:r>
              <a:rPr lang="es-CO" dirty="0">
                <a:solidFill>
                  <a:srgbClr val="201F1E"/>
                </a:solidFill>
                <a:latin typeface="Arial" panose="020B0604020202020204" pitchFamily="34" charset="0"/>
                <a:cs typeface="Arial" panose="020B0604020202020204" pitchFamily="34" charset="0"/>
              </a:rPr>
              <a:t>La Comisión Regional de Moralización fue artífice en la suscripción del Pacto por la Transparencia, este fue firmado entre el Gobernador (e) </a:t>
            </a:r>
            <a:r>
              <a:rPr lang="es-CO" dirty="0" err="1">
                <a:solidFill>
                  <a:srgbClr val="201F1E"/>
                </a:solidFill>
                <a:latin typeface="Arial" panose="020B0604020202020204" pitchFamily="34" charset="0"/>
                <a:cs typeface="Arial" panose="020B0604020202020204" pitchFamily="34" charset="0"/>
              </a:rPr>
              <a:t>Wildler</a:t>
            </a:r>
            <a:r>
              <a:rPr lang="es-CO" dirty="0">
                <a:solidFill>
                  <a:srgbClr val="201F1E"/>
                </a:solidFill>
                <a:latin typeface="Arial" panose="020B0604020202020204" pitchFamily="34" charset="0"/>
                <a:cs typeface="Arial" panose="020B0604020202020204" pitchFamily="34" charset="0"/>
              </a:rPr>
              <a:t> Guerra, los alcaldes de La Guajira y el Presidente de la Comisión de Moralización doctor Luis Carlos Gaitán Gómez, en su condición de Presidente del Consejo Seccional de la Judicatura de La Guajira. Para respaldar el cumplimiento de los 14 compromisos que constituyen la agenda de Transparencia, integridad y prevención de la corrupción, con la Fiscalía Seccional, la Procuraduría Regional, Contraloría General Regional, Contraloría  Departamento de La Guajira.</a:t>
            </a:r>
          </a:p>
          <a:p>
            <a:pPr algn="just"/>
            <a:endParaRPr lang="es-CO" dirty="0">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5877EABB-D6C3-47F6-AB49-22AD52E03816}"/>
              </a:ext>
            </a:extLst>
          </p:cNvPr>
          <p:cNvSpPr/>
          <p:nvPr/>
        </p:nvSpPr>
        <p:spPr>
          <a:xfrm>
            <a:off x="2931809" y="1101498"/>
            <a:ext cx="4581183" cy="369332"/>
          </a:xfrm>
          <a:prstGeom prst="rect">
            <a:avLst/>
          </a:prstGeom>
        </p:spPr>
        <p:txBody>
          <a:bodyPr wrap="square">
            <a:spAutoFit/>
          </a:bodyPr>
          <a:lstStyle/>
          <a:p>
            <a:r>
              <a:rPr lang="es-CO" sz="1800" dirty="0">
                <a:solidFill>
                  <a:srgbClr val="2A5C9E"/>
                </a:solidFill>
                <a:latin typeface="Lilita One" panose="020B0604020202020204" charset="0"/>
              </a:rPr>
              <a:t>COMISION REGIONAL DE MORLIZACON</a:t>
            </a:r>
          </a:p>
        </p:txBody>
      </p:sp>
    </p:spTree>
    <p:extLst>
      <p:ext uri="{BB962C8B-B14F-4D97-AF65-F5344CB8AC3E}">
        <p14:creationId xmlns:p14="http://schemas.microsoft.com/office/powerpoint/2010/main" val="2336520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2853480" y="1108382"/>
            <a:ext cx="3721131" cy="553998"/>
          </a:xfrm>
          <a:prstGeom prst="rect">
            <a:avLst/>
          </a:prstGeom>
        </p:spPr>
        <p:txBody>
          <a:bodyPr wrap="square">
            <a:spAutoFit/>
          </a:bodyPr>
          <a:lstStyle/>
          <a:p>
            <a:r>
              <a:rPr lang="es-CO" sz="1600" dirty="0">
                <a:solidFill>
                  <a:srgbClr val="2A5C9E"/>
                </a:solidFill>
                <a:latin typeface="Lilita One" panose="020B0604020202020204" charset="0"/>
              </a:rPr>
              <a:t>ANTICORRUPCIÓN Y TRANSPARENCIA</a:t>
            </a:r>
          </a:p>
          <a:p>
            <a:r>
              <a:rPr lang="es-CO" dirty="0">
                <a:solidFill>
                  <a:srgbClr val="2A5C9E"/>
                </a:solidFill>
                <a:latin typeface="Lilita One" panose="020B0604020202020204" charset="0"/>
              </a:rPr>
              <a:t> </a:t>
            </a:r>
            <a:r>
              <a:rPr lang="es-CO" dirty="0"/>
              <a:t>    </a:t>
            </a:r>
          </a:p>
        </p:txBody>
      </p:sp>
      <p:sp>
        <p:nvSpPr>
          <p:cNvPr id="21" name="Rectángulo 20"/>
          <p:cNvSpPr/>
          <p:nvPr/>
        </p:nvSpPr>
        <p:spPr>
          <a:xfrm>
            <a:off x="981038" y="1467922"/>
            <a:ext cx="6959196" cy="4708981"/>
          </a:xfrm>
          <a:prstGeom prst="rect">
            <a:avLst/>
          </a:prstGeom>
        </p:spPr>
        <p:txBody>
          <a:bodyPr wrap="square">
            <a:spAutoFit/>
          </a:bodyPr>
          <a:lstStyle/>
          <a:p>
            <a:pPr algn="just" fontAlgn="base"/>
            <a:r>
              <a:rPr lang="es-CO" sz="1600" dirty="0">
                <a:solidFill>
                  <a:srgbClr val="201F1E"/>
                </a:solidFill>
                <a:latin typeface="Arial" panose="020B0604020202020204" pitchFamily="34" charset="0"/>
                <a:cs typeface="Arial" panose="020B0604020202020204" pitchFamily="34" charset="0"/>
              </a:rPr>
              <a:t>En apoyo a la Secretaría de Transparencia de la Presidencia de la República, invitó a todos funcionarios públicos de los entes sujetos de control a la suscripción del compromiso de Integridad y Transparencia por tercer año consecutivo. El compromiso de Integridad y Transparencia es la expresión de la voluntad de los servidores públicos de luchar contra la corrupción, actuando íntegramente con transparencia y ética.</a:t>
            </a:r>
          </a:p>
          <a:p>
            <a:pPr fontAlgn="base"/>
            <a:endParaRPr lang="es-CO" sz="1600" dirty="0">
              <a:solidFill>
                <a:srgbClr val="201F1E"/>
              </a:solidFill>
              <a:latin typeface="Arial" panose="020B0604020202020204" pitchFamily="34" charset="0"/>
              <a:cs typeface="Arial" panose="020B0604020202020204" pitchFamily="34" charset="0"/>
            </a:endParaRPr>
          </a:p>
          <a:p>
            <a:pPr algn="just" fontAlgn="base"/>
            <a:r>
              <a:rPr lang="es-CO" sz="1600" dirty="0">
                <a:solidFill>
                  <a:srgbClr val="201F1E"/>
                </a:solidFill>
                <a:latin typeface="Arial" panose="020B0604020202020204" pitchFamily="34" charset="0"/>
                <a:cs typeface="Arial" panose="020B0604020202020204" pitchFamily="34" charset="0"/>
              </a:rPr>
              <a:t>Compromiso en el que participó vinculándose, igualmente, el Director de la Agencia de Defensa de la Nación. </a:t>
            </a:r>
          </a:p>
          <a:p>
            <a:pPr algn="just" fontAlgn="base"/>
            <a:endParaRPr lang="es-CO" sz="1600" dirty="0">
              <a:solidFill>
                <a:srgbClr val="201F1E"/>
              </a:solidFill>
              <a:latin typeface="Arial" panose="020B0604020202020204" pitchFamily="34" charset="0"/>
              <a:cs typeface="Arial" panose="020B0604020202020204" pitchFamily="34" charset="0"/>
            </a:endParaRPr>
          </a:p>
          <a:p>
            <a:pPr algn="just" fontAlgn="base"/>
            <a:r>
              <a:rPr lang="es-CO" dirty="0">
                <a:hlinkClick r:id="rId4"/>
              </a:rPr>
              <a:t>http://www.laguajira.gov.co/web/attachmets/article/3995/TRANSPARENCIA.pdf</a:t>
            </a:r>
            <a:br>
              <a:rPr lang="es-CO" dirty="0"/>
            </a:br>
            <a:r>
              <a:rPr lang="es-CO" dirty="0">
                <a:hlinkClick r:id="rId5"/>
              </a:rPr>
              <a:t>http://www.laguajira.gov.co/web/attachments/article/3995/TRANSPARENCIA.pdf</a:t>
            </a:r>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p:txBody>
      </p:sp>
    </p:spTree>
    <p:extLst>
      <p:ext uri="{BB962C8B-B14F-4D97-AF65-F5344CB8AC3E}">
        <p14:creationId xmlns:p14="http://schemas.microsoft.com/office/powerpoint/2010/main" val="2038542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graphicFrame>
        <p:nvGraphicFramePr>
          <p:cNvPr id="15" name="Tabla 14">
            <a:extLst>
              <a:ext uri="{FF2B5EF4-FFF2-40B4-BE49-F238E27FC236}">
                <a16:creationId xmlns:a16="http://schemas.microsoft.com/office/drawing/2014/main" id="{83D1DF7A-9ECB-484A-9A1E-95E6D370C4C6}"/>
              </a:ext>
            </a:extLst>
          </p:cNvPr>
          <p:cNvGraphicFramePr>
            <a:graphicFrameLocks noGrp="1"/>
          </p:cNvGraphicFramePr>
          <p:nvPr>
            <p:extLst>
              <p:ext uri="{D42A27DB-BD31-4B8C-83A1-F6EECF244321}">
                <p14:modId xmlns:p14="http://schemas.microsoft.com/office/powerpoint/2010/main" val="2812523245"/>
              </p:ext>
            </p:extLst>
          </p:nvPr>
        </p:nvGraphicFramePr>
        <p:xfrm>
          <a:off x="1106897" y="1065306"/>
          <a:ext cx="7600494" cy="693293"/>
        </p:xfrm>
        <a:graphic>
          <a:graphicData uri="http://schemas.openxmlformats.org/drawingml/2006/table">
            <a:tbl>
              <a:tblPr firstRow="1" firstCol="1" bandRow="1">
                <a:tableStyleId>{F5B84D48-6864-471D-97EF-1E33D2DCC5AA}</a:tableStyleId>
              </a:tblPr>
              <a:tblGrid>
                <a:gridCol w="7600494">
                  <a:extLst>
                    <a:ext uri="{9D8B030D-6E8A-4147-A177-3AD203B41FA5}">
                      <a16:colId xmlns:a16="http://schemas.microsoft.com/office/drawing/2014/main" val="1129534504"/>
                    </a:ext>
                  </a:extLst>
                </a:gridCol>
              </a:tblGrid>
              <a:tr h="214036">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s-CO" altLang="es-CO"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CANALES INSTITUCIONALES DISTRITO JUDICIAL DE RIOHACHA Y ADMINISTRATIVO DE LA GUAJIRA</a:t>
                      </a:r>
                      <a:endParaRPr kumimoji="0" lang="es-CO" altLang="es-CO" sz="800" b="0" i="0" u="none" strike="noStrike" cap="none" normalizeH="0" baseline="0" dirty="0">
                        <a:ln>
                          <a:noFill/>
                        </a:ln>
                        <a:solidFill>
                          <a:schemeClr val="tx1"/>
                        </a:solidFill>
                        <a:effectLst/>
                      </a:endParaRPr>
                    </a:p>
                    <a:p>
                      <a:pPr algn="ct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564" marR="43564" marT="0" marB="0" anchor="b"/>
                </a:tc>
                <a:extLst>
                  <a:ext uri="{0D108BD9-81ED-4DB2-BD59-A6C34878D82A}">
                    <a16:rowId xmlns:a16="http://schemas.microsoft.com/office/drawing/2014/main" val="3520831569"/>
                  </a:ext>
                </a:extLst>
              </a:tr>
            </a:tbl>
          </a:graphicData>
        </a:graphic>
      </p:graphicFrame>
      <p:sp>
        <p:nvSpPr>
          <p:cNvPr id="20" name="Rectangle 1">
            <a:extLst>
              <a:ext uri="{FF2B5EF4-FFF2-40B4-BE49-F238E27FC236}">
                <a16:creationId xmlns:a16="http://schemas.microsoft.com/office/drawing/2014/main" id="{D8ED0FC3-75BB-4DEB-8E74-EFCAC3ADE99C}"/>
              </a:ext>
            </a:extLst>
          </p:cNvPr>
          <p:cNvSpPr>
            <a:spLocks noChangeArrowheads="1"/>
          </p:cNvSpPr>
          <p:nvPr/>
        </p:nvSpPr>
        <p:spPr bwMode="auto">
          <a:xfrm>
            <a:off x="1106896" y="1960237"/>
            <a:ext cx="7600496"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CO" altLang="es-CO"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la r</a:t>
            </a:r>
            <a:r>
              <a:rPr kumimoji="0" lang="es-CO" altLang="es-CO"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ecepción correspondencia, solicitudes de Vigilancia Judiciales, Derechos de Petición y trámites de registro nacional de Abogados: </a:t>
            </a:r>
            <a:r>
              <a:rPr kumimoji="0" lang="es-CO" altLang="es-CO"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mecsjguaira@cendoj.rama</a:t>
            </a:r>
            <a:r>
              <a:rPr lang="es-CO" altLang="es-CO" sz="1600" b="1" dirty="0">
                <a:solidFill>
                  <a:srgbClr val="000000"/>
                </a:solidFill>
                <a:ea typeface="Calibri" panose="020F0502020204030204" pitchFamily="34" charset="0"/>
                <a:cs typeface="Arial" panose="020B0604020202020204" pitchFamily="34" charset="0"/>
              </a:rPr>
              <a:t>judicial.gov.co</a:t>
            </a:r>
            <a:endParaRPr kumimoji="0" lang="es-CO" altLang="es-CO"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s-CO" altLang="es-CO"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CO" altLang="es-CO"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rPr>
              <a:t>des01sacsjrioh@cendoj.ramajudicial.gov.co</a:t>
            </a:r>
            <a:r>
              <a:rPr kumimoji="0" lang="es-CO" altLang="es-CO"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des02sacsjrioh@cendoj.ramajudicial.gov.co</a:t>
            </a:r>
            <a:r>
              <a:rPr kumimoji="0" lang="es-CO" altLang="es-CO" sz="1800"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CO" altLang="es-CO"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CO" altLang="es-CO"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BUZON DIGITAL: </a:t>
            </a:r>
            <a:r>
              <a:rPr kumimoji="0" lang="es-CO" altLang="es-CO"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buzoneleclaguajira@cendoj.ramajudicial.gov.co</a:t>
            </a:r>
            <a:endParaRPr kumimoji="0" lang="es-CO" altLang="es-CO"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s-CO" altLang="es-CO" sz="1600" dirty="0">
                <a:solidFill>
                  <a:srgbClr val="000000"/>
                </a:solidFill>
                <a:cs typeface="Arial" panose="020B0604020202020204" pitchFamily="34" charset="0"/>
              </a:rPr>
              <a:t>Para la recepción de quejas, felicitaciones, sugerencias</a:t>
            </a:r>
            <a:endParaRPr lang="es-CO" altLang="es-CO" sz="1800" dirty="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CO" altLang="es-CO"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19" name="Tabla 18">
            <a:extLst>
              <a:ext uri="{FF2B5EF4-FFF2-40B4-BE49-F238E27FC236}">
                <a16:creationId xmlns:a16="http://schemas.microsoft.com/office/drawing/2014/main" id="{3D50BBBD-6799-41D6-824F-0DEEE11CD66E}"/>
              </a:ext>
            </a:extLst>
          </p:cNvPr>
          <p:cNvGraphicFramePr>
            <a:graphicFrameLocks noGrp="1"/>
          </p:cNvGraphicFramePr>
          <p:nvPr>
            <p:extLst>
              <p:ext uri="{D42A27DB-BD31-4B8C-83A1-F6EECF244321}">
                <p14:modId xmlns:p14="http://schemas.microsoft.com/office/powerpoint/2010/main" val="1871864998"/>
              </p:ext>
            </p:extLst>
          </p:nvPr>
        </p:nvGraphicFramePr>
        <p:xfrm>
          <a:off x="1106896" y="3967778"/>
          <a:ext cx="7600495" cy="607141"/>
        </p:xfrm>
        <a:graphic>
          <a:graphicData uri="http://schemas.openxmlformats.org/drawingml/2006/table">
            <a:tbl>
              <a:tblPr firstRow="1" firstCol="1" bandRow="1">
                <a:tableStyleId>{F5B84D48-6864-471D-97EF-1E33D2DCC5AA}</a:tableStyleId>
              </a:tblPr>
              <a:tblGrid>
                <a:gridCol w="1101125">
                  <a:extLst>
                    <a:ext uri="{9D8B030D-6E8A-4147-A177-3AD203B41FA5}">
                      <a16:colId xmlns:a16="http://schemas.microsoft.com/office/drawing/2014/main" val="415552314"/>
                    </a:ext>
                  </a:extLst>
                </a:gridCol>
                <a:gridCol w="797720">
                  <a:extLst>
                    <a:ext uri="{9D8B030D-6E8A-4147-A177-3AD203B41FA5}">
                      <a16:colId xmlns:a16="http://schemas.microsoft.com/office/drawing/2014/main" val="4281638829"/>
                    </a:ext>
                  </a:extLst>
                </a:gridCol>
                <a:gridCol w="3232923">
                  <a:extLst>
                    <a:ext uri="{9D8B030D-6E8A-4147-A177-3AD203B41FA5}">
                      <a16:colId xmlns:a16="http://schemas.microsoft.com/office/drawing/2014/main" val="103973436"/>
                    </a:ext>
                  </a:extLst>
                </a:gridCol>
                <a:gridCol w="1274420">
                  <a:extLst>
                    <a:ext uri="{9D8B030D-6E8A-4147-A177-3AD203B41FA5}">
                      <a16:colId xmlns:a16="http://schemas.microsoft.com/office/drawing/2014/main" val="123646346"/>
                    </a:ext>
                  </a:extLst>
                </a:gridCol>
                <a:gridCol w="1194307">
                  <a:extLst>
                    <a:ext uri="{9D8B030D-6E8A-4147-A177-3AD203B41FA5}">
                      <a16:colId xmlns:a16="http://schemas.microsoft.com/office/drawing/2014/main" val="3398558417"/>
                    </a:ext>
                  </a:extLst>
                </a:gridCol>
              </a:tblGrid>
              <a:tr h="272940">
                <a:tc>
                  <a:txBody>
                    <a:bodyPr/>
                    <a:lstStyle/>
                    <a:p>
                      <a:pPr>
                        <a:lnSpc>
                          <a:spcPct val="107000"/>
                        </a:lnSpc>
                        <a:spcAft>
                          <a:spcPts val="0"/>
                        </a:spcAft>
                      </a:pPr>
                      <a:r>
                        <a:rPr lang="es-CO" sz="800">
                          <a:effectLst/>
                        </a:rPr>
                        <a:t>DESPACHO 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800">
                          <a:effectLst/>
                        </a:rPr>
                        <a:t>RIOHACHA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1000" u="none" strike="noStrike">
                          <a:effectLst/>
                          <a:hlinkClick r:id="rId7"/>
                        </a:rPr>
                        <a:t>lgaitang@cendoj.ramajudicial.gov.co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800">
                          <a:effectLst/>
                        </a:rPr>
                        <a:t>CALLE 8 No. 12-86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800">
                          <a:effectLst/>
                        </a:rPr>
                        <a:t>3185638266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9302971"/>
                  </a:ext>
                </a:extLst>
              </a:tr>
              <a:tr h="296099">
                <a:tc>
                  <a:txBody>
                    <a:bodyPr/>
                    <a:lstStyle/>
                    <a:p>
                      <a:pPr>
                        <a:lnSpc>
                          <a:spcPct val="107000"/>
                        </a:lnSpc>
                        <a:spcAft>
                          <a:spcPts val="0"/>
                        </a:spcAft>
                      </a:pPr>
                      <a:r>
                        <a:rPr lang="es-CO" sz="800" dirty="0">
                          <a:effectLst/>
                        </a:rPr>
                        <a:t>DESPACHO 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800">
                          <a:effectLst/>
                        </a:rPr>
                        <a:t>RIOHACHA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1100">
                          <a:effectLst/>
                        </a:rPr>
                        <a:t> </a:t>
                      </a:r>
                    </a:p>
                    <a:p>
                      <a:pPr>
                        <a:lnSpc>
                          <a:spcPct val="107000"/>
                        </a:lnSpc>
                        <a:spcAft>
                          <a:spcPts val="0"/>
                        </a:spcAft>
                      </a:pPr>
                      <a:r>
                        <a:rPr lang="es-CO" sz="1000" u="sng">
                          <a:effectLst/>
                          <a:hlinkClick r:id="rId8"/>
                        </a:rPr>
                        <a:t>hramires@cendoj.ramajudicial.gov.co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800">
                          <a:effectLst/>
                        </a:rPr>
                        <a:t>CALLE 8 N. 12-86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800" dirty="0">
                          <a:effectLst/>
                        </a:rPr>
                        <a:t>3185834737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49777106"/>
                  </a:ext>
                </a:extLst>
              </a:tr>
            </a:tbl>
          </a:graphicData>
        </a:graphic>
      </p:graphicFrame>
    </p:spTree>
    <p:extLst>
      <p:ext uri="{BB962C8B-B14F-4D97-AF65-F5344CB8AC3E}">
        <p14:creationId xmlns:p14="http://schemas.microsoft.com/office/powerpoint/2010/main" val="252513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927185" y="1426792"/>
            <a:ext cx="5289630" cy="288477"/>
          </a:xfrm>
          <a:prstGeom prst="rect">
            <a:avLst/>
          </a:prstGeom>
        </p:spPr>
        <p:txBody>
          <a:bodyPr wrap="square">
            <a:spAutoFit/>
          </a:bodyPr>
          <a:lstStyle/>
          <a:p>
            <a:pPr marL="379730" marR="83820" algn="ctr">
              <a:lnSpc>
                <a:spcPts val="1250"/>
              </a:lnSpc>
            </a:pPr>
            <a:r>
              <a:rPr lang="es-CO" sz="2400" dirty="0">
                <a:solidFill>
                  <a:srgbClr val="2A5C9E"/>
                </a:solidFill>
                <a:latin typeface="Lilita One" panose="020B0604020202020204" charset="0"/>
                <a:ea typeface="Arial" panose="020B0604020202020204" pitchFamily="34" charset="0"/>
                <a:cs typeface="Arial" panose="020B0604020202020204" pitchFamily="34" charset="0"/>
              </a:rPr>
              <a:t>PILARES  ESTRATEGICOS</a:t>
            </a:r>
            <a:endParaRPr lang="es-CO" sz="2000" dirty="0">
              <a:solidFill>
                <a:srgbClr val="2A5C9E"/>
              </a:solidFill>
              <a:effectLst/>
              <a:latin typeface="Lilita One" panose="020B0604020202020204" charset="0"/>
              <a:ea typeface="Arial" panose="020B0604020202020204" pitchFamily="34" charset="0"/>
              <a:cs typeface="Times New Roman" panose="02020603050405020304" pitchFamily="18" charset="0"/>
            </a:endParaRPr>
          </a:p>
        </p:txBody>
      </p:sp>
      <p:sp>
        <p:nvSpPr>
          <p:cNvPr id="18" name="Rectángulo 17"/>
          <p:cNvSpPr/>
          <p:nvPr/>
        </p:nvSpPr>
        <p:spPr>
          <a:xfrm>
            <a:off x="3775731" y="3854283"/>
            <a:ext cx="7003507" cy="523220"/>
          </a:xfrm>
          <a:prstGeom prst="rect">
            <a:avLst/>
          </a:prstGeom>
        </p:spPr>
        <p:txBody>
          <a:bodyPr wrap="square">
            <a:spAutoFit/>
          </a:bodyPr>
          <a:lstStyle/>
          <a:p>
            <a:pPr marL="342900" lvl="0" indent="-342900" algn="just" fontAlgn="base">
              <a:buSzPts val="1100"/>
              <a:buFont typeface="Arial" panose="020B0604020202020204" pitchFamily="34" charset="0"/>
              <a:buChar char="•"/>
            </a:pPr>
            <a:r>
              <a:rPr lang="es-ES" dirty="0">
                <a:uFill>
                  <a:solidFill>
                    <a:srgbClr val="000000"/>
                  </a:solidFill>
                </a:uFill>
                <a:latin typeface="Josefin Sans" panose="020B0604020202020204" charset="0"/>
                <a:ea typeface="Arial" panose="020B0604020202020204" pitchFamily="34" charset="0"/>
                <a:cs typeface="Arial" panose="020B0604020202020204" pitchFamily="34" charset="0"/>
              </a:rPr>
              <a:t>.   </a:t>
            </a:r>
            <a:endParaRPr lang="es-CO" sz="1600" dirty="0">
              <a:uFill>
                <a:solidFill>
                  <a:srgbClr val="000000"/>
                </a:solidFill>
              </a:uFill>
              <a:latin typeface="Josefin Sans" panose="020B0604020202020204" charset="0"/>
              <a:ea typeface="Arial" panose="020B0604020202020204" pitchFamily="34" charset="0"/>
              <a:cs typeface="Arial" panose="020B0604020202020204" pitchFamily="34" charset="0"/>
            </a:endParaRPr>
          </a:p>
          <a:p>
            <a:pPr marL="311150" algn="just">
              <a:spcAft>
                <a:spcPts val="55"/>
              </a:spcAft>
            </a:pPr>
            <a:r>
              <a:rPr lang="es-ES" dirty="0">
                <a:latin typeface="Josefin Sans" panose="020B0604020202020204" charset="0"/>
                <a:ea typeface="Times New Roman" panose="02020603050405020304" pitchFamily="18" charset="0"/>
              </a:rPr>
              <a:t> </a:t>
            </a:r>
            <a:endParaRPr lang="es-CO" sz="1600" dirty="0">
              <a:latin typeface="Josefin Sans" panose="020B0604020202020204" charset="0"/>
              <a:ea typeface="Times New Roman" panose="02020603050405020304" pitchFamily="18" charset="0"/>
            </a:endParaRPr>
          </a:p>
        </p:txBody>
      </p:sp>
      <p:pic>
        <p:nvPicPr>
          <p:cNvPr id="1026" name="Picture 2">
            <a:extLst>
              <a:ext uri="{FF2B5EF4-FFF2-40B4-BE49-F238E27FC236}">
                <a16:creationId xmlns:a16="http://schemas.microsoft.com/office/drawing/2014/main" id="{ABD24ED9-73EF-4F47-9E5F-DD307CDBE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334" y="1603869"/>
            <a:ext cx="3884512" cy="30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80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544851" y="1421247"/>
            <a:ext cx="6285314" cy="786049"/>
          </a:xfrm>
          <a:prstGeom prst="rect">
            <a:avLst/>
          </a:prstGeom>
        </p:spPr>
        <p:txBody>
          <a:bodyPr wrap="square">
            <a:spAutoFit/>
          </a:bodyPr>
          <a:lstStyle/>
          <a:p>
            <a:pPr marL="379730" marR="83820" algn="ctr">
              <a:lnSpc>
                <a:spcPct val="150000"/>
              </a:lnSpc>
            </a:pPr>
            <a:r>
              <a:rPr lang="es-CO" sz="1600" dirty="0">
                <a:solidFill>
                  <a:srgbClr val="2A5C9E"/>
                </a:solidFill>
                <a:latin typeface="Lilita One" panose="020B0604020202020204" charset="0"/>
                <a:ea typeface="Arial" panose="020B0604020202020204" pitchFamily="34" charset="0"/>
                <a:cs typeface="Arial" panose="020B0604020202020204" pitchFamily="34" charset="0"/>
              </a:rPr>
              <a:t>PILAR ESTRATEGICO: MODERNIZACION TECNOLOGÍA </a:t>
            </a:r>
          </a:p>
          <a:p>
            <a:pPr marL="379730" marR="83820" algn="ctr">
              <a:lnSpc>
                <a:spcPct val="150000"/>
              </a:lnSpc>
            </a:pPr>
            <a:r>
              <a:rPr lang="es-CO" sz="1600" dirty="0">
                <a:solidFill>
                  <a:srgbClr val="2A5C9E"/>
                </a:solidFill>
                <a:latin typeface="Lilita One" panose="020B0604020202020204" charset="0"/>
                <a:ea typeface="Arial" panose="020B0604020202020204" pitchFamily="34" charset="0"/>
                <a:cs typeface="Arial" panose="020B0604020202020204" pitchFamily="34" charset="0"/>
              </a:rPr>
              <a:t>Y TRANSFORMACION DIGITAL</a:t>
            </a:r>
            <a:endParaRPr lang="es-CO" dirty="0">
              <a:solidFill>
                <a:srgbClr val="2A5C9E"/>
              </a:solidFill>
              <a:effectLst/>
              <a:latin typeface="Lilita One" panose="020B0604020202020204" charset="0"/>
              <a:ea typeface="Arial" panose="020B0604020202020204" pitchFamily="34" charset="0"/>
              <a:cs typeface="Times New Roman" panose="02020603050405020304" pitchFamily="18" charset="0"/>
            </a:endParaRPr>
          </a:p>
        </p:txBody>
      </p:sp>
      <p:sp>
        <p:nvSpPr>
          <p:cNvPr id="18" name="Rectángulo 17"/>
          <p:cNvSpPr/>
          <p:nvPr/>
        </p:nvSpPr>
        <p:spPr>
          <a:xfrm>
            <a:off x="1102160" y="2052568"/>
            <a:ext cx="7003507" cy="2462213"/>
          </a:xfrm>
          <a:prstGeom prst="rect">
            <a:avLst/>
          </a:prstGeom>
        </p:spPr>
        <p:txBody>
          <a:bodyPr wrap="square">
            <a:spAutoFit/>
          </a:bodyPr>
          <a:lstStyle/>
          <a:p>
            <a:pPr marL="342900" lvl="0" indent="-342900" algn="just" fontAlgn="base">
              <a:buSzPts val="1100"/>
              <a:buFont typeface="Arial" panose="020B0604020202020204" pitchFamily="34" charset="0"/>
              <a:buChar char="•"/>
            </a:pPr>
            <a:endParaRPr lang="es-ES" dirty="0">
              <a:uFill>
                <a:solidFill>
                  <a:srgbClr val="000000"/>
                </a:solidFill>
              </a:uFill>
              <a:latin typeface="+mn-lt"/>
              <a:ea typeface="Arial" panose="020B0604020202020204" pitchFamily="34" charset="0"/>
              <a:cs typeface="Arial" panose="020B0604020202020204" pitchFamily="34" charset="0"/>
            </a:endParaRPr>
          </a:p>
          <a:p>
            <a:pPr marL="342900" lvl="0" indent="-342900" algn="just" fontAlgn="base">
              <a:buSzPts val="1100"/>
              <a:buFont typeface="Arial" panose="020B0604020202020204" pitchFamily="34" charset="0"/>
              <a:buChar char="•"/>
            </a:pPr>
            <a:r>
              <a:rPr lang="es-ES" dirty="0">
                <a:uFill>
                  <a:solidFill>
                    <a:srgbClr val="000000"/>
                  </a:solidFill>
                </a:uFill>
                <a:latin typeface="+mn-lt"/>
                <a:ea typeface="Arial" panose="020B0604020202020204" pitchFamily="34" charset="0"/>
                <a:cs typeface="Arial" panose="020B0604020202020204" pitchFamily="34" charset="0"/>
              </a:rPr>
              <a:t>Continuar con el mejoramiento continuo del SIGCMA, fomentando la cultura organizacional de calidad, control y medio amiente, orientada a la responsabilidad social y ética del servidor judicial en esta Seccional, la Jurisdicción Contenciosa Administrativa y en los Juzgados y Centro de Servicio de los Juzgados Penales para Adolescentes de Montería, para su mantenimiento; de tal forma que permita asegurar el cumplimiento de los objetivos institucionales y seguir contribuyendo con la recertificación por parte del INCONTEC; como también, sensibilizar en otros despachos de la jurisdicción ordinaria de este Distrito para que entren al SIGCMA.   </a:t>
            </a:r>
            <a:endParaRPr lang="es-CO" sz="1600" dirty="0">
              <a:uFill>
                <a:solidFill>
                  <a:srgbClr val="000000"/>
                </a:solidFill>
              </a:uFill>
              <a:latin typeface="+mn-lt"/>
              <a:ea typeface="Arial" panose="020B0604020202020204" pitchFamily="34" charset="0"/>
              <a:cs typeface="Arial" panose="020B0604020202020204" pitchFamily="34" charset="0"/>
            </a:endParaRPr>
          </a:p>
          <a:p>
            <a:pPr marL="311150" algn="just">
              <a:spcAft>
                <a:spcPts val="55"/>
              </a:spcAft>
            </a:pPr>
            <a:r>
              <a:rPr lang="es-ES" dirty="0">
                <a:latin typeface="Josefin Sans" panose="020B0604020202020204" charset="0"/>
                <a:ea typeface="Times New Roman" panose="02020603050405020304" pitchFamily="18" charset="0"/>
              </a:rPr>
              <a:t> </a:t>
            </a:r>
            <a:endParaRPr lang="es-CO" sz="1600" dirty="0">
              <a:latin typeface="Josefin Sans" panose="020B0604020202020204" charset="0"/>
              <a:ea typeface="Times New Roman" panose="02020603050405020304" pitchFamily="18" charset="0"/>
            </a:endParaRPr>
          </a:p>
        </p:txBody>
      </p:sp>
    </p:spTree>
    <p:extLst>
      <p:ext uri="{BB962C8B-B14F-4D97-AF65-F5344CB8AC3E}">
        <p14:creationId xmlns:p14="http://schemas.microsoft.com/office/powerpoint/2010/main" val="121760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544851" y="1421247"/>
            <a:ext cx="6285314" cy="786049"/>
          </a:xfrm>
          <a:prstGeom prst="rect">
            <a:avLst/>
          </a:prstGeom>
        </p:spPr>
        <p:txBody>
          <a:bodyPr wrap="square">
            <a:spAutoFit/>
          </a:bodyPr>
          <a:lstStyle/>
          <a:p>
            <a:pPr marL="379730" marR="83820" algn="ctr">
              <a:lnSpc>
                <a:spcPct val="150000"/>
              </a:lnSpc>
            </a:pPr>
            <a:r>
              <a:rPr lang="es-CO" sz="1600" dirty="0">
                <a:solidFill>
                  <a:srgbClr val="2A5C9E"/>
                </a:solidFill>
                <a:latin typeface="Lilita One" panose="020B0604020202020204" charset="0"/>
                <a:ea typeface="Arial" panose="020B0604020202020204" pitchFamily="34" charset="0"/>
                <a:cs typeface="Arial" panose="020B0604020202020204" pitchFamily="34" charset="0"/>
              </a:rPr>
              <a:t>PILAR ESTRATEGICO: MODERNIZACION TECNOLOGÍA </a:t>
            </a:r>
          </a:p>
          <a:p>
            <a:pPr marL="379730" marR="83820" algn="ctr">
              <a:lnSpc>
                <a:spcPct val="150000"/>
              </a:lnSpc>
            </a:pPr>
            <a:r>
              <a:rPr lang="es-CO" sz="1600" dirty="0">
                <a:solidFill>
                  <a:srgbClr val="2A5C9E"/>
                </a:solidFill>
                <a:latin typeface="Lilita One" panose="020B0604020202020204" charset="0"/>
                <a:ea typeface="Arial" panose="020B0604020202020204" pitchFamily="34" charset="0"/>
                <a:cs typeface="Arial" panose="020B0604020202020204" pitchFamily="34" charset="0"/>
              </a:rPr>
              <a:t>Y TRANSFORMACION DIGITAL</a:t>
            </a:r>
            <a:endParaRPr lang="es-CO" dirty="0">
              <a:solidFill>
                <a:srgbClr val="2A5C9E"/>
              </a:solidFill>
              <a:effectLst/>
              <a:latin typeface="Lilita One" panose="020B0604020202020204" charset="0"/>
              <a:ea typeface="Arial" panose="020B0604020202020204" pitchFamily="34" charset="0"/>
              <a:cs typeface="Times New Roman" panose="02020603050405020304" pitchFamily="18" charset="0"/>
            </a:endParaRPr>
          </a:p>
        </p:txBody>
      </p:sp>
      <p:sp>
        <p:nvSpPr>
          <p:cNvPr id="18" name="Rectángulo 17"/>
          <p:cNvSpPr/>
          <p:nvPr/>
        </p:nvSpPr>
        <p:spPr>
          <a:xfrm>
            <a:off x="1102160" y="2052568"/>
            <a:ext cx="7003507" cy="2462213"/>
          </a:xfrm>
          <a:prstGeom prst="rect">
            <a:avLst/>
          </a:prstGeom>
        </p:spPr>
        <p:txBody>
          <a:bodyPr wrap="square">
            <a:spAutoFit/>
          </a:bodyPr>
          <a:lstStyle/>
          <a:p>
            <a:pPr marL="342900" lvl="0" indent="-342900" algn="just" fontAlgn="base">
              <a:buSzPts val="1100"/>
              <a:buFont typeface="Arial" panose="020B0604020202020204" pitchFamily="34" charset="0"/>
              <a:buChar char="•"/>
            </a:pPr>
            <a:endParaRPr lang="es-ES" dirty="0">
              <a:uFill>
                <a:solidFill>
                  <a:srgbClr val="000000"/>
                </a:solidFill>
              </a:uFill>
              <a:latin typeface="+mn-lt"/>
              <a:ea typeface="Arial" panose="020B0604020202020204" pitchFamily="34" charset="0"/>
              <a:cs typeface="Arial" panose="020B0604020202020204" pitchFamily="34" charset="0"/>
            </a:endParaRPr>
          </a:p>
          <a:p>
            <a:pPr marL="342900" lvl="0" indent="-342900" algn="just" fontAlgn="base">
              <a:buSzPts val="1100"/>
              <a:buFont typeface="Arial" panose="020B0604020202020204" pitchFamily="34" charset="0"/>
              <a:buChar char="•"/>
            </a:pPr>
            <a:r>
              <a:rPr lang="es-ES" dirty="0">
                <a:uFill>
                  <a:solidFill>
                    <a:srgbClr val="000000"/>
                  </a:solidFill>
                </a:uFill>
                <a:latin typeface="+mn-lt"/>
                <a:ea typeface="Arial" panose="020B0604020202020204" pitchFamily="34" charset="0"/>
                <a:cs typeface="Arial" panose="020B0604020202020204" pitchFamily="34" charset="0"/>
              </a:rPr>
              <a:t>Continuar con el mejoramiento continuo del SIGCMA, fomentando la cultura organizacional de calidad, control y medio amiente, orientada a la responsabilidad social y ética del servidor judicial en esta Seccional, la Jurisdicción Contenciosa Administrativa y en los Juzgados y Centro de Servicio de los Juzgados Penales para Adolescentes de Montería, para su mantenimiento; de tal forma que permita asegurar el cumplimiento de los objetivos institucionales y seguir contribuyendo con la recertificación por parte del INCONTEC; como también, sensibilizar en otros despachos de la jurisdicción ordinaria de este Distrito para que entren al SIGCMA.   </a:t>
            </a:r>
            <a:endParaRPr lang="es-CO" sz="1600" dirty="0">
              <a:uFill>
                <a:solidFill>
                  <a:srgbClr val="000000"/>
                </a:solidFill>
              </a:uFill>
              <a:latin typeface="+mn-lt"/>
              <a:ea typeface="Arial" panose="020B0604020202020204" pitchFamily="34" charset="0"/>
              <a:cs typeface="Arial" panose="020B0604020202020204" pitchFamily="34" charset="0"/>
            </a:endParaRPr>
          </a:p>
          <a:p>
            <a:pPr marL="311150" algn="just">
              <a:spcAft>
                <a:spcPts val="55"/>
              </a:spcAft>
            </a:pPr>
            <a:r>
              <a:rPr lang="es-ES" dirty="0">
                <a:latin typeface="Josefin Sans" panose="020B0604020202020204" charset="0"/>
                <a:ea typeface="Times New Roman" panose="02020603050405020304" pitchFamily="18" charset="0"/>
              </a:rPr>
              <a:t> </a:t>
            </a:r>
            <a:endParaRPr lang="es-CO" sz="1600" dirty="0">
              <a:latin typeface="Josefin Sans" panose="020B0604020202020204" charset="0"/>
              <a:ea typeface="Times New Roman" panose="02020603050405020304" pitchFamily="18" charset="0"/>
            </a:endParaRPr>
          </a:p>
        </p:txBody>
      </p:sp>
    </p:spTree>
    <p:extLst>
      <p:ext uri="{BB962C8B-B14F-4D97-AF65-F5344CB8AC3E}">
        <p14:creationId xmlns:p14="http://schemas.microsoft.com/office/powerpoint/2010/main" val="73179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a:extLst>
              <a:ext uri="{FF2B5EF4-FFF2-40B4-BE49-F238E27FC236}">
                <a16:creationId xmlns:a16="http://schemas.microsoft.com/office/drawing/2014/main" id="{3DF8CEF6-6F90-4029-BD31-4643F965046B}"/>
              </a:ext>
            </a:extLst>
          </p:cNvPr>
          <p:cNvSpPr/>
          <p:nvPr/>
        </p:nvSpPr>
        <p:spPr>
          <a:xfrm>
            <a:off x="1192276" y="1518373"/>
            <a:ext cx="6597486" cy="2246769"/>
          </a:xfrm>
          <a:prstGeom prst="rect">
            <a:avLst/>
          </a:prstGeom>
        </p:spPr>
        <p:txBody>
          <a:bodyPr wrap="square">
            <a:spAutoFit/>
          </a:bodyPr>
          <a:lstStyle/>
          <a:p>
            <a:pPr marL="342900" lvl="0" indent="-342900" algn="just" fontAlgn="base">
              <a:buSzPts val="1100"/>
              <a:buFont typeface="Arial" panose="020B0604020202020204" pitchFamily="34" charset="0"/>
              <a:buChar char="•"/>
            </a:pPr>
            <a:r>
              <a:rPr lang="es-ES" dirty="0">
                <a:uFill>
                  <a:solidFill>
                    <a:srgbClr val="000000"/>
                  </a:solidFill>
                </a:uFill>
                <a:latin typeface="Arial" panose="020B0604020202020204" pitchFamily="34" charset="0"/>
                <a:ea typeface="Arial" panose="020B0604020202020204" pitchFamily="34" charset="0"/>
                <a:cs typeface="Arial" panose="020B0604020202020204" pitchFamily="34" charset="0"/>
              </a:rPr>
              <a:t>Implementación de Justicia XXI ambiente Web para el reparto de primera instancia en todos los juzgados del circuito de Riohacha (juzgados y despachos de magistrados). </a:t>
            </a:r>
            <a:endParaRPr lang="es-CO" sz="16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532130" algn="just"/>
            <a:r>
              <a:rPr lang="es-ES" dirty="0">
                <a:latin typeface="Arial" panose="020B0604020202020204" pitchFamily="34" charset="0"/>
                <a:ea typeface="Times New Roman" panose="02020603050405020304" pitchFamily="18" charset="0"/>
                <a:cs typeface="Arial" panose="020B0604020202020204" pitchFamily="34" charset="0"/>
              </a:rPr>
              <a:t> </a:t>
            </a:r>
            <a:endParaRPr lang="es-CO"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ea typeface="Times New Roman" panose="02020603050405020304" pitchFamily="18" charset="0"/>
                <a:cs typeface="Arial" panose="020B0604020202020204" pitchFamily="34" charset="0"/>
              </a:rPr>
              <a:t>Seguir contribuyendo con la formación judicial al fortalecimiento de las competencias requeridas para el ejercicio de la función judicial tanto en los magistrados (as), jueces y empleados (as) judiciales como en los jueces y en las autoridades indígenas que administran justicia mediante el desarrollo y seguimiento del plan de formación de la rama judicial de acuerdo con los recursos asignados, en todas las áreas.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04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pic>
        <p:nvPicPr>
          <p:cNvPr id="20" name="10 Imagen">
            <a:extLst>
              <a:ext uri="{FF2B5EF4-FFF2-40B4-BE49-F238E27FC236}">
                <a16:creationId xmlns:a16="http://schemas.microsoft.com/office/drawing/2014/main" id="{1FF208C5-9D5A-4B13-B012-80806779FE2A}"/>
              </a:ext>
            </a:extLst>
          </p:cNvPr>
          <p:cNvPicPr/>
          <p:nvPr/>
        </p:nvPicPr>
        <p:blipFill>
          <a:blip r:embed="rId4" cstate="print"/>
          <a:srcRect l="5650" t="9512" r="912" b="1799"/>
          <a:stretch>
            <a:fillRect/>
          </a:stretch>
        </p:blipFill>
        <p:spPr>
          <a:xfrm>
            <a:off x="1778124" y="1712972"/>
            <a:ext cx="6258039" cy="2734860"/>
          </a:xfrm>
          <a:prstGeom prst="rect">
            <a:avLst/>
          </a:prstGeom>
        </p:spPr>
      </p:pic>
      <p:sp>
        <p:nvSpPr>
          <p:cNvPr id="15" name="Rectángulo 14">
            <a:extLst>
              <a:ext uri="{FF2B5EF4-FFF2-40B4-BE49-F238E27FC236}">
                <a16:creationId xmlns:a16="http://schemas.microsoft.com/office/drawing/2014/main" id="{78317169-DDC5-4E9F-9D35-19CE5C4752B1}"/>
              </a:ext>
            </a:extLst>
          </p:cNvPr>
          <p:cNvSpPr/>
          <p:nvPr/>
        </p:nvSpPr>
        <p:spPr>
          <a:xfrm>
            <a:off x="2108963" y="1112167"/>
            <a:ext cx="5596360" cy="600805"/>
          </a:xfrm>
          <a:prstGeom prst="rect">
            <a:avLst/>
          </a:prstGeom>
        </p:spPr>
        <p:txBody>
          <a:bodyPr wrap="square">
            <a:spAutoFit/>
          </a:bodyPr>
          <a:lstStyle/>
          <a:p>
            <a:pPr lvl="0" algn="ctr">
              <a:lnSpc>
                <a:spcPct val="107000"/>
              </a:lnSpc>
              <a:tabLst>
                <a:tab pos="4050665" algn="l"/>
              </a:tabLst>
            </a:pPr>
            <a:r>
              <a:rPr lang="es-ES" sz="1600" b="1" dirty="0">
                <a:solidFill>
                  <a:schemeClr val="accent2">
                    <a:lumMod val="75000"/>
                  </a:schemeClr>
                </a:solidFill>
                <a:latin typeface="Lilita One" panose="020B0604020202020204" charset="0"/>
                <a:ea typeface="Calibri" panose="020F0502020204030204" pitchFamily="34" charset="0"/>
                <a:cs typeface="Times New Roman" panose="02020603050405020304" pitchFamily="18" charset="0"/>
              </a:rPr>
              <a:t>ESTRUCTURA ORGANIZACIONAL Y UBICACIÓN ORGÁNICA RAMA JUDICIAL </a:t>
            </a:r>
            <a:endParaRPr lang="es-CO" sz="1600" dirty="0">
              <a:solidFill>
                <a:schemeClr val="accent2">
                  <a:lumMod val="75000"/>
                </a:schemeClr>
              </a:solidFill>
              <a:latin typeface="Lilita On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51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2338039" y="1287553"/>
            <a:ext cx="4397358" cy="338554"/>
          </a:xfrm>
          <a:prstGeom prst="rect">
            <a:avLst/>
          </a:prstGeom>
        </p:spPr>
        <p:txBody>
          <a:bodyPr wrap="none">
            <a:spAutoFit/>
          </a:bodyPr>
          <a:lstStyle/>
          <a:p>
            <a:pPr algn="just">
              <a:spcAft>
                <a:spcPts val="245"/>
              </a:spcAft>
            </a:pPr>
            <a:r>
              <a:rPr lang="es-ES" sz="1600" dirty="0">
                <a:solidFill>
                  <a:srgbClr val="2A5C9E"/>
                </a:solidFill>
                <a:latin typeface="Lilita One" panose="020B0604020202020204" charset="0"/>
                <a:ea typeface="Times New Roman" panose="02020603050405020304" pitchFamily="18" charset="0"/>
              </a:rPr>
              <a:t>PILAR ESTRATEGICO: CALIDAD DE LA JUSTICIA </a:t>
            </a:r>
            <a:endParaRPr lang="es-CO" sz="1800" dirty="0">
              <a:solidFill>
                <a:srgbClr val="2A5C9E"/>
              </a:solidFill>
              <a:latin typeface="Lilita One" panose="020B0604020202020204" charset="0"/>
              <a:ea typeface="Times New Roman" panose="02020603050405020304" pitchFamily="18" charset="0"/>
            </a:endParaRPr>
          </a:p>
        </p:txBody>
      </p:sp>
      <p:sp>
        <p:nvSpPr>
          <p:cNvPr id="18" name="Rectángulo 17"/>
          <p:cNvSpPr/>
          <p:nvPr/>
        </p:nvSpPr>
        <p:spPr>
          <a:xfrm>
            <a:off x="748578" y="1655477"/>
            <a:ext cx="7576279" cy="2831544"/>
          </a:xfrm>
          <a:prstGeom prst="rect">
            <a:avLst/>
          </a:prstGeom>
        </p:spPr>
        <p:txBody>
          <a:bodyPr wrap="square">
            <a:spAutoFit/>
          </a:bodyPr>
          <a:lstStyle/>
          <a:p>
            <a:pPr algn="just">
              <a:spcAft>
                <a:spcPts val="245"/>
              </a:spcAft>
            </a:pPr>
            <a:r>
              <a:rPr lang="es-ES" dirty="0">
                <a:latin typeface="Josefin Sans" panose="020B0604020202020204" charset="0"/>
                <a:ea typeface="Times New Roman" panose="02020603050405020304" pitchFamily="18" charset="0"/>
              </a:rPr>
              <a:t> </a:t>
            </a:r>
            <a:endParaRPr lang="es-CO" sz="1600" dirty="0">
              <a:latin typeface="Josefin Sans" panose="020B0604020202020204" charset="0"/>
              <a:ea typeface="Times New Roman" panose="02020603050405020304" pitchFamily="18" charset="0"/>
            </a:endParaRPr>
          </a:p>
          <a:p>
            <a:pPr marL="342900" lvl="0" indent="-342900" algn="just">
              <a:spcAft>
                <a:spcPts val="245"/>
              </a:spcAft>
              <a:buFont typeface="Symbol" panose="05050102010706020507" pitchFamily="18" charset="2"/>
              <a:buChar char=""/>
            </a:pPr>
            <a:r>
              <a:rPr lang="es-ES" dirty="0">
                <a:latin typeface="+mn-lt"/>
                <a:ea typeface="Times New Roman" panose="02020603050405020304" pitchFamily="18" charset="0"/>
              </a:rPr>
              <a:t>Ampliar la cobertura y certificación del SIGCMA en el centro de servicios y los juzgados de ejecución de penas y medidas de seguridad. </a:t>
            </a:r>
          </a:p>
          <a:p>
            <a:pPr lvl="0" algn="just">
              <a:spcAft>
                <a:spcPts val="245"/>
              </a:spcAft>
            </a:pPr>
            <a:endParaRPr lang="es-CO" sz="1600" dirty="0">
              <a:latin typeface="+mn-lt"/>
              <a:ea typeface="Times New Roman" panose="02020603050405020304" pitchFamily="18" charset="0"/>
            </a:endParaRPr>
          </a:p>
          <a:p>
            <a:pPr marL="342900" marR="83820" lvl="0" indent="-342900" algn="just">
              <a:lnSpc>
                <a:spcPts val="1250"/>
              </a:lnSpc>
              <a:spcAft>
                <a:spcPts val="245"/>
              </a:spcAft>
              <a:buFont typeface="Symbol" panose="05050102010706020507" pitchFamily="18" charset="2"/>
              <a:buChar char=""/>
            </a:pPr>
            <a:r>
              <a:rPr lang="es-ES" dirty="0">
                <a:latin typeface="+mn-lt"/>
                <a:ea typeface="Times New Roman" panose="02020603050405020304" pitchFamily="18" charset="0"/>
              </a:rPr>
              <a:t>Implementar las tablas de retención documental en los archivos del Consejo Seccional de la Judicatura y en un juzgado piloto de esta seccional.</a:t>
            </a:r>
          </a:p>
          <a:p>
            <a:pPr marR="83820" lvl="0" algn="just">
              <a:lnSpc>
                <a:spcPts val="1250"/>
              </a:lnSpc>
              <a:spcAft>
                <a:spcPts val="245"/>
              </a:spcAft>
            </a:pPr>
            <a:endParaRPr lang="es-CO" sz="1600" dirty="0">
              <a:latin typeface="+mn-lt"/>
              <a:ea typeface="Times New Roman" panose="02020603050405020304" pitchFamily="18" charset="0"/>
            </a:endParaRPr>
          </a:p>
          <a:p>
            <a:pPr marL="342900" marR="83820" lvl="0" indent="-342900" algn="just">
              <a:lnSpc>
                <a:spcPts val="1250"/>
              </a:lnSpc>
              <a:spcAft>
                <a:spcPts val="245"/>
              </a:spcAft>
              <a:buFont typeface="Symbol" panose="05050102010706020507" pitchFamily="18" charset="2"/>
              <a:buChar char=""/>
            </a:pPr>
            <a:r>
              <a:rPr lang="es-ES" dirty="0">
                <a:latin typeface="+mn-lt"/>
                <a:ea typeface="Times New Roman" panose="02020603050405020304" pitchFamily="18" charset="0"/>
              </a:rPr>
              <a:t>Lograr la Certificación de la sede del Consejo Seccional de la Judicatura en la NTC ISO 14001-2015. </a:t>
            </a:r>
          </a:p>
          <a:p>
            <a:pPr marR="83820" lvl="0" algn="just">
              <a:lnSpc>
                <a:spcPts val="1250"/>
              </a:lnSpc>
              <a:spcAft>
                <a:spcPts val="245"/>
              </a:spcAft>
            </a:pPr>
            <a:endParaRPr lang="es-CO" sz="1600" dirty="0">
              <a:latin typeface="+mn-lt"/>
              <a:ea typeface="Times New Roman" panose="02020603050405020304" pitchFamily="18" charset="0"/>
            </a:endParaRPr>
          </a:p>
          <a:p>
            <a:pPr marL="342900" marR="83820" lvl="0" indent="-342900" algn="just">
              <a:lnSpc>
                <a:spcPts val="1250"/>
              </a:lnSpc>
              <a:buFont typeface="Symbol" panose="05050102010706020507" pitchFamily="18" charset="2"/>
              <a:buChar char=""/>
            </a:pPr>
            <a:r>
              <a:rPr lang="es-CO" dirty="0">
                <a:latin typeface="+mn-lt"/>
                <a:ea typeface="Times New Roman" panose="02020603050405020304" pitchFamily="18" charset="0"/>
              </a:rPr>
              <a:t>Plantear la creación de los Centros de Servicios u oficina de apoyo en las cabeceras de circuito de los Circuito de Maicao, San Juan y Villanueva en el Distrito Judicial de Riohacha, para facilitar el sistema de repartos entre los despachos.</a:t>
            </a:r>
            <a:endParaRPr lang="es-CO" sz="1600" dirty="0">
              <a:latin typeface="+mn-lt"/>
              <a:ea typeface="Times New Roman" panose="02020603050405020304" pitchFamily="18" charset="0"/>
            </a:endParaRPr>
          </a:p>
          <a:p>
            <a:pPr marL="379730" marR="83820" algn="just">
              <a:lnSpc>
                <a:spcPts val="1250"/>
              </a:lnSpc>
            </a:pPr>
            <a:r>
              <a:rPr lang="es-CO" b="1" dirty="0">
                <a:latin typeface="Arial" panose="020B0604020202020204" pitchFamily="34" charset="0"/>
                <a:ea typeface="Arial" panose="020B0604020202020204" pitchFamily="34" charset="0"/>
                <a:cs typeface="Arial" panose="020B0604020202020204" pitchFamily="34" charset="0"/>
              </a:rPr>
              <a:t> </a:t>
            </a:r>
            <a:endParaRPr lang="es-CO" sz="1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3285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999009" y="1215467"/>
            <a:ext cx="8208818" cy="369332"/>
          </a:xfrm>
          <a:prstGeom prst="rect">
            <a:avLst/>
          </a:prstGeom>
        </p:spPr>
        <p:txBody>
          <a:bodyPr wrap="square">
            <a:spAutoFit/>
          </a:bodyPr>
          <a:lstStyle/>
          <a:p>
            <a:pPr marR="932815" algn="ctr">
              <a:spcBef>
                <a:spcPts val="1200"/>
              </a:spcBef>
              <a:tabLst>
                <a:tab pos="385445" algn="l"/>
              </a:tabLst>
            </a:pPr>
            <a:r>
              <a:rPr lang="es-CO" sz="1800" kern="1600" dirty="0">
                <a:solidFill>
                  <a:srgbClr val="2A5C9E"/>
                </a:solidFill>
                <a:latin typeface="Lilita One" panose="020B0604020202020204" charset="0"/>
                <a:cs typeface="Times New Roman" panose="02020603050405020304" pitchFamily="18" charset="0"/>
              </a:rPr>
              <a:t>DIGNATARIOS</a:t>
            </a:r>
            <a:r>
              <a:rPr lang="es-CO" sz="1800" kern="1600" spc="70" dirty="0">
                <a:solidFill>
                  <a:srgbClr val="2A5C9E"/>
                </a:solidFill>
                <a:latin typeface="Lilita One" panose="020B0604020202020204" charset="0"/>
                <a:cs typeface="Times New Roman" panose="02020603050405020304" pitchFamily="18" charset="0"/>
              </a:rPr>
              <a:t> </a:t>
            </a:r>
            <a:r>
              <a:rPr lang="es-CO" sz="1800" kern="1600" dirty="0">
                <a:solidFill>
                  <a:srgbClr val="2A5C9E"/>
                </a:solidFill>
                <a:latin typeface="Lilita One" panose="020B0604020202020204" charset="0"/>
                <a:cs typeface="Times New Roman" panose="02020603050405020304" pitchFamily="18" charset="0"/>
              </a:rPr>
              <a:t>DEL</a:t>
            </a:r>
            <a:r>
              <a:rPr lang="es-CO" sz="1800" kern="1600" spc="-15" dirty="0">
                <a:solidFill>
                  <a:srgbClr val="2A5C9E"/>
                </a:solidFill>
                <a:latin typeface="Lilita One" panose="020B0604020202020204" charset="0"/>
                <a:cs typeface="Times New Roman" panose="02020603050405020304" pitchFamily="18" charset="0"/>
              </a:rPr>
              <a:t> </a:t>
            </a:r>
            <a:r>
              <a:rPr lang="es-CO" sz="1800" kern="1600" dirty="0">
                <a:solidFill>
                  <a:srgbClr val="2A5C9E"/>
                </a:solidFill>
                <a:latin typeface="Lilita One" panose="020B0604020202020204" charset="0"/>
                <a:cs typeface="Times New Roman" panose="02020603050405020304" pitchFamily="18" charset="0"/>
              </a:rPr>
              <a:t>CONSEJO</a:t>
            </a:r>
            <a:r>
              <a:rPr lang="es-CO" sz="1800" kern="1600" spc="10" dirty="0">
                <a:solidFill>
                  <a:srgbClr val="2A5C9E"/>
                </a:solidFill>
                <a:latin typeface="Lilita One" panose="020B0604020202020204" charset="0"/>
                <a:cs typeface="Times New Roman" panose="02020603050405020304" pitchFamily="18" charset="0"/>
              </a:rPr>
              <a:t> </a:t>
            </a:r>
            <a:r>
              <a:rPr lang="es-CO" sz="1800" kern="1600" dirty="0">
                <a:solidFill>
                  <a:srgbClr val="2A5C9E"/>
                </a:solidFill>
                <a:latin typeface="Lilita One" panose="020B0604020202020204" charset="0"/>
                <a:cs typeface="Times New Roman" panose="02020603050405020304" pitchFamily="18" charset="0"/>
              </a:rPr>
              <a:t>SECCIONAL</a:t>
            </a:r>
            <a:r>
              <a:rPr lang="es-CO" sz="1800" kern="1600" spc="20" dirty="0">
                <a:solidFill>
                  <a:srgbClr val="2A5C9E"/>
                </a:solidFill>
                <a:latin typeface="Lilita One" panose="020B0604020202020204" charset="0"/>
                <a:cs typeface="Times New Roman" panose="02020603050405020304" pitchFamily="18" charset="0"/>
              </a:rPr>
              <a:t> </a:t>
            </a:r>
            <a:r>
              <a:rPr lang="es-CO" sz="1800" kern="1600" dirty="0">
                <a:solidFill>
                  <a:srgbClr val="2A5C9E"/>
                </a:solidFill>
                <a:latin typeface="Lilita One" panose="020B0604020202020204" charset="0"/>
                <a:cs typeface="Times New Roman" panose="02020603050405020304" pitchFamily="18" charset="0"/>
              </a:rPr>
              <a:t>DE LA</a:t>
            </a:r>
            <a:r>
              <a:rPr lang="es-CO" sz="1800" kern="1600" spc="-70" dirty="0">
                <a:solidFill>
                  <a:srgbClr val="2A5C9E"/>
                </a:solidFill>
                <a:latin typeface="Lilita One" panose="020B0604020202020204" charset="0"/>
                <a:cs typeface="Times New Roman" panose="02020603050405020304" pitchFamily="18" charset="0"/>
              </a:rPr>
              <a:t> JUDICATURA</a:t>
            </a:r>
            <a:r>
              <a:rPr lang="es-CO" sz="1800" kern="1600" dirty="0">
                <a:solidFill>
                  <a:srgbClr val="2A5C9E"/>
                </a:solidFill>
                <a:latin typeface="Lilita One" panose="020B0604020202020204" charset="0"/>
                <a:cs typeface="Times New Roman" panose="02020603050405020304" pitchFamily="18" charset="0"/>
              </a:rPr>
              <a:t> </a:t>
            </a:r>
            <a:r>
              <a:rPr lang="es-CO" sz="1800" kern="1600" spc="-210" dirty="0">
                <a:solidFill>
                  <a:srgbClr val="2A5C9E"/>
                </a:solidFill>
                <a:latin typeface="Lilita One" panose="020B0604020202020204" charset="0"/>
                <a:cs typeface="Times New Roman" panose="02020603050405020304" pitchFamily="18" charset="0"/>
              </a:rPr>
              <a:t>2</a:t>
            </a:r>
            <a:r>
              <a:rPr lang="es-CO" sz="1800" kern="1600" dirty="0">
                <a:solidFill>
                  <a:srgbClr val="2A5C9E"/>
                </a:solidFill>
                <a:latin typeface="Lilita One" panose="020B0604020202020204" charset="0"/>
                <a:cs typeface="Times New Roman" panose="02020603050405020304" pitchFamily="18" charset="0"/>
              </a:rPr>
              <a:t>019-2020</a:t>
            </a:r>
            <a:endParaRPr lang="es-CO" sz="2800" kern="1600" dirty="0">
              <a:solidFill>
                <a:srgbClr val="2A5C9E"/>
              </a:solidFill>
              <a:effectLst/>
              <a:latin typeface="Lilita One" panose="020B0604020202020204" charset="0"/>
              <a:cs typeface="Times New Roman" panose="02020603050405020304" pitchFamily="18" charset="0"/>
            </a:endParaRPr>
          </a:p>
        </p:txBody>
      </p:sp>
      <p:sp>
        <p:nvSpPr>
          <p:cNvPr id="18" name="Rectángulo 17"/>
          <p:cNvSpPr/>
          <p:nvPr/>
        </p:nvSpPr>
        <p:spPr>
          <a:xfrm>
            <a:off x="1388533" y="1974067"/>
            <a:ext cx="6658949" cy="1533112"/>
          </a:xfrm>
          <a:prstGeom prst="rect">
            <a:avLst/>
          </a:prstGeom>
        </p:spPr>
        <p:txBody>
          <a:bodyPr wrap="square">
            <a:spAutoFit/>
          </a:bodyPr>
          <a:lstStyle/>
          <a:p>
            <a:pPr marL="118110" marR="75565" indent="1905" algn="just">
              <a:lnSpc>
                <a:spcPct val="99000"/>
              </a:lnSpc>
            </a:pPr>
            <a:r>
              <a:rPr lang="es-CO" dirty="0">
                <a:latin typeface="+mn-lt"/>
                <a:ea typeface="Arial" panose="020B0604020202020204" pitchFamily="34" charset="0"/>
              </a:rPr>
              <a:t>Según</a:t>
            </a:r>
            <a:r>
              <a:rPr lang="es-CO" spc="85" dirty="0">
                <a:latin typeface="+mn-lt"/>
                <a:ea typeface="Arial" panose="020B0604020202020204" pitchFamily="34" charset="0"/>
              </a:rPr>
              <a:t> </a:t>
            </a:r>
            <a:r>
              <a:rPr lang="es-CO" dirty="0">
                <a:latin typeface="+mn-lt"/>
                <a:ea typeface="Arial" panose="020B0604020202020204" pitchFamily="34" charset="0"/>
              </a:rPr>
              <a:t>el</a:t>
            </a:r>
            <a:r>
              <a:rPr lang="es-CO" spc="50" dirty="0">
                <a:latin typeface="+mn-lt"/>
                <a:ea typeface="Arial" panose="020B0604020202020204" pitchFamily="34" charset="0"/>
              </a:rPr>
              <a:t> </a:t>
            </a:r>
            <a:r>
              <a:rPr lang="es-CO" dirty="0">
                <a:latin typeface="+mn-lt"/>
                <a:ea typeface="Arial" panose="020B0604020202020204" pitchFamily="34" charset="0"/>
              </a:rPr>
              <a:t>reglamento</a:t>
            </a:r>
            <a:r>
              <a:rPr lang="es-CO" spc="145" dirty="0">
                <a:latin typeface="+mn-lt"/>
                <a:ea typeface="Arial" panose="020B0604020202020204" pitchFamily="34" charset="0"/>
              </a:rPr>
              <a:t> </a:t>
            </a:r>
            <a:r>
              <a:rPr lang="es-CO" dirty="0">
                <a:latin typeface="+mn-lt"/>
                <a:ea typeface="Arial" panose="020B0604020202020204" pitchFamily="34" charset="0"/>
              </a:rPr>
              <a:t>de</a:t>
            </a:r>
            <a:r>
              <a:rPr lang="es-CO" spc="90" dirty="0">
                <a:latin typeface="+mn-lt"/>
                <a:ea typeface="Arial" panose="020B0604020202020204" pitchFamily="34" charset="0"/>
              </a:rPr>
              <a:t> </a:t>
            </a:r>
            <a:r>
              <a:rPr lang="es-CO" dirty="0">
                <a:latin typeface="+mn-lt"/>
                <a:ea typeface="Arial" panose="020B0604020202020204" pitchFamily="34" charset="0"/>
              </a:rPr>
              <a:t>los</a:t>
            </a:r>
            <a:r>
              <a:rPr lang="es-CO" spc="50" dirty="0">
                <a:latin typeface="+mn-lt"/>
                <a:ea typeface="Arial" panose="020B0604020202020204" pitchFamily="34" charset="0"/>
              </a:rPr>
              <a:t> </a:t>
            </a:r>
            <a:r>
              <a:rPr lang="es-CO" dirty="0">
                <a:latin typeface="+mn-lt"/>
                <a:ea typeface="Arial" panose="020B0604020202020204" pitchFamily="34" charset="0"/>
              </a:rPr>
              <a:t>Consejos</a:t>
            </a:r>
            <a:r>
              <a:rPr lang="es-CO" spc="145" dirty="0">
                <a:latin typeface="+mn-lt"/>
                <a:ea typeface="Arial" panose="020B0604020202020204" pitchFamily="34" charset="0"/>
              </a:rPr>
              <a:t> </a:t>
            </a:r>
            <a:r>
              <a:rPr lang="es-CO" dirty="0">
                <a:latin typeface="+mn-lt"/>
                <a:ea typeface="Arial" panose="020B0604020202020204" pitchFamily="34" charset="0"/>
              </a:rPr>
              <a:t>Seccionales</a:t>
            </a:r>
            <a:r>
              <a:rPr lang="es-CO" spc="140" dirty="0">
                <a:latin typeface="+mn-lt"/>
                <a:ea typeface="Arial" panose="020B0604020202020204" pitchFamily="34" charset="0"/>
              </a:rPr>
              <a:t> </a:t>
            </a:r>
            <a:r>
              <a:rPr lang="es-CO" dirty="0">
                <a:latin typeface="+mn-lt"/>
                <a:ea typeface="Arial" panose="020B0604020202020204" pitchFamily="34" charset="0"/>
              </a:rPr>
              <a:t>de</a:t>
            </a:r>
            <a:r>
              <a:rPr lang="es-CO" spc="115" dirty="0">
                <a:latin typeface="+mn-lt"/>
                <a:ea typeface="Arial" panose="020B0604020202020204" pitchFamily="34" charset="0"/>
              </a:rPr>
              <a:t> </a:t>
            </a:r>
            <a:r>
              <a:rPr lang="es-CO" dirty="0">
                <a:latin typeface="+mn-lt"/>
                <a:ea typeface="Arial" panose="020B0604020202020204" pitchFamily="34" charset="0"/>
              </a:rPr>
              <a:t>la</a:t>
            </a:r>
            <a:r>
              <a:rPr lang="es-CO" spc="30" dirty="0">
                <a:latin typeface="+mn-lt"/>
                <a:ea typeface="Arial" panose="020B0604020202020204" pitchFamily="34" charset="0"/>
              </a:rPr>
              <a:t> </a:t>
            </a:r>
            <a:r>
              <a:rPr lang="es-CO" dirty="0">
                <a:latin typeface="+mn-lt"/>
                <a:ea typeface="Arial" panose="020B0604020202020204" pitchFamily="34" charset="0"/>
              </a:rPr>
              <a:t>Judicatura,</a:t>
            </a:r>
            <a:r>
              <a:rPr lang="es-CO" spc="235" dirty="0">
                <a:latin typeface="+mn-lt"/>
                <a:ea typeface="Arial" panose="020B0604020202020204" pitchFamily="34" charset="0"/>
              </a:rPr>
              <a:t> </a:t>
            </a:r>
            <a:r>
              <a:rPr lang="es-CO" dirty="0">
                <a:latin typeface="+mn-lt"/>
                <a:ea typeface="Arial" panose="020B0604020202020204" pitchFamily="34" charset="0"/>
              </a:rPr>
              <a:t>el</a:t>
            </a:r>
            <a:r>
              <a:rPr lang="es-CO" spc="65" dirty="0">
                <a:latin typeface="+mn-lt"/>
                <a:ea typeface="Arial" panose="020B0604020202020204" pitchFamily="34" charset="0"/>
              </a:rPr>
              <a:t> </a:t>
            </a:r>
            <a:r>
              <a:rPr lang="es-CO" dirty="0">
                <a:latin typeface="+mn-lt"/>
                <a:ea typeface="Arial" panose="020B0604020202020204" pitchFamily="34" charset="0"/>
              </a:rPr>
              <a:t>Consejo</a:t>
            </a:r>
            <a:r>
              <a:rPr lang="es-CO" spc="155" dirty="0">
                <a:latin typeface="+mn-lt"/>
                <a:ea typeface="Arial" panose="020B0604020202020204" pitchFamily="34" charset="0"/>
              </a:rPr>
              <a:t> </a:t>
            </a:r>
            <a:r>
              <a:rPr lang="es-CO" dirty="0">
                <a:latin typeface="+mn-lt"/>
                <a:ea typeface="Arial" panose="020B0604020202020204" pitchFamily="34" charset="0"/>
              </a:rPr>
              <a:t>Seccional de La</a:t>
            </a:r>
            <a:r>
              <a:rPr lang="es-CO" spc="220" dirty="0">
                <a:latin typeface="+mn-lt"/>
                <a:ea typeface="Arial" panose="020B0604020202020204" pitchFamily="34" charset="0"/>
              </a:rPr>
              <a:t> </a:t>
            </a:r>
            <a:r>
              <a:rPr lang="es-CO" dirty="0">
                <a:latin typeface="+mn-lt"/>
                <a:ea typeface="Arial" panose="020B0604020202020204" pitchFamily="34" charset="0"/>
              </a:rPr>
              <a:t>Guajira</a:t>
            </a:r>
            <a:r>
              <a:rPr lang="es-CO" spc="260" dirty="0">
                <a:latin typeface="+mn-lt"/>
                <a:ea typeface="Arial" panose="020B0604020202020204" pitchFamily="34" charset="0"/>
              </a:rPr>
              <a:t> </a:t>
            </a:r>
            <a:r>
              <a:rPr lang="es-CO" dirty="0">
                <a:latin typeface="+mn-lt"/>
                <a:ea typeface="Arial" panose="020B0604020202020204" pitchFamily="34" charset="0"/>
              </a:rPr>
              <a:t>designó</a:t>
            </a:r>
            <a:r>
              <a:rPr lang="es-CO" spc="280" dirty="0">
                <a:latin typeface="+mn-lt"/>
                <a:ea typeface="Arial" panose="020B0604020202020204" pitchFamily="34" charset="0"/>
              </a:rPr>
              <a:t> </a:t>
            </a:r>
            <a:r>
              <a:rPr lang="es-CO" dirty="0">
                <a:latin typeface="+mn-lt"/>
                <a:ea typeface="Arial" panose="020B0604020202020204" pitchFamily="34" charset="0"/>
              </a:rPr>
              <a:t>al</a:t>
            </a:r>
            <a:r>
              <a:rPr lang="es-CO" spc="215" dirty="0">
                <a:latin typeface="+mn-lt"/>
                <a:ea typeface="Arial" panose="020B0604020202020204" pitchFamily="34" charset="0"/>
              </a:rPr>
              <a:t> </a:t>
            </a:r>
            <a:r>
              <a:rPr lang="es-CO" dirty="0">
                <a:latin typeface="+mn-lt"/>
                <a:ea typeface="Arial" panose="020B0604020202020204" pitchFamily="34" charset="0"/>
              </a:rPr>
              <a:t>Magistrado</a:t>
            </a:r>
            <a:r>
              <a:rPr lang="es-CO" spc="5" dirty="0">
                <a:latin typeface="+mn-lt"/>
                <a:ea typeface="Arial" panose="020B0604020202020204" pitchFamily="34" charset="0"/>
              </a:rPr>
              <a:t> </a:t>
            </a:r>
            <a:r>
              <a:rPr lang="es-CO" dirty="0">
                <a:latin typeface="+mn-lt"/>
                <a:ea typeface="Arial" panose="020B0604020202020204" pitchFamily="34" charset="0"/>
              </a:rPr>
              <a:t>LUIS</a:t>
            </a:r>
            <a:r>
              <a:rPr lang="es-CO" spc="60" dirty="0">
                <a:latin typeface="+mn-lt"/>
                <a:ea typeface="Arial" panose="020B0604020202020204" pitchFamily="34" charset="0"/>
              </a:rPr>
              <a:t> </a:t>
            </a:r>
            <a:r>
              <a:rPr lang="es-CO" dirty="0">
                <a:latin typeface="+mn-lt"/>
                <a:ea typeface="Arial" panose="020B0604020202020204" pitchFamily="34" charset="0"/>
              </a:rPr>
              <a:t>CARLOS</a:t>
            </a:r>
            <a:r>
              <a:rPr lang="es-CO" spc="110" dirty="0">
                <a:latin typeface="+mn-lt"/>
                <a:ea typeface="Arial" panose="020B0604020202020204" pitchFamily="34" charset="0"/>
              </a:rPr>
              <a:t> </a:t>
            </a:r>
            <a:r>
              <a:rPr lang="es-CO" dirty="0">
                <a:latin typeface="+mn-lt"/>
                <a:ea typeface="Arial" panose="020B0604020202020204" pitchFamily="34" charset="0"/>
              </a:rPr>
              <a:t>GAITÁN</a:t>
            </a:r>
            <a:r>
              <a:rPr lang="es-CO" spc="115" dirty="0">
                <a:latin typeface="+mn-lt"/>
                <a:ea typeface="Arial" panose="020B0604020202020204" pitchFamily="34" charset="0"/>
              </a:rPr>
              <a:t> </a:t>
            </a:r>
            <a:r>
              <a:rPr lang="es-CO" dirty="0">
                <a:latin typeface="+mn-lt"/>
                <a:ea typeface="Arial" panose="020B0604020202020204" pitchFamily="34" charset="0"/>
              </a:rPr>
              <a:t>GÓMEZ</a:t>
            </a:r>
            <a:r>
              <a:rPr lang="es-CO" spc="105" dirty="0">
                <a:latin typeface="+mn-lt"/>
                <a:ea typeface="Arial" panose="020B0604020202020204" pitchFamily="34" charset="0"/>
              </a:rPr>
              <a:t> </a:t>
            </a:r>
            <a:r>
              <a:rPr lang="es-CO" dirty="0">
                <a:latin typeface="+mn-lt"/>
                <a:ea typeface="Arial" panose="020B0604020202020204" pitchFamily="34" charset="0"/>
              </a:rPr>
              <a:t>como</a:t>
            </a:r>
            <a:r>
              <a:rPr lang="es-CO" spc="260" dirty="0">
                <a:latin typeface="+mn-lt"/>
                <a:ea typeface="Arial" panose="020B0604020202020204" pitchFamily="34" charset="0"/>
              </a:rPr>
              <a:t> </a:t>
            </a:r>
            <a:r>
              <a:rPr lang="es-CO" dirty="0">
                <a:latin typeface="+mn-lt"/>
                <a:ea typeface="Arial" panose="020B0604020202020204" pitchFamily="34" charset="0"/>
              </a:rPr>
              <a:t>su presidente</a:t>
            </a:r>
            <a:r>
              <a:rPr lang="es-CO" spc="70" dirty="0">
                <a:latin typeface="+mn-lt"/>
                <a:ea typeface="Arial" panose="020B0604020202020204" pitchFamily="34" charset="0"/>
              </a:rPr>
              <a:t> </a:t>
            </a:r>
            <a:r>
              <a:rPr lang="es-CO" dirty="0">
                <a:latin typeface="+mn-lt"/>
                <a:ea typeface="Arial" panose="020B0604020202020204" pitchFamily="34" charset="0"/>
              </a:rPr>
              <a:t>y</a:t>
            </a:r>
            <a:r>
              <a:rPr lang="es-CO" spc="85" dirty="0">
                <a:latin typeface="+mn-lt"/>
                <a:ea typeface="Arial" panose="020B0604020202020204" pitchFamily="34" charset="0"/>
              </a:rPr>
              <a:t> </a:t>
            </a:r>
            <a:r>
              <a:rPr lang="es-CO" dirty="0">
                <a:latin typeface="+mn-lt"/>
                <a:ea typeface="Arial" panose="020B0604020202020204" pitchFamily="34" charset="0"/>
              </a:rPr>
              <a:t>al</a:t>
            </a:r>
            <a:r>
              <a:rPr lang="es-CO" spc="50" dirty="0">
                <a:latin typeface="+mn-lt"/>
                <a:ea typeface="Arial" panose="020B0604020202020204" pitchFamily="34" charset="0"/>
              </a:rPr>
              <a:t> </a:t>
            </a:r>
            <a:r>
              <a:rPr lang="es-CO" dirty="0">
                <a:latin typeface="+mn-lt"/>
                <a:ea typeface="Arial" panose="020B0604020202020204" pitchFamily="34" charset="0"/>
              </a:rPr>
              <a:t>Magistrado</a:t>
            </a:r>
            <a:r>
              <a:rPr lang="es-CO" spc="110" dirty="0">
                <a:latin typeface="+mn-lt"/>
                <a:ea typeface="Arial" panose="020B0604020202020204" pitchFamily="34" charset="0"/>
              </a:rPr>
              <a:t> </a:t>
            </a:r>
            <a:r>
              <a:rPr lang="es-CO" dirty="0">
                <a:latin typeface="+mn-lt"/>
                <a:ea typeface="Arial" panose="020B0604020202020204" pitchFamily="34" charset="0"/>
              </a:rPr>
              <a:t>JOSÉ</a:t>
            </a:r>
            <a:r>
              <a:rPr lang="es-CO" spc="10" dirty="0">
                <a:latin typeface="+mn-lt"/>
                <a:ea typeface="Arial" panose="020B0604020202020204" pitchFamily="34" charset="0"/>
              </a:rPr>
              <a:t> </a:t>
            </a:r>
            <a:r>
              <a:rPr lang="es-CO" dirty="0">
                <a:latin typeface="+mn-lt"/>
                <a:ea typeface="Arial" panose="020B0604020202020204" pitchFamily="34" charset="0"/>
              </a:rPr>
              <a:t>LUIS</a:t>
            </a:r>
            <a:r>
              <a:rPr lang="es-CO" spc="215" dirty="0">
                <a:latin typeface="+mn-lt"/>
                <a:ea typeface="Arial" panose="020B0604020202020204" pitchFamily="34" charset="0"/>
              </a:rPr>
              <a:t> </a:t>
            </a:r>
            <a:r>
              <a:rPr lang="es-CO" dirty="0">
                <a:latin typeface="+mn-lt"/>
                <a:ea typeface="Arial" panose="020B0604020202020204" pitchFamily="34" charset="0"/>
              </a:rPr>
              <a:t>ORTIZ</a:t>
            </a:r>
            <a:r>
              <a:rPr lang="es-CO" spc="255" dirty="0">
                <a:latin typeface="+mn-lt"/>
                <a:ea typeface="Arial" panose="020B0604020202020204" pitchFamily="34" charset="0"/>
              </a:rPr>
              <a:t> </a:t>
            </a:r>
            <a:r>
              <a:rPr lang="es-CO" dirty="0">
                <a:latin typeface="+mn-lt"/>
                <a:ea typeface="Arial" panose="020B0604020202020204" pitchFamily="34" charset="0"/>
              </a:rPr>
              <a:t>DEL</a:t>
            </a:r>
            <a:r>
              <a:rPr lang="es-CO" spc="190" dirty="0">
                <a:latin typeface="+mn-lt"/>
                <a:ea typeface="Arial" panose="020B0604020202020204" pitchFamily="34" charset="0"/>
              </a:rPr>
              <a:t> </a:t>
            </a:r>
            <a:r>
              <a:rPr lang="es-CO" dirty="0">
                <a:latin typeface="+mn-lt"/>
                <a:ea typeface="Arial" panose="020B0604020202020204" pitchFamily="34" charset="0"/>
              </a:rPr>
              <a:t>VALLE</a:t>
            </a:r>
            <a:r>
              <a:rPr lang="es-CO" spc="20" dirty="0">
                <a:latin typeface="+mn-lt"/>
                <a:ea typeface="Arial" panose="020B0604020202020204" pitchFamily="34" charset="0"/>
              </a:rPr>
              <a:t> </a:t>
            </a:r>
            <a:r>
              <a:rPr lang="es-CO" dirty="0">
                <a:latin typeface="+mn-lt"/>
                <a:ea typeface="Arial" panose="020B0604020202020204" pitchFamily="34" charset="0"/>
              </a:rPr>
              <a:t>VALDIVIESO como</a:t>
            </a:r>
            <a:r>
              <a:rPr lang="es-CO" spc="95" dirty="0">
                <a:latin typeface="+mn-lt"/>
                <a:ea typeface="Arial" panose="020B0604020202020204" pitchFamily="34" charset="0"/>
              </a:rPr>
              <a:t> </a:t>
            </a:r>
            <a:r>
              <a:rPr lang="es-CO" dirty="0">
                <a:latin typeface="+mn-lt"/>
                <a:ea typeface="Arial" panose="020B0604020202020204" pitchFamily="34" charset="0"/>
              </a:rPr>
              <a:t>su</a:t>
            </a:r>
            <a:r>
              <a:rPr lang="es-CO" spc="5" dirty="0">
                <a:latin typeface="+mn-lt"/>
                <a:ea typeface="Arial" panose="020B0604020202020204" pitchFamily="34" charset="0"/>
              </a:rPr>
              <a:t> </a:t>
            </a:r>
            <a:r>
              <a:rPr lang="es-CO" dirty="0">
                <a:latin typeface="+mn-lt"/>
                <a:ea typeface="Arial" panose="020B0604020202020204" pitchFamily="34" charset="0"/>
              </a:rPr>
              <a:t>vicepresidente,</a:t>
            </a:r>
            <a:r>
              <a:rPr lang="es-CO" spc="235" dirty="0">
                <a:latin typeface="+mn-lt"/>
                <a:ea typeface="Arial" panose="020B0604020202020204" pitchFamily="34" charset="0"/>
              </a:rPr>
              <a:t> </a:t>
            </a:r>
            <a:r>
              <a:rPr lang="es-CO" dirty="0">
                <a:latin typeface="+mn-lt"/>
                <a:ea typeface="Arial" panose="020B0604020202020204" pitchFamily="34" charset="0"/>
              </a:rPr>
              <a:t>para</a:t>
            </a:r>
            <a:r>
              <a:rPr lang="es-CO" spc="20" dirty="0">
                <a:latin typeface="+mn-lt"/>
                <a:ea typeface="Arial" panose="020B0604020202020204" pitchFamily="34" charset="0"/>
              </a:rPr>
              <a:t> </a:t>
            </a:r>
            <a:r>
              <a:rPr lang="es-CO" dirty="0">
                <a:latin typeface="+mn-lt"/>
                <a:ea typeface="Arial" panose="020B0604020202020204" pitchFamily="34" charset="0"/>
              </a:rPr>
              <a:t>el período 1°</a:t>
            </a:r>
            <a:r>
              <a:rPr lang="es-CO" spc="-100" dirty="0">
                <a:latin typeface="+mn-lt"/>
                <a:ea typeface="Arial" panose="020B0604020202020204" pitchFamily="34" charset="0"/>
              </a:rPr>
              <a:t> </a:t>
            </a:r>
            <a:r>
              <a:rPr lang="es-CO" dirty="0">
                <a:latin typeface="+mn-lt"/>
                <a:ea typeface="Arial" panose="020B0604020202020204" pitchFamily="34" charset="0"/>
              </a:rPr>
              <a:t>de</a:t>
            </a:r>
            <a:r>
              <a:rPr lang="es-CO" spc="-30" dirty="0">
                <a:latin typeface="+mn-lt"/>
                <a:ea typeface="Arial" panose="020B0604020202020204" pitchFamily="34" charset="0"/>
              </a:rPr>
              <a:t> </a:t>
            </a:r>
            <a:r>
              <a:rPr lang="es-CO" dirty="0">
                <a:latin typeface="+mn-lt"/>
                <a:ea typeface="Arial" panose="020B0604020202020204" pitchFamily="34" charset="0"/>
              </a:rPr>
              <a:t>febrero</a:t>
            </a:r>
            <a:r>
              <a:rPr lang="es-CO" spc="145" dirty="0">
                <a:latin typeface="+mn-lt"/>
                <a:ea typeface="Arial" panose="020B0604020202020204" pitchFamily="34" charset="0"/>
              </a:rPr>
              <a:t> </a:t>
            </a:r>
            <a:r>
              <a:rPr lang="es-CO" dirty="0">
                <a:latin typeface="+mn-lt"/>
                <a:ea typeface="Arial" panose="020B0604020202020204" pitchFamily="34" charset="0"/>
              </a:rPr>
              <a:t>de</a:t>
            </a:r>
            <a:r>
              <a:rPr lang="es-CO" spc="75" dirty="0">
                <a:latin typeface="+mn-lt"/>
                <a:ea typeface="Arial" panose="020B0604020202020204" pitchFamily="34" charset="0"/>
              </a:rPr>
              <a:t> </a:t>
            </a:r>
            <a:r>
              <a:rPr lang="es-CO" dirty="0">
                <a:latin typeface="+mn-lt"/>
                <a:ea typeface="Arial" panose="020B0604020202020204" pitchFamily="34" charset="0"/>
              </a:rPr>
              <a:t>2019</a:t>
            </a:r>
            <a:r>
              <a:rPr lang="es-CO" spc="75" dirty="0">
                <a:latin typeface="+mn-lt"/>
                <a:ea typeface="Arial" panose="020B0604020202020204" pitchFamily="34" charset="0"/>
              </a:rPr>
              <a:t> </a:t>
            </a:r>
            <a:r>
              <a:rPr lang="es-CO" dirty="0">
                <a:latin typeface="+mn-lt"/>
                <a:ea typeface="Arial" panose="020B0604020202020204" pitchFamily="34" charset="0"/>
              </a:rPr>
              <a:t>y</a:t>
            </a:r>
            <a:r>
              <a:rPr lang="es-CO" spc="120" dirty="0">
                <a:latin typeface="+mn-lt"/>
                <a:ea typeface="Arial" panose="020B0604020202020204" pitchFamily="34" charset="0"/>
              </a:rPr>
              <a:t> </a:t>
            </a:r>
            <a:r>
              <a:rPr lang="es-CO" dirty="0">
                <a:latin typeface="+mn-lt"/>
                <a:ea typeface="Arial" panose="020B0604020202020204" pitchFamily="34" charset="0"/>
              </a:rPr>
              <a:t>hasta</a:t>
            </a:r>
            <a:r>
              <a:rPr lang="es-CO" spc="60" dirty="0">
                <a:latin typeface="+mn-lt"/>
                <a:ea typeface="Arial" panose="020B0604020202020204" pitchFamily="34" charset="0"/>
              </a:rPr>
              <a:t> </a:t>
            </a:r>
            <a:r>
              <a:rPr lang="es-CO" dirty="0">
                <a:latin typeface="+mn-lt"/>
                <a:ea typeface="Arial" panose="020B0604020202020204" pitchFamily="34" charset="0"/>
              </a:rPr>
              <a:t>el</a:t>
            </a:r>
            <a:r>
              <a:rPr lang="es-CO" spc="35" dirty="0">
                <a:latin typeface="+mn-lt"/>
                <a:ea typeface="Arial" panose="020B0604020202020204" pitchFamily="34" charset="0"/>
              </a:rPr>
              <a:t> </a:t>
            </a:r>
            <a:r>
              <a:rPr lang="es-CO" dirty="0">
                <a:latin typeface="+mn-lt"/>
                <a:ea typeface="Arial" panose="020B0604020202020204" pitchFamily="34" charset="0"/>
              </a:rPr>
              <a:t>31</a:t>
            </a:r>
            <a:r>
              <a:rPr lang="es-CO" spc="25" dirty="0">
                <a:latin typeface="+mn-lt"/>
                <a:ea typeface="Arial" panose="020B0604020202020204" pitchFamily="34" charset="0"/>
              </a:rPr>
              <a:t> </a:t>
            </a:r>
            <a:r>
              <a:rPr lang="es-CO" dirty="0">
                <a:latin typeface="+mn-lt"/>
                <a:ea typeface="Arial" panose="020B0604020202020204" pitchFamily="34" charset="0"/>
              </a:rPr>
              <a:t>de</a:t>
            </a:r>
            <a:r>
              <a:rPr lang="es-CO" spc="35" dirty="0">
                <a:latin typeface="+mn-lt"/>
                <a:ea typeface="Arial" panose="020B0604020202020204" pitchFamily="34" charset="0"/>
              </a:rPr>
              <a:t> </a:t>
            </a:r>
            <a:r>
              <a:rPr lang="es-CO" dirty="0">
                <a:latin typeface="+mn-lt"/>
                <a:ea typeface="Arial" panose="020B0604020202020204" pitchFamily="34" charset="0"/>
              </a:rPr>
              <a:t>enero</a:t>
            </a:r>
            <a:r>
              <a:rPr lang="es-CO" spc="55" dirty="0">
                <a:latin typeface="+mn-lt"/>
                <a:ea typeface="Arial" panose="020B0604020202020204" pitchFamily="34" charset="0"/>
              </a:rPr>
              <a:t> </a:t>
            </a:r>
            <a:r>
              <a:rPr lang="es-CO" dirty="0">
                <a:latin typeface="+mn-lt"/>
                <a:ea typeface="Arial" panose="020B0604020202020204" pitchFamily="34" charset="0"/>
              </a:rPr>
              <a:t>de</a:t>
            </a:r>
            <a:r>
              <a:rPr lang="es-CO" spc="45" dirty="0">
                <a:latin typeface="+mn-lt"/>
                <a:ea typeface="Arial" panose="020B0604020202020204" pitchFamily="34" charset="0"/>
              </a:rPr>
              <a:t> </a:t>
            </a:r>
            <a:r>
              <a:rPr lang="es-CO" dirty="0">
                <a:latin typeface="+mn-lt"/>
                <a:ea typeface="Arial" panose="020B0604020202020204" pitchFamily="34" charset="0"/>
              </a:rPr>
              <a:t>2020.</a:t>
            </a:r>
            <a:endParaRPr lang="es-CO" sz="1600" dirty="0">
              <a:latin typeface="+mn-lt"/>
              <a:ea typeface="Times New Roman" panose="02020603050405020304" pitchFamily="18" charset="0"/>
            </a:endParaRPr>
          </a:p>
          <a:p>
            <a:pPr>
              <a:lnSpc>
                <a:spcPts val="1000"/>
              </a:lnSpc>
            </a:pPr>
            <a:r>
              <a:rPr lang="es-CO" sz="1100" dirty="0">
                <a:latin typeface="+mn-lt"/>
                <a:ea typeface="Times New Roman" panose="02020603050405020304" pitchFamily="18" charset="0"/>
              </a:rPr>
              <a:t> </a:t>
            </a:r>
            <a:endParaRPr lang="es-CO" sz="1600" dirty="0">
              <a:latin typeface="+mn-lt"/>
              <a:ea typeface="Times New Roman" panose="02020603050405020304" pitchFamily="18" charset="0"/>
            </a:endParaRPr>
          </a:p>
          <a:p>
            <a:pPr marR="2282825" algn="just">
              <a:tabLst>
                <a:tab pos="379095" algn="l"/>
              </a:tabLst>
            </a:pPr>
            <a:r>
              <a:rPr lang="es-CO" sz="1600" dirty="0">
                <a:latin typeface="+mn-lt"/>
                <a:ea typeface="Arial" panose="020B0604020202020204" pitchFamily="34" charset="0"/>
              </a:rPr>
              <a:t>  </a:t>
            </a:r>
            <a:endParaRPr lang="es-CO"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255549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999009" y="1215467"/>
            <a:ext cx="7751452" cy="1015663"/>
          </a:xfrm>
          <a:prstGeom prst="rect">
            <a:avLst/>
          </a:prstGeom>
        </p:spPr>
        <p:txBody>
          <a:bodyPr wrap="square">
            <a:spAutoFit/>
          </a:bodyPr>
          <a:lstStyle/>
          <a:p>
            <a:pPr lvl="3" algn="ctr"/>
            <a:r>
              <a:rPr lang="es-CO" sz="2000" b="1" dirty="0">
                <a:solidFill>
                  <a:schemeClr val="accent2">
                    <a:lumMod val="75000"/>
                  </a:schemeClr>
                </a:solidFill>
                <a:latin typeface="Lilita One" panose="020B0604020202020204" charset="0"/>
              </a:rPr>
              <a:t>LOGROS EN EL MEJORAMIENTO DE LA VISIVILIDAD Y TRANSPARENCIA.</a:t>
            </a:r>
          </a:p>
          <a:p>
            <a:pPr algn="ctr"/>
            <a:r>
              <a:rPr lang="es-CO" sz="2000" b="1" dirty="0">
                <a:solidFill>
                  <a:schemeClr val="accent2">
                    <a:lumMod val="75000"/>
                  </a:schemeClr>
                </a:solidFill>
                <a:latin typeface="Lilita One" panose="020B0604020202020204" charset="0"/>
              </a:rPr>
              <a:t> </a:t>
            </a:r>
            <a:endParaRPr lang="es-CO" sz="3200" kern="1600" dirty="0">
              <a:solidFill>
                <a:srgbClr val="2A5C9E"/>
              </a:solidFill>
              <a:effectLst/>
              <a:latin typeface="Lilita One" panose="020B0604020202020204" charset="0"/>
              <a:cs typeface="Times New Roman" panose="02020603050405020304" pitchFamily="18" charset="0"/>
            </a:endParaRPr>
          </a:p>
        </p:txBody>
      </p:sp>
      <p:sp>
        <p:nvSpPr>
          <p:cNvPr id="18" name="Rectángulo 17"/>
          <p:cNvSpPr/>
          <p:nvPr/>
        </p:nvSpPr>
        <p:spPr>
          <a:xfrm>
            <a:off x="1388533" y="2127650"/>
            <a:ext cx="6658949" cy="1987724"/>
          </a:xfrm>
          <a:prstGeom prst="rect">
            <a:avLst/>
          </a:prstGeom>
        </p:spPr>
        <p:txBody>
          <a:bodyPr wrap="square">
            <a:spAutoFit/>
          </a:bodyPr>
          <a:lstStyle/>
          <a:p>
            <a:pPr>
              <a:lnSpc>
                <a:spcPts val="1000"/>
              </a:lnSpc>
            </a:pPr>
            <a:r>
              <a:rPr lang="es-CO" sz="1100" dirty="0">
                <a:latin typeface="+mn-lt"/>
                <a:ea typeface="Times New Roman" panose="02020603050405020304" pitchFamily="18" charset="0"/>
              </a:rPr>
              <a:t> </a:t>
            </a:r>
            <a:endParaRPr lang="es-CO" sz="1600" dirty="0">
              <a:latin typeface="+mn-lt"/>
              <a:ea typeface="Times New Roman" panose="02020603050405020304" pitchFamily="18" charset="0"/>
            </a:endParaRPr>
          </a:p>
          <a:p>
            <a:pPr lvl="2" algn="just"/>
            <a:r>
              <a:rPr lang="es-CO" dirty="0"/>
              <a:t>Del 1º de Enero al 31 de Diciembre de 2019, el Consejo Seccional de la Judicatura de La Guajira, atendió 60 solicitudes de Vigilancia Judicial Administrativa contra los distintos Despachos Judiciales del ámbito territorial de competencia.</a:t>
            </a:r>
          </a:p>
          <a:p>
            <a:pPr algn="just"/>
            <a:r>
              <a:rPr lang="es-CO" dirty="0"/>
              <a:t> </a:t>
            </a:r>
          </a:p>
          <a:p>
            <a:pPr algn="just"/>
            <a:r>
              <a:rPr lang="es-CO" dirty="0"/>
              <a:t>Dentro  de  las  inconformidades  más  frecuentes  planteadas  por  los  usuarios  de  la Administración de Justicia, está la de solicitudes pendientes por resolver.</a:t>
            </a:r>
          </a:p>
          <a:p>
            <a:pPr marL="107315" marR="84455" indent="6350" algn="just">
              <a:spcBef>
                <a:spcPts val="70"/>
              </a:spcBef>
            </a:pPr>
            <a:endParaRPr lang="es-CO"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356774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p:cNvSpPr/>
          <p:nvPr/>
        </p:nvSpPr>
        <p:spPr>
          <a:xfrm>
            <a:off x="1237683" y="1301534"/>
            <a:ext cx="6978003" cy="3354765"/>
          </a:xfrm>
          <a:prstGeom prst="rect">
            <a:avLst/>
          </a:prstGeom>
        </p:spPr>
        <p:txBody>
          <a:bodyPr wrap="square">
            <a:spAutoFit/>
          </a:bodyPr>
          <a:lstStyle/>
          <a:p>
            <a:pPr algn="ctr"/>
            <a:r>
              <a:rPr lang="es-CO" sz="1800" b="1" dirty="0">
                <a:solidFill>
                  <a:schemeClr val="accent2">
                    <a:lumMod val="75000"/>
                  </a:schemeClr>
                </a:solidFill>
                <a:latin typeface="Lilita One" panose="020B0604020202020204" charset="0"/>
              </a:rPr>
              <a:t>Atención solicitudes Acciones de Tutelas y Derechos de Petición.</a:t>
            </a:r>
          </a:p>
          <a:p>
            <a:pPr algn="ctr"/>
            <a:r>
              <a:rPr lang="es-CO" sz="1800" b="1" dirty="0">
                <a:solidFill>
                  <a:schemeClr val="accent2">
                    <a:lumMod val="75000"/>
                  </a:schemeClr>
                </a:solidFill>
                <a:latin typeface="Lilita One" panose="020B0604020202020204" charset="0"/>
              </a:rPr>
              <a:t> </a:t>
            </a:r>
          </a:p>
          <a:p>
            <a:pPr algn="ctr"/>
            <a:r>
              <a:rPr lang="es-CO" sz="1800" b="1" dirty="0">
                <a:solidFill>
                  <a:schemeClr val="accent2">
                    <a:lumMod val="75000"/>
                  </a:schemeClr>
                </a:solidFill>
                <a:latin typeface="Lilita One" panose="020B0604020202020204" charset="0"/>
              </a:rPr>
              <a:t>Acciones de Tutela:</a:t>
            </a:r>
          </a:p>
          <a:p>
            <a:r>
              <a:rPr lang="es-CO" dirty="0"/>
              <a:t> </a:t>
            </a:r>
          </a:p>
          <a:p>
            <a:pPr algn="just"/>
            <a:r>
              <a:rPr lang="es-CO" dirty="0"/>
              <a:t>Durante el año 2019, se presentaron 18 Tutelas, unas interpuestas directamente contra este Consejo Seccional de la Judicatura y otras en las cuales se nos vinculaba, pero todas fueron resueltas dentro del término señalado.</a:t>
            </a:r>
          </a:p>
          <a:p>
            <a:r>
              <a:rPr lang="es-CO" dirty="0"/>
              <a:t>   </a:t>
            </a:r>
          </a:p>
          <a:p>
            <a:pPr algn="ctr"/>
            <a:r>
              <a:rPr lang="es-CO" sz="1800" b="1" dirty="0">
                <a:solidFill>
                  <a:schemeClr val="accent2">
                    <a:lumMod val="75000"/>
                  </a:schemeClr>
                </a:solidFill>
                <a:latin typeface="Lilita One" panose="020B0604020202020204" charset="0"/>
              </a:rPr>
              <a:t>Atención Derechos de Petición:</a:t>
            </a:r>
          </a:p>
          <a:p>
            <a:r>
              <a:rPr lang="es-CO" dirty="0">
                <a:latin typeface="Lilita One" panose="020B0604020202020204" charset="0"/>
              </a:rPr>
              <a:t> </a:t>
            </a:r>
          </a:p>
          <a:p>
            <a:pPr algn="just"/>
            <a:r>
              <a:rPr lang="es-CO" dirty="0"/>
              <a:t>Durante el año 2019, se resolvieron 35 Derechos de Petición, de los cuales la mayoría correspondían a carrera Judicial y fueron resueltas dentro del término señalado.</a:t>
            </a:r>
          </a:p>
          <a:p>
            <a:r>
              <a:rPr lang="es-CO" dirty="0"/>
              <a:t> </a:t>
            </a:r>
          </a:p>
        </p:txBody>
      </p:sp>
    </p:spTree>
    <p:extLst>
      <p:ext uri="{BB962C8B-B14F-4D97-AF65-F5344CB8AC3E}">
        <p14:creationId xmlns:p14="http://schemas.microsoft.com/office/powerpoint/2010/main" val="190500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50597" y="868194"/>
            <a:ext cx="4421403" cy="584775"/>
          </a:xfrm>
          <a:prstGeom prst="rect">
            <a:avLst/>
          </a:prstGeom>
        </p:spPr>
        <p:txBody>
          <a:bodyPr wrap="none">
            <a:spAutoFit/>
          </a:bodyPr>
          <a:lstStyle/>
          <a:p>
            <a:r>
              <a:rPr lang="es-CO" sz="1600" dirty="0">
                <a:solidFill>
                  <a:srgbClr val="2A5C9E"/>
                </a:solidFill>
                <a:latin typeface="Lilita One" panose="020B0604020202020204" charset="0"/>
                <a:ea typeface="Times New Roman" panose="02020603050405020304" pitchFamily="18" charset="0"/>
              </a:rPr>
              <a:t> </a:t>
            </a:r>
          </a:p>
          <a:p>
            <a:r>
              <a:rPr lang="es-CO" sz="1600" dirty="0">
                <a:solidFill>
                  <a:srgbClr val="2A5C9E"/>
                </a:solidFill>
                <a:latin typeface="Lilita One" panose="020B0604020202020204" charset="0"/>
                <a:ea typeface="Times New Roman" panose="02020603050405020304" pitchFamily="18" charset="0"/>
              </a:rPr>
              <a:t>VISITAS GENERALES A DESPACHOS JUDICIALES</a:t>
            </a:r>
            <a:endParaRPr lang="es-CO" sz="1600" dirty="0">
              <a:solidFill>
                <a:srgbClr val="2A5C9E"/>
              </a:solidFill>
              <a:latin typeface="Lilita One" panose="020B0604020202020204" charset="0"/>
            </a:endParaRPr>
          </a:p>
        </p:txBody>
      </p:sp>
      <p:sp>
        <p:nvSpPr>
          <p:cNvPr id="18" name="Rectángulo 17"/>
          <p:cNvSpPr/>
          <p:nvPr/>
        </p:nvSpPr>
        <p:spPr>
          <a:xfrm>
            <a:off x="4039565" y="1483277"/>
            <a:ext cx="4689689" cy="3243645"/>
          </a:xfrm>
          <a:prstGeom prst="rect">
            <a:avLst/>
          </a:prstGeom>
        </p:spPr>
        <p:txBody>
          <a:bodyPr wrap="square">
            <a:spAutoFit/>
          </a:bodyPr>
          <a:lstStyle/>
          <a:p>
            <a:pPr marL="88900" marR="76200" indent="8890" algn="just">
              <a:lnSpc>
                <a:spcPct val="105000"/>
              </a:lnSpc>
            </a:pPr>
            <a:r>
              <a:rPr lang="es-CO" dirty="0">
                <a:latin typeface="Arial" panose="020B0604020202020204" pitchFamily="34" charset="0"/>
                <a:ea typeface="Arial" panose="020B0604020202020204" pitchFamily="34" charset="0"/>
                <a:cs typeface="Arial" panose="020B0604020202020204" pitchFamily="34" charset="0"/>
              </a:rPr>
              <a:t>El</a:t>
            </a:r>
            <a:r>
              <a:rPr lang="es-CO" spc="-13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Consejo</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Seccional</a:t>
            </a:r>
            <a:r>
              <a:rPr lang="es-CO" spc="-5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7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a:t>
            </a:r>
            <a:r>
              <a:rPr lang="es-CO" spc="-12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Judicatura</a:t>
            </a:r>
            <a:r>
              <a:rPr lang="es-CO" spc="-3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debe</a:t>
            </a:r>
            <a:r>
              <a:rPr lang="es-CO" spc="-5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realizar</a:t>
            </a:r>
            <a:r>
              <a:rPr lang="es-CO" spc="-6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cada</a:t>
            </a:r>
            <a:r>
              <a:rPr lang="es-CO" spc="-8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año</a:t>
            </a:r>
            <a:r>
              <a:rPr lang="es-CO" spc="-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una</a:t>
            </a:r>
            <a:r>
              <a:rPr lang="es-CO" spc="-13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visita,</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al</a:t>
            </a:r>
            <a:r>
              <a:rPr lang="es-CO" spc="-9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menos,</a:t>
            </a:r>
            <a:r>
              <a:rPr lang="es-CO" spc="-5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a:t>
            </a:r>
            <a:r>
              <a:rPr lang="es-CO" spc="-10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cada</a:t>
            </a:r>
            <a:r>
              <a:rPr lang="es-CO" spc="-6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uno de</a:t>
            </a:r>
            <a:r>
              <a:rPr lang="es-CO" spc="-2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los</a:t>
            </a:r>
            <a:r>
              <a:rPr lang="es-CO" spc="-7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despachos</a:t>
            </a:r>
            <a:r>
              <a:rPr lang="es-CO" spc="-5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judiciales</a:t>
            </a:r>
            <a:r>
              <a:rPr lang="es-CO" spc="9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del</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Distrito,</a:t>
            </a:r>
            <a:r>
              <a:rPr lang="es-CO" spc="-3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según</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mandato</a:t>
            </a:r>
            <a:r>
              <a:rPr lang="es-CO" spc="-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del</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numeral</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3,</a:t>
            </a:r>
            <a:r>
              <a:rPr lang="es-CO" spc="-6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artículo</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101,</a:t>
            </a:r>
            <a:r>
              <a:rPr lang="es-CO" spc="-12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3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Ley 270 de</a:t>
            </a:r>
            <a:r>
              <a:rPr lang="es-CO" spc="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1996</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(Estatutaria</a:t>
            </a:r>
            <a:r>
              <a:rPr lang="es-CO" spc="3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Administración</a:t>
            </a:r>
            <a:r>
              <a:rPr lang="es-CO" spc="8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Justicia)</a:t>
            </a:r>
            <a:r>
              <a:rPr lang="es-CO" spc="8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con</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el</a:t>
            </a:r>
            <a:r>
              <a:rPr lang="es-CO" spc="-6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fin</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verificar</a:t>
            </a:r>
            <a:r>
              <a:rPr lang="es-CO" spc="7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el</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estado</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 prestación</a:t>
            </a:r>
            <a:r>
              <a:rPr lang="es-CO" spc="9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del</a:t>
            </a:r>
            <a:r>
              <a:rPr lang="es-CO" spc="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servicio</a:t>
            </a:r>
            <a:r>
              <a:rPr lang="es-CO" spc="9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y</a:t>
            </a:r>
            <a:r>
              <a:rPr lang="es-CO" spc="1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las</a:t>
            </a:r>
            <a:r>
              <a:rPr lang="es-CO" spc="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necesidades</a:t>
            </a:r>
            <a:r>
              <a:rPr lang="es-CO" spc="8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cada</a:t>
            </a:r>
            <a:r>
              <a:rPr lang="es-CO" spc="6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despacho</a:t>
            </a:r>
            <a:r>
              <a:rPr lang="es-CO" spc="1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(formato</a:t>
            </a:r>
            <a:r>
              <a:rPr lang="es-CO" spc="7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5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visita</a:t>
            </a:r>
            <a:r>
              <a:rPr lang="es-CO" spc="10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general).</a:t>
            </a:r>
            <a:r>
              <a:rPr lang="es-CO" spc="9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Al hacer</a:t>
            </a:r>
            <a:r>
              <a:rPr lang="es-CO" spc="1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dicha visita</a:t>
            </a:r>
            <a:r>
              <a:rPr lang="es-CO" spc="6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general</a:t>
            </a:r>
            <a:r>
              <a:rPr lang="es-CO" spc="3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se</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aprovecha</a:t>
            </a:r>
            <a:r>
              <a:rPr lang="es-CO" spc="7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también</a:t>
            </a:r>
            <a:r>
              <a:rPr lang="es-CO" spc="7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para</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recoger</a:t>
            </a:r>
            <a:r>
              <a:rPr lang="es-CO" spc="6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los</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datos</a:t>
            </a:r>
            <a:r>
              <a:rPr lang="es-CO" spc="5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específicos</a:t>
            </a:r>
            <a:r>
              <a:rPr lang="es-CO" spc="10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con</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los cuales</a:t>
            </a:r>
            <a:r>
              <a:rPr lang="es-CO" spc="-4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se</a:t>
            </a:r>
            <a:r>
              <a:rPr lang="es-CO" spc="-7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diligencia</a:t>
            </a:r>
            <a:r>
              <a:rPr lang="es-CO" spc="-3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el</a:t>
            </a:r>
            <a:r>
              <a:rPr lang="es-CO" spc="-12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formulario</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del</a:t>
            </a:r>
            <a:r>
              <a:rPr lang="es-CO" spc="-12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factor</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ORGANIZACIÓN</a:t>
            </a:r>
            <a:r>
              <a:rPr lang="es-CO" spc="2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DEL</a:t>
            </a:r>
            <a:r>
              <a:rPr lang="es-CO" spc="-1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TRABAJO,</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establecido</a:t>
            </a:r>
            <a:r>
              <a:rPr lang="es-CO" spc="-1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por la</a:t>
            </a:r>
            <a:r>
              <a:rPr lang="es-CO" spc="19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Unidad</a:t>
            </a:r>
            <a:r>
              <a:rPr lang="es-CO" spc="15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13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Administración</a:t>
            </a:r>
            <a:r>
              <a:rPr lang="es-CO" spc="1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21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a:t>
            </a:r>
            <a:r>
              <a:rPr lang="es-CO" spc="16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Carrera</a:t>
            </a:r>
            <a:r>
              <a:rPr lang="es-CO" spc="23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Judicial,</a:t>
            </a:r>
            <a:r>
              <a:rPr lang="es-CO" spc="28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con</a:t>
            </a:r>
            <a:r>
              <a:rPr lang="es-CO" spc="20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miras</a:t>
            </a:r>
            <a:r>
              <a:rPr lang="es-CO" spc="20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a</a:t>
            </a:r>
            <a:r>
              <a:rPr lang="es-CO" spc="20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a:t>
            </a:r>
            <a:r>
              <a:rPr lang="es-CO" spc="16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consolidación</a:t>
            </a:r>
            <a:r>
              <a:rPr lang="es-CO" spc="260"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20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las evaluaciones de</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los</a:t>
            </a:r>
            <a:r>
              <a:rPr lang="es-CO" spc="-12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funcionarios</a:t>
            </a:r>
            <a:r>
              <a:rPr lang="es-CO" spc="-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de</a:t>
            </a:r>
            <a:r>
              <a:rPr lang="es-CO" spc="-45" dirty="0">
                <a:latin typeface="Arial" panose="020B0604020202020204" pitchFamily="34" charset="0"/>
                <a:ea typeface="Arial" panose="020B0604020202020204" pitchFamily="34" charset="0"/>
                <a:cs typeface="Arial" panose="020B0604020202020204" pitchFamily="34" charset="0"/>
              </a:rPr>
              <a:t> </a:t>
            </a:r>
            <a:r>
              <a:rPr lang="es-CO" dirty="0">
                <a:latin typeface="Arial" panose="020B0604020202020204" pitchFamily="34" charset="0"/>
                <a:ea typeface="Arial" panose="020B0604020202020204" pitchFamily="34" charset="0"/>
                <a:cs typeface="Arial" panose="020B0604020202020204" pitchFamily="34" charset="0"/>
              </a:rPr>
              <a:t>carrera.</a:t>
            </a:r>
          </a:p>
        </p:txBody>
      </p:sp>
      <p:pic>
        <p:nvPicPr>
          <p:cNvPr id="2050" name="Picture 2">
            <a:extLst>
              <a:ext uri="{FF2B5EF4-FFF2-40B4-BE49-F238E27FC236}">
                <a16:creationId xmlns:a16="http://schemas.microsoft.com/office/drawing/2014/main" id="{964F4ECF-EBB3-47D1-B176-AFBFF3E09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1739225"/>
            <a:ext cx="3600631" cy="283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33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2461654" y="1000426"/>
            <a:ext cx="3801041" cy="646331"/>
          </a:xfrm>
          <a:prstGeom prst="rect">
            <a:avLst/>
          </a:prstGeom>
        </p:spPr>
        <p:txBody>
          <a:bodyPr wrap="none">
            <a:spAutoFit/>
          </a:bodyPr>
          <a:lstStyle/>
          <a:p>
            <a:endParaRPr lang="es-CO" sz="1800" dirty="0">
              <a:solidFill>
                <a:srgbClr val="2A5C9E"/>
              </a:solidFill>
              <a:latin typeface="Lilita One" panose="020B0604020202020204" charset="0"/>
              <a:ea typeface="Times New Roman" panose="02020603050405020304" pitchFamily="18" charset="0"/>
            </a:endParaRPr>
          </a:p>
          <a:p>
            <a:r>
              <a:rPr lang="es-CO" sz="1800" dirty="0">
                <a:solidFill>
                  <a:srgbClr val="2A5C9E"/>
                </a:solidFill>
                <a:latin typeface="Lilita One" panose="020B0604020202020204" charset="0"/>
              </a:rPr>
              <a:t>VISITAS A DESPACHOS JUDICIALES </a:t>
            </a:r>
          </a:p>
        </p:txBody>
      </p:sp>
      <p:sp>
        <p:nvSpPr>
          <p:cNvPr id="18" name="Rectángulo 17"/>
          <p:cNvSpPr/>
          <p:nvPr/>
        </p:nvSpPr>
        <p:spPr>
          <a:xfrm>
            <a:off x="1394757" y="1912470"/>
            <a:ext cx="6354485" cy="301236"/>
          </a:xfrm>
          <a:prstGeom prst="rect">
            <a:avLst/>
          </a:prstGeom>
        </p:spPr>
        <p:txBody>
          <a:bodyPr wrap="square">
            <a:spAutoFit/>
          </a:bodyPr>
          <a:lstStyle/>
          <a:p>
            <a:pPr marL="84455" marR="88265" indent="4445" algn="just">
              <a:lnSpc>
                <a:spcPct val="104000"/>
              </a:lnSpc>
            </a:pPr>
            <a:r>
              <a:rPr lang="es-CO" dirty="0">
                <a:latin typeface="Arial" panose="020B0604020202020204" pitchFamily="34" charset="0"/>
                <a:ea typeface="Arial" panose="020B0604020202020204" pitchFamily="34" charset="0"/>
                <a:cs typeface="Arial" panose="020B0604020202020204" pitchFamily="34" charset="0"/>
              </a:rPr>
              <a:t>.</a:t>
            </a:r>
          </a:p>
        </p:txBody>
      </p:sp>
      <p:pic>
        <p:nvPicPr>
          <p:cNvPr id="20" name="Imagen 19">
            <a:extLst>
              <a:ext uri="{FF2B5EF4-FFF2-40B4-BE49-F238E27FC236}">
                <a16:creationId xmlns:a16="http://schemas.microsoft.com/office/drawing/2014/main" id="{DA86CE64-F199-43C7-8515-340A42BCD0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7740" y="1678148"/>
            <a:ext cx="5908868" cy="3083830"/>
          </a:xfrm>
          <a:prstGeom prst="rect">
            <a:avLst/>
          </a:prstGeom>
          <a:noFill/>
          <a:ln>
            <a:noFill/>
          </a:ln>
        </p:spPr>
      </p:pic>
    </p:spTree>
    <p:extLst>
      <p:ext uri="{BB962C8B-B14F-4D97-AF65-F5344CB8AC3E}">
        <p14:creationId xmlns:p14="http://schemas.microsoft.com/office/powerpoint/2010/main" val="209963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8" name="Rectángulo 17">
            <a:extLst>
              <a:ext uri="{FF2B5EF4-FFF2-40B4-BE49-F238E27FC236}">
                <a16:creationId xmlns:a16="http://schemas.microsoft.com/office/drawing/2014/main" id="{E3D0561F-0CE2-424A-8ED8-8E564F957251}"/>
              </a:ext>
            </a:extLst>
          </p:cNvPr>
          <p:cNvSpPr/>
          <p:nvPr/>
        </p:nvSpPr>
        <p:spPr>
          <a:xfrm>
            <a:off x="1118937" y="1424843"/>
            <a:ext cx="7086599" cy="2246769"/>
          </a:xfrm>
          <a:prstGeom prst="rect">
            <a:avLst/>
          </a:prstGeom>
        </p:spPr>
        <p:txBody>
          <a:bodyPr wrap="square">
            <a:spAutoFit/>
          </a:bodyPr>
          <a:lstStyle/>
          <a:p>
            <a:pPr algn="just"/>
            <a:r>
              <a:rPr lang="es-CO" dirty="0">
                <a:solidFill>
                  <a:schemeClr val="tx1">
                    <a:lumMod val="50000"/>
                  </a:schemeClr>
                </a:solidFill>
                <a:latin typeface="+mj-lt"/>
              </a:rPr>
              <a:t>Audiencia celebrada en el Auditorio del salón Gnecco Correa de  Palacio de Justicia de Riohacha, invitados; la Ministra de Justicia, doctora MARGARITA CABELLO BLANCO y la presencia de importantes personalidades, el director general del INPEC William Ernesto Ruíz, el gobernador de la Guajira Jhon Eduardo Fuentes Medina, presidente del Tribunal Administrativo Dra. Hirina del Rosario Renhals Meza, Presidente de la Sala Jurisdiccional Disciplinaria, Dr. Hernán Reina Caicedo, el Presidente del Tribunal Superior de Riohacha Dr. Jaime Móvil Melo, Defensora del Pueblo Dra. Soraya Escobar Arregocés y el Presidente del Consejo Seccional de Judicatura Dr. Luis Carlos Gaitán Gómez, con el fin de tratar las </a:t>
            </a:r>
            <a:r>
              <a:rPr lang="es-CO" dirty="0">
                <a:solidFill>
                  <a:schemeClr val="tx1">
                    <a:lumMod val="50000"/>
                  </a:schemeClr>
                </a:solidFill>
              </a:rPr>
              <a:t>problemáticas de la justicia en esta región</a:t>
            </a:r>
            <a:r>
              <a:rPr lang="es-CO" dirty="0">
                <a:solidFill>
                  <a:schemeClr val="tx1">
                    <a:lumMod val="50000"/>
                  </a:schemeClr>
                </a:solidFill>
                <a:latin typeface="+mj-lt"/>
              </a:rPr>
              <a:t> a causa del hacinamiento en el centro carcelario. </a:t>
            </a:r>
          </a:p>
        </p:txBody>
      </p:sp>
    </p:spTree>
    <p:extLst>
      <p:ext uri="{BB962C8B-B14F-4D97-AF65-F5344CB8AC3E}">
        <p14:creationId xmlns:p14="http://schemas.microsoft.com/office/powerpoint/2010/main" val="2217185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534361" y="1212514"/>
            <a:ext cx="6231118" cy="338554"/>
          </a:xfrm>
          <a:prstGeom prst="rect">
            <a:avLst/>
          </a:prstGeom>
        </p:spPr>
        <p:txBody>
          <a:bodyPr wrap="square">
            <a:spAutoFit/>
          </a:bodyPr>
          <a:lstStyle/>
          <a:p>
            <a:pPr algn="ctr"/>
            <a:r>
              <a:rPr lang="es-CO" sz="1600" dirty="0">
                <a:solidFill>
                  <a:srgbClr val="2A5C9E"/>
                </a:solidFill>
                <a:latin typeface="Lilita One" panose="020B0604020202020204" charset="0"/>
                <a:ea typeface="Times New Roman" panose="02020603050405020304" pitchFamily="18" charset="0"/>
              </a:rPr>
              <a:t>AUDIENCIA PUBLICA TEMA CRISIS CARCELARIA </a:t>
            </a:r>
            <a:endParaRPr lang="es-CO" sz="1600" dirty="0">
              <a:solidFill>
                <a:srgbClr val="2A5C9E"/>
              </a:solidFill>
              <a:latin typeface="Lilita One" panose="020B0604020202020204" charset="0"/>
            </a:endParaRPr>
          </a:p>
        </p:txBody>
      </p:sp>
      <p:pic>
        <p:nvPicPr>
          <p:cNvPr id="21" name="Picture 2" descr="Image">
            <a:extLst>
              <a:ext uri="{FF2B5EF4-FFF2-40B4-BE49-F238E27FC236}">
                <a16:creationId xmlns:a16="http://schemas.microsoft.com/office/drawing/2014/main" id="{B6013DEA-5344-49D1-AB6D-B5DFBAFC8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521" y="1737830"/>
            <a:ext cx="6386958" cy="26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9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3">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734742" y="1020380"/>
            <a:ext cx="5674951" cy="338554"/>
          </a:xfrm>
          <a:prstGeom prst="rect">
            <a:avLst/>
          </a:prstGeom>
        </p:spPr>
        <p:txBody>
          <a:bodyPr wrap="none">
            <a:spAutoFit/>
          </a:bodyPr>
          <a:lstStyle/>
          <a:p>
            <a:r>
              <a:rPr lang="es-CO" sz="1600" dirty="0">
                <a:solidFill>
                  <a:srgbClr val="2A5C9E"/>
                </a:solidFill>
                <a:latin typeface="Lilita One" panose="020B0604020202020204" charset="0"/>
                <a:ea typeface="Times New Roman" panose="02020603050405020304" pitchFamily="18" charset="0"/>
              </a:rPr>
              <a:t>REUNION DE LA COMISION INTERINSTITUCIONAL SECCIONAL</a:t>
            </a:r>
            <a:endParaRPr lang="es-CO" sz="1600" dirty="0">
              <a:solidFill>
                <a:srgbClr val="2A5C9E"/>
              </a:solidFill>
              <a:latin typeface="Lilita One" panose="020B0604020202020204" charset="0"/>
            </a:endParaRPr>
          </a:p>
        </p:txBody>
      </p:sp>
      <p:sp>
        <p:nvSpPr>
          <p:cNvPr id="18" name="Rectángulo 17">
            <a:extLst>
              <a:ext uri="{FF2B5EF4-FFF2-40B4-BE49-F238E27FC236}">
                <a16:creationId xmlns:a16="http://schemas.microsoft.com/office/drawing/2014/main" id="{3D02283C-16A3-4037-8135-4C8A101E4F92}"/>
              </a:ext>
            </a:extLst>
          </p:cNvPr>
          <p:cNvSpPr/>
          <p:nvPr/>
        </p:nvSpPr>
        <p:spPr>
          <a:xfrm>
            <a:off x="1570489" y="3673103"/>
            <a:ext cx="6066849" cy="1169551"/>
          </a:xfrm>
          <a:prstGeom prst="rect">
            <a:avLst/>
          </a:prstGeom>
        </p:spPr>
        <p:txBody>
          <a:bodyPr wrap="square">
            <a:spAutoFit/>
          </a:bodyPr>
          <a:lstStyle/>
          <a:p>
            <a:pPr algn="just"/>
            <a:r>
              <a:rPr lang="es-CO" dirty="0">
                <a:solidFill>
                  <a:srgbClr val="2A5C9E"/>
                </a:solidFill>
              </a:rPr>
              <a:t>Visita realizada Por la señora Ministra de Justicia, doctora MARGARITA CABELLO BLANCO, al Consejo Seccional de la Judicatura con el acompañamiento de los presidentes de los Tribunales Administrativo y Superior de Riohacha, Fiscal Seccional de Riohacha, representante de la empleados de la comisión Interinstitucional Seccional.</a:t>
            </a:r>
            <a:endParaRPr lang="es-CO" sz="1200" dirty="0">
              <a:solidFill>
                <a:srgbClr val="2A5C9E"/>
              </a:solidFill>
            </a:endParaRPr>
          </a:p>
        </p:txBody>
      </p:sp>
      <p:pic>
        <p:nvPicPr>
          <p:cNvPr id="19" name="Picture 2" descr="Vista previa de imagen">
            <a:extLst>
              <a:ext uri="{FF2B5EF4-FFF2-40B4-BE49-F238E27FC236}">
                <a16:creationId xmlns:a16="http://schemas.microsoft.com/office/drawing/2014/main" id="{C09D2208-98DF-4073-8387-3750DD68E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60" y="1322954"/>
            <a:ext cx="4368301" cy="217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8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pic>
        <p:nvPicPr>
          <p:cNvPr id="12290" name="Picture 2" descr="Vista previa de imagen">
            <a:extLst>
              <a:ext uri="{FF2B5EF4-FFF2-40B4-BE49-F238E27FC236}">
                <a16:creationId xmlns:a16="http://schemas.microsoft.com/office/drawing/2014/main" id="{ED40AFA8-AE1D-44A9-9B6A-2C70E69A5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694" y="1369559"/>
            <a:ext cx="5838612" cy="291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587829" y="1040068"/>
            <a:ext cx="8270421" cy="361702"/>
          </a:xfrm>
          <a:prstGeom prst="rect">
            <a:avLst/>
          </a:prstGeom>
        </p:spPr>
        <p:txBody>
          <a:bodyPr wrap="square">
            <a:spAutoFit/>
          </a:bodyPr>
          <a:lstStyle/>
          <a:p>
            <a:pPr marL="86995" marR="84455" indent="10795" algn="ctr">
              <a:lnSpc>
                <a:spcPct val="104000"/>
              </a:lnSpc>
            </a:pP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EL</a:t>
            </a:r>
            <a:r>
              <a:rPr lang="es-CO" sz="1800" spc="15"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DISTRITO</a:t>
            </a:r>
            <a:r>
              <a:rPr lang="es-CO" sz="1800" spc="30"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JUDICIAL</a:t>
            </a:r>
            <a:r>
              <a:rPr lang="es-CO" sz="1800" spc="110"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DE</a:t>
            </a:r>
            <a:r>
              <a:rPr lang="es-CO" sz="1800" spc="15"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RIOHACHA Y ADMINISTRATIVO</a:t>
            </a:r>
            <a:r>
              <a:rPr lang="es-CO" sz="1800" spc="230"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DE</a:t>
            </a:r>
            <a:r>
              <a:rPr lang="es-CO" sz="1800" spc="10"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LA</a:t>
            </a:r>
            <a:r>
              <a:rPr lang="es-CO" sz="1800" spc="-15" dirty="0">
                <a:solidFill>
                  <a:srgbClr val="2A5C9E"/>
                </a:solidFill>
                <a:latin typeface="Lilita One" panose="020B0604020202020204" charset="0"/>
                <a:ea typeface="Arial" panose="020B0604020202020204" pitchFamily="34" charset="0"/>
                <a:cs typeface="Times New Roman" panose="02020603050405020304" pitchFamily="18" charset="0"/>
              </a:rPr>
              <a:t> </a:t>
            </a:r>
            <a:r>
              <a:rPr lang="es-CO" sz="1800" dirty="0">
                <a:solidFill>
                  <a:srgbClr val="2A5C9E"/>
                </a:solidFill>
                <a:latin typeface="Lilita One" panose="020B0604020202020204" charset="0"/>
                <a:ea typeface="Arial" panose="020B0604020202020204" pitchFamily="34" charset="0"/>
                <a:cs typeface="Times New Roman" panose="02020603050405020304" pitchFamily="18" charset="0"/>
              </a:rPr>
              <a:t>GUAJIRA</a:t>
            </a:r>
            <a:endParaRPr lang="es-CO" sz="1600" dirty="0">
              <a:solidFill>
                <a:srgbClr val="2A5C9E"/>
              </a:solidFill>
              <a:effectLst/>
              <a:latin typeface="Lilita One" panose="020B0604020202020204" charset="0"/>
              <a:ea typeface="Arial" panose="020B0604020202020204" pitchFamily="34" charset="0"/>
              <a:cs typeface="Times New Roman" panose="02020603050405020304" pitchFamily="18" charset="0"/>
            </a:endParaRPr>
          </a:p>
        </p:txBody>
      </p:sp>
      <p:sp>
        <p:nvSpPr>
          <p:cNvPr id="18" name="Rectángulo 17"/>
          <p:cNvSpPr/>
          <p:nvPr/>
        </p:nvSpPr>
        <p:spPr>
          <a:xfrm>
            <a:off x="2314684" y="1454495"/>
            <a:ext cx="3962210" cy="369332"/>
          </a:xfrm>
          <a:prstGeom prst="rect">
            <a:avLst/>
          </a:prstGeom>
        </p:spPr>
        <p:txBody>
          <a:bodyPr wrap="square">
            <a:spAutoFit/>
          </a:bodyPr>
          <a:lstStyle/>
          <a:p>
            <a:pPr algn="r"/>
            <a:r>
              <a:rPr lang="es-CO" sz="1800" dirty="0">
                <a:solidFill>
                  <a:srgbClr val="307098"/>
                </a:solidFill>
                <a:latin typeface="Lilita One" panose="020B0604020202020204" charset="0"/>
                <a:ea typeface="Times New Roman" panose="02020603050405020304" pitchFamily="18" charset="0"/>
              </a:rPr>
              <a:t>DEPARTAMENTO</a:t>
            </a:r>
            <a:r>
              <a:rPr lang="es-CO" sz="1800" spc="165" dirty="0">
                <a:solidFill>
                  <a:srgbClr val="307098"/>
                </a:solidFill>
                <a:latin typeface="Lilita One" panose="020B0604020202020204" charset="0"/>
                <a:ea typeface="Times New Roman" panose="02020603050405020304" pitchFamily="18" charset="0"/>
              </a:rPr>
              <a:t> </a:t>
            </a:r>
            <a:r>
              <a:rPr lang="es-CO" sz="1800" dirty="0">
                <a:solidFill>
                  <a:srgbClr val="307098"/>
                </a:solidFill>
                <a:latin typeface="Lilita One" panose="020B0604020202020204" charset="0"/>
                <a:ea typeface="Times New Roman" panose="02020603050405020304" pitchFamily="18" charset="0"/>
              </a:rPr>
              <a:t>DE</a:t>
            </a:r>
            <a:r>
              <a:rPr lang="es-CO" sz="1800" spc="5" dirty="0">
                <a:solidFill>
                  <a:srgbClr val="307098"/>
                </a:solidFill>
                <a:latin typeface="Lilita One" panose="020B0604020202020204" charset="0"/>
                <a:ea typeface="Times New Roman" panose="02020603050405020304" pitchFamily="18" charset="0"/>
              </a:rPr>
              <a:t> </a:t>
            </a:r>
            <a:r>
              <a:rPr lang="es-CO" sz="1800" dirty="0">
                <a:solidFill>
                  <a:srgbClr val="307098"/>
                </a:solidFill>
                <a:latin typeface="Lilita One" panose="020B0604020202020204" charset="0"/>
                <a:ea typeface="Times New Roman" panose="02020603050405020304" pitchFamily="18" charset="0"/>
              </a:rPr>
              <a:t>LA</a:t>
            </a:r>
            <a:r>
              <a:rPr lang="es-CO" sz="1800" spc="-5" dirty="0">
                <a:solidFill>
                  <a:srgbClr val="307098"/>
                </a:solidFill>
                <a:latin typeface="Lilita One" panose="020B0604020202020204" charset="0"/>
                <a:ea typeface="Times New Roman" panose="02020603050405020304" pitchFamily="18" charset="0"/>
              </a:rPr>
              <a:t> G</a:t>
            </a:r>
            <a:r>
              <a:rPr lang="es-CO" sz="1800" dirty="0">
                <a:solidFill>
                  <a:srgbClr val="307098"/>
                </a:solidFill>
                <a:latin typeface="Lilita One" panose="020B0604020202020204" charset="0"/>
                <a:ea typeface="Times New Roman" panose="02020603050405020304" pitchFamily="18" charset="0"/>
              </a:rPr>
              <a:t>UAJIRA</a:t>
            </a:r>
            <a:endParaRPr lang="es-CO" sz="1800" dirty="0">
              <a:solidFill>
                <a:srgbClr val="307098"/>
              </a:solidFill>
              <a:latin typeface="Lilita One" panose="020B0604020202020204" charset="0"/>
            </a:endParaRP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019" y="1820650"/>
            <a:ext cx="4788242" cy="2935520"/>
          </a:xfrm>
          <a:prstGeom prst="rect">
            <a:avLst/>
          </a:prstGeom>
        </p:spPr>
      </p:pic>
    </p:spTree>
    <p:extLst>
      <p:ext uri="{BB962C8B-B14F-4D97-AF65-F5344CB8AC3E}">
        <p14:creationId xmlns:p14="http://schemas.microsoft.com/office/powerpoint/2010/main" val="245527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pic>
        <p:nvPicPr>
          <p:cNvPr id="20" name="Imagen 19">
            <a:extLst>
              <a:ext uri="{FF2B5EF4-FFF2-40B4-BE49-F238E27FC236}">
                <a16:creationId xmlns:a16="http://schemas.microsoft.com/office/drawing/2014/main" id="{BE3FFE7D-1B49-4BD0-8456-E497560A7D90}"/>
              </a:ext>
            </a:extLst>
          </p:cNvPr>
          <p:cNvPicPr>
            <a:picLocks noChangeAspect="1"/>
          </p:cNvPicPr>
          <p:nvPr/>
        </p:nvPicPr>
        <p:blipFill>
          <a:blip r:embed="rId4"/>
          <a:stretch>
            <a:fillRect/>
          </a:stretch>
        </p:blipFill>
        <p:spPr>
          <a:xfrm>
            <a:off x="1550493" y="1441204"/>
            <a:ext cx="6088798" cy="2951251"/>
          </a:xfrm>
          <a:prstGeom prst="rect">
            <a:avLst/>
          </a:prstGeom>
          <a:ln w="12700">
            <a:solidFill>
              <a:schemeClr val="accent6">
                <a:lumMod val="10000"/>
              </a:schemeClr>
            </a:solidFill>
          </a:ln>
        </p:spPr>
      </p:pic>
    </p:spTree>
    <p:extLst>
      <p:ext uri="{BB962C8B-B14F-4D97-AF65-F5344CB8AC3E}">
        <p14:creationId xmlns:p14="http://schemas.microsoft.com/office/powerpoint/2010/main" val="1596875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1753043" y="2064003"/>
            <a:ext cx="6308202" cy="1323439"/>
          </a:xfrm>
          <a:prstGeom prst="rect">
            <a:avLst/>
          </a:prstGeom>
        </p:spPr>
        <p:txBody>
          <a:bodyPr wrap="square">
            <a:spAutoFit/>
          </a:bodyPr>
          <a:lstStyle/>
          <a:p>
            <a:pPr algn="just"/>
            <a:r>
              <a:rPr lang="es-CO" sz="1600" dirty="0">
                <a:latin typeface="Arial" panose="020B0604020202020204" pitchFamily="34" charset="0"/>
                <a:ea typeface="Times New Roman" panose="02020603050405020304" pitchFamily="18" charset="0"/>
                <a:cs typeface="Arial" panose="020B0604020202020204" pitchFamily="34" charset="0"/>
              </a:rPr>
              <a:t>El Departamento de La Guajira está situado al Norte de Colombia y hace parte del grupo de los Departamentos de la Región Caribe colombiana. La Guajira limita al Norte y al Oeste con el mar Caribe, al Este con el país de Venezuela, al Sur y al Suroeste limita con los Departamentos del Cesar y del Magdalena respectivamente.</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419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sp>
        <p:nvSpPr>
          <p:cNvPr id="15" name="Rectángulo 14"/>
          <p:cNvSpPr/>
          <p:nvPr/>
        </p:nvSpPr>
        <p:spPr>
          <a:xfrm>
            <a:off x="456551" y="1149511"/>
            <a:ext cx="3672800" cy="369332"/>
          </a:xfrm>
          <a:prstGeom prst="rect">
            <a:avLst/>
          </a:prstGeom>
        </p:spPr>
        <p:txBody>
          <a:bodyPr wrap="none">
            <a:spAutoFit/>
          </a:bodyPr>
          <a:lstStyle/>
          <a:p>
            <a:r>
              <a:rPr lang="es-CO" sz="1800" dirty="0">
                <a:solidFill>
                  <a:srgbClr val="307098"/>
                </a:solidFill>
                <a:latin typeface="Lilita One" panose="020B0604020202020204" charset="0"/>
                <a:ea typeface="Times New Roman" panose="02020603050405020304" pitchFamily="18" charset="0"/>
              </a:rPr>
              <a:t>COMPOSICIÓN ADMINISTRATIVA</a:t>
            </a:r>
            <a:endParaRPr lang="es-CO" sz="1800" dirty="0">
              <a:solidFill>
                <a:srgbClr val="307098"/>
              </a:solidFill>
              <a:latin typeface="Lilita One" panose="020B0604020202020204" charset="0"/>
            </a:endParaRPr>
          </a:p>
        </p:txBody>
      </p:sp>
      <p:sp>
        <p:nvSpPr>
          <p:cNvPr id="18" name="Rectángulo 17"/>
          <p:cNvSpPr/>
          <p:nvPr/>
        </p:nvSpPr>
        <p:spPr>
          <a:xfrm>
            <a:off x="4345534" y="1781754"/>
            <a:ext cx="3862720" cy="2062103"/>
          </a:xfrm>
          <a:prstGeom prst="rect">
            <a:avLst/>
          </a:prstGeom>
        </p:spPr>
        <p:txBody>
          <a:bodyPr wrap="square">
            <a:spAutoFit/>
          </a:bodyPr>
          <a:lstStyle/>
          <a:p>
            <a:pPr algn="just"/>
            <a:r>
              <a:rPr lang="es-CO" sz="1600" dirty="0">
                <a:latin typeface="Arial" panose="020B0604020202020204" pitchFamily="34" charset="0"/>
                <a:ea typeface="Times New Roman" panose="02020603050405020304" pitchFamily="18" charset="0"/>
                <a:cs typeface="Arial" panose="020B0604020202020204" pitchFamily="34" charset="0"/>
              </a:rPr>
              <a:t>Cuenta con un Consejo Seccional de la Judicatura (antiguamente denominado Sala Administrativa) compuesto por dos magistrados y una Oficina de Coordinación Administrativa, la cual tiene dependencia actual de la Dirección Seccional</a:t>
            </a:r>
            <a:r>
              <a:rPr lang="es-CO" sz="1600" spc="28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de</a:t>
            </a:r>
            <a:r>
              <a:rPr lang="es-CO" sz="1600" spc="21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Administración</a:t>
            </a:r>
            <a:r>
              <a:rPr lang="es-CO" sz="1600" spc="55"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Judicial</a:t>
            </a:r>
            <a:r>
              <a:rPr lang="es-CO" sz="1600" spc="240" dirty="0">
                <a:latin typeface="Arial" panose="020B0604020202020204" pitchFamily="34" charset="0"/>
                <a:ea typeface="Times New Roman" panose="02020603050405020304" pitchFamily="18" charset="0"/>
                <a:cs typeface="Arial" panose="020B0604020202020204" pitchFamily="34" charset="0"/>
              </a:rPr>
              <a:t> </a:t>
            </a:r>
            <a:r>
              <a:rPr lang="es-CO" sz="1600" dirty="0">
                <a:latin typeface="Arial" panose="020B0604020202020204" pitchFamily="34" charset="0"/>
                <a:ea typeface="Times New Roman" panose="02020603050405020304" pitchFamily="18" charset="0"/>
                <a:cs typeface="Arial" panose="020B0604020202020204" pitchFamily="34" charset="0"/>
              </a:rPr>
              <a:t>de Valledupar</a:t>
            </a:r>
            <a:r>
              <a:rPr lang="es-CO" dirty="0">
                <a:latin typeface="Arial" panose="020B0604020202020204" pitchFamily="34" charset="0"/>
                <a:ea typeface="Times New Roman" panose="02020603050405020304" pitchFamily="18"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
        <p:nvSpPr>
          <p:cNvPr id="28" name="Forma libre 27"/>
          <p:cNvSpPr/>
          <p:nvPr/>
        </p:nvSpPr>
        <p:spPr>
          <a:xfrm>
            <a:off x="721031" y="1781754"/>
            <a:ext cx="3014201" cy="2126260"/>
          </a:xfrm>
          <a:custGeom>
            <a:avLst/>
            <a:gdLst>
              <a:gd name="connsiteX0" fmla="*/ 888572 w 2214792"/>
              <a:gd name="connsiteY0" fmla="*/ 1082993 h 2080945"/>
              <a:gd name="connsiteX1" fmla="*/ 1440068 w 2214792"/>
              <a:gd name="connsiteY1" fmla="*/ 1082993 h 2080945"/>
              <a:gd name="connsiteX2" fmla="*/ 1689556 w 2214792"/>
              <a:gd name="connsiteY2" fmla="*/ 1581969 h 2080945"/>
              <a:gd name="connsiteX3" fmla="*/ 1440068 w 2214792"/>
              <a:gd name="connsiteY3" fmla="*/ 2080945 h 2080945"/>
              <a:gd name="connsiteX4" fmla="*/ 888572 w 2214792"/>
              <a:gd name="connsiteY4" fmla="*/ 2080945 h 2080945"/>
              <a:gd name="connsiteX5" fmla="*/ 639084 w 2214792"/>
              <a:gd name="connsiteY5" fmla="*/ 1581969 h 2080945"/>
              <a:gd name="connsiteX6" fmla="*/ 249488 w 2214792"/>
              <a:gd name="connsiteY6" fmla="*/ 38390 h 2080945"/>
              <a:gd name="connsiteX7" fmla="*/ 800984 w 2214792"/>
              <a:gd name="connsiteY7" fmla="*/ 38390 h 2080945"/>
              <a:gd name="connsiteX8" fmla="*/ 1050472 w 2214792"/>
              <a:gd name="connsiteY8" fmla="*/ 537366 h 2080945"/>
              <a:gd name="connsiteX9" fmla="*/ 800984 w 2214792"/>
              <a:gd name="connsiteY9" fmla="*/ 1036342 h 2080945"/>
              <a:gd name="connsiteX10" fmla="*/ 249488 w 2214792"/>
              <a:gd name="connsiteY10" fmla="*/ 1036342 h 2080945"/>
              <a:gd name="connsiteX11" fmla="*/ 0 w 2214792"/>
              <a:gd name="connsiteY11" fmla="*/ 537366 h 2080945"/>
              <a:gd name="connsiteX12" fmla="*/ 1413808 w 2214792"/>
              <a:gd name="connsiteY12" fmla="*/ 0 h 2080945"/>
              <a:gd name="connsiteX13" fmla="*/ 1965304 w 2214792"/>
              <a:gd name="connsiteY13" fmla="*/ 0 h 2080945"/>
              <a:gd name="connsiteX14" fmla="*/ 2214792 w 2214792"/>
              <a:gd name="connsiteY14" fmla="*/ 498976 h 2080945"/>
              <a:gd name="connsiteX15" fmla="*/ 1965304 w 2214792"/>
              <a:gd name="connsiteY15" fmla="*/ 997952 h 2080945"/>
              <a:gd name="connsiteX16" fmla="*/ 1413808 w 2214792"/>
              <a:gd name="connsiteY16" fmla="*/ 997952 h 2080945"/>
              <a:gd name="connsiteX17" fmla="*/ 1164320 w 2214792"/>
              <a:gd name="connsiteY17" fmla="*/ 498976 h 208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4792" h="2080945">
                <a:moveTo>
                  <a:pt x="888572" y="1082993"/>
                </a:moveTo>
                <a:lnTo>
                  <a:pt x="1440068" y="1082993"/>
                </a:lnTo>
                <a:lnTo>
                  <a:pt x="1689556" y="1581969"/>
                </a:lnTo>
                <a:lnTo>
                  <a:pt x="1440068" y="2080945"/>
                </a:lnTo>
                <a:lnTo>
                  <a:pt x="888572" y="2080945"/>
                </a:lnTo>
                <a:lnTo>
                  <a:pt x="639084" y="1581969"/>
                </a:lnTo>
                <a:close/>
                <a:moveTo>
                  <a:pt x="249488" y="38390"/>
                </a:moveTo>
                <a:lnTo>
                  <a:pt x="800984" y="38390"/>
                </a:lnTo>
                <a:lnTo>
                  <a:pt x="1050472" y="537366"/>
                </a:lnTo>
                <a:lnTo>
                  <a:pt x="800984" y="1036342"/>
                </a:lnTo>
                <a:lnTo>
                  <a:pt x="249488" y="1036342"/>
                </a:lnTo>
                <a:lnTo>
                  <a:pt x="0" y="537366"/>
                </a:lnTo>
                <a:close/>
                <a:moveTo>
                  <a:pt x="1413808" y="0"/>
                </a:moveTo>
                <a:lnTo>
                  <a:pt x="1965304" y="0"/>
                </a:lnTo>
                <a:lnTo>
                  <a:pt x="2214792" y="498976"/>
                </a:lnTo>
                <a:lnTo>
                  <a:pt x="1965304" y="997952"/>
                </a:lnTo>
                <a:lnTo>
                  <a:pt x="1413808" y="997952"/>
                </a:lnTo>
                <a:lnTo>
                  <a:pt x="1164320" y="498976"/>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240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3" y="5042510"/>
            <a:ext cx="9208650" cy="109801"/>
            <a:chOff x="-823" y="5042510"/>
            <a:chExt cx="9208650" cy="109801"/>
          </a:xfrm>
        </p:grpSpPr>
        <p:sp>
          <p:nvSpPr>
            <p:cNvPr id="13" name="Rectángulo 12"/>
            <p:cNvSpPr/>
            <p:nvPr/>
          </p:nvSpPr>
          <p:spPr>
            <a:xfrm>
              <a:off x="-823" y="5042510"/>
              <a:ext cx="4907968" cy="109801"/>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907144" y="5042510"/>
              <a:ext cx="4300683" cy="109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p:cNvGrpSpPr/>
          <p:nvPr/>
        </p:nvGrpSpPr>
        <p:grpSpPr>
          <a:xfrm>
            <a:off x="0" y="-52151"/>
            <a:ext cx="9410693" cy="1212733"/>
            <a:chOff x="0" y="-52151"/>
            <a:chExt cx="9410693" cy="1212733"/>
          </a:xfrm>
        </p:grpSpPr>
        <p:grpSp>
          <p:nvGrpSpPr>
            <p:cNvPr id="2" name="Grupo 1"/>
            <p:cNvGrpSpPr/>
            <p:nvPr/>
          </p:nvGrpSpPr>
          <p:grpSpPr>
            <a:xfrm>
              <a:off x="0" y="-13470"/>
              <a:ext cx="9410693" cy="1025238"/>
              <a:chOff x="0" y="-13470"/>
              <a:chExt cx="9410693" cy="1025238"/>
            </a:xfrm>
          </p:grpSpPr>
          <p:grpSp>
            <p:nvGrpSpPr>
              <p:cNvPr id="3" name="Grupo 2"/>
              <p:cNvGrpSpPr/>
              <p:nvPr/>
            </p:nvGrpSpPr>
            <p:grpSpPr>
              <a:xfrm>
                <a:off x="0" y="-13470"/>
                <a:ext cx="9207830" cy="1025238"/>
                <a:chOff x="-1" y="-1"/>
                <a:chExt cx="9207830" cy="1025238"/>
              </a:xfrm>
            </p:grpSpPr>
            <p:sp>
              <p:nvSpPr>
                <p:cNvPr id="5" name="Rectángulo 4"/>
                <p:cNvSpPr/>
                <p:nvPr/>
              </p:nvSpPr>
              <p:spPr>
                <a:xfrm>
                  <a:off x="0" y="1"/>
                  <a:ext cx="9207829" cy="1025236"/>
                </a:xfrm>
                <a:prstGeom prst="rect">
                  <a:avLst/>
                </a:prstGeom>
                <a:solidFill>
                  <a:srgbClr val="1C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upo 5"/>
                <p:cNvGrpSpPr/>
                <p:nvPr/>
              </p:nvGrpSpPr>
              <p:grpSpPr>
                <a:xfrm>
                  <a:off x="31894" y="92007"/>
                  <a:ext cx="3343129" cy="841224"/>
                  <a:chOff x="3880690" y="123178"/>
                  <a:chExt cx="3343129" cy="841224"/>
                </a:xfrm>
              </p:grpSpPr>
              <p:pic>
                <p:nvPicPr>
                  <p:cNvPr id="8"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l="30509" t="60114" b="29181"/>
                  <a:stretch/>
                </p:blipFill>
                <p:spPr bwMode="auto">
                  <a:xfrm>
                    <a:off x="4639946" y="498762"/>
                    <a:ext cx="1887183" cy="90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3880690" y="123178"/>
                    <a:ext cx="3343129" cy="841224"/>
                    <a:chOff x="203635" y="123178"/>
                    <a:chExt cx="3343129" cy="841224"/>
                  </a:xfrm>
                </p:grpSpPr>
                <p:pic>
                  <p:nvPicPr>
                    <p:cNvPr id="10" name="Picture 2" descr="Estadísticas - Rama Judicial"/>
                    <p:cNvPicPr>
                      <a:picLocks noChangeAspect="1" noChangeArrowheads="1"/>
                    </p:cNvPicPr>
                    <p:nvPr/>
                  </p:nvPicPr>
                  <p:blipFill rotWithShape="1">
                    <a:blip r:embed="rId2">
                      <a:extLst>
                        <a:ext uri="{28A0092B-C50C-407E-A947-70E740481C1C}">
                          <a14:useLocalDpi xmlns:a14="http://schemas.microsoft.com/office/drawing/2010/main" val="0"/>
                        </a:ext>
                      </a:extLst>
                    </a:blip>
                    <a:srcRect r="68726"/>
                    <a:stretch/>
                  </p:blipFill>
                  <p:spPr bwMode="auto">
                    <a:xfrm>
                      <a:off x="203635" y="123178"/>
                      <a:ext cx="849312" cy="84122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62891" y="140971"/>
                      <a:ext cx="2583873" cy="715581"/>
                    </a:xfrm>
                    <a:prstGeom prst="rect">
                      <a:avLst/>
                    </a:prstGeom>
                    <a:noFill/>
                  </p:spPr>
                  <p:txBody>
                    <a:bodyPr wrap="square" rtlCol="0">
                      <a:spAutoFit/>
                    </a:bodyPr>
                    <a:lstStyle/>
                    <a:p>
                      <a:r>
                        <a:rPr lang="es-CO" sz="1000" b="1" dirty="0">
                          <a:solidFill>
                            <a:schemeClr val="bg1"/>
                          </a:solidFill>
                          <a:latin typeface="Baskerville Old Face" panose="02020602080505020303" pitchFamily="18" charset="0"/>
                        </a:rPr>
                        <a:t>Rama Judicial</a:t>
                      </a:r>
                    </a:p>
                    <a:p>
                      <a:r>
                        <a:rPr lang="es-CO" sz="1000" b="1" dirty="0">
                          <a:solidFill>
                            <a:schemeClr val="bg1"/>
                          </a:solidFill>
                          <a:latin typeface="Baskerville Old Face" panose="02020602080505020303" pitchFamily="18" charset="0"/>
                        </a:rPr>
                        <a:t>Consejo Superior de la Judicatura</a:t>
                      </a:r>
                    </a:p>
                    <a:p>
                      <a:endParaRPr lang="es-CO" sz="1000" b="1" dirty="0">
                        <a:solidFill>
                          <a:schemeClr val="bg1"/>
                        </a:solidFill>
                        <a:latin typeface="Baskerville Old Face" panose="02020602080505020303" pitchFamily="18" charset="0"/>
                      </a:endParaRPr>
                    </a:p>
                    <a:p>
                      <a:r>
                        <a:rPr lang="es-CO" sz="1050" b="1" dirty="0">
                          <a:solidFill>
                            <a:schemeClr val="bg1"/>
                          </a:solidFill>
                          <a:latin typeface="Baskerville Old Face" panose="02020602080505020303" pitchFamily="18" charset="0"/>
                        </a:rPr>
                        <a:t>República de Colombia</a:t>
                      </a:r>
                    </a:p>
                  </p:txBody>
                </p:sp>
              </p:grpSp>
            </p:grpSp>
            <p:sp>
              <p:nvSpPr>
                <p:cNvPr id="7" name="Rectángulo 6"/>
                <p:cNvSpPr/>
                <p:nvPr/>
              </p:nvSpPr>
              <p:spPr>
                <a:xfrm>
                  <a:off x="-1" y="-1"/>
                  <a:ext cx="9207829" cy="83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6684271" y="184884"/>
                <a:ext cx="2726422" cy="738664"/>
              </a:xfrm>
              <a:prstGeom prst="rect">
                <a:avLst/>
              </a:prstGeom>
              <a:noFill/>
            </p:spPr>
            <p:txBody>
              <a:bodyPr wrap="square" rtlCol="0">
                <a:spAutoFit/>
              </a:bodyPr>
              <a:lstStyle/>
              <a:p>
                <a:r>
                  <a:rPr lang="es-CO" b="1" dirty="0">
                    <a:solidFill>
                      <a:schemeClr val="bg1"/>
                    </a:solidFill>
                    <a:latin typeface="Arial Rounded MT Bold" panose="020F0704030504030204" pitchFamily="34" charset="0"/>
                  </a:rPr>
                  <a:t>INFORME EJECUTIVO</a:t>
                </a:r>
                <a:endParaRPr lang="es-CO" dirty="0">
                  <a:solidFill>
                    <a:schemeClr val="bg1"/>
                  </a:solidFill>
                  <a:latin typeface="Arial Rounded MT Bold" panose="020F0704030504030204" pitchFamily="34" charset="0"/>
                </a:endParaRPr>
              </a:p>
              <a:p>
                <a:r>
                  <a:rPr lang="es-CO" sz="1200" dirty="0">
                    <a:solidFill>
                      <a:schemeClr val="bg1"/>
                    </a:solidFill>
                    <a:latin typeface="Arial Rounded MT Bold" panose="020F0704030504030204" pitchFamily="34" charset="0"/>
                  </a:rPr>
                  <a:t>RENDICIÓN DE CUENTAS</a:t>
                </a:r>
                <a:r>
                  <a:rPr lang="es-CO" b="1" dirty="0">
                    <a:solidFill>
                      <a:schemeClr val="bg1"/>
                    </a:solidFill>
                    <a:latin typeface="Arial Rounded MT Bold" panose="020F0704030504030204" pitchFamily="34" charset="0"/>
                  </a:rPr>
                  <a:t> </a:t>
                </a:r>
              </a:p>
              <a:p>
                <a:pPr algn="ctr"/>
                <a:r>
                  <a:rPr lang="es-CO" b="1" dirty="0">
                    <a:solidFill>
                      <a:schemeClr val="bg1"/>
                    </a:solidFill>
                    <a:latin typeface="Arial Rounded MT Bold" panose="020F0704030504030204" pitchFamily="34" charset="0"/>
                  </a:rPr>
                  <a:t>                   2020</a:t>
                </a:r>
              </a:p>
            </p:txBody>
          </p:sp>
        </p:gr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8" y="-52151"/>
              <a:ext cx="1212733" cy="1212733"/>
            </a:xfrm>
            <a:prstGeom prst="rect">
              <a:avLst/>
            </a:prstGeom>
          </p:spPr>
        </p:pic>
      </p:grpSp>
      <p:pic>
        <p:nvPicPr>
          <p:cNvPr id="18" name="Picture 4" descr="La Guajir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014" y="1586093"/>
            <a:ext cx="4087247" cy="334246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351" y="-119169"/>
            <a:ext cx="7934728" cy="5143500"/>
          </a:xfrm>
          <a:prstGeom prst="rect">
            <a:avLst/>
          </a:prstGeom>
        </p:spPr>
      </p:pic>
      <p:cxnSp>
        <p:nvCxnSpPr>
          <p:cNvPr id="21" name="Conector recto de flecha 20"/>
          <p:cNvCxnSpPr/>
          <p:nvPr/>
        </p:nvCxnSpPr>
        <p:spPr>
          <a:xfrm flipV="1">
            <a:off x="1734742" y="3457303"/>
            <a:ext cx="616572" cy="19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flipV="1">
            <a:off x="5670528" y="1919564"/>
            <a:ext cx="1837251" cy="7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2351314" y="2447512"/>
            <a:ext cx="1742786" cy="607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1025814" y="3553097"/>
            <a:ext cx="805194" cy="307777"/>
          </a:xfrm>
          <a:prstGeom prst="rect">
            <a:avLst/>
          </a:prstGeom>
          <a:noFill/>
        </p:spPr>
        <p:txBody>
          <a:bodyPr wrap="square" rtlCol="0">
            <a:spAutoFit/>
          </a:bodyPr>
          <a:lstStyle/>
          <a:p>
            <a:r>
              <a:rPr lang="es-CO" dirty="0" err="1">
                <a:latin typeface="Josefin Sans" panose="020B0604020202020204" charset="0"/>
              </a:rPr>
              <a:t>Dibulla</a:t>
            </a:r>
            <a:endParaRPr lang="es-CO" dirty="0">
              <a:latin typeface="Josefin Sans" panose="020B0604020202020204" charset="0"/>
            </a:endParaRPr>
          </a:p>
        </p:txBody>
      </p:sp>
      <p:sp>
        <p:nvSpPr>
          <p:cNvPr id="28" name="CuadroTexto 27"/>
          <p:cNvSpPr txBox="1"/>
          <p:nvPr/>
        </p:nvSpPr>
        <p:spPr>
          <a:xfrm>
            <a:off x="1488442" y="2270888"/>
            <a:ext cx="978205" cy="307777"/>
          </a:xfrm>
          <a:prstGeom prst="rect">
            <a:avLst/>
          </a:prstGeom>
          <a:noFill/>
        </p:spPr>
        <p:txBody>
          <a:bodyPr wrap="square" rtlCol="0">
            <a:spAutoFit/>
          </a:bodyPr>
          <a:lstStyle/>
          <a:p>
            <a:r>
              <a:rPr lang="es-CO" dirty="0">
                <a:latin typeface="Josefin Sans" panose="020B0604020202020204" charset="0"/>
              </a:rPr>
              <a:t>Riohacha</a:t>
            </a:r>
          </a:p>
        </p:txBody>
      </p:sp>
      <p:sp>
        <p:nvSpPr>
          <p:cNvPr id="29" name="CuadroTexto 28"/>
          <p:cNvSpPr txBox="1"/>
          <p:nvPr/>
        </p:nvSpPr>
        <p:spPr>
          <a:xfrm>
            <a:off x="7460894" y="1825061"/>
            <a:ext cx="1047379" cy="307777"/>
          </a:xfrm>
          <a:prstGeom prst="rect">
            <a:avLst/>
          </a:prstGeom>
          <a:noFill/>
        </p:spPr>
        <p:txBody>
          <a:bodyPr wrap="square" rtlCol="0">
            <a:spAutoFit/>
          </a:bodyPr>
          <a:lstStyle/>
          <a:p>
            <a:r>
              <a:rPr lang="es-CO" dirty="0">
                <a:latin typeface="Josefin Sans" panose="020B0604020202020204" charset="0"/>
              </a:rPr>
              <a:t>Manaure</a:t>
            </a:r>
          </a:p>
        </p:txBody>
      </p:sp>
      <p:sp>
        <p:nvSpPr>
          <p:cNvPr id="30" name="Rectángulo 29"/>
          <p:cNvSpPr/>
          <p:nvPr/>
        </p:nvSpPr>
        <p:spPr>
          <a:xfrm>
            <a:off x="31895" y="1104812"/>
            <a:ext cx="4572000" cy="738664"/>
          </a:xfrm>
          <a:prstGeom prst="rect">
            <a:avLst/>
          </a:prstGeom>
        </p:spPr>
        <p:txBody>
          <a:bodyPr>
            <a:spAutoFit/>
          </a:bodyPr>
          <a:lstStyle/>
          <a:p>
            <a:r>
              <a:rPr lang="es-CO" dirty="0">
                <a:solidFill>
                  <a:srgbClr val="307098"/>
                </a:solidFill>
                <a:latin typeface="Lilita One" panose="020B0604020202020204" charset="0"/>
              </a:rPr>
              <a:t>JURISDICCIÓN ORDINARIA</a:t>
            </a:r>
          </a:p>
          <a:p>
            <a:endParaRPr lang="es-CO" dirty="0">
              <a:solidFill>
                <a:srgbClr val="307098"/>
              </a:solidFill>
              <a:latin typeface="Lilita One" panose="020B0604020202020204" charset="0"/>
            </a:endParaRPr>
          </a:p>
          <a:p>
            <a:r>
              <a:rPr lang="es-CO" dirty="0">
                <a:solidFill>
                  <a:srgbClr val="307098"/>
                </a:solidFill>
                <a:latin typeface="Lilita One" panose="020B0604020202020204" charset="0"/>
              </a:rPr>
              <a:t>CIRCUITO DE RIOHACHA</a:t>
            </a:r>
          </a:p>
        </p:txBody>
      </p:sp>
      <p:sp>
        <p:nvSpPr>
          <p:cNvPr id="31" name="Rectángulo 30"/>
          <p:cNvSpPr/>
          <p:nvPr/>
        </p:nvSpPr>
        <p:spPr>
          <a:xfrm>
            <a:off x="2807889" y="1174221"/>
            <a:ext cx="3876382" cy="307777"/>
          </a:xfrm>
          <a:prstGeom prst="rect">
            <a:avLst/>
          </a:prstGeom>
        </p:spPr>
        <p:txBody>
          <a:bodyPr wrap="none">
            <a:spAutoFit/>
          </a:bodyPr>
          <a:lstStyle/>
          <a:p>
            <a:pPr algn="ctr"/>
            <a:r>
              <a:rPr lang="es-CO" dirty="0">
                <a:solidFill>
                  <a:srgbClr val="307098"/>
                </a:solidFill>
                <a:latin typeface="Lilita One" panose="020B0604020202020204" charset="0"/>
              </a:rPr>
              <a:t>DISTRIBUCIÓN DE LOS SERVICIOS DE JUSTICIA</a:t>
            </a:r>
          </a:p>
        </p:txBody>
      </p:sp>
    </p:spTree>
    <p:extLst>
      <p:ext uri="{BB962C8B-B14F-4D97-AF65-F5344CB8AC3E}">
        <p14:creationId xmlns:p14="http://schemas.microsoft.com/office/powerpoint/2010/main" val="214398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theme/theme1.xml><?xml version="1.0" encoding="utf-8"?>
<a:theme xmlns:a="http://schemas.openxmlformats.org/drawingml/2006/main" name="Project research">
  <a:themeElements>
    <a:clrScheme name="Simple Light">
      <a:dk1>
        <a:srgbClr val="045A68"/>
      </a:dk1>
      <a:lt1>
        <a:srgbClr val="FFFFFF"/>
      </a:lt1>
      <a:dk2>
        <a:srgbClr val="263238"/>
      </a:dk2>
      <a:lt2>
        <a:srgbClr val="455A64"/>
      </a:lt2>
      <a:accent1>
        <a:srgbClr val="045A68"/>
      </a:accent1>
      <a:accent2>
        <a:srgbClr val="19B5B1"/>
      </a:accent2>
      <a:accent3>
        <a:srgbClr val="B78876"/>
      </a:accent3>
      <a:accent4>
        <a:srgbClr val="FFBE9D"/>
      </a:accent4>
      <a:accent5>
        <a:srgbClr val="EBEBEB"/>
      </a:accent5>
      <a:accent6>
        <a:srgbClr val="E0E0E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1254</TotalTime>
  <Words>5139</Words>
  <Application>Microsoft Office PowerPoint</Application>
  <PresentationFormat>Presentación en pantalla (16:9)</PresentationFormat>
  <Paragraphs>1120</Paragraphs>
  <Slides>60</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60</vt:i4>
      </vt:variant>
    </vt:vector>
  </HeadingPairs>
  <TitlesOfParts>
    <vt:vector size="70" baseType="lpstr">
      <vt:lpstr>Calibri</vt:lpstr>
      <vt:lpstr>Lilita One</vt:lpstr>
      <vt:lpstr>Symbol</vt:lpstr>
      <vt:lpstr>Bebas Neue Bold</vt:lpstr>
      <vt:lpstr>Times New Roman</vt:lpstr>
      <vt:lpstr>Arial</vt:lpstr>
      <vt:lpstr>Josefin Sans</vt:lpstr>
      <vt:lpstr>Baskerville Old Face</vt:lpstr>
      <vt:lpstr>Arial Rounded MT Bold</vt:lpstr>
      <vt:lpstr>Project research</vt:lpstr>
      <vt:lpstr>Presentación de PowerPoint</vt:lpstr>
      <vt:lpstr>Presentación de PowerPoint</vt:lpstr>
      <vt:lpstr>INFORME DE RENDICION DE CUENTAS VIGENCIA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RENDICION DE CUENTAS VIGENCIA 2019</dc:title>
  <dc:creator>LUCKY</dc:creator>
  <cp:lastModifiedBy>ERIKA PATRICIA</cp:lastModifiedBy>
  <cp:revision>136</cp:revision>
  <dcterms:modified xsi:type="dcterms:W3CDTF">2020-07-28T02:26:13Z</dcterms:modified>
</cp:coreProperties>
</file>