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7" r:id="rId6"/>
    <p:sldId id="269" r:id="rId7"/>
    <p:sldId id="301" r:id="rId8"/>
    <p:sldId id="300" r:id="rId9"/>
    <p:sldId id="302" r:id="rId10"/>
    <p:sldId id="287" r:id="rId11"/>
    <p:sldId id="289" r:id="rId12"/>
    <p:sldId id="288" r:id="rId13"/>
    <p:sldId id="266" r:id="rId14"/>
    <p:sldId id="296" r:id="rId15"/>
    <p:sldId id="291" r:id="rId16"/>
    <p:sldId id="292" r:id="rId17"/>
    <p:sldId id="293" r:id="rId18"/>
    <p:sldId id="270" r:id="rId19"/>
    <p:sldId id="274" r:id="rId20"/>
    <p:sldId id="275" r:id="rId21"/>
    <p:sldId id="295" r:id="rId22"/>
    <p:sldId id="294" r:id="rId23"/>
    <p:sldId id="297" r:id="rId24"/>
    <p:sldId id="298" r:id="rId25"/>
    <p:sldId id="260" r:id="rId2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pxhere.com/es/photo/477111" TargetMode="External"/><Relationship Id="rId1" Type="http://schemas.openxmlformats.org/officeDocument/2006/relationships/image" Target="../media/image17.jpg"/><Relationship Id="rId6" Type="http://schemas.openxmlformats.org/officeDocument/2006/relationships/hyperlink" Target="http://polonius-petronius.blogspot.com/2011/04/llanto.html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buscarempleo.republica.com/general/los-permisos-de-maternidad-y-paternidad-podrian-igualarse.html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pxhere.com/es/photo/477111" TargetMode="External"/><Relationship Id="rId1" Type="http://schemas.openxmlformats.org/officeDocument/2006/relationships/image" Target="../media/image17.jpg"/><Relationship Id="rId6" Type="http://schemas.openxmlformats.org/officeDocument/2006/relationships/hyperlink" Target="http://polonius-petronius.blogspot.com/2011/04/llanto.html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buscarempleo.republica.com/general/los-permisos-de-maternidad-y-paternidad-podrian-igualars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E7324-C207-4B7F-857C-EEE563AE79F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5445E90-EB6D-46ED-85F5-75B0745845BD}">
      <dgm:prSet phldrT="[Texto]"/>
      <dgm:spPr/>
      <dgm:t>
        <a:bodyPr/>
        <a:lstStyle/>
        <a:p>
          <a:r>
            <a:rPr lang="es-MX" dirty="0"/>
            <a:t>Origen</a:t>
          </a:r>
          <a:endParaRPr lang="es-CO" dirty="0"/>
        </a:p>
      </dgm:t>
    </dgm:pt>
    <dgm:pt modelId="{C91A9B1C-9665-45A8-9B3A-787BAAC94E2A}" type="parTrans" cxnId="{EA0E9B8B-C796-4327-96EA-9CC6FE189080}">
      <dgm:prSet/>
      <dgm:spPr/>
      <dgm:t>
        <a:bodyPr/>
        <a:lstStyle/>
        <a:p>
          <a:endParaRPr lang="es-CO"/>
        </a:p>
      </dgm:t>
    </dgm:pt>
    <dgm:pt modelId="{327D8D9C-35A2-486E-B017-6C6B3D91B2C3}" type="sibTrans" cxnId="{EA0E9B8B-C796-4327-96EA-9CC6FE189080}">
      <dgm:prSet/>
      <dgm:spPr/>
      <dgm:t>
        <a:bodyPr/>
        <a:lstStyle/>
        <a:p>
          <a:endParaRPr lang="es-CO"/>
        </a:p>
      </dgm:t>
    </dgm:pt>
    <dgm:pt modelId="{C90404B4-5227-463E-8655-D0213D856E53}">
      <dgm:prSet phldrT="[Texto]"/>
      <dgm:spPr/>
      <dgm:t>
        <a:bodyPr/>
        <a:lstStyle/>
        <a:p>
          <a:r>
            <a:rPr lang="es-MX" dirty="0"/>
            <a:t>¿Qué es?</a:t>
          </a:r>
          <a:endParaRPr lang="es-CO" dirty="0"/>
        </a:p>
      </dgm:t>
    </dgm:pt>
    <dgm:pt modelId="{19ED55B1-4AAC-4EE4-8210-2B4A005EE92B}" type="parTrans" cxnId="{08B0D54E-E50C-4416-9E7A-364518AE9482}">
      <dgm:prSet/>
      <dgm:spPr/>
      <dgm:t>
        <a:bodyPr/>
        <a:lstStyle/>
        <a:p>
          <a:endParaRPr lang="es-CO"/>
        </a:p>
      </dgm:t>
    </dgm:pt>
    <dgm:pt modelId="{8EBB898A-96B2-4D7D-AB1F-339F5D903A93}" type="sibTrans" cxnId="{08B0D54E-E50C-4416-9E7A-364518AE9482}">
      <dgm:prSet/>
      <dgm:spPr/>
      <dgm:t>
        <a:bodyPr/>
        <a:lstStyle/>
        <a:p>
          <a:endParaRPr lang="es-CO"/>
        </a:p>
      </dgm:t>
    </dgm:pt>
    <dgm:pt modelId="{EAE95D29-E288-42EC-8A10-175E109307CD}">
      <dgm:prSet phldrT="[Texto]"/>
      <dgm:spPr/>
      <dgm:t>
        <a:bodyPr/>
        <a:lstStyle/>
        <a:p>
          <a:r>
            <a:rPr lang="es-MX" dirty="0"/>
            <a:t>¿Qué dicen?</a:t>
          </a:r>
          <a:endParaRPr lang="es-CO" dirty="0"/>
        </a:p>
      </dgm:t>
    </dgm:pt>
    <dgm:pt modelId="{86605A80-B058-43C5-AA6B-66000C3F48A7}" type="parTrans" cxnId="{26D8F9D6-1DEF-45EC-AF92-E1A8C741F76D}">
      <dgm:prSet/>
      <dgm:spPr/>
      <dgm:t>
        <a:bodyPr/>
        <a:lstStyle/>
        <a:p>
          <a:endParaRPr lang="es-CO"/>
        </a:p>
      </dgm:t>
    </dgm:pt>
    <dgm:pt modelId="{8F2BEF07-0295-4C8B-B60B-8BF77EA962D8}" type="sibTrans" cxnId="{26D8F9D6-1DEF-45EC-AF92-E1A8C741F76D}">
      <dgm:prSet/>
      <dgm:spPr/>
      <dgm:t>
        <a:bodyPr/>
        <a:lstStyle/>
        <a:p>
          <a:endParaRPr lang="es-CO"/>
        </a:p>
      </dgm:t>
    </dgm:pt>
    <dgm:pt modelId="{1A3F62E8-EC2D-4AF3-A3B4-E6AF0C01229A}" type="pres">
      <dgm:prSet presAssocID="{42DE7324-C207-4B7F-857C-EEE563AE79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AA7F0C9-F1B5-49AE-B3BF-DF3DCD516AB5}" type="pres">
      <dgm:prSet presAssocID="{E5445E90-EB6D-46ED-85F5-75B0745845B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EE4789-CBDA-4518-913D-133A01BCD1E6}" type="pres">
      <dgm:prSet presAssocID="{E5445E90-EB6D-46ED-85F5-75B0745845BD}" presName="gear1srcNode" presStyleLbl="node1" presStyleIdx="0" presStyleCnt="3"/>
      <dgm:spPr/>
      <dgm:t>
        <a:bodyPr/>
        <a:lstStyle/>
        <a:p>
          <a:endParaRPr lang="es-ES"/>
        </a:p>
      </dgm:t>
    </dgm:pt>
    <dgm:pt modelId="{E4DFD956-EF33-45BD-9A6C-3587B410BC9B}" type="pres">
      <dgm:prSet presAssocID="{E5445E90-EB6D-46ED-85F5-75B0745845BD}" presName="gear1dstNode" presStyleLbl="node1" presStyleIdx="0" presStyleCnt="3"/>
      <dgm:spPr/>
      <dgm:t>
        <a:bodyPr/>
        <a:lstStyle/>
        <a:p>
          <a:endParaRPr lang="es-ES"/>
        </a:p>
      </dgm:t>
    </dgm:pt>
    <dgm:pt modelId="{20723AB4-0CFB-4245-8F73-1D1F14EA1C5E}" type="pres">
      <dgm:prSet presAssocID="{C90404B4-5227-463E-8655-D0213D856E5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88836-94C6-42BD-9487-04C2D09D9307}" type="pres">
      <dgm:prSet presAssocID="{C90404B4-5227-463E-8655-D0213D856E53}" presName="gear2srcNode" presStyleLbl="node1" presStyleIdx="1" presStyleCnt="3"/>
      <dgm:spPr/>
      <dgm:t>
        <a:bodyPr/>
        <a:lstStyle/>
        <a:p>
          <a:endParaRPr lang="es-ES"/>
        </a:p>
      </dgm:t>
    </dgm:pt>
    <dgm:pt modelId="{F24B9ACB-DA3A-4CA0-94AB-D5B55A80B2EC}" type="pres">
      <dgm:prSet presAssocID="{C90404B4-5227-463E-8655-D0213D856E53}" presName="gear2dstNode" presStyleLbl="node1" presStyleIdx="1" presStyleCnt="3"/>
      <dgm:spPr/>
      <dgm:t>
        <a:bodyPr/>
        <a:lstStyle/>
        <a:p>
          <a:endParaRPr lang="es-ES"/>
        </a:p>
      </dgm:t>
    </dgm:pt>
    <dgm:pt modelId="{A2AD2508-1E56-4873-AEFF-430940AAFB53}" type="pres">
      <dgm:prSet presAssocID="{EAE95D29-E288-42EC-8A10-175E109307CD}" presName="gear3" presStyleLbl="node1" presStyleIdx="2" presStyleCnt="3"/>
      <dgm:spPr/>
      <dgm:t>
        <a:bodyPr/>
        <a:lstStyle/>
        <a:p>
          <a:endParaRPr lang="es-ES"/>
        </a:p>
      </dgm:t>
    </dgm:pt>
    <dgm:pt modelId="{32D6E332-3C9B-4357-8919-C423EA85D413}" type="pres">
      <dgm:prSet presAssocID="{EAE95D29-E288-42EC-8A10-175E109307C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E592B-31BE-406E-A152-73E84FD320FE}" type="pres">
      <dgm:prSet presAssocID="{EAE95D29-E288-42EC-8A10-175E109307CD}" presName="gear3srcNode" presStyleLbl="node1" presStyleIdx="2" presStyleCnt="3"/>
      <dgm:spPr/>
      <dgm:t>
        <a:bodyPr/>
        <a:lstStyle/>
        <a:p>
          <a:endParaRPr lang="es-ES"/>
        </a:p>
      </dgm:t>
    </dgm:pt>
    <dgm:pt modelId="{442724D9-27DF-4712-9999-E6FEAE2BC596}" type="pres">
      <dgm:prSet presAssocID="{EAE95D29-E288-42EC-8A10-175E109307CD}" presName="gear3dstNode" presStyleLbl="node1" presStyleIdx="2" presStyleCnt="3"/>
      <dgm:spPr/>
      <dgm:t>
        <a:bodyPr/>
        <a:lstStyle/>
        <a:p>
          <a:endParaRPr lang="es-ES"/>
        </a:p>
      </dgm:t>
    </dgm:pt>
    <dgm:pt modelId="{A676E819-4128-43C0-9B3C-3AF602C43FAA}" type="pres">
      <dgm:prSet presAssocID="{327D8D9C-35A2-486E-B017-6C6B3D91B2C3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987386EF-8C99-47E1-B5F4-71313B69EAFA}" type="pres">
      <dgm:prSet presAssocID="{8EBB898A-96B2-4D7D-AB1F-339F5D903A93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3D05A104-B051-455B-814F-32F1F1F61504}" type="pres">
      <dgm:prSet presAssocID="{8F2BEF07-0295-4C8B-B60B-8BF77EA962D8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093B1EC-749A-4275-84DE-2D59EB9A5063}" type="presOf" srcId="{EAE95D29-E288-42EC-8A10-175E109307CD}" destId="{842E592B-31BE-406E-A152-73E84FD320FE}" srcOrd="2" destOrd="0" presId="urn:microsoft.com/office/officeart/2005/8/layout/gear1"/>
    <dgm:cxn modelId="{C057EF26-E9EF-4700-8DC5-876D97700765}" type="presOf" srcId="{E5445E90-EB6D-46ED-85F5-75B0745845BD}" destId="{60EE4789-CBDA-4518-913D-133A01BCD1E6}" srcOrd="1" destOrd="0" presId="urn:microsoft.com/office/officeart/2005/8/layout/gear1"/>
    <dgm:cxn modelId="{A71BB70A-086A-4981-BBFC-970AA1D00DC9}" type="presOf" srcId="{EAE95D29-E288-42EC-8A10-175E109307CD}" destId="{A2AD2508-1E56-4873-AEFF-430940AAFB53}" srcOrd="0" destOrd="0" presId="urn:microsoft.com/office/officeart/2005/8/layout/gear1"/>
    <dgm:cxn modelId="{6D304FF9-0DC3-4F92-84D8-B8B3D230F2EB}" type="presOf" srcId="{E5445E90-EB6D-46ED-85F5-75B0745845BD}" destId="{CAA7F0C9-F1B5-49AE-B3BF-DF3DCD516AB5}" srcOrd="0" destOrd="0" presId="urn:microsoft.com/office/officeart/2005/8/layout/gear1"/>
    <dgm:cxn modelId="{26D8F9D6-1DEF-45EC-AF92-E1A8C741F76D}" srcId="{42DE7324-C207-4B7F-857C-EEE563AE79FA}" destId="{EAE95D29-E288-42EC-8A10-175E109307CD}" srcOrd="2" destOrd="0" parTransId="{86605A80-B058-43C5-AA6B-66000C3F48A7}" sibTransId="{8F2BEF07-0295-4C8B-B60B-8BF77EA962D8}"/>
    <dgm:cxn modelId="{137BE45E-9AAC-4C29-ABCF-BC5082E2097D}" type="presOf" srcId="{EAE95D29-E288-42EC-8A10-175E109307CD}" destId="{32D6E332-3C9B-4357-8919-C423EA85D413}" srcOrd="1" destOrd="0" presId="urn:microsoft.com/office/officeart/2005/8/layout/gear1"/>
    <dgm:cxn modelId="{20326A75-BF3E-426E-BA28-7A1369FBB684}" type="presOf" srcId="{C90404B4-5227-463E-8655-D0213D856E53}" destId="{FA388836-94C6-42BD-9487-04C2D09D9307}" srcOrd="1" destOrd="0" presId="urn:microsoft.com/office/officeart/2005/8/layout/gear1"/>
    <dgm:cxn modelId="{4CD18798-3B79-41FC-AC3B-1159297C6C44}" type="presOf" srcId="{EAE95D29-E288-42EC-8A10-175E109307CD}" destId="{442724D9-27DF-4712-9999-E6FEAE2BC596}" srcOrd="3" destOrd="0" presId="urn:microsoft.com/office/officeart/2005/8/layout/gear1"/>
    <dgm:cxn modelId="{320D54F0-5045-4A8F-862D-19E4421AAA6B}" type="presOf" srcId="{C90404B4-5227-463E-8655-D0213D856E53}" destId="{F24B9ACB-DA3A-4CA0-94AB-D5B55A80B2EC}" srcOrd="2" destOrd="0" presId="urn:microsoft.com/office/officeart/2005/8/layout/gear1"/>
    <dgm:cxn modelId="{40853FDA-397F-4E4D-BFA3-1AF16118E303}" type="presOf" srcId="{C90404B4-5227-463E-8655-D0213D856E53}" destId="{20723AB4-0CFB-4245-8F73-1D1F14EA1C5E}" srcOrd="0" destOrd="0" presId="urn:microsoft.com/office/officeart/2005/8/layout/gear1"/>
    <dgm:cxn modelId="{08B0D54E-E50C-4416-9E7A-364518AE9482}" srcId="{42DE7324-C207-4B7F-857C-EEE563AE79FA}" destId="{C90404B4-5227-463E-8655-D0213D856E53}" srcOrd="1" destOrd="0" parTransId="{19ED55B1-4AAC-4EE4-8210-2B4A005EE92B}" sibTransId="{8EBB898A-96B2-4D7D-AB1F-339F5D903A93}"/>
    <dgm:cxn modelId="{EA0E9B8B-C796-4327-96EA-9CC6FE189080}" srcId="{42DE7324-C207-4B7F-857C-EEE563AE79FA}" destId="{E5445E90-EB6D-46ED-85F5-75B0745845BD}" srcOrd="0" destOrd="0" parTransId="{C91A9B1C-9665-45A8-9B3A-787BAAC94E2A}" sibTransId="{327D8D9C-35A2-486E-B017-6C6B3D91B2C3}"/>
    <dgm:cxn modelId="{774B5D0E-6479-45EF-AAF9-C15AEA65832B}" type="presOf" srcId="{8F2BEF07-0295-4C8B-B60B-8BF77EA962D8}" destId="{3D05A104-B051-455B-814F-32F1F1F61504}" srcOrd="0" destOrd="0" presId="urn:microsoft.com/office/officeart/2005/8/layout/gear1"/>
    <dgm:cxn modelId="{2E7D2494-C2E2-49E2-A4A5-3B089EF506B0}" type="presOf" srcId="{E5445E90-EB6D-46ED-85F5-75B0745845BD}" destId="{E4DFD956-EF33-45BD-9A6C-3587B410BC9B}" srcOrd="2" destOrd="0" presId="urn:microsoft.com/office/officeart/2005/8/layout/gear1"/>
    <dgm:cxn modelId="{E51D3B98-2E45-482E-A48A-B0856808470C}" type="presOf" srcId="{327D8D9C-35A2-486E-B017-6C6B3D91B2C3}" destId="{A676E819-4128-43C0-9B3C-3AF602C43FAA}" srcOrd="0" destOrd="0" presId="urn:microsoft.com/office/officeart/2005/8/layout/gear1"/>
    <dgm:cxn modelId="{E45950A3-D759-4554-BDF7-67BC6FF5E4FF}" type="presOf" srcId="{42DE7324-C207-4B7F-857C-EEE563AE79FA}" destId="{1A3F62E8-EC2D-4AF3-A3B4-E6AF0C01229A}" srcOrd="0" destOrd="0" presId="urn:microsoft.com/office/officeart/2005/8/layout/gear1"/>
    <dgm:cxn modelId="{A5288D16-BACD-4CAF-8048-637B84C937B1}" type="presOf" srcId="{8EBB898A-96B2-4D7D-AB1F-339F5D903A93}" destId="{987386EF-8C99-47E1-B5F4-71313B69EAFA}" srcOrd="0" destOrd="0" presId="urn:microsoft.com/office/officeart/2005/8/layout/gear1"/>
    <dgm:cxn modelId="{70BA9378-DC07-4BB7-9FB4-E8EC3B0EF225}" type="presParOf" srcId="{1A3F62E8-EC2D-4AF3-A3B4-E6AF0C01229A}" destId="{CAA7F0C9-F1B5-49AE-B3BF-DF3DCD516AB5}" srcOrd="0" destOrd="0" presId="urn:microsoft.com/office/officeart/2005/8/layout/gear1"/>
    <dgm:cxn modelId="{6E10571A-F54A-4F06-9F7C-94D17C0DD2AD}" type="presParOf" srcId="{1A3F62E8-EC2D-4AF3-A3B4-E6AF0C01229A}" destId="{60EE4789-CBDA-4518-913D-133A01BCD1E6}" srcOrd="1" destOrd="0" presId="urn:microsoft.com/office/officeart/2005/8/layout/gear1"/>
    <dgm:cxn modelId="{E98548D7-6914-44E0-8CF3-E29956B00E4D}" type="presParOf" srcId="{1A3F62E8-EC2D-4AF3-A3B4-E6AF0C01229A}" destId="{E4DFD956-EF33-45BD-9A6C-3587B410BC9B}" srcOrd="2" destOrd="0" presId="urn:microsoft.com/office/officeart/2005/8/layout/gear1"/>
    <dgm:cxn modelId="{26E01007-07DA-4D59-83EE-65C524E0987C}" type="presParOf" srcId="{1A3F62E8-EC2D-4AF3-A3B4-E6AF0C01229A}" destId="{20723AB4-0CFB-4245-8F73-1D1F14EA1C5E}" srcOrd="3" destOrd="0" presId="urn:microsoft.com/office/officeart/2005/8/layout/gear1"/>
    <dgm:cxn modelId="{7DF676B3-7969-47B8-B566-F123F72AE2A0}" type="presParOf" srcId="{1A3F62E8-EC2D-4AF3-A3B4-E6AF0C01229A}" destId="{FA388836-94C6-42BD-9487-04C2D09D9307}" srcOrd="4" destOrd="0" presId="urn:microsoft.com/office/officeart/2005/8/layout/gear1"/>
    <dgm:cxn modelId="{8C70C665-7521-4A45-8A32-83D110529627}" type="presParOf" srcId="{1A3F62E8-EC2D-4AF3-A3B4-E6AF0C01229A}" destId="{F24B9ACB-DA3A-4CA0-94AB-D5B55A80B2EC}" srcOrd="5" destOrd="0" presId="urn:microsoft.com/office/officeart/2005/8/layout/gear1"/>
    <dgm:cxn modelId="{8C39E860-9B24-445A-B786-A9DF96987717}" type="presParOf" srcId="{1A3F62E8-EC2D-4AF3-A3B4-E6AF0C01229A}" destId="{A2AD2508-1E56-4873-AEFF-430940AAFB53}" srcOrd="6" destOrd="0" presId="urn:microsoft.com/office/officeart/2005/8/layout/gear1"/>
    <dgm:cxn modelId="{F59BBBD5-693F-467C-96F4-10A7F19F26E9}" type="presParOf" srcId="{1A3F62E8-EC2D-4AF3-A3B4-E6AF0C01229A}" destId="{32D6E332-3C9B-4357-8919-C423EA85D413}" srcOrd="7" destOrd="0" presId="urn:microsoft.com/office/officeart/2005/8/layout/gear1"/>
    <dgm:cxn modelId="{27441A06-956F-4EBC-BEC6-52000B2BF1F5}" type="presParOf" srcId="{1A3F62E8-EC2D-4AF3-A3B4-E6AF0C01229A}" destId="{842E592B-31BE-406E-A152-73E84FD320FE}" srcOrd="8" destOrd="0" presId="urn:microsoft.com/office/officeart/2005/8/layout/gear1"/>
    <dgm:cxn modelId="{94EDD146-9AD4-4BA5-9524-86ECCF4A174E}" type="presParOf" srcId="{1A3F62E8-EC2D-4AF3-A3B4-E6AF0C01229A}" destId="{442724D9-27DF-4712-9999-E6FEAE2BC596}" srcOrd="9" destOrd="0" presId="urn:microsoft.com/office/officeart/2005/8/layout/gear1"/>
    <dgm:cxn modelId="{6EB4D155-A8FF-4D9F-BC12-202FBDABDBA3}" type="presParOf" srcId="{1A3F62E8-EC2D-4AF3-A3B4-E6AF0C01229A}" destId="{A676E819-4128-43C0-9B3C-3AF602C43FAA}" srcOrd="10" destOrd="0" presId="urn:microsoft.com/office/officeart/2005/8/layout/gear1"/>
    <dgm:cxn modelId="{D01F9283-253B-4F64-9E0D-9B02AF4FC73F}" type="presParOf" srcId="{1A3F62E8-EC2D-4AF3-A3B4-E6AF0C01229A}" destId="{987386EF-8C99-47E1-B5F4-71313B69EAFA}" srcOrd="11" destOrd="0" presId="urn:microsoft.com/office/officeart/2005/8/layout/gear1"/>
    <dgm:cxn modelId="{A544F6DF-0873-4585-BC4C-81D36BB6A9AB}" type="presParOf" srcId="{1A3F62E8-EC2D-4AF3-A3B4-E6AF0C01229A}" destId="{3D05A104-B051-455B-814F-32F1F1F615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D774A-8F3C-49F5-B923-3681A65C06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503D7CE-19DC-4EC9-A607-E279DB3AC5D0}">
      <dgm:prSet phldrT="[Texto]"/>
      <dgm:spPr/>
      <dgm:t>
        <a:bodyPr/>
        <a:lstStyle/>
        <a:p>
          <a:r>
            <a:rPr lang="es-MX" dirty="0"/>
            <a:t>Violencia visible</a:t>
          </a:r>
          <a:endParaRPr lang="es-CO" dirty="0"/>
        </a:p>
      </dgm:t>
    </dgm:pt>
    <dgm:pt modelId="{F905721C-E781-4C2B-BC8E-40762E5F7CB9}" type="parTrans" cxnId="{DC48FA64-C439-4F9E-B924-C8CD6C56AAF0}">
      <dgm:prSet/>
      <dgm:spPr/>
      <dgm:t>
        <a:bodyPr/>
        <a:lstStyle/>
        <a:p>
          <a:endParaRPr lang="es-CO"/>
        </a:p>
      </dgm:t>
    </dgm:pt>
    <dgm:pt modelId="{68884A74-F1F2-4E91-82AC-0FC21350926F}" type="sibTrans" cxnId="{DC48FA64-C439-4F9E-B924-C8CD6C56AAF0}">
      <dgm:prSet/>
      <dgm:spPr/>
      <dgm:t>
        <a:bodyPr/>
        <a:lstStyle/>
        <a:p>
          <a:endParaRPr lang="es-CO"/>
        </a:p>
      </dgm:t>
    </dgm:pt>
    <dgm:pt modelId="{F036DEA3-8238-460E-B92B-C8B4A5F7DC04}">
      <dgm:prSet phldrT="[Texto]"/>
      <dgm:spPr/>
      <dgm:t>
        <a:bodyPr/>
        <a:lstStyle/>
        <a:p>
          <a:r>
            <a:rPr lang="es-MX" dirty="0"/>
            <a:t>Física y Psicológica</a:t>
          </a:r>
          <a:endParaRPr lang="es-CO" dirty="0"/>
        </a:p>
      </dgm:t>
    </dgm:pt>
    <dgm:pt modelId="{30DB242B-6B0A-4B08-A7FA-85613A3028B6}" type="parTrans" cxnId="{8E95926F-0DBB-45E4-9F24-7AB6708809F5}">
      <dgm:prSet/>
      <dgm:spPr/>
      <dgm:t>
        <a:bodyPr/>
        <a:lstStyle/>
        <a:p>
          <a:endParaRPr lang="es-CO"/>
        </a:p>
      </dgm:t>
    </dgm:pt>
    <dgm:pt modelId="{5C6E9F24-A72C-4913-90B3-589C459AB9C8}" type="sibTrans" cxnId="{8E95926F-0DBB-45E4-9F24-7AB6708809F5}">
      <dgm:prSet/>
      <dgm:spPr/>
      <dgm:t>
        <a:bodyPr/>
        <a:lstStyle/>
        <a:p>
          <a:endParaRPr lang="es-CO"/>
        </a:p>
      </dgm:t>
    </dgm:pt>
    <dgm:pt modelId="{7525D7E3-278F-44B0-AD71-C3C76B546618}">
      <dgm:prSet phldrT="[Texto]"/>
      <dgm:spPr/>
      <dgm:t>
        <a:bodyPr/>
        <a:lstStyle/>
        <a:p>
          <a:r>
            <a:rPr lang="es-MX" dirty="0"/>
            <a:t>Violencia invisible</a:t>
          </a:r>
          <a:endParaRPr lang="es-CO" dirty="0"/>
        </a:p>
      </dgm:t>
    </dgm:pt>
    <dgm:pt modelId="{78C46D5D-3EFA-44E3-89FE-6B61DF8969E4}" type="parTrans" cxnId="{2B9C3ED0-E034-4539-B73A-4D600B80BDFD}">
      <dgm:prSet/>
      <dgm:spPr/>
      <dgm:t>
        <a:bodyPr/>
        <a:lstStyle/>
        <a:p>
          <a:endParaRPr lang="es-CO"/>
        </a:p>
      </dgm:t>
    </dgm:pt>
    <dgm:pt modelId="{DCDED105-9025-4E1C-BFFA-6ED344C65ACA}" type="sibTrans" cxnId="{2B9C3ED0-E034-4539-B73A-4D600B80BDFD}">
      <dgm:prSet/>
      <dgm:spPr/>
      <dgm:t>
        <a:bodyPr/>
        <a:lstStyle/>
        <a:p>
          <a:endParaRPr lang="es-CO"/>
        </a:p>
      </dgm:t>
    </dgm:pt>
    <dgm:pt modelId="{A20A2D19-D0A7-4ABF-BB09-7388C7AF65DF}">
      <dgm:prSet phldrT="[Texto]"/>
      <dgm:spPr/>
      <dgm:t>
        <a:bodyPr/>
        <a:lstStyle/>
        <a:p>
          <a:r>
            <a:rPr lang="es-MX" dirty="0"/>
            <a:t>Violencia estructural, inequidad (político, social, económico, cultural, justificativos del trato desigual)</a:t>
          </a:r>
          <a:endParaRPr lang="es-CO" dirty="0"/>
        </a:p>
      </dgm:t>
    </dgm:pt>
    <dgm:pt modelId="{A9EFD5E9-D58B-40E6-B108-07F541233C01}" type="parTrans" cxnId="{EFADDF43-D474-4427-B847-F0E65E1A8588}">
      <dgm:prSet/>
      <dgm:spPr/>
      <dgm:t>
        <a:bodyPr/>
        <a:lstStyle/>
        <a:p>
          <a:endParaRPr lang="es-CO"/>
        </a:p>
      </dgm:t>
    </dgm:pt>
    <dgm:pt modelId="{26D7C03C-7734-4DB8-9307-4965676C6BDD}" type="sibTrans" cxnId="{EFADDF43-D474-4427-B847-F0E65E1A8588}">
      <dgm:prSet/>
      <dgm:spPr/>
      <dgm:t>
        <a:bodyPr/>
        <a:lstStyle/>
        <a:p>
          <a:endParaRPr lang="es-CO"/>
        </a:p>
      </dgm:t>
    </dgm:pt>
    <dgm:pt modelId="{A7705B49-382C-42F9-9F82-DCDAEEB5ADD1}" type="pres">
      <dgm:prSet presAssocID="{C82D774A-8F3C-49F5-B923-3681A65C06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C0DCEB-1153-4A04-93FC-1AFCD9D68759}" type="pres">
      <dgm:prSet presAssocID="{D503D7CE-19DC-4EC9-A607-E279DB3AC5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53F0F-DD0B-4A68-B2D8-D9338C793FE5}" type="pres">
      <dgm:prSet presAssocID="{D503D7CE-19DC-4EC9-A607-E279DB3AC5D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30EB0-0554-4695-87E9-1907841DD311}" type="pres">
      <dgm:prSet presAssocID="{7525D7E3-278F-44B0-AD71-C3C76B546618}" presName="parentText" presStyleLbl="node1" presStyleIdx="1" presStyleCnt="2" custLinFactNeighborX="3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C858EC-D337-4B3B-AD3B-E9D23B8A33B4}" type="pres">
      <dgm:prSet presAssocID="{7525D7E3-278F-44B0-AD71-C3C76B5466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95926F-0DBB-45E4-9F24-7AB6708809F5}" srcId="{D503D7CE-19DC-4EC9-A607-E279DB3AC5D0}" destId="{F036DEA3-8238-460E-B92B-C8B4A5F7DC04}" srcOrd="0" destOrd="0" parTransId="{30DB242B-6B0A-4B08-A7FA-85613A3028B6}" sibTransId="{5C6E9F24-A72C-4913-90B3-589C459AB9C8}"/>
    <dgm:cxn modelId="{0A1FD1F5-E76C-4BE8-8B39-5D023E8FA371}" type="presOf" srcId="{D503D7CE-19DC-4EC9-A607-E279DB3AC5D0}" destId="{52C0DCEB-1153-4A04-93FC-1AFCD9D68759}" srcOrd="0" destOrd="0" presId="urn:microsoft.com/office/officeart/2005/8/layout/vList2"/>
    <dgm:cxn modelId="{DC48FA64-C439-4F9E-B924-C8CD6C56AAF0}" srcId="{C82D774A-8F3C-49F5-B923-3681A65C064C}" destId="{D503D7CE-19DC-4EC9-A607-E279DB3AC5D0}" srcOrd="0" destOrd="0" parTransId="{F905721C-E781-4C2B-BC8E-40762E5F7CB9}" sibTransId="{68884A74-F1F2-4E91-82AC-0FC21350926F}"/>
    <dgm:cxn modelId="{AB796ECD-6377-40EA-BA94-059EAE60000E}" type="presOf" srcId="{F036DEA3-8238-460E-B92B-C8B4A5F7DC04}" destId="{18253F0F-DD0B-4A68-B2D8-D9338C793FE5}" srcOrd="0" destOrd="0" presId="urn:microsoft.com/office/officeart/2005/8/layout/vList2"/>
    <dgm:cxn modelId="{7CBA9C65-E9B8-4817-9845-B10631ECF36F}" type="presOf" srcId="{A20A2D19-D0A7-4ABF-BB09-7388C7AF65DF}" destId="{80C858EC-D337-4B3B-AD3B-E9D23B8A33B4}" srcOrd="0" destOrd="0" presId="urn:microsoft.com/office/officeart/2005/8/layout/vList2"/>
    <dgm:cxn modelId="{ED875FEB-84B3-4D78-81E3-662D76599C5F}" type="presOf" srcId="{7525D7E3-278F-44B0-AD71-C3C76B546618}" destId="{55B30EB0-0554-4695-87E9-1907841DD311}" srcOrd="0" destOrd="0" presId="urn:microsoft.com/office/officeart/2005/8/layout/vList2"/>
    <dgm:cxn modelId="{2B9C3ED0-E034-4539-B73A-4D600B80BDFD}" srcId="{C82D774A-8F3C-49F5-B923-3681A65C064C}" destId="{7525D7E3-278F-44B0-AD71-C3C76B546618}" srcOrd="1" destOrd="0" parTransId="{78C46D5D-3EFA-44E3-89FE-6B61DF8969E4}" sibTransId="{DCDED105-9025-4E1C-BFFA-6ED344C65ACA}"/>
    <dgm:cxn modelId="{31FB01E2-7745-4DE7-B158-E41B2270045E}" type="presOf" srcId="{C82D774A-8F3C-49F5-B923-3681A65C064C}" destId="{A7705B49-382C-42F9-9F82-DCDAEEB5ADD1}" srcOrd="0" destOrd="0" presId="urn:microsoft.com/office/officeart/2005/8/layout/vList2"/>
    <dgm:cxn modelId="{EFADDF43-D474-4427-B847-F0E65E1A8588}" srcId="{7525D7E3-278F-44B0-AD71-C3C76B546618}" destId="{A20A2D19-D0A7-4ABF-BB09-7388C7AF65DF}" srcOrd="0" destOrd="0" parTransId="{A9EFD5E9-D58B-40E6-B108-07F541233C01}" sibTransId="{26D7C03C-7734-4DB8-9307-4965676C6BDD}"/>
    <dgm:cxn modelId="{7761C81C-4C29-4E30-8059-B582FAB49D1B}" type="presParOf" srcId="{A7705B49-382C-42F9-9F82-DCDAEEB5ADD1}" destId="{52C0DCEB-1153-4A04-93FC-1AFCD9D68759}" srcOrd="0" destOrd="0" presId="urn:microsoft.com/office/officeart/2005/8/layout/vList2"/>
    <dgm:cxn modelId="{27039789-272F-4BA0-8560-753FB0AA3EE7}" type="presParOf" srcId="{A7705B49-382C-42F9-9F82-DCDAEEB5ADD1}" destId="{18253F0F-DD0B-4A68-B2D8-D9338C793FE5}" srcOrd="1" destOrd="0" presId="urn:microsoft.com/office/officeart/2005/8/layout/vList2"/>
    <dgm:cxn modelId="{F9356252-D385-45F1-892A-C185DC2F6575}" type="presParOf" srcId="{A7705B49-382C-42F9-9F82-DCDAEEB5ADD1}" destId="{55B30EB0-0554-4695-87E9-1907841DD311}" srcOrd="2" destOrd="0" presId="urn:microsoft.com/office/officeart/2005/8/layout/vList2"/>
    <dgm:cxn modelId="{3528C69C-1F60-4763-98D7-90544F8AF627}" type="presParOf" srcId="{A7705B49-382C-42F9-9F82-DCDAEEB5ADD1}" destId="{80C858EC-D337-4B3B-AD3B-E9D23B8A33B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25C6E-B715-45B9-B90B-3EE10A6261B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6A21CEC-37B5-4F9A-9055-1B7F19558331}">
      <dgm:prSet phldrT="[Texto]"/>
      <dgm:spPr/>
      <dgm:t>
        <a:bodyPr/>
        <a:lstStyle/>
        <a:p>
          <a:r>
            <a:rPr lang="es-MX" dirty="0"/>
            <a:t>Doméstica o familiar</a:t>
          </a:r>
          <a:endParaRPr lang="es-CO" dirty="0"/>
        </a:p>
      </dgm:t>
    </dgm:pt>
    <dgm:pt modelId="{3DF06691-9C31-4DB1-920F-0F5C58B239F2}" type="parTrans" cxnId="{0C8E1D42-8CF5-493B-9A68-833826F85434}">
      <dgm:prSet/>
      <dgm:spPr/>
      <dgm:t>
        <a:bodyPr/>
        <a:lstStyle/>
        <a:p>
          <a:endParaRPr lang="es-CO"/>
        </a:p>
      </dgm:t>
    </dgm:pt>
    <dgm:pt modelId="{E051CD8B-3939-4DE5-9881-45A9BA3EB06C}" type="sibTrans" cxnId="{0C8E1D42-8CF5-493B-9A68-833826F85434}">
      <dgm:prSet/>
      <dgm:spPr/>
      <dgm:t>
        <a:bodyPr/>
        <a:lstStyle/>
        <a:p>
          <a:endParaRPr lang="es-CO"/>
        </a:p>
      </dgm:t>
    </dgm:pt>
    <dgm:pt modelId="{3B026921-3729-4A70-B94F-4681741E59A2}">
      <dgm:prSet phldrT="[Texto]"/>
      <dgm:spPr/>
      <dgm:t>
        <a:bodyPr/>
        <a:lstStyle/>
        <a:p>
          <a:r>
            <a:rPr lang="es-MX" dirty="0"/>
            <a:t>Social (comunidad)</a:t>
          </a:r>
          <a:endParaRPr lang="es-CO" dirty="0"/>
        </a:p>
      </dgm:t>
    </dgm:pt>
    <dgm:pt modelId="{97B4B858-D412-4509-BC9A-F91D27B11042}" type="parTrans" cxnId="{A3767E06-D01F-43D7-8F81-EDA0849BBFDE}">
      <dgm:prSet/>
      <dgm:spPr/>
      <dgm:t>
        <a:bodyPr/>
        <a:lstStyle/>
        <a:p>
          <a:endParaRPr lang="es-CO"/>
        </a:p>
      </dgm:t>
    </dgm:pt>
    <dgm:pt modelId="{87EC8663-029B-4E2C-84FE-336696CDC554}" type="sibTrans" cxnId="{A3767E06-D01F-43D7-8F81-EDA0849BBFDE}">
      <dgm:prSet/>
      <dgm:spPr/>
      <dgm:t>
        <a:bodyPr/>
        <a:lstStyle/>
        <a:p>
          <a:endParaRPr lang="es-CO"/>
        </a:p>
      </dgm:t>
    </dgm:pt>
    <dgm:pt modelId="{1EEBA5E4-5F06-474B-AA10-C37C8CA86447}">
      <dgm:prSet phldrT="[Texto]"/>
      <dgm:spPr/>
      <dgm:t>
        <a:bodyPr/>
        <a:lstStyle/>
        <a:p>
          <a:r>
            <a:rPr lang="es-MX" dirty="0"/>
            <a:t>Estatal</a:t>
          </a:r>
          <a:endParaRPr lang="es-CO" dirty="0"/>
        </a:p>
      </dgm:t>
    </dgm:pt>
    <dgm:pt modelId="{8E92660B-FB84-4C77-8DE9-9749DC0CCD96}" type="parTrans" cxnId="{A4B2ADDC-3606-43EF-A1AD-25C36761C0FF}">
      <dgm:prSet/>
      <dgm:spPr/>
      <dgm:t>
        <a:bodyPr/>
        <a:lstStyle/>
        <a:p>
          <a:endParaRPr lang="es-CO"/>
        </a:p>
      </dgm:t>
    </dgm:pt>
    <dgm:pt modelId="{831FA92B-AA55-42E6-A6D3-9823CC8332DD}" type="sibTrans" cxnId="{A4B2ADDC-3606-43EF-A1AD-25C36761C0FF}">
      <dgm:prSet/>
      <dgm:spPr/>
      <dgm:t>
        <a:bodyPr/>
        <a:lstStyle/>
        <a:p>
          <a:endParaRPr lang="es-CO"/>
        </a:p>
      </dgm:t>
    </dgm:pt>
    <dgm:pt modelId="{C7C245F0-C25F-451D-881E-20ADFF809DBC}" type="pres">
      <dgm:prSet presAssocID="{76D25C6E-B715-45B9-B90B-3EE10A6261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14FCB6-9833-4509-A01E-A54D622AEC24}" type="pres">
      <dgm:prSet presAssocID="{76A21CEC-37B5-4F9A-9055-1B7F19558331}" presName="composite" presStyleCnt="0"/>
      <dgm:spPr/>
    </dgm:pt>
    <dgm:pt modelId="{F1B6F9DE-3ABB-49CC-AC71-F27EBF457E62}" type="pres">
      <dgm:prSet presAssocID="{76A21CEC-37B5-4F9A-9055-1B7F1955833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DFF8B-3CE8-4B8E-8F7E-768001E79360}" type="pres">
      <dgm:prSet presAssocID="{76A21CEC-37B5-4F9A-9055-1B7F19558331}" presName="rect2" presStyleLbl="fgImgPlace1" presStyleIdx="0" presStyleCnt="3" custScaleX="79096" custScaleY="73745"/>
      <dgm:spPr>
        <a:blipFill>
          <a:blip xmlns:r="http://schemas.openxmlformats.org/officeDocument/2006/relationships" r:embed="rId1"/>
          <a:srcRect/>
          <a:stretch>
            <a:fillRect l="-46000" r="-46000"/>
          </a:stretch>
        </a:blipFill>
      </dgm:spPr>
    </dgm:pt>
    <dgm:pt modelId="{299DB181-A789-4647-AF83-450702356F6C}" type="pres">
      <dgm:prSet presAssocID="{E051CD8B-3939-4DE5-9881-45A9BA3EB06C}" presName="sibTrans" presStyleCnt="0"/>
      <dgm:spPr/>
    </dgm:pt>
    <dgm:pt modelId="{5061F202-CB6E-4BE5-9B33-F4D4C14DEF78}" type="pres">
      <dgm:prSet presAssocID="{3B026921-3729-4A70-B94F-4681741E59A2}" presName="composite" presStyleCnt="0"/>
      <dgm:spPr/>
    </dgm:pt>
    <dgm:pt modelId="{616F5DFB-362C-4F18-862E-2CC29A687815}" type="pres">
      <dgm:prSet presAssocID="{3B026921-3729-4A70-B94F-4681741E59A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D442-6C4F-4270-8017-99BEE5C95698}" type="pres">
      <dgm:prSet presAssocID="{3B026921-3729-4A70-B94F-4681741E59A2}" presName="rect2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7000" r="-47000"/>
          </a:stretch>
        </a:blipFill>
      </dgm:spPr>
    </dgm:pt>
    <dgm:pt modelId="{6DD304D1-0F33-493C-9546-F219ADE441C2}" type="pres">
      <dgm:prSet presAssocID="{87EC8663-029B-4E2C-84FE-336696CDC554}" presName="sibTrans" presStyleCnt="0"/>
      <dgm:spPr/>
    </dgm:pt>
    <dgm:pt modelId="{35924D7A-BD12-4543-87B6-3AA53D6F7101}" type="pres">
      <dgm:prSet presAssocID="{1EEBA5E4-5F06-474B-AA10-C37C8CA86447}" presName="composite" presStyleCnt="0"/>
      <dgm:spPr/>
    </dgm:pt>
    <dgm:pt modelId="{4A4A683C-A408-4130-BD1F-DAE312D29B12}" type="pres">
      <dgm:prSet presAssocID="{1EEBA5E4-5F06-474B-AA10-C37C8CA8644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A4B40-EC1C-4579-A472-4FB54AA3A9D6}" type="pres">
      <dgm:prSet presAssocID="{1EEBA5E4-5F06-474B-AA10-C37C8CA86447}" presName="rect2" presStyleLbl="fgImgPlace1" presStyleIdx="2" presStyleCnt="3" custLinFactNeighborY="11412"/>
      <dgm:spPr>
        <a:blipFill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</dgm:ptLst>
  <dgm:cxnLst>
    <dgm:cxn modelId="{A4B2ADDC-3606-43EF-A1AD-25C36761C0FF}" srcId="{76D25C6E-B715-45B9-B90B-3EE10A6261B8}" destId="{1EEBA5E4-5F06-474B-AA10-C37C8CA86447}" srcOrd="2" destOrd="0" parTransId="{8E92660B-FB84-4C77-8DE9-9749DC0CCD96}" sibTransId="{831FA92B-AA55-42E6-A6D3-9823CC8332DD}"/>
    <dgm:cxn modelId="{C2FE011E-15BB-4B23-BEBC-1E14BF1A994A}" type="presOf" srcId="{1EEBA5E4-5F06-474B-AA10-C37C8CA86447}" destId="{4A4A683C-A408-4130-BD1F-DAE312D29B12}" srcOrd="0" destOrd="0" presId="urn:microsoft.com/office/officeart/2008/layout/PictureStrips"/>
    <dgm:cxn modelId="{A3767E06-D01F-43D7-8F81-EDA0849BBFDE}" srcId="{76D25C6E-B715-45B9-B90B-3EE10A6261B8}" destId="{3B026921-3729-4A70-B94F-4681741E59A2}" srcOrd="1" destOrd="0" parTransId="{97B4B858-D412-4509-BC9A-F91D27B11042}" sibTransId="{87EC8663-029B-4E2C-84FE-336696CDC554}"/>
    <dgm:cxn modelId="{98B469AB-23B8-4DB1-BBBE-C3711EE0A914}" type="presOf" srcId="{3B026921-3729-4A70-B94F-4681741E59A2}" destId="{616F5DFB-362C-4F18-862E-2CC29A687815}" srcOrd="0" destOrd="0" presId="urn:microsoft.com/office/officeart/2008/layout/PictureStrips"/>
    <dgm:cxn modelId="{0A632591-5899-4F88-8EA5-B1D7AC4E8E4D}" type="presOf" srcId="{76A21CEC-37B5-4F9A-9055-1B7F19558331}" destId="{F1B6F9DE-3ABB-49CC-AC71-F27EBF457E62}" srcOrd="0" destOrd="0" presId="urn:microsoft.com/office/officeart/2008/layout/PictureStrips"/>
    <dgm:cxn modelId="{16262391-AC80-43E3-8237-288E6E09C7AA}" type="presOf" srcId="{76D25C6E-B715-45B9-B90B-3EE10A6261B8}" destId="{C7C245F0-C25F-451D-881E-20ADFF809DBC}" srcOrd="0" destOrd="0" presId="urn:microsoft.com/office/officeart/2008/layout/PictureStrips"/>
    <dgm:cxn modelId="{0C8E1D42-8CF5-493B-9A68-833826F85434}" srcId="{76D25C6E-B715-45B9-B90B-3EE10A6261B8}" destId="{76A21CEC-37B5-4F9A-9055-1B7F19558331}" srcOrd="0" destOrd="0" parTransId="{3DF06691-9C31-4DB1-920F-0F5C58B239F2}" sibTransId="{E051CD8B-3939-4DE5-9881-45A9BA3EB06C}"/>
    <dgm:cxn modelId="{BB7E7988-BB77-4BBE-AC0E-03FB7924E30A}" type="presParOf" srcId="{C7C245F0-C25F-451D-881E-20ADFF809DBC}" destId="{9014FCB6-9833-4509-A01E-A54D622AEC24}" srcOrd="0" destOrd="0" presId="urn:microsoft.com/office/officeart/2008/layout/PictureStrips"/>
    <dgm:cxn modelId="{D598C32B-2A16-415F-8800-505AB53BB80B}" type="presParOf" srcId="{9014FCB6-9833-4509-A01E-A54D622AEC24}" destId="{F1B6F9DE-3ABB-49CC-AC71-F27EBF457E62}" srcOrd="0" destOrd="0" presId="urn:microsoft.com/office/officeart/2008/layout/PictureStrips"/>
    <dgm:cxn modelId="{C776C120-9928-42EF-910A-6CAFC6A72420}" type="presParOf" srcId="{9014FCB6-9833-4509-A01E-A54D622AEC24}" destId="{929DFF8B-3CE8-4B8E-8F7E-768001E79360}" srcOrd="1" destOrd="0" presId="urn:microsoft.com/office/officeart/2008/layout/PictureStrips"/>
    <dgm:cxn modelId="{87C3DBE1-1BCD-4AE7-96EA-1747148D59C0}" type="presParOf" srcId="{C7C245F0-C25F-451D-881E-20ADFF809DBC}" destId="{299DB181-A789-4647-AF83-450702356F6C}" srcOrd="1" destOrd="0" presId="urn:microsoft.com/office/officeart/2008/layout/PictureStrips"/>
    <dgm:cxn modelId="{F5E4FC11-7657-4637-B0A3-EDD1B20BC2C9}" type="presParOf" srcId="{C7C245F0-C25F-451D-881E-20ADFF809DBC}" destId="{5061F202-CB6E-4BE5-9B33-F4D4C14DEF78}" srcOrd="2" destOrd="0" presId="urn:microsoft.com/office/officeart/2008/layout/PictureStrips"/>
    <dgm:cxn modelId="{B9035069-1957-4AAC-BA01-731F1E7B3BAC}" type="presParOf" srcId="{5061F202-CB6E-4BE5-9B33-F4D4C14DEF78}" destId="{616F5DFB-362C-4F18-862E-2CC29A687815}" srcOrd="0" destOrd="0" presId="urn:microsoft.com/office/officeart/2008/layout/PictureStrips"/>
    <dgm:cxn modelId="{F74E59D8-C943-4A13-85E7-410D4F6BB6B9}" type="presParOf" srcId="{5061F202-CB6E-4BE5-9B33-F4D4C14DEF78}" destId="{5F11D442-6C4F-4270-8017-99BEE5C95698}" srcOrd="1" destOrd="0" presId="urn:microsoft.com/office/officeart/2008/layout/PictureStrips"/>
    <dgm:cxn modelId="{98E8BD1F-DB03-476F-AB85-6735BBAC7DBC}" type="presParOf" srcId="{C7C245F0-C25F-451D-881E-20ADFF809DBC}" destId="{6DD304D1-0F33-493C-9546-F219ADE441C2}" srcOrd="3" destOrd="0" presId="urn:microsoft.com/office/officeart/2008/layout/PictureStrips"/>
    <dgm:cxn modelId="{8A4D8877-2FB0-4CF5-994A-C29432FA6A96}" type="presParOf" srcId="{C7C245F0-C25F-451D-881E-20ADFF809DBC}" destId="{35924D7A-BD12-4543-87B6-3AA53D6F7101}" srcOrd="4" destOrd="0" presId="urn:microsoft.com/office/officeart/2008/layout/PictureStrips"/>
    <dgm:cxn modelId="{BE7D900C-6145-4E95-8EC6-72152406EBB8}" type="presParOf" srcId="{35924D7A-BD12-4543-87B6-3AA53D6F7101}" destId="{4A4A683C-A408-4130-BD1F-DAE312D29B12}" srcOrd="0" destOrd="0" presId="urn:microsoft.com/office/officeart/2008/layout/PictureStrips"/>
    <dgm:cxn modelId="{28217546-DB10-4E92-ABE9-1BA7335F908A}" type="presParOf" srcId="{35924D7A-BD12-4543-87B6-3AA53D6F7101}" destId="{1B0A4B40-EC1C-4579-A472-4FB54AA3A9D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48C61-36D6-4B73-9AF4-D31B74104F82}" type="doc">
      <dgm:prSet loTypeId="urn:microsoft.com/office/officeart/2018/5/layout/IconCircleLabelList" loCatId="other" qsTypeId="urn:microsoft.com/office/officeart/2005/8/quickstyle/simple4" qsCatId="simple" csTypeId="urn:microsoft.com/office/officeart/2005/8/colors/accent0_3" csCatId="mainScheme" phldr="1"/>
      <dgm:spPr/>
    </dgm:pt>
    <dgm:pt modelId="{520A53C9-ECE9-46F5-88D2-D48EC507F57E}">
      <dgm:prSet phldrT="[Text]" custT="1"/>
      <dgm:spPr>
        <a:solidFill>
          <a:schemeClr val="accent1"/>
        </a:solidFill>
      </dgm:spPr>
      <dgm:t>
        <a:bodyPr rtlCol="0" anchor="ctr" anchorCtr="0"/>
        <a:lstStyle/>
        <a:p>
          <a:pPr algn="just">
            <a:lnSpc>
              <a:spcPct val="100000"/>
            </a:lnSpc>
            <a:defRPr cap="all"/>
          </a:pPr>
          <a:r>
            <a:rPr lang="es-ES" sz="900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TRASCENDENCIA</a:t>
          </a:r>
        </a:p>
      </dgm:t>
    </dgm:pt>
    <dgm:pt modelId="{071F71CB-2E91-4706-8580-7A9507D3498C}" type="parTrans" cxnId="{06F43257-D3EF-4021-8B4C-8FF54929072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2B883F14-5874-45D7-94D5-8F5162A57A1C}" type="sibTrans" cxnId="{06F43257-D3EF-4021-8B4C-8FF54929072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A43C91FC-CF61-496E-9183-9D3494F5A21C}">
      <dgm:prSet/>
      <dgm:spPr>
        <a:solidFill>
          <a:schemeClr val="accent1"/>
        </a:solidFill>
      </dgm:spPr>
      <dgm:t>
        <a:bodyPr rtlCol="0" anchor="ctr" anchorCtr="0"/>
        <a:lstStyle/>
        <a:p>
          <a:pPr>
            <a:lnSpc>
              <a:spcPct val="100000"/>
            </a:lnSpc>
            <a:defRPr cap="all"/>
          </a:pPr>
          <a:r>
            <a:rPr lang="es-ES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CONCIENCIA</a:t>
          </a:r>
        </a:p>
      </dgm:t>
    </dgm:pt>
    <dgm:pt modelId="{F1D537F3-CC2F-4C55-91E5-C93F3086BED1}" type="parTrans" cxnId="{D02027F7-6A35-4479-8F6F-CBCF18ED35D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9C4CD417-9C03-4DAE-82E1-8B129445F60A}" type="sibTrans" cxnId="{D02027F7-6A35-4479-8F6F-CBCF18ED35D3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AF583F91-332F-4E72-A1E0-987BFD089F88}">
      <dgm:prSet phldrT="[Text]"/>
      <dgm:spPr>
        <a:solidFill>
          <a:schemeClr val="accent1"/>
        </a:solidFill>
      </dgm:spPr>
      <dgm:t>
        <a:bodyPr rtlCol="0" anchor="ctr" anchorCtr="0"/>
        <a:lstStyle/>
        <a:p>
          <a:pPr>
            <a:lnSpc>
              <a:spcPct val="100000"/>
            </a:lnSpc>
            <a:defRPr cap="all"/>
          </a:pPr>
          <a:r>
            <a:rPr lang="es-ES" b="1" noProof="0" dirty="0">
              <a:solidFill>
                <a:schemeClr val="bg1"/>
              </a:solidFill>
              <a:latin typeface="+mn-lt"/>
            </a:rPr>
            <a:t>EQUILIBRIO</a:t>
          </a:r>
        </a:p>
      </dgm:t>
    </dgm:pt>
    <dgm:pt modelId="{705CEAA8-675D-47C0-8F48-2F40A711E383}" type="sibTrans" cxnId="{A68E0B67-A0CF-423E-9B01-65F9A6E5BDCF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64596A89-BBA0-45D0-8E22-7BBC2F943B47}" type="parTrans" cxnId="{A68E0B67-A0CF-423E-9B01-65F9A6E5BDCF}">
      <dgm:prSet/>
      <dgm:spPr/>
      <dgm:t>
        <a:bodyPr rtlCol="0"/>
        <a:lstStyle/>
        <a:p>
          <a:pPr rtl="0"/>
          <a:endParaRPr lang="es-ES" noProof="0" dirty="0">
            <a:latin typeface="+mn-lt"/>
          </a:endParaRPr>
        </a:p>
      </dgm:t>
    </dgm:pt>
    <dgm:pt modelId="{AD08EE74-8B77-444F-9181-C1AF16B35B68}" type="pres">
      <dgm:prSet presAssocID="{23048C61-36D6-4B73-9AF4-D31B74104F82}" presName="root" presStyleCnt="0">
        <dgm:presLayoutVars>
          <dgm:dir/>
          <dgm:resizeHandles val="exact"/>
        </dgm:presLayoutVars>
      </dgm:prSet>
      <dgm:spPr/>
    </dgm:pt>
    <dgm:pt modelId="{06B4158E-AEC4-4AC3-ABAC-CFD976C8DB21}" type="pres">
      <dgm:prSet presAssocID="{AF583F91-332F-4E72-A1E0-987BFD089F88}" presName="compNode" presStyleCnt="0"/>
      <dgm:spPr/>
    </dgm:pt>
    <dgm:pt modelId="{C41E65CB-39BE-4F58-A058-E9E9A06A64D9}" type="pres">
      <dgm:prSet presAssocID="{AF583F91-332F-4E72-A1E0-987BFD089F88}" presName="iconBgRect" presStyleLbl="bgShp" presStyleIdx="0" presStyleCnt="3" custScaleX="151012" custScaleY="129940" custLinFactNeighborX="-3151"/>
      <dgm:spPr>
        <a:prstGeom prst="flowChartPreparation">
          <a:avLst/>
        </a:prstGeom>
        <a:noFill/>
        <a:ln>
          <a:solidFill>
            <a:schemeClr val="accent1"/>
          </a:solidFill>
        </a:ln>
      </dgm:spPr>
    </dgm:pt>
    <dgm:pt modelId="{49DFAACB-462F-4294-B1B4-B73D8CEC0815}" type="pres">
      <dgm:prSet presAssocID="{AF583F91-332F-4E72-A1E0-987BFD089F88}" presName="iconRect" presStyleLbl="node1" presStyleIdx="0" presStyleCnt="3" custScaleX="158383" custScaleY="133256" custLinFactNeighborX="-5492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</dgm:spPr>
    </dgm:pt>
    <dgm:pt modelId="{66DE984F-C662-47A6-B9B7-B0382E2CBEA8}" type="pres">
      <dgm:prSet presAssocID="{AF583F91-332F-4E72-A1E0-987BFD089F88}" presName="spaceRect" presStyleCnt="0"/>
      <dgm:spPr/>
    </dgm:pt>
    <dgm:pt modelId="{F4E6FA90-AC99-43EC-A200-166B1A53B2C2}" type="pres">
      <dgm:prSet presAssocID="{AF583F91-332F-4E72-A1E0-987BFD089F88}" presName="textRect" presStyleLbl="revTx" presStyleIdx="0" presStyleCnt="3" custScaleX="96402" custScaleY="196634" custLinFactNeighborX="79952" custLinFactNeighborY="-68970">
        <dgm:presLayoutVars>
          <dgm:chMax val="1"/>
          <dgm:chPref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s-ES"/>
        </a:p>
      </dgm:t>
    </dgm:pt>
    <dgm:pt modelId="{1B9328ED-6D3E-4FD7-B009-7BE9275F8F77}" type="pres">
      <dgm:prSet presAssocID="{705CEAA8-675D-47C0-8F48-2F40A711E383}" presName="sibTrans" presStyleCnt="0"/>
      <dgm:spPr/>
    </dgm:pt>
    <dgm:pt modelId="{61770C3E-6152-4564-AC0B-B2EE9B9C8B3D}" type="pres">
      <dgm:prSet presAssocID="{520A53C9-ECE9-46F5-88D2-D48EC507F57E}" presName="compNode" presStyleCnt="0"/>
      <dgm:spPr/>
    </dgm:pt>
    <dgm:pt modelId="{E9CB5544-ED5D-47A4-A8FA-D0571D9171C8}" type="pres">
      <dgm:prSet presAssocID="{520A53C9-ECE9-46F5-88D2-D48EC507F57E}" presName="iconBgRect" presStyleLbl="bgShp" presStyleIdx="1" presStyleCnt="3" custScaleX="151012" custScaleY="129940" custLinFactX="81399" custLinFactNeighborX="100000" custLinFactNeighborY="-63268"/>
      <dgm:spPr>
        <a:prstGeom prst="flowChartPreparation">
          <a:avLst/>
        </a:prstGeom>
        <a:noFill/>
        <a:ln>
          <a:solidFill>
            <a:schemeClr val="accent1"/>
          </a:solidFill>
        </a:ln>
      </dgm:spPr>
    </dgm:pt>
    <dgm:pt modelId="{26EEF91A-CAFC-464F-88D4-9DA57A8B23EC}" type="pres">
      <dgm:prSet presAssocID="{520A53C9-ECE9-46F5-88D2-D48EC507F57E}" presName="iconRect" presStyleLbl="node1" presStyleIdx="1" presStyleCnt="3" custScaleX="172051" custScaleY="148524" custLinFactX="116861" custLinFactNeighborX="200000" custLinFactNeighborY="-97057"/>
      <dgm:spPr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3000" r="-13000"/>
          </a:stretch>
        </a:blipFill>
      </dgm:spPr>
    </dgm:pt>
    <dgm:pt modelId="{E63CB3A4-F648-43F6-9F4B-2B5D231EC308}" type="pres">
      <dgm:prSet presAssocID="{520A53C9-ECE9-46F5-88D2-D48EC507F57E}" presName="spaceRect" presStyleCnt="0"/>
      <dgm:spPr/>
    </dgm:pt>
    <dgm:pt modelId="{2067455A-6C1A-4CAB-9F68-08F3610F3C65}" type="pres">
      <dgm:prSet presAssocID="{520A53C9-ECE9-46F5-88D2-D48EC507F57E}" presName="textRect" presStyleLbl="revTx" presStyleIdx="1" presStyleCnt="3" custScaleX="92117" custScaleY="198159" custLinFactY="-100000" custLinFactNeighborX="-41815" custLinFactNeighborY="-172183">
        <dgm:presLayoutVars>
          <dgm:chMax val="1"/>
          <dgm:chPref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s-ES"/>
        </a:p>
      </dgm:t>
    </dgm:pt>
    <dgm:pt modelId="{EE2579F1-7B73-4A03-A99D-65043A739678}" type="pres">
      <dgm:prSet presAssocID="{2B883F14-5874-45D7-94D5-8F5162A57A1C}" presName="sibTrans" presStyleCnt="0"/>
      <dgm:spPr/>
    </dgm:pt>
    <dgm:pt modelId="{5B4FA895-2FDB-4081-9EA3-19034E49DE5C}" type="pres">
      <dgm:prSet presAssocID="{A43C91FC-CF61-496E-9183-9D3494F5A21C}" presName="compNode" presStyleCnt="0"/>
      <dgm:spPr/>
    </dgm:pt>
    <dgm:pt modelId="{3A4F3BE5-13AD-494A-B3E8-43F430ACE63A}" type="pres">
      <dgm:prSet presAssocID="{A43C91FC-CF61-496E-9183-9D3494F5A21C}" presName="iconBgRect" presStyleLbl="bgShp" presStyleIdx="2" presStyleCnt="3" custScaleX="151012" custScaleY="129940" custLinFactX="-37234" custLinFactY="36813" custLinFactNeighborX="-100000" custLinFactNeighborY="100000"/>
      <dgm:spPr>
        <a:prstGeom prst="flowChartPreparation">
          <a:avLst/>
        </a:prstGeom>
        <a:noFill/>
        <a:ln>
          <a:solidFill>
            <a:schemeClr val="accent1"/>
          </a:solidFill>
        </a:ln>
      </dgm:spPr>
    </dgm:pt>
    <dgm:pt modelId="{12909A37-1648-4406-828A-52CA4480EB80}" type="pres">
      <dgm:prSet presAssocID="{A43C91FC-CF61-496E-9183-9D3494F5A21C}" presName="iconRect" presStyleLbl="node1" presStyleIdx="2" presStyleCnt="3" custScaleX="163250" custScaleY="140915" custLinFactX="-100000" custLinFactY="100000" custLinFactNeighborX="-139180" custLinFactNeighborY="138443"/>
      <dgm:spPr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6000" r="-6000"/>
          </a:stretch>
        </a:blipFill>
      </dgm:spPr>
    </dgm:pt>
    <dgm:pt modelId="{05A1A823-2071-464C-9463-5DB6ADBE0BF1}" type="pres">
      <dgm:prSet presAssocID="{A43C91FC-CF61-496E-9183-9D3494F5A21C}" presName="spaceRect" presStyleCnt="0"/>
      <dgm:spPr/>
    </dgm:pt>
    <dgm:pt modelId="{7168B776-469E-4189-BC8B-1BD6C91D2FC7}" type="pres">
      <dgm:prSet presAssocID="{A43C91FC-CF61-496E-9183-9D3494F5A21C}" presName="textRect" presStyleLbl="revTx" presStyleIdx="2" presStyleCnt="3" custScaleX="92117" custScaleY="198159" custLinFactY="-69761" custLinFactNeighborX="-83040" custLinFactNeighborY="-100000">
        <dgm:presLayoutVars>
          <dgm:chMax val="1"/>
          <dgm:chPref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s-ES"/>
        </a:p>
      </dgm:t>
    </dgm:pt>
  </dgm:ptLst>
  <dgm:cxnLst>
    <dgm:cxn modelId="{DD5F9A94-1002-4C36-A9E8-FCD26ADE8C88}" type="presOf" srcId="{AF583F91-332F-4E72-A1E0-987BFD089F88}" destId="{F4E6FA90-AC99-43EC-A200-166B1A53B2C2}" srcOrd="0" destOrd="0" presId="urn:microsoft.com/office/officeart/2018/5/layout/IconCircleLabelList"/>
    <dgm:cxn modelId="{4F2CBBE8-E117-4B66-A539-79FB88307717}" type="presOf" srcId="{A43C91FC-CF61-496E-9183-9D3494F5A21C}" destId="{7168B776-469E-4189-BC8B-1BD6C91D2FC7}" srcOrd="0" destOrd="0" presId="urn:microsoft.com/office/officeart/2018/5/layout/IconCircleLabelList"/>
    <dgm:cxn modelId="{A68E0B67-A0CF-423E-9B01-65F9A6E5BDCF}" srcId="{23048C61-36D6-4B73-9AF4-D31B74104F82}" destId="{AF583F91-332F-4E72-A1E0-987BFD089F88}" srcOrd="0" destOrd="0" parTransId="{64596A89-BBA0-45D0-8E22-7BBC2F943B47}" sibTransId="{705CEAA8-675D-47C0-8F48-2F40A711E383}"/>
    <dgm:cxn modelId="{D02027F7-6A35-4479-8F6F-CBCF18ED35D3}" srcId="{23048C61-36D6-4B73-9AF4-D31B74104F82}" destId="{A43C91FC-CF61-496E-9183-9D3494F5A21C}" srcOrd="2" destOrd="0" parTransId="{F1D537F3-CC2F-4C55-91E5-C93F3086BED1}" sibTransId="{9C4CD417-9C03-4DAE-82E1-8B129445F60A}"/>
    <dgm:cxn modelId="{06F43257-D3EF-4021-8B4C-8FF549290723}" srcId="{23048C61-36D6-4B73-9AF4-D31B74104F82}" destId="{520A53C9-ECE9-46F5-88D2-D48EC507F57E}" srcOrd="1" destOrd="0" parTransId="{071F71CB-2E91-4706-8580-7A9507D3498C}" sibTransId="{2B883F14-5874-45D7-94D5-8F5162A57A1C}"/>
    <dgm:cxn modelId="{66FF4D66-B755-4680-84EB-F3AAFFCE8BC7}" type="presOf" srcId="{520A53C9-ECE9-46F5-88D2-D48EC507F57E}" destId="{2067455A-6C1A-4CAB-9F68-08F3610F3C65}" srcOrd="0" destOrd="0" presId="urn:microsoft.com/office/officeart/2018/5/layout/IconCircleLabelList"/>
    <dgm:cxn modelId="{D43118CC-8872-455B-946F-087C5B9245DA}" type="presOf" srcId="{23048C61-36D6-4B73-9AF4-D31B74104F82}" destId="{AD08EE74-8B77-444F-9181-C1AF16B35B68}" srcOrd="0" destOrd="0" presId="urn:microsoft.com/office/officeart/2018/5/layout/IconCircleLabelList"/>
    <dgm:cxn modelId="{AAE8C363-3B4A-4F54-99B1-03001C42C113}" type="presParOf" srcId="{AD08EE74-8B77-444F-9181-C1AF16B35B68}" destId="{06B4158E-AEC4-4AC3-ABAC-CFD976C8DB21}" srcOrd="0" destOrd="0" presId="urn:microsoft.com/office/officeart/2018/5/layout/IconCircleLabelList"/>
    <dgm:cxn modelId="{6126F0BF-0821-475A-9A01-530E0F723296}" type="presParOf" srcId="{06B4158E-AEC4-4AC3-ABAC-CFD976C8DB21}" destId="{C41E65CB-39BE-4F58-A058-E9E9A06A64D9}" srcOrd="0" destOrd="0" presId="urn:microsoft.com/office/officeart/2018/5/layout/IconCircleLabelList"/>
    <dgm:cxn modelId="{BDC3AEA0-9879-430C-834D-71125D7ABCF8}" type="presParOf" srcId="{06B4158E-AEC4-4AC3-ABAC-CFD976C8DB21}" destId="{49DFAACB-462F-4294-B1B4-B73D8CEC0815}" srcOrd="1" destOrd="0" presId="urn:microsoft.com/office/officeart/2018/5/layout/IconCircleLabelList"/>
    <dgm:cxn modelId="{576049F2-34E1-4C19-BBCB-BFC5709C14A5}" type="presParOf" srcId="{06B4158E-AEC4-4AC3-ABAC-CFD976C8DB21}" destId="{66DE984F-C662-47A6-B9B7-B0382E2CBEA8}" srcOrd="2" destOrd="0" presId="urn:microsoft.com/office/officeart/2018/5/layout/IconCircleLabelList"/>
    <dgm:cxn modelId="{2462156A-813B-4EC6-B20D-3CDB9109C63A}" type="presParOf" srcId="{06B4158E-AEC4-4AC3-ABAC-CFD976C8DB21}" destId="{F4E6FA90-AC99-43EC-A200-166B1A53B2C2}" srcOrd="3" destOrd="0" presId="urn:microsoft.com/office/officeart/2018/5/layout/IconCircleLabelList"/>
    <dgm:cxn modelId="{066CDA5F-C370-41DB-80CD-07EE3BA50187}" type="presParOf" srcId="{AD08EE74-8B77-444F-9181-C1AF16B35B68}" destId="{1B9328ED-6D3E-4FD7-B009-7BE9275F8F77}" srcOrd="1" destOrd="0" presId="urn:microsoft.com/office/officeart/2018/5/layout/IconCircleLabelList"/>
    <dgm:cxn modelId="{3A654B54-DA31-4BBB-BC32-557DF78CE6FC}" type="presParOf" srcId="{AD08EE74-8B77-444F-9181-C1AF16B35B68}" destId="{61770C3E-6152-4564-AC0B-B2EE9B9C8B3D}" srcOrd="2" destOrd="0" presId="urn:microsoft.com/office/officeart/2018/5/layout/IconCircleLabelList"/>
    <dgm:cxn modelId="{0DD05C7C-D386-485F-A9FC-EA794C55C021}" type="presParOf" srcId="{61770C3E-6152-4564-AC0B-B2EE9B9C8B3D}" destId="{E9CB5544-ED5D-47A4-A8FA-D0571D9171C8}" srcOrd="0" destOrd="0" presId="urn:microsoft.com/office/officeart/2018/5/layout/IconCircleLabelList"/>
    <dgm:cxn modelId="{178EB02A-E1E5-4172-8610-61C6BE2DC6FB}" type="presParOf" srcId="{61770C3E-6152-4564-AC0B-B2EE9B9C8B3D}" destId="{26EEF91A-CAFC-464F-88D4-9DA57A8B23EC}" srcOrd="1" destOrd="0" presId="urn:microsoft.com/office/officeart/2018/5/layout/IconCircleLabelList"/>
    <dgm:cxn modelId="{E9F181B0-8B35-446A-9E95-BF7AEA50D7AE}" type="presParOf" srcId="{61770C3E-6152-4564-AC0B-B2EE9B9C8B3D}" destId="{E63CB3A4-F648-43F6-9F4B-2B5D231EC308}" srcOrd="2" destOrd="0" presId="urn:microsoft.com/office/officeart/2018/5/layout/IconCircleLabelList"/>
    <dgm:cxn modelId="{07FD2A43-E93F-4533-BD36-EF9ECBCAA5B9}" type="presParOf" srcId="{61770C3E-6152-4564-AC0B-B2EE9B9C8B3D}" destId="{2067455A-6C1A-4CAB-9F68-08F3610F3C65}" srcOrd="3" destOrd="0" presId="urn:microsoft.com/office/officeart/2018/5/layout/IconCircleLabelList"/>
    <dgm:cxn modelId="{E00301CA-5777-4380-8E04-D99DCCCEBD1F}" type="presParOf" srcId="{AD08EE74-8B77-444F-9181-C1AF16B35B68}" destId="{EE2579F1-7B73-4A03-A99D-65043A739678}" srcOrd="3" destOrd="0" presId="urn:microsoft.com/office/officeart/2018/5/layout/IconCircleLabelList"/>
    <dgm:cxn modelId="{8EA9D105-6717-4ACC-90B4-5A59EFFE5590}" type="presParOf" srcId="{AD08EE74-8B77-444F-9181-C1AF16B35B68}" destId="{5B4FA895-2FDB-4081-9EA3-19034E49DE5C}" srcOrd="4" destOrd="0" presId="urn:microsoft.com/office/officeart/2018/5/layout/IconCircleLabelList"/>
    <dgm:cxn modelId="{E935A898-6754-4D83-84E3-E527C90E1C03}" type="presParOf" srcId="{5B4FA895-2FDB-4081-9EA3-19034E49DE5C}" destId="{3A4F3BE5-13AD-494A-B3E8-43F430ACE63A}" srcOrd="0" destOrd="0" presId="urn:microsoft.com/office/officeart/2018/5/layout/IconCircleLabelList"/>
    <dgm:cxn modelId="{243AB4C9-E72D-4A53-9654-34B6C7B5322F}" type="presParOf" srcId="{5B4FA895-2FDB-4081-9EA3-19034E49DE5C}" destId="{12909A37-1648-4406-828A-52CA4480EB80}" srcOrd="1" destOrd="0" presId="urn:microsoft.com/office/officeart/2018/5/layout/IconCircleLabelList"/>
    <dgm:cxn modelId="{4A609FD2-2ED5-4727-8616-FD2C69127609}" type="presParOf" srcId="{5B4FA895-2FDB-4081-9EA3-19034E49DE5C}" destId="{05A1A823-2071-464C-9463-5DB6ADBE0BF1}" srcOrd="2" destOrd="0" presId="urn:microsoft.com/office/officeart/2018/5/layout/IconCircleLabelList"/>
    <dgm:cxn modelId="{63D59CB9-F00A-41C3-81A8-C7D75AF04C0C}" type="presParOf" srcId="{5B4FA895-2FDB-4081-9EA3-19034E49DE5C}" destId="{7168B776-469E-4189-BC8B-1BD6C91D2F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7F0C9-F1B5-49AE-B3BF-DF3DCD516AB5}">
      <dsp:nvSpPr>
        <dsp:cNvPr id="0" name=""/>
        <dsp:cNvSpPr/>
      </dsp:nvSpPr>
      <dsp:spPr>
        <a:xfrm>
          <a:off x="2933266" y="1889851"/>
          <a:ext cx="2309819" cy="230981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Origen</a:t>
          </a:r>
          <a:endParaRPr lang="es-CO" sz="2400" kern="1200" dirty="0"/>
        </a:p>
      </dsp:txBody>
      <dsp:txXfrm>
        <a:off x="3397642" y="2430915"/>
        <a:ext cx="1381067" cy="1187295"/>
      </dsp:txXfrm>
    </dsp:sp>
    <dsp:sp modelId="{20723AB4-0CFB-4245-8F73-1D1F14EA1C5E}">
      <dsp:nvSpPr>
        <dsp:cNvPr id="0" name=""/>
        <dsp:cNvSpPr/>
      </dsp:nvSpPr>
      <dsp:spPr>
        <a:xfrm>
          <a:off x="1589371" y="1343894"/>
          <a:ext cx="1679868" cy="16798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¿Qué es?</a:t>
          </a:r>
          <a:endParaRPr lang="es-CO" sz="2400" kern="1200" dirty="0"/>
        </a:p>
      </dsp:txBody>
      <dsp:txXfrm>
        <a:off x="2012283" y="1769362"/>
        <a:ext cx="834044" cy="828932"/>
      </dsp:txXfrm>
    </dsp:sp>
    <dsp:sp modelId="{A2AD2508-1E56-4873-AEFF-430940AAFB53}">
      <dsp:nvSpPr>
        <dsp:cNvPr id="0" name=""/>
        <dsp:cNvSpPr/>
      </dsp:nvSpPr>
      <dsp:spPr>
        <a:xfrm rot="20700000">
          <a:off x="2530269" y="184956"/>
          <a:ext cx="1645928" cy="164592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¿Qué dicen?</a:t>
          </a:r>
          <a:endParaRPr lang="es-CO" sz="2400" kern="1200" dirty="0"/>
        </a:p>
      </dsp:txBody>
      <dsp:txXfrm rot="-20700000">
        <a:off x="2891269" y="545957"/>
        <a:ext cx="923927" cy="923927"/>
      </dsp:txXfrm>
    </dsp:sp>
    <dsp:sp modelId="{A676E819-4128-43C0-9B3C-3AF602C43FAA}">
      <dsp:nvSpPr>
        <dsp:cNvPr id="0" name=""/>
        <dsp:cNvSpPr/>
      </dsp:nvSpPr>
      <dsp:spPr>
        <a:xfrm>
          <a:off x="2755715" y="1541271"/>
          <a:ext cx="2956568" cy="2956568"/>
        </a:xfrm>
        <a:prstGeom prst="circularArrow">
          <a:avLst>
            <a:gd name="adj1" fmla="val 4688"/>
            <a:gd name="adj2" fmla="val 299029"/>
            <a:gd name="adj3" fmla="val 2516372"/>
            <a:gd name="adj4" fmla="val 1586083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386EF-8C99-47E1-B5F4-71313B69EAFA}">
      <dsp:nvSpPr>
        <dsp:cNvPr id="0" name=""/>
        <dsp:cNvSpPr/>
      </dsp:nvSpPr>
      <dsp:spPr>
        <a:xfrm>
          <a:off x="1291870" y="972180"/>
          <a:ext cx="2148131" cy="21481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5A104-B051-455B-814F-32F1F1F61504}">
      <dsp:nvSpPr>
        <dsp:cNvPr id="0" name=""/>
        <dsp:cNvSpPr/>
      </dsp:nvSpPr>
      <dsp:spPr>
        <a:xfrm>
          <a:off x="2149549" y="-175586"/>
          <a:ext cx="2316118" cy="23161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DCEB-1153-4A04-93FC-1AFCD9D68759}">
      <dsp:nvSpPr>
        <dsp:cNvPr id="0" name=""/>
        <dsp:cNvSpPr/>
      </dsp:nvSpPr>
      <dsp:spPr>
        <a:xfrm>
          <a:off x="0" y="35514"/>
          <a:ext cx="8178800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/>
            <a:t>Violencia visible</a:t>
          </a:r>
          <a:endParaRPr lang="es-CO" sz="4200" kern="1200" dirty="0"/>
        </a:p>
      </dsp:txBody>
      <dsp:txXfrm>
        <a:off x="47976" y="83490"/>
        <a:ext cx="8082848" cy="886847"/>
      </dsp:txXfrm>
    </dsp:sp>
    <dsp:sp modelId="{18253F0F-DD0B-4A68-B2D8-D9338C793FE5}">
      <dsp:nvSpPr>
        <dsp:cNvPr id="0" name=""/>
        <dsp:cNvSpPr/>
      </dsp:nvSpPr>
      <dsp:spPr>
        <a:xfrm>
          <a:off x="0" y="1018314"/>
          <a:ext cx="81788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67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300" kern="1200" dirty="0"/>
            <a:t>Física y Psicológica</a:t>
          </a:r>
          <a:endParaRPr lang="es-CO" sz="3300" kern="1200" dirty="0"/>
        </a:p>
      </dsp:txBody>
      <dsp:txXfrm>
        <a:off x="0" y="1018314"/>
        <a:ext cx="8178800" cy="695520"/>
      </dsp:txXfrm>
    </dsp:sp>
    <dsp:sp modelId="{55B30EB0-0554-4695-87E9-1907841DD311}">
      <dsp:nvSpPr>
        <dsp:cNvPr id="0" name=""/>
        <dsp:cNvSpPr/>
      </dsp:nvSpPr>
      <dsp:spPr>
        <a:xfrm>
          <a:off x="0" y="1713834"/>
          <a:ext cx="8178800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/>
            <a:t>Violencia invisible</a:t>
          </a:r>
          <a:endParaRPr lang="es-CO" sz="4200" kern="1200" dirty="0"/>
        </a:p>
      </dsp:txBody>
      <dsp:txXfrm>
        <a:off x="47976" y="1761810"/>
        <a:ext cx="8082848" cy="886847"/>
      </dsp:txXfrm>
    </dsp:sp>
    <dsp:sp modelId="{80C858EC-D337-4B3B-AD3B-E9D23B8A33B4}">
      <dsp:nvSpPr>
        <dsp:cNvPr id="0" name=""/>
        <dsp:cNvSpPr/>
      </dsp:nvSpPr>
      <dsp:spPr>
        <a:xfrm>
          <a:off x="0" y="2696633"/>
          <a:ext cx="8178800" cy="143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67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300" kern="1200" dirty="0"/>
            <a:t>Violencia estructural, inequidad (político, social, económico, cultural, justificativos del trato desigual)</a:t>
          </a:r>
          <a:endParaRPr lang="es-CO" sz="3300" kern="1200" dirty="0"/>
        </a:p>
      </dsp:txBody>
      <dsp:txXfrm>
        <a:off x="0" y="2696633"/>
        <a:ext cx="8178800" cy="143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6F9DE-3ABB-49CC-AC71-F27EBF457E62}">
      <dsp:nvSpPr>
        <dsp:cNvPr id="0" name=""/>
        <dsp:cNvSpPr/>
      </dsp:nvSpPr>
      <dsp:spPr>
        <a:xfrm>
          <a:off x="86719" y="188127"/>
          <a:ext cx="4578619" cy="1430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41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/>
            <a:t>Doméstica o familiar</a:t>
          </a:r>
          <a:endParaRPr lang="es-CO" sz="4100" kern="1200" dirty="0"/>
        </a:p>
      </dsp:txBody>
      <dsp:txXfrm>
        <a:off x="86719" y="188127"/>
        <a:ext cx="4578619" cy="1430818"/>
      </dsp:txXfrm>
    </dsp:sp>
    <dsp:sp modelId="{929DFF8B-3CE8-4B8E-8F7E-768001E79360}">
      <dsp:nvSpPr>
        <dsp:cNvPr id="0" name=""/>
        <dsp:cNvSpPr/>
      </dsp:nvSpPr>
      <dsp:spPr>
        <a:xfrm>
          <a:off x="627" y="178675"/>
          <a:ext cx="792204" cy="110791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F5DFB-362C-4F18-862E-2CC29A687815}">
      <dsp:nvSpPr>
        <dsp:cNvPr id="0" name=""/>
        <dsp:cNvSpPr/>
      </dsp:nvSpPr>
      <dsp:spPr>
        <a:xfrm>
          <a:off x="5034652" y="286738"/>
          <a:ext cx="4578619" cy="1430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41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/>
            <a:t>Social (comunidad)</a:t>
          </a:r>
          <a:endParaRPr lang="es-CO" sz="4100" kern="1200" dirty="0"/>
        </a:p>
      </dsp:txBody>
      <dsp:txXfrm>
        <a:off x="5034652" y="286738"/>
        <a:ext cx="4578619" cy="1430818"/>
      </dsp:txXfrm>
    </dsp:sp>
    <dsp:sp modelId="{5F11D442-6C4F-4270-8017-99BEE5C95698}">
      <dsp:nvSpPr>
        <dsp:cNvPr id="0" name=""/>
        <dsp:cNvSpPr/>
      </dsp:nvSpPr>
      <dsp:spPr>
        <a:xfrm>
          <a:off x="4843876" y="80064"/>
          <a:ext cx="1001573" cy="150235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683C-A408-4130-BD1F-DAE312D29B12}">
      <dsp:nvSpPr>
        <dsp:cNvPr id="0" name=""/>
        <dsp:cNvSpPr/>
      </dsp:nvSpPr>
      <dsp:spPr>
        <a:xfrm>
          <a:off x="2613027" y="2087979"/>
          <a:ext cx="4578619" cy="1430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41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/>
            <a:t>Estatal</a:t>
          </a:r>
          <a:endParaRPr lang="es-CO" sz="4100" kern="1200" dirty="0"/>
        </a:p>
      </dsp:txBody>
      <dsp:txXfrm>
        <a:off x="2613027" y="2087979"/>
        <a:ext cx="4578619" cy="1430818"/>
      </dsp:txXfrm>
    </dsp:sp>
    <dsp:sp modelId="{1B0A4B40-EC1C-4579-A472-4FB54AA3A9D6}">
      <dsp:nvSpPr>
        <dsp:cNvPr id="0" name=""/>
        <dsp:cNvSpPr/>
      </dsp:nvSpPr>
      <dsp:spPr>
        <a:xfrm>
          <a:off x="2422252" y="2052755"/>
          <a:ext cx="1001573" cy="150235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E65CB-39BE-4F58-A058-E9E9A06A64D9}">
      <dsp:nvSpPr>
        <dsp:cNvPr id="0" name=""/>
        <dsp:cNvSpPr/>
      </dsp:nvSpPr>
      <dsp:spPr>
        <a:xfrm>
          <a:off x="35270" y="1110111"/>
          <a:ext cx="1548002" cy="1331996"/>
        </a:xfrm>
        <a:prstGeom prst="flowChartPreparation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FAACB-462F-4294-B1B4-B73D8CEC0815}">
      <dsp:nvSpPr>
        <dsp:cNvPr id="0" name=""/>
        <dsp:cNvSpPr/>
      </dsp:nvSpPr>
      <dsp:spPr>
        <a:xfrm>
          <a:off x="343494" y="1384228"/>
          <a:ext cx="931551" cy="78376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E6FA90-AC99-43EC-A200-166B1A53B2C2}">
      <dsp:nvSpPr>
        <dsp:cNvPr id="0" name=""/>
        <dsp:cNvSpPr/>
      </dsp:nvSpPr>
      <dsp:spPr>
        <a:xfrm>
          <a:off x="1325708" y="1819553"/>
          <a:ext cx="1561717" cy="1321749"/>
        </a:xfrm>
        <a:prstGeom prst="flowChartPreparati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200" b="1" kern="1200" noProof="0" dirty="0">
              <a:solidFill>
                <a:schemeClr val="bg1"/>
              </a:solidFill>
              <a:latin typeface="+mn-lt"/>
            </a:rPr>
            <a:t>EQUILIBRIO</a:t>
          </a:r>
        </a:p>
      </dsp:txBody>
      <dsp:txXfrm>
        <a:off x="1638051" y="1819553"/>
        <a:ext cx="937031" cy="1321749"/>
      </dsp:txXfrm>
    </dsp:sp>
    <dsp:sp modelId="{E9CB5544-ED5D-47A4-A8FA-D0571D9171C8}">
      <dsp:nvSpPr>
        <dsp:cNvPr id="0" name=""/>
        <dsp:cNvSpPr/>
      </dsp:nvSpPr>
      <dsp:spPr>
        <a:xfrm>
          <a:off x="3901617" y="458997"/>
          <a:ext cx="1548002" cy="1331996"/>
        </a:xfrm>
        <a:prstGeom prst="flowChartPreparation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EF91A-CAFC-464F-88D4-9DA57A8B23EC}">
      <dsp:nvSpPr>
        <dsp:cNvPr id="0" name=""/>
        <dsp:cNvSpPr/>
      </dsp:nvSpPr>
      <dsp:spPr>
        <a:xfrm>
          <a:off x="4173814" y="765910"/>
          <a:ext cx="1011942" cy="87356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7455A-6C1A-4CAB-9F68-08F3610F3C65}">
      <dsp:nvSpPr>
        <dsp:cNvPr id="0" name=""/>
        <dsp:cNvSpPr/>
      </dsp:nvSpPr>
      <dsp:spPr>
        <a:xfrm>
          <a:off x="1339436" y="445892"/>
          <a:ext cx="1547997" cy="1332000"/>
        </a:xfrm>
        <a:prstGeom prst="flowChartPreparati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just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900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TRASCENDENCIA</a:t>
          </a:r>
        </a:p>
      </dsp:txBody>
      <dsp:txXfrm>
        <a:off x="1649035" y="445892"/>
        <a:ext cx="928799" cy="1332000"/>
      </dsp:txXfrm>
    </dsp:sp>
    <dsp:sp modelId="{3A4F3BE5-13AD-494A-B3E8-43F430ACE63A}">
      <dsp:nvSpPr>
        <dsp:cNvPr id="0" name=""/>
        <dsp:cNvSpPr/>
      </dsp:nvSpPr>
      <dsp:spPr>
        <a:xfrm>
          <a:off x="2609905" y="2509999"/>
          <a:ext cx="1548002" cy="1331996"/>
        </a:xfrm>
        <a:prstGeom prst="flowChartPreparation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09A37-1648-4406-828A-52CA4480EB80}">
      <dsp:nvSpPr>
        <dsp:cNvPr id="0" name=""/>
        <dsp:cNvSpPr/>
      </dsp:nvSpPr>
      <dsp:spPr>
        <a:xfrm>
          <a:off x="2903814" y="2761577"/>
          <a:ext cx="960177" cy="828811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8B776-469E-4189-BC8B-1BD6C91D2FC7}">
      <dsp:nvSpPr>
        <dsp:cNvPr id="0" name=""/>
        <dsp:cNvSpPr/>
      </dsp:nvSpPr>
      <dsp:spPr>
        <a:xfrm>
          <a:off x="2621213" y="1134360"/>
          <a:ext cx="1547997" cy="1332000"/>
        </a:xfrm>
        <a:prstGeom prst="flowChartPreparati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200" b="1" kern="1200" cap="none" noProof="0" dirty="0">
              <a:solidFill>
                <a:schemeClr val="bg1"/>
              </a:solidFill>
              <a:latin typeface="+mn-lt"/>
              <a:ea typeface="+mn-ea"/>
              <a:cs typeface="+mn-cs"/>
            </a:rPr>
            <a:t>CONCIENCIA</a:t>
          </a:r>
        </a:p>
      </dsp:txBody>
      <dsp:txXfrm>
        <a:off x="2930812" y="1134360"/>
        <a:ext cx="928799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81E5B2-D57E-4237-84C6-E18CDF51EB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AF4FB-B11D-43A9-8F14-8A3074C83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67451-8D50-47BC-A6EC-71E3B1715201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9333FD-41FA-47CB-9E56-BD8D794738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DCC33E-18EB-430F-8424-3793C2119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B115-FA9C-43CF-8722-AADA8C8749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95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5B461-5608-4FD4-A327-9703697D67AA}" type="datetimeFigureOut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A1CA-5646-4C38-A617-1560A65D9C6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94205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48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0A1CA-5646-4C38-A617-1560A65D9C6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8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DD956A-F2B4-466E-A601-1DCEA727E5B8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B145A-11E0-4CD3-B2B8-405ECBAE8737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84CF3-0BE9-49A2-81E6-CCBBE4A40848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n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342DD-E127-4B4A-B27B-6438F93DEC8A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Cuadro de tex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Cuadro de tex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72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agen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B9E39-2ACD-470B-9C19-6E758AE556B1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369640-6FB1-49FD-BDEE-8D41471D69B9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A860-B530-43F8-894C-0D8E6A9C1DE4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01643E-5B4A-435E-AAB9-37ED7058BA4A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5EAAB1AA-D3C2-4512-9B9A-958AE528212A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6456DE-C2C0-4D83-A68C-A4B9A5C99EEB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6E63F2-23DA-433C-A6FC-903B5804505A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74BB1-E186-4B30-A71A-5677A317ADEC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n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E7D30-9648-4CC6-9AE3-C458107A1C69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n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6425E9-5832-45AC-8C03-36EDE69C854B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9A4A43-2A6A-4FD0-B954-5BFACE889691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B0CCDD-D565-4851-952B-D80CD0AFE5BC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B800FE-1AD8-418C-B32C-9BEF919C4907}" type="datetime1">
              <a:rPr lang="es-ES" noProof="0" smtClean="0"/>
              <a:t>24/09/2020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B4CF47-E533-4A70-BF49-6C810311C9C9}" type="datetime1">
              <a:rPr lang="es-ES" noProof="0" smtClean="0"/>
              <a:t>24/09/2020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diagramColors" Target="../diagrams/colors4.xml"/><Relationship Id="rId3" Type="http://schemas.openxmlformats.org/officeDocument/2006/relationships/image" Target="../media/image14.png"/><Relationship Id="rId7" Type="http://schemas.openxmlformats.org/officeDocument/2006/relationships/hyperlink" Target="https://culturacientifica.com/2018/08/19/violencia-de-genero/" TargetMode="Externa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elpaiscanario.com/anc-apoya-activamente-al-colectivo-lgtbi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3.png"/><Relationship Id="rId15" Type="http://schemas.openxmlformats.org/officeDocument/2006/relationships/image" Target="../media/image20.jpg"/><Relationship Id="rId10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openxmlformats.org/officeDocument/2006/relationships/hyperlink" Target="https://boletinboces.wordpress.com/2015/08/31/necesario-basar-los-pensamientos-en-evidencias-y-no-en-creencias/" TargetMode="External"/><Relationship Id="rId14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hyperlink" Target="mailto:legalcata@hot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pabarzuza.educacion.navarra.es/blog/aula56/2012/03/10/haiku-de-igualdad-de-genero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ramo de flores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9"/>
            <a:ext cx="12192000" cy="6857991"/>
          </a:xfrm>
          <a:prstGeom prst="rect">
            <a:avLst/>
          </a:prstGeom>
        </p:spPr>
      </p:pic>
      <p:sp>
        <p:nvSpPr>
          <p:cNvPr id="110" name="Rectángulo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3630" y="4971750"/>
            <a:ext cx="8133478" cy="940240"/>
          </a:xfrm>
        </p:spPr>
        <p:txBody>
          <a:bodyPr rtlCol="0">
            <a:noAutofit/>
          </a:bodyPr>
          <a:lstStyle/>
          <a:p>
            <a:pPr rtl="0"/>
            <a:r>
              <a:rPr lang="es-ES" sz="4000" dirty="0"/>
              <a:t>ASPECTOS GENERALES – PERSPECTIVA DE GÉNERO  EN LA ACTIVIDAD JUDICIAL – II PARTE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411EED-1D6C-4DB0-82EE-EFED46810D03}"/>
              </a:ext>
            </a:extLst>
          </p:cNvPr>
          <p:cNvSpPr txBox="1"/>
          <p:nvPr/>
        </p:nvSpPr>
        <p:spPr>
          <a:xfrm>
            <a:off x="8496300" y="4406868"/>
            <a:ext cx="36957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/>
              <a:t>Catalina Ma. Manrique Calderón</a:t>
            </a:r>
          </a:p>
          <a:p>
            <a:r>
              <a:rPr lang="es-CO" dirty="0"/>
              <a:t>Juez Segunda Penal del Circuito de Garzón</a:t>
            </a:r>
          </a:p>
          <a:p>
            <a:r>
              <a:rPr lang="es-CO" dirty="0"/>
              <a:t>Colaboración: </a:t>
            </a:r>
          </a:p>
          <a:p>
            <a:r>
              <a:rPr lang="es-CO" dirty="0"/>
              <a:t>Laura Valentina </a:t>
            </a:r>
            <a:r>
              <a:rPr lang="es-CO" dirty="0" err="1"/>
              <a:t>Viracachá</a:t>
            </a:r>
            <a:endParaRPr lang="es-CO" dirty="0"/>
          </a:p>
          <a:p>
            <a:r>
              <a:rPr lang="es-CO" dirty="0"/>
              <a:t>Juan Camilo </a:t>
            </a:r>
            <a:r>
              <a:rPr lang="es-CO" dirty="0" err="1"/>
              <a:t>Urquina</a:t>
            </a:r>
            <a:endParaRPr lang="es-CO" dirty="0"/>
          </a:p>
          <a:p>
            <a:r>
              <a:rPr lang="es-CO" dirty="0"/>
              <a:t>Angee Correa</a:t>
            </a:r>
          </a:p>
          <a:p>
            <a:r>
              <a:rPr lang="es-CO" dirty="0"/>
              <a:t>Alumnos USCO – Sede Garzón.</a:t>
            </a:r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DE641BE7-E53D-4EDB-86DC-A76FE7EB6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11A48E22-6C4A-485A-A345-17F1041FF9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0C68FC5-6DE5-45F0-880D-585271AD4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063AE720-E0EC-4F00-9B14-A51B549E6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6CEF4CF-2E44-4485-9C96-E73FDA7D9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57AA472B-1F43-4674-A61E-6E2C6F412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8" name="Rectángulo 47">
              <a:extLst>
                <a:ext uri="{FF2B5EF4-FFF2-40B4-BE49-F238E27FC236}">
                  <a16:creationId xmlns:a16="http://schemas.microsoft.com/office/drawing/2014/main" id="{FD8883E7-F374-489C-BFC4-05B6273AD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69976594-4DE3-4E2F-A85F-76CFE9C32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2D263F0-2680-4501-B419-0012D5713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12" y="584502"/>
            <a:ext cx="5632247" cy="10809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es-ES" dirty="0"/>
              <a:t/>
            </a:r>
            <a:br>
              <a:rPr lang="es-ES" dirty="0"/>
            </a:br>
            <a:r>
              <a:rPr lang="es-ES" dirty="0"/>
              <a:t>¿ POR QUE LA PERSPECTIVA DE GENÉRO EN LA ACTIVIDAD JUDICIAL?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39DEAF99-6143-45DD-A3D2-D7ACCD6AF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14" name="Marcador de posición de contenido 13">
            <a:extLst>
              <a:ext uri="{FF2B5EF4-FFF2-40B4-BE49-F238E27FC236}">
                <a16:creationId xmlns:a16="http://schemas.microsoft.com/office/drawing/2014/main" id="{01A471F8-8C11-4C6C-A961-E2F33F3BB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7326502" y="4212720"/>
            <a:ext cx="4060822" cy="21871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029391-6833-4C19-8C68-1C1E6E0D9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/>
        </p:blipFill>
        <p:spPr>
          <a:xfrm>
            <a:off x="9747673" y="584502"/>
            <a:ext cx="1713033" cy="177057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71DB68E5-25F8-4BF3-900C-972F947A4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8256" y="2800352"/>
            <a:ext cx="1713032" cy="1165669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dirty="0"/>
          </a:p>
        </p:txBody>
      </p:sp>
      <p:graphicFrame>
        <p:nvGraphicFramePr>
          <p:cNvPr id="32" name="Marcador de posición de contenido 2" descr="Gráfico de panal de SmartArt">
            <a:extLst>
              <a:ext uri="{FF2B5EF4-FFF2-40B4-BE49-F238E27FC236}">
                <a16:creationId xmlns:a16="http://schemas.microsoft.com/office/drawing/2014/main" id="{CC0DEB3A-86E9-4629-8C70-D35F4A980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080959"/>
              </p:ext>
            </p:extLst>
          </p:nvPr>
        </p:nvGraphicFramePr>
        <p:xfrm>
          <a:off x="652187" y="2180490"/>
          <a:ext cx="5632246" cy="471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468AD92-7BA5-465F-A987-BC0A3B812F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7043478" y="942710"/>
            <a:ext cx="2603854" cy="28247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7021DE-3F06-4D7B-AEA9-A944A36BD73F}"/>
              </a:ext>
            </a:extLst>
          </p:cNvPr>
          <p:cNvSpPr txBox="1"/>
          <p:nvPr/>
        </p:nvSpPr>
        <p:spPr>
          <a:xfrm>
            <a:off x="9747673" y="2736678"/>
            <a:ext cx="1929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TODAS LAS JURISDICCIONES</a:t>
            </a:r>
          </a:p>
          <a:p>
            <a:pPr algn="ctr"/>
            <a:r>
              <a:rPr lang="es-CO" dirty="0"/>
              <a:t>T-967-15</a:t>
            </a:r>
          </a:p>
        </p:txBody>
      </p:sp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6C58958-C391-4529-8322-7DAF09C63F64}"/>
              </a:ext>
            </a:extLst>
          </p:cNvPr>
          <p:cNvSpPr/>
          <p:nvPr/>
        </p:nvSpPr>
        <p:spPr>
          <a:xfrm>
            <a:off x="638175" y="342900"/>
            <a:ext cx="9553575" cy="5078313"/>
          </a:xfrm>
          <a:prstGeom prst="rect">
            <a:avLst/>
          </a:pr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</a:rPr>
              <a:t>El plano judicial debería surgir como último recurso para lograr la igualdad desconocida a las mujeres**, pues, lo ideal sería contar con políticas estatales adecuadas; así como con la participación activa de la sociedad civil y de la familia, para modificar los comportamientos reprochables de quienes estiman inferiores a las mujeres.</a:t>
            </a:r>
          </a:p>
          <a:p>
            <a:endParaRPr lang="es-CO" sz="36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8C8BC3-46E0-465F-86CD-106CCE87C030}"/>
              </a:ext>
            </a:extLst>
          </p:cNvPr>
          <p:cNvSpPr/>
          <p:nvPr/>
        </p:nvSpPr>
        <p:spPr>
          <a:xfrm>
            <a:off x="781049" y="5553760"/>
            <a:ext cx="7486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STC00126-2020 (E-11001-22-10-000-2020-00126-01)</a:t>
            </a:r>
          </a:p>
          <a:p>
            <a:r>
              <a:rPr lang="es-CO" dirty="0"/>
              <a:t>M.P. Luis Armando Tolosa Villabona</a:t>
            </a:r>
          </a:p>
          <a:p>
            <a:r>
              <a:rPr lang="es-CO" dirty="0"/>
              <a:t>Sentencia del 11 de mayo de 2020 </a:t>
            </a:r>
          </a:p>
          <a:p>
            <a:r>
              <a:rPr lang="es-CO" dirty="0"/>
              <a:t>** </a:t>
            </a:r>
            <a:r>
              <a:rPr lang="es-MX" dirty="0"/>
              <a:t>y personas con orientaciones sexuales diversas… nuestro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514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22BC-A94C-407F-8689-027F4B0E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¿QUE ES JUZGAR CON PERSPECTIVA DE GÉNERO?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36FD20-36BC-4B03-81D2-31244DCB8D9B}"/>
              </a:ext>
            </a:extLst>
          </p:cNvPr>
          <p:cNvSpPr/>
          <p:nvPr/>
        </p:nvSpPr>
        <p:spPr>
          <a:xfrm>
            <a:off x="276224" y="1985219"/>
            <a:ext cx="113442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Juzgar con «perspectiva de género» es recibir la causa y analizar si en ella se vislumbran situaciones de discriminación entre los sujetos del proceso o </a:t>
            </a:r>
            <a:r>
              <a:rPr lang="es-MX" sz="3600" b="1" u="sng" dirty="0"/>
              <a:t>asimetrías</a:t>
            </a:r>
            <a:r>
              <a:rPr lang="es-MX" sz="3200" dirty="0"/>
              <a:t> </a:t>
            </a:r>
            <a:r>
              <a:rPr lang="es-MX" sz="2000" dirty="0"/>
              <a:t>que obliguen a dilucidar la prueba y valorarla de forma diferente a efectos de </a:t>
            </a:r>
            <a:r>
              <a:rPr lang="es-MX" sz="3600" b="1" u="sng" dirty="0"/>
              <a:t>romper esa desigualdad</a:t>
            </a:r>
            <a:r>
              <a:rPr lang="es-MX" sz="2000" dirty="0"/>
              <a:t>, aprendiendo a manejar las categorías sospechosas al momento de repartir el concepto de carga probatoria, como sería cuando se está frente a mujeres, ancianos, niño, grupos LGBTI, grupos étnicos, afrocolombianos, discapacitados, inmigrantes, o cualquier otro; es tener conciencia de que ante situación diferencial por la especial posición de debilidad manifiesta, el estándar probatorio no debe ser igual, ameritando en muchos casos el ejercicio de la facultad-deber del juez para aplicar la ordenación de prueba de manera oficiosa.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algn="ctr"/>
            <a:r>
              <a:rPr lang="es-MX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aplicar justicia no con rostro de mujer ni con rostro de hombre, sino con rostro humano.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193213-CAFF-437F-B782-53DF803BFA7A}"/>
              </a:ext>
            </a:extLst>
          </p:cNvPr>
          <p:cNvSpPr/>
          <p:nvPr/>
        </p:nvSpPr>
        <p:spPr>
          <a:xfrm>
            <a:off x="10564631" y="753228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STC2287-2018</a:t>
            </a:r>
          </a:p>
        </p:txBody>
      </p:sp>
    </p:spTree>
    <p:extLst>
      <p:ext uri="{BB962C8B-B14F-4D97-AF65-F5344CB8AC3E}">
        <p14:creationId xmlns:p14="http://schemas.microsoft.com/office/powerpoint/2010/main" val="294125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22BC-A94C-407F-8689-027F4B0E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¿QUE ES JUZGAR CON PERSPECTIVA DE GÉNERO?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193213-CAFF-437F-B782-53DF803BFA7A}"/>
              </a:ext>
            </a:extLst>
          </p:cNvPr>
          <p:cNvSpPr/>
          <p:nvPr/>
        </p:nvSpPr>
        <p:spPr>
          <a:xfrm>
            <a:off x="10564631" y="753228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T-126-2018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5F89A7-4C70-4827-9116-750795000AEF}"/>
              </a:ext>
            </a:extLst>
          </p:cNvPr>
          <p:cNvSpPr/>
          <p:nvPr/>
        </p:nvSpPr>
        <p:spPr>
          <a:xfrm>
            <a:off x="257174" y="1998345"/>
            <a:ext cx="117062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/>
              <a:t>“(I) desplegar toda actividad investigativa en aras de garantizar los derechos en disputa y la dignidad de las mujeres; (II) analizar los hechos, las pruebas y las normas con base en interpretaciones sistemáticas de la realidad, de manera que en ese ejercicio hermenéutico se reconozca que las mujeres han sido un grupo tradicionalmente discriminado y como tal, se justifica un trato diferencial; (III) no tomar decisiones con base en estereotipos de género; (IV) evitar la revictimización de la mujer a la hora de cumplir con sus funciones; reconocer las diferencias entre hombres y mujeres; (V) flexibilizar la carga probatoria en casos de violencia o discriminación, privilegiando los indicios sobre las pruebas directas, cuando estas últimas resulten insuficientes; (VI) considerar el rol transformador o perpetuador de las decisiones judiciales; (VII) efectuar un análisis rígido sobre las actuaciones de quien presuntamente comete la violencia; (VIII) evaluar las posibilidades y recursos reales de acceso a trámites judiciales; (IX) analizar las relaciones de poder que afectan la dignidad y autonomía de las mujeres.”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57727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22BC-A94C-407F-8689-027F4B0E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¿QUE ES JUZGAR CON PERSPECTIVA DE GÉNERO?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193213-CAFF-437F-B782-53DF803BFA7A}"/>
              </a:ext>
            </a:extLst>
          </p:cNvPr>
          <p:cNvSpPr/>
          <p:nvPr/>
        </p:nvSpPr>
        <p:spPr>
          <a:xfrm>
            <a:off x="10564631" y="819903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----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5C5187-9855-4244-9C4D-23A9424C6737}"/>
              </a:ext>
            </a:extLst>
          </p:cNvPr>
          <p:cNvSpPr/>
          <p:nvPr/>
        </p:nvSpPr>
        <p:spPr>
          <a:xfrm>
            <a:off x="276225" y="1997839"/>
            <a:ext cx="116871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i="1" dirty="0"/>
              <a:t>Frente a esas obligaciones estatales, el poder judicial no puede ser ajeno. En efecto, en aras de garantizar en el trámite de los procesos judiciales y en las sentencias, la efectividad de los principios, derechos y deberes consagrados en la Constitución Política y en tratados internacionales, se ha establecido como un deber constitucional la aplicación de la equidad de género. Con ese propósito se han creado distintas herramientas dirigidas a la formación, investigación y sensibilización en esa materia de todos los servidores judiciales.</a:t>
            </a:r>
          </a:p>
          <a:p>
            <a:endParaRPr lang="es-CO" sz="2000" i="1" dirty="0"/>
          </a:p>
          <a:p>
            <a:r>
              <a:rPr lang="es-CO" sz="2000" dirty="0"/>
              <a:t>Al estudiar los fundamento para emitir sentencia contra la decisión del Tribunal Administrativo de Norte de Santander, demanda Reparación Directa por falla en el servicio: </a:t>
            </a:r>
            <a:r>
              <a:rPr lang="es-CO" sz="2000" i="1" dirty="0"/>
              <a:t>Ese argumento, en principio resulta admisible en tanto resulta innegable la carga probatoria de la parte demandante en todo proceso judicial. No obstante, </a:t>
            </a:r>
            <a:r>
              <a:rPr lang="es-CO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una mirada constitucional el mismo no constituye una expresión de la perspectiva de género con la que se debe abordar el estudio de la demanda promovida por las demandantes y desconoce los deberes constitucionales de las autoridades judiciales frente a la especial protección de las mujeres víctimas de violencia sexual</a:t>
            </a:r>
            <a:r>
              <a:rPr lang="es-CO" sz="2000" i="1" dirty="0"/>
              <a:t>. </a:t>
            </a:r>
          </a:p>
          <a:p>
            <a:endParaRPr lang="es-CO" sz="2000" i="1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8939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567B38-5ABE-44E5-AB3C-4919FE4671E4}"/>
              </a:ext>
            </a:extLst>
          </p:cNvPr>
          <p:cNvSpPr txBox="1"/>
          <p:nvPr/>
        </p:nvSpPr>
        <p:spPr>
          <a:xfrm>
            <a:off x="432620" y="658476"/>
            <a:ext cx="110317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>
                <a:solidFill>
                  <a:schemeClr val="bg1"/>
                </a:solidFill>
              </a:rPr>
              <a:t>¿QUE DICEN LAS ALTAS CORTES EN COLOMBIA?</a:t>
            </a:r>
            <a:endParaRPr lang="es-CO" sz="2800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E4C37A2-BDC5-43E3-9680-2287FF8B3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88622"/>
              </p:ext>
            </p:extLst>
          </p:nvPr>
        </p:nvGraphicFramePr>
        <p:xfrm>
          <a:off x="676190" y="1943353"/>
          <a:ext cx="10731416" cy="4580342"/>
        </p:xfrm>
        <a:graphic>
          <a:graphicData uri="http://schemas.openxmlformats.org/drawingml/2006/table">
            <a:tbl>
              <a:tblPr firstRow="1" firstCol="1" bandRow="1"/>
              <a:tblGrid>
                <a:gridCol w="3514087">
                  <a:extLst>
                    <a:ext uri="{9D8B030D-6E8A-4147-A177-3AD203B41FA5}">
                      <a16:colId xmlns:a16="http://schemas.microsoft.com/office/drawing/2014/main" val="268284067"/>
                    </a:ext>
                  </a:extLst>
                </a:gridCol>
                <a:gridCol w="3608465">
                  <a:extLst>
                    <a:ext uri="{9D8B030D-6E8A-4147-A177-3AD203B41FA5}">
                      <a16:colId xmlns:a16="http://schemas.microsoft.com/office/drawing/2014/main" val="2373897151"/>
                    </a:ext>
                  </a:extLst>
                </a:gridCol>
                <a:gridCol w="3608864">
                  <a:extLst>
                    <a:ext uri="{9D8B030D-6E8A-4147-A177-3AD203B41FA5}">
                      <a16:colId xmlns:a16="http://schemas.microsoft.com/office/drawing/2014/main" val="2692013732"/>
                    </a:ext>
                  </a:extLst>
                </a:gridCol>
              </a:tblGrid>
              <a:tr h="1079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CORTE SUPREMA DE JUSTICIA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ORTE CONSTITUCIONAL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CONSEJO DE ESTADO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712651"/>
                  </a:ext>
                </a:extLst>
              </a:tr>
              <a:tr h="2022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STC2287-2018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M.P. Margarita Cabello Blanco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SC-3864-2015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M.P. Fernando Giraldo Gutiérrez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STC3771-2020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Luis Armando Tolosa Villabona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STC00126-2020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Luis Armando Tolosa Villabona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T-093-19, T-508-19, T-486-29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SU-140-19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T-462-18, T-015-18, T-338-18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T-145-17, T-590-17, T-735-17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T-012-16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T-826-11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2150972</a:t>
                      </a:r>
                      <a:r>
                        <a:rPr lang="es-CO" dirty="0"/>
                        <a:t/>
                      </a:r>
                      <a:br>
                        <a:rPr lang="es-CO" dirty="0"/>
                      </a:b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25000-23-15-000-2020-00214-01</a:t>
                      </a:r>
                      <a:r>
                        <a:rPr lang="es-CO" dirty="0"/>
                        <a:t/>
                      </a:r>
                      <a:br>
                        <a:rPr lang="es-CO" dirty="0"/>
                      </a:b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2129875</a:t>
                      </a:r>
                      <a:r>
                        <a:rPr lang="es-CO" dirty="0"/>
                        <a:t/>
                      </a:r>
                      <a:br>
                        <a:rPr lang="es-CO" dirty="0"/>
                      </a:b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17001-23-31-000-2006-01023-01</a:t>
                      </a:r>
                      <a:r>
                        <a:rPr lang="es-CO" dirty="0"/>
                        <a:t/>
                      </a:r>
                      <a:br>
                        <a:rPr lang="es-CO" dirty="0"/>
                      </a:b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45157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3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7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Principales instrumentos internacionales: DERECHOS DE LAS MUJERES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24075"/>
            <a:ext cx="10979785" cy="415480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s-CO" sz="2600" dirty="0">
                <a:solidFill>
                  <a:schemeClr val="bg1"/>
                </a:solidFill>
              </a:rPr>
              <a:t>CONVENCIÓN SOBRE LA ELIMINACIÓN DE TODAS LAS FORMAS DE DISCRIMINACIÓN CONTRA LA MUJER (CEDAW): ONU. 1979.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600" dirty="0"/>
              <a:t>Insta a adoptar medidas que modifiquen patrones socioculturales de prácticas basadas en superioridad de sexos.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s-CO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s-CO" sz="2600" dirty="0">
                <a:solidFill>
                  <a:schemeClr val="bg1"/>
                </a:solidFill>
              </a:rPr>
              <a:t>2. RECOMENDACIÓN GENERAL No 19 – COMITÉ PARA LA ELIMINACIÓN DE LA DISCRIMINACIÓN CONTRA LA MUJER:                                                     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600" dirty="0"/>
              <a:t> Violencia como forma de discriminación. </a:t>
            </a:r>
          </a:p>
          <a:p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72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88D9F84-FF5A-451F-AEFD-0316DA175299}"/>
              </a:ext>
            </a:extLst>
          </p:cNvPr>
          <p:cNvSpPr txBox="1">
            <a:spLocks/>
          </p:cNvSpPr>
          <p:nvPr/>
        </p:nvSpPr>
        <p:spPr>
          <a:xfrm>
            <a:off x="132081" y="121921"/>
            <a:ext cx="11623040" cy="6664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CO" sz="2600" dirty="0">
                <a:solidFill>
                  <a:schemeClr val="bg1"/>
                </a:solidFill>
              </a:rPr>
              <a:t>3. </a:t>
            </a:r>
            <a:r>
              <a:rPr lang="es-CO" sz="2600" b="1" dirty="0">
                <a:solidFill>
                  <a:schemeClr val="bg1"/>
                </a:solidFill>
              </a:rPr>
              <a:t>DECLARACIÓN SOBRE LA ELIMINACIÓN DE LA VIOLENCIA CONTRA LA MUJER</a:t>
            </a:r>
            <a:r>
              <a:rPr lang="es-CO" sz="2600" dirty="0">
                <a:solidFill>
                  <a:schemeClr val="bg1"/>
                </a:solidFill>
              </a:rPr>
              <a:t>: Dic.1993.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600" dirty="0"/>
              <a:t>La violencia contra la mujer es una violación a los derechos humanos y las libertades fundamentales, impidiéndoles gozar de éstos (raza, situación migratoria, discapacidad, conflicto armado incrementan esa vulnerabilidad).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CO" sz="2600" dirty="0">
                <a:solidFill>
                  <a:schemeClr val="bg1"/>
                </a:solidFill>
              </a:rPr>
              <a:t>4. </a:t>
            </a:r>
            <a:r>
              <a:rPr lang="es-CO" sz="2600" b="1" dirty="0">
                <a:solidFill>
                  <a:schemeClr val="bg1"/>
                </a:solidFill>
              </a:rPr>
              <a:t>CONVENCIÓN INTERAMERICANA PARA PREVENIR, SANCIONAR Y ERRADICAR LA VIOLENCIA CONTRA LA MUJER (CONVENCIÓN BELEN DO PARA): </a:t>
            </a:r>
            <a:r>
              <a:rPr lang="es-CO" sz="2600" b="1" dirty="0"/>
              <a:t>1994. </a:t>
            </a:r>
            <a:r>
              <a:rPr lang="es-CO" sz="2600" dirty="0"/>
              <a:t>Convención Americana de Derecho Humanos. OEA.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CO" sz="2200" dirty="0"/>
              <a:t>Violencia: cualquier acción o conducta basada en género que cause muerte, daño o sufrimiento físico, sexual o psicológico a la mujer en el ámbito público y privado.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</a:rPr>
              <a:t>5. </a:t>
            </a:r>
            <a:r>
              <a:rPr lang="es-CO" b="1" dirty="0">
                <a:solidFill>
                  <a:schemeClr val="bg1"/>
                </a:solidFill>
              </a:rPr>
              <a:t>ESTATUTO DE ROMA – CORTE PENAL INTERNACIONAL</a:t>
            </a:r>
            <a:r>
              <a:rPr lang="es-CO" dirty="0">
                <a:solidFill>
                  <a:schemeClr val="bg1"/>
                </a:solidFill>
              </a:rPr>
              <a:t>: </a:t>
            </a:r>
            <a:r>
              <a:rPr lang="es-CO" dirty="0"/>
              <a:t>consignó como delito internacional la violencia de género </a:t>
            </a:r>
            <a:r>
              <a:rPr lang="es-CO" dirty="0">
                <a:sym typeface="Wingdings" panose="05000000000000000000" pitchFamily="2" charset="2"/>
              </a:rPr>
              <a:t> </a:t>
            </a:r>
            <a:r>
              <a:rPr lang="es-CO" i="1" dirty="0">
                <a:sym typeface="Wingdings" panose="05000000000000000000" pitchFamily="2" charset="2"/>
              </a:rPr>
              <a:t>violación, esclavitud sexual, prostitución forzada, embarazo forzado, esterilización forzada u otros abusos sexuales de gravedad comparable.</a:t>
            </a:r>
            <a:endParaRPr lang="es-CO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69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C83D9-FCDD-4595-A0CB-D108A8DF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09597"/>
            <a:ext cx="14984865" cy="513689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FD71F1-268C-4ED0-9874-C1D68BED4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dirty="0"/>
              <a:t>¿Hay herramientas para identificar casos?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DD4668-CBA4-4EDE-8B18-6FF292F8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3" y="114086"/>
            <a:ext cx="10599174" cy="43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A5135F-CD31-4494-8CCE-AFA135A83FC5}"/>
              </a:ext>
            </a:extLst>
          </p:cNvPr>
          <p:cNvSpPr/>
          <p:nvPr/>
        </p:nvSpPr>
        <p:spPr>
          <a:xfrm>
            <a:off x="1014236" y="6008026"/>
            <a:ext cx="6988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/>
              <a:t>(https://www.ramajudicial.gov.co/)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C79E13E-19A3-4FC9-A2DA-FCEDD651100C}"/>
              </a:ext>
            </a:extLst>
          </p:cNvPr>
          <p:cNvSpPr/>
          <p:nvPr/>
        </p:nvSpPr>
        <p:spPr>
          <a:xfrm>
            <a:off x="1366684" y="3765755"/>
            <a:ext cx="3175819" cy="74023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44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2B57D8-BD8A-4A2B-9303-47C4C727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8" y="389254"/>
            <a:ext cx="11011926" cy="470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B601E0-6244-40F9-9290-5133013DFCF4}"/>
              </a:ext>
            </a:extLst>
          </p:cNvPr>
          <p:cNvSpPr/>
          <p:nvPr/>
        </p:nvSpPr>
        <p:spPr>
          <a:xfrm>
            <a:off x="665169" y="5090835"/>
            <a:ext cx="10861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OPCIONES: conversatorios nacionales y regionales, cronograma de actividades, libros (autores nacionales e internacionales).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80850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GÉNERO Y OTROS CONCEPTOS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4A18AA87-EBD9-4E2C-9F7C-C535E0D00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19493"/>
              </p:ext>
            </p:extLst>
          </p:nvPr>
        </p:nvGraphicFramePr>
        <p:xfrm>
          <a:off x="680321" y="2053166"/>
          <a:ext cx="9692404" cy="405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02">
                  <a:extLst>
                    <a:ext uri="{9D8B030D-6E8A-4147-A177-3AD203B41FA5}">
                      <a16:colId xmlns:a16="http://schemas.microsoft.com/office/drawing/2014/main" val="3736020682"/>
                    </a:ext>
                  </a:extLst>
                </a:gridCol>
                <a:gridCol w="4846202">
                  <a:extLst>
                    <a:ext uri="{9D8B030D-6E8A-4147-A177-3AD203B41FA5}">
                      <a16:colId xmlns:a16="http://schemas.microsoft.com/office/drawing/2014/main" val="3338378128"/>
                    </a:ext>
                  </a:extLst>
                </a:gridCol>
              </a:tblGrid>
              <a:tr h="675268"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ysClr val="windowText" lastClr="000000"/>
                          </a:solidFill>
                        </a:rPr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>
                          <a:solidFill>
                            <a:sysClr val="windowText" lastClr="000000"/>
                          </a:solidFill>
                        </a:rPr>
                        <a:t>DEFINICIÓN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96860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b="1" dirty="0">
                          <a:solidFill>
                            <a:sysClr val="windowText" lastClr="000000"/>
                          </a:solidFill>
                        </a:rPr>
                        <a:t>SEXO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Biológico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95356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GÉNERO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Cultural, social e histórico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77517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ESTEREOTIPO DE GÉNERO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Preconcepción – creencia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10935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ORIENTACION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Sentimiento/atracción por </a:t>
                      </a:r>
                      <a:r>
                        <a:rPr lang="es-CO" sz="2400" dirty="0" err="1">
                          <a:solidFill>
                            <a:sysClr val="windowText" lastClr="000000"/>
                          </a:solidFill>
                        </a:rPr>
                        <a:t>otr</a:t>
                      </a:r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@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15113"/>
                  </a:ext>
                </a:extLst>
              </a:tr>
              <a:tr h="675268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IDENTIDAD 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ysClr val="windowText" lastClr="000000"/>
                          </a:solidFill>
                        </a:rPr>
                        <a:t>Vivencia interna del género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55B963-74A3-4DBC-816F-42C206F5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207062"/>
            <a:ext cx="9662160" cy="465093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E1E998A-97E1-4913-8FDE-1BCC9E4957A8}"/>
              </a:ext>
            </a:extLst>
          </p:cNvPr>
          <p:cNvSpPr/>
          <p:nvPr/>
        </p:nvSpPr>
        <p:spPr>
          <a:xfrm>
            <a:off x="101600" y="289679"/>
            <a:ext cx="12090400" cy="2072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LISTA DE VERIFICACIÓN: </a:t>
            </a:r>
          </a:p>
          <a:p>
            <a:pPr algn="ctr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</a:rPr>
              <a:t>Jurisprudencia de Alta Cortes, fallos de Tribunales y Jueces de diversas jurisdicciones, donde se refleja la laboriosidad de la judicatura al momento de aplicar derecho de igualdad con perspectiva de género. Para ingresar debe tener usuario activo y contraseña. Son los mismos datos que tiene un juez al ingresar a la página de la Rama Judicial.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9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E31083-8157-4E45-880B-E554DB24B6C7}"/>
              </a:ext>
            </a:extLst>
          </p:cNvPr>
          <p:cNvSpPr/>
          <p:nvPr/>
        </p:nvSpPr>
        <p:spPr>
          <a:xfrm>
            <a:off x="298226" y="27471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….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ENCONTRAMOS TAMBIÉN: 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Normatividad nacional e internacional (familia, matrimonio, protección a comunidades vulnerables).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Instrumentos internacionales de derechos humanos, Organización de las Naciones Unidas. 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Acuerdos del Consejo Superior de la Judicatura.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120D0-F6A8-4D2D-A170-B6C2B302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5" r="1167" b="5377"/>
          <a:stretch/>
        </p:blipFill>
        <p:spPr>
          <a:xfrm>
            <a:off x="774476" y="3615241"/>
            <a:ext cx="5619750" cy="306429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611916A-D42C-4957-8E7F-4488CB21FD9D}"/>
              </a:ext>
            </a:extLst>
          </p:cNvPr>
          <p:cNvSpPr/>
          <p:nvPr/>
        </p:nvSpPr>
        <p:spPr>
          <a:xfrm>
            <a:off x="298226" y="5117226"/>
            <a:ext cx="1889760" cy="1066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A1A5B4-FF6D-4E9B-A972-569C89677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7" r="2617" b="6888"/>
          <a:stretch/>
        </p:blipFill>
        <p:spPr>
          <a:xfrm>
            <a:off x="6096000" y="983376"/>
            <a:ext cx="6196902" cy="298283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1A27848-68BB-49AB-8BD7-2396FC3375C8}"/>
              </a:ext>
            </a:extLst>
          </p:cNvPr>
          <p:cNvSpPr/>
          <p:nvPr/>
        </p:nvSpPr>
        <p:spPr>
          <a:xfrm>
            <a:off x="7822976" y="983376"/>
            <a:ext cx="2997424" cy="1066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48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ángulo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227128"/>
            <a:ext cx="8133478" cy="940240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71BF5C-E064-4BCB-B2C7-ED2B0530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52" y="5167368"/>
            <a:ext cx="8133478" cy="406566"/>
          </a:xfrm>
        </p:spPr>
        <p:txBody>
          <a:bodyPr rtlCol="0">
            <a:noAutofit/>
          </a:bodyPr>
          <a:lstStyle/>
          <a:p>
            <a:pPr rtl="0"/>
            <a:r>
              <a:rPr lang="es-ES" sz="2400" dirty="0">
                <a:solidFill>
                  <a:schemeClr val="accent1"/>
                </a:solidFill>
                <a:hlinkClick r:id="rId4"/>
              </a:rPr>
              <a:t>legalcata@hotmail.com</a:t>
            </a:r>
            <a:endParaRPr lang="es-ES" sz="2400" dirty="0">
              <a:solidFill>
                <a:schemeClr val="accent1"/>
              </a:solidFill>
            </a:endParaRPr>
          </a:p>
          <a:p>
            <a:pPr rtl="0"/>
            <a:r>
              <a:rPr lang="es-ES" sz="2400" dirty="0">
                <a:solidFill>
                  <a:schemeClr val="accent1"/>
                </a:solidFill>
              </a:rPr>
              <a:t>cmanriquc@cendoj.ramajudicial.gov.co</a:t>
            </a:r>
          </a:p>
        </p:txBody>
      </p:sp>
      <p:pic>
        <p:nvPicPr>
          <p:cNvPr id="5" name="Imagen 4" descr="ventana abierta con flores y ramas en el exterior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VIOLENCIA DE GÉNERO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2A32E43-EC33-41FD-9648-45B88A4D8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921861"/>
              </p:ext>
            </p:extLst>
          </p:nvPr>
        </p:nvGraphicFramePr>
        <p:xfrm>
          <a:off x="5600700" y="2134454"/>
          <a:ext cx="6286500" cy="419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60CFAD4-E4D6-4B8D-AF18-EFFE989ABC7B}"/>
              </a:ext>
            </a:extLst>
          </p:cNvPr>
          <p:cNvSpPr/>
          <p:nvPr/>
        </p:nvSpPr>
        <p:spPr>
          <a:xfrm>
            <a:off x="213360" y="2134454"/>
            <a:ext cx="6685280" cy="3729162"/>
          </a:xfrm>
          <a:prstGeom prst="rect">
            <a:avLst/>
          </a:prstGeom>
          <a:ln w="41275" cmpd="dbl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i="1" dirty="0"/>
              <a:t>Es aquella violencia que hunde sus raíces en las relaciones de género dominantes de una sociedad, como resultado de un notorio e histórico desequilibrio de poder. </a:t>
            </a:r>
            <a:r>
              <a:rPr lang="es-MX" sz="2000" dirty="0"/>
              <a:t>En nuestra sociedad el dominio es masculino por lo que los actos se dirigen en contra de las mujeres o personas con una identidad de género diversa (lesbianas, gay, bisexuales, trans, intersexuales…) con el fin de perpetuar la subordinación. </a:t>
            </a:r>
            <a:endParaRPr lang="es-CO" sz="20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56F9CF-AA66-49BE-A940-FD36B87C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4" y="6334125"/>
            <a:ext cx="6870660" cy="365125"/>
          </a:xfrm>
        </p:spPr>
        <p:txBody>
          <a:bodyPr/>
          <a:lstStyle/>
          <a:p>
            <a:pPr rtl="0"/>
            <a:r>
              <a:rPr lang="es-ES" sz="2400" noProof="0" dirty="0"/>
              <a:t>T-878-14</a:t>
            </a:r>
          </a:p>
        </p:txBody>
      </p:sp>
    </p:spTree>
    <p:extLst>
      <p:ext uri="{BB962C8B-B14F-4D97-AF65-F5344CB8AC3E}">
        <p14:creationId xmlns:p14="http://schemas.microsoft.com/office/powerpoint/2010/main" val="6218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182D680-9649-4470-A0D9-3EC3737AB1FC}"/>
              </a:ext>
            </a:extLst>
          </p:cNvPr>
          <p:cNvSpPr/>
          <p:nvPr/>
        </p:nvSpPr>
        <p:spPr>
          <a:xfrm>
            <a:off x="386080" y="271651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 fines de los ochentas, colectivos de mujeres comenzaron protestando contra la guerra, las prácticas violentas ejercidas por grupos armados, políticos, sociales, entre otros sobre mujeres, niñas y comunidad LGBTIQ.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 la denuncia en las calles y plazas, de los rituales y las expresiones artísticas, han transitado a la documentación detallada de las huellas de la guerra en cuerpos y vidas femeninos. En este propósito, han estado acompañadas en ocasiones por agencias internacionales y fondos de cooperación de países amigos.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Los resultados observados en los cabildeos, talleres, seminarios, publicaciones y protestas que se recogen en sus páginas en red; en la divulgación de un lenguaje de derechos;.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CECECC-3B9D-4BF7-8FD4-FC410759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41" y="2977204"/>
            <a:ext cx="818763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954B4-EC72-4B67-870F-FA5171E8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 DE VIOLENCIA DE GÉNERO</a:t>
            </a:r>
            <a:endParaRPr lang="es-CO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A19DC21-13D9-43A4-98EB-985DC8334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524471"/>
              </p:ext>
            </p:extLst>
          </p:nvPr>
        </p:nvGraphicFramePr>
        <p:xfrm>
          <a:off x="1508125" y="2200275"/>
          <a:ext cx="8178800" cy="416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3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BAE5F-0687-43C7-891E-0B54A52B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CLASES DE VIOLENCIA</a:t>
            </a:r>
            <a:endParaRPr lang="es-CO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E777913-9749-4A2B-9979-1BEC6CF8F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1909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56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D5B7-4A1E-4140-9716-3E528E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400" dirty="0"/>
              <a:t>PERSPECTIVA DE GÉNERO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D2A92-EF2C-4BDE-B536-8B264181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695450"/>
            <a:ext cx="10772775" cy="4800600"/>
          </a:xfrm>
        </p:spPr>
        <p:txBody>
          <a:bodyPr>
            <a:normAutofit lnSpcReduction="10000"/>
          </a:bodyPr>
          <a:lstStyle/>
          <a:p>
            <a:endParaRPr lang="es-CO" dirty="0"/>
          </a:p>
          <a:p>
            <a:pPr marL="0" indent="0" algn="just">
              <a:buNone/>
            </a:pPr>
            <a:r>
              <a:rPr lang="es-CO" dirty="0"/>
              <a:t>CONCEPTO </a:t>
            </a:r>
            <a:r>
              <a:rPr lang="es-CO" dirty="0">
                <a:sym typeface="Wingdings" panose="05000000000000000000" pitchFamily="2" charset="2"/>
              </a:rPr>
              <a:t> </a:t>
            </a:r>
            <a:r>
              <a:rPr lang="es-CO" sz="4300" b="1" i="1" dirty="0">
                <a:sym typeface="Wingdings" panose="05000000000000000000" pitchFamily="2" charset="2"/>
              </a:rPr>
              <a:t>Herramienta conceptual</a:t>
            </a:r>
            <a:r>
              <a:rPr lang="es-CO" sz="4300" b="1" dirty="0">
                <a:sym typeface="Wingdings" panose="05000000000000000000" pitchFamily="2" charset="2"/>
              </a:rPr>
              <a:t>.</a:t>
            </a:r>
            <a:r>
              <a:rPr lang="es-CO" sz="1000" b="1" dirty="0">
                <a:sym typeface="Wingdings" panose="05000000000000000000" pitchFamily="2" charset="2"/>
              </a:rPr>
              <a:t>(</a:t>
            </a:r>
            <a:r>
              <a:rPr lang="es-CO" sz="1000" b="1" dirty="0"/>
              <a:t>GLOSARIO DE MUJERES – INSTITUTO NACIONAL DE MUJERES)</a:t>
            </a:r>
            <a:endParaRPr lang="es-CO" sz="10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s-CO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MX" i="1" dirty="0"/>
              <a:t>Mirar o analizar alguna situación desde la perspectiva de género permite entender que la vida de mujeres y hombres puede modificarse en la medida en que no está “naturalmente” determinada.</a:t>
            </a:r>
          </a:p>
          <a:p>
            <a:pPr marL="0" indent="0" algn="ctr">
              <a:buNone/>
            </a:pPr>
            <a:r>
              <a:rPr lang="es-MX" i="1" dirty="0"/>
              <a:t>Esta perspectiva ayuda a comprender más profundamente tanto la vida de las mujeres como la de los hombres y las relaciones que se dan entre ambos. Este enfoque cuestiona los estereotipos con que somos educados y abre la posibilidad de elaborar nuevos contenidos de socialización y relación entre los seres humanos. El empleo de esta perspectiva plantea la necesidad de solucionar los desequilibrios que existen entre mujeres y hombres</a:t>
            </a:r>
          </a:p>
          <a:p>
            <a:pPr marL="0" indent="0" algn="ctr">
              <a:buNone/>
            </a:pPr>
            <a:endParaRPr lang="es-CO" i="1" dirty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65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93194-8D01-4DC4-B52F-B5FB117A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ELEMENTOS PARA ENTENDER LA PERSPECTIVA DE GÉNERO</a:t>
            </a:r>
            <a:endParaRPr lang="es-CO" dirty="0"/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3CCA3B17-7F28-449F-89F9-7739818B9733}"/>
              </a:ext>
            </a:extLst>
          </p:cNvPr>
          <p:cNvSpPr txBox="1">
            <a:spLocks/>
          </p:cNvSpPr>
          <p:nvPr/>
        </p:nvSpPr>
        <p:spPr>
          <a:xfrm>
            <a:off x="323849" y="2190749"/>
            <a:ext cx="6524625" cy="4632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3A035AB8-534F-4907-B77A-231039A5C9DA}"/>
              </a:ext>
            </a:extLst>
          </p:cNvPr>
          <p:cNvSpPr txBox="1">
            <a:spLocks/>
          </p:cNvSpPr>
          <p:nvPr/>
        </p:nvSpPr>
        <p:spPr>
          <a:xfrm>
            <a:off x="85725" y="1952625"/>
            <a:ext cx="11896725" cy="50232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r>
              <a:rPr lang="es-MX" sz="2000" dirty="0"/>
              <a:t>Reconocer que el género se entiende dependiendo de las sociedades y de la época.</a:t>
            </a:r>
          </a:p>
          <a:p>
            <a:pPr marL="0" indent="0">
              <a:buSzPct val="200000"/>
              <a:buNone/>
            </a:pPr>
            <a:endParaRPr lang="es-MX" sz="2000" dirty="0"/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r>
              <a:rPr lang="es-MX" sz="2000" dirty="0"/>
              <a:t>Conciencia en torno a que el género nos asigna, socialmente, unas determinadas características.</a:t>
            </a:r>
          </a:p>
          <a:p>
            <a:pPr marL="0" indent="0">
              <a:buSzPct val="200000"/>
              <a:buNone/>
            </a:pPr>
            <a:endParaRPr lang="es-MX" sz="2000" dirty="0"/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r>
              <a:rPr lang="es-MX" sz="2000" dirty="0"/>
              <a:t>Existencia de una desigualdad entre lo femenino y lo masculino, de forma que predomina lo masculino.</a:t>
            </a:r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endParaRPr lang="es-MX" sz="2000" dirty="0"/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r>
              <a:rPr lang="es-MX" sz="2000" dirty="0"/>
              <a:t>Influencia del género en muchos ámbitos como la economía, el trabajo, la educación, las relaciones entre hombres y mujeres, etc.</a:t>
            </a:r>
          </a:p>
          <a:p>
            <a:pPr marL="0" indent="0">
              <a:buSzPct val="200000"/>
              <a:buNone/>
            </a:pPr>
            <a:endParaRPr lang="es-MX" sz="2000" dirty="0"/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r>
              <a:rPr lang="es-MX" sz="2000" dirty="0"/>
              <a:t>La idea de que el género se ve influido por otros elementos como la edad o el estado civil.</a:t>
            </a:r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endParaRPr lang="es-MX" sz="2000" dirty="0"/>
          </a:p>
          <a:p>
            <a:pPr marL="342900" indent="-342900">
              <a:buSzPct val="200000"/>
              <a:buFont typeface="Courier New" panose="02070309020205020404" pitchFamily="49" charset="0"/>
              <a:buChar char="o"/>
            </a:pPr>
            <a:r>
              <a:rPr lang="es-MX" sz="2000" dirty="0"/>
              <a:t>La base de la perspectiva de género </a:t>
            </a:r>
            <a:r>
              <a:rPr lang="es-MX" dirty="0"/>
              <a:t>es la búsqueda de la igualdad para evitar situaciones de marginación, violencia e injusticia.</a:t>
            </a:r>
          </a:p>
          <a:p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0EEB33-51D1-4EB7-B6AD-9D5CCADFBAFB}"/>
              </a:ext>
            </a:extLst>
          </p:cNvPr>
          <p:cNvSpPr/>
          <p:nvPr/>
        </p:nvSpPr>
        <p:spPr>
          <a:xfrm>
            <a:off x="10644134" y="1460730"/>
            <a:ext cx="867545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EDUCO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5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BB10F1-8A69-4597-8CED-FF988BD0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ACCIONES</a:t>
            </a:r>
            <a:endParaRPr lang="es-CO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D08B154-D210-4820-8FF7-005560041D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572" b="3572"/>
          <a:stretch>
            <a:fillRect/>
          </a:stretch>
        </p:blipFill>
        <p:spPr>
          <a:xfrm>
            <a:off x="7562205" y="2536185"/>
            <a:ext cx="3949472" cy="2619937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9D2B46-4E97-4244-84A4-154F2F0C1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49" y="2190749"/>
            <a:ext cx="6524625" cy="4632743"/>
          </a:xfrm>
        </p:spPr>
        <p:txBody>
          <a:bodyPr>
            <a:normAutofit lnSpcReduction="10000"/>
          </a:bodyPr>
          <a:lstStyle/>
          <a:p>
            <a:pPr marL="342900" lvl="0" indent="-342900">
              <a:buSzPct val="200000"/>
              <a:buFont typeface="Courier New" panose="02070309020205020404" pitchFamily="49" charset="0"/>
              <a:buChar char="o"/>
            </a:pPr>
            <a:r>
              <a:rPr lang="es-CO" sz="2000" dirty="0"/>
              <a:t>Redistribución equitativa de las actividades entre los sexos (en las esferas de lo público y privado).</a:t>
            </a:r>
          </a:p>
          <a:p>
            <a:pPr lvl="0">
              <a:buSzPct val="200000"/>
            </a:pPr>
            <a:endParaRPr lang="es-CO" sz="2000" dirty="0"/>
          </a:p>
          <a:p>
            <a:pPr marL="285750" lvl="0" indent="-285750">
              <a:buSzPct val="200000"/>
              <a:buFont typeface="Courier New" panose="02070309020205020404" pitchFamily="49" charset="0"/>
              <a:buChar char="o"/>
            </a:pPr>
            <a:r>
              <a:rPr lang="es-CO" sz="2000" dirty="0"/>
              <a:t>Justa valoración de los distintos trabajos que realizan mujeres y hombres, especialmente en lo referente a la crianza de las hijas e hijos, el cuidado de los enfermos y las tareas domésticas.</a:t>
            </a:r>
          </a:p>
          <a:p>
            <a:pPr lvl="0">
              <a:buSzPct val="200000"/>
            </a:pPr>
            <a:endParaRPr lang="es-CO" sz="2000" dirty="0"/>
          </a:p>
          <a:p>
            <a:pPr marL="285750" lvl="0" indent="-285750">
              <a:buSzPct val="200000"/>
              <a:buFont typeface="Courier New" panose="02070309020205020404" pitchFamily="49" charset="0"/>
              <a:buChar char="o"/>
            </a:pPr>
            <a:r>
              <a:rPr lang="es-CO" sz="2000" dirty="0"/>
              <a:t>Modificación de las estructuras sociales, los mecanismos, las reglas, prácticas y valores que reproducen la desigualdad.</a:t>
            </a:r>
          </a:p>
          <a:p>
            <a:pPr lvl="0">
              <a:buSzPct val="200000"/>
            </a:pPr>
            <a:endParaRPr lang="es-CO" sz="2000" dirty="0"/>
          </a:p>
          <a:p>
            <a:pPr marL="285750" lvl="0" indent="-285750">
              <a:buSzPct val="200000"/>
              <a:buFont typeface="Courier New" panose="02070309020205020404" pitchFamily="49" charset="0"/>
              <a:buChar char="o"/>
            </a:pPr>
            <a:r>
              <a:rPr lang="es-CO" sz="2000" dirty="0"/>
              <a:t>El fortalecimiento del poder de gestión y decisión de las mujeres.</a:t>
            </a: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AF82C5-CB88-4D1F-AA9D-100396E40D13}"/>
              </a:ext>
            </a:extLst>
          </p:cNvPr>
          <p:cNvSpPr txBox="1"/>
          <p:nvPr/>
        </p:nvSpPr>
        <p:spPr>
          <a:xfrm>
            <a:off x="7562205" y="5226163"/>
            <a:ext cx="394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3" tooltip="http://cpabarzuza.educacion.navarra.es/blog/aula56/2012/03/10/haiku-de-igualdad-de-genero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4" tooltip="https://creativecommons.org/licenses/by-nc-sa/3.0/"/>
              </a:rPr>
              <a:t>CC BY-SA-NC</a:t>
            </a:r>
            <a:endParaRPr lang="es-CO" sz="9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87A842-62C6-4CFA-97AD-D7CB36B22A1C}"/>
              </a:ext>
            </a:extLst>
          </p:cNvPr>
          <p:cNvSpPr/>
          <p:nvPr/>
        </p:nvSpPr>
        <p:spPr>
          <a:xfrm>
            <a:off x="7391400" y="2457450"/>
            <a:ext cx="590550" cy="276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7BF0BB-9C80-4CE4-8B9A-52318BA4D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3752" y="2457450"/>
            <a:ext cx="59746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53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C8D87D-64E3-49C4-B9FF-40FAA6BB3B9C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af3243-3dd4-4a8d-8c0d-dd76da1f02a5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3DD8A33-E1BF-490B-B74E-229E36B8D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43B3F5-6B33-4E6C-99DB-B6E6970FB9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ciudad de Berlín</Template>
  <TotalTime>0</TotalTime>
  <Words>1785</Words>
  <Application>Microsoft Office PowerPoint</Application>
  <PresentationFormat>Panorámica</PresentationFormat>
  <Paragraphs>142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Times New Roman</vt:lpstr>
      <vt:lpstr>Trebuchet MS</vt:lpstr>
      <vt:lpstr>Wingdings</vt:lpstr>
      <vt:lpstr>Berlín</vt:lpstr>
      <vt:lpstr>ASPECTOS GENERALES – PERSPECTIVA DE GÉNERO  EN LA ACTIVIDAD JUDICIAL – II PARTE</vt:lpstr>
      <vt:lpstr>GÉNERO Y OTROS CONCEPTOS</vt:lpstr>
      <vt:lpstr>VIOLENCIA DE GÉNERO</vt:lpstr>
      <vt:lpstr>Presentación de PowerPoint</vt:lpstr>
      <vt:lpstr>TIPOS DE VIOLENCIA DE GÉNERO</vt:lpstr>
      <vt:lpstr>CLASES DE VIOLENCIA</vt:lpstr>
      <vt:lpstr>PERSPECTIVA DE GÉNERO</vt:lpstr>
      <vt:lpstr>ELEMENTOS PARA ENTENDER LA PERSPECTIVA DE GÉNERO</vt:lpstr>
      <vt:lpstr>ACCIONES</vt:lpstr>
      <vt:lpstr> ¿ POR QUE LA PERSPECTIVA DE GENÉRO EN LA ACTIVIDAD JUDICIAL?</vt:lpstr>
      <vt:lpstr>Presentación de PowerPoint</vt:lpstr>
      <vt:lpstr>¿QUE ES JUZGAR CON PERSPECTIVA DE GÉNERO?</vt:lpstr>
      <vt:lpstr>¿QUE ES JUZGAR CON PERSPECTIVA DE GÉNERO?</vt:lpstr>
      <vt:lpstr>¿QUE ES JUZGAR CON PERSPECTIVA DE GÉNERO?</vt:lpstr>
      <vt:lpstr>Presentación de PowerPoint</vt:lpstr>
      <vt:lpstr>Principales instrumentos internacionales: DERECHOS DE LAS MUJERES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2019-09-15T16:22:02Z</dcterms:created>
  <dcterms:modified xsi:type="dcterms:W3CDTF">2020-09-24T16:10:07Z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