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7" r:id="rId6"/>
    <p:sldId id="269" r:id="rId7"/>
    <p:sldId id="268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59" r:id="rId26"/>
    <p:sldId id="260" r:id="rId2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pxhere.com/es/photo/477111" TargetMode="External"/><Relationship Id="rId1" Type="http://schemas.openxmlformats.org/officeDocument/2006/relationships/image" Target="../media/image11.jpg"/><Relationship Id="rId6" Type="http://schemas.openxmlformats.org/officeDocument/2006/relationships/hyperlink" Target="http://polonius-petronius.blogspot.com/2011/04/llanto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buscarempleo.republica.com/general/los-permisos-de-maternidad-y-paternidad-podrian-igualarse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pxhere.com/es/photo/477111" TargetMode="External"/><Relationship Id="rId1" Type="http://schemas.openxmlformats.org/officeDocument/2006/relationships/image" Target="../media/image11.jpg"/><Relationship Id="rId6" Type="http://schemas.openxmlformats.org/officeDocument/2006/relationships/hyperlink" Target="http://polonius-petronius.blogspot.com/2011/04/llanto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buscarempleo.republica.com/general/los-permisos-de-maternidad-y-paternidad-podrian-igualars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48C61-36D6-4B73-9AF4-D31B74104F82}" type="doc">
      <dgm:prSet loTypeId="urn:microsoft.com/office/officeart/2018/5/layout/IconCircleLabelList" loCatId="other" qsTypeId="urn:microsoft.com/office/officeart/2005/8/quickstyle/simple4" qsCatId="simple" csTypeId="urn:microsoft.com/office/officeart/2005/8/colors/accent0_3" csCatId="mainScheme" phldr="1"/>
      <dgm:spPr/>
    </dgm:pt>
    <dgm:pt modelId="{520A53C9-ECE9-46F5-88D2-D48EC507F57E}">
      <dgm:prSet phldrT="[Text]"/>
      <dgm:spPr>
        <a:solidFill>
          <a:schemeClr val="accent1"/>
        </a:solidFill>
      </dgm:spPr>
      <dgm:t>
        <a:bodyPr rtlCol="0" anchor="ctr" anchorCtr="0"/>
        <a:lstStyle/>
        <a:p>
          <a:pPr>
            <a:lnSpc>
              <a:spcPct val="100000"/>
            </a:lnSpc>
            <a:defRPr cap="all"/>
          </a:pPr>
          <a:r>
            <a:rPr lang="es-ES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CITADORES</a:t>
          </a:r>
        </a:p>
      </dgm:t>
    </dgm:pt>
    <dgm:pt modelId="{071F71CB-2E91-4706-8580-7A9507D3498C}" type="parTrans" cxnId="{06F43257-D3EF-4021-8B4C-8FF54929072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2B883F14-5874-45D7-94D5-8F5162A57A1C}" type="sibTrans" cxnId="{06F43257-D3EF-4021-8B4C-8FF54929072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A43C91FC-CF61-496E-9183-9D3494F5A21C}">
      <dgm:prSet/>
      <dgm:spPr>
        <a:solidFill>
          <a:schemeClr val="accent1"/>
        </a:solidFill>
      </dgm:spPr>
      <dgm:t>
        <a:bodyPr rtlCol="0" anchor="ctr" anchorCtr="0"/>
        <a:lstStyle/>
        <a:p>
          <a:pPr>
            <a:lnSpc>
              <a:spcPct val="100000"/>
            </a:lnSpc>
            <a:defRPr cap="all"/>
          </a:pPr>
          <a:r>
            <a:rPr lang="es-ES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VIOLENCIA DE GÉNERO</a:t>
          </a:r>
        </a:p>
      </dgm:t>
    </dgm:pt>
    <dgm:pt modelId="{F1D537F3-CC2F-4C55-91E5-C93F3086BED1}" type="parTrans" cxnId="{D02027F7-6A35-4479-8F6F-CBCF18ED35D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9C4CD417-9C03-4DAE-82E1-8B129445F60A}" type="sibTrans" cxnId="{D02027F7-6A35-4479-8F6F-CBCF18ED35D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AF583F91-332F-4E72-A1E0-987BFD089F88}">
      <dgm:prSet phldrT="[Text]"/>
      <dgm:spPr>
        <a:solidFill>
          <a:schemeClr val="accent1"/>
        </a:solidFill>
      </dgm:spPr>
      <dgm:t>
        <a:bodyPr rtlCol="0" anchor="ctr" anchorCtr="0"/>
        <a:lstStyle/>
        <a:p>
          <a:pPr>
            <a:lnSpc>
              <a:spcPct val="100000"/>
            </a:lnSpc>
            <a:defRPr cap="all"/>
          </a:pPr>
          <a:r>
            <a:rPr lang="es-ES" b="1" noProof="0" dirty="0">
              <a:solidFill>
                <a:schemeClr val="bg1"/>
              </a:solidFill>
              <a:latin typeface="+mn-lt"/>
            </a:rPr>
            <a:t>JUEZAS PENALES</a:t>
          </a:r>
        </a:p>
      </dgm:t>
    </dgm:pt>
    <dgm:pt modelId="{705CEAA8-675D-47C0-8F48-2F40A711E383}" type="sibTrans" cxnId="{A68E0B67-A0CF-423E-9B01-65F9A6E5BDCF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64596A89-BBA0-45D0-8E22-7BBC2F943B47}" type="parTrans" cxnId="{A68E0B67-A0CF-423E-9B01-65F9A6E5BDCF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AD08EE74-8B77-444F-9181-C1AF16B35B68}" type="pres">
      <dgm:prSet presAssocID="{23048C61-36D6-4B73-9AF4-D31B74104F82}" presName="root" presStyleCnt="0">
        <dgm:presLayoutVars>
          <dgm:dir/>
          <dgm:resizeHandles val="exact"/>
        </dgm:presLayoutVars>
      </dgm:prSet>
      <dgm:spPr/>
    </dgm:pt>
    <dgm:pt modelId="{06B4158E-AEC4-4AC3-ABAC-CFD976C8DB21}" type="pres">
      <dgm:prSet presAssocID="{AF583F91-332F-4E72-A1E0-987BFD089F88}" presName="compNode" presStyleCnt="0"/>
      <dgm:spPr/>
    </dgm:pt>
    <dgm:pt modelId="{C41E65CB-39BE-4F58-A058-E9E9A06A64D9}" type="pres">
      <dgm:prSet presAssocID="{AF583F91-332F-4E72-A1E0-987BFD089F88}" presName="iconBgRect" presStyleLbl="bgShp" presStyleIdx="0" presStyleCnt="3" custScaleX="151012" custScaleY="129940" custLinFactNeighborX="-3151"/>
      <dgm:spPr>
        <a:prstGeom prst="flowChartPreparation">
          <a:avLst/>
        </a:prstGeom>
        <a:noFill/>
        <a:ln>
          <a:solidFill>
            <a:schemeClr val="accent1"/>
          </a:solidFill>
        </a:ln>
      </dgm:spPr>
    </dgm:pt>
    <dgm:pt modelId="{49DFAACB-462F-4294-B1B4-B73D8CEC0815}" type="pres">
      <dgm:prSet presAssocID="{AF583F91-332F-4E72-A1E0-987BFD089F88}" presName="iconRect" presStyleLbl="node1" presStyleIdx="0" presStyleCnt="3" custScaleX="158383" custScaleY="133256" custLinFactNeighborX="-5492"/>
      <dgm:spPr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</dgm:spPr>
    </dgm:pt>
    <dgm:pt modelId="{66DE984F-C662-47A6-B9B7-B0382E2CBEA8}" type="pres">
      <dgm:prSet presAssocID="{AF583F91-332F-4E72-A1E0-987BFD089F88}" presName="spaceRect" presStyleCnt="0"/>
      <dgm:spPr/>
    </dgm:pt>
    <dgm:pt modelId="{F4E6FA90-AC99-43EC-A200-166B1A53B2C2}" type="pres">
      <dgm:prSet presAssocID="{AF583F91-332F-4E72-A1E0-987BFD089F88}" presName="textRect" presStyleLbl="revTx" presStyleIdx="0" presStyleCnt="3" custScaleX="96402" custScaleY="196634" custLinFactNeighborX="79952" custLinFactNeighborY="-68970">
        <dgm:presLayoutVars>
          <dgm:chMax val="1"/>
          <dgm:chPref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s-ES"/>
        </a:p>
      </dgm:t>
    </dgm:pt>
    <dgm:pt modelId="{1B9328ED-6D3E-4FD7-B009-7BE9275F8F77}" type="pres">
      <dgm:prSet presAssocID="{705CEAA8-675D-47C0-8F48-2F40A711E383}" presName="sibTrans" presStyleCnt="0"/>
      <dgm:spPr/>
    </dgm:pt>
    <dgm:pt modelId="{61770C3E-6152-4564-AC0B-B2EE9B9C8B3D}" type="pres">
      <dgm:prSet presAssocID="{520A53C9-ECE9-46F5-88D2-D48EC507F57E}" presName="compNode" presStyleCnt="0"/>
      <dgm:spPr/>
    </dgm:pt>
    <dgm:pt modelId="{E9CB5544-ED5D-47A4-A8FA-D0571D9171C8}" type="pres">
      <dgm:prSet presAssocID="{520A53C9-ECE9-46F5-88D2-D48EC507F57E}" presName="iconBgRect" presStyleLbl="bgShp" presStyleIdx="1" presStyleCnt="3" custScaleX="151012" custScaleY="129940" custLinFactX="81399" custLinFactNeighborX="100000" custLinFactNeighborY="-63268"/>
      <dgm:spPr>
        <a:prstGeom prst="flowChartPreparation">
          <a:avLst/>
        </a:prstGeom>
        <a:noFill/>
        <a:ln>
          <a:solidFill>
            <a:schemeClr val="accent1"/>
          </a:solidFill>
        </a:ln>
      </dgm:spPr>
    </dgm:pt>
    <dgm:pt modelId="{26EEF91A-CAFC-464F-88D4-9DA57A8B23EC}" type="pres">
      <dgm:prSet presAssocID="{520A53C9-ECE9-46F5-88D2-D48EC507F57E}" presName="iconRect" presStyleLbl="node1" presStyleIdx="1" presStyleCnt="3" custScaleX="172051" custScaleY="148524" custLinFactX="116861" custLinFactNeighborX="200000" custLinFactNeighborY="-97057"/>
      <dgm:spPr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3000" r="-13000"/>
          </a:stretch>
        </a:blipFill>
      </dgm:spPr>
    </dgm:pt>
    <dgm:pt modelId="{E63CB3A4-F648-43F6-9F4B-2B5D231EC308}" type="pres">
      <dgm:prSet presAssocID="{520A53C9-ECE9-46F5-88D2-D48EC507F57E}" presName="spaceRect" presStyleCnt="0"/>
      <dgm:spPr/>
    </dgm:pt>
    <dgm:pt modelId="{2067455A-6C1A-4CAB-9F68-08F3610F3C65}" type="pres">
      <dgm:prSet presAssocID="{520A53C9-ECE9-46F5-88D2-D48EC507F57E}" presName="textRect" presStyleLbl="revTx" presStyleIdx="1" presStyleCnt="3" custScaleX="92117" custScaleY="198159" custLinFactY="-100000" custLinFactNeighborX="-41815" custLinFactNeighborY="-172183">
        <dgm:presLayoutVars>
          <dgm:chMax val="1"/>
          <dgm:chPref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s-ES"/>
        </a:p>
      </dgm:t>
    </dgm:pt>
    <dgm:pt modelId="{EE2579F1-7B73-4A03-A99D-65043A739678}" type="pres">
      <dgm:prSet presAssocID="{2B883F14-5874-45D7-94D5-8F5162A57A1C}" presName="sibTrans" presStyleCnt="0"/>
      <dgm:spPr/>
    </dgm:pt>
    <dgm:pt modelId="{5B4FA895-2FDB-4081-9EA3-19034E49DE5C}" type="pres">
      <dgm:prSet presAssocID="{A43C91FC-CF61-496E-9183-9D3494F5A21C}" presName="compNode" presStyleCnt="0"/>
      <dgm:spPr/>
    </dgm:pt>
    <dgm:pt modelId="{3A4F3BE5-13AD-494A-B3E8-43F430ACE63A}" type="pres">
      <dgm:prSet presAssocID="{A43C91FC-CF61-496E-9183-9D3494F5A21C}" presName="iconBgRect" presStyleLbl="bgShp" presStyleIdx="2" presStyleCnt="3" custScaleX="151012" custScaleY="129940" custLinFactX="-37234" custLinFactY="36813" custLinFactNeighborX="-100000" custLinFactNeighborY="100000"/>
      <dgm:spPr>
        <a:prstGeom prst="flowChartPreparation">
          <a:avLst/>
        </a:prstGeom>
        <a:noFill/>
        <a:ln>
          <a:solidFill>
            <a:schemeClr val="accent1"/>
          </a:solidFill>
        </a:ln>
      </dgm:spPr>
    </dgm:pt>
    <dgm:pt modelId="{12909A37-1648-4406-828A-52CA4480EB80}" type="pres">
      <dgm:prSet presAssocID="{A43C91FC-CF61-496E-9183-9D3494F5A21C}" presName="iconRect" presStyleLbl="node1" presStyleIdx="2" presStyleCnt="3" custScaleX="163250" custScaleY="140915" custLinFactX="-100000" custLinFactY="100000" custLinFactNeighborX="-139180" custLinFactNeighborY="138443"/>
      <dgm:spPr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6000" r="-6000"/>
          </a:stretch>
        </a:blipFill>
      </dgm:spPr>
    </dgm:pt>
    <dgm:pt modelId="{05A1A823-2071-464C-9463-5DB6ADBE0BF1}" type="pres">
      <dgm:prSet presAssocID="{A43C91FC-CF61-496E-9183-9D3494F5A21C}" presName="spaceRect" presStyleCnt="0"/>
      <dgm:spPr/>
    </dgm:pt>
    <dgm:pt modelId="{7168B776-469E-4189-BC8B-1BD6C91D2FC7}" type="pres">
      <dgm:prSet presAssocID="{A43C91FC-CF61-496E-9183-9D3494F5A21C}" presName="textRect" presStyleLbl="revTx" presStyleIdx="2" presStyleCnt="3" custScaleX="92117" custScaleY="198159" custLinFactY="-69761" custLinFactNeighborX="-83040" custLinFactNeighborY="-100000">
        <dgm:presLayoutVars>
          <dgm:chMax val="1"/>
          <dgm:chPref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s-ES"/>
        </a:p>
      </dgm:t>
    </dgm:pt>
  </dgm:ptLst>
  <dgm:cxnLst>
    <dgm:cxn modelId="{DD5F9A94-1002-4C36-A9E8-FCD26ADE8C88}" type="presOf" srcId="{AF583F91-332F-4E72-A1E0-987BFD089F88}" destId="{F4E6FA90-AC99-43EC-A200-166B1A53B2C2}" srcOrd="0" destOrd="0" presId="urn:microsoft.com/office/officeart/2018/5/layout/IconCircleLabelList"/>
    <dgm:cxn modelId="{4F2CBBE8-E117-4B66-A539-79FB88307717}" type="presOf" srcId="{A43C91FC-CF61-496E-9183-9D3494F5A21C}" destId="{7168B776-469E-4189-BC8B-1BD6C91D2FC7}" srcOrd="0" destOrd="0" presId="urn:microsoft.com/office/officeart/2018/5/layout/IconCircleLabelList"/>
    <dgm:cxn modelId="{A68E0B67-A0CF-423E-9B01-65F9A6E5BDCF}" srcId="{23048C61-36D6-4B73-9AF4-D31B74104F82}" destId="{AF583F91-332F-4E72-A1E0-987BFD089F88}" srcOrd="0" destOrd="0" parTransId="{64596A89-BBA0-45D0-8E22-7BBC2F943B47}" sibTransId="{705CEAA8-675D-47C0-8F48-2F40A711E383}"/>
    <dgm:cxn modelId="{D02027F7-6A35-4479-8F6F-CBCF18ED35D3}" srcId="{23048C61-36D6-4B73-9AF4-D31B74104F82}" destId="{A43C91FC-CF61-496E-9183-9D3494F5A21C}" srcOrd="2" destOrd="0" parTransId="{F1D537F3-CC2F-4C55-91E5-C93F3086BED1}" sibTransId="{9C4CD417-9C03-4DAE-82E1-8B129445F60A}"/>
    <dgm:cxn modelId="{06F43257-D3EF-4021-8B4C-8FF549290723}" srcId="{23048C61-36D6-4B73-9AF4-D31B74104F82}" destId="{520A53C9-ECE9-46F5-88D2-D48EC507F57E}" srcOrd="1" destOrd="0" parTransId="{071F71CB-2E91-4706-8580-7A9507D3498C}" sibTransId="{2B883F14-5874-45D7-94D5-8F5162A57A1C}"/>
    <dgm:cxn modelId="{66FF4D66-B755-4680-84EB-F3AAFFCE8BC7}" type="presOf" srcId="{520A53C9-ECE9-46F5-88D2-D48EC507F57E}" destId="{2067455A-6C1A-4CAB-9F68-08F3610F3C65}" srcOrd="0" destOrd="0" presId="urn:microsoft.com/office/officeart/2018/5/layout/IconCircleLabelList"/>
    <dgm:cxn modelId="{D43118CC-8872-455B-946F-087C5B9245DA}" type="presOf" srcId="{23048C61-36D6-4B73-9AF4-D31B74104F82}" destId="{AD08EE74-8B77-444F-9181-C1AF16B35B68}" srcOrd="0" destOrd="0" presId="urn:microsoft.com/office/officeart/2018/5/layout/IconCircleLabelList"/>
    <dgm:cxn modelId="{AAE8C363-3B4A-4F54-99B1-03001C42C113}" type="presParOf" srcId="{AD08EE74-8B77-444F-9181-C1AF16B35B68}" destId="{06B4158E-AEC4-4AC3-ABAC-CFD976C8DB21}" srcOrd="0" destOrd="0" presId="urn:microsoft.com/office/officeart/2018/5/layout/IconCircleLabelList"/>
    <dgm:cxn modelId="{6126F0BF-0821-475A-9A01-530E0F723296}" type="presParOf" srcId="{06B4158E-AEC4-4AC3-ABAC-CFD976C8DB21}" destId="{C41E65CB-39BE-4F58-A058-E9E9A06A64D9}" srcOrd="0" destOrd="0" presId="urn:microsoft.com/office/officeart/2018/5/layout/IconCircleLabelList"/>
    <dgm:cxn modelId="{BDC3AEA0-9879-430C-834D-71125D7ABCF8}" type="presParOf" srcId="{06B4158E-AEC4-4AC3-ABAC-CFD976C8DB21}" destId="{49DFAACB-462F-4294-B1B4-B73D8CEC0815}" srcOrd="1" destOrd="0" presId="urn:microsoft.com/office/officeart/2018/5/layout/IconCircleLabelList"/>
    <dgm:cxn modelId="{576049F2-34E1-4C19-BBCB-BFC5709C14A5}" type="presParOf" srcId="{06B4158E-AEC4-4AC3-ABAC-CFD976C8DB21}" destId="{66DE984F-C662-47A6-B9B7-B0382E2CBEA8}" srcOrd="2" destOrd="0" presId="urn:microsoft.com/office/officeart/2018/5/layout/IconCircleLabelList"/>
    <dgm:cxn modelId="{2462156A-813B-4EC6-B20D-3CDB9109C63A}" type="presParOf" srcId="{06B4158E-AEC4-4AC3-ABAC-CFD976C8DB21}" destId="{F4E6FA90-AC99-43EC-A200-166B1A53B2C2}" srcOrd="3" destOrd="0" presId="urn:microsoft.com/office/officeart/2018/5/layout/IconCircleLabelList"/>
    <dgm:cxn modelId="{066CDA5F-C370-41DB-80CD-07EE3BA50187}" type="presParOf" srcId="{AD08EE74-8B77-444F-9181-C1AF16B35B68}" destId="{1B9328ED-6D3E-4FD7-B009-7BE9275F8F77}" srcOrd="1" destOrd="0" presId="urn:microsoft.com/office/officeart/2018/5/layout/IconCircleLabelList"/>
    <dgm:cxn modelId="{3A654B54-DA31-4BBB-BC32-557DF78CE6FC}" type="presParOf" srcId="{AD08EE74-8B77-444F-9181-C1AF16B35B68}" destId="{61770C3E-6152-4564-AC0B-B2EE9B9C8B3D}" srcOrd="2" destOrd="0" presId="urn:microsoft.com/office/officeart/2018/5/layout/IconCircleLabelList"/>
    <dgm:cxn modelId="{0DD05C7C-D386-485F-A9FC-EA794C55C021}" type="presParOf" srcId="{61770C3E-6152-4564-AC0B-B2EE9B9C8B3D}" destId="{E9CB5544-ED5D-47A4-A8FA-D0571D9171C8}" srcOrd="0" destOrd="0" presId="urn:microsoft.com/office/officeart/2018/5/layout/IconCircleLabelList"/>
    <dgm:cxn modelId="{178EB02A-E1E5-4172-8610-61C6BE2DC6FB}" type="presParOf" srcId="{61770C3E-6152-4564-AC0B-B2EE9B9C8B3D}" destId="{26EEF91A-CAFC-464F-88D4-9DA57A8B23EC}" srcOrd="1" destOrd="0" presId="urn:microsoft.com/office/officeart/2018/5/layout/IconCircleLabelList"/>
    <dgm:cxn modelId="{E9F181B0-8B35-446A-9E95-BF7AEA50D7AE}" type="presParOf" srcId="{61770C3E-6152-4564-AC0B-B2EE9B9C8B3D}" destId="{E63CB3A4-F648-43F6-9F4B-2B5D231EC308}" srcOrd="2" destOrd="0" presId="urn:microsoft.com/office/officeart/2018/5/layout/IconCircleLabelList"/>
    <dgm:cxn modelId="{07FD2A43-E93F-4533-BD36-EF9ECBCAA5B9}" type="presParOf" srcId="{61770C3E-6152-4564-AC0B-B2EE9B9C8B3D}" destId="{2067455A-6C1A-4CAB-9F68-08F3610F3C65}" srcOrd="3" destOrd="0" presId="urn:microsoft.com/office/officeart/2018/5/layout/IconCircleLabelList"/>
    <dgm:cxn modelId="{E00301CA-5777-4380-8E04-D99DCCCEBD1F}" type="presParOf" srcId="{AD08EE74-8B77-444F-9181-C1AF16B35B68}" destId="{EE2579F1-7B73-4A03-A99D-65043A739678}" srcOrd="3" destOrd="0" presId="urn:microsoft.com/office/officeart/2018/5/layout/IconCircleLabelList"/>
    <dgm:cxn modelId="{8EA9D105-6717-4ACC-90B4-5A59EFFE5590}" type="presParOf" srcId="{AD08EE74-8B77-444F-9181-C1AF16B35B68}" destId="{5B4FA895-2FDB-4081-9EA3-19034E49DE5C}" srcOrd="4" destOrd="0" presId="urn:microsoft.com/office/officeart/2018/5/layout/IconCircleLabelList"/>
    <dgm:cxn modelId="{E935A898-6754-4D83-84E3-E527C90E1C03}" type="presParOf" srcId="{5B4FA895-2FDB-4081-9EA3-19034E49DE5C}" destId="{3A4F3BE5-13AD-494A-B3E8-43F430ACE63A}" srcOrd="0" destOrd="0" presId="urn:microsoft.com/office/officeart/2018/5/layout/IconCircleLabelList"/>
    <dgm:cxn modelId="{243AB4C9-E72D-4A53-9654-34B6C7B5322F}" type="presParOf" srcId="{5B4FA895-2FDB-4081-9EA3-19034E49DE5C}" destId="{12909A37-1648-4406-828A-52CA4480EB80}" srcOrd="1" destOrd="0" presId="urn:microsoft.com/office/officeart/2018/5/layout/IconCircleLabelList"/>
    <dgm:cxn modelId="{4A609FD2-2ED5-4727-8616-FD2C69127609}" type="presParOf" srcId="{5B4FA895-2FDB-4081-9EA3-19034E49DE5C}" destId="{05A1A823-2071-464C-9463-5DB6ADBE0BF1}" srcOrd="2" destOrd="0" presId="urn:microsoft.com/office/officeart/2018/5/layout/IconCircleLabelList"/>
    <dgm:cxn modelId="{63D59CB9-F00A-41C3-81A8-C7D75AF04C0C}" type="presParOf" srcId="{5B4FA895-2FDB-4081-9EA3-19034E49DE5C}" destId="{7168B776-469E-4189-BC8B-1BD6C91D2F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4854D-9AD4-46C9-B382-1CA361ECF03B}" type="doc">
      <dgm:prSet loTypeId="urn:microsoft.com/office/officeart/2018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ru-RU"/>
        </a:p>
      </dgm:t>
    </dgm:pt>
    <dgm:pt modelId="{77BE1F4E-118D-4304-9D24-1453E318C6A4}">
      <dgm:prSet phldrT="[Text]" custT="1"/>
      <dgm:spPr/>
      <dgm:t>
        <a:bodyPr rtlCol="0"/>
        <a:lstStyle/>
        <a:p>
          <a:pPr rtl="0"/>
          <a:r>
            <a:rPr lang="es-ES" sz="2000" noProof="0" dirty="0"/>
            <a:t>INDIVIDUAL</a:t>
          </a:r>
        </a:p>
      </dgm:t>
    </dgm:pt>
    <dgm:pt modelId="{C603C84C-616C-4EE6-B5A5-08B6A7AD0230}" type="parTrans" cxnId="{411375EA-CA21-4857-A0F7-F3B9D675AE3D}">
      <dgm:prSet/>
      <dgm:spPr/>
      <dgm:t>
        <a:bodyPr rtlCol="0"/>
        <a:lstStyle/>
        <a:p>
          <a:pPr rtl="0"/>
          <a:endParaRPr lang="es-ES" noProof="0" dirty="0"/>
        </a:p>
      </dgm:t>
    </dgm:pt>
    <dgm:pt modelId="{19C5824F-42F8-4292-9143-AB06C37B1DC6}" type="sibTrans" cxnId="{411375EA-CA21-4857-A0F7-F3B9D675AE3D}">
      <dgm:prSet/>
      <dgm:spPr/>
      <dgm:t>
        <a:bodyPr rtlCol="0"/>
        <a:lstStyle/>
        <a:p>
          <a:pPr rtl="0"/>
          <a:endParaRPr lang="es-ES" noProof="0" dirty="0"/>
        </a:p>
      </dgm:t>
    </dgm:pt>
    <dgm:pt modelId="{D5EE77C5-9CDD-4F68-A126-AD345E7A8042}">
      <dgm:prSet phldrT="[Text]" custT="1"/>
      <dgm:spPr>
        <a:solidFill>
          <a:schemeClr val="bg1"/>
        </a:solidFill>
        <a:ln>
          <a:noFill/>
        </a:ln>
      </dgm:spPr>
      <dgm:t>
        <a:bodyPr rtlCol="0"/>
        <a:lstStyle/>
        <a:p>
          <a:pPr rtl="0"/>
          <a:r>
            <a:rPr lang="es-ES" sz="2800" noProof="0" dirty="0">
              <a:solidFill>
                <a:schemeClr val="accent1"/>
              </a:solidFill>
            </a:rPr>
            <a:t>PAREJA</a:t>
          </a:r>
        </a:p>
      </dgm:t>
    </dgm:pt>
    <dgm:pt modelId="{D60D2118-7C86-4CCA-96B8-D7948643FF4F}" type="parTrans" cxnId="{654E655A-7BEE-4010-8F1B-1E6EAC0EB464}">
      <dgm:prSet/>
      <dgm:spPr/>
      <dgm:t>
        <a:bodyPr rtlCol="0"/>
        <a:lstStyle/>
        <a:p>
          <a:pPr rtl="0"/>
          <a:endParaRPr lang="es-ES" noProof="0" dirty="0"/>
        </a:p>
      </dgm:t>
    </dgm:pt>
    <dgm:pt modelId="{EA9EF87C-A61F-4517-8D7D-A43FC75D6920}" type="sibTrans" cxnId="{654E655A-7BEE-4010-8F1B-1E6EAC0EB464}">
      <dgm:prSet/>
      <dgm:spPr/>
      <dgm:t>
        <a:bodyPr rtlCol="0"/>
        <a:lstStyle/>
        <a:p>
          <a:pPr rtl="0"/>
          <a:endParaRPr lang="es-ES" noProof="0" dirty="0"/>
        </a:p>
      </dgm:t>
    </dgm:pt>
    <dgm:pt modelId="{1C211810-EC35-4323-AB8E-165A73483C3E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es-ES" sz="2400" noProof="0" dirty="0"/>
            <a:t>FAMILIAR</a:t>
          </a:r>
        </a:p>
      </dgm:t>
    </dgm:pt>
    <dgm:pt modelId="{970EDB94-05D8-41A1-9D63-B2858FF90223}" type="parTrans" cxnId="{C1D6266E-7CBE-41CE-8C60-5BCB26F81765}">
      <dgm:prSet/>
      <dgm:spPr/>
      <dgm:t>
        <a:bodyPr rtlCol="0"/>
        <a:lstStyle/>
        <a:p>
          <a:pPr rtl="0"/>
          <a:endParaRPr lang="es-ES" noProof="0" dirty="0"/>
        </a:p>
      </dgm:t>
    </dgm:pt>
    <dgm:pt modelId="{EFDFF833-2389-49F2-A8D2-EE54261B86F2}" type="sibTrans" cxnId="{C1D6266E-7CBE-41CE-8C60-5BCB26F81765}">
      <dgm:prSet/>
      <dgm:spPr/>
      <dgm:t>
        <a:bodyPr rtlCol="0"/>
        <a:lstStyle/>
        <a:p>
          <a:pPr rtl="0"/>
          <a:endParaRPr lang="es-ES" noProof="0" dirty="0"/>
        </a:p>
      </dgm:t>
    </dgm:pt>
    <dgm:pt modelId="{58985FCD-1DF8-48A5-AAAD-8E6AADA6A3C2}" type="pres">
      <dgm:prSet presAssocID="{DD74854D-9AD4-46C9-B382-1CA361ECF0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4D580C2-594A-4C69-ADCF-37EC029FDCC9}" type="pres">
      <dgm:prSet presAssocID="{1C211810-EC35-4323-AB8E-165A73483C3E}" presName="Accent3" presStyleCnt="0"/>
      <dgm:spPr/>
    </dgm:pt>
    <dgm:pt modelId="{F55F095A-EF2D-4E7B-B3A2-D01921607CB3}" type="pres">
      <dgm:prSet presAssocID="{1C211810-EC35-4323-AB8E-165A73483C3E}" presName="Accent" presStyleLbl="node1" presStyleIdx="0" presStyleCnt="6"/>
      <dgm:spPr>
        <a:solidFill>
          <a:schemeClr val="tx1"/>
        </a:solidFill>
        <a:ln>
          <a:noFill/>
        </a:ln>
      </dgm:spPr>
    </dgm:pt>
    <dgm:pt modelId="{E661F07F-B585-4293-BA80-0F0A4E6C9AFC}" type="pres">
      <dgm:prSet presAssocID="{1C211810-EC35-4323-AB8E-165A73483C3E}" presName="ParentBackground3" presStyleCnt="0"/>
      <dgm:spPr/>
    </dgm:pt>
    <dgm:pt modelId="{2E9D8639-635A-47CA-82F5-C8FE2CDE2FEF}" type="pres">
      <dgm:prSet presAssocID="{1C211810-EC35-4323-AB8E-165A73483C3E}" presName="ParentBackground" presStyleLbl="node1" presStyleIdx="1" presStyleCnt="6"/>
      <dgm:spPr/>
      <dgm:t>
        <a:bodyPr/>
        <a:lstStyle/>
        <a:p>
          <a:endParaRPr lang="es-ES"/>
        </a:p>
      </dgm:t>
    </dgm:pt>
    <dgm:pt modelId="{3DF83759-5939-4F66-9356-FA4097F79CF0}" type="pres">
      <dgm:prSet presAssocID="{1C211810-EC35-4323-AB8E-165A73483C3E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42F02-F8E5-4E8F-9E89-123E1DC99B7B}" type="pres">
      <dgm:prSet presAssocID="{D5EE77C5-9CDD-4F68-A126-AD345E7A8042}" presName="Accent2" presStyleCnt="0"/>
      <dgm:spPr/>
    </dgm:pt>
    <dgm:pt modelId="{3C45A882-C932-4A7A-AACC-873CAABAC936}" type="pres">
      <dgm:prSet presAssocID="{D5EE77C5-9CDD-4F68-A126-AD345E7A8042}" presName="Accent" presStyleLbl="node1" presStyleIdx="2" presStyleCnt="6"/>
      <dgm:spPr>
        <a:solidFill>
          <a:schemeClr val="tx1"/>
        </a:solidFill>
        <a:ln>
          <a:noFill/>
        </a:ln>
      </dgm:spPr>
    </dgm:pt>
    <dgm:pt modelId="{6FED367A-050C-479A-A75D-F57E94E1DB89}" type="pres">
      <dgm:prSet presAssocID="{D5EE77C5-9CDD-4F68-A126-AD345E7A8042}" presName="ParentBackground2" presStyleCnt="0"/>
      <dgm:spPr/>
    </dgm:pt>
    <dgm:pt modelId="{64B1D1D9-992F-46DA-8F20-3B9BE2D5030F}" type="pres">
      <dgm:prSet presAssocID="{D5EE77C5-9CDD-4F68-A126-AD345E7A8042}" presName="ParentBackground" presStyleLbl="node1" presStyleIdx="3" presStyleCnt="6"/>
      <dgm:spPr/>
      <dgm:t>
        <a:bodyPr/>
        <a:lstStyle/>
        <a:p>
          <a:endParaRPr lang="es-ES"/>
        </a:p>
      </dgm:t>
    </dgm:pt>
    <dgm:pt modelId="{84204330-F53F-4FBD-8F96-3E7103937BAE}" type="pres">
      <dgm:prSet presAssocID="{D5EE77C5-9CDD-4F68-A126-AD345E7A804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F2E4C-EB30-4A71-9D7A-FD9E04A5D135}" type="pres">
      <dgm:prSet presAssocID="{77BE1F4E-118D-4304-9D24-1453E318C6A4}" presName="Accent1" presStyleCnt="0"/>
      <dgm:spPr/>
    </dgm:pt>
    <dgm:pt modelId="{E2923B5A-B89A-4865-B34E-436A3447BFF4}" type="pres">
      <dgm:prSet presAssocID="{77BE1F4E-118D-4304-9D24-1453E318C6A4}" presName="Accent" presStyleLbl="node1" presStyleIdx="4" presStyleCnt="6"/>
      <dgm:spPr>
        <a:solidFill>
          <a:schemeClr val="tx1"/>
        </a:solidFill>
        <a:ln>
          <a:noFill/>
        </a:ln>
      </dgm:spPr>
    </dgm:pt>
    <dgm:pt modelId="{4CC8EBCD-96D4-48A7-A082-E4843D088663}" type="pres">
      <dgm:prSet presAssocID="{77BE1F4E-118D-4304-9D24-1453E318C6A4}" presName="ParentBackground1" presStyleCnt="0"/>
      <dgm:spPr/>
    </dgm:pt>
    <dgm:pt modelId="{C70E5E5A-85ED-4124-9D65-ACB6ECD0D091}" type="pres">
      <dgm:prSet presAssocID="{77BE1F4E-118D-4304-9D24-1453E318C6A4}" presName="ParentBackground" presStyleLbl="node1" presStyleIdx="5" presStyleCnt="6"/>
      <dgm:spPr/>
      <dgm:t>
        <a:bodyPr/>
        <a:lstStyle/>
        <a:p>
          <a:endParaRPr lang="es-ES"/>
        </a:p>
      </dgm:t>
    </dgm:pt>
    <dgm:pt modelId="{DBEC0F9E-D053-416E-86A6-D3E669A6BF39}" type="pres">
      <dgm:prSet presAssocID="{77BE1F4E-118D-4304-9D24-1453E318C6A4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8C2F95-D01A-48D3-B066-1E5E944992B2}" type="presOf" srcId="{1C211810-EC35-4323-AB8E-165A73483C3E}" destId="{2E9D8639-635A-47CA-82F5-C8FE2CDE2FEF}" srcOrd="0" destOrd="0" presId="urn:microsoft.com/office/officeart/2018/layout/CircleProcess"/>
    <dgm:cxn modelId="{183660AD-05F2-4AA9-9EAD-26056BF51A7C}" type="presOf" srcId="{DD74854D-9AD4-46C9-B382-1CA361ECF03B}" destId="{58985FCD-1DF8-48A5-AAAD-8E6AADA6A3C2}" srcOrd="0" destOrd="0" presId="urn:microsoft.com/office/officeart/2018/layout/CircleProcess"/>
    <dgm:cxn modelId="{003B5321-F5D7-43B1-B966-03B47AC74BD9}" type="presOf" srcId="{77BE1F4E-118D-4304-9D24-1453E318C6A4}" destId="{DBEC0F9E-D053-416E-86A6-D3E669A6BF39}" srcOrd="1" destOrd="0" presId="urn:microsoft.com/office/officeart/2018/layout/CircleProcess"/>
    <dgm:cxn modelId="{369B7F82-15F3-4437-8D1E-66B7139E80FF}" type="presOf" srcId="{1C211810-EC35-4323-AB8E-165A73483C3E}" destId="{3DF83759-5939-4F66-9356-FA4097F79CF0}" srcOrd="1" destOrd="0" presId="urn:microsoft.com/office/officeart/2018/layout/CircleProcess"/>
    <dgm:cxn modelId="{411375EA-CA21-4857-A0F7-F3B9D675AE3D}" srcId="{DD74854D-9AD4-46C9-B382-1CA361ECF03B}" destId="{77BE1F4E-118D-4304-9D24-1453E318C6A4}" srcOrd="0" destOrd="0" parTransId="{C603C84C-616C-4EE6-B5A5-08B6A7AD0230}" sibTransId="{19C5824F-42F8-4292-9143-AB06C37B1DC6}"/>
    <dgm:cxn modelId="{EEA78C54-267E-4935-B823-A36B13051562}" type="presOf" srcId="{D5EE77C5-9CDD-4F68-A126-AD345E7A8042}" destId="{84204330-F53F-4FBD-8F96-3E7103937BAE}" srcOrd="1" destOrd="0" presId="urn:microsoft.com/office/officeart/2018/layout/CircleProcess"/>
    <dgm:cxn modelId="{51BD491B-EE14-4B6E-BFBA-D1F44668A872}" type="presOf" srcId="{77BE1F4E-118D-4304-9D24-1453E318C6A4}" destId="{C70E5E5A-85ED-4124-9D65-ACB6ECD0D091}" srcOrd="0" destOrd="0" presId="urn:microsoft.com/office/officeart/2018/layout/CircleProcess"/>
    <dgm:cxn modelId="{C1D6266E-7CBE-41CE-8C60-5BCB26F81765}" srcId="{DD74854D-9AD4-46C9-B382-1CA361ECF03B}" destId="{1C211810-EC35-4323-AB8E-165A73483C3E}" srcOrd="2" destOrd="0" parTransId="{970EDB94-05D8-41A1-9D63-B2858FF90223}" sibTransId="{EFDFF833-2389-49F2-A8D2-EE54261B86F2}"/>
    <dgm:cxn modelId="{654E655A-7BEE-4010-8F1B-1E6EAC0EB464}" srcId="{DD74854D-9AD4-46C9-B382-1CA361ECF03B}" destId="{D5EE77C5-9CDD-4F68-A126-AD345E7A8042}" srcOrd="1" destOrd="0" parTransId="{D60D2118-7C86-4CCA-96B8-D7948643FF4F}" sibTransId="{EA9EF87C-A61F-4517-8D7D-A43FC75D6920}"/>
    <dgm:cxn modelId="{ACA92987-C120-4C8D-AFF6-367A54EEA74F}" type="presOf" srcId="{D5EE77C5-9CDD-4F68-A126-AD345E7A8042}" destId="{64B1D1D9-992F-46DA-8F20-3B9BE2D5030F}" srcOrd="0" destOrd="0" presId="urn:microsoft.com/office/officeart/2018/layout/CircleProcess"/>
    <dgm:cxn modelId="{346A9DB0-2CCD-4954-A866-1D5D1A816DCF}" type="presParOf" srcId="{58985FCD-1DF8-48A5-AAAD-8E6AADA6A3C2}" destId="{F4D580C2-594A-4C69-ADCF-37EC029FDCC9}" srcOrd="0" destOrd="0" presId="urn:microsoft.com/office/officeart/2018/layout/CircleProcess"/>
    <dgm:cxn modelId="{93C63595-FDF5-4B5C-94C3-20496A06D378}" type="presParOf" srcId="{F4D580C2-594A-4C69-ADCF-37EC029FDCC9}" destId="{F55F095A-EF2D-4E7B-B3A2-D01921607CB3}" srcOrd="0" destOrd="0" presId="urn:microsoft.com/office/officeart/2018/layout/CircleProcess"/>
    <dgm:cxn modelId="{9C0D6FDD-2DB0-4C6A-8867-E52DD207C5A6}" type="presParOf" srcId="{58985FCD-1DF8-48A5-AAAD-8E6AADA6A3C2}" destId="{E661F07F-B585-4293-BA80-0F0A4E6C9AFC}" srcOrd="1" destOrd="0" presId="urn:microsoft.com/office/officeart/2018/layout/CircleProcess"/>
    <dgm:cxn modelId="{DAE806C5-5B92-478A-BA62-CFEA4479CFB6}" type="presParOf" srcId="{E661F07F-B585-4293-BA80-0F0A4E6C9AFC}" destId="{2E9D8639-635A-47CA-82F5-C8FE2CDE2FEF}" srcOrd="0" destOrd="0" presId="urn:microsoft.com/office/officeart/2018/layout/CircleProcess"/>
    <dgm:cxn modelId="{B1EB7FA7-69C6-4B6A-9B55-D75BCE3C38B1}" type="presParOf" srcId="{58985FCD-1DF8-48A5-AAAD-8E6AADA6A3C2}" destId="{3DF83759-5939-4F66-9356-FA4097F79CF0}" srcOrd="2" destOrd="0" presId="urn:microsoft.com/office/officeart/2018/layout/CircleProcess"/>
    <dgm:cxn modelId="{73CA2A76-C05C-4BDB-9205-68135FD0D9A7}" type="presParOf" srcId="{58985FCD-1DF8-48A5-AAAD-8E6AADA6A3C2}" destId="{38842F02-F8E5-4E8F-9E89-123E1DC99B7B}" srcOrd="3" destOrd="0" presId="urn:microsoft.com/office/officeart/2018/layout/CircleProcess"/>
    <dgm:cxn modelId="{566684F1-5801-48BB-9750-B1C4C5CEE8B5}" type="presParOf" srcId="{38842F02-F8E5-4E8F-9E89-123E1DC99B7B}" destId="{3C45A882-C932-4A7A-AACC-873CAABAC936}" srcOrd="0" destOrd="0" presId="urn:microsoft.com/office/officeart/2018/layout/CircleProcess"/>
    <dgm:cxn modelId="{1919B8BB-5DC8-4B09-AA3B-F0A65197CA26}" type="presParOf" srcId="{58985FCD-1DF8-48A5-AAAD-8E6AADA6A3C2}" destId="{6FED367A-050C-479A-A75D-F57E94E1DB89}" srcOrd="4" destOrd="0" presId="urn:microsoft.com/office/officeart/2018/layout/CircleProcess"/>
    <dgm:cxn modelId="{A907123B-7D76-4EB2-9BCB-75E2BDC41167}" type="presParOf" srcId="{6FED367A-050C-479A-A75D-F57E94E1DB89}" destId="{64B1D1D9-992F-46DA-8F20-3B9BE2D5030F}" srcOrd="0" destOrd="0" presId="urn:microsoft.com/office/officeart/2018/layout/CircleProcess"/>
    <dgm:cxn modelId="{1E646502-D240-4E6C-9BBF-ADA79C99FB00}" type="presParOf" srcId="{58985FCD-1DF8-48A5-AAAD-8E6AADA6A3C2}" destId="{84204330-F53F-4FBD-8F96-3E7103937BAE}" srcOrd="5" destOrd="0" presId="urn:microsoft.com/office/officeart/2018/layout/CircleProcess"/>
    <dgm:cxn modelId="{F357A8DB-F5A2-4F04-8BF4-F7ECC217DF83}" type="presParOf" srcId="{58985FCD-1DF8-48A5-AAAD-8E6AADA6A3C2}" destId="{425F2E4C-EB30-4A71-9D7A-FD9E04A5D135}" srcOrd="6" destOrd="0" presId="urn:microsoft.com/office/officeart/2018/layout/CircleProcess"/>
    <dgm:cxn modelId="{09EC25FD-C1B9-4323-831C-BCC041199758}" type="presParOf" srcId="{425F2E4C-EB30-4A71-9D7A-FD9E04A5D135}" destId="{E2923B5A-B89A-4865-B34E-436A3447BFF4}" srcOrd="0" destOrd="0" presId="urn:microsoft.com/office/officeart/2018/layout/CircleProcess"/>
    <dgm:cxn modelId="{C461D29A-625D-4378-B283-0F2E63656919}" type="presParOf" srcId="{58985FCD-1DF8-48A5-AAAD-8E6AADA6A3C2}" destId="{4CC8EBCD-96D4-48A7-A082-E4843D088663}" srcOrd="7" destOrd="0" presId="urn:microsoft.com/office/officeart/2018/layout/CircleProcess"/>
    <dgm:cxn modelId="{D91D103E-51CF-408F-9E88-D759AEB4A701}" type="presParOf" srcId="{4CC8EBCD-96D4-48A7-A082-E4843D088663}" destId="{C70E5E5A-85ED-4124-9D65-ACB6ECD0D091}" srcOrd="0" destOrd="0" presId="urn:microsoft.com/office/officeart/2018/layout/CircleProcess"/>
    <dgm:cxn modelId="{E622ECCF-01B2-4D9B-8B4A-CDAC9EAC5FC8}" type="presParOf" srcId="{58985FCD-1DF8-48A5-AAAD-8E6AADA6A3C2}" destId="{DBEC0F9E-D053-416E-86A6-D3E669A6BF39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4854D-9AD4-46C9-B382-1CA361ECF03B}" type="doc">
      <dgm:prSet loTypeId="urn:microsoft.com/office/officeart/2018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ru-RU"/>
        </a:p>
      </dgm:t>
    </dgm:pt>
    <dgm:pt modelId="{77BE1F4E-118D-4304-9D24-1453E318C6A4}">
      <dgm:prSet phldrT="[Text]" custT="1"/>
      <dgm:spPr/>
      <dgm:t>
        <a:bodyPr rtlCol="0"/>
        <a:lstStyle/>
        <a:p>
          <a:pPr rtl="0"/>
          <a:r>
            <a:rPr lang="es-ES" sz="2000" noProof="0" dirty="0"/>
            <a:t>HECHOS</a:t>
          </a:r>
        </a:p>
      </dgm:t>
    </dgm:pt>
    <dgm:pt modelId="{C603C84C-616C-4EE6-B5A5-08B6A7AD0230}" type="parTrans" cxnId="{411375EA-CA21-4857-A0F7-F3B9D675AE3D}">
      <dgm:prSet/>
      <dgm:spPr/>
      <dgm:t>
        <a:bodyPr rtlCol="0"/>
        <a:lstStyle/>
        <a:p>
          <a:pPr rtl="0"/>
          <a:endParaRPr lang="es-ES" sz="2000" noProof="0" dirty="0"/>
        </a:p>
      </dgm:t>
    </dgm:pt>
    <dgm:pt modelId="{19C5824F-42F8-4292-9143-AB06C37B1DC6}" type="sibTrans" cxnId="{411375EA-CA21-4857-A0F7-F3B9D675AE3D}">
      <dgm:prSet/>
      <dgm:spPr/>
      <dgm:t>
        <a:bodyPr rtlCol="0"/>
        <a:lstStyle/>
        <a:p>
          <a:pPr rtl="0"/>
          <a:endParaRPr lang="es-ES" sz="2000" noProof="0" dirty="0"/>
        </a:p>
      </dgm:t>
    </dgm:pt>
    <dgm:pt modelId="{D5EE77C5-9CDD-4F68-A126-AD345E7A8042}">
      <dgm:prSet phldrT="[Text]" custT="1"/>
      <dgm:spPr>
        <a:solidFill>
          <a:schemeClr val="bg1"/>
        </a:solidFill>
        <a:ln>
          <a:noFill/>
        </a:ln>
      </dgm:spPr>
      <dgm:t>
        <a:bodyPr rtlCol="0"/>
        <a:lstStyle/>
        <a:p>
          <a:pPr rtl="0"/>
          <a:r>
            <a:rPr lang="es-ES" sz="2000" noProof="0" dirty="0">
              <a:solidFill>
                <a:schemeClr val="accent1"/>
              </a:solidFill>
            </a:rPr>
            <a:t>FEMINICIDIO</a:t>
          </a:r>
        </a:p>
      </dgm:t>
    </dgm:pt>
    <dgm:pt modelId="{D60D2118-7C86-4CCA-96B8-D7948643FF4F}" type="parTrans" cxnId="{654E655A-7BEE-4010-8F1B-1E6EAC0EB464}">
      <dgm:prSet/>
      <dgm:spPr/>
      <dgm:t>
        <a:bodyPr rtlCol="0"/>
        <a:lstStyle/>
        <a:p>
          <a:pPr rtl="0"/>
          <a:endParaRPr lang="es-ES" sz="2000" noProof="0" dirty="0"/>
        </a:p>
      </dgm:t>
    </dgm:pt>
    <dgm:pt modelId="{EA9EF87C-A61F-4517-8D7D-A43FC75D6920}" type="sibTrans" cxnId="{654E655A-7BEE-4010-8F1B-1E6EAC0EB464}">
      <dgm:prSet/>
      <dgm:spPr/>
      <dgm:t>
        <a:bodyPr rtlCol="0"/>
        <a:lstStyle/>
        <a:p>
          <a:pPr rtl="0"/>
          <a:endParaRPr lang="es-ES" sz="2000" noProof="0" dirty="0"/>
        </a:p>
      </dgm:t>
    </dgm:pt>
    <dgm:pt modelId="{1C211810-EC35-4323-AB8E-165A73483C3E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es-ES" sz="2000" noProof="0" dirty="0"/>
            <a:t>CONSIDERA-</a:t>
          </a:r>
        </a:p>
        <a:p>
          <a:pPr rtl="0"/>
          <a:r>
            <a:rPr lang="es-ES" sz="2000" noProof="0" dirty="0"/>
            <a:t>CIONES</a:t>
          </a:r>
        </a:p>
      </dgm:t>
    </dgm:pt>
    <dgm:pt modelId="{970EDB94-05D8-41A1-9D63-B2858FF90223}" type="parTrans" cxnId="{C1D6266E-7CBE-41CE-8C60-5BCB26F81765}">
      <dgm:prSet/>
      <dgm:spPr/>
      <dgm:t>
        <a:bodyPr rtlCol="0"/>
        <a:lstStyle/>
        <a:p>
          <a:pPr rtl="0"/>
          <a:endParaRPr lang="es-ES" sz="2000" noProof="0" dirty="0"/>
        </a:p>
      </dgm:t>
    </dgm:pt>
    <dgm:pt modelId="{EFDFF833-2389-49F2-A8D2-EE54261B86F2}" type="sibTrans" cxnId="{C1D6266E-7CBE-41CE-8C60-5BCB26F81765}">
      <dgm:prSet/>
      <dgm:spPr/>
      <dgm:t>
        <a:bodyPr rtlCol="0"/>
        <a:lstStyle/>
        <a:p>
          <a:pPr rtl="0"/>
          <a:endParaRPr lang="es-ES" sz="2000" noProof="0" dirty="0"/>
        </a:p>
      </dgm:t>
    </dgm:pt>
    <dgm:pt modelId="{58985FCD-1DF8-48A5-AAAD-8E6AADA6A3C2}" type="pres">
      <dgm:prSet presAssocID="{DD74854D-9AD4-46C9-B382-1CA361ECF0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4D580C2-594A-4C69-ADCF-37EC029FDCC9}" type="pres">
      <dgm:prSet presAssocID="{1C211810-EC35-4323-AB8E-165A73483C3E}" presName="Accent3" presStyleCnt="0"/>
      <dgm:spPr/>
    </dgm:pt>
    <dgm:pt modelId="{F55F095A-EF2D-4E7B-B3A2-D01921607CB3}" type="pres">
      <dgm:prSet presAssocID="{1C211810-EC35-4323-AB8E-165A73483C3E}" presName="Accent" presStyleLbl="node1" presStyleIdx="0" presStyleCnt="6"/>
      <dgm:spPr>
        <a:solidFill>
          <a:schemeClr val="tx1"/>
        </a:solidFill>
        <a:ln>
          <a:noFill/>
        </a:ln>
      </dgm:spPr>
    </dgm:pt>
    <dgm:pt modelId="{E661F07F-B585-4293-BA80-0F0A4E6C9AFC}" type="pres">
      <dgm:prSet presAssocID="{1C211810-EC35-4323-AB8E-165A73483C3E}" presName="ParentBackground3" presStyleCnt="0"/>
      <dgm:spPr/>
    </dgm:pt>
    <dgm:pt modelId="{2E9D8639-635A-47CA-82F5-C8FE2CDE2FEF}" type="pres">
      <dgm:prSet presAssocID="{1C211810-EC35-4323-AB8E-165A73483C3E}" presName="ParentBackground" presStyleLbl="node1" presStyleIdx="1" presStyleCnt="6"/>
      <dgm:spPr/>
      <dgm:t>
        <a:bodyPr/>
        <a:lstStyle/>
        <a:p>
          <a:endParaRPr lang="es-ES"/>
        </a:p>
      </dgm:t>
    </dgm:pt>
    <dgm:pt modelId="{3DF83759-5939-4F66-9356-FA4097F79CF0}" type="pres">
      <dgm:prSet presAssocID="{1C211810-EC35-4323-AB8E-165A73483C3E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42F02-F8E5-4E8F-9E89-123E1DC99B7B}" type="pres">
      <dgm:prSet presAssocID="{D5EE77C5-9CDD-4F68-A126-AD345E7A8042}" presName="Accent2" presStyleCnt="0"/>
      <dgm:spPr/>
    </dgm:pt>
    <dgm:pt modelId="{3C45A882-C932-4A7A-AACC-873CAABAC936}" type="pres">
      <dgm:prSet presAssocID="{D5EE77C5-9CDD-4F68-A126-AD345E7A8042}" presName="Accent" presStyleLbl="node1" presStyleIdx="2" presStyleCnt="6"/>
      <dgm:spPr>
        <a:solidFill>
          <a:schemeClr val="tx1"/>
        </a:solidFill>
        <a:ln>
          <a:noFill/>
        </a:ln>
      </dgm:spPr>
    </dgm:pt>
    <dgm:pt modelId="{6FED367A-050C-479A-A75D-F57E94E1DB89}" type="pres">
      <dgm:prSet presAssocID="{D5EE77C5-9CDD-4F68-A126-AD345E7A8042}" presName="ParentBackground2" presStyleCnt="0"/>
      <dgm:spPr/>
    </dgm:pt>
    <dgm:pt modelId="{64B1D1D9-992F-46DA-8F20-3B9BE2D5030F}" type="pres">
      <dgm:prSet presAssocID="{D5EE77C5-9CDD-4F68-A126-AD345E7A8042}" presName="ParentBackground" presStyleLbl="node1" presStyleIdx="3" presStyleCnt="6"/>
      <dgm:spPr/>
      <dgm:t>
        <a:bodyPr/>
        <a:lstStyle/>
        <a:p>
          <a:endParaRPr lang="es-ES"/>
        </a:p>
      </dgm:t>
    </dgm:pt>
    <dgm:pt modelId="{84204330-F53F-4FBD-8F96-3E7103937BAE}" type="pres">
      <dgm:prSet presAssocID="{D5EE77C5-9CDD-4F68-A126-AD345E7A804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F2E4C-EB30-4A71-9D7A-FD9E04A5D135}" type="pres">
      <dgm:prSet presAssocID="{77BE1F4E-118D-4304-9D24-1453E318C6A4}" presName="Accent1" presStyleCnt="0"/>
      <dgm:spPr/>
    </dgm:pt>
    <dgm:pt modelId="{E2923B5A-B89A-4865-B34E-436A3447BFF4}" type="pres">
      <dgm:prSet presAssocID="{77BE1F4E-118D-4304-9D24-1453E318C6A4}" presName="Accent" presStyleLbl="node1" presStyleIdx="4" presStyleCnt="6"/>
      <dgm:spPr>
        <a:solidFill>
          <a:schemeClr val="tx1"/>
        </a:solidFill>
        <a:ln>
          <a:noFill/>
        </a:ln>
      </dgm:spPr>
    </dgm:pt>
    <dgm:pt modelId="{4CC8EBCD-96D4-48A7-A082-E4843D088663}" type="pres">
      <dgm:prSet presAssocID="{77BE1F4E-118D-4304-9D24-1453E318C6A4}" presName="ParentBackground1" presStyleCnt="0"/>
      <dgm:spPr/>
    </dgm:pt>
    <dgm:pt modelId="{C70E5E5A-85ED-4124-9D65-ACB6ECD0D091}" type="pres">
      <dgm:prSet presAssocID="{77BE1F4E-118D-4304-9D24-1453E318C6A4}" presName="ParentBackground" presStyleLbl="node1" presStyleIdx="5" presStyleCnt="6"/>
      <dgm:spPr/>
      <dgm:t>
        <a:bodyPr/>
        <a:lstStyle/>
        <a:p>
          <a:endParaRPr lang="es-ES"/>
        </a:p>
      </dgm:t>
    </dgm:pt>
    <dgm:pt modelId="{DBEC0F9E-D053-416E-86A6-D3E669A6BF39}" type="pres">
      <dgm:prSet presAssocID="{77BE1F4E-118D-4304-9D24-1453E318C6A4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8C2F95-D01A-48D3-B066-1E5E944992B2}" type="presOf" srcId="{1C211810-EC35-4323-AB8E-165A73483C3E}" destId="{2E9D8639-635A-47CA-82F5-C8FE2CDE2FEF}" srcOrd="0" destOrd="0" presId="urn:microsoft.com/office/officeart/2018/layout/CircleProcess"/>
    <dgm:cxn modelId="{183660AD-05F2-4AA9-9EAD-26056BF51A7C}" type="presOf" srcId="{DD74854D-9AD4-46C9-B382-1CA361ECF03B}" destId="{58985FCD-1DF8-48A5-AAAD-8E6AADA6A3C2}" srcOrd="0" destOrd="0" presId="urn:microsoft.com/office/officeart/2018/layout/CircleProcess"/>
    <dgm:cxn modelId="{003B5321-F5D7-43B1-B966-03B47AC74BD9}" type="presOf" srcId="{77BE1F4E-118D-4304-9D24-1453E318C6A4}" destId="{DBEC0F9E-D053-416E-86A6-D3E669A6BF39}" srcOrd="1" destOrd="0" presId="urn:microsoft.com/office/officeart/2018/layout/CircleProcess"/>
    <dgm:cxn modelId="{369B7F82-15F3-4437-8D1E-66B7139E80FF}" type="presOf" srcId="{1C211810-EC35-4323-AB8E-165A73483C3E}" destId="{3DF83759-5939-4F66-9356-FA4097F79CF0}" srcOrd="1" destOrd="0" presId="urn:microsoft.com/office/officeart/2018/layout/CircleProcess"/>
    <dgm:cxn modelId="{411375EA-CA21-4857-A0F7-F3B9D675AE3D}" srcId="{DD74854D-9AD4-46C9-B382-1CA361ECF03B}" destId="{77BE1F4E-118D-4304-9D24-1453E318C6A4}" srcOrd="0" destOrd="0" parTransId="{C603C84C-616C-4EE6-B5A5-08B6A7AD0230}" sibTransId="{19C5824F-42F8-4292-9143-AB06C37B1DC6}"/>
    <dgm:cxn modelId="{EEA78C54-267E-4935-B823-A36B13051562}" type="presOf" srcId="{D5EE77C5-9CDD-4F68-A126-AD345E7A8042}" destId="{84204330-F53F-4FBD-8F96-3E7103937BAE}" srcOrd="1" destOrd="0" presId="urn:microsoft.com/office/officeart/2018/layout/CircleProcess"/>
    <dgm:cxn modelId="{51BD491B-EE14-4B6E-BFBA-D1F44668A872}" type="presOf" srcId="{77BE1F4E-118D-4304-9D24-1453E318C6A4}" destId="{C70E5E5A-85ED-4124-9D65-ACB6ECD0D091}" srcOrd="0" destOrd="0" presId="urn:microsoft.com/office/officeart/2018/layout/CircleProcess"/>
    <dgm:cxn modelId="{C1D6266E-7CBE-41CE-8C60-5BCB26F81765}" srcId="{DD74854D-9AD4-46C9-B382-1CA361ECF03B}" destId="{1C211810-EC35-4323-AB8E-165A73483C3E}" srcOrd="2" destOrd="0" parTransId="{970EDB94-05D8-41A1-9D63-B2858FF90223}" sibTransId="{EFDFF833-2389-49F2-A8D2-EE54261B86F2}"/>
    <dgm:cxn modelId="{654E655A-7BEE-4010-8F1B-1E6EAC0EB464}" srcId="{DD74854D-9AD4-46C9-B382-1CA361ECF03B}" destId="{D5EE77C5-9CDD-4F68-A126-AD345E7A8042}" srcOrd="1" destOrd="0" parTransId="{D60D2118-7C86-4CCA-96B8-D7948643FF4F}" sibTransId="{EA9EF87C-A61F-4517-8D7D-A43FC75D6920}"/>
    <dgm:cxn modelId="{ACA92987-C120-4C8D-AFF6-367A54EEA74F}" type="presOf" srcId="{D5EE77C5-9CDD-4F68-A126-AD345E7A8042}" destId="{64B1D1D9-992F-46DA-8F20-3B9BE2D5030F}" srcOrd="0" destOrd="0" presId="urn:microsoft.com/office/officeart/2018/layout/CircleProcess"/>
    <dgm:cxn modelId="{346A9DB0-2CCD-4954-A866-1D5D1A816DCF}" type="presParOf" srcId="{58985FCD-1DF8-48A5-AAAD-8E6AADA6A3C2}" destId="{F4D580C2-594A-4C69-ADCF-37EC029FDCC9}" srcOrd="0" destOrd="0" presId="urn:microsoft.com/office/officeart/2018/layout/CircleProcess"/>
    <dgm:cxn modelId="{93C63595-FDF5-4B5C-94C3-20496A06D378}" type="presParOf" srcId="{F4D580C2-594A-4C69-ADCF-37EC029FDCC9}" destId="{F55F095A-EF2D-4E7B-B3A2-D01921607CB3}" srcOrd="0" destOrd="0" presId="urn:microsoft.com/office/officeart/2018/layout/CircleProcess"/>
    <dgm:cxn modelId="{9C0D6FDD-2DB0-4C6A-8867-E52DD207C5A6}" type="presParOf" srcId="{58985FCD-1DF8-48A5-AAAD-8E6AADA6A3C2}" destId="{E661F07F-B585-4293-BA80-0F0A4E6C9AFC}" srcOrd="1" destOrd="0" presId="urn:microsoft.com/office/officeart/2018/layout/CircleProcess"/>
    <dgm:cxn modelId="{DAE806C5-5B92-478A-BA62-CFEA4479CFB6}" type="presParOf" srcId="{E661F07F-B585-4293-BA80-0F0A4E6C9AFC}" destId="{2E9D8639-635A-47CA-82F5-C8FE2CDE2FEF}" srcOrd="0" destOrd="0" presId="urn:microsoft.com/office/officeart/2018/layout/CircleProcess"/>
    <dgm:cxn modelId="{B1EB7FA7-69C6-4B6A-9B55-D75BCE3C38B1}" type="presParOf" srcId="{58985FCD-1DF8-48A5-AAAD-8E6AADA6A3C2}" destId="{3DF83759-5939-4F66-9356-FA4097F79CF0}" srcOrd="2" destOrd="0" presId="urn:microsoft.com/office/officeart/2018/layout/CircleProcess"/>
    <dgm:cxn modelId="{73CA2A76-C05C-4BDB-9205-68135FD0D9A7}" type="presParOf" srcId="{58985FCD-1DF8-48A5-AAAD-8E6AADA6A3C2}" destId="{38842F02-F8E5-4E8F-9E89-123E1DC99B7B}" srcOrd="3" destOrd="0" presId="urn:microsoft.com/office/officeart/2018/layout/CircleProcess"/>
    <dgm:cxn modelId="{566684F1-5801-48BB-9750-B1C4C5CEE8B5}" type="presParOf" srcId="{38842F02-F8E5-4E8F-9E89-123E1DC99B7B}" destId="{3C45A882-C932-4A7A-AACC-873CAABAC936}" srcOrd="0" destOrd="0" presId="urn:microsoft.com/office/officeart/2018/layout/CircleProcess"/>
    <dgm:cxn modelId="{1919B8BB-5DC8-4B09-AA3B-F0A65197CA26}" type="presParOf" srcId="{58985FCD-1DF8-48A5-AAAD-8E6AADA6A3C2}" destId="{6FED367A-050C-479A-A75D-F57E94E1DB89}" srcOrd="4" destOrd="0" presId="urn:microsoft.com/office/officeart/2018/layout/CircleProcess"/>
    <dgm:cxn modelId="{A907123B-7D76-4EB2-9BCB-75E2BDC41167}" type="presParOf" srcId="{6FED367A-050C-479A-A75D-F57E94E1DB89}" destId="{64B1D1D9-992F-46DA-8F20-3B9BE2D5030F}" srcOrd="0" destOrd="0" presId="urn:microsoft.com/office/officeart/2018/layout/CircleProcess"/>
    <dgm:cxn modelId="{1E646502-D240-4E6C-9BBF-ADA79C99FB00}" type="presParOf" srcId="{58985FCD-1DF8-48A5-AAAD-8E6AADA6A3C2}" destId="{84204330-F53F-4FBD-8F96-3E7103937BAE}" srcOrd="5" destOrd="0" presId="urn:microsoft.com/office/officeart/2018/layout/CircleProcess"/>
    <dgm:cxn modelId="{F357A8DB-F5A2-4F04-8BF4-F7ECC217DF83}" type="presParOf" srcId="{58985FCD-1DF8-48A5-AAAD-8E6AADA6A3C2}" destId="{425F2E4C-EB30-4A71-9D7A-FD9E04A5D135}" srcOrd="6" destOrd="0" presId="urn:microsoft.com/office/officeart/2018/layout/CircleProcess"/>
    <dgm:cxn modelId="{09EC25FD-C1B9-4323-831C-BCC041199758}" type="presParOf" srcId="{425F2E4C-EB30-4A71-9D7A-FD9E04A5D135}" destId="{E2923B5A-B89A-4865-B34E-436A3447BFF4}" srcOrd="0" destOrd="0" presId="urn:microsoft.com/office/officeart/2018/layout/CircleProcess"/>
    <dgm:cxn modelId="{C461D29A-625D-4378-B283-0F2E63656919}" type="presParOf" srcId="{58985FCD-1DF8-48A5-AAAD-8E6AADA6A3C2}" destId="{4CC8EBCD-96D4-48A7-A082-E4843D088663}" srcOrd="7" destOrd="0" presId="urn:microsoft.com/office/officeart/2018/layout/CircleProcess"/>
    <dgm:cxn modelId="{D91D103E-51CF-408F-9E88-D759AEB4A701}" type="presParOf" srcId="{4CC8EBCD-96D4-48A7-A082-E4843D088663}" destId="{C70E5E5A-85ED-4124-9D65-ACB6ECD0D091}" srcOrd="0" destOrd="0" presId="urn:microsoft.com/office/officeart/2018/layout/CircleProcess"/>
    <dgm:cxn modelId="{E622ECCF-01B2-4D9B-8B4A-CDAC9EAC5FC8}" type="presParOf" srcId="{58985FCD-1DF8-48A5-AAAD-8E6AADA6A3C2}" destId="{DBEC0F9E-D053-416E-86A6-D3E669A6BF39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E65CB-39BE-4F58-A058-E9E9A06A64D9}">
      <dsp:nvSpPr>
        <dsp:cNvPr id="0" name=""/>
        <dsp:cNvSpPr/>
      </dsp:nvSpPr>
      <dsp:spPr>
        <a:xfrm>
          <a:off x="35270" y="1110111"/>
          <a:ext cx="1548002" cy="1331996"/>
        </a:xfrm>
        <a:prstGeom prst="flowChartPreparation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FAACB-462F-4294-B1B4-B73D8CEC0815}">
      <dsp:nvSpPr>
        <dsp:cNvPr id="0" name=""/>
        <dsp:cNvSpPr/>
      </dsp:nvSpPr>
      <dsp:spPr>
        <a:xfrm>
          <a:off x="343494" y="1384228"/>
          <a:ext cx="931551" cy="78376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E6FA90-AC99-43EC-A200-166B1A53B2C2}">
      <dsp:nvSpPr>
        <dsp:cNvPr id="0" name=""/>
        <dsp:cNvSpPr/>
      </dsp:nvSpPr>
      <dsp:spPr>
        <a:xfrm>
          <a:off x="1325708" y="1819553"/>
          <a:ext cx="1561717" cy="1321749"/>
        </a:xfrm>
        <a:prstGeom prst="flowChartPreparati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400" b="1" kern="1200" noProof="0" dirty="0">
              <a:solidFill>
                <a:schemeClr val="bg1"/>
              </a:solidFill>
              <a:latin typeface="+mn-lt"/>
            </a:rPr>
            <a:t>JUEZAS PENALES</a:t>
          </a:r>
        </a:p>
      </dsp:txBody>
      <dsp:txXfrm>
        <a:off x="1638051" y="1819553"/>
        <a:ext cx="937031" cy="1321749"/>
      </dsp:txXfrm>
    </dsp:sp>
    <dsp:sp modelId="{E9CB5544-ED5D-47A4-A8FA-D0571D9171C8}">
      <dsp:nvSpPr>
        <dsp:cNvPr id="0" name=""/>
        <dsp:cNvSpPr/>
      </dsp:nvSpPr>
      <dsp:spPr>
        <a:xfrm>
          <a:off x="3901617" y="458997"/>
          <a:ext cx="1548002" cy="1331996"/>
        </a:xfrm>
        <a:prstGeom prst="flowChartPreparation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EEF91A-CAFC-464F-88D4-9DA57A8B23EC}">
      <dsp:nvSpPr>
        <dsp:cNvPr id="0" name=""/>
        <dsp:cNvSpPr/>
      </dsp:nvSpPr>
      <dsp:spPr>
        <a:xfrm>
          <a:off x="4173814" y="765910"/>
          <a:ext cx="1011942" cy="87356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7455A-6C1A-4CAB-9F68-08F3610F3C65}">
      <dsp:nvSpPr>
        <dsp:cNvPr id="0" name=""/>
        <dsp:cNvSpPr/>
      </dsp:nvSpPr>
      <dsp:spPr>
        <a:xfrm>
          <a:off x="1339436" y="445892"/>
          <a:ext cx="1547997" cy="1332000"/>
        </a:xfrm>
        <a:prstGeom prst="flowChartPreparati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400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CITADORES</a:t>
          </a:r>
        </a:p>
      </dsp:txBody>
      <dsp:txXfrm>
        <a:off x="1649035" y="445892"/>
        <a:ext cx="928799" cy="1332000"/>
      </dsp:txXfrm>
    </dsp:sp>
    <dsp:sp modelId="{3A4F3BE5-13AD-494A-B3E8-43F430ACE63A}">
      <dsp:nvSpPr>
        <dsp:cNvPr id="0" name=""/>
        <dsp:cNvSpPr/>
      </dsp:nvSpPr>
      <dsp:spPr>
        <a:xfrm>
          <a:off x="2609905" y="2509999"/>
          <a:ext cx="1548002" cy="1331996"/>
        </a:xfrm>
        <a:prstGeom prst="flowChartPreparation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909A37-1648-4406-828A-52CA4480EB80}">
      <dsp:nvSpPr>
        <dsp:cNvPr id="0" name=""/>
        <dsp:cNvSpPr/>
      </dsp:nvSpPr>
      <dsp:spPr>
        <a:xfrm>
          <a:off x="2903814" y="2761577"/>
          <a:ext cx="960177" cy="828811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8B776-469E-4189-BC8B-1BD6C91D2FC7}">
      <dsp:nvSpPr>
        <dsp:cNvPr id="0" name=""/>
        <dsp:cNvSpPr/>
      </dsp:nvSpPr>
      <dsp:spPr>
        <a:xfrm>
          <a:off x="2621213" y="1134360"/>
          <a:ext cx="1547997" cy="1332000"/>
        </a:xfrm>
        <a:prstGeom prst="flowChartPreparati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400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VIOLENCIA DE GÉNERO</a:t>
          </a:r>
        </a:p>
      </dsp:txBody>
      <dsp:txXfrm>
        <a:off x="2930812" y="1134360"/>
        <a:ext cx="928799" cy="133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F095A-EF2D-4E7B-B3A2-D01921607CB3}">
      <dsp:nvSpPr>
        <dsp:cNvPr id="0" name=""/>
        <dsp:cNvSpPr/>
      </dsp:nvSpPr>
      <dsp:spPr>
        <a:xfrm>
          <a:off x="5296868" y="774115"/>
          <a:ext cx="2050612" cy="2050992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D8639-635A-47CA-82F5-C8FE2CDE2FEF}">
      <dsp:nvSpPr>
        <dsp:cNvPr id="0" name=""/>
        <dsp:cNvSpPr/>
      </dsp:nvSpPr>
      <dsp:spPr>
        <a:xfrm>
          <a:off x="5364954" y="842493"/>
          <a:ext cx="1914439" cy="1914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/>
            <a:t>FAMILIAR</a:t>
          </a:r>
        </a:p>
      </dsp:txBody>
      <dsp:txXfrm>
        <a:off x="5638636" y="1116007"/>
        <a:ext cx="1367075" cy="1367208"/>
      </dsp:txXfrm>
    </dsp:sp>
    <dsp:sp modelId="{3C45A882-C932-4A7A-AACC-873CAABAC936}">
      <dsp:nvSpPr>
        <dsp:cNvPr id="0" name=""/>
        <dsp:cNvSpPr/>
      </dsp:nvSpPr>
      <dsp:spPr>
        <a:xfrm rot="2700000">
          <a:off x="3179970" y="776594"/>
          <a:ext cx="2045673" cy="2045673"/>
        </a:xfrm>
        <a:prstGeom prst="teardrop">
          <a:avLst>
            <a:gd name="adj" fmla="val 100000"/>
          </a:avLst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D1D9-992F-46DA-8F20-3B9BE2D5030F}">
      <dsp:nvSpPr>
        <dsp:cNvPr id="0" name=""/>
        <dsp:cNvSpPr/>
      </dsp:nvSpPr>
      <dsp:spPr>
        <a:xfrm>
          <a:off x="3245588" y="842493"/>
          <a:ext cx="1914439" cy="1914235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noProof="0" dirty="0">
              <a:solidFill>
                <a:schemeClr val="accent1"/>
              </a:solidFill>
            </a:rPr>
            <a:t>PAREJA</a:t>
          </a:r>
        </a:p>
      </dsp:txBody>
      <dsp:txXfrm>
        <a:off x="3519270" y="1116007"/>
        <a:ext cx="1367075" cy="1367208"/>
      </dsp:txXfrm>
    </dsp:sp>
    <dsp:sp modelId="{E2923B5A-B89A-4865-B34E-436A3447BFF4}">
      <dsp:nvSpPr>
        <dsp:cNvPr id="0" name=""/>
        <dsp:cNvSpPr/>
      </dsp:nvSpPr>
      <dsp:spPr>
        <a:xfrm rot="2700000">
          <a:off x="1060604" y="776594"/>
          <a:ext cx="2045673" cy="2045673"/>
        </a:xfrm>
        <a:prstGeom prst="teardrop">
          <a:avLst>
            <a:gd name="adj" fmla="val 100000"/>
          </a:avLst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E5E5A-85ED-4124-9D65-ACB6ECD0D091}">
      <dsp:nvSpPr>
        <dsp:cNvPr id="0" name=""/>
        <dsp:cNvSpPr/>
      </dsp:nvSpPr>
      <dsp:spPr>
        <a:xfrm>
          <a:off x="1126221" y="842493"/>
          <a:ext cx="1914439" cy="1914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/>
            <a:t>INDIVIDUAL</a:t>
          </a:r>
        </a:p>
      </dsp:txBody>
      <dsp:txXfrm>
        <a:off x="1399903" y="1116007"/>
        <a:ext cx="1367075" cy="1367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F095A-EF2D-4E7B-B3A2-D01921607CB3}">
      <dsp:nvSpPr>
        <dsp:cNvPr id="0" name=""/>
        <dsp:cNvSpPr/>
      </dsp:nvSpPr>
      <dsp:spPr>
        <a:xfrm>
          <a:off x="5322241" y="841086"/>
          <a:ext cx="2228017" cy="2228429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D8639-635A-47CA-82F5-C8FE2CDE2FEF}">
      <dsp:nvSpPr>
        <dsp:cNvPr id="0" name=""/>
        <dsp:cNvSpPr/>
      </dsp:nvSpPr>
      <dsp:spPr>
        <a:xfrm>
          <a:off x="5396218" y="915380"/>
          <a:ext cx="2080063" cy="207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/>
            <a:t>CONSIDERA-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/>
            <a:t>CIONES</a:t>
          </a:r>
        </a:p>
      </dsp:txBody>
      <dsp:txXfrm>
        <a:off x="5693577" y="1212556"/>
        <a:ext cx="1485345" cy="1485489"/>
      </dsp:txXfrm>
    </dsp:sp>
    <dsp:sp modelId="{3C45A882-C932-4A7A-AACC-873CAABAC936}">
      <dsp:nvSpPr>
        <dsp:cNvPr id="0" name=""/>
        <dsp:cNvSpPr/>
      </dsp:nvSpPr>
      <dsp:spPr>
        <a:xfrm rot="2700000">
          <a:off x="3022204" y="843780"/>
          <a:ext cx="2222651" cy="2222651"/>
        </a:xfrm>
        <a:prstGeom prst="teardrop">
          <a:avLst>
            <a:gd name="adj" fmla="val 100000"/>
          </a:avLst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D1D9-992F-46DA-8F20-3B9BE2D5030F}">
      <dsp:nvSpPr>
        <dsp:cNvPr id="0" name=""/>
        <dsp:cNvSpPr/>
      </dsp:nvSpPr>
      <dsp:spPr>
        <a:xfrm>
          <a:off x="3093498" y="915380"/>
          <a:ext cx="2080063" cy="2079841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>
              <a:solidFill>
                <a:schemeClr val="accent1"/>
              </a:solidFill>
            </a:rPr>
            <a:t>FEMINICIDIO</a:t>
          </a:r>
        </a:p>
      </dsp:txBody>
      <dsp:txXfrm>
        <a:off x="3390857" y="1212556"/>
        <a:ext cx="1485345" cy="1485489"/>
      </dsp:txXfrm>
    </dsp:sp>
    <dsp:sp modelId="{E2923B5A-B89A-4865-B34E-436A3447BFF4}">
      <dsp:nvSpPr>
        <dsp:cNvPr id="0" name=""/>
        <dsp:cNvSpPr/>
      </dsp:nvSpPr>
      <dsp:spPr>
        <a:xfrm rot="2700000">
          <a:off x="719484" y="843780"/>
          <a:ext cx="2222651" cy="2222651"/>
        </a:xfrm>
        <a:prstGeom prst="teardrop">
          <a:avLst>
            <a:gd name="adj" fmla="val 100000"/>
          </a:avLst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E5E5A-85ED-4124-9D65-ACB6ECD0D091}">
      <dsp:nvSpPr>
        <dsp:cNvPr id="0" name=""/>
        <dsp:cNvSpPr/>
      </dsp:nvSpPr>
      <dsp:spPr>
        <a:xfrm>
          <a:off x="790778" y="915380"/>
          <a:ext cx="2080063" cy="207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/>
            <a:t>HECHOS</a:t>
          </a:r>
        </a:p>
      </dsp:txBody>
      <dsp:txXfrm>
        <a:off x="1088138" y="1212556"/>
        <a:ext cx="1485345" cy="148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981E5B2-D57E-4237-84C6-E18CDF51EB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5AF4FB-B11D-43A9-8F14-8A3074C83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67451-8D50-47BC-A6EC-71E3B1715201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9333FD-41FA-47CB-9E56-BD8D794738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DCC33E-18EB-430F-8424-3793C21198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AB115-FA9C-43CF-8722-AADA8C87493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959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5B461-5608-4FD4-A327-9703697D67AA}" type="datetimeFigureOut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0A1CA-5646-4C38-A617-1560A65D9C6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4205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0A1CA-5646-4C38-A617-1560A65D9C6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48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0A1CA-5646-4C38-A617-1560A65D9C6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0A1CA-5646-4C38-A617-1560A65D9C69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054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0A1CA-5646-4C38-A617-1560A65D9C69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8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DD956A-F2B4-466E-A601-1DCEA727E5B8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B145A-11E0-4CD3-B2B8-405ECBAE8737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84CF3-0BE9-49A2-81E6-CCBBE4A40848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agen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ángulo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342DD-E127-4B4A-B27B-6438F93DEC8A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6" name="Cuadro de texto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Cuadro de texto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Imagen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ángulo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B9E39-2ACD-470B-9C19-6E758AE556B1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agen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369640-6FB1-49FD-BDEE-8D41471D69B9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A860-B530-43F8-894C-0D8E6A9C1DE4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01643E-5B4A-435E-AAB9-37ED7058BA4A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5EAAB1AA-D3C2-4512-9B9A-958AE528212A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6456DE-C2C0-4D83-A68C-A4B9A5C99EEB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6E63F2-23DA-433C-A6FC-903B5804505A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74BB1-E186-4B30-A71A-5677A317ADEC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agen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E7D30-9648-4CC6-9AE3-C458107A1C69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n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6425E9-5832-45AC-8C03-36EDE69C854B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9A4A43-2A6A-4FD0-B954-5BFACE889691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B0CCDD-D565-4851-952B-D80CD0AFE5BC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B800FE-1AD8-418C-B32C-9BEF919C4907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B4CF47-E533-4A70-BF49-6C810311C9C9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quelia.republica.com/compras/mochila-de-maternidad-greenwich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lternativaverdeporasturias.es/nos-unimos-celebraciones-dia-del-orgullo-lgtbi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12" Type="http://schemas.openxmlformats.org/officeDocument/2006/relationships/hyperlink" Target="http://lesbicanarias.es/2013/06/26/el-tribunal-supremo-de-eeuu-declara-incostitucional-la-ley-que-excluye-el-matrimonio-homosexual/trackbac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hyperlink" Target="mailto:legalcata@hot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hyperlink" Target="https://culturacientifica.com/2018/08/19/violencia-de-genero/" TargetMode="External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elpaiscanario.com/anc-apoya-activamente-al-colectivo-lgtbi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5" Type="http://schemas.openxmlformats.org/officeDocument/2006/relationships/image" Target="../media/image14.jp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hyperlink" Target="https://boletinboces.wordpress.com/2015/08/31/necesario-basar-los-pensamientos-en-evidencias-y-no-en-creencias/" TargetMode="External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ramo de flores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9"/>
            <a:ext cx="12192000" cy="6857991"/>
          </a:xfrm>
          <a:prstGeom prst="rect">
            <a:avLst/>
          </a:prstGeom>
        </p:spPr>
      </p:pic>
      <p:sp>
        <p:nvSpPr>
          <p:cNvPr id="110" name="Rectángulo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3630" y="4971750"/>
            <a:ext cx="8133478" cy="940240"/>
          </a:xfrm>
        </p:spPr>
        <p:txBody>
          <a:bodyPr rtlCol="0">
            <a:noAutofit/>
          </a:bodyPr>
          <a:lstStyle/>
          <a:p>
            <a:pPr rtl="0"/>
            <a:r>
              <a:rPr lang="es-ES" sz="4000" dirty="0"/>
              <a:t>ASPECTOS GENERALES – PERSPECTIVA DE GENERO  en la ACTIVIDAD JUDICIAL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411EED-1D6C-4DB0-82EE-EFED46810D03}"/>
              </a:ext>
            </a:extLst>
          </p:cNvPr>
          <p:cNvSpPr txBox="1"/>
          <p:nvPr/>
        </p:nvSpPr>
        <p:spPr>
          <a:xfrm>
            <a:off x="9111715" y="4429596"/>
            <a:ext cx="3077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Catalina Ma. Manrique Calderón</a:t>
            </a:r>
          </a:p>
          <a:p>
            <a:r>
              <a:rPr lang="es-CO" dirty="0"/>
              <a:t>Juez Segunda Penal del Circuito de Garzón</a:t>
            </a:r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Principales instrumentos internacionales: DERECHOS DE LAS MUJERES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D2A92-EF2C-4BDE-B536-8B264181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124075"/>
            <a:ext cx="10979785" cy="415480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CO" sz="2600" dirty="0">
                <a:solidFill>
                  <a:schemeClr val="bg1"/>
                </a:solidFill>
              </a:rPr>
              <a:t>CONVENCIÓN SOBRE LA ELMINACIÓN DE TODAS LAS FORMAS DE DISCRIMINACIÓN CONTRA LA MUJER (CEDAW): ONU. 1979.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CO" sz="2600" dirty="0"/>
              <a:t>Insta a adoptar medidas que modifiquen patrones socioculturales de prácticas basadas en superioridad de sexos.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s-CO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s-CO" sz="2600" dirty="0">
                <a:solidFill>
                  <a:schemeClr val="bg1"/>
                </a:solidFill>
              </a:rPr>
              <a:t>2. RECOMENDACIÓN GENERAL No 19 – COMITÉ PARA LA ELIMINACIÓN DE LA DISCRIMINACIÓN CONTRA LA MUJER: </a:t>
            </a:r>
            <a:r>
              <a:rPr lang="es-CO" sz="2600" dirty="0"/>
              <a:t>Violencia como forma de discriminación. </a:t>
            </a:r>
          </a:p>
          <a:p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72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88D9F84-FF5A-451F-AEFD-0316DA175299}"/>
              </a:ext>
            </a:extLst>
          </p:cNvPr>
          <p:cNvSpPr txBox="1">
            <a:spLocks/>
          </p:cNvSpPr>
          <p:nvPr/>
        </p:nvSpPr>
        <p:spPr>
          <a:xfrm>
            <a:off x="132081" y="121921"/>
            <a:ext cx="11623040" cy="6664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CO" sz="2600" dirty="0">
                <a:solidFill>
                  <a:schemeClr val="bg1"/>
                </a:solidFill>
              </a:rPr>
              <a:t>3. </a:t>
            </a:r>
            <a:r>
              <a:rPr lang="es-CO" sz="2600" b="1" dirty="0">
                <a:solidFill>
                  <a:schemeClr val="bg1"/>
                </a:solidFill>
              </a:rPr>
              <a:t>DECLARACIÓN SOBRE LA ELIMINACIÓN DE LA VIOLENCIA CONTRA LA MUJER</a:t>
            </a:r>
            <a:r>
              <a:rPr lang="es-CO" sz="2600" dirty="0">
                <a:solidFill>
                  <a:schemeClr val="bg1"/>
                </a:solidFill>
              </a:rPr>
              <a:t>: Dic.1993.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CO" sz="2600" dirty="0"/>
              <a:t>La violencia contra la mujer es una violación a los derechos humanos y las libertades fundamentales, impidiéndoles gozar de éstos (raza, situación migratoria, discapacidad, conflicto armado incrementan esa vulnerabilidad).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CO" sz="2600" dirty="0">
                <a:solidFill>
                  <a:schemeClr val="bg1"/>
                </a:solidFill>
              </a:rPr>
              <a:t>4. </a:t>
            </a:r>
            <a:r>
              <a:rPr lang="es-CO" sz="2600" b="1" dirty="0">
                <a:solidFill>
                  <a:schemeClr val="bg1"/>
                </a:solidFill>
              </a:rPr>
              <a:t>CONVENCIÓN INTERAMERICANA PARA PREVENIR, SANCIONAR Y ERRADICAR LA VIOLENCIA CONTRA LA MUJER (CONVENCIÓN BELEN DO PARA): </a:t>
            </a:r>
            <a:r>
              <a:rPr lang="es-CO" sz="2600" b="1" dirty="0"/>
              <a:t>1994. </a:t>
            </a:r>
            <a:r>
              <a:rPr lang="es-CO" sz="2600" dirty="0"/>
              <a:t>Convención Americana de Derecho Humanos. OEA.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CO" sz="2200" dirty="0"/>
              <a:t>Violencia: cualquier acción o conducta basada en género que cause muerte, daño o sufrimiento físico, sexual o psicológico a la mujer en el ámbito público y privado.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</a:rPr>
              <a:t>5. </a:t>
            </a:r>
            <a:r>
              <a:rPr lang="es-CO" b="1" dirty="0">
                <a:solidFill>
                  <a:schemeClr val="bg1"/>
                </a:solidFill>
              </a:rPr>
              <a:t>ESTATUTO DE ROMA – CORTE PENAL INTERNACIONAL</a:t>
            </a:r>
            <a:r>
              <a:rPr lang="es-CO" dirty="0">
                <a:solidFill>
                  <a:schemeClr val="bg1"/>
                </a:solidFill>
              </a:rPr>
              <a:t>: </a:t>
            </a:r>
            <a:r>
              <a:rPr lang="es-CO" dirty="0"/>
              <a:t>consignó como delito internacional la violencia de género </a:t>
            </a:r>
            <a:r>
              <a:rPr lang="es-CO" dirty="0">
                <a:sym typeface="Wingdings" panose="05000000000000000000" pitchFamily="2" charset="2"/>
              </a:rPr>
              <a:t> </a:t>
            </a:r>
            <a:r>
              <a:rPr lang="es-CO" i="1" dirty="0">
                <a:sym typeface="Wingdings" panose="05000000000000000000" pitchFamily="2" charset="2"/>
              </a:rPr>
              <a:t>violación, esclavitud sexual, prostitución forzada, embarazo forzado, esterilización forzada u otros abusos sexuales de gravedad comparable.</a:t>
            </a:r>
            <a:endParaRPr lang="es-CO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69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IGUALDAD Y NO DISCRIMINACIÓN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3D3C7B-8B82-4D87-B882-85A03F848209}"/>
              </a:ext>
            </a:extLst>
          </p:cNvPr>
          <p:cNvSpPr/>
          <p:nvPr/>
        </p:nvSpPr>
        <p:spPr>
          <a:xfrm>
            <a:off x="365760" y="2794000"/>
            <a:ext cx="11460480" cy="4015971"/>
          </a:xfrm>
          <a:prstGeom prst="rect">
            <a:avLst/>
          </a:prstGeom>
          <a:ln w="25400" cmpd="dbl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8 DE 1992 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Reconoce derechos patrimoniales de la mujer.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28 DE 1932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Confirió a las mujeres casadas capacidad civil plena.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1972 DE 1933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Permitió a las mujeres acceder a la universidad.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ACTO LEGISLATIVO 03 DE 1954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Permitió el derecho al sufragio femenino.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75 DE 1968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Permitió a las mujeres ejercer la patria potestad sobre sus hijos.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1260 DE 1970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Eliminó para las mujeres la obligación de llevar el apellido de su esposo.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2820 De 1974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Eliminó la potestad marital y la obligación de la mujer de seguir el domicilio del marido. </a:t>
            </a:r>
            <a:endParaRPr lang="es-CO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812F367-0F20-4FA9-9B1B-501AD4BD9AFD}"/>
              </a:ext>
            </a:extLst>
          </p:cNvPr>
          <p:cNvSpPr/>
          <p:nvPr/>
        </p:nvSpPr>
        <p:spPr>
          <a:xfrm rot="5400000">
            <a:off x="5689600" y="2029603"/>
            <a:ext cx="477520" cy="56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77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F0A88-7B7F-435E-BAE5-5906D29A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DERECHO Y VIOLENCIA DE GÉNERO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738CB-56DA-4B08-8C5F-3609F04A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81" y="2153920"/>
            <a:ext cx="11186559" cy="3950852"/>
          </a:xfrm>
        </p:spPr>
        <p:txBody>
          <a:bodyPr>
            <a:normAutofit fontScale="92500" lnSpcReduction="10000"/>
          </a:bodyPr>
          <a:lstStyle/>
          <a:p>
            <a:r>
              <a:rPr lang="es-CO" sz="3200" dirty="0"/>
              <a:t>El art. 2° de la Ley 1257 de 2008 adoptó la definición VIOLENCIA de la </a:t>
            </a:r>
            <a:r>
              <a:rPr lang="es-CO" sz="3200" i="1" dirty="0"/>
              <a:t>Declaración sobre la eliminación de la violencia contra la mujer.</a:t>
            </a:r>
          </a:p>
          <a:p>
            <a:pPr marL="0" indent="0">
              <a:buNone/>
            </a:pPr>
            <a:endParaRPr lang="es-CO" sz="3200" i="1" dirty="0"/>
          </a:p>
          <a:p>
            <a:r>
              <a:rPr lang="es-CO" sz="3200" i="1" dirty="0"/>
              <a:t>MANIFESTACIONES </a:t>
            </a:r>
            <a:r>
              <a:rPr lang="es-CO" sz="3200" i="1" dirty="0">
                <a:sym typeface="Wingdings" panose="05000000000000000000" pitchFamily="2" charset="2"/>
              </a:rPr>
              <a:t> Verbal, física o psicológica. Pública o privada. De familia, cercanos o desconocidos. </a:t>
            </a:r>
          </a:p>
          <a:p>
            <a:pPr marL="0" indent="0">
              <a:buNone/>
            </a:pPr>
            <a:endParaRPr lang="es-CO" sz="3200" i="1" dirty="0">
              <a:sym typeface="Wingdings" panose="05000000000000000000" pitchFamily="2" charset="2"/>
            </a:endParaRPr>
          </a:p>
          <a:p>
            <a:r>
              <a:rPr lang="es-CO" sz="3200" i="1" dirty="0">
                <a:sym typeface="Wingdings" panose="05000000000000000000" pitchFamily="2" charset="2"/>
              </a:rPr>
              <a:t>TIPOS DE VIOLENCIA  Intrafamiliar, sexual y en el marco del conflicto armado. </a:t>
            </a:r>
            <a:endParaRPr lang="es-CO" sz="3200" i="1" dirty="0"/>
          </a:p>
        </p:txBody>
      </p:sp>
    </p:spTree>
    <p:extLst>
      <p:ext uri="{BB962C8B-B14F-4D97-AF65-F5344CB8AC3E}">
        <p14:creationId xmlns:p14="http://schemas.microsoft.com/office/powerpoint/2010/main" val="356633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B354131-7EB9-4090-9878-00599DF084DA}"/>
              </a:ext>
            </a:extLst>
          </p:cNvPr>
          <p:cNvSpPr txBox="1">
            <a:spLocks/>
          </p:cNvSpPr>
          <p:nvPr/>
        </p:nvSpPr>
        <p:spPr>
          <a:xfrm>
            <a:off x="132081" y="121921"/>
            <a:ext cx="11623040" cy="6664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CO" sz="2600" b="1" dirty="0">
                <a:solidFill>
                  <a:schemeClr val="bg1"/>
                </a:solidFill>
              </a:rPr>
              <a:t>VIOLENCIA INTRAFAMILIAR: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CO" sz="2600" i="1" dirty="0"/>
              <a:t>Actos de abuso físico, verbal o psicológico, violencia sexual o cualquier otro comportamiento dominante que un miembro de la familia comete sobre otro, con el ánimo de ejercer control sobre sus acciones.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CO" sz="2600" b="1" dirty="0">
                <a:solidFill>
                  <a:schemeClr val="bg1"/>
                </a:solidFill>
              </a:rPr>
              <a:t>VIOLENCIA SEXUAL: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CO" sz="2600" i="1" dirty="0"/>
              <a:t>Actos que atenta contra la dignidad, libertad e integridad física y psicológica de la víctima, entre ellos: relaciones sexuales bajo coacción física o psicológica, violaciones sistemáticas en el marco del conflicto armado, agresión mediante el uso de órganos sexuales, acoso sexual, humillación sexual, desnudez forzada, matrimonio o cohabitación forzada, denegación del uso de anticonceptivos o medidas contra enfermedades venéreas; actos de violencia que afectan la integridad sexual – mutilación femenina- inspecciones para comprobar virginidad. </a:t>
            </a:r>
            <a:endParaRPr lang="es-CO" sz="22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3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48FE042-A88A-4348-9BCD-F0B04F168B32}"/>
              </a:ext>
            </a:extLst>
          </p:cNvPr>
          <p:cNvSpPr/>
          <p:nvPr/>
        </p:nvSpPr>
        <p:spPr>
          <a:xfrm>
            <a:off x="0" y="-19572"/>
            <a:ext cx="11978640" cy="638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Derechos de víctimas de violencia sexual en el marco de un proceso judicial y los deberes de autoridades: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Gozar de espacios de confianza y seguridad para denunciar.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Credibilidad del testimonio.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revictimización – no reexperimentación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Participar activamente en la investigación y en el proceso judicial. Que comprendan las etapas judiciales. (Ley 1257/2008)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Atención medica, sanitaria y psicológica (protocolos de atención).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valoración de su comportamiento sexual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Medidas de protección (a falta de medida de aseguramiento).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Reserva de identidad y ubicación.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Baskerville Old Face" panose="02020602080505020303" pitchFamily="18" charset="0"/>
              <a:buChar char="-"/>
            </a:pPr>
            <a:r>
              <a:rPr lang="es-C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Medidas de reparación y con “vocación transformadora” = </a:t>
            </a:r>
            <a:r>
              <a:rPr lang="es-CO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reconocer que los hechos de violencia sexual son una manifestación de la violencia estructural y discriminación que sufren las mujeres en la sociedad y que se tenga en cuenta la opinión de la víctima en su entorno cultural al momento de establecer estas medidas. </a:t>
            </a:r>
            <a:endParaRPr lang="es-CO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2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F0A88-7B7F-435E-BAE5-5906D29A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DERECHO SEXUALES Y REPRODUCTIVOS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738CB-56DA-4B08-8C5F-3609F04A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761" y="5508738"/>
            <a:ext cx="3078879" cy="762000"/>
          </a:xfrm>
          <a:ln w="38100" cap="rnd" cmpd="tri">
            <a:solidFill>
              <a:schemeClr val="tx2">
                <a:lumMod val="10000"/>
              </a:schemeClr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SON? </a:t>
            </a:r>
            <a:endParaRPr lang="es-CO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O" sz="3200" i="1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B45369F0-52FF-4CDE-8564-DFAC3500F2CA}"/>
              </a:ext>
            </a:extLst>
          </p:cNvPr>
          <p:cNvSpPr/>
          <p:nvPr/>
        </p:nvSpPr>
        <p:spPr>
          <a:xfrm>
            <a:off x="4074160" y="2381132"/>
            <a:ext cx="8077200" cy="3342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i="1" dirty="0"/>
              <a:t>Hacen referencia a la capacidad de las personas de regular y tener el control de todas las cuestiones relativas a su sexualidad y reproducción sin coacción, violencia, discriminación y el derecho a tener acceso al sistema de salud. </a:t>
            </a:r>
            <a:endParaRPr lang="es-CO" sz="2400" dirty="0"/>
          </a:p>
          <a:p>
            <a:pPr algn="ctr"/>
            <a:endParaRPr lang="es-CO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DA1404-ADDF-42BD-B091-5F6E1FBFD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5660" y="2316564"/>
            <a:ext cx="32385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3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48CF20A-0B47-4FFD-9385-06125A56B3E1}"/>
              </a:ext>
            </a:extLst>
          </p:cNvPr>
          <p:cNvSpPr/>
          <p:nvPr/>
        </p:nvSpPr>
        <p:spPr>
          <a:xfrm>
            <a:off x="772160" y="325121"/>
            <a:ext cx="8788400" cy="62463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LISTADO DE DERECHOS SEXUALES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Libertad sexual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Autonomía, integridad y seguridad sexual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Privacidad sexual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Equidad sexual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Expresión sexual emocional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Libre asociación sexual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Toma de decisiones reproductivas libres y responsables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Educación sexual integral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Atención en salud sexual</a:t>
            </a:r>
            <a:endParaRPr lang="es-C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1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EBF997C6-126D-4981-974C-18A58DDEDB2D}"/>
              </a:ext>
            </a:extLst>
          </p:cNvPr>
          <p:cNvSpPr/>
          <p:nvPr/>
        </p:nvSpPr>
        <p:spPr>
          <a:xfrm>
            <a:off x="396240" y="335281"/>
            <a:ext cx="11125200" cy="646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LISTADO DE DERECHOS REPRODUCTIVOS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Decidir libre y responsablemente el numero de hijos, intervalo y disponer de información, educación y medios para lograrlo.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Decidir libre y responsablemente la posibilidad de maternidad o paternidad.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Decidir libremente el tipo de familia a formar.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Acceder a métodos anticonceptivos, aceptables y eficaces.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No sufrir discriminaciones o tratos desiguales por razón del embarazo o maternidad, estudio, trabajo y familia.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Servicios médicos y de salud que garanticen una maternidad segura, libre de riesgos en los periodos de gestación, parto y lactancia. Derecho a tener hijos sanos.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Contar con servicios educativos e información para garantizar la autonomía reproductiva.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Acceso a los beneficios científicos, contar con servicios accesibles que satisfagan las necesidades dentro de los mejores estándares de calidad.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2400" dirty="0"/>
              <a:t>Interrupción voluntaria del embarazo en los casos permitidos en la ley. C-355/2006</a:t>
            </a:r>
          </a:p>
        </p:txBody>
      </p:sp>
    </p:spTree>
    <p:extLst>
      <p:ext uri="{BB962C8B-B14F-4D97-AF65-F5344CB8AC3E}">
        <p14:creationId xmlns:p14="http://schemas.microsoft.com/office/powerpoint/2010/main" val="152685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F0A88-7B7F-435E-BAE5-5906D29A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1" y="753228"/>
            <a:ext cx="10627360" cy="1080938"/>
          </a:xfrm>
        </p:spPr>
        <p:txBody>
          <a:bodyPr>
            <a:normAutofit/>
          </a:bodyPr>
          <a:lstStyle/>
          <a:p>
            <a:r>
              <a:rPr lang="es-CO" dirty="0"/>
              <a:t>DERECHOS DE PERSONAS CON ORIENTACIONES SEXUALES E IDENTIDADES DE GÉNERO DIVERSAS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738CB-56DA-4B08-8C5F-3609F04A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21" y="2286000"/>
            <a:ext cx="7046159" cy="3058160"/>
          </a:xfrm>
        </p:spPr>
        <p:txBody>
          <a:bodyPr>
            <a:normAutofit fontScale="92500"/>
          </a:bodyPr>
          <a:lstStyle/>
          <a:p>
            <a:r>
              <a:rPr lang="es-CO" sz="3200" i="1" dirty="0"/>
              <a:t>Primacía histórica de la heterosexualidad (correspondencia del sexo y la identidad sexual).</a:t>
            </a:r>
          </a:p>
          <a:p>
            <a:pPr marL="0" indent="0">
              <a:buNone/>
            </a:pPr>
            <a:endParaRPr lang="es-CO" sz="3200" i="1" dirty="0"/>
          </a:p>
          <a:p>
            <a:r>
              <a:rPr lang="es-CO" sz="3200" i="1" dirty="0"/>
              <a:t>Solo hasta la Constitución de 1991 comienzan a superarse tales brechas. </a:t>
            </a:r>
          </a:p>
          <a:p>
            <a:pPr marL="0" indent="0">
              <a:buNone/>
            </a:pPr>
            <a:endParaRPr lang="es-CO" sz="3200" i="1" dirty="0"/>
          </a:p>
          <a:p>
            <a:pPr marL="0" indent="0">
              <a:buNone/>
            </a:pPr>
            <a:endParaRPr lang="es-CO" sz="32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58224A-35C8-4801-9D4A-AEEAF5CEF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416800" y="2286000"/>
            <a:ext cx="374904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8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GÉNERO Y OTROS CONCEPTOS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4A18AA87-EBD9-4E2C-9F7C-C535E0D00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75564"/>
              </p:ext>
            </p:extLst>
          </p:nvPr>
        </p:nvGraphicFramePr>
        <p:xfrm>
          <a:off x="680321" y="2053166"/>
          <a:ext cx="9692404" cy="405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02">
                  <a:extLst>
                    <a:ext uri="{9D8B030D-6E8A-4147-A177-3AD203B41FA5}">
                      <a16:colId xmlns:a16="http://schemas.microsoft.com/office/drawing/2014/main" val="3736020682"/>
                    </a:ext>
                  </a:extLst>
                </a:gridCol>
                <a:gridCol w="4846202">
                  <a:extLst>
                    <a:ext uri="{9D8B030D-6E8A-4147-A177-3AD203B41FA5}">
                      <a16:colId xmlns:a16="http://schemas.microsoft.com/office/drawing/2014/main" val="3338378128"/>
                    </a:ext>
                  </a:extLst>
                </a:gridCol>
              </a:tblGrid>
              <a:tr h="675268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ysClr val="windowText" lastClr="000000"/>
                          </a:solidFill>
                        </a:rPr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ysClr val="windowText" lastClr="000000"/>
                          </a:solidFill>
                        </a:rPr>
                        <a:t>DEFINICIÓN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96860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b="1" dirty="0">
                          <a:solidFill>
                            <a:sysClr val="windowText" lastClr="000000"/>
                          </a:solidFill>
                        </a:rPr>
                        <a:t>SEXO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Biológico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95356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GENERO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Cultural, social e histórico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77517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ESTEREOTIPO DE GENERO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Preconcepción – creencia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810935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ORIENTACION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Sentimiento/atracción por otr@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15113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IDENTIDAD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Vivencia interna del género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A505D91-243F-45BD-ABA6-4B3756FBD09E}"/>
              </a:ext>
            </a:extLst>
          </p:cNvPr>
          <p:cNvSpPr txBox="1">
            <a:spLocks/>
          </p:cNvSpPr>
          <p:nvPr/>
        </p:nvSpPr>
        <p:spPr>
          <a:xfrm>
            <a:off x="132081" y="121921"/>
            <a:ext cx="11623040" cy="3911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AutoNum type="arabicPeriod"/>
            </a:pPr>
            <a:r>
              <a:rPr lang="es-CO" sz="2600" dirty="0">
                <a:solidFill>
                  <a:schemeClr val="bg1"/>
                </a:solidFill>
              </a:rPr>
              <a:t>DERECHOS DE LAS PERSONAS CON ORIENTACIONES SEXUALES DIVERSAS (HOMOSEXUALES) – INTERSEXUALES - TRANSGENERISTAS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2600" dirty="0">
                <a:solidFill>
                  <a:schemeClr val="bg1"/>
                </a:solidFill>
              </a:rPr>
              <a:t>	</a:t>
            </a:r>
          </a:p>
          <a:p>
            <a:pPr marL="0" indent="0">
              <a:lnSpc>
                <a:spcPct val="110000"/>
              </a:lnSpc>
              <a:buNone/>
            </a:pPr>
            <a:endParaRPr lang="es-CO" sz="26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s-CO" sz="26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s-CO" sz="26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endParaRPr lang="es-CO" sz="26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s-CO" sz="26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s-CO" sz="2600" dirty="0">
              <a:solidFill>
                <a:schemeClr val="bg1"/>
              </a:solidFill>
            </a:endParaRPr>
          </a:p>
        </p:txBody>
      </p:sp>
      <p:graphicFrame>
        <p:nvGraphicFramePr>
          <p:cNvPr id="3" name="Marcador de posición de contenido 6" descr="Gráfico de proceso de SmartArt">
            <a:extLst>
              <a:ext uri="{FF2B5EF4-FFF2-40B4-BE49-F238E27FC236}">
                <a16:creationId xmlns:a16="http://schemas.microsoft.com/office/drawing/2014/main" id="{BFDB71FF-F3E5-4DA9-9FE1-C753240E5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23912"/>
              </p:ext>
            </p:extLst>
          </p:nvPr>
        </p:nvGraphicFramePr>
        <p:xfrm>
          <a:off x="1281508" y="741680"/>
          <a:ext cx="7984412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D571A321-E6B8-462D-870C-9C3F65DCA5FC}"/>
              </a:ext>
            </a:extLst>
          </p:cNvPr>
          <p:cNvSpPr/>
          <p:nvPr/>
        </p:nvSpPr>
        <p:spPr>
          <a:xfrm>
            <a:off x="2600961" y="5235257"/>
            <a:ext cx="2468880" cy="145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SITIOS PÚBLICOS.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61BFAA1-6795-460D-8F93-79774F2F28D9}"/>
              </a:ext>
            </a:extLst>
          </p:cNvPr>
          <p:cNvSpPr/>
          <p:nvPr/>
        </p:nvSpPr>
        <p:spPr>
          <a:xfrm>
            <a:off x="132081" y="4424680"/>
            <a:ext cx="2468880" cy="145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Estatuto docente. Sanción disciplinaria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6A508D4-43B2-4A22-AFEB-5F90444DEA8B}"/>
              </a:ext>
            </a:extLst>
          </p:cNvPr>
          <p:cNvSpPr/>
          <p:nvPr/>
        </p:nvSpPr>
        <p:spPr>
          <a:xfrm>
            <a:off x="2600961" y="3722528"/>
            <a:ext cx="2468880" cy="145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Estudiantes homosexuales. Sanción discipl.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821EF6-00BC-4813-923C-6FFCEA777C98}"/>
              </a:ext>
            </a:extLst>
          </p:cNvPr>
          <p:cNvSpPr/>
          <p:nvPr/>
        </p:nvSpPr>
        <p:spPr>
          <a:xfrm>
            <a:off x="47068" y="2702560"/>
            <a:ext cx="2468880" cy="145288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1936. ART. 324. HOMOSEXUALISMO.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39A0324-5737-4D22-A99F-1DD64A132F24}"/>
              </a:ext>
            </a:extLst>
          </p:cNvPr>
          <p:cNvSpPr/>
          <p:nvPr/>
        </p:nvSpPr>
        <p:spPr>
          <a:xfrm>
            <a:off x="8823961" y="2818289"/>
            <a:ext cx="2468880" cy="145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MATRIMONIO HOMOSEXUAL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3B7F3DB-27C6-4177-926C-E73B94993904}"/>
              </a:ext>
            </a:extLst>
          </p:cNvPr>
          <p:cNvSpPr/>
          <p:nvPr/>
        </p:nvSpPr>
        <p:spPr>
          <a:xfrm>
            <a:off x="6178627" y="5283199"/>
            <a:ext cx="2468880" cy="145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PENSIÓN DE SOBREVIVIENTES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57B54BF-203F-455A-9DCC-142AAC80EC8C}"/>
              </a:ext>
            </a:extLst>
          </p:cNvPr>
          <p:cNvSpPr/>
          <p:nvPr/>
        </p:nvSpPr>
        <p:spPr>
          <a:xfrm>
            <a:off x="5450840" y="3544729"/>
            <a:ext cx="2468880" cy="145288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SEGURIDAD SOCIAL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114FB0-9126-4852-96DA-F562598AD0E2}"/>
              </a:ext>
            </a:extLst>
          </p:cNvPr>
          <p:cNvSpPr/>
          <p:nvPr/>
        </p:nvSpPr>
        <p:spPr>
          <a:xfrm>
            <a:off x="8823961" y="4556759"/>
            <a:ext cx="2468880" cy="145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ADOPCIÓN</a:t>
            </a:r>
          </a:p>
        </p:txBody>
      </p:sp>
    </p:spTree>
    <p:extLst>
      <p:ext uri="{BB962C8B-B14F-4D97-AF65-F5344CB8AC3E}">
        <p14:creationId xmlns:p14="http://schemas.microsoft.com/office/powerpoint/2010/main" val="37324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>Principales instrumentos internacionales: DERECHOS LAS PERSONAS CON ORIENTACIONES SEXUALES E IDENTIDADES DE GENERO DIVERSAS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D2A92-EF2C-4BDE-B536-8B264181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124075"/>
            <a:ext cx="10979785" cy="415480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MX" sz="2800" b="1" dirty="0"/>
              <a:t>PRINCIPIOS DE YOGYAKARTA: </a:t>
            </a:r>
            <a:r>
              <a:rPr lang="es-MX" sz="2800" dirty="0"/>
              <a:t>Principios sobre la aplicación de la legislación internacional de derechos humanos en relación con la orientación sexual y la identidad de género</a:t>
            </a:r>
            <a:r>
              <a:rPr lang="es-CO" sz="2600" dirty="0"/>
              <a:t>. (2007)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CO" b="1" dirty="0"/>
              <a:t>OPINIÓN CONSULTIVA OC-24/17. CORTE INTERAMERICANA DE DERECHOS HUMANOS.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ES" b="1" dirty="0"/>
              <a:t>Informe de la Oficina del Alto Comisionado de las Naciones Unidas para los Derechos Humanos</a:t>
            </a:r>
            <a:r>
              <a:rPr lang="es-ES" dirty="0"/>
              <a:t>. </a:t>
            </a:r>
            <a:r>
              <a:rPr lang="es-ES" i="1" dirty="0"/>
              <a:t>Discriminación y violencia contra las personas por motivos de orientación sexual e identidad de género</a:t>
            </a:r>
            <a:r>
              <a:rPr lang="es-ES" dirty="0"/>
              <a:t>, 4 de mayo de 2015.</a:t>
            </a:r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3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ángulo 2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90FFBA-DDAE-4248-B30B-2821CE5E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46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dirty="0"/>
              <a:t>CASO: ANYELA RAMOS CLAROS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7" name="Marcador de posición de contenido 6" descr="Gráfico de proceso de SmartArt">
            <a:extLst>
              <a:ext uri="{FF2B5EF4-FFF2-40B4-BE49-F238E27FC236}">
                <a16:creationId xmlns:a16="http://schemas.microsoft.com/office/drawing/2014/main" id="{8397B61E-9AEA-4719-AF82-0E75A58FEE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7016772"/>
              </p:ext>
            </p:extLst>
          </p:nvPr>
        </p:nvGraphicFramePr>
        <p:xfrm>
          <a:off x="132080" y="2194560"/>
          <a:ext cx="7809418" cy="391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Marcador de posición de contenido 5">
            <a:extLst>
              <a:ext uri="{FF2B5EF4-FFF2-40B4-BE49-F238E27FC236}">
                <a16:creationId xmlns:a16="http://schemas.microsoft.com/office/drawing/2014/main" id="{EBD00AEF-5ADA-4AFC-906D-599169D34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/>
        </p:blipFill>
        <p:spPr>
          <a:xfrm>
            <a:off x="8032904" y="1960690"/>
            <a:ext cx="3354284" cy="291951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641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ángulo 25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227128"/>
            <a:ext cx="8133478" cy="940240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71BF5C-E064-4BCB-B2C7-ED2B0530D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52" y="5167368"/>
            <a:ext cx="8133478" cy="406566"/>
          </a:xfrm>
        </p:spPr>
        <p:txBody>
          <a:bodyPr rtlCol="0">
            <a:noAutofit/>
          </a:bodyPr>
          <a:lstStyle/>
          <a:p>
            <a:pPr rtl="0"/>
            <a:r>
              <a:rPr lang="es-ES" sz="2400" dirty="0">
                <a:solidFill>
                  <a:schemeClr val="accent1"/>
                </a:solidFill>
                <a:hlinkClick r:id="rId4"/>
              </a:rPr>
              <a:t>legalcata@hotmail.com</a:t>
            </a:r>
            <a:endParaRPr lang="es-ES" sz="2400" dirty="0">
              <a:solidFill>
                <a:schemeClr val="accent1"/>
              </a:solidFill>
            </a:endParaRPr>
          </a:p>
          <a:p>
            <a:pPr rtl="0"/>
            <a:r>
              <a:rPr lang="es-ES" sz="2400" dirty="0">
                <a:solidFill>
                  <a:schemeClr val="accent1"/>
                </a:solidFill>
              </a:rPr>
              <a:t>cmanriquc@cendoj.ramajudicial.gov.co</a:t>
            </a:r>
          </a:p>
        </p:txBody>
      </p:sp>
      <p:pic>
        <p:nvPicPr>
          <p:cNvPr id="5" name="Imagen 4" descr="ventana abierta con flores y ramas en el exterior">
            <a:extLst>
              <a:ext uri="{FF2B5EF4-FFF2-40B4-BE49-F238E27FC236}">
                <a16:creationId xmlns:a16="http://schemas.microsoft.com/office/drawing/2014/main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GÉNERO Y OTROS CONCEPTOS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D2A92-EF2C-4BDE-B536-8B264181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124075"/>
            <a:ext cx="9732207" cy="2714625"/>
          </a:xfrm>
        </p:spPr>
        <p:txBody>
          <a:bodyPr/>
          <a:lstStyle/>
          <a:p>
            <a:r>
              <a:rPr lang="es-CO" dirty="0"/>
              <a:t>SEXO: Diferencias biológicas entre los seres humanos permitiendo establecer si es hombre o mujer. (intersexuales).</a:t>
            </a:r>
          </a:p>
          <a:p>
            <a:endParaRPr lang="es-CO" dirty="0"/>
          </a:p>
          <a:p>
            <a:r>
              <a:rPr lang="es-CO" dirty="0"/>
              <a:t>GÉNERO: Atributos derivados de una construcción histórica, social y cultural. Se cree nacer con ellos y tener una correspondencia con el sexo biológico. </a:t>
            </a:r>
          </a:p>
          <a:p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698BB-3010-4D96-9862-0DB713164A43}"/>
              </a:ext>
            </a:extLst>
          </p:cNvPr>
          <p:cNvSpPr txBox="1"/>
          <p:nvPr/>
        </p:nvSpPr>
        <p:spPr>
          <a:xfrm>
            <a:off x="97659" y="5123243"/>
            <a:ext cx="11996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/>
              <a:t>CONSTRUCCIÓN CONJUNTA:</a:t>
            </a:r>
          </a:p>
          <a:p>
            <a:pPr algn="ctr"/>
            <a:r>
              <a:rPr lang="es-CO" sz="2800" i="1" dirty="0"/>
              <a:t>¿ Cuáles Atributos puedes identificar en el género masculino y femenino</a:t>
            </a:r>
            <a:r>
              <a:rPr lang="es-CO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18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567B38-5ABE-44E5-AB3C-4919FE4671E4}"/>
              </a:ext>
            </a:extLst>
          </p:cNvPr>
          <p:cNvSpPr txBox="1"/>
          <p:nvPr/>
        </p:nvSpPr>
        <p:spPr>
          <a:xfrm>
            <a:off x="432620" y="658476"/>
            <a:ext cx="1103179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500" b="1" dirty="0">
                <a:solidFill>
                  <a:schemeClr val="bg1"/>
                </a:solidFill>
              </a:rPr>
              <a:t>ESTEREOTIPO DE GÉNERO</a:t>
            </a:r>
            <a:r>
              <a:rPr lang="es-CO" sz="2800" dirty="0"/>
              <a:t>: Visión generalizada o preconcepción sobre los atributos o características de miembros de un grupo particular, sus roles, derivadas de la concepción de género.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0E1F99-05F0-4943-BCF4-55BA933DEA7B}"/>
              </a:ext>
            </a:extLst>
          </p:cNvPr>
          <p:cNvSpPr txBox="1"/>
          <p:nvPr/>
        </p:nvSpPr>
        <p:spPr>
          <a:xfrm>
            <a:off x="4298865" y="2674374"/>
            <a:ext cx="3299301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sz="4800" b="1" dirty="0"/>
              <a:t>CREENCIAS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F2476E2-5CA2-4187-9478-300F53472AEF}"/>
              </a:ext>
            </a:extLst>
          </p:cNvPr>
          <p:cNvCxnSpPr>
            <a:stCxn id="3" idx="2"/>
          </p:cNvCxnSpPr>
          <p:nvPr/>
        </p:nvCxnSpPr>
        <p:spPr>
          <a:xfrm flipH="1">
            <a:off x="3775587" y="3505371"/>
            <a:ext cx="2172929" cy="8699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A7698C2-2159-4E6B-85F1-CE0340631F0A}"/>
              </a:ext>
            </a:extLst>
          </p:cNvPr>
          <p:cNvCxnSpPr>
            <a:cxnSpLocks/>
          </p:cNvCxnSpPr>
          <p:nvPr/>
        </p:nvCxnSpPr>
        <p:spPr>
          <a:xfrm>
            <a:off x="5948515" y="3505371"/>
            <a:ext cx="2679289" cy="7175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911161A-F2CF-4765-81D7-BE32AA8FF213}"/>
              </a:ext>
            </a:extLst>
          </p:cNvPr>
          <p:cNvSpPr txBox="1"/>
          <p:nvPr/>
        </p:nvSpPr>
        <p:spPr>
          <a:xfrm>
            <a:off x="2125871" y="4551771"/>
            <a:ext cx="2778325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sz="4800" b="1" dirty="0"/>
              <a:t>MUJERES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080657-99B1-481D-B863-16B5180577CB}"/>
              </a:ext>
            </a:extLst>
          </p:cNvPr>
          <p:cNvSpPr txBox="1"/>
          <p:nvPr/>
        </p:nvSpPr>
        <p:spPr>
          <a:xfrm>
            <a:off x="7086836" y="4551771"/>
            <a:ext cx="2904962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sz="4800" b="1" dirty="0"/>
              <a:t>HOMBRES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39B7D0-65A7-4285-85A4-2E953D437EA1}"/>
              </a:ext>
            </a:extLst>
          </p:cNvPr>
          <p:cNvSpPr txBox="1"/>
          <p:nvPr/>
        </p:nvSpPr>
        <p:spPr>
          <a:xfrm>
            <a:off x="6774426" y="5830192"/>
            <a:ext cx="39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FUERZA FÍSICA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CD2587-4CD5-4888-A55F-1FFEE6FF4878}"/>
              </a:ext>
            </a:extLst>
          </p:cNvPr>
          <p:cNvSpPr txBox="1"/>
          <p:nvPr/>
        </p:nvSpPr>
        <p:spPr>
          <a:xfrm>
            <a:off x="1971368" y="5874774"/>
            <a:ext cx="39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MATERNIDAD</a:t>
            </a:r>
          </a:p>
        </p:txBody>
      </p:sp>
    </p:spTree>
    <p:extLst>
      <p:ext uri="{BB962C8B-B14F-4D97-AF65-F5344CB8AC3E}">
        <p14:creationId xmlns:p14="http://schemas.microsoft.com/office/powerpoint/2010/main" val="29546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DE641BE7-E53D-4EDB-86DC-A76FE7EB6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11A48E22-6C4A-485A-A345-17F1041FF9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0C68FC5-6DE5-45F0-880D-585271AD4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063AE720-E0EC-4F00-9B14-A51B549E6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6CEF4CF-2E44-4485-9C96-E73FDA7D9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57AA472B-1F43-4674-A61E-6E2C6F412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8" name="Rectángulo 47">
              <a:extLst>
                <a:ext uri="{FF2B5EF4-FFF2-40B4-BE49-F238E27FC236}">
                  <a16:creationId xmlns:a16="http://schemas.microsoft.com/office/drawing/2014/main" id="{FD8883E7-F374-489C-BFC4-05B6273ADB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69976594-4DE3-4E2F-A85F-76CFE9C32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2D263F0-2680-4501-B419-0012D5713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12" y="584502"/>
            <a:ext cx="5632247" cy="10809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es-ES" dirty="0"/>
              <a:t/>
            </a:r>
            <a:br>
              <a:rPr lang="es-ES" dirty="0"/>
            </a:br>
            <a:r>
              <a:rPr lang="es-ES" dirty="0"/>
              <a:t>¿ESTEREOTIPOS EN LA PRACTICA JUDICIAL?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39DEAF99-6143-45DD-A3D2-D7ACCD6AF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pic>
        <p:nvPicPr>
          <p:cNvPr id="14" name="Marcador de posición de contenido 13">
            <a:extLst>
              <a:ext uri="{FF2B5EF4-FFF2-40B4-BE49-F238E27FC236}">
                <a16:creationId xmlns:a16="http://schemas.microsoft.com/office/drawing/2014/main" id="{01A471F8-8C11-4C6C-A961-E2F33F3BB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7326502" y="4212720"/>
            <a:ext cx="4060822" cy="21871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029391-6833-4C19-8C68-1C1E6E0D9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/>
        </p:blipFill>
        <p:spPr>
          <a:xfrm>
            <a:off x="9747673" y="584502"/>
            <a:ext cx="1713033" cy="177057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71DB68E5-25F8-4BF3-900C-972F947A4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8256" y="2800352"/>
            <a:ext cx="1713032" cy="1165669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dirty="0"/>
          </a:p>
        </p:txBody>
      </p:sp>
      <p:graphicFrame>
        <p:nvGraphicFramePr>
          <p:cNvPr id="32" name="Marcador de posición de contenido 2" descr="Gráfico de panal de SmartArt">
            <a:extLst>
              <a:ext uri="{FF2B5EF4-FFF2-40B4-BE49-F238E27FC236}">
                <a16:creationId xmlns:a16="http://schemas.microsoft.com/office/drawing/2014/main" id="{CC0DEB3A-86E9-4629-8C70-D35F4A980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719676"/>
              </p:ext>
            </p:extLst>
          </p:nvPr>
        </p:nvGraphicFramePr>
        <p:xfrm>
          <a:off x="652187" y="2180490"/>
          <a:ext cx="5632246" cy="471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468AD92-7BA5-465F-A987-BC0A3B812F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7043478" y="942710"/>
            <a:ext cx="2603854" cy="28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567B38-5ABE-44E5-AB3C-4919FE4671E4}"/>
              </a:ext>
            </a:extLst>
          </p:cNvPr>
          <p:cNvSpPr txBox="1"/>
          <p:nvPr/>
        </p:nvSpPr>
        <p:spPr>
          <a:xfrm>
            <a:off x="432620" y="658476"/>
            <a:ext cx="1103179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500" b="1" dirty="0">
                <a:solidFill>
                  <a:schemeClr val="bg1"/>
                </a:solidFill>
              </a:rPr>
              <a:t>ORIENTACIÓN SEXUAL</a:t>
            </a:r>
            <a:r>
              <a:rPr lang="es-CO" sz="2800" dirty="0"/>
              <a:t>: Capacidad de cada persona de sentir una profunda atracción emocional, afectiva y sexual por género diferente al suyo, del mismo o demás de un género, así como mantener relaciones intimas/sexuales con ésta.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E4C37A2-BDC5-43E3-9680-2287FF8B3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74151"/>
              </p:ext>
            </p:extLst>
          </p:nvPr>
        </p:nvGraphicFramePr>
        <p:xfrm>
          <a:off x="609601" y="2886328"/>
          <a:ext cx="10544651" cy="3210137"/>
        </p:xfrm>
        <a:graphic>
          <a:graphicData uri="http://schemas.openxmlformats.org/drawingml/2006/table">
            <a:tbl>
              <a:tblPr firstRow="1" firstCol="1" bandRow="1"/>
              <a:tblGrid>
                <a:gridCol w="3514087">
                  <a:extLst>
                    <a:ext uri="{9D8B030D-6E8A-4147-A177-3AD203B41FA5}">
                      <a16:colId xmlns:a16="http://schemas.microsoft.com/office/drawing/2014/main" val="268284067"/>
                    </a:ext>
                  </a:extLst>
                </a:gridCol>
                <a:gridCol w="3515282">
                  <a:extLst>
                    <a:ext uri="{9D8B030D-6E8A-4147-A177-3AD203B41FA5}">
                      <a16:colId xmlns:a16="http://schemas.microsoft.com/office/drawing/2014/main" val="2373897151"/>
                    </a:ext>
                  </a:extLst>
                </a:gridCol>
                <a:gridCol w="3515282">
                  <a:extLst>
                    <a:ext uri="{9D8B030D-6E8A-4147-A177-3AD203B41FA5}">
                      <a16:colId xmlns:a16="http://schemas.microsoft.com/office/drawing/2014/main" val="2692013732"/>
                    </a:ext>
                  </a:extLst>
                </a:gridCol>
              </a:tblGrid>
              <a:tr h="535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HETEROSEXUALIDAD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HOMOSEXUALIDAD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BISEXUALIDAD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712651"/>
                  </a:ext>
                </a:extLst>
              </a:tr>
              <a:tr h="1650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personas de un género diferente al suyo.</a:t>
                      </a:r>
                      <a:endParaRPr lang="es-CO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personas del mismo género.</a:t>
                      </a:r>
                      <a:endParaRPr lang="es-CO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personas de un género diferente al suyo y de su mismo género.</a:t>
                      </a:r>
                      <a:endParaRPr lang="es-CO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112"/>
                  </a:ext>
                </a:extLst>
              </a:tr>
              <a:tr h="5356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LGBTI: </a:t>
                      </a:r>
                      <a:r>
                        <a:rPr lang="es-CO" sz="2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lesbianas, gays, bisexuales, transgeneristas e intersexuales.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5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7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567B38-5ABE-44E5-AB3C-4919FE4671E4}"/>
              </a:ext>
            </a:extLst>
          </p:cNvPr>
          <p:cNvSpPr txBox="1"/>
          <p:nvPr/>
        </p:nvSpPr>
        <p:spPr>
          <a:xfrm>
            <a:off x="432620" y="658476"/>
            <a:ext cx="1103179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500" b="1" dirty="0">
                <a:solidFill>
                  <a:schemeClr val="bg1"/>
                </a:solidFill>
              </a:rPr>
              <a:t>IDENTIDAD SEXUAL</a:t>
            </a:r>
            <a:r>
              <a:rPr lang="es-CO" sz="2800" dirty="0"/>
              <a:t>: Es la vivencia interna e individual del género tal y como cada persona la siente profundamente, puede o no corresponder con el sexo (al nacimiento), incluye vivencia personal del cuerpo, y otras expresiones (vestimenta, habla, modales).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0E1F99-05F0-4943-BCF4-55BA933DEA7B}"/>
              </a:ext>
            </a:extLst>
          </p:cNvPr>
          <p:cNvSpPr txBox="1"/>
          <p:nvPr/>
        </p:nvSpPr>
        <p:spPr>
          <a:xfrm>
            <a:off x="432620" y="4095048"/>
            <a:ext cx="5328703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sz="4800" b="1" dirty="0"/>
              <a:t>TRANSGENERISMO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F2476E2-5CA2-4187-9478-300F53472AEF}"/>
              </a:ext>
            </a:extLst>
          </p:cNvPr>
          <p:cNvCxnSpPr>
            <a:cxnSpLocks/>
          </p:cNvCxnSpPr>
          <p:nvPr/>
        </p:nvCxnSpPr>
        <p:spPr>
          <a:xfrm flipV="1">
            <a:off x="5796118" y="3923879"/>
            <a:ext cx="1056636" cy="6233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A7698C2-2159-4E6B-85F1-CE0340631F0A}"/>
              </a:ext>
            </a:extLst>
          </p:cNvPr>
          <p:cNvCxnSpPr>
            <a:cxnSpLocks/>
          </p:cNvCxnSpPr>
          <p:nvPr/>
        </p:nvCxnSpPr>
        <p:spPr>
          <a:xfrm>
            <a:off x="5831515" y="4532718"/>
            <a:ext cx="1056636" cy="32169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911161A-F2CF-4765-81D7-BE32AA8FF213}"/>
              </a:ext>
            </a:extLst>
          </p:cNvPr>
          <p:cNvSpPr txBox="1"/>
          <p:nvPr/>
        </p:nvSpPr>
        <p:spPr>
          <a:xfrm>
            <a:off x="6852754" y="3237254"/>
            <a:ext cx="4447051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sz="4000" b="1" dirty="0"/>
              <a:t>TRANSEXUALISMO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080657-99B1-481D-B863-16B5180577CB}"/>
              </a:ext>
            </a:extLst>
          </p:cNvPr>
          <p:cNvSpPr txBox="1"/>
          <p:nvPr/>
        </p:nvSpPr>
        <p:spPr>
          <a:xfrm>
            <a:off x="7362137" y="4748228"/>
            <a:ext cx="3434338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sz="4000" b="1" dirty="0"/>
              <a:t>TRAVESTISMO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CD2587-4CD5-4888-A55F-1FFEE6FF4878}"/>
              </a:ext>
            </a:extLst>
          </p:cNvPr>
          <p:cNvSpPr txBox="1"/>
          <p:nvPr/>
        </p:nvSpPr>
        <p:spPr>
          <a:xfrm>
            <a:off x="982897" y="5041570"/>
            <a:ext cx="3913238" cy="646331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NO CONFORMIDAD ENTRE EL SEXO Y LA IDENTIDAD DE GENERO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9272F1-4CF8-4163-AEB0-99AC355C2DD9}"/>
              </a:ext>
            </a:extLst>
          </p:cNvPr>
          <p:cNvSpPr txBox="1"/>
          <p:nvPr/>
        </p:nvSpPr>
        <p:spPr>
          <a:xfrm>
            <a:off x="7119660" y="4025556"/>
            <a:ext cx="3913238" cy="646331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OPTAN POR INTERVENCIÓN MÉDICA, QUIRÚRICA, AMBAS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1E2E54-CEA1-43E6-88CA-714F0AC9DE21}"/>
              </a:ext>
            </a:extLst>
          </p:cNvPr>
          <p:cNvSpPr txBox="1"/>
          <p:nvPr/>
        </p:nvSpPr>
        <p:spPr>
          <a:xfrm>
            <a:off x="7119660" y="5451369"/>
            <a:ext cx="3913238" cy="646331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UTILIZAN PRENDAS DE VESTIR (PERMANENTE/TRANSITORIA)</a:t>
            </a:r>
          </a:p>
        </p:txBody>
      </p:sp>
    </p:spTree>
    <p:extLst>
      <p:ext uri="{BB962C8B-B14F-4D97-AF65-F5344CB8AC3E}">
        <p14:creationId xmlns:p14="http://schemas.microsoft.com/office/powerpoint/2010/main" val="29565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CONCEPTOS ANTERIORES APLICADOS A LA PRÁCTICA JUDICIAL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D2A92-EF2C-4BDE-B536-8B264181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124075"/>
            <a:ext cx="11071225" cy="1777365"/>
          </a:xfrm>
        </p:spPr>
        <p:txBody>
          <a:bodyPr>
            <a:normAutofit/>
          </a:bodyPr>
          <a:lstStyle/>
          <a:p>
            <a:r>
              <a:rPr lang="es-CO" dirty="0"/>
              <a:t>Como construcción social el Derecho también está influido por la discriminación de género. </a:t>
            </a:r>
          </a:p>
          <a:p>
            <a:r>
              <a:rPr lang="es-CO" dirty="0"/>
              <a:t>El DERECHO como un ejercicio racional, abstracto y universal; vedada para las mujeres: irracionales y subjetivas.</a:t>
            </a:r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698BB-3010-4D96-9862-0DB713164A43}"/>
              </a:ext>
            </a:extLst>
          </p:cNvPr>
          <p:cNvSpPr txBox="1"/>
          <p:nvPr/>
        </p:nvSpPr>
        <p:spPr>
          <a:xfrm>
            <a:off x="173168" y="3714295"/>
            <a:ext cx="118456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/>
              <a:t>DERECHO/HETEROSEXUALIDAD: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s-CO" sz="2800" dirty="0"/>
              <a:t>Mujeres testigos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s-CO" sz="2800" dirty="0"/>
              <a:t>Perdida de la capacidad de manejar bienes/dinero con el matrimonio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s-CO" sz="2800" dirty="0"/>
              <a:t>Sin domicilio autónomo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s-CO" sz="2800" dirty="0"/>
              <a:t>Infidelidad perdida de custodia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s-CO" sz="2800" dirty="0"/>
              <a:t>Derechos electorales</a:t>
            </a:r>
          </a:p>
        </p:txBody>
      </p:sp>
    </p:spTree>
    <p:extLst>
      <p:ext uri="{BB962C8B-B14F-4D97-AF65-F5344CB8AC3E}">
        <p14:creationId xmlns:p14="http://schemas.microsoft.com/office/powerpoint/2010/main" val="35449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GENERO: NORMATIVIDAD SUPRANACIONAL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D2A92-EF2C-4BDE-B536-8B264181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124075"/>
            <a:ext cx="10766425" cy="1381125"/>
          </a:xfrm>
        </p:spPr>
        <p:txBody>
          <a:bodyPr>
            <a:normAutofit/>
          </a:bodyPr>
          <a:lstStyle/>
          <a:p>
            <a:pPr algn="ctr"/>
            <a:r>
              <a:rPr lang="es-CO" sz="2800" dirty="0"/>
              <a:t>Culturalmente lo masculino es igual a lo superior, generando así desconocimiento de los derechos de las mujeres o personas no identificadas con el género diferente al biológico.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698BB-3010-4D96-9862-0DB713164A43}"/>
              </a:ext>
            </a:extLst>
          </p:cNvPr>
          <p:cNvSpPr txBox="1"/>
          <p:nvPr/>
        </p:nvSpPr>
        <p:spPr>
          <a:xfrm>
            <a:off x="948038" y="3988149"/>
            <a:ext cx="10295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CO" sz="2800" dirty="0"/>
              <a:t>DERECHOS HUMANOS DE LAS MUJERES: Distinción entre lo público/privado. Siempre estuvieron excluida del escenario político, y se ocultó la violencia doméstica, solo interesaba a sus integrantes.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5444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C8D87D-64E3-49C4-B9FF-40FAA6BB3B9C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1af3243-3dd4-4a8d-8c0d-dd76da1f02a5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43B3F5-6B33-4E6C-99DB-B6E6970FB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D8A33-E1BF-490B-B74E-229E36B8D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ciudad de Berlín</Template>
  <TotalTime>0</TotalTime>
  <Words>1565</Words>
  <Application>Microsoft Office PowerPoint</Application>
  <PresentationFormat>Panorámica</PresentationFormat>
  <Paragraphs>158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Baskerville Old Face</vt:lpstr>
      <vt:lpstr>Calibri</vt:lpstr>
      <vt:lpstr>Courier New</vt:lpstr>
      <vt:lpstr>Times New Roman</vt:lpstr>
      <vt:lpstr>Trebuchet MS</vt:lpstr>
      <vt:lpstr>Wingdings</vt:lpstr>
      <vt:lpstr>Berlín</vt:lpstr>
      <vt:lpstr>ASPECTOS GENERALES – PERSPECTIVA DE GENERO  en la ACTIVIDAD JUDICIAL</vt:lpstr>
      <vt:lpstr>GÉNERO Y OTROS CONCEPTOS</vt:lpstr>
      <vt:lpstr>GÉNERO Y OTROS CONCEPTOS</vt:lpstr>
      <vt:lpstr>Presentación de PowerPoint</vt:lpstr>
      <vt:lpstr> ¿ESTEREOTIPOS EN LA PRACTICA JUDICIAL?</vt:lpstr>
      <vt:lpstr>Presentación de PowerPoint</vt:lpstr>
      <vt:lpstr>Presentación de PowerPoint</vt:lpstr>
      <vt:lpstr>CONCEPTOS ANTERIORES APLICADOS A LA PRÁCTICA JUDICIAL</vt:lpstr>
      <vt:lpstr>GENERO: NORMATIVIDAD SUPRANACIONAL</vt:lpstr>
      <vt:lpstr>Principales instrumentos internacionales: DERECHOS DE LAS MUJERES</vt:lpstr>
      <vt:lpstr>Presentación de PowerPoint</vt:lpstr>
      <vt:lpstr>IGUALDAD Y NO DISCRIMINACIÓN</vt:lpstr>
      <vt:lpstr>DERECHO Y VIOLENCIA DE GÉNERO</vt:lpstr>
      <vt:lpstr>Presentación de PowerPoint</vt:lpstr>
      <vt:lpstr>Presentación de PowerPoint</vt:lpstr>
      <vt:lpstr>DERECHO SEXUALES Y REPRODUCTIVOS</vt:lpstr>
      <vt:lpstr>Presentación de PowerPoint</vt:lpstr>
      <vt:lpstr>Presentación de PowerPoint</vt:lpstr>
      <vt:lpstr>DERECHOS DE PERSONAS CON ORIENTACIONES SEXUALES E IDENTIDADES DE GÉNERO DIVERSAS</vt:lpstr>
      <vt:lpstr>Presentación de PowerPoint</vt:lpstr>
      <vt:lpstr>Principales instrumentos internacionales: DERECHOS LAS PERSONAS CON ORIENTACIONES SEXUALES E IDENTIDADES DE GENERO DIVERSAS</vt:lpstr>
      <vt:lpstr>CASO: ANYELA RAMOS CLAROS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2019-09-15T16:22:02Z</dcterms:created>
  <dcterms:modified xsi:type="dcterms:W3CDTF">2020-09-24T16:45:37Z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