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.xml" ContentType="application/vnd.openxmlformats-officedocument.presentationml.notesSlide+xml"/>
  <Override PartName="/ppt/charts/chart5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.xml" ContentType="application/vnd.openxmlformats-officedocument.presentationml.notesSlide+xml"/>
  <Override PartName="/ppt/charts/chart53.xml" ContentType="application/vnd.openxmlformats-officedocument.drawingml.chart+xml"/>
  <Override PartName="/ppt/notesSlides/notesSlide5.xml" ContentType="application/vnd.openxmlformats-officedocument.presentationml.notesSlide+xml"/>
  <Override PartName="/ppt/charts/chart5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6.xml" ContentType="application/vnd.openxmlformats-officedocument.presentationml.notesSlide+xml"/>
  <Override PartName="/ppt/charts/chart5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7.xml" ContentType="application/vnd.openxmlformats-officedocument.presentationml.notesSlide+xml"/>
  <Override PartName="/ppt/charts/chart5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8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61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2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3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6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7"/>
  </p:notesMasterIdLst>
  <p:sldIdLst>
    <p:sldId id="256" r:id="rId2"/>
    <p:sldId id="701" r:id="rId3"/>
    <p:sldId id="335" r:id="rId4"/>
    <p:sldId id="636" r:id="rId5"/>
    <p:sldId id="607" r:id="rId6"/>
    <p:sldId id="713" r:id="rId7"/>
    <p:sldId id="710" r:id="rId8"/>
    <p:sldId id="715" r:id="rId9"/>
    <p:sldId id="712" r:id="rId10"/>
    <p:sldId id="714" r:id="rId11"/>
    <p:sldId id="694" r:id="rId12"/>
    <p:sldId id="716" r:id="rId13"/>
    <p:sldId id="719" r:id="rId14"/>
    <p:sldId id="725" r:id="rId15"/>
    <p:sldId id="720" r:id="rId16"/>
    <p:sldId id="726" r:id="rId17"/>
    <p:sldId id="721" r:id="rId18"/>
    <p:sldId id="722" r:id="rId19"/>
    <p:sldId id="723" r:id="rId20"/>
    <p:sldId id="724" r:id="rId21"/>
    <p:sldId id="717" r:id="rId22"/>
    <p:sldId id="702" r:id="rId23"/>
    <p:sldId id="684" r:id="rId24"/>
    <p:sldId id="682" r:id="rId25"/>
    <p:sldId id="683" r:id="rId26"/>
    <p:sldId id="681" r:id="rId27"/>
    <p:sldId id="685" r:id="rId28"/>
    <p:sldId id="686" r:id="rId29"/>
    <p:sldId id="687" r:id="rId30"/>
    <p:sldId id="700" r:id="rId31"/>
    <p:sldId id="534" r:id="rId32"/>
    <p:sldId id="643" r:id="rId33"/>
    <p:sldId id="644" r:id="rId34"/>
    <p:sldId id="669" r:id="rId35"/>
    <p:sldId id="561" r:id="rId36"/>
    <p:sldId id="562" r:id="rId37"/>
    <p:sldId id="431" r:id="rId38"/>
    <p:sldId id="520" r:id="rId39"/>
    <p:sldId id="522" r:id="rId40"/>
    <p:sldId id="661" r:id="rId41"/>
    <p:sldId id="662" r:id="rId42"/>
    <p:sldId id="663" r:id="rId43"/>
    <p:sldId id="664" r:id="rId44"/>
    <p:sldId id="665" r:id="rId45"/>
    <p:sldId id="666" r:id="rId46"/>
    <p:sldId id="667" r:id="rId47"/>
    <p:sldId id="553" r:id="rId48"/>
    <p:sldId id="642" r:id="rId49"/>
    <p:sldId id="645" r:id="rId50"/>
    <p:sldId id="646" r:id="rId51"/>
    <p:sldId id="555" r:id="rId52"/>
    <p:sldId id="668" r:id="rId53"/>
    <p:sldId id="557" r:id="rId54"/>
    <p:sldId id="647" r:id="rId55"/>
    <p:sldId id="558" r:id="rId56"/>
    <p:sldId id="648" r:id="rId57"/>
    <p:sldId id="432" r:id="rId58"/>
    <p:sldId id="338" r:id="rId59"/>
    <p:sldId id="658" r:id="rId60"/>
    <p:sldId id="659" r:id="rId61"/>
    <p:sldId id="435" r:id="rId62"/>
    <p:sldId id="653" r:id="rId63"/>
    <p:sldId id="654" r:id="rId64"/>
    <p:sldId id="655" r:id="rId65"/>
    <p:sldId id="528" r:id="rId66"/>
    <p:sldId id="656" r:id="rId67"/>
    <p:sldId id="527" r:id="rId68"/>
    <p:sldId id="530" r:id="rId69"/>
    <p:sldId id="651" r:id="rId70"/>
    <p:sldId id="652" r:id="rId71"/>
    <p:sldId id="537" r:id="rId72"/>
    <p:sldId id="535" r:id="rId73"/>
    <p:sldId id="649" r:id="rId74"/>
    <p:sldId id="650" r:id="rId75"/>
    <p:sldId id="550" r:id="rId76"/>
    <p:sldId id="631" r:id="rId77"/>
    <p:sldId id="551" r:id="rId78"/>
    <p:sldId id="657" r:id="rId79"/>
    <p:sldId id="632" r:id="rId80"/>
    <p:sldId id="540" r:id="rId81"/>
    <p:sldId id="493" r:id="rId82"/>
    <p:sldId id="641" r:id="rId83"/>
    <p:sldId id="541" r:id="rId84"/>
    <p:sldId id="640" r:id="rId85"/>
    <p:sldId id="542" r:id="rId86"/>
    <p:sldId id="639" r:id="rId87"/>
    <p:sldId id="543" r:id="rId88"/>
    <p:sldId id="638" r:id="rId89"/>
    <p:sldId id="703" r:id="rId90"/>
    <p:sldId id="591" r:id="rId91"/>
    <p:sldId id="592" r:id="rId92"/>
    <p:sldId id="593" r:id="rId93"/>
    <p:sldId id="622" r:id="rId94"/>
    <p:sldId id="626" r:id="rId95"/>
    <p:sldId id="637" r:id="rId96"/>
    <p:sldId id="597" r:id="rId97"/>
    <p:sldId id="718" r:id="rId98"/>
    <p:sldId id="660" r:id="rId99"/>
    <p:sldId id="629" r:id="rId100"/>
    <p:sldId id="634" r:id="rId101"/>
    <p:sldId id="599" r:id="rId102"/>
    <p:sldId id="706" r:id="rId103"/>
    <p:sldId id="704" r:id="rId104"/>
    <p:sldId id="705" r:id="rId105"/>
    <p:sldId id="516" r:id="rId10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C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76" autoAdjust="0"/>
  </p:normalViewPr>
  <p:slideViewPr>
    <p:cSldViewPr>
      <p:cViewPr varScale="1">
        <p:scale>
          <a:sx n="64" d="100"/>
          <a:sy n="64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cuments\DUSSAN\CSJH\ESTADISTICA\2019\2019-4T%20CO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cuments\DUSSAN\CSJH\ESTADISTICA\audiencias_cancel202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cuments\DUSSAN\CSJH\ESTADISTICA\audiencias_cancel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cuments\DUSSAN\CSJH\ESTADISTICA\audiencias_cancel20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cuments\DUSSAN\CSJH\ESTADISTICA\audiencias_cancel20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cuments\DUSSAN\CSJH\ESTADISTICA\audiencias_cancel202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cuments\DUSSAN\CSJH\ESTADISTICA\audiencias_cancel2020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esktop\Copia%20de%202019-4T%20COMP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esktop\Copia%20de%202019-4T%20COMP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wnloads\Copia%20de%202019-4T%20COM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wnloads\Copia%20de%202019-4T%20COMP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Downloads\Copia%20de%202019-4T%20COMP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AppData\Roaming\Microsoft\Excel\2019-4T%20COMP%20(version%201).xlsb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KY\AppData\Roaming\Microsoft\Excel\2019-4T%20COMP%20(version%201).xlsb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ownloads\Copia%20de%202019-4T%20COMP.xlsx" TargetMode="Externa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chartUserShapes" Target="../drawings/drawing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KY\Desktop\Copia%20de%202019-4T%20COMP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07410661258596E-2"/>
          <c:y val="2.2911486976906786E-2"/>
          <c:w val="0.85796264103350717"/>
          <c:h val="0.82154715228497677"/>
        </c:manualLayout>
      </c:layout>
      <c:lineChart>
        <c:grouping val="standard"/>
        <c:varyColors val="0"/>
        <c:ser>
          <c:idx val="0"/>
          <c:order val="0"/>
          <c:tx>
            <c:strRef>
              <c:f>consol!$D$55</c:f>
              <c:strCache>
                <c:ptCount val="1"/>
                <c:pt idx="0">
                  <c:v>Ingresos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8175157285250229E-3"/>
                  <c:y val="-2.87899276058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67339138615821E-2"/>
                  <c:y val="-3.231842469995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525005657388549E-2"/>
                  <c:y val="-3.5164924871206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321765532872627E-2"/>
                  <c:y val="-4.62243943644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3462857045149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588236410102772E-2"/>
                  <c:y val="-1.70446903737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333334387319283E-2"/>
                  <c:y val="-2.3494862672527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078432364535798E-2"/>
                  <c:y val="-1.644640387076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804021061801165E-2"/>
                  <c:y val="-2.584434893978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549020227834874E-2"/>
                  <c:y val="-1.409691760351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6350314570500459E-3"/>
                  <c:y val="-2.878992760580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4E1-4F2D-9B98-5D3B7C0D7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consol!$C$63:$C$67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consol!$D$63:$D$67</c:f>
              <c:numCache>
                <c:formatCode>#,##0</c:formatCode>
                <c:ptCount val="5"/>
                <c:pt idx="0">
                  <c:v>2836861</c:v>
                </c:pt>
                <c:pt idx="1">
                  <c:v>2647666</c:v>
                </c:pt>
                <c:pt idx="2">
                  <c:v>2717444</c:v>
                </c:pt>
                <c:pt idx="3">
                  <c:v>2723771</c:v>
                </c:pt>
                <c:pt idx="4">
                  <c:v>2862121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4E1-4F2D-9B98-5D3B7C0D72F3}"/>
            </c:ext>
          </c:extLst>
        </c:ser>
        <c:ser>
          <c:idx val="1"/>
          <c:order val="1"/>
          <c:tx>
            <c:strRef>
              <c:f>consol!$E$55</c:f>
              <c:strCache>
                <c:ptCount val="1"/>
                <c:pt idx="0">
                  <c:v>Egresos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8175157285250229E-3"/>
                  <c:y val="-2.878992760580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67344319186379E-2"/>
                  <c:y val="-4.527516308018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333464703773408E-2"/>
                  <c:y val="-4.300999427188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336792754920363E-2"/>
                  <c:y val="-4.891123137295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257328990228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588236410102772E-2"/>
                  <c:y val="2.433235277739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823530341752309E-2"/>
                  <c:y val="-1.879589013802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568628318968823E-2"/>
                  <c:y val="-1.879589013802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7843141594842276E-3"/>
                  <c:y val="-2.819383520703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294118205051386E-2"/>
                  <c:y val="-2.819383520703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2262735927877105E-3"/>
                  <c:y val="-2.878992760580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4E1-4F2D-9B98-5D3B7C0D7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consol!$C$63:$C$67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consol!$E$63:$E$67</c:f>
              <c:numCache>
                <c:formatCode>#,##0</c:formatCode>
                <c:ptCount val="5"/>
                <c:pt idx="0">
                  <c:v>2358064</c:v>
                </c:pt>
                <c:pt idx="1">
                  <c:v>2036849</c:v>
                </c:pt>
                <c:pt idx="2">
                  <c:v>2165848</c:v>
                </c:pt>
                <c:pt idx="3">
                  <c:v>2249181</c:v>
                </c:pt>
                <c:pt idx="4">
                  <c:v>2377717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A4E1-4F2D-9B98-5D3B7C0D72F3}"/>
            </c:ext>
          </c:extLst>
        </c:ser>
        <c:ser>
          <c:idx val="2"/>
          <c:order val="2"/>
          <c:tx>
            <c:strRef>
              <c:f>consol!$F$55</c:f>
              <c:strCache>
                <c:ptCount val="1"/>
                <c:pt idx="0">
                  <c:v>Inventario Final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3110769912884977E-2"/>
                  <c:y val="-4.007968059367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584354875348609E-3"/>
                  <c:y val="-4.007968059367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645841715041096E-3"/>
                  <c:y val="-3.763069925705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427528675703858E-2"/>
                  <c:y val="-3.523130455598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330341036360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549020227834874E-3"/>
                  <c:y val="-4.6989725345055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879589013802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0196080911338575E-3"/>
                  <c:y val="-2.349486267252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2745101139175287E-3"/>
                  <c:y val="-2.819383520703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7843141594844115E-3"/>
                  <c:y val="-2.584434893978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4E1-4F2D-9B98-5D3B7C0D72F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664020281655461E-16"/>
                  <c:y val="-2.3991606338166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4E1-4F2D-9B98-5D3B7C0D7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consol!$C$63:$C$67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consol!$F$63:$F$67</c:f>
              <c:numCache>
                <c:formatCode>#,##0</c:formatCode>
                <c:ptCount val="5"/>
                <c:pt idx="0">
                  <c:v>1634706</c:v>
                </c:pt>
                <c:pt idx="1">
                  <c:v>1735331</c:v>
                </c:pt>
                <c:pt idx="2">
                  <c:v>1824060</c:v>
                </c:pt>
                <c:pt idx="3">
                  <c:v>1905067</c:v>
                </c:pt>
                <c:pt idx="4">
                  <c:v>1855040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A4E1-4F2D-9B98-5D3B7C0D7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24042352"/>
        <c:axId val="1324041264"/>
      </c:lineChart>
      <c:catAx>
        <c:axId val="132404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4041264"/>
        <c:crosses val="autoZero"/>
        <c:auto val="1"/>
        <c:lblAlgn val="ctr"/>
        <c:lblOffset val="100"/>
        <c:noMultiLvlLbl val="0"/>
      </c:catAx>
      <c:valAx>
        <c:axId val="132404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404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'C-Mcp'!$D$331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18-43A2-8C6B-98AC9958FC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18-43A2-8C6B-98AC9958FC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18-43A2-8C6B-98AC9958FC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18-43A2-8C6B-98AC9958F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'C-Mcp'!$C$332:$C$335</c:f>
              <c:strCache>
                <c:ptCount val="4"/>
                <c:pt idx="0">
                  <c:v>Neiva</c:v>
                </c:pt>
                <c:pt idx="1">
                  <c:v>La Plata</c:v>
                </c:pt>
                <c:pt idx="2">
                  <c:v>Garzón</c:v>
                </c:pt>
                <c:pt idx="3">
                  <c:v>Pitalito</c:v>
                </c:pt>
              </c:strCache>
            </c:strRef>
          </c:cat>
          <c:val>
            <c:numRef>
              <c:f>'C-Mcp'!$D$332:$D$335</c:f>
              <c:numCache>
                <c:formatCode>General</c:formatCode>
                <c:ptCount val="4"/>
                <c:pt idx="0">
                  <c:v>713</c:v>
                </c:pt>
                <c:pt idx="1">
                  <c:v>1149</c:v>
                </c:pt>
                <c:pt idx="2">
                  <c:v>601</c:v>
                </c:pt>
                <c:pt idx="3">
                  <c:v>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18-43A2-8C6B-98AC9958FC96}"/>
            </c:ext>
          </c:extLst>
        </c:ser>
        <c:ser>
          <c:idx val="1"/>
          <c:order val="1"/>
          <c:tx>
            <c:strRef>
              <c:f>'C-Mcp'!$E$331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E18-43A2-8C6B-98AC9958FC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E18-43A2-8C6B-98AC9958FC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E18-43A2-8C6B-98AC9958FC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E18-43A2-8C6B-98AC9958FC96}"/>
              </c:ext>
            </c:extLst>
          </c:dPt>
          <c:cat>
            <c:strRef>
              <c:f>'C-Mcp'!$C$332:$C$335</c:f>
              <c:strCache>
                <c:ptCount val="4"/>
                <c:pt idx="0">
                  <c:v>Neiva</c:v>
                </c:pt>
                <c:pt idx="1">
                  <c:v>La Plata</c:v>
                </c:pt>
                <c:pt idx="2">
                  <c:v>Garzón</c:v>
                </c:pt>
                <c:pt idx="3">
                  <c:v>Pitalito</c:v>
                </c:pt>
              </c:strCache>
            </c:strRef>
          </c:cat>
          <c:val>
            <c:numRef>
              <c:f>'C-Mcp'!$E$332:$E$335</c:f>
              <c:numCache>
                <c:formatCode>General</c:formatCode>
                <c:ptCount val="4"/>
                <c:pt idx="0">
                  <c:v>575</c:v>
                </c:pt>
                <c:pt idx="1">
                  <c:v>1092</c:v>
                </c:pt>
                <c:pt idx="2">
                  <c:v>304</c:v>
                </c:pt>
                <c:pt idx="3">
                  <c:v>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E18-43A2-8C6B-98AC9958F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'C-Mcp'!$E$331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0E-4197-95D9-8A0CE03014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0E-4197-95D9-8A0CE03014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0E-4197-95D9-8A0CE03014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0E-4197-95D9-8A0CE03014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'C-Mcp'!$C$332:$C$335</c:f>
              <c:strCache>
                <c:ptCount val="4"/>
                <c:pt idx="0">
                  <c:v>Neiva</c:v>
                </c:pt>
                <c:pt idx="1">
                  <c:v>La Plata</c:v>
                </c:pt>
                <c:pt idx="2">
                  <c:v>Garzón</c:v>
                </c:pt>
                <c:pt idx="3">
                  <c:v>Pitalito</c:v>
                </c:pt>
              </c:strCache>
            </c:strRef>
          </c:cat>
          <c:val>
            <c:numRef>
              <c:f>'C-Mcp'!$E$332:$E$335</c:f>
              <c:numCache>
                <c:formatCode>General</c:formatCode>
                <c:ptCount val="4"/>
                <c:pt idx="0">
                  <c:v>575</c:v>
                </c:pt>
                <c:pt idx="1">
                  <c:v>1092</c:v>
                </c:pt>
                <c:pt idx="2">
                  <c:v>304</c:v>
                </c:pt>
                <c:pt idx="3">
                  <c:v>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0E-4197-95D9-8A0CE0301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'C-Mcp'!$D$331</c15:sqref>
                        </c15:formulaRef>
                      </c:ext>
                    </c:extLst>
                    <c:strCache>
                      <c:ptCount val="1"/>
                      <c:pt idx="0">
                        <c:v>INGRESOS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580E-4197-95D9-8A0CE030147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580E-4197-95D9-8A0CE030147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580E-4197-95D9-8A0CE030147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580E-4197-95D9-8A0CE0301472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'C-Mcp'!$C$332:$C$335</c15:sqref>
                        </c15:formulaRef>
                      </c:ext>
                    </c:extLst>
                    <c:strCache>
                      <c:ptCount val="4"/>
                      <c:pt idx="0">
                        <c:v>Neiva</c:v>
                      </c:pt>
                      <c:pt idx="1">
                        <c:v>La Plata</c:v>
                      </c:pt>
                      <c:pt idx="2">
                        <c:v>Garzón</c:v>
                      </c:pt>
                      <c:pt idx="3">
                        <c:v>Pitalito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'C-Mcp'!$D$332:$D$335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713</c:v>
                      </c:pt>
                      <c:pt idx="1">
                        <c:v>1149</c:v>
                      </c:pt>
                      <c:pt idx="2">
                        <c:v>601</c:v>
                      </c:pt>
                      <c:pt idx="3">
                        <c:v>581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580E-4197-95D9-8A0CE030147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SPA</a:t>
            </a:r>
          </a:p>
          <a:p>
            <a:pPr>
              <a:defRPr sz="1400"/>
            </a:pPr>
            <a:r>
              <a:rPr lang="es-ES" sz="1400"/>
              <a:t>Control de Garantías</a:t>
            </a:r>
          </a:p>
        </c:rich>
      </c:tx>
      <c:overlay val="0"/>
    </c:title>
    <c:autoTitleDeleted val="0"/>
    <c:plotArea>
      <c:layout/>
      <c:pieChart>
        <c:varyColors val="1"/>
        <c:ser>
          <c:idx val="3"/>
          <c:order val="3"/>
          <c:explosion val="4"/>
          <c:dLbls>
            <c:dLbl>
              <c:idx val="3"/>
              <c:layout>
                <c:manualLayout>
                  <c:x val="5.2766403361019149E-2"/>
                  <c:y val="-5.15031407633714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63-47EA-9BB3-4A5291059DD1}"/>
                </c:ext>
                <c:ext xmlns:c15="http://schemas.microsoft.com/office/drawing/2012/chart" uri="{CE6537A1-D6FC-4f65-9D91-7224C49458BB}">
                  <c15:layout>
                    <c:manualLayout>
                      <c:w val="4.7741895929733526E-2"/>
                      <c:h val="4.748422546199519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483065398075238E-2"/>
                  <c:y val="2.64885744752417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63-47EA-9BB3-4A5291059DD1}"/>
                </c:ext>
                <c:ext xmlns:c15="http://schemas.microsoft.com/office/drawing/2012/chart" uri="{CE6537A1-D6FC-4f65-9D91-7224C49458BB}">
                  <c15:layout>
                    <c:manualLayout>
                      <c:w val="4.0694444444444436E-2"/>
                      <c:h val="4.5648961218340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Hoja1!$S$18:$S$24</c:f>
              <c:numCache>
                <c:formatCode>General</c:formatCode>
                <c:ptCount val="7"/>
                <c:pt idx="0">
                  <c:v>188</c:v>
                </c:pt>
                <c:pt idx="1">
                  <c:v>872</c:v>
                </c:pt>
                <c:pt idx="2">
                  <c:v>387</c:v>
                </c:pt>
                <c:pt idx="3">
                  <c:v>49</c:v>
                </c:pt>
                <c:pt idx="4">
                  <c:v>323</c:v>
                </c:pt>
                <c:pt idx="5">
                  <c:v>23</c:v>
                </c:pt>
                <c:pt idx="6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63-47EA-9BB3-4A5291059DD1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Hoja1!$R$18:$R$24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63-47EA-9BB3-4A5291059DD1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Hoja1!$Q$18:$Q$24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63-47EA-9BB3-4A5291059DD1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Hoja1!$P$18:$P$24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B63-47EA-9BB3-4A5291059D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SPA</a:t>
            </a:r>
          </a:p>
          <a:p>
            <a:pPr>
              <a:defRPr sz="1400"/>
            </a:pPr>
            <a:r>
              <a:rPr lang="es-ES" sz="1400"/>
              <a:t>Municipales de  Conocimiento</a:t>
            </a:r>
          </a:p>
        </c:rich>
      </c:tx>
      <c:overlay val="0"/>
    </c:title>
    <c:autoTitleDeleted val="0"/>
    <c:plotArea>
      <c:layout/>
      <c:pieChart>
        <c:varyColors val="1"/>
        <c:ser>
          <c:idx val="4"/>
          <c:order val="4"/>
          <c:explosion val="4"/>
          <c:dLbls>
            <c:dLbl>
              <c:idx val="5"/>
              <c:layout>
                <c:manualLayout>
                  <c:x val="8.6252950686966631E-2"/>
                  <c:y val="4.9852033725143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3F-4095-BA36-03BFA9B6DA48}"/>
                </c:ext>
                <c:ext xmlns:c15="http://schemas.microsoft.com/office/drawing/2012/chart" uri="{CE6537A1-D6FC-4f65-9D91-7224C49458BB}">
                  <c15:layout>
                    <c:manualLayout>
                      <c:w val="6.6759917849190956E-2"/>
                      <c:h val="5.292057961128859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Hoja1!$O$3:$O$9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Hoja1!$S$3:$S$9</c:f>
              <c:numCache>
                <c:formatCode>General</c:formatCode>
                <c:ptCount val="7"/>
                <c:pt idx="0">
                  <c:v>1181</c:v>
                </c:pt>
                <c:pt idx="1">
                  <c:v>685</c:v>
                </c:pt>
                <c:pt idx="2">
                  <c:v>357</c:v>
                </c:pt>
                <c:pt idx="3">
                  <c:v>98</c:v>
                </c:pt>
                <c:pt idx="4">
                  <c:v>103</c:v>
                </c:pt>
                <c:pt idx="5">
                  <c:v>169</c:v>
                </c:pt>
                <c:pt idx="6">
                  <c:v>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3F-4095-BA36-03BFA9B6DA48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Hoja1!$O$3:$O$9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Hoja1!$R$3:$R$9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3F-4095-BA36-03BFA9B6DA48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Hoja1!$O$3:$O$9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Hoja1!$Q$3:$Q$9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3F-4095-BA36-03BFA9B6DA48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Hoja1!$O$3:$O$9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Hoja1!$P$3:$P$9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3F-4095-BA36-03BFA9B6DA48}"/>
            </c:ext>
          </c:extLst>
        </c:ser>
        <c:ser>
          <c:idx val="3"/>
          <c:order val="3"/>
          <c:dLbls>
            <c:dLbl>
              <c:idx val="3"/>
              <c:layout>
                <c:manualLayout>
                  <c:x val="5.194685039370079E-2"/>
                  <c:y val="-5.67924321959755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3F-4095-BA36-03BFA9B6DA4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46281714785652E-2"/>
                  <c:y val="7.006270049577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83F-4095-BA36-03BFA9B6DA4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Hoja1!$S$18:$S$24</c:f>
              <c:numCache>
                <c:formatCode>General</c:formatCode>
                <c:ptCount val="7"/>
                <c:pt idx="0">
                  <c:v>188</c:v>
                </c:pt>
                <c:pt idx="1">
                  <c:v>872</c:v>
                </c:pt>
                <c:pt idx="2">
                  <c:v>387</c:v>
                </c:pt>
                <c:pt idx="3">
                  <c:v>49</c:v>
                </c:pt>
                <c:pt idx="4">
                  <c:v>323</c:v>
                </c:pt>
                <c:pt idx="5">
                  <c:v>23</c:v>
                </c:pt>
                <c:pt idx="6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83F-4095-BA36-03BFA9B6DA48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Hoja1!$R$18:$R$24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3F-4095-BA36-03BFA9B6DA48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Hoja1!$Q$18:$Q$24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83F-4095-BA36-03BFA9B6DA48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Hoja1!$P$18:$P$24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83F-4095-BA36-03BFA9B6DA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SPA</a:t>
            </a:r>
          </a:p>
          <a:p>
            <a:pPr>
              <a:defRPr sz="1400"/>
            </a:pPr>
            <a:r>
              <a:rPr lang="es-ES" sz="1400"/>
              <a:t>Circuito</a:t>
            </a:r>
          </a:p>
        </c:rich>
      </c:tx>
      <c:overlay val="0"/>
    </c:title>
    <c:autoTitleDeleted val="0"/>
    <c:plotArea>
      <c:layout/>
      <c:pieChart>
        <c:varyColors val="1"/>
        <c:ser>
          <c:idx val="4"/>
          <c:order val="4"/>
          <c:explosion val="4"/>
          <c:dLbls>
            <c:dLbl>
              <c:idx val="5"/>
              <c:layout>
                <c:manualLayout>
                  <c:x val="3.6860345581802276E-2"/>
                  <c:y val="4.22740837752538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A1-4765-BF38-E0B9A4F858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Hoja1!$B$18:$B$24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Hoja1!$F$18:$F$24</c:f>
              <c:numCache>
                <c:formatCode>General</c:formatCode>
                <c:ptCount val="7"/>
                <c:pt idx="0">
                  <c:v>405</c:v>
                </c:pt>
                <c:pt idx="1">
                  <c:v>207</c:v>
                </c:pt>
                <c:pt idx="2">
                  <c:v>292</c:v>
                </c:pt>
                <c:pt idx="3">
                  <c:v>136</c:v>
                </c:pt>
                <c:pt idx="4">
                  <c:v>279</c:v>
                </c:pt>
                <c:pt idx="5">
                  <c:v>18</c:v>
                </c:pt>
                <c:pt idx="6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A1-4765-BF38-E0B9A4F858B5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Hoja1!$B$18:$B$24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Hoja1!$E$18:$E$24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A1-4765-BF38-E0B9A4F858B5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Hoja1!$B$18:$B$24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Hoja1!$D$18:$D$24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A1-4765-BF38-E0B9A4F858B5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Hoja1!$B$18:$B$24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Víctima</c:v>
                </c:pt>
                <c:pt idx="6">
                  <c:v>Otras causas</c:v>
                </c:pt>
              </c:strCache>
            </c:strRef>
          </c:cat>
          <c:val>
            <c:numRef>
              <c:f>Hoja1!$C$18:$C$24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A1-4765-BF38-E0B9A4F858B5}"/>
            </c:ext>
          </c:extLst>
        </c:ser>
        <c:ser>
          <c:idx val="3"/>
          <c:order val="3"/>
          <c:dLbls>
            <c:dLbl>
              <c:idx val="3"/>
              <c:layout>
                <c:manualLayout>
                  <c:x val="5.194685039370079E-2"/>
                  <c:y val="-5.67924321959755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3A1-4765-BF38-E0B9A4F858B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46281714785652E-2"/>
                  <c:y val="7.006270049577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3A1-4765-BF38-E0B9A4F858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Hoja1!$S$18:$S$24</c:f>
              <c:numCache>
                <c:formatCode>General</c:formatCode>
                <c:ptCount val="7"/>
                <c:pt idx="0">
                  <c:v>188</c:v>
                </c:pt>
                <c:pt idx="1">
                  <c:v>872</c:v>
                </c:pt>
                <c:pt idx="2">
                  <c:v>387</c:v>
                </c:pt>
                <c:pt idx="3">
                  <c:v>49</c:v>
                </c:pt>
                <c:pt idx="4">
                  <c:v>323</c:v>
                </c:pt>
                <c:pt idx="5">
                  <c:v>23</c:v>
                </c:pt>
                <c:pt idx="6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A1-4765-BF38-E0B9A4F858B5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Hoja1!$R$18:$R$24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A1-4765-BF38-E0B9A4F858B5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Hoja1!$Q$18:$Q$24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A1-4765-BF38-E0B9A4F858B5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Hoja1!$P$18:$P$24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A1-4765-BF38-E0B9A4F858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SPA</a:t>
            </a:r>
          </a:p>
          <a:p>
            <a:pPr>
              <a:defRPr sz="1400"/>
            </a:pPr>
            <a:r>
              <a:rPr lang="es-ES" sz="1400"/>
              <a:t>Especializados</a:t>
            </a:r>
          </a:p>
        </c:rich>
      </c:tx>
      <c:overlay val="0"/>
    </c:title>
    <c:autoTitleDeleted val="0"/>
    <c:plotArea>
      <c:layout/>
      <c:pieChart>
        <c:varyColors val="1"/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Defensoría</c:v>
                </c:pt>
                <c:pt idx="1">
                  <c:v>Fiscalía</c:v>
                </c:pt>
                <c:pt idx="2">
                  <c:v>INPEC</c:v>
                </c:pt>
                <c:pt idx="3">
                  <c:v>Juez</c:v>
                </c:pt>
                <c:pt idx="4">
                  <c:v>Acusado</c:v>
                </c:pt>
                <c:pt idx="5">
                  <c:v>Otras Causas</c:v>
                </c:pt>
              </c:strCache>
            </c:strRef>
          </c:cat>
          <c:val>
            <c:numRef>
              <c:f>Hoja1!$E$3:$E$8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55-45E4-9217-6F825034421B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Defensoría</c:v>
                </c:pt>
                <c:pt idx="1">
                  <c:v>Fiscalía</c:v>
                </c:pt>
                <c:pt idx="2">
                  <c:v>INPEC</c:v>
                </c:pt>
                <c:pt idx="3">
                  <c:v>Juez</c:v>
                </c:pt>
                <c:pt idx="4">
                  <c:v>Acusado</c:v>
                </c:pt>
                <c:pt idx="5">
                  <c:v>Otras Causas</c:v>
                </c:pt>
              </c:strCache>
            </c:strRef>
          </c:cat>
          <c:val>
            <c:numRef>
              <c:f>Hoja1!$D$3:$D$8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55-45E4-9217-6F825034421B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Defensoría</c:v>
                </c:pt>
                <c:pt idx="1">
                  <c:v>Fiscalía</c:v>
                </c:pt>
                <c:pt idx="2">
                  <c:v>INPEC</c:v>
                </c:pt>
                <c:pt idx="3">
                  <c:v>Juez</c:v>
                </c:pt>
                <c:pt idx="4">
                  <c:v>Acusado</c:v>
                </c:pt>
                <c:pt idx="5">
                  <c:v>Otras Causas</c:v>
                </c:pt>
              </c:strCache>
            </c:strRef>
          </c:cat>
          <c:val>
            <c:numRef>
              <c:f>Hoja1!$C$3:$C$8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55-45E4-9217-6F825034421B}"/>
            </c:ext>
          </c:extLst>
        </c:ser>
        <c:ser>
          <c:idx val="3"/>
          <c:order val="3"/>
          <c:explosion val="4"/>
          <c:dLbls>
            <c:dLbl>
              <c:idx val="3"/>
              <c:layout>
                <c:manualLayout>
                  <c:x val="4.2599960914256441E-2"/>
                  <c:y val="-4.2557664369395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55-45E4-9217-6F825034421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276471268205491E-2"/>
                  <c:y val="2.85380481067193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55-45E4-9217-6F825034421B}"/>
                </c:ext>
                <c:ext xmlns:c15="http://schemas.microsoft.com/office/drawing/2012/chart" uri="{CE6537A1-D6FC-4f65-9D91-7224C49458BB}">
                  <c15:layout>
                    <c:manualLayout>
                      <c:w val="5.0416672180300985E-2"/>
                      <c:h val="4.5648961218340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Hoja1!$S$18:$S$24</c:f>
              <c:numCache>
                <c:formatCode>General</c:formatCode>
                <c:ptCount val="7"/>
                <c:pt idx="0">
                  <c:v>188</c:v>
                </c:pt>
                <c:pt idx="1">
                  <c:v>872</c:v>
                </c:pt>
                <c:pt idx="2">
                  <c:v>387</c:v>
                </c:pt>
                <c:pt idx="3">
                  <c:v>49</c:v>
                </c:pt>
                <c:pt idx="4">
                  <c:v>323</c:v>
                </c:pt>
                <c:pt idx="5">
                  <c:v>23</c:v>
                </c:pt>
                <c:pt idx="6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55-45E4-9217-6F825034421B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Hoja1!$R$18:$R$24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55-45E4-9217-6F825034421B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Hoja1!$Q$18:$Q$24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F55-45E4-9217-6F825034421B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Hoja1!$P$18:$P$24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55-45E4-9217-6F82503442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4"/>
                <c:order val="4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Hoja1!$B$3:$B$8</c15:sqref>
                        </c15:formulaRef>
                      </c:ext>
                    </c:extLst>
                    <c:strCache>
                      <c:ptCount val="6"/>
                      <c:pt idx="0">
                        <c:v>Defensoría</c:v>
                      </c:pt>
                      <c:pt idx="1">
                        <c:v>Fiscalía</c:v>
                      </c:pt>
                      <c:pt idx="2">
                        <c:v>INPEC</c:v>
                      </c:pt>
                      <c:pt idx="3">
                        <c:v>Juez</c:v>
                      </c:pt>
                      <c:pt idx="4">
                        <c:v>Acusado</c:v>
                      </c:pt>
                      <c:pt idx="5">
                        <c:v>Otras Causas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Hoja1!$F$3:$F$8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39</c:v>
                      </c:pt>
                      <c:pt idx="1">
                        <c:v>42</c:v>
                      </c:pt>
                      <c:pt idx="2">
                        <c:v>2</c:v>
                      </c:pt>
                      <c:pt idx="3">
                        <c:v>9</c:v>
                      </c:pt>
                      <c:pt idx="4">
                        <c:v>38</c:v>
                      </c:pt>
                      <c:pt idx="5">
                        <c:v>42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AF55-45E4-9217-6F825034421B}"/>
                  </c:ext>
                </c:extLst>
              </c15:ser>
            </c15:filteredPieSeries>
          </c:ext>
        </c:extLst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SRPA</a:t>
            </a:r>
          </a:p>
          <a:p>
            <a:pPr>
              <a:defRPr sz="1400"/>
            </a:pPr>
            <a:r>
              <a:rPr lang="es-ES" sz="1400"/>
              <a:t>Control de Garantías</a:t>
            </a:r>
          </a:p>
        </c:rich>
      </c:tx>
      <c:overlay val="0"/>
    </c:title>
    <c:autoTitleDeleted val="0"/>
    <c:plotArea>
      <c:layout/>
      <c:pieChart>
        <c:varyColors val="1"/>
        <c:ser>
          <c:idx val="4"/>
          <c:order val="4"/>
          <c:explosion val="4"/>
          <c:dLbls>
            <c:dLbl>
              <c:idx val="0"/>
              <c:layout>
                <c:manualLayout>
                  <c:x val="-1.6041874076085316E-2"/>
                  <c:y val="8.2090574050757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75-4978-8D83-28B3772C49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561515748031468E-2"/>
                  <c:y val="2.1427600174621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675-4978-8D83-28B3772C4902}"/>
                </c:ext>
                <c:ext xmlns:c15="http://schemas.microsoft.com/office/drawing/2012/chart" uri="{CE6537A1-D6FC-4f65-9D91-7224C49458BB}">
                  <c15:layout>
                    <c:manualLayout>
                      <c:w val="5.1805555555555549E-2"/>
                      <c:h val="4.564896121834095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873955599300087E-2"/>
                  <c:y val="-3.0246509364421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675-4978-8D83-28B3772C4902}"/>
                </c:ext>
                <c:ext xmlns:c15="http://schemas.microsoft.com/office/drawing/2012/chart" uri="{CE6537A1-D6FC-4f65-9D91-7224C49458BB}">
                  <c15:layout>
                    <c:manualLayout>
                      <c:w val="4.2083333333333327E-2"/>
                      <c:h val="4.7921184275500781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2.3100995188101488E-2"/>
                  <c:y val="9.0285172939433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75-4978-8D83-28B3772C4902}"/>
                </c:ext>
                <c:ext xmlns:c15="http://schemas.microsoft.com/office/drawing/2012/chart" uri="{CE6537A1-D6FC-4f65-9D91-7224C49458BB}">
                  <c15:layout>
                    <c:manualLayout>
                      <c:w val="4.2083333333333327E-2"/>
                      <c:h val="4.33767381611811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Hoja1!$F$32:$F$39</c:f>
              <c:numCache>
                <c:formatCode>General</c:formatCode>
                <c:ptCount val="8"/>
                <c:pt idx="0">
                  <c:v>4</c:v>
                </c:pt>
                <c:pt idx="1">
                  <c:v>43</c:v>
                </c:pt>
                <c:pt idx="2">
                  <c:v>21</c:v>
                </c:pt>
                <c:pt idx="3">
                  <c:v>16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75-4978-8D83-28B3772C4902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Hoja1!$E$32:$E$39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75-4978-8D83-28B3772C4902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Hoja1!$D$32:$D$39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75-4978-8D83-28B3772C4902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Hoja1!$C$32:$C$39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75-4978-8D83-28B3772C4902}"/>
            </c:ext>
          </c:extLst>
        </c:ser>
        <c:ser>
          <c:idx val="3"/>
          <c:order val="3"/>
          <c:dLbls>
            <c:dLbl>
              <c:idx val="3"/>
              <c:layout>
                <c:manualLayout>
                  <c:x val="5.194685039370079E-2"/>
                  <c:y val="-5.67924321959755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75-4978-8D83-28B3772C490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46281714785652E-2"/>
                  <c:y val="7.006270049577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75-4978-8D83-28B3772C49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Hoja1!$S$18:$S$24</c:f>
              <c:numCache>
                <c:formatCode>General</c:formatCode>
                <c:ptCount val="7"/>
                <c:pt idx="0">
                  <c:v>188</c:v>
                </c:pt>
                <c:pt idx="1">
                  <c:v>872</c:v>
                </c:pt>
                <c:pt idx="2">
                  <c:v>387</c:v>
                </c:pt>
                <c:pt idx="3">
                  <c:v>49</c:v>
                </c:pt>
                <c:pt idx="4">
                  <c:v>323</c:v>
                </c:pt>
                <c:pt idx="5">
                  <c:v>23</c:v>
                </c:pt>
                <c:pt idx="6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75-4978-8D83-28B3772C4902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Hoja1!$R$18:$R$24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675-4978-8D83-28B3772C4902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Hoja1!$Q$18:$Q$24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75-4978-8D83-28B3772C4902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Hoja1!$P$18:$P$24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75-4978-8D83-28B3772C49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SRPA</a:t>
            </a:r>
          </a:p>
          <a:p>
            <a:pPr>
              <a:defRPr sz="1400"/>
            </a:pPr>
            <a:r>
              <a:rPr lang="es-ES" sz="1400"/>
              <a:t>Conocimiento</a:t>
            </a:r>
          </a:p>
        </c:rich>
      </c:tx>
      <c:overlay val="0"/>
    </c:title>
    <c:autoTitleDeleted val="0"/>
    <c:plotArea>
      <c:layout/>
      <c:pieChart>
        <c:varyColors val="1"/>
        <c:ser>
          <c:idx val="8"/>
          <c:order val="8"/>
          <c:explosion val="4"/>
          <c:dLbls>
            <c:dLbl>
              <c:idx val="2"/>
              <c:layout>
                <c:manualLayout>
                  <c:x val="-9.1540028393700679E-2"/>
                  <c:y val="-5.4171479848000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22-491A-ABA6-41F122DC1B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Hoja1!$O$32:$O$39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Hoja1!$S$32:$S$39</c:f>
              <c:numCache>
                <c:formatCode>General</c:formatCode>
                <c:ptCount val="8"/>
                <c:pt idx="0">
                  <c:v>91</c:v>
                </c:pt>
                <c:pt idx="1">
                  <c:v>46</c:v>
                </c:pt>
                <c:pt idx="2">
                  <c:v>163</c:v>
                </c:pt>
                <c:pt idx="3">
                  <c:v>84</c:v>
                </c:pt>
                <c:pt idx="4">
                  <c:v>43</c:v>
                </c:pt>
                <c:pt idx="5">
                  <c:v>40</c:v>
                </c:pt>
                <c:pt idx="6">
                  <c:v>52</c:v>
                </c:pt>
                <c:pt idx="7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22-491A-ABA6-41F122DC1BA2}"/>
            </c:ext>
          </c:extLst>
        </c:ser>
        <c:ser>
          <c:idx val="9"/>
          <c:order val="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Hoja1!$O$32:$O$39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Hoja1!$R$32:$R$39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22-491A-ABA6-41F122DC1BA2}"/>
            </c:ext>
          </c:extLst>
        </c:ser>
        <c:ser>
          <c:idx val="10"/>
          <c:order val="1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Hoja1!$O$32:$O$39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Hoja1!$Q$32:$Q$39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22-491A-ABA6-41F122DC1BA2}"/>
            </c:ext>
          </c:extLst>
        </c:ser>
        <c:ser>
          <c:idx val="11"/>
          <c:order val="1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Hoja1!$O$32:$O$39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Hoja1!$P$32:$P$39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22-491A-ABA6-41F122DC1BA2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Hoja1!$F$32:$F$39</c:f>
              <c:numCache>
                <c:formatCode>General</c:formatCode>
                <c:ptCount val="8"/>
                <c:pt idx="0">
                  <c:v>4</c:v>
                </c:pt>
                <c:pt idx="1">
                  <c:v>43</c:v>
                </c:pt>
                <c:pt idx="2">
                  <c:v>21</c:v>
                </c:pt>
                <c:pt idx="3">
                  <c:v>16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22-491A-ABA6-41F122DC1BA2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Hoja1!$E$32:$E$39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22-491A-ABA6-41F122DC1BA2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Hoja1!$D$32:$D$39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22-491A-ABA6-41F122DC1BA2}"/>
            </c:ext>
          </c:extLst>
        </c:ser>
        <c:ser>
          <c:idx val="7"/>
          <c:order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Hoja1!$B$32:$B$39</c:f>
              <c:strCache>
                <c:ptCount val="8"/>
                <c:pt idx="0">
                  <c:v>Defensoría</c:v>
                </c:pt>
                <c:pt idx="1">
                  <c:v>Fiscalía</c:v>
                </c:pt>
                <c:pt idx="2">
                  <c:v>Arraigo</c:v>
                </c:pt>
                <c:pt idx="3">
                  <c:v>Acusado</c:v>
                </c:pt>
                <c:pt idx="4">
                  <c:v>Juez</c:v>
                </c:pt>
                <c:pt idx="5">
                  <c:v>ICBF</c:v>
                </c:pt>
                <c:pt idx="6">
                  <c:v>Centro de servicios</c:v>
                </c:pt>
                <c:pt idx="7">
                  <c:v>Otras causas</c:v>
                </c:pt>
              </c:strCache>
            </c:strRef>
          </c:cat>
          <c:val>
            <c:numRef>
              <c:f>Hoja1!$C$32:$C$39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22-491A-ABA6-41F122DC1BA2}"/>
            </c:ext>
          </c:extLst>
        </c:ser>
        <c:ser>
          <c:idx val="3"/>
          <c:order val="3"/>
          <c:dLbls>
            <c:dLbl>
              <c:idx val="3"/>
              <c:layout>
                <c:manualLayout>
                  <c:x val="5.194685039370079E-2"/>
                  <c:y val="-5.67924321959755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922-491A-ABA6-41F122DC1BA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46281714785652E-2"/>
                  <c:y val="7.0062700495771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922-491A-ABA6-41F122DC1B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Hoja1!$S$18:$S$24</c:f>
              <c:numCache>
                <c:formatCode>General</c:formatCode>
                <c:ptCount val="7"/>
                <c:pt idx="0">
                  <c:v>188</c:v>
                </c:pt>
                <c:pt idx="1">
                  <c:v>872</c:v>
                </c:pt>
                <c:pt idx="2">
                  <c:v>387</c:v>
                </c:pt>
                <c:pt idx="3">
                  <c:v>49</c:v>
                </c:pt>
                <c:pt idx="4">
                  <c:v>323</c:v>
                </c:pt>
                <c:pt idx="5">
                  <c:v>23</c:v>
                </c:pt>
                <c:pt idx="6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922-491A-ABA6-41F122DC1BA2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Hoja1!$R$18:$R$24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922-491A-ABA6-41F122DC1BA2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Hoja1!$Q$18:$Q$24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922-491A-ABA6-41F122DC1BA2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Hoja1!$O$18:$O$24</c:f>
              <c:strCache>
                <c:ptCount val="7"/>
                <c:pt idx="0">
                  <c:v>Defensoría</c:v>
                </c:pt>
                <c:pt idx="1">
                  <c:v>Fiscalía</c:v>
                </c:pt>
                <c:pt idx="2">
                  <c:v>Acusado</c:v>
                </c:pt>
                <c:pt idx="3">
                  <c:v>INPEC</c:v>
                </c:pt>
                <c:pt idx="4">
                  <c:v>Juez</c:v>
                </c:pt>
                <c:pt idx="5">
                  <c:v>Centro de servicios</c:v>
                </c:pt>
                <c:pt idx="6">
                  <c:v>Otras causas</c:v>
                </c:pt>
              </c:strCache>
            </c:strRef>
          </c:cat>
          <c:val>
            <c:numRef>
              <c:f>Hoja1!$P$18:$P$24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922-491A-ABA6-41F122DC1B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44273314983631E-2"/>
          <c:y val="8.6395145000400436E-2"/>
          <c:w val="0.95919784213718839"/>
          <c:h val="0.742801291188388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('P-Cto'!$E$13,'P-Cto'!$E$25,'P-Cto'!$E$37,'P-Cto'!$E$64)</c:f>
              <c:numCache>
                <c:formatCode>0</c:formatCode>
                <c:ptCount val="4"/>
                <c:pt idx="0">
                  <c:v>293.5</c:v>
                </c:pt>
                <c:pt idx="1">
                  <c:v>327</c:v>
                </c:pt>
                <c:pt idx="2">
                  <c:v>375</c:v>
                </c:pt>
                <c:pt idx="3">
                  <c:v>374.2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F2-4E06-A954-8B9CE69CB5F3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('P-Cto'!$H$13,'P-Cto'!$H$25,'P-Cto'!$G$36,'P-Cto'!$H$64)</c:f>
              <c:numCache>
                <c:formatCode>0</c:formatCode>
                <c:ptCount val="4"/>
                <c:pt idx="0">
                  <c:v>241.5</c:v>
                </c:pt>
                <c:pt idx="1">
                  <c:v>277.25</c:v>
                </c:pt>
                <c:pt idx="2">
                  <c:v>286.75</c:v>
                </c:pt>
                <c:pt idx="3">
                  <c:v>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F2-4E06-A954-8B9CE69CB5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826560"/>
        <c:axId val="1421827104"/>
      </c:barChart>
      <c:catAx>
        <c:axId val="14218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827104"/>
        <c:crosses val="autoZero"/>
        <c:auto val="1"/>
        <c:lblAlgn val="ctr"/>
        <c:lblOffset val="100"/>
        <c:noMultiLvlLbl val="0"/>
      </c:catAx>
      <c:valAx>
        <c:axId val="1421827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18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('P-Cto'!$E$81,'P-Cto'!$E$93,'P-Cto'!$E$107,'P-Cto'!$E$130)</c:f>
              <c:numCache>
                <c:formatCode>0</c:formatCode>
                <c:ptCount val="4"/>
                <c:pt idx="0">
                  <c:v>115</c:v>
                </c:pt>
                <c:pt idx="1">
                  <c:v>175.5</c:v>
                </c:pt>
                <c:pt idx="2">
                  <c:v>160.5</c:v>
                </c:pt>
                <c:pt idx="3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20-4D16-A53E-4F59C5EACE6A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('P-Cto'!$H$81,'P-Cto'!$H$93,'P-Cto'!$H$107,'P-Cto'!$H$130)</c:f>
              <c:numCache>
                <c:formatCode>0</c:formatCode>
                <c:ptCount val="4"/>
                <c:pt idx="0">
                  <c:v>81.5</c:v>
                </c:pt>
                <c:pt idx="1">
                  <c:v>149.5</c:v>
                </c:pt>
                <c:pt idx="2">
                  <c:v>145</c:v>
                </c:pt>
                <c:pt idx="3">
                  <c:v>175.5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0-4D16-A53E-4F59C5EACE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830368"/>
        <c:axId val="1421830912"/>
      </c:barChart>
      <c:catAx>
        <c:axId val="14218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830912"/>
        <c:crosses val="autoZero"/>
        <c:auto val="1"/>
        <c:lblAlgn val="ctr"/>
        <c:lblOffset val="100"/>
        <c:noMultiLvlLbl val="0"/>
      </c:catAx>
      <c:valAx>
        <c:axId val="14218309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18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96369203849518E-2"/>
          <c:y val="3.0214133587365365E-2"/>
          <c:w val="0.94555948676257406"/>
          <c:h val="0.7369605971346994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'[Copia de 2019-4T COMP.xlsx]consol'!$F$7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2019-4T COMP.xlsx]consol'!$B$8:$B$26</c:f>
              <c:strCache>
                <c:ptCount val="19"/>
                <c:pt idx="0">
                  <c:v>Disciplinario</c:v>
                </c:pt>
                <c:pt idx="1">
                  <c:v>Trib. Admin.</c:v>
                </c:pt>
                <c:pt idx="2">
                  <c:v>Tri. Sup. CFL</c:v>
                </c:pt>
                <c:pt idx="3">
                  <c:v>Tri. Sup. Penal</c:v>
                </c:pt>
                <c:pt idx="4">
                  <c:v>Juzg. Admin.</c:v>
                </c:pt>
                <c:pt idx="5">
                  <c:v>Juzg. Ej. Penas MS</c:v>
                </c:pt>
                <c:pt idx="6">
                  <c:v>Juzg. Penal Espec.</c:v>
                </c:pt>
                <c:pt idx="7">
                  <c:v>Juzg. Penal Circuito</c:v>
                </c:pt>
                <c:pt idx="8">
                  <c:v>J. Penal Mcp. Conoc.</c:v>
                </c:pt>
                <c:pt idx="9">
                  <c:v>J. Penal Mcp. Gtías.</c:v>
                </c:pt>
                <c:pt idx="10">
                  <c:v>J. R. P. Adoles. Cto.</c:v>
                </c:pt>
                <c:pt idx="11">
                  <c:v>J. R. P. Adoles. Mcp.</c:v>
                </c:pt>
                <c:pt idx="12">
                  <c:v>Juzg. Civil Cto.</c:v>
                </c:pt>
                <c:pt idx="13">
                  <c:v>Juzg. Civil Mcp.</c:v>
                </c:pt>
                <c:pt idx="14">
                  <c:v>Juzg. Familia</c:v>
                </c:pt>
                <c:pt idx="15">
                  <c:v>Juzg. Laborales</c:v>
                </c:pt>
                <c:pt idx="16">
                  <c:v>Juzg. Extinc. Dom.</c:v>
                </c:pt>
                <c:pt idx="17">
                  <c:v>J. Pq. C. Comp. Mult.</c:v>
                </c:pt>
                <c:pt idx="18">
                  <c:v>J. Pq. Causas Laboral</c:v>
                </c:pt>
              </c:strCache>
            </c:strRef>
          </c:cat>
          <c:val>
            <c:numRef>
              <c:f>'[Copia de 2019-4T COMP.xlsx]consol'!$F$8:$F$26</c:f>
              <c:numCache>
                <c:formatCode>0%</c:formatCode>
                <c:ptCount val="19"/>
                <c:pt idx="0">
                  <c:v>1.4</c:v>
                </c:pt>
                <c:pt idx="1">
                  <c:v>1.3</c:v>
                </c:pt>
                <c:pt idx="2">
                  <c:v>1.26</c:v>
                </c:pt>
                <c:pt idx="3">
                  <c:v>1.33</c:v>
                </c:pt>
                <c:pt idx="4">
                  <c:v>1.05</c:v>
                </c:pt>
                <c:pt idx="5">
                  <c:v>2.13</c:v>
                </c:pt>
                <c:pt idx="6">
                  <c:v>0.93</c:v>
                </c:pt>
                <c:pt idx="7">
                  <c:v>1.27</c:v>
                </c:pt>
                <c:pt idx="8">
                  <c:v>1.26</c:v>
                </c:pt>
                <c:pt idx="9">
                  <c:v>1.43</c:v>
                </c:pt>
                <c:pt idx="10">
                  <c:v>1.41</c:v>
                </c:pt>
                <c:pt idx="11">
                  <c:v>1.57</c:v>
                </c:pt>
                <c:pt idx="12">
                  <c:v>1.1100000000000001</c:v>
                </c:pt>
                <c:pt idx="14">
                  <c:v>0.93</c:v>
                </c:pt>
                <c:pt idx="15">
                  <c:v>1.36</c:v>
                </c:pt>
                <c:pt idx="16">
                  <c:v>1.35</c:v>
                </c:pt>
                <c:pt idx="18">
                  <c:v>1.26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E0E1-4FB6-9B58-ABFBDE447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054320"/>
        <c:axId val="1324041808"/>
      </c:barChart>
      <c:catAx>
        <c:axId val="13240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4041808"/>
        <c:crosses val="autoZero"/>
        <c:auto val="1"/>
        <c:lblAlgn val="ctr"/>
        <c:lblOffset val="100"/>
        <c:noMultiLvlLbl val="0"/>
      </c:catAx>
      <c:valAx>
        <c:axId val="132404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405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331649168853899"/>
          <c:y val="9.6207489161787355E-2"/>
          <c:w val="0.28197801837270342"/>
          <c:h val="4.3245730813739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('P-Cto'!$E$147,'P-Cto'!$E$159,'P-Cto'!$E$173,'P-Cto'!$E$195)</c:f>
              <c:numCache>
                <c:formatCode>0</c:formatCode>
                <c:ptCount val="4"/>
                <c:pt idx="0">
                  <c:v>272.5</c:v>
                </c:pt>
                <c:pt idx="1">
                  <c:v>279.5</c:v>
                </c:pt>
                <c:pt idx="2">
                  <c:v>267.5</c:v>
                </c:pt>
                <c:pt idx="3">
                  <c:v>309.5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9-4C00-8131-7851E353CA2F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('P-Cto'!$H$147,'P-Cto'!$H$159,'P-Cto'!$H$173,'P-Cto'!$H$195)</c:f>
              <c:numCache>
                <c:formatCode>0</c:formatCode>
                <c:ptCount val="4"/>
                <c:pt idx="0">
                  <c:v>185</c:v>
                </c:pt>
                <c:pt idx="1">
                  <c:v>218</c:v>
                </c:pt>
                <c:pt idx="2">
                  <c:v>201.5</c:v>
                </c:pt>
                <c:pt idx="3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29-4C00-8131-7851E353CA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598496"/>
        <c:axId val="1421597952"/>
      </c:barChart>
      <c:catAx>
        <c:axId val="14215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597952"/>
        <c:crosses val="autoZero"/>
        <c:auto val="1"/>
        <c:lblAlgn val="ctr"/>
        <c:lblOffset val="100"/>
        <c:noMultiLvlLbl val="0"/>
      </c:catAx>
      <c:valAx>
        <c:axId val="14215979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159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091422124735116E-2"/>
          <c:y val="2.6890966521472277E-2"/>
          <c:w val="0.94168635808329415"/>
          <c:h val="0.75053627764330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'P-Cto'!$G$205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07-4288-95A7-4D4CDF4C4A66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607-4288-95A7-4D4CDF4C4A66}"/>
              </c:ext>
            </c:extLst>
          </c:dPt>
          <c:dLbls>
            <c:dLbl>
              <c:idx val="1"/>
              <c:layout>
                <c:manualLayout>
                  <c:x val="-7.1073205401563609E-3"/>
                  <c:y val="5.3067987822777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858564321251017E-3"/>
                  <c:y val="7.9601981734165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429282160625444E-3"/>
                  <c:y val="1.592039634683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39228887790209E-3"/>
                  <c:y val="-1.049731204783897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214641080312722E-3"/>
                  <c:y val="1.061359756455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7777774739962883E-3"/>
                  <c:y val="1.231410469186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904-4287-8BCD-D4E4A5823BA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9444436849908989E-3"/>
                  <c:y val="-2.0523507819779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904-4287-8BCD-D4E4A5823BA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429282160625964E-3"/>
                  <c:y val="-4.86450935519406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2643923240938165E-3"/>
                  <c:y val="7.960198173416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6747690136396923E-3"/>
                  <c:y val="7.96009021630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7.09807221947552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1.061359756455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2.8392288877903131E-3"/>
                  <c:y val="2.8629363582772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2.8429282160624403E-3"/>
                  <c:y val="5.3067987822776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4.2643923240938165E-3"/>
                  <c:y val="2.6533993911389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607-4288-95A7-4D4CDF4C4A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'P-Cto'!$C$206:$C$234</c:f>
              <c:strCache>
                <c:ptCount val="29"/>
                <c:pt idx="0">
                  <c:v> Arauca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Buga</c:v>
                </c:pt>
                <c:pt idx="5">
                  <c:v> Cali</c:v>
                </c:pt>
                <c:pt idx="6">
                  <c:v> Cartagena</c:v>
                </c:pt>
                <c:pt idx="7">
                  <c:v> Cúcuta</c:v>
                </c:pt>
                <c:pt idx="8">
                  <c:v> Florencia</c:v>
                </c:pt>
                <c:pt idx="9">
                  <c:v> Ibagué</c:v>
                </c:pt>
                <c:pt idx="10">
                  <c:v> Manizales</c:v>
                </c:pt>
                <c:pt idx="11">
                  <c:v> Mocoa</c:v>
                </c:pt>
                <c:pt idx="12">
                  <c:v> Montería</c:v>
                </c:pt>
                <c:pt idx="13">
                  <c:v> Neiva</c:v>
                </c:pt>
                <c:pt idx="14">
                  <c:v> Pamplona</c:v>
                </c:pt>
                <c:pt idx="15">
                  <c:v> Pasto</c:v>
                </c:pt>
                <c:pt idx="16">
                  <c:v> Pereira</c:v>
                </c:pt>
                <c:pt idx="17">
                  <c:v> Popayán</c:v>
                </c:pt>
                <c:pt idx="18">
                  <c:v> Quibdó</c:v>
                </c:pt>
                <c:pt idx="19">
                  <c:v> Riohacha</c:v>
                </c:pt>
                <c:pt idx="20">
                  <c:v> San Andrés</c:v>
                </c:pt>
                <c:pt idx="21">
                  <c:v> San Gil</c:v>
                </c:pt>
                <c:pt idx="22">
                  <c:v> Santa Marta</c:v>
                </c:pt>
                <c:pt idx="23">
                  <c:v> Santa Rosa de Viterbo</c:v>
                </c:pt>
                <c:pt idx="24">
                  <c:v> Sincelejo</c:v>
                </c:pt>
                <c:pt idx="25">
                  <c:v> Tunja</c:v>
                </c:pt>
                <c:pt idx="26">
                  <c:v> Valledupar</c:v>
                </c:pt>
                <c:pt idx="27">
                  <c:v> Villavicencio</c:v>
                </c:pt>
                <c:pt idx="28">
                  <c:v> Yopal</c:v>
                </c:pt>
              </c:strCache>
            </c:strRef>
          </c:cat>
          <c:val>
            <c:numRef>
              <c:f>'P-Cto'!$G$206:$G$234</c:f>
              <c:numCache>
                <c:formatCode>0</c:formatCode>
                <c:ptCount val="29"/>
                <c:pt idx="0">
                  <c:v>183.33333333333334</c:v>
                </c:pt>
                <c:pt idx="1">
                  <c:v>220.33333333333334</c:v>
                </c:pt>
                <c:pt idx="2">
                  <c:v>293</c:v>
                </c:pt>
                <c:pt idx="3">
                  <c:v>316.2</c:v>
                </c:pt>
                <c:pt idx="4">
                  <c:v>232.72727272727272</c:v>
                </c:pt>
                <c:pt idx="5">
                  <c:v>214.39130434782609</c:v>
                </c:pt>
                <c:pt idx="6">
                  <c:v>345.75</c:v>
                </c:pt>
                <c:pt idx="7">
                  <c:v>311.3</c:v>
                </c:pt>
                <c:pt idx="8">
                  <c:v>243.33333333333334</c:v>
                </c:pt>
                <c:pt idx="9">
                  <c:v>152.55555555555554</c:v>
                </c:pt>
                <c:pt idx="10">
                  <c:v>144.71428571428572</c:v>
                </c:pt>
                <c:pt idx="11">
                  <c:v>156.33333333333334</c:v>
                </c:pt>
                <c:pt idx="12">
                  <c:v>188.85714285714286</c:v>
                </c:pt>
                <c:pt idx="13">
                  <c:v>320</c:v>
                </c:pt>
                <c:pt idx="14">
                  <c:v>296</c:v>
                </c:pt>
                <c:pt idx="15">
                  <c:v>213.09090909090909</c:v>
                </c:pt>
                <c:pt idx="16">
                  <c:v>186.6</c:v>
                </c:pt>
                <c:pt idx="17">
                  <c:v>264.7</c:v>
                </c:pt>
                <c:pt idx="18">
                  <c:v>224.66666666666666</c:v>
                </c:pt>
                <c:pt idx="19">
                  <c:v>249.5</c:v>
                </c:pt>
                <c:pt idx="20">
                  <c:v>124.5</c:v>
                </c:pt>
                <c:pt idx="21">
                  <c:v>72.75</c:v>
                </c:pt>
                <c:pt idx="22">
                  <c:v>197.22222222222223</c:v>
                </c:pt>
                <c:pt idx="23">
                  <c:v>168</c:v>
                </c:pt>
                <c:pt idx="24">
                  <c:v>232.75</c:v>
                </c:pt>
                <c:pt idx="25">
                  <c:v>102.36363636363636</c:v>
                </c:pt>
                <c:pt idx="26">
                  <c:v>261.71428571428572</c:v>
                </c:pt>
                <c:pt idx="27">
                  <c:v>289.42857142857144</c:v>
                </c:pt>
                <c:pt idx="28">
                  <c:v>151.33333333333334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607-4288-95A7-4D4CDF4C4A66}"/>
            </c:ext>
          </c:extLst>
        </c:ser>
        <c:ser>
          <c:idx val="1"/>
          <c:order val="1"/>
          <c:tx>
            <c:strRef>
              <c:f>'P-Cto'!$I$205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607-4288-95A7-4D4CDF4C4A66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D607-4288-95A7-4D4CDF4C4A66}"/>
              </c:ext>
            </c:extLst>
          </c:dPt>
          <c:dLbls>
            <c:dLbl>
              <c:idx val="0"/>
              <c:layout>
                <c:manualLayout>
                  <c:x val="4.26439232409381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4.1047015639559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04-4287-8BCD-D4E4A5823B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643923240937905E-3"/>
                  <c:y val="7.9601981734165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8585643212508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2643923240938165E-3"/>
                  <c:y val="2.653399391138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2643923240938165E-3"/>
                  <c:y val="5.3067987822777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1073205401563089E-3"/>
                  <c:y val="-5.306798782277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4311014401682594E-3"/>
                  <c:y val="3.00532027499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6858564321250887E-3"/>
                  <c:y val="5.3067987822777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55555494799267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904-4287-8BCD-D4E4A5823BA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5555002673336904E-3"/>
                  <c:y val="8.2094839291237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04-4287-8BCD-D4E4A5823BA3}"/>
                </c:ext>
                <c:ext xmlns:c15="http://schemas.microsoft.com/office/drawing/2012/chart" uri="{CE6537A1-D6FC-4f65-9D91-7224C49458BB}">
                  <c15:layout>
                    <c:manualLayout>
                      <c:w val="2.7333330344123975E-2"/>
                      <c:h val="2.8702206487173771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2.7777774739962883E-3"/>
                  <c:y val="4.1047015639558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904-4287-8BCD-D4E4A5823BA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7.1072086138486423E-3"/>
                  <c:y val="2.653399391138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2.8429282160625444E-3"/>
                  <c:y val="2.6533993911388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5.6784577755803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4.2643923240938165E-3"/>
                  <c:y val="1.326678802660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2.8429282160626484E-3"/>
                  <c:y val="7.960198173416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4.2643923240937125E-3"/>
                  <c:y val="1.061359756455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8392288877901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2.8429282160625444E-3"/>
                  <c:y val="1.326699695569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5.6784577755805222E-3"/>
                  <c:y val="5.725872716554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5.5555549479925767E-3"/>
                  <c:y val="8.20940312791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904-4287-8BCD-D4E4A5823BA3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1.4214641080312722E-3"/>
                  <c:y val="7.960198173416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2.8429282160625444E-3"/>
                  <c:y val="1.592018741774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D607-4288-95A7-4D4CDF4C4A66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4.2643923240938165E-3"/>
                  <c:y val="2.653399391138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D607-4288-95A7-4D4CDF4C4A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'P-Cto'!$C$206:$C$234</c:f>
              <c:strCache>
                <c:ptCount val="29"/>
                <c:pt idx="0">
                  <c:v> Arauca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Buga</c:v>
                </c:pt>
                <c:pt idx="5">
                  <c:v> Cali</c:v>
                </c:pt>
                <c:pt idx="6">
                  <c:v> Cartagena</c:v>
                </c:pt>
                <c:pt idx="7">
                  <c:v> Cúcuta</c:v>
                </c:pt>
                <c:pt idx="8">
                  <c:v> Florencia</c:v>
                </c:pt>
                <c:pt idx="9">
                  <c:v> Ibagué</c:v>
                </c:pt>
                <c:pt idx="10">
                  <c:v> Manizales</c:v>
                </c:pt>
                <c:pt idx="11">
                  <c:v> Mocoa</c:v>
                </c:pt>
                <c:pt idx="12">
                  <c:v> Montería</c:v>
                </c:pt>
                <c:pt idx="13">
                  <c:v> Neiva</c:v>
                </c:pt>
                <c:pt idx="14">
                  <c:v> Pamplona</c:v>
                </c:pt>
                <c:pt idx="15">
                  <c:v> Pasto</c:v>
                </c:pt>
                <c:pt idx="16">
                  <c:v> Pereira</c:v>
                </c:pt>
                <c:pt idx="17">
                  <c:v> Popayán</c:v>
                </c:pt>
                <c:pt idx="18">
                  <c:v> Quibdó</c:v>
                </c:pt>
                <c:pt idx="19">
                  <c:v> Riohacha</c:v>
                </c:pt>
                <c:pt idx="20">
                  <c:v> San Andrés</c:v>
                </c:pt>
                <c:pt idx="21">
                  <c:v> San Gil</c:v>
                </c:pt>
                <c:pt idx="22">
                  <c:v> Santa Marta</c:v>
                </c:pt>
                <c:pt idx="23">
                  <c:v> Santa Rosa de Viterbo</c:v>
                </c:pt>
                <c:pt idx="24">
                  <c:v> Sincelejo</c:v>
                </c:pt>
                <c:pt idx="25">
                  <c:v> Tunja</c:v>
                </c:pt>
                <c:pt idx="26">
                  <c:v> Valledupar</c:v>
                </c:pt>
                <c:pt idx="27">
                  <c:v> Villavicencio</c:v>
                </c:pt>
                <c:pt idx="28">
                  <c:v> Yopal</c:v>
                </c:pt>
              </c:strCache>
            </c:strRef>
          </c:cat>
          <c:val>
            <c:numRef>
              <c:f>'P-Cto'!$I$206:$I$234</c:f>
              <c:numCache>
                <c:formatCode>0</c:formatCode>
                <c:ptCount val="29"/>
                <c:pt idx="0">
                  <c:v>128</c:v>
                </c:pt>
                <c:pt idx="1">
                  <c:v>192</c:v>
                </c:pt>
                <c:pt idx="2">
                  <c:v>215.76923076923077</c:v>
                </c:pt>
                <c:pt idx="3">
                  <c:v>288.33333333333331</c:v>
                </c:pt>
                <c:pt idx="4">
                  <c:v>199.04545454545453</c:v>
                </c:pt>
                <c:pt idx="5">
                  <c:v>198.56521739130434</c:v>
                </c:pt>
                <c:pt idx="6">
                  <c:v>180.25</c:v>
                </c:pt>
                <c:pt idx="7">
                  <c:v>246.8</c:v>
                </c:pt>
                <c:pt idx="8">
                  <c:v>201.33333333333334</c:v>
                </c:pt>
                <c:pt idx="9">
                  <c:v>137.77777777777777</c:v>
                </c:pt>
                <c:pt idx="10">
                  <c:v>123.57142857142857</c:v>
                </c:pt>
                <c:pt idx="11">
                  <c:v>373.33333333333331</c:v>
                </c:pt>
                <c:pt idx="12">
                  <c:v>163</c:v>
                </c:pt>
                <c:pt idx="13">
                  <c:v>256</c:v>
                </c:pt>
                <c:pt idx="14">
                  <c:v>224</c:v>
                </c:pt>
                <c:pt idx="15">
                  <c:v>151.09090909090909</c:v>
                </c:pt>
                <c:pt idx="16">
                  <c:v>159.69999999999999</c:v>
                </c:pt>
                <c:pt idx="17">
                  <c:v>209.8</c:v>
                </c:pt>
                <c:pt idx="18">
                  <c:v>121.33333333333333</c:v>
                </c:pt>
                <c:pt idx="19">
                  <c:v>183.5</c:v>
                </c:pt>
                <c:pt idx="20">
                  <c:v>83.5</c:v>
                </c:pt>
                <c:pt idx="21">
                  <c:v>66.75</c:v>
                </c:pt>
                <c:pt idx="22">
                  <c:v>148.22222222222223</c:v>
                </c:pt>
                <c:pt idx="23">
                  <c:v>148</c:v>
                </c:pt>
                <c:pt idx="24">
                  <c:v>157.5</c:v>
                </c:pt>
                <c:pt idx="25">
                  <c:v>83.272727272727266</c:v>
                </c:pt>
                <c:pt idx="26">
                  <c:v>170.42857142857142</c:v>
                </c:pt>
                <c:pt idx="27">
                  <c:v>227.85714285714286</c:v>
                </c:pt>
                <c:pt idx="28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D607-4288-95A7-4D4CDF4C4A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1602304"/>
        <c:axId val="1421603392"/>
      </c:barChart>
      <c:catAx>
        <c:axId val="142160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1603392"/>
        <c:crosses val="autoZero"/>
        <c:auto val="1"/>
        <c:lblAlgn val="ctr"/>
        <c:lblOffset val="100"/>
        <c:noMultiLvlLbl val="0"/>
      </c:catAx>
      <c:valAx>
        <c:axId val="14216033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21602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"/>
          <c:w val="0.96944444444444444"/>
          <c:h val="0.81922217579403533"/>
        </c:manualLayout>
      </c:layout>
      <c:lineChart>
        <c:grouping val="standard"/>
        <c:varyColors val="0"/>
        <c:ser>
          <c:idx val="0"/>
          <c:order val="0"/>
          <c:tx>
            <c:strRef>
              <c:f>Hoja1!$D$6</c:f>
              <c:strCache>
                <c:ptCount val="1"/>
                <c:pt idx="0">
                  <c:v>Garantías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579866579177603E-2"/>
                  <c:y val="-1.3813644508940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A8-49C6-97B9-1BD00B7EBB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298665791776031E-2"/>
                  <c:y val="-3.6836385357174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CA8-49C6-97B9-1BD00B7EBB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354221347331686E-2"/>
                  <c:y val="-1.3813644508940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A8-49C6-97B9-1BD00B7EBB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Hoja1!$C$7:$C$9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Hoja1!$D$7:$D$9</c:f>
              <c:numCache>
                <c:formatCode>General</c:formatCode>
                <c:ptCount val="3"/>
                <c:pt idx="0">
                  <c:v>16446</c:v>
                </c:pt>
                <c:pt idx="1">
                  <c:v>17783</c:v>
                </c:pt>
                <c:pt idx="2">
                  <c:v>17703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A8-49C6-97B9-1BD00B7EBBDA}"/>
            </c:ext>
          </c:extLst>
        </c:ser>
        <c:ser>
          <c:idx val="1"/>
          <c:order val="1"/>
          <c:tx>
            <c:strRef>
              <c:f>Hoja1!$E$6</c:f>
              <c:strCache>
                <c:ptCount val="1"/>
                <c:pt idx="0">
                  <c:v>Conocimiento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6833333333333331E-2"/>
                  <c:y val="-2.9929563102704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CA8-49C6-97B9-1BD00B7EBB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666666666666665E-2"/>
                  <c:y val="-4.8347755781291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A8-49C6-97B9-1BD00B7EBB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444444444444449E-3"/>
                  <c:y val="-3.6836385357174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CA8-49C6-97B9-1BD00B7EBB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Hoja1!$C$7:$C$9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Hoja1!$E$7:$E$9</c:f>
              <c:numCache>
                <c:formatCode>General</c:formatCode>
                <c:ptCount val="3"/>
                <c:pt idx="0">
                  <c:v>5848</c:v>
                </c:pt>
                <c:pt idx="1">
                  <c:v>6025</c:v>
                </c:pt>
                <c:pt idx="2">
                  <c:v>6988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A8-49C6-97B9-1BD00B7EBB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1599584"/>
        <c:axId val="1421593600"/>
      </c:lineChart>
      <c:catAx>
        <c:axId val="14215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593600"/>
        <c:crosses val="autoZero"/>
        <c:auto val="1"/>
        <c:lblAlgn val="ctr"/>
        <c:lblOffset val="100"/>
        <c:noMultiLvlLbl val="0"/>
      </c:catAx>
      <c:valAx>
        <c:axId val="142159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15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('P-Mcp'!$E$12,'P-Mcp'!$E$23,'P-Mcp'!$E$34,'P-Mcp'!$E$59)</c:f>
              <c:numCache>
                <c:formatCode>0</c:formatCode>
                <c:ptCount val="4"/>
                <c:pt idx="0">
                  <c:v>264.75</c:v>
                </c:pt>
                <c:pt idx="1">
                  <c:v>300</c:v>
                </c:pt>
                <c:pt idx="2">
                  <c:v>284</c:v>
                </c:pt>
                <c:pt idx="3">
                  <c:v>335.25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FC-4145-A729-3DDC3C083577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('P-Mcp'!$H$12,'P-Mcp'!$H$23,'P-Mcp'!$H$34,'P-Mcp'!$H$59)</c:f>
              <c:numCache>
                <c:formatCode>0</c:formatCode>
                <c:ptCount val="4"/>
                <c:pt idx="0">
                  <c:v>209.25</c:v>
                </c:pt>
                <c:pt idx="1">
                  <c:v>271.25</c:v>
                </c:pt>
                <c:pt idx="2">
                  <c:v>305</c:v>
                </c:pt>
                <c:pt idx="3">
                  <c:v>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FC-4145-A729-3DDC3C0835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594144"/>
        <c:axId val="1421589248"/>
      </c:barChart>
      <c:catAx>
        <c:axId val="14215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589248"/>
        <c:crosses val="autoZero"/>
        <c:auto val="1"/>
        <c:lblAlgn val="ctr"/>
        <c:lblOffset val="100"/>
        <c:noMultiLvlLbl val="0"/>
      </c:catAx>
      <c:valAx>
        <c:axId val="1421589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15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12546517809677E-2"/>
          <c:y val="1.664399904557385E-2"/>
          <c:w val="0.92558054226475284"/>
          <c:h val="0.7262020997375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'P-Mcp'!$F$68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51-4694-B329-505E2AED7EEB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C51-4694-B329-505E2AED7EEB}"/>
              </c:ext>
            </c:extLst>
          </c:dPt>
          <c:dLbls>
            <c:dLbl>
              <c:idx val="0"/>
              <c:layout>
                <c:manualLayout>
                  <c:x val="-5.5555555555555558E-3"/>
                  <c:y val="-2.332319111206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E5-4B6F-A693-0E5D48CAEB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827222540824401E-3"/>
                  <c:y val="-3.174603174603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7779E-3"/>
                  <c:y val="-4.664638222412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6E5-4B6F-A693-0E5D48CAEBF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925337632079971E-17"/>
                  <c:y val="-8.55173795068374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6E5-4B6F-A693-0E5D48CAEBF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7120416905618301E-3"/>
                  <c:y val="6.3492063492063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141361127041335E-3"/>
                  <c:y val="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1413611270412201E-3"/>
                  <c:y val="-5.82003858652342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2827222540824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6E5-4B6F-A693-0E5D48CAEBF3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7.308070866141732E-3"/>
                  <c:y val="-1.4641638250327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7120416905619454E-3"/>
                  <c:y val="3.174603174603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8256596299562677E-4"/>
                  <c:y val="-5.81529244733069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C51-4694-B329-505E2AED7E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'P-Mcp'!$B$69:$B$88</c:f>
              <c:strCache>
                <c:ptCount val="20"/>
                <c:pt idx="0">
                  <c:v>Total Armenia</c:v>
                </c:pt>
                <c:pt idx="1">
                  <c:v>Total Barranquilla</c:v>
                </c:pt>
                <c:pt idx="2">
                  <c:v>Total Bucaramanga</c:v>
                </c:pt>
                <c:pt idx="3">
                  <c:v>Total Buga</c:v>
                </c:pt>
                <c:pt idx="4">
                  <c:v>Total Cali</c:v>
                </c:pt>
                <c:pt idx="5">
                  <c:v>Total Cúcuta</c:v>
                </c:pt>
                <c:pt idx="6">
                  <c:v>Total Florencia</c:v>
                </c:pt>
                <c:pt idx="7">
                  <c:v>Total Ibagué</c:v>
                </c:pt>
                <c:pt idx="8">
                  <c:v>Total Manizales</c:v>
                </c:pt>
                <c:pt idx="9">
                  <c:v>Total Buenaventura</c:v>
                </c:pt>
                <c:pt idx="10">
                  <c:v>Total Neiva</c:v>
                </c:pt>
                <c:pt idx="11">
                  <c:v>Total Pasto</c:v>
                </c:pt>
                <c:pt idx="12">
                  <c:v>Total Pereira</c:v>
                </c:pt>
                <c:pt idx="13">
                  <c:v>Total Popayán</c:v>
                </c:pt>
                <c:pt idx="14">
                  <c:v>Total Quibdó</c:v>
                </c:pt>
                <c:pt idx="15">
                  <c:v>Total Riohacha</c:v>
                </c:pt>
                <c:pt idx="16">
                  <c:v>Total Santa Rosa de Viterbo</c:v>
                </c:pt>
                <c:pt idx="17">
                  <c:v>Total Tunja</c:v>
                </c:pt>
                <c:pt idx="18">
                  <c:v>Total Valledupar</c:v>
                </c:pt>
                <c:pt idx="19">
                  <c:v>Total Villavicencio</c:v>
                </c:pt>
              </c:strCache>
            </c:strRef>
          </c:cat>
          <c:val>
            <c:numRef>
              <c:f>'P-Mcp'!$F$69:$F$88</c:f>
              <c:numCache>
                <c:formatCode>0</c:formatCode>
                <c:ptCount val="20"/>
                <c:pt idx="0">
                  <c:v>231</c:v>
                </c:pt>
                <c:pt idx="1">
                  <c:v>366.5</c:v>
                </c:pt>
                <c:pt idx="2">
                  <c:v>230.22222222222223</c:v>
                </c:pt>
                <c:pt idx="3">
                  <c:v>116</c:v>
                </c:pt>
                <c:pt idx="4">
                  <c:v>243.5</c:v>
                </c:pt>
                <c:pt idx="5">
                  <c:v>757</c:v>
                </c:pt>
                <c:pt idx="6">
                  <c:v>264</c:v>
                </c:pt>
                <c:pt idx="7">
                  <c:v>216.75</c:v>
                </c:pt>
                <c:pt idx="8">
                  <c:v>205</c:v>
                </c:pt>
                <c:pt idx="9">
                  <c:v>108</c:v>
                </c:pt>
                <c:pt idx="10">
                  <c:v>335.25</c:v>
                </c:pt>
                <c:pt idx="11">
                  <c:v>233.4</c:v>
                </c:pt>
                <c:pt idx="12">
                  <c:v>263.66666666666669</c:v>
                </c:pt>
                <c:pt idx="13">
                  <c:v>480.75</c:v>
                </c:pt>
                <c:pt idx="14">
                  <c:v>196</c:v>
                </c:pt>
                <c:pt idx="15">
                  <c:v>321</c:v>
                </c:pt>
                <c:pt idx="16">
                  <c:v>78.25</c:v>
                </c:pt>
                <c:pt idx="17">
                  <c:v>113.5</c:v>
                </c:pt>
                <c:pt idx="18">
                  <c:v>568.5</c:v>
                </c:pt>
                <c:pt idx="19">
                  <c:v>322.2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51-4694-B329-505E2AED7EEB}"/>
            </c:ext>
          </c:extLst>
        </c:ser>
        <c:ser>
          <c:idx val="1"/>
          <c:order val="1"/>
          <c:tx>
            <c:strRef>
              <c:f>'P-Mcp'!$H$68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  <a:ln w="31750">
              <a:noFill/>
            </a:ln>
            <a:effectLst>
              <a:outerShdw dist="50800" dir="5400000" algn="ctr" rotWithShape="0">
                <a:srgbClr val="C00000"/>
              </a:outerShdw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rgbClr val="00B050"/>
              </a:solidFill>
              <a:ln w="31750">
                <a:noFill/>
              </a:ln>
              <a:effectLst>
                <a:outerShdw dist="50800" dir="5400000" algn="ctr" rotWithShape="0">
                  <a:srgbClr val="C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C51-4694-B329-505E2AED7EE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 w="31750">
                <a:noFill/>
              </a:ln>
              <a:effectLst>
                <a:outerShdw dist="50800" dir="5400000" algn="ctr" rotWithShape="0">
                  <a:srgbClr val="C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C51-4694-B329-505E2AED7EEB}"/>
              </c:ext>
            </c:extLst>
          </c:dPt>
          <c:dLbls>
            <c:dLbl>
              <c:idx val="0"/>
              <c:layout>
                <c:manualLayout>
                  <c:x val="2.1491249007295024E-3"/>
                  <c:y val="6.3491423122980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120416905618301E-3"/>
                  <c:y val="3.174603174603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444444444444441E-3"/>
                  <c:y val="4.0169146393242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06805635205812E-3"/>
                  <c:y val="9.5238095238094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88888888888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6E5-4B6F-A693-0E5D48CAEBF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8534028176030501E-3"/>
                  <c:y val="-1.164007717304685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1413611270411624E-3"/>
                  <c:y val="1.269841269841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48982939632545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863626421697288E-2"/>
                  <c:y val="1.017148238529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1413611270412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1413611270412201E-3"/>
                  <c:y val="3.1746031746030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7120416905618301E-3"/>
                  <c:y val="3.174603174603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1413611270412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71204169056183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777777777777676E-3"/>
                  <c:y val="4.0169146393242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1413611270412201E-3"/>
                  <c:y val="6.349206349206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7198770998691732E-3"/>
                  <c:y val="6.3491423122979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9C51-4694-B329-505E2AED7EE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6134623797025372E-3"/>
                  <c:y val="9.1823587055371827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9C51-4694-B329-505E2AED7EEB}"/>
                </c:ext>
                <c:ext xmlns:c15="http://schemas.microsoft.com/office/drawing/2012/chart" uri="{CE6537A1-D6FC-4f65-9D91-7224C49458BB}">
                  <c15:layout>
                    <c:manualLayout>
                      <c:w val="4.6560586176727904E-2"/>
                      <c:h val="4.3691315545512907E-2"/>
                    </c:manualLayout>
                  </c15:layout>
                </c:ext>
              </c:extLst>
            </c:dLbl>
            <c:dLbl>
              <c:idx val="18"/>
              <c:layout>
                <c:manualLayout>
                  <c:x val="9.72222222222212E-3"/>
                  <c:y val="9.3292764448257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6E5-4B6F-A693-0E5D48CAEBF3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7.308070866141529E-3"/>
                  <c:y val="7.191439691002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9C51-4694-B329-505E2AED7E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'P-Mcp'!$B$69:$B$88</c:f>
              <c:strCache>
                <c:ptCount val="20"/>
                <c:pt idx="0">
                  <c:v>Total Armenia</c:v>
                </c:pt>
                <c:pt idx="1">
                  <c:v>Total Barranquilla</c:v>
                </c:pt>
                <c:pt idx="2">
                  <c:v>Total Bucaramanga</c:v>
                </c:pt>
                <c:pt idx="3">
                  <c:v>Total Buga</c:v>
                </c:pt>
                <c:pt idx="4">
                  <c:v>Total Cali</c:v>
                </c:pt>
                <c:pt idx="5">
                  <c:v>Total Cúcuta</c:v>
                </c:pt>
                <c:pt idx="6">
                  <c:v>Total Florencia</c:v>
                </c:pt>
                <c:pt idx="7">
                  <c:v>Total Ibagué</c:v>
                </c:pt>
                <c:pt idx="8">
                  <c:v>Total Manizales</c:v>
                </c:pt>
                <c:pt idx="9">
                  <c:v>Total Buenaventura</c:v>
                </c:pt>
                <c:pt idx="10">
                  <c:v>Total Neiva</c:v>
                </c:pt>
                <c:pt idx="11">
                  <c:v>Total Pasto</c:v>
                </c:pt>
                <c:pt idx="12">
                  <c:v>Total Pereira</c:v>
                </c:pt>
                <c:pt idx="13">
                  <c:v>Total Popayán</c:v>
                </c:pt>
                <c:pt idx="14">
                  <c:v>Total Quibdó</c:v>
                </c:pt>
                <c:pt idx="15">
                  <c:v>Total Riohacha</c:v>
                </c:pt>
                <c:pt idx="16">
                  <c:v>Total Santa Rosa de Viterbo</c:v>
                </c:pt>
                <c:pt idx="17">
                  <c:v>Total Tunja</c:v>
                </c:pt>
                <c:pt idx="18">
                  <c:v>Total Valledupar</c:v>
                </c:pt>
                <c:pt idx="19">
                  <c:v>Total Villavicencio</c:v>
                </c:pt>
              </c:strCache>
            </c:strRef>
          </c:cat>
          <c:val>
            <c:numRef>
              <c:f>'P-Mcp'!$H$69:$H$88</c:f>
              <c:numCache>
                <c:formatCode>0</c:formatCode>
                <c:ptCount val="20"/>
                <c:pt idx="0">
                  <c:v>264</c:v>
                </c:pt>
                <c:pt idx="1">
                  <c:v>160</c:v>
                </c:pt>
                <c:pt idx="2">
                  <c:v>237.88888888888889</c:v>
                </c:pt>
                <c:pt idx="3">
                  <c:v>87.5</c:v>
                </c:pt>
                <c:pt idx="4">
                  <c:v>220.66666666666666</c:v>
                </c:pt>
                <c:pt idx="5">
                  <c:v>476.5</c:v>
                </c:pt>
                <c:pt idx="6">
                  <c:v>212.5</c:v>
                </c:pt>
                <c:pt idx="7">
                  <c:v>233.5</c:v>
                </c:pt>
                <c:pt idx="8">
                  <c:v>204.33333333333334</c:v>
                </c:pt>
                <c:pt idx="9">
                  <c:v>68.5</c:v>
                </c:pt>
                <c:pt idx="10">
                  <c:v>285</c:v>
                </c:pt>
                <c:pt idx="11">
                  <c:v>203</c:v>
                </c:pt>
                <c:pt idx="12">
                  <c:v>332</c:v>
                </c:pt>
                <c:pt idx="13">
                  <c:v>353</c:v>
                </c:pt>
                <c:pt idx="14">
                  <c:v>105.5</c:v>
                </c:pt>
                <c:pt idx="15">
                  <c:v>177</c:v>
                </c:pt>
                <c:pt idx="16">
                  <c:v>83.5</c:v>
                </c:pt>
                <c:pt idx="17">
                  <c:v>107.5</c:v>
                </c:pt>
                <c:pt idx="18">
                  <c:v>415.5</c:v>
                </c:pt>
                <c:pt idx="19">
                  <c:v>284.39999999999998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9C51-4694-B329-505E2AED7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21590880"/>
        <c:axId val="1421591424"/>
      </c:barChart>
      <c:catAx>
        <c:axId val="14215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591424"/>
        <c:crosses val="autoZero"/>
        <c:auto val="1"/>
        <c:lblAlgn val="ctr"/>
        <c:lblOffset val="100"/>
        <c:noMultiLvlLbl val="0"/>
      </c:catAx>
      <c:valAx>
        <c:axId val="14215914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5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(Gtías!$E$13,Gtías!$E$25,Gtías!$E$37,Gtías!$E$65)</c:f>
              <c:numCache>
                <c:formatCode>0</c:formatCode>
                <c:ptCount val="4"/>
                <c:pt idx="0">
                  <c:v>1571.4</c:v>
                </c:pt>
                <c:pt idx="1">
                  <c:v>1628.6</c:v>
                </c:pt>
                <c:pt idx="2">
                  <c:v>1559.2</c:v>
                </c:pt>
                <c:pt idx="3">
                  <c:v>1384.1666666666667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84-49D2-8C7F-7412AE703FB7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(Gtías!$H$13,Gtías!$H$25,Gtías!$H$37,Gtías!$H$65)</c:f>
              <c:numCache>
                <c:formatCode>0</c:formatCode>
                <c:ptCount val="4"/>
                <c:pt idx="0">
                  <c:v>1251.5999999999999</c:v>
                </c:pt>
                <c:pt idx="1">
                  <c:v>1605.6</c:v>
                </c:pt>
                <c:pt idx="2">
                  <c:v>1377.2</c:v>
                </c:pt>
                <c:pt idx="3">
                  <c:v>1345.5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84-49D2-8C7F-7412AE703F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595232"/>
        <c:axId val="1421595776"/>
      </c:barChart>
      <c:catAx>
        <c:axId val="142159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595776"/>
        <c:crosses val="autoZero"/>
        <c:auto val="1"/>
        <c:lblAlgn val="ctr"/>
        <c:lblOffset val="100"/>
        <c:noMultiLvlLbl val="0"/>
      </c:catAx>
      <c:valAx>
        <c:axId val="14215957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1595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80643044619425E-2"/>
          <c:y val="0.171456514665214"/>
          <c:w val="0.90329593175853018"/>
          <c:h val="0.5704875654539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Gtías!$E$74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7D-473E-BD2E-EB48BDD65A9E}"/>
              </c:ext>
            </c:extLst>
          </c:dPt>
          <c:dLbls>
            <c:dLbl>
              <c:idx val="0"/>
              <c:layout>
                <c:manualLayout>
                  <c:x val="-5.5302930883639606E-3"/>
                  <c:y val="-2.5609626768740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761E-3"/>
                  <c:y val="5.1806605351246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116360454943388E-3"/>
                  <c:y val="-3.395944915826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005249343832275E-3"/>
                  <c:y val="1.3352464566279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626312335958005E-3"/>
                  <c:y val="1.3554955916889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186570428696921E-3"/>
                  <c:y val="5.81315142346706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298045320878741E-3"/>
                  <c:y val="1.5022293011591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298045320878741E-3"/>
                  <c:y val="1.1252620590188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1252620590188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454943132108484E-3"/>
                  <c:y val="9.5828986355853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192181283514965E-3"/>
                  <c:y val="1.8791965432994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3834424333256528E-2"/>
                  <c:y val="7.48288203728924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4569388588644827E-3"/>
                  <c:y val="3.7371094369630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370844269466422E-2"/>
                  <c:y val="1.2816415395506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77D-473E-BD2E-EB48BDD65A9E}"/>
                </c:ext>
                <c:ext xmlns:c15="http://schemas.microsoft.com/office/drawing/2012/chart" uri="{CE6537A1-D6FC-4f65-9D91-7224C49458BB}">
                  <c15:layout>
                    <c:manualLayout>
                      <c:w val="4.7749999999999994E-2"/>
                      <c:h val="5.0857234533748706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7.6235783027123645E-3"/>
                  <c:y val="3.6073190562125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7284694294323682E-3"/>
                  <c:y val="1.5118713717402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8024934383202202E-2"/>
                  <c:y val="1.8912547121840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7284694294323682E-3"/>
                  <c:y val="1.5118713717402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77D-473E-BD2E-EB48BDD65A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Gtías!$D$75:$D$92</c:f>
              <c:strCache>
                <c:ptCount val="18"/>
                <c:pt idx="0">
                  <c:v>Barranquilla</c:v>
                </c:pt>
                <c:pt idx="1">
                  <c:v>Cartagena</c:v>
                </c:pt>
                <c:pt idx="2">
                  <c:v>Cartago</c:v>
                </c:pt>
                <c:pt idx="3">
                  <c:v>Sogamoso</c:v>
                </c:pt>
                <c:pt idx="4">
                  <c:v>Tunja</c:v>
                </c:pt>
                <c:pt idx="5">
                  <c:v>Buenaventura</c:v>
                </c:pt>
                <c:pt idx="6">
                  <c:v>Buga</c:v>
                </c:pt>
                <c:pt idx="7">
                  <c:v>Manizales</c:v>
                </c:pt>
                <c:pt idx="8">
                  <c:v>Popayán</c:v>
                </c:pt>
                <c:pt idx="9">
                  <c:v>Valledupar</c:v>
                </c:pt>
                <c:pt idx="10">
                  <c:v>Quibdó</c:v>
                </c:pt>
                <c:pt idx="11">
                  <c:v>Neiva</c:v>
                </c:pt>
                <c:pt idx="12">
                  <c:v>Villavicencio</c:v>
                </c:pt>
                <c:pt idx="13">
                  <c:v>Pasto</c:v>
                </c:pt>
                <c:pt idx="14">
                  <c:v>Armenia </c:v>
                </c:pt>
                <c:pt idx="15">
                  <c:v>Pereira</c:v>
                </c:pt>
                <c:pt idx="16">
                  <c:v>Bucaramanga</c:v>
                </c:pt>
                <c:pt idx="17">
                  <c:v>Tulúa</c:v>
                </c:pt>
              </c:strCache>
            </c:strRef>
          </c:cat>
          <c:val>
            <c:numRef>
              <c:f>Gtías!$E$75:$E$92</c:f>
              <c:numCache>
                <c:formatCode>0</c:formatCode>
                <c:ptCount val="18"/>
                <c:pt idx="0">
                  <c:v>859.625</c:v>
                </c:pt>
                <c:pt idx="1">
                  <c:v>1067.5999999999999</c:v>
                </c:pt>
                <c:pt idx="2">
                  <c:v>822.66666666666663</c:v>
                </c:pt>
                <c:pt idx="3">
                  <c:v>716</c:v>
                </c:pt>
                <c:pt idx="4">
                  <c:v>363</c:v>
                </c:pt>
                <c:pt idx="5">
                  <c:v>620.4</c:v>
                </c:pt>
                <c:pt idx="6">
                  <c:v>1041</c:v>
                </c:pt>
                <c:pt idx="7">
                  <c:v>756</c:v>
                </c:pt>
                <c:pt idx="8">
                  <c:v>1044</c:v>
                </c:pt>
                <c:pt idx="9">
                  <c:v>1587.25</c:v>
                </c:pt>
                <c:pt idx="10">
                  <c:v>456</c:v>
                </c:pt>
                <c:pt idx="11">
                  <c:v>1384</c:v>
                </c:pt>
                <c:pt idx="12">
                  <c:v>1184.75</c:v>
                </c:pt>
                <c:pt idx="13">
                  <c:v>1756</c:v>
                </c:pt>
                <c:pt idx="14">
                  <c:v>953.4</c:v>
                </c:pt>
                <c:pt idx="15">
                  <c:v>1091.8333333333333</c:v>
                </c:pt>
                <c:pt idx="16">
                  <c:v>1002.3529411764706</c:v>
                </c:pt>
                <c:pt idx="17">
                  <c:v>1902.5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77D-473E-BD2E-EB48BDD65A9E}"/>
            </c:ext>
          </c:extLst>
        </c:ser>
        <c:ser>
          <c:idx val="1"/>
          <c:order val="1"/>
          <c:tx>
            <c:strRef>
              <c:f>Gtías!$F$74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77D-473E-BD2E-EB48BDD65A9E}"/>
              </c:ext>
            </c:extLst>
          </c:dPt>
          <c:dLbls>
            <c:dLbl>
              <c:idx val="0"/>
              <c:layout>
                <c:manualLayout>
                  <c:x val="5.5555555555555558E-3"/>
                  <c:y val="9.7852087047714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26312335958005E-3"/>
                  <c:y val="1.2719973677937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742125984251971E-3"/>
                  <c:y val="7.28062455076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444444444444189E-3"/>
                  <c:y val="1.3352464566279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075459317584794E-3"/>
                  <c:y val="1.3554955916889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964348206474188E-3"/>
                  <c:y val="8.11542550829036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3333333333332829E-3"/>
                  <c:y val="1.2719973677937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2853237095362568E-3"/>
                  <c:y val="1.7324521847584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2374234470691167E-3"/>
                  <c:y val="1.5022247762760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700754593175853E-2"/>
                  <c:y val="1.0417699593113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1894135962634955E-3"/>
                  <c:y val="1.8791965432994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9937664041994753E-3"/>
                  <c:y val="3.6073190562126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9138777177289654E-3"/>
                  <c:y val="1.8912581810881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9138777177289654E-3"/>
                  <c:y val="1.5118713717402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1173447069115343E-3"/>
                  <c:y val="1.5799582508880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8.3027121609798773E-3"/>
                  <c:y val="1.661027303701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6.9138777177289654E-3"/>
                  <c:y val="1.51187137174021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77D-473E-BD2E-EB48BDD65A9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0370816576593321E-2"/>
                  <c:y val="1.5118713717402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A77D-473E-BD2E-EB48BDD65A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Gtías!$D$75:$D$92</c:f>
              <c:strCache>
                <c:ptCount val="18"/>
                <c:pt idx="0">
                  <c:v>Barranquilla</c:v>
                </c:pt>
                <c:pt idx="1">
                  <c:v>Cartagena</c:v>
                </c:pt>
                <c:pt idx="2">
                  <c:v>Cartago</c:v>
                </c:pt>
                <c:pt idx="3">
                  <c:v>Sogamoso</c:v>
                </c:pt>
                <c:pt idx="4">
                  <c:v>Tunja</c:v>
                </c:pt>
                <c:pt idx="5">
                  <c:v>Buenaventura</c:v>
                </c:pt>
                <c:pt idx="6">
                  <c:v>Buga</c:v>
                </c:pt>
                <c:pt idx="7">
                  <c:v>Manizales</c:v>
                </c:pt>
                <c:pt idx="8">
                  <c:v>Popayán</c:v>
                </c:pt>
                <c:pt idx="9">
                  <c:v>Valledupar</c:v>
                </c:pt>
                <c:pt idx="10">
                  <c:v>Quibdó</c:v>
                </c:pt>
                <c:pt idx="11">
                  <c:v>Neiva</c:v>
                </c:pt>
                <c:pt idx="12">
                  <c:v>Villavicencio</c:v>
                </c:pt>
                <c:pt idx="13">
                  <c:v>Pasto</c:v>
                </c:pt>
                <c:pt idx="14">
                  <c:v>Armenia </c:v>
                </c:pt>
                <c:pt idx="15">
                  <c:v>Pereira</c:v>
                </c:pt>
                <c:pt idx="16">
                  <c:v>Bucaramanga</c:v>
                </c:pt>
                <c:pt idx="17">
                  <c:v>Tulúa</c:v>
                </c:pt>
              </c:strCache>
            </c:strRef>
          </c:cat>
          <c:val>
            <c:numRef>
              <c:f>Gtías!$F$75:$F$92</c:f>
              <c:numCache>
                <c:formatCode>0</c:formatCode>
                <c:ptCount val="18"/>
                <c:pt idx="0">
                  <c:v>825.25</c:v>
                </c:pt>
                <c:pt idx="1">
                  <c:v>978.8</c:v>
                </c:pt>
                <c:pt idx="2">
                  <c:v>816.33333333333337</c:v>
                </c:pt>
                <c:pt idx="3">
                  <c:v>716</c:v>
                </c:pt>
                <c:pt idx="4">
                  <c:v>363</c:v>
                </c:pt>
                <c:pt idx="5">
                  <c:v>565.6</c:v>
                </c:pt>
                <c:pt idx="6">
                  <c:v>681.66666666666663</c:v>
                </c:pt>
                <c:pt idx="7">
                  <c:v>737.75</c:v>
                </c:pt>
                <c:pt idx="8">
                  <c:v>984.4</c:v>
                </c:pt>
                <c:pt idx="9">
                  <c:v>1588.25</c:v>
                </c:pt>
                <c:pt idx="10">
                  <c:v>461</c:v>
                </c:pt>
                <c:pt idx="11">
                  <c:v>1346</c:v>
                </c:pt>
                <c:pt idx="12">
                  <c:v>1169.25</c:v>
                </c:pt>
                <c:pt idx="13">
                  <c:v>1753.3333333333333</c:v>
                </c:pt>
                <c:pt idx="14">
                  <c:v>950.4</c:v>
                </c:pt>
                <c:pt idx="15">
                  <c:v>1009.5</c:v>
                </c:pt>
                <c:pt idx="16">
                  <c:v>819.17647058823525</c:v>
                </c:pt>
                <c:pt idx="17">
                  <c:v>1144.5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A77D-473E-BD2E-EB48BDD65A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600128"/>
        <c:axId val="1421600672"/>
      </c:barChart>
      <c:catAx>
        <c:axId val="14216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1600672"/>
        <c:crosses val="autoZero"/>
        <c:auto val="1"/>
        <c:lblAlgn val="ctr"/>
        <c:lblOffset val="100"/>
        <c:noMultiLvlLbl val="0"/>
      </c:catAx>
      <c:valAx>
        <c:axId val="1421600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16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(Mix!$E$13,Mix!$E$23,Mix!$E$33,Mix!$E$53)</c:f>
              <c:numCache>
                <c:formatCode>0</c:formatCode>
                <c:ptCount val="4"/>
                <c:pt idx="0" formatCode="General">
                  <c:v>263</c:v>
                </c:pt>
                <c:pt idx="1">
                  <c:v>241.5</c:v>
                </c:pt>
                <c:pt idx="2">
                  <c:v>271</c:v>
                </c:pt>
                <c:pt idx="3">
                  <c:v>291.5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AC-4506-9F75-C5BBE8A8B456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(Mix!$H$13,Mix!$H$23,Mix!$H$33,Mix!$H$53)</c:f>
              <c:numCache>
                <c:formatCode>0</c:formatCode>
                <c:ptCount val="4"/>
                <c:pt idx="0">
                  <c:v>254.5</c:v>
                </c:pt>
                <c:pt idx="1">
                  <c:v>240</c:v>
                </c:pt>
                <c:pt idx="2">
                  <c:v>239</c:v>
                </c:pt>
                <c:pt idx="3">
                  <c:v>309.5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AC-4506-9F75-C5BBE8A8B4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77024"/>
        <c:axId val="1425276480"/>
      </c:barChart>
      <c:catAx>
        <c:axId val="14252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76480"/>
        <c:crosses val="autoZero"/>
        <c:auto val="1"/>
        <c:lblAlgn val="ctr"/>
        <c:lblOffset val="100"/>
        <c:noMultiLvlLbl val="0"/>
      </c:catAx>
      <c:valAx>
        <c:axId val="14252764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527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(Mix!$E$143,Mix!$E$155,Mix!$E$167,Mix!$E$179)</c:f>
              <c:numCache>
                <c:formatCode>0</c:formatCode>
                <c:ptCount val="4"/>
                <c:pt idx="0">
                  <c:v>436.5</c:v>
                </c:pt>
                <c:pt idx="1">
                  <c:v>472</c:v>
                </c:pt>
                <c:pt idx="2">
                  <c:v>427</c:v>
                </c:pt>
                <c:pt idx="3">
                  <c:v>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11-45CD-8060-F34795FA5022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(Mix!$H$143,Mix!$H$155,Mix!$H$167,Mix!$H$179)</c:f>
              <c:numCache>
                <c:formatCode>0</c:formatCode>
                <c:ptCount val="4"/>
                <c:pt idx="0">
                  <c:v>384.5</c:v>
                </c:pt>
                <c:pt idx="1">
                  <c:v>462</c:v>
                </c:pt>
                <c:pt idx="2">
                  <c:v>444</c:v>
                </c:pt>
                <c:pt idx="3">
                  <c:v>508.5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11-45CD-8060-F34795FA50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78112"/>
        <c:axId val="1425280288"/>
      </c:barChart>
      <c:catAx>
        <c:axId val="14252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80288"/>
        <c:crosses val="autoZero"/>
        <c:auto val="1"/>
        <c:lblAlgn val="ctr"/>
        <c:lblOffset val="100"/>
        <c:noMultiLvlLbl val="0"/>
      </c:catAx>
      <c:valAx>
        <c:axId val="1425280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527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(Mix!$E$73,Mix!$E$86,Mix!$E$99,Mix!$E$126)</c:f>
              <c:numCache>
                <c:formatCode>0</c:formatCode>
                <c:ptCount val="4"/>
                <c:pt idx="0">
                  <c:v>1333</c:v>
                </c:pt>
                <c:pt idx="1">
                  <c:v>1132</c:v>
                </c:pt>
                <c:pt idx="2">
                  <c:v>987.5</c:v>
                </c:pt>
                <c:pt idx="3">
                  <c:v>887.33333333333337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BF-4022-8209-D2EEE3F9EAAB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(Mix!$H$73,Mix!$H$86,Mix!$H$99,Mix!$H$126)</c:f>
              <c:numCache>
                <c:formatCode>0</c:formatCode>
                <c:ptCount val="4"/>
                <c:pt idx="0">
                  <c:v>943</c:v>
                </c:pt>
                <c:pt idx="1">
                  <c:v>1059</c:v>
                </c:pt>
                <c:pt idx="2">
                  <c:v>982.5</c:v>
                </c:pt>
                <c:pt idx="3">
                  <c:v>884.33333333333337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BF-4022-8209-D2EEE3F9EA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75936"/>
        <c:axId val="1425281376"/>
      </c:barChart>
      <c:catAx>
        <c:axId val="14252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81376"/>
        <c:crosses val="autoZero"/>
        <c:auto val="1"/>
        <c:lblAlgn val="ctr"/>
        <c:lblOffset val="100"/>
        <c:noMultiLvlLbl val="0"/>
      </c:catAx>
      <c:valAx>
        <c:axId val="1425281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52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Mix!$D$386</c:f>
              <c:strCache>
                <c:ptCount val="1"/>
                <c:pt idx="0">
                  <c:v>ING.GTIAS.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Mix!$D$387:$D$404</c:f>
              <c:numCache>
                <c:formatCode>#,##0</c:formatCode>
                <c:ptCount val="18"/>
                <c:pt idx="0">
                  <c:v>502.33333333333331</c:v>
                </c:pt>
                <c:pt idx="1">
                  <c:v>506.5</c:v>
                </c:pt>
                <c:pt idx="2">
                  <c:v>284</c:v>
                </c:pt>
                <c:pt idx="3">
                  <c:v>675.5</c:v>
                </c:pt>
                <c:pt idx="4">
                  <c:v>729</c:v>
                </c:pt>
                <c:pt idx="5">
                  <c:v>390.2</c:v>
                </c:pt>
                <c:pt idx="6">
                  <c:v>335.14285714285717</c:v>
                </c:pt>
                <c:pt idx="7">
                  <c:v>405.5</c:v>
                </c:pt>
                <c:pt idx="8">
                  <c:v>272</c:v>
                </c:pt>
                <c:pt idx="9">
                  <c:v>887.33333333333337</c:v>
                </c:pt>
                <c:pt idx="10">
                  <c:v>510</c:v>
                </c:pt>
                <c:pt idx="11">
                  <c:v>291.5</c:v>
                </c:pt>
                <c:pt idx="12">
                  <c:v>483</c:v>
                </c:pt>
                <c:pt idx="13">
                  <c:v>553.375</c:v>
                </c:pt>
                <c:pt idx="14">
                  <c:v>668</c:v>
                </c:pt>
                <c:pt idx="15">
                  <c:v>573.66666666666663</c:v>
                </c:pt>
                <c:pt idx="16">
                  <c:v>220</c:v>
                </c:pt>
                <c:pt idx="17">
                  <c:v>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0-400F-8036-37023F275780}"/>
            </c:ext>
          </c:extLst>
        </c:ser>
        <c:ser>
          <c:idx val="1"/>
          <c:order val="1"/>
          <c:tx>
            <c:strRef>
              <c:f>Mix!$E$386</c:f>
              <c:strCache>
                <c:ptCount val="1"/>
                <c:pt idx="0">
                  <c:v>EG. GTIAS.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Mix!$E$387:$E$404</c:f>
              <c:numCache>
                <c:formatCode>#,##0</c:formatCode>
                <c:ptCount val="18"/>
                <c:pt idx="0">
                  <c:v>479.33333333333331</c:v>
                </c:pt>
                <c:pt idx="1">
                  <c:v>428.5</c:v>
                </c:pt>
                <c:pt idx="2">
                  <c:v>272</c:v>
                </c:pt>
                <c:pt idx="3">
                  <c:v>629</c:v>
                </c:pt>
                <c:pt idx="4">
                  <c:v>700.5</c:v>
                </c:pt>
                <c:pt idx="5">
                  <c:v>284.60000000000002</c:v>
                </c:pt>
                <c:pt idx="6">
                  <c:v>308.57142857142856</c:v>
                </c:pt>
                <c:pt idx="7">
                  <c:v>403</c:v>
                </c:pt>
                <c:pt idx="8">
                  <c:v>267</c:v>
                </c:pt>
                <c:pt idx="9">
                  <c:v>884.33333333333337</c:v>
                </c:pt>
                <c:pt idx="10">
                  <c:v>508.5</c:v>
                </c:pt>
                <c:pt idx="11">
                  <c:v>309.5</c:v>
                </c:pt>
                <c:pt idx="12">
                  <c:v>425</c:v>
                </c:pt>
                <c:pt idx="13">
                  <c:v>467.75</c:v>
                </c:pt>
                <c:pt idx="14">
                  <c:v>495</c:v>
                </c:pt>
                <c:pt idx="15">
                  <c:v>489</c:v>
                </c:pt>
                <c:pt idx="16">
                  <c:v>218.33333333333334</c:v>
                </c:pt>
                <c:pt idx="17">
                  <c:v>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A0-400F-8036-37023F275780}"/>
            </c:ext>
          </c:extLst>
        </c:ser>
        <c:ser>
          <c:idx val="2"/>
          <c:order val="2"/>
          <c:tx>
            <c:strRef>
              <c:f>Mix!$F$386</c:f>
              <c:strCache>
                <c:ptCount val="1"/>
                <c:pt idx="0">
                  <c:v>ING. CONOC.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Mix!$F$387:$F$404</c:f>
              <c:numCache>
                <c:formatCode>#,##0</c:formatCode>
                <c:ptCount val="18"/>
                <c:pt idx="0">
                  <c:v>126</c:v>
                </c:pt>
                <c:pt idx="1">
                  <c:v>264</c:v>
                </c:pt>
                <c:pt idx="2">
                  <c:v>85</c:v>
                </c:pt>
                <c:pt idx="3">
                  <c:v>238.5</c:v>
                </c:pt>
                <c:pt idx="4">
                  <c:v>91</c:v>
                </c:pt>
                <c:pt idx="5">
                  <c:v>77</c:v>
                </c:pt>
                <c:pt idx="6">
                  <c:v>64.285714285714292</c:v>
                </c:pt>
                <c:pt idx="7">
                  <c:v>38</c:v>
                </c:pt>
                <c:pt idx="8">
                  <c:v>460</c:v>
                </c:pt>
                <c:pt idx="9">
                  <c:v>250.66666666666666</c:v>
                </c:pt>
                <c:pt idx="10">
                  <c:v>144</c:v>
                </c:pt>
                <c:pt idx="11">
                  <c:v>62</c:v>
                </c:pt>
                <c:pt idx="12">
                  <c:v>77</c:v>
                </c:pt>
                <c:pt idx="13">
                  <c:v>32.125</c:v>
                </c:pt>
                <c:pt idx="14">
                  <c:v>86.333333333333329</c:v>
                </c:pt>
                <c:pt idx="15">
                  <c:v>93.666666666666671</c:v>
                </c:pt>
                <c:pt idx="16">
                  <c:v>28</c:v>
                </c:pt>
                <c:pt idx="17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A0-400F-8036-37023F275780}"/>
            </c:ext>
          </c:extLst>
        </c:ser>
        <c:ser>
          <c:idx val="3"/>
          <c:order val="3"/>
          <c:tx>
            <c:strRef>
              <c:f>Mix!$G$386</c:f>
              <c:strCache>
                <c:ptCount val="1"/>
                <c:pt idx="0">
                  <c:v>EG. CONOC.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61165791775977E-3"/>
                  <c:y val="4.60472861631885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A0-400F-8036-37023F275780}"/>
                </c:ext>
                <c:ext xmlns:c15="http://schemas.microsoft.com/office/drawing/2012/chart" uri="{CE6537A1-D6FC-4f65-9D91-7224C49458BB}">
                  <c15:layout>
                    <c:manualLayout>
                      <c:w val="2.3722222222222217E-2"/>
                      <c:h val="4.063513023073857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1.3888888888888888E-2"/>
                  <c:y val="1.812814568648024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A0-400F-8036-37023F275780}"/>
                </c:ext>
                <c:ext xmlns:c15="http://schemas.microsoft.com/office/drawing/2012/chart" uri="{CE6537A1-D6FC-4f65-9D91-7224C49458BB}">
                  <c15:layout>
                    <c:manualLayout>
                      <c:w val="2.5222222222222222E-2"/>
                      <c:h val="4.0635144963529796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1.5277777777777677E-2"/>
                  <c:y val="-6.90682350654901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A0-400F-8036-37023F27578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3888888888888838E-2"/>
                  <c:y val="-2.11039391421715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FA0-400F-8036-37023F2757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Mix!$G$387:$G$404</c:f>
              <c:numCache>
                <c:formatCode>#,##0</c:formatCode>
                <c:ptCount val="18"/>
                <c:pt idx="0">
                  <c:v>64.333333333333329</c:v>
                </c:pt>
                <c:pt idx="1">
                  <c:v>304.5</c:v>
                </c:pt>
                <c:pt idx="2">
                  <c:v>3</c:v>
                </c:pt>
                <c:pt idx="3">
                  <c:v>223.5</c:v>
                </c:pt>
                <c:pt idx="4">
                  <c:v>68.5</c:v>
                </c:pt>
                <c:pt idx="5">
                  <c:v>82</c:v>
                </c:pt>
                <c:pt idx="6">
                  <c:v>48</c:v>
                </c:pt>
                <c:pt idx="7">
                  <c:v>33.5</c:v>
                </c:pt>
                <c:pt idx="8">
                  <c:v>187.5</c:v>
                </c:pt>
                <c:pt idx="9">
                  <c:v>256</c:v>
                </c:pt>
                <c:pt idx="10">
                  <c:v>132.5</c:v>
                </c:pt>
                <c:pt idx="11">
                  <c:v>58.5</c:v>
                </c:pt>
                <c:pt idx="12">
                  <c:v>98</c:v>
                </c:pt>
                <c:pt idx="13">
                  <c:v>34.75</c:v>
                </c:pt>
                <c:pt idx="14">
                  <c:v>76</c:v>
                </c:pt>
                <c:pt idx="15">
                  <c:v>93</c:v>
                </c:pt>
                <c:pt idx="16">
                  <c:v>28.666666666666668</c:v>
                </c:pt>
                <c:pt idx="17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A0-400F-8036-37023F2757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24055408"/>
        <c:axId val="1324048336"/>
      </c:barChart>
      <c:catAx>
        <c:axId val="132405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4048336"/>
        <c:crosses val="autoZero"/>
        <c:auto val="1"/>
        <c:lblAlgn val="ctr"/>
        <c:lblOffset val="100"/>
        <c:noMultiLvlLbl val="0"/>
      </c:catAx>
      <c:valAx>
        <c:axId val="132404833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2405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(Mix!$E$204,Mix!$E$216,Mix!$E$228,Mix!$E$240)</c:f>
              <c:numCache>
                <c:formatCode>0</c:formatCode>
                <c:ptCount val="4"/>
                <c:pt idx="0">
                  <c:v>52</c:v>
                </c:pt>
                <c:pt idx="1">
                  <c:v>40</c:v>
                </c:pt>
                <c:pt idx="2">
                  <c:v>43.5</c:v>
                </c:pt>
                <c:pt idx="3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68-4403-A6DA-88802835B5D5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(Mix!$H$204,Mix!$H$216,Mix!$H$228,Mix!$H$240)</c:f>
              <c:numCache>
                <c:formatCode>0</c:formatCode>
                <c:ptCount val="4"/>
                <c:pt idx="0">
                  <c:v>38.5</c:v>
                </c:pt>
                <c:pt idx="1">
                  <c:v>61</c:v>
                </c:pt>
                <c:pt idx="2">
                  <c:v>57</c:v>
                </c:pt>
                <c:pt idx="3">
                  <c:v>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68-4403-A6DA-88802835B5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79200"/>
        <c:axId val="1425281920"/>
      </c:barChart>
      <c:catAx>
        <c:axId val="14252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81920"/>
        <c:crosses val="autoZero"/>
        <c:auto val="1"/>
        <c:lblAlgn val="ctr"/>
        <c:lblOffset val="100"/>
        <c:noMultiLvlLbl val="0"/>
      </c:catAx>
      <c:valAx>
        <c:axId val="142528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52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(Mix!$E$314,Mix!$E$326,Mix!$E$338,Mix!$E$350)</c:f>
              <c:numCache>
                <c:formatCode>0</c:formatCode>
                <c:ptCount val="4"/>
                <c:pt idx="0">
                  <c:v>116.33333333333333</c:v>
                </c:pt>
                <c:pt idx="1">
                  <c:v>75.666666666666671</c:v>
                </c:pt>
                <c:pt idx="2">
                  <c:v>93.666666666666671</c:v>
                </c:pt>
                <c:pt idx="3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0-4EF3-99C4-04731546BA81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(Mix!$H$314,Mix!$H$326,Mix!$H$338,Mix!$H$350)</c:f>
              <c:numCache>
                <c:formatCode>0</c:formatCode>
                <c:ptCount val="4"/>
                <c:pt idx="0">
                  <c:v>105.33333333333333</c:v>
                </c:pt>
                <c:pt idx="1">
                  <c:v>85.333333333333329</c:v>
                </c:pt>
                <c:pt idx="2">
                  <c:v>83.666666666666671</c:v>
                </c:pt>
                <c:pt idx="3">
                  <c:v>132.5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D0-4EF3-99C4-04731546BA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82464"/>
        <c:axId val="1425283008"/>
      </c:barChart>
      <c:catAx>
        <c:axId val="14252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83008"/>
        <c:crosses val="autoZero"/>
        <c:auto val="1"/>
        <c:lblAlgn val="ctr"/>
        <c:lblOffset val="100"/>
        <c:noMultiLvlLbl val="0"/>
      </c:catAx>
      <c:valAx>
        <c:axId val="14252830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52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(Mix!$E$258,Mix!$E$271,Mix!$E$284,Mix!$E$297)</c:f>
              <c:numCache>
                <c:formatCode>0</c:formatCode>
                <c:ptCount val="4"/>
                <c:pt idx="0">
                  <c:v>240.33333333333334</c:v>
                </c:pt>
                <c:pt idx="1">
                  <c:v>217</c:v>
                </c:pt>
                <c:pt idx="2">
                  <c:v>288</c:v>
                </c:pt>
                <c:pt idx="3">
                  <c:v>250.66666666666669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EA-4CF5-A3A7-0C38980B6AB3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(Mix!$H$258,Mix!$H$271,Mix!$H$284,Mix!$H$297)</c:f>
              <c:numCache>
                <c:formatCode>0</c:formatCode>
                <c:ptCount val="4"/>
                <c:pt idx="0">
                  <c:v>218</c:v>
                </c:pt>
                <c:pt idx="1">
                  <c:v>232</c:v>
                </c:pt>
                <c:pt idx="2">
                  <c:v>239.33333333333334</c:v>
                </c:pt>
                <c:pt idx="3">
                  <c:v>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EA-4CF5-A3A7-0C38980B6A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72128"/>
        <c:axId val="1425284096"/>
      </c:barChart>
      <c:catAx>
        <c:axId val="14252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84096"/>
        <c:crosses val="autoZero"/>
        <c:auto val="1"/>
        <c:lblAlgn val="ctr"/>
        <c:lblOffset val="100"/>
        <c:noMultiLvlLbl val="0"/>
      </c:catAx>
      <c:valAx>
        <c:axId val="14252840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52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Mix!$D$386</c:f>
              <c:strCache>
                <c:ptCount val="1"/>
                <c:pt idx="0">
                  <c:v>ING.GTIAS.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Mix!$D$387:$D$404</c:f>
              <c:numCache>
                <c:formatCode>#,##0</c:formatCode>
                <c:ptCount val="18"/>
                <c:pt idx="0">
                  <c:v>502.33333333333331</c:v>
                </c:pt>
                <c:pt idx="1">
                  <c:v>506.5</c:v>
                </c:pt>
                <c:pt idx="2">
                  <c:v>284</c:v>
                </c:pt>
                <c:pt idx="3">
                  <c:v>675.5</c:v>
                </c:pt>
                <c:pt idx="4">
                  <c:v>729</c:v>
                </c:pt>
                <c:pt idx="5">
                  <c:v>390.2</c:v>
                </c:pt>
                <c:pt idx="6">
                  <c:v>335.14285714285717</c:v>
                </c:pt>
                <c:pt idx="7">
                  <c:v>405.5</c:v>
                </c:pt>
                <c:pt idx="8">
                  <c:v>272</c:v>
                </c:pt>
                <c:pt idx="9">
                  <c:v>887.33333333333337</c:v>
                </c:pt>
                <c:pt idx="10">
                  <c:v>510</c:v>
                </c:pt>
                <c:pt idx="11">
                  <c:v>291.5</c:v>
                </c:pt>
                <c:pt idx="12">
                  <c:v>483</c:v>
                </c:pt>
                <c:pt idx="13">
                  <c:v>553.375</c:v>
                </c:pt>
                <c:pt idx="14">
                  <c:v>668</c:v>
                </c:pt>
                <c:pt idx="15">
                  <c:v>573.66666666666663</c:v>
                </c:pt>
                <c:pt idx="16">
                  <c:v>220</c:v>
                </c:pt>
                <c:pt idx="17">
                  <c:v>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0-400F-8036-37023F275780}"/>
            </c:ext>
          </c:extLst>
        </c:ser>
        <c:ser>
          <c:idx val="1"/>
          <c:order val="1"/>
          <c:tx>
            <c:strRef>
              <c:f>Mix!$E$386</c:f>
              <c:strCache>
                <c:ptCount val="1"/>
                <c:pt idx="0">
                  <c:v>EG. GTIAS.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Mix!$E$387:$E$404</c:f>
              <c:numCache>
                <c:formatCode>#,##0</c:formatCode>
                <c:ptCount val="18"/>
                <c:pt idx="0">
                  <c:v>479.33333333333331</c:v>
                </c:pt>
                <c:pt idx="1">
                  <c:v>428.5</c:v>
                </c:pt>
                <c:pt idx="2">
                  <c:v>272</c:v>
                </c:pt>
                <c:pt idx="3">
                  <c:v>629</c:v>
                </c:pt>
                <c:pt idx="4">
                  <c:v>700.5</c:v>
                </c:pt>
                <c:pt idx="5">
                  <c:v>284.60000000000002</c:v>
                </c:pt>
                <c:pt idx="6">
                  <c:v>308.57142857142856</c:v>
                </c:pt>
                <c:pt idx="7">
                  <c:v>403</c:v>
                </c:pt>
                <c:pt idx="8">
                  <c:v>267</c:v>
                </c:pt>
                <c:pt idx="9">
                  <c:v>884.33333333333337</c:v>
                </c:pt>
                <c:pt idx="10">
                  <c:v>508.5</c:v>
                </c:pt>
                <c:pt idx="11">
                  <c:v>309.5</c:v>
                </c:pt>
                <c:pt idx="12">
                  <c:v>425</c:v>
                </c:pt>
                <c:pt idx="13">
                  <c:v>467.75</c:v>
                </c:pt>
                <c:pt idx="14">
                  <c:v>495</c:v>
                </c:pt>
                <c:pt idx="15">
                  <c:v>489</c:v>
                </c:pt>
                <c:pt idx="16">
                  <c:v>218.33333333333334</c:v>
                </c:pt>
                <c:pt idx="17">
                  <c:v>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A0-400F-8036-37023F275780}"/>
            </c:ext>
          </c:extLst>
        </c:ser>
        <c:ser>
          <c:idx val="2"/>
          <c:order val="2"/>
          <c:tx>
            <c:strRef>
              <c:f>Mix!$F$386</c:f>
              <c:strCache>
                <c:ptCount val="1"/>
                <c:pt idx="0">
                  <c:v>ING. CONOC.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Mix!$F$387:$F$404</c:f>
              <c:numCache>
                <c:formatCode>#,##0</c:formatCode>
                <c:ptCount val="18"/>
                <c:pt idx="0">
                  <c:v>126</c:v>
                </c:pt>
                <c:pt idx="1">
                  <c:v>264</c:v>
                </c:pt>
                <c:pt idx="2">
                  <c:v>85</c:v>
                </c:pt>
                <c:pt idx="3">
                  <c:v>238.5</c:v>
                </c:pt>
                <c:pt idx="4">
                  <c:v>91</c:v>
                </c:pt>
                <c:pt idx="5">
                  <c:v>77</c:v>
                </c:pt>
                <c:pt idx="6">
                  <c:v>64.285714285714292</c:v>
                </c:pt>
                <c:pt idx="7">
                  <c:v>38</c:v>
                </c:pt>
                <c:pt idx="8">
                  <c:v>460</c:v>
                </c:pt>
                <c:pt idx="9">
                  <c:v>250.66666666666666</c:v>
                </c:pt>
                <c:pt idx="10">
                  <c:v>144</c:v>
                </c:pt>
                <c:pt idx="11">
                  <c:v>62</c:v>
                </c:pt>
                <c:pt idx="12">
                  <c:v>77</c:v>
                </c:pt>
                <c:pt idx="13">
                  <c:v>32.125</c:v>
                </c:pt>
                <c:pt idx="14">
                  <c:v>86.333333333333329</c:v>
                </c:pt>
                <c:pt idx="15">
                  <c:v>93.666666666666671</c:v>
                </c:pt>
                <c:pt idx="16">
                  <c:v>28</c:v>
                </c:pt>
                <c:pt idx="17">
                  <c:v>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A0-400F-8036-37023F275780}"/>
            </c:ext>
          </c:extLst>
        </c:ser>
        <c:ser>
          <c:idx val="3"/>
          <c:order val="3"/>
          <c:tx>
            <c:strRef>
              <c:f>Mix!$G$386</c:f>
              <c:strCache>
                <c:ptCount val="1"/>
                <c:pt idx="0">
                  <c:v>EG. CONOC.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61165791775977E-3"/>
                  <c:y val="4.60472861631885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A0-400F-8036-37023F275780}"/>
                </c:ext>
                <c:ext xmlns:c15="http://schemas.microsoft.com/office/drawing/2012/chart" uri="{CE6537A1-D6FC-4f65-9D91-7224C49458BB}">
                  <c15:layout>
                    <c:manualLayout>
                      <c:w val="2.3722222222222217E-2"/>
                      <c:h val="4.063513023073857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1.3888888888888888E-2"/>
                  <c:y val="1.812814568648024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A0-400F-8036-37023F275780}"/>
                </c:ext>
                <c:ext xmlns:c15="http://schemas.microsoft.com/office/drawing/2012/chart" uri="{CE6537A1-D6FC-4f65-9D91-7224C49458BB}">
                  <c15:layout>
                    <c:manualLayout>
                      <c:w val="2.5222222222222222E-2"/>
                      <c:h val="4.0635144963529796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1.5277777777777677E-2"/>
                  <c:y val="-6.90682350654901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A0-400F-8036-37023F27578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3888888888888838E-2"/>
                  <c:y val="-2.11039391421715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FA0-400F-8036-37023F2757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Mix!$C$387:$C$404</c:f>
              <c:strCache>
                <c:ptCount val="18"/>
                <c:pt idx="0">
                  <c:v> Bello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Yumbo</c:v>
                </c:pt>
                <c:pt idx="5">
                  <c:v> Norte de Santander</c:v>
                </c:pt>
                <c:pt idx="6">
                  <c:v> Ibagué</c:v>
                </c:pt>
                <c:pt idx="7">
                  <c:v> Mocoa</c:v>
                </c:pt>
                <c:pt idx="8">
                  <c:v> Montería</c:v>
                </c:pt>
                <c:pt idx="9">
                  <c:v>Pitalito</c:v>
                </c:pt>
                <c:pt idx="10">
                  <c:v>Garzon</c:v>
                </c:pt>
                <c:pt idx="11">
                  <c:v>La Plata</c:v>
                </c:pt>
                <c:pt idx="12">
                  <c:v> Pamplona</c:v>
                </c:pt>
                <c:pt idx="13">
                  <c:v> Nariño</c:v>
                </c:pt>
                <c:pt idx="14">
                  <c:v> Pereira</c:v>
                </c:pt>
                <c:pt idx="15">
                  <c:v> Cauca</c:v>
                </c:pt>
                <c:pt idx="16">
                  <c:v> Tunja</c:v>
                </c:pt>
                <c:pt idx="17">
                  <c:v> Yopal</c:v>
                </c:pt>
              </c:strCache>
            </c:strRef>
          </c:cat>
          <c:val>
            <c:numRef>
              <c:f>Mix!$G$387:$G$404</c:f>
              <c:numCache>
                <c:formatCode>#,##0</c:formatCode>
                <c:ptCount val="18"/>
                <c:pt idx="0">
                  <c:v>64.333333333333329</c:v>
                </c:pt>
                <c:pt idx="1">
                  <c:v>304.5</c:v>
                </c:pt>
                <c:pt idx="2">
                  <c:v>3</c:v>
                </c:pt>
                <c:pt idx="3">
                  <c:v>223.5</c:v>
                </c:pt>
                <c:pt idx="4">
                  <c:v>68.5</c:v>
                </c:pt>
                <c:pt idx="5">
                  <c:v>82</c:v>
                </c:pt>
                <c:pt idx="6">
                  <c:v>48</c:v>
                </c:pt>
                <c:pt idx="7">
                  <c:v>33.5</c:v>
                </c:pt>
                <c:pt idx="8">
                  <c:v>187.5</c:v>
                </c:pt>
                <c:pt idx="9">
                  <c:v>256</c:v>
                </c:pt>
                <c:pt idx="10">
                  <c:v>132.5</c:v>
                </c:pt>
                <c:pt idx="11">
                  <c:v>58.5</c:v>
                </c:pt>
                <c:pt idx="12">
                  <c:v>98</c:v>
                </c:pt>
                <c:pt idx="13">
                  <c:v>34.75</c:v>
                </c:pt>
                <c:pt idx="14">
                  <c:v>76</c:v>
                </c:pt>
                <c:pt idx="15">
                  <c:v>93</c:v>
                </c:pt>
                <c:pt idx="16">
                  <c:v>28.666666666666668</c:v>
                </c:pt>
                <c:pt idx="17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A0-400F-8036-37023F2757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25269952"/>
        <c:axId val="1425273216"/>
      </c:barChart>
      <c:catAx>
        <c:axId val="14252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5273216"/>
        <c:crosses val="autoZero"/>
        <c:auto val="1"/>
        <c:lblAlgn val="ctr"/>
        <c:lblOffset val="100"/>
        <c:noMultiLvlLbl val="0"/>
      </c:catAx>
      <c:valAx>
        <c:axId val="14252732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42526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(Espec.!$D$11,Espec.!$D$21,Espec.!$D$32,Espec.!$D$55)</c:f>
              <c:numCache>
                <c:formatCode>0</c:formatCode>
                <c:ptCount val="4"/>
                <c:pt idx="0">
                  <c:v>40</c:v>
                </c:pt>
                <c:pt idx="1">
                  <c:v>63.666666666666664</c:v>
                </c:pt>
                <c:pt idx="2">
                  <c:v>97.666666666666671</c:v>
                </c:pt>
                <c:pt idx="3">
                  <c:v>107.66666666666666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CF-435C-A158-811786754559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(Espec.!$F$11,Espec.!$F$21,Espec.!$G$32,Espec.!$G$55)</c:f>
              <c:numCache>
                <c:formatCode>0</c:formatCode>
                <c:ptCount val="4"/>
                <c:pt idx="0">
                  <c:v>40.333333333333329</c:v>
                </c:pt>
                <c:pt idx="1">
                  <c:v>53</c:v>
                </c:pt>
                <c:pt idx="2">
                  <c:v>93</c:v>
                </c:pt>
                <c:pt idx="3">
                  <c:v>101.33333333333334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CF-435C-A158-8117867545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5272672"/>
        <c:axId val="1426390064"/>
      </c:barChart>
      <c:catAx>
        <c:axId val="14252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6390064"/>
        <c:crosses val="autoZero"/>
        <c:auto val="1"/>
        <c:lblAlgn val="ctr"/>
        <c:lblOffset val="100"/>
        <c:noMultiLvlLbl val="0"/>
      </c:catAx>
      <c:valAx>
        <c:axId val="1426390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527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58325287771309E-2"/>
          <c:y val="2.0735986252046354E-2"/>
          <c:w val="0.92912111089296789"/>
          <c:h val="0.7131777150314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Espec.!$F$74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235-4240-820D-294D99FB33F7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35-4240-820D-294D99FB33F7}"/>
              </c:ext>
            </c:extLst>
          </c:dPt>
          <c:dLbls>
            <c:dLbl>
              <c:idx val="1"/>
              <c:layout>
                <c:manualLayout>
                  <c:x val="-1.0392279090113735E-2"/>
                  <c:y val="1.9852430741925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4327647194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478987863160863E-3"/>
                  <c:y val="6.828850981297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9579757263211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422257495180779E-17"/>
                  <c:y val="1.024327647194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2394398475056554E-3"/>
                  <c:y val="5.1184044119839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6692446779802096E-3"/>
                  <c:y val="2.5592022059919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0240266841644795E-2"/>
                  <c:y val="6.8288354051713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2957975726322329E-3"/>
                  <c:y val="6.8288509812977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478987863160562E-3"/>
                  <c:y val="6.828850981297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6478987863160562E-3"/>
                  <c:y val="6.828850981297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1.0243276471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4.6692446779803241E-3"/>
                  <c:y val="-2.34590825536031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5.5555555555555558E-3"/>
                  <c:y val="4.5444461143196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318-4F4D-B7AD-9EC5C8944D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Espec.!$B$75:$B$99</c:f>
              <c:strCache>
                <c:ptCount val="25"/>
                <c:pt idx="0">
                  <c:v>Total Arauca</c:v>
                </c:pt>
                <c:pt idx="1">
                  <c:v>Total Armenia</c:v>
                </c:pt>
                <c:pt idx="2">
                  <c:v>Total Barranquilla</c:v>
                </c:pt>
                <c:pt idx="3">
                  <c:v>Total Bucaramanga</c:v>
                </c:pt>
                <c:pt idx="4">
                  <c:v>Total Buga</c:v>
                </c:pt>
                <c:pt idx="5">
                  <c:v>Total Cali</c:v>
                </c:pt>
                <c:pt idx="6">
                  <c:v>Total Cartagena</c:v>
                </c:pt>
                <c:pt idx="7">
                  <c:v>Total Cúcuta</c:v>
                </c:pt>
                <c:pt idx="8">
                  <c:v>Total Florencia</c:v>
                </c:pt>
                <c:pt idx="9">
                  <c:v>Total Ibagué</c:v>
                </c:pt>
                <c:pt idx="10">
                  <c:v>Total Manizales</c:v>
                </c:pt>
                <c:pt idx="11">
                  <c:v>Total Mocoa</c:v>
                </c:pt>
                <c:pt idx="12">
                  <c:v>Total Montería</c:v>
                </c:pt>
                <c:pt idx="13">
                  <c:v>Total Neiva</c:v>
                </c:pt>
                <c:pt idx="14">
                  <c:v>Total Pasto</c:v>
                </c:pt>
                <c:pt idx="15">
                  <c:v>Total Pereira</c:v>
                </c:pt>
                <c:pt idx="16">
                  <c:v>Total Popayán</c:v>
                </c:pt>
                <c:pt idx="17">
                  <c:v>Total Quibdó</c:v>
                </c:pt>
                <c:pt idx="18">
                  <c:v>Total Riohacha</c:v>
                </c:pt>
                <c:pt idx="19">
                  <c:v>Total Santa Marta</c:v>
                </c:pt>
                <c:pt idx="20">
                  <c:v>Total Sincelejo</c:v>
                </c:pt>
                <c:pt idx="21">
                  <c:v>Total Tunja</c:v>
                </c:pt>
                <c:pt idx="22">
                  <c:v>Total Valledupar</c:v>
                </c:pt>
                <c:pt idx="23">
                  <c:v>Total Villavicencio</c:v>
                </c:pt>
                <c:pt idx="24">
                  <c:v>Total Yopal</c:v>
                </c:pt>
              </c:strCache>
            </c:strRef>
          </c:cat>
          <c:val>
            <c:numRef>
              <c:f>Espec.!$F$75:$F$99</c:f>
              <c:numCache>
                <c:formatCode>0</c:formatCode>
                <c:ptCount val="25"/>
                <c:pt idx="0">
                  <c:v>95</c:v>
                </c:pt>
                <c:pt idx="1">
                  <c:v>151</c:v>
                </c:pt>
                <c:pt idx="2">
                  <c:v>92</c:v>
                </c:pt>
                <c:pt idx="3">
                  <c:v>82.666666666666671</c:v>
                </c:pt>
                <c:pt idx="4">
                  <c:v>189.33333333333334</c:v>
                </c:pt>
                <c:pt idx="5">
                  <c:v>146.80000000000001</c:v>
                </c:pt>
                <c:pt idx="6">
                  <c:v>106.5</c:v>
                </c:pt>
                <c:pt idx="7">
                  <c:v>153.66666666666666</c:v>
                </c:pt>
                <c:pt idx="8">
                  <c:v>69.5</c:v>
                </c:pt>
                <c:pt idx="9">
                  <c:v>164.5</c:v>
                </c:pt>
                <c:pt idx="10">
                  <c:v>204</c:v>
                </c:pt>
                <c:pt idx="11">
                  <c:v>107</c:v>
                </c:pt>
                <c:pt idx="12">
                  <c:v>331</c:v>
                </c:pt>
                <c:pt idx="13">
                  <c:v>107.66666666666667</c:v>
                </c:pt>
                <c:pt idx="14">
                  <c:v>175</c:v>
                </c:pt>
                <c:pt idx="15">
                  <c:v>106</c:v>
                </c:pt>
                <c:pt idx="16">
                  <c:v>149</c:v>
                </c:pt>
                <c:pt idx="17">
                  <c:v>192</c:v>
                </c:pt>
                <c:pt idx="18">
                  <c:v>208</c:v>
                </c:pt>
                <c:pt idx="19">
                  <c:v>76.5</c:v>
                </c:pt>
                <c:pt idx="20">
                  <c:v>116</c:v>
                </c:pt>
                <c:pt idx="21">
                  <c:v>149</c:v>
                </c:pt>
                <c:pt idx="22">
                  <c:v>255</c:v>
                </c:pt>
                <c:pt idx="23">
                  <c:v>96.25</c:v>
                </c:pt>
                <c:pt idx="24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235-4240-820D-294D99FB33F7}"/>
            </c:ext>
          </c:extLst>
        </c:ser>
        <c:ser>
          <c:idx val="1"/>
          <c:order val="1"/>
          <c:tx>
            <c:strRef>
              <c:f>Espec.!$H$74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235-4240-820D-294D99FB33F7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235-4240-820D-294D99FB33F7}"/>
              </c:ext>
            </c:extLst>
          </c:dPt>
          <c:dLbls>
            <c:dLbl>
              <c:idx val="0"/>
              <c:layout>
                <c:manualLayout>
                  <c:x val="3.11282978532013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692446779801958E-3"/>
                  <c:y val="-9.38363302144126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915951452642247E-3"/>
                  <c:y val="3.414425490648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436963589481681E-3"/>
                  <c:y val="-6.2597077535115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086302347931522E-3"/>
                  <c:y val="-9.38363302144126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436963589481681E-3"/>
                  <c:y val="-6.2597077535115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957975726320516E-3"/>
                  <c:y val="1.024327647194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9436963589481681E-3"/>
                  <c:y val="3.414425490648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591595145264164E-3"/>
                  <c:y val="-6.2597077535115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112829785320083E-3"/>
                  <c:y val="6.8288381383194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2957975726321726E-3"/>
                  <c:y val="6.828850981297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9436963589480475E-3"/>
                  <c:y val="6.8288509812978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9436963589480475E-3"/>
                  <c:y val="1.024327647194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4086302347930385E-3"/>
                  <c:y val="-9.38363302144126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9436963589480475E-3"/>
                  <c:y val="-6.25970775351153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2957975726319914E-3"/>
                  <c:y val="1.024327647194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1.6478565179352581E-3"/>
                  <c:y val="2.2843892908517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9436963589480475E-3"/>
                  <c:y val="6.828850981297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8.2394939315801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4.6692446779802096E-3"/>
                  <c:y val="2.5592022059919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C235-4240-820D-294D99FB33F7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3.1128297853201398E-3"/>
                  <c:y val="5.1184044119839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C235-4240-820D-294D99FB33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Espec.!$B$75:$B$99</c:f>
              <c:strCache>
                <c:ptCount val="25"/>
                <c:pt idx="0">
                  <c:v>Total Arauca</c:v>
                </c:pt>
                <c:pt idx="1">
                  <c:v>Total Armenia</c:v>
                </c:pt>
                <c:pt idx="2">
                  <c:v>Total Barranquilla</c:v>
                </c:pt>
                <c:pt idx="3">
                  <c:v>Total Bucaramanga</c:v>
                </c:pt>
                <c:pt idx="4">
                  <c:v>Total Buga</c:v>
                </c:pt>
                <c:pt idx="5">
                  <c:v>Total Cali</c:v>
                </c:pt>
                <c:pt idx="6">
                  <c:v>Total Cartagena</c:v>
                </c:pt>
                <c:pt idx="7">
                  <c:v>Total Cúcuta</c:v>
                </c:pt>
                <c:pt idx="8">
                  <c:v>Total Florencia</c:v>
                </c:pt>
                <c:pt idx="9">
                  <c:v>Total Ibagué</c:v>
                </c:pt>
                <c:pt idx="10">
                  <c:v>Total Manizales</c:v>
                </c:pt>
                <c:pt idx="11">
                  <c:v>Total Mocoa</c:v>
                </c:pt>
                <c:pt idx="12">
                  <c:v>Total Montería</c:v>
                </c:pt>
                <c:pt idx="13">
                  <c:v>Total Neiva</c:v>
                </c:pt>
                <c:pt idx="14">
                  <c:v>Total Pasto</c:v>
                </c:pt>
                <c:pt idx="15">
                  <c:v>Total Pereira</c:v>
                </c:pt>
                <c:pt idx="16">
                  <c:v>Total Popayán</c:v>
                </c:pt>
                <c:pt idx="17">
                  <c:v>Total Quibdó</c:v>
                </c:pt>
                <c:pt idx="18">
                  <c:v>Total Riohacha</c:v>
                </c:pt>
                <c:pt idx="19">
                  <c:v>Total Santa Marta</c:v>
                </c:pt>
                <c:pt idx="20">
                  <c:v>Total Sincelejo</c:v>
                </c:pt>
                <c:pt idx="21">
                  <c:v>Total Tunja</c:v>
                </c:pt>
                <c:pt idx="22">
                  <c:v>Total Valledupar</c:v>
                </c:pt>
                <c:pt idx="23">
                  <c:v>Total Villavicencio</c:v>
                </c:pt>
                <c:pt idx="24">
                  <c:v>Total Yopal</c:v>
                </c:pt>
              </c:strCache>
            </c:strRef>
          </c:cat>
          <c:val>
            <c:numRef>
              <c:f>Espec.!$H$75:$H$99</c:f>
              <c:numCache>
                <c:formatCode>0</c:formatCode>
                <c:ptCount val="25"/>
                <c:pt idx="0">
                  <c:v>31</c:v>
                </c:pt>
                <c:pt idx="1">
                  <c:v>145</c:v>
                </c:pt>
                <c:pt idx="2">
                  <c:v>37</c:v>
                </c:pt>
                <c:pt idx="3">
                  <c:v>80</c:v>
                </c:pt>
                <c:pt idx="4">
                  <c:v>172</c:v>
                </c:pt>
                <c:pt idx="5">
                  <c:v>129.80000000000001</c:v>
                </c:pt>
                <c:pt idx="6">
                  <c:v>131.5</c:v>
                </c:pt>
                <c:pt idx="7">
                  <c:v>129.33333333333334</c:v>
                </c:pt>
                <c:pt idx="8">
                  <c:v>63.5</c:v>
                </c:pt>
                <c:pt idx="9">
                  <c:v>100</c:v>
                </c:pt>
                <c:pt idx="10">
                  <c:v>140</c:v>
                </c:pt>
                <c:pt idx="11">
                  <c:v>157</c:v>
                </c:pt>
                <c:pt idx="12">
                  <c:v>393</c:v>
                </c:pt>
                <c:pt idx="13">
                  <c:v>101.33333333333333</c:v>
                </c:pt>
                <c:pt idx="14">
                  <c:v>137.33333333333334</c:v>
                </c:pt>
                <c:pt idx="15">
                  <c:v>85.5</c:v>
                </c:pt>
                <c:pt idx="16">
                  <c:v>87</c:v>
                </c:pt>
                <c:pt idx="17">
                  <c:v>109</c:v>
                </c:pt>
                <c:pt idx="18">
                  <c:v>76</c:v>
                </c:pt>
                <c:pt idx="19">
                  <c:v>64</c:v>
                </c:pt>
                <c:pt idx="20">
                  <c:v>74</c:v>
                </c:pt>
                <c:pt idx="21">
                  <c:v>134</c:v>
                </c:pt>
                <c:pt idx="22">
                  <c:v>287</c:v>
                </c:pt>
                <c:pt idx="23">
                  <c:v>115.25</c:v>
                </c:pt>
                <c:pt idx="24">
                  <c:v>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C235-4240-820D-294D99FB33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6398224"/>
        <c:axId val="1426389520"/>
      </c:barChart>
      <c:catAx>
        <c:axId val="142639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1426389520"/>
        <c:crosses val="autoZero"/>
        <c:auto val="1"/>
        <c:lblAlgn val="ctr"/>
        <c:lblOffset val="100"/>
        <c:noMultiLvlLbl val="0"/>
      </c:catAx>
      <c:valAx>
        <c:axId val="14263895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263982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(Extinc.!$E$7,Extinc.!$E$15,Extinc.!$E$23,Extinc.!$E$41)</c:f>
              <c:numCache>
                <c:formatCode>0</c:formatCode>
                <c:ptCount val="4"/>
                <c:pt idx="0">
                  <c:v>124</c:v>
                </c:pt>
                <c:pt idx="1">
                  <c:v>89</c:v>
                </c:pt>
                <c:pt idx="2" formatCode="General">
                  <c:v>84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E-4A4A-A50F-5C2432AC9EAE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(Extinc.!$H$7,Extinc.!$H$15,Extinc.!$H$23,Extinc.!$H$41)</c:f>
              <c:numCache>
                <c:formatCode>0</c:formatCode>
                <c:ptCount val="4"/>
                <c:pt idx="0">
                  <c:v>34</c:v>
                </c:pt>
                <c:pt idx="1">
                  <c:v>56</c:v>
                </c:pt>
                <c:pt idx="2" formatCode="General">
                  <c:v>105</c:v>
                </c:pt>
                <c:pt idx="3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EE-4A4A-A50F-5C2432AC9E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6384080"/>
        <c:axId val="1426395504"/>
      </c:barChart>
      <c:catAx>
        <c:axId val="142638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6395504"/>
        <c:crosses val="autoZero"/>
        <c:auto val="1"/>
        <c:lblAlgn val="ctr"/>
        <c:lblOffset val="100"/>
        <c:noMultiLvlLbl val="0"/>
      </c:catAx>
      <c:valAx>
        <c:axId val="1426395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638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69209467323873E-2"/>
          <c:y val="2.5894618843963078E-2"/>
          <c:w val="0.93335301108410007"/>
          <c:h val="0.79330069800617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Extinc.!$D$61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C1-48F8-A2F6-3286D4E4E3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Extinc.!$C$62:$C$67</c:f>
              <c:strCache>
                <c:ptCount val="6"/>
                <c:pt idx="0">
                  <c:v>Neiva</c:v>
                </c:pt>
                <c:pt idx="1">
                  <c:v>Villavicencio</c:v>
                </c:pt>
                <c:pt idx="2">
                  <c:v>Cúcuta</c:v>
                </c:pt>
                <c:pt idx="3">
                  <c:v>Pereira</c:v>
                </c:pt>
                <c:pt idx="4">
                  <c:v>Cali</c:v>
                </c:pt>
                <c:pt idx="5">
                  <c:v>Barranquilla</c:v>
                </c:pt>
              </c:strCache>
            </c:strRef>
          </c:cat>
          <c:val>
            <c:numRef>
              <c:f>Extinc.!$D$62:$D$67</c:f>
              <c:numCache>
                <c:formatCode>0</c:formatCode>
                <c:ptCount val="6"/>
                <c:pt idx="0">
                  <c:v>60</c:v>
                </c:pt>
                <c:pt idx="1">
                  <c:v>49</c:v>
                </c:pt>
                <c:pt idx="2">
                  <c:v>60</c:v>
                </c:pt>
                <c:pt idx="3">
                  <c:v>55</c:v>
                </c:pt>
                <c:pt idx="4">
                  <c:v>114</c:v>
                </c:pt>
                <c:pt idx="5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C1-48F8-A2F6-3286D4E4E396}"/>
            </c:ext>
          </c:extLst>
        </c:ser>
        <c:ser>
          <c:idx val="1"/>
          <c:order val="1"/>
          <c:tx>
            <c:strRef>
              <c:f>Extinc.!$E$61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C1-48F8-A2F6-3286D4E4E3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Extinc.!$C$62:$C$67</c:f>
              <c:strCache>
                <c:ptCount val="6"/>
                <c:pt idx="0">
                  <c:v>Neiva</c:v>
                </c:pt>
                <c:pt idx="1">
                  <c:v>Villavicencio</c:v>
                </c:pt>
                <c:pt idx="2">
                  <c:v>Cúcuta</c:v>
                </c:pt>
                <c:pt idx="3">
                  <c:v>Pereira</c:v>
                </c:pt>
                <c:pt idx="4">
                  <c:v>Cali</c:v>
                </c:pt>
                <c:pt idx="5">
                  <c:v>Barranquilla</c:v>
                </c:pt>
              </c:strCache>
            </c:strRef>
          </c:cat>
          <c:val>
            <c:numRef>
              <c:f>Extinc.!$E$62:$E$67</c:f>
              <c:numCache>
                <c:formatCode>0</c:formatCode>
                <c:ptCount val="6"/>
                <c:pt idx="0">
                  <c:v>62</c:v>
                </c:pt>
                <c:pt idx="1">
                  <c:v>31</c:v>
                </c:pt>
                <c:pt idx="2">
                  <c:v>35</c:v>
                </c:pt>
                <c:pt idx="3">
                  <c:v>31</c:v>
                </c:pt>
                <c:pt idx="4">
                  <c:v>62</c:v>
                </c:pt>
                <c:pt idx="5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C1-48F8-A2F6-3286D4E4E3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6390608"/>
        <c:axId val="1426397680"/>
      </c:barChart>
      <c:catAx>
        <c:axId val="142639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6397680"/>
        <c:crosses val="autoZero"/>
        <c:auto val="1"/>
        <c:lblAlgn val="ctr"/>
        <c:lblOffset val="100"/>
        <c:noMultiLvlLbl val="0"/>
      </c:catAx>
      <c:valAx>
        <c:axId val="1426397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63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1111111111111E-2"/>
          <c:y val="4.604548169646782E-2"/>
          <c:w val="0.95972222222222225"/>
          <c:h val="0.797230926248372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(EPMS!$D$11,EPMS!$D$22,EPMS!$D$34,EPMS!$D$60)</c:f>
              <c:numCache>
                <c:formatCode>0</c:formatCode>
                <c:ptCount val="4"/>
                <c:pt idx="0">
                  <c:v>1261.5</c:v>
                </c:pt>
                <c:pt idx="1">
                  <c:v>757</c:v>
                </c:pt>
                <c:pt idx="2">
                  <c:v>786.25</c:v>
                </c:pt>
                <c:pt idx="3">
                  <c:v>798.5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D5-40C2-8898-31E4C2938443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(EPMS!$G$11,EPMS!$G$22,EPMS!$G$34,EPMS!$G$60)</c:f>
              <c:numCache>
                <c:formatCode>0</c:formatCode>
                <c:ptCount val="4"/>
                <c:pt idx="0">
                  <c:v>231.75</c:v>
                </c:pt>
                <c:pt idx="1">
                  <c:v>458.5</c:v>
                </c:pt>
                <c:pt idx="2">
                  <c:v>1035.5</c:v>
                </c:pt>
                <c:pt idx="3">
                  <c:v>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D5-40C2-8898-31E4C29384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6394416"/>
        <c:axId val="1426396048"/>
      </c:barChart>
      <c:catAx>
        <c:axId val="14263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6396048"/>
        <c:crosses val="autoZero"/>
        <c:auto val="1"/>
        <c:lblAlgn val="ctr"/>
        <c:lblOffset val="100"/>
        <c:noMultiLvlLbl val="0"/>
      </c:catAx>
      <c:valAx>
        <c:axId val="1426396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639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13116468381841E-2"/>
          <c:y val="3.0964130576260913E-2"/>
          <c:w val="0.93104582993812013"/>
          <c:h val="0.70504266820103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EPMS!$G$78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D1-4B82-B8BB-97AF794FD3C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BD1-4B82-B8BB-97AF794FD3C9}"/>
              </c:ext>
            </c:extLst>
          </c:dPt>
          <c:dLbls>
            <c:dLbl>
              <c:idx val="1"/>
              <c:layout>
                <c:manualLayout>
                  <c:x val="0"/>
                  <c:y val="6.633056676880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752849220640519E-3"/>
                  <c:y val="4.4850327466459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04416946663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14256130198463E-3"/>
                  <c:y val="1.130707430970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903999919178739E-17"/>
                  <c:y val="6.822057376725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985692097648829E-3"/>
                  <c:y val="4.6740176328235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9012505553555543E-3"/>
                  <c:y val="1.238117828304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3888887369982715E-3"/>
                  <c:y val="1.15113683373196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D1-4B82-B8BB-97AF794FD3C9}"/>
                </c:ext>
                <c:ext xmlns:c15="http://schemas.microsoft.com/office/drawing/2012/chart" uri="{CE6537A1-D6FC-4f65-9D91-7224C49458BB}">
                  <c15:layout>
                    <c:manualLayout>
                      <c:w val="3.1562441867624469E-2"/>
                      <c:h val="3.3221809021504685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2.6571280650993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8.3333324219889166E-3"/>
                  <c:y val="6.90682100239182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BD1-4B82-B8BB-97AF794FD3C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5"/>
              <c:layout>
                <c:manualLayout>
                  <c:x val="6.5350573020324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BD1-4B82-B8BB-97AF794FD3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EPMS!$B$79:$B$106</c:f>
              <c:strCache>
                <c:ptCount val="28"/>
                <c:pt idx="0">
                  <c:v> Arauca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Buga</c:v>
                </c:pt>
                <c:pt idx="5">
                  <c:v> Cali</c:v>
                </c:pt>
                <c:pt idx="6">
                  <c:v> Cartagena</c:v>
                </c:pt>
                <c:pt idx="7">
                  <c:v> Cúcuta</c:v>
                </c:pt>
                <c:pt idx="8">
                  <c:v> Florencia</c:v>
                </c:pt>
                <c:pt idx="9">
                  <c:v> Ibagué</c:v>
                </c:pt>
                <c:pt idx="10">
                  <c:v> Manizales</c:v>
                </c:pt>
                <c:pt idx="11">
                  <c:v> Mocoa</c:v>
                </c:pt>
                <c:pt idx="12">
                  <c:v> Montería</c:v>
                </c:pt>
                <c:pt idx="13">
                  <c:v> Neiva</c:v>
                </c:pt>
                <c:pt idx="14">
                  <c:v> Pamplona</c:v>
                </c:pt>
                <c:pt idx="15">
                  <c:v> Pasto</c:v>
                </c:pt>
                <c:pt idx="16">
                  <c:v> Pereira</c:v>
                </c:pt>
                <c:pt idx="17">
                  <c:v> Popayán</c:v>
                </c:pt>
                <c:pt idx="18">
                  <c:v> Quibdó</c:v>
                </c:pt>
                <c:pt idx="19">
                  <c:v> Riohacha</c:v>
                </c:pt>
                <c:pt idx="20">
                  <c:v> San Gil</c:v>
                </c:pt>
                <c:pt idx="21">
                  <c:v> Santa Marta</c:v>
                </c:pt>
                <c:pt idx="22">
                  <c:v> Santa Rosa de Viterbo</c:v>
                </c:pt>
                <c:pt idx="23">
                  <c:v> Sincelejo</c:v>
                </c:pt>
                <c:pt idx="24">
                  <c:v> Tunja</c:v>
                </c:pt>
                <c:pt idx="25">
                  <c:v> Valledupar</c:v>
                </c:pt>
                <c:pt idx="26">
                  <c:v> Villavicencio</c:v>
                </c:pt>
                <c:pt idx="27">
                  <c:v> Yopal</c:v>
                </c:pt>
              </c:strCache>
            </c:strRef>
          </c:cat>
          <c:val>
            <c:numRef>
              <c:f>EPMS!$G$79:$G$106</c:f>
              <c:numCache>
                <c:formatCode>#,##0</c:formatCode>
                <c:ptCount val="28"/>
                <c:pt idx="0">
                  <c:v>420</c:v>
                </c:pt>
                <c:pt idx="1">
                  <c:v>524.33333333333337</c:v>
                </c:pt>
                <c:pt idx="2">
                  <c:v>271.83333333333331</c:v>
                </c:pt>
                <c:pt idx="3">
                  <c:v>631.83333333333337</c:v>
                </c:pt>
                <c:pt idx="4">
                  <c:v>867.28571428571433</c:v>
                </c:pt>
                <c:pt idx="5">
                  <c:v>633.5</c:v>
                </c:pt>
                <c:pt idx="6">
                  <c:v>555</c:v>
                </c:pt>
                <c:pt idx="7">
                  <c:v>494.4</c:v>
                </c:pt>
                <c:pt idx="8">
                  <c:v>442.33333333333331</c:v>
                </c:pt>
                <c:pt idx="9">
                  <c:v>549.16666666666663</c:v>
                </c:pt>
                <c:pt idx="10">
                  <c:v>526.79999999999995</c:v>
                </c:pt>
                <c:pt idx="11">
                  <c:v>838</c:v>
                </c:pt>
                <c:pt idx="12">
                  <c:v>1113</c:v>
                </c:pt>
                <c:pt idx="13">
                  <c:v>798.5</c:v>
                </c:pt>
                <c:pt idx="14">
                  <c:v>214</c:v>
                </c:pt>
                <c:pt idx="15">
                  <c:v>538</c:v>
                </c:pt>
                <c:pt idx="16">
                  <c:v>683.75</c:v>
                </c:pt>
                <c:pt idx="17">
                  <c:v>566</c:v>
                </c:pt>
                <c:pt idx="18">
                  <c:v>700</c:v>
                </c:pt>
                <c:pt idx="19">
                  <c:v>268</c:v>
                </c:pt>
                <c:pt idx="20">
                  <c:v>418.5</c:v>
                </c:pt>
                <c:pt idx="21">
                  <c:v>852.33333333333337</c:v>
                </c:pt>
                <c:pt idx="22">
                  <c:v>531.5</c:v>
                </c:pt>
                <c:pt idx="23">
                  <c:v>380</c:v>
                </c:pt>
                <c:pt idx="24">
                  <c:v>452.66666666666669</c:v>
                </c:pt>
                <c:pt idx="25">
                  <c:v>456.5</c:v>
                </c:pt>
                <c:pt idx="26">
                  <c:v>635.57142857142856</c:v>
                </c:pt>
                <c:pt idx="27">
                  <c:v>491.5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BD1-4B82-B8BB-97AF794FD3C9}"/>
            </c:ext>
          </c:extLst>
        </c:ser>
        <c:ser>
          <c:idx val="1"/>
          <c:order val="1"/>
          <c:tx>
            <c:strRef>
              <c:f>EPMS!$I$78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BD1-4B82-B8BB-97AF794FD3C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BD1-4B82-B8BB-97AF794FD3C9}"/>
              </c:ext>
            </c:extLst>
          </c:dPt>
          <c:dLbls>
            <c:dLbl>
              <c:idx val="0"/>
              <c:layout>
                <c:manualLayout>
                  <c:x val="4.9012929765243508E-3"/>
                  <c:y val="3.4110286883627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6882162754058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85692097648829E-3"/>
                  <c:y val="4.6740176328235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675286510162036E-3"/>
                  <c:y val="6.822057376725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012505553554086E-3"/>
                  <c:y val="6.6330566768801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0650644881843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675286510162036E-3"/>
                  <c:y val="-6.25348035459307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2675286510161737E-3"/>
                  <c:y val="3.4110286883627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9012929765243508E-3"/>
                  <c:y val="6.822057376725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2675286510161737E-3"/>
                  <c:y val="3.4110286883627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8779424162687722E-3"/>
                  <c:y val="7.8961455363959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2675286510162336E-3"/>
                  <c:y val="6.8220573767255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985692097648829E-3"/>
                  <c:y val="-8.56893333779400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26752865101623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9012929765243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26752865101623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2675286510161139E-3"/>
                  <c:y val="3.4110286883627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2.962279347221047E-3"/>
                  <c:y val="6.822041563057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6.6428201627479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2675286510162336E-3"/>
                  <c:y val="3.4110286883627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6.5350573020324671E-3"/>
                  <c:y val="1.023308606508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4.9012929765243508E-3"/>
                  <c:y val="6.25348035459307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8.5178249652421364E-3"/>
                  <c:y val="1.0233153248399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3.2675286510162336E-3"/>
                  <c:y val="6.8220573767255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3.2675286510162336E-3"/>
                  <c:y val="6.822057376725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4.9012929765243508E-3"/>
                  <c:y val="1.023308606508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4.9012929765243508E-3"/>
                  <c:y val="-3.4110286883627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8BD1-4B82-B8BB-97AF794FD3C9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4.9012929765243508E-3"/>
                  <c:y val="-6.25348035459307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8BD1-4B82-B8BB-97AF794FD3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EPMS!$B$79:$B$106</c:f>
              <c:strCache>
                <c:ptCount val="28"/>
                <c:pt idx="0">
                  <c:v> Arauca</c:v>
                </c:pt>
                <c:pt idx="1">
                  <c:v> Armenia</c:v>
                </c:pt>
                <c:pt idx="2">
                  <c:v> Barranquilla</c:v>
                </c:pt>
                <c:pt idx="3">
                  <c:v> Bucaramanga</c:v>
                </c:pt>
                <c:pt idx="4">
                  <c:v> Buga</c:v>
                </c:pt>
                <c:pt idx="5">
                  <c:v> Cali</c:v>
                </c:pt>
                <c:pt idx="6">
                  <c:v> Cartagena</c:v>
                </c:pt>
                <c:pt idx="7">
                  <c:v> Cúcuta</c:v>
                </c:pt>
                <c:pt idx="8">
                  <c:v> Florencia</c:v>
                </c:pt>
                <c:pt idx="9">
                  <c:v> Ibagué</c:v>
                </c:pt>
                <c:pt idx="10">
                  <c:v> Manizales</c:v>
                </c:pt>
                <c:pt idx="11">
                  <c:v> Mocoa</c:v>
                </c:pt>
                <c:pt idx="12">
                  <c:v> Montería</c:v>
                </c:pt>
                <c:pt idx="13">
                  <c:v> Neiva</c:v>
                </c:pt>
                <c:pt idx="14">
                  <c:v> Pamplona</c:v>
                </c:pt>
                <c:pt idx="15">
                  <c:v> Pasto</c:v>
                </c:pt>
                <c:pt idx="16">
                  <c:v> Pereira</c:v>
                </c:pt>
                <c:pt idx="17">
                  <c:v> Popayán</c:v>
                </c:pt>
                <c:pt idx="18">
                  <c:v> Quibdó</c:v>
                </c:pt>
                <c:pt idx="19">
                  <c:v> Riohacha</c:v>
                </c:pt>
                <c:pt idx="20">
                  <c:v> San Gil</c:v>
                </c:pt>
                <c:pt idx="21">
                  <c:v> Santa Marta</c:v>
                </c:pt>
                <c:pt idx="22">
                  <c:v> Santa Rosa de Viterbo</c:v>
                </c:pt>
                <c:pt idx="23">
                  <c:v> Sincelejo</c:v>
                </c:pt>
                <c:pt idx="24">
                  <c:v> Tunja</c:v>
                </c:pt>
                <c:pt idx="25">
                  <c:v> Valledupar</c:v>
                </c:pt>
                <c:pt idx="26">
                  <c:v> Villavicencio</c:v>
                </c:pt>
                <c:pt idx="27">
                  <c:v> Yopal</c:v>
                </c:pt>
              </c:strCache>
            </c:strRef>
          </c:cat>
          <c:val>
            <c:numRef>
              <c:f>EPMS!$I$79:$I$106</c:f>
              <c:numCache>
                <c:formatCode>#,##0</c:formatCode>
                <c:ptCount val="28"/>
                <c:pt idx="0">
                  <c:v>206</c:v>
                </c:pt>
                <c:pt idx="1">
                  <c:v>402.66666666666669</c:v>
                </c:pt>
                <c:pt idx="2">
                  <c:v>251.33333333333334</c:v>
                </c:pt>
                <c:pt idx="3">
                  <c:v>235.83333333333334</c:v>
                </c:pt>
                <c:pt idx="4">
                  <c:v>1166.2857142857142</c:v>
                </c:pt>
                <c:pt idx="5">
                  <c:v>505</c:v>
                </c:pt>
                <c:pt idx="6">
                  <c:v>140.33333333333334</c:v>
                </c:pt>
                <c:pt idx="7">
                  <c:v>238.4</c:v>
                </c:pt>
                <c:pt idx="8">
                  <c:v>340.66666666666669</c:v>
                </c:pt>
                <c:pt idx="9">
                  <c:v>328.83333333333331</c:v>
                </c:pt>
                <c:pt idx="10">
                  <c:v>348.6</c:v>
                </c:pt>
                <c:pt idx="11">
                  <c:v>323</c:v>
                </c:pt>
                <c:pt idx="12">
                  <c:v>557.5</c:v>
                </c:pt>
                <c:pt idx="13">
                  <c:v>841</c:v>
                </c:pt>
                <c:pt idx="14">
                  <c:v>102</c:v>
                </c:pt>
                <c:pt idx="15">
                  <c:v>463.75</c:v>
                </c:pt>
                <c:pt idx="16">
                  <c:v>376.75</c:v>
                </c:pt>
                <c:pt idx="17">
                  <c:v>344.8</c:v>
                </c:pt>
                <c:pt idx="18">
                  <c:v>450</c:v>
                </c:pt>
                <c:pt idx="19">
                  <c:v>413</c:v>
                </c:pt>
                <c:pt idx="20">
                  <c:v>267.5</c:v>
                </c:pt>
                <c:pt idx="21">
                  <c:v>627.66666666666663</c:v>
                </c:pt>
                <c:pt idx="22">
                  <c:v>399</c:v>
                </c:pt>
                <c:pt idx="23">
                  <c:v>330</c:v>
                </c:pt>
                <c:pt idx="24">
                  <c:v>147.5</c:v>
                </c:pt>
                <c:pt idx="25">
                  <c:v>180.25</c:v>
                </c:pt>
                <c:pt idx="26">
                  <c:v>327.14285714285717</c:v>
                </c:pt>
                <c:pt idx="27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8BD1-4B82-B8BB-97AF794FD3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6387888"/>
        <c:axId val="1426394960"/>
      </c:barChart>
      <c:catAx>
        <c:axId val="1426387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26394960"/>
        <c:crosses val="autoZero"/>
        <c:auto val="1"/>
        <c:lblAlgn val="ctr"/>
        <c:lblOffset val="100"/>
        <c:noMultiLvlLbl val="0"/>
      </c:catAx>
      <c:valAx>
        <c:axId val="14263949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26387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76880569020061"/>
          <c:y val="0.89801924700786018"/>
          <c:w val="0.18462377683467007"/>
          <c:h val="4.4423911305541443E-2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'P-Cto'!$G$246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79-4BDC-B1CB-7E5B7D52B9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79-4BDC-B1CB-7E5B7D52B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79-4BDC-B1CB-7E5B7D52B9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'P-Cto'!$F$247:$F$249</c:f>
              <c:strCache>
                <c:ptCount val="3"/>
                <c:pt idx="0">
                  <c:v>Neiva</c:v>
                </c:pt>
                <c:pt idx="1">
                  <c:v>Garzón</c:v>
                </c:pt>
                <c:pt idx="2">
                  <c:v>Pitalito</c:v>
                </c:pt>
              </c:strCache>
            </c:strRef>
          </c:cat>
          <c:val>
            <c:numRef>
              <c:f>'P-Cto'!$G$247:$G$249</c:f>
              <c:numCache>
                <c:formatCode>General</c:formatCode>
                <c:ptCount val="3"/>
                <c:pt idx="0">
                  <c:v>374</c:v>
                </c:pt>
                <c:pt idx="1">
                  <c:v>195</c:v>
                </c:pt>
                <c:pt idx="2">
                  <c:v>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79-4BDC-B1CB-7E5B7D52B9AA}"/>
            </c:ext>
          </c:extLst>
        </c:ser>
        <c:ser>
          <c:idx val="1"/>
          <c:order val="1"/>
          <c:tx>
            <c:strRef>
              <c:f>'P-Cto'!$H$246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D79-4BDC-B1CB-7E5B7D52B9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D79-4BDC-B1CB-7E5B7D52B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D79-4BDC-B1CB-7E5B7D52B9AA}"/>
              </c:ext>
            </c:extLst>
          </c:dPt>
          <c:cat>
            <c:strRef>
              <c:f>'P-Cto'!$F$247:$F$249</c:f>
              <c:strCache>
                <c:ptCount val="3"/>
                <c:pt idx="0">
                  <c:v>Neiva</c:v>
                </c:pt>
                <c:pt idx="1">
                  <c:v>Garzón</c:v>
                </c:pt>
                <c:pt idx="2">
                  <c:v>Pitalito</c:v>
                </c:pt>
              </c:strCache>
            </c:strRef>
          </c:cat>
          <c:val>
            <c:numRef>
              <c:f>'P-Cto'!$H$247:$H$249</c:f>
              <c:numCache>
                <c:formatCode>General</c:formatCode>
                <c:ptCount val="3"/>
                <c:pt idx="0">
                  <c:v>301</c:v>
                </c:pt>
                <c:pt idx="1">
                  <c:v>176</c:v>
                </c:pt>
                <c:pt idx="2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D79-4BDC-B1CB-7E5B7D52B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('RPA-Cto'!$D$9,'RPA-Cto'!$D$19,'RPA-Cto'!$E$29,'RPA-Cto'!$E$50)</c:f>
              <c:numCache>
                <c:formatCode>0</c:formatCode>
                <c:ptCount val="4"/>
                <c:pt idx="0">
                  <c:v>155</c:v>
                </c:pt>
                <c:pt idx="1">
                  <c:v>194</c:v>
                </c:pt>
                <c:pt idx="2">
                  <c:v>194</c:v>
                </c:pt>
                <c:pt idx="3">
                  <c:v>176.5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32-4983-BF4D-67010135428B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('RPA-Cto'!$G$9,'RPA-Cto'!$G$19,'RPA-Cto'!$H$29,'RPA-Cto'!$H$50)</c:f>
              <c:numCache>
                <c:formatCode>0</c:formatCode>
                <c:ptCount val="4"/>
                <c:pt idx="0">
                  <c:v>127</c:v>
                </c:pt>
                <c:pt idx="1">
                  <c:v>151.5</c:v>
                </c:pt>
                <c:pt idx="2">
                  <c:v>176</c:v>
                </c:pt>
                <c:pt idx="3">
                  <c:v>190.5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32-4983-BF4D-6701013542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6393872"/>
        <c:axId val="1426398768"/>
      </c:barChart>
      <c:catAx>
        <c:axId val="142639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6398768"/>
        <c:crosses val="autoZero"/>
        <c:auto val="1"/>
        <c:lblAlgn val="ctr"/>
        <c:lblOffset val="100"/>
        <c:noMultiLvlLbl val="0"/>
      </c:catAx>
      <c:valAx>
        <c:axId val="1426398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639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3587051618548E-2"/>
          <c:y val="2.5561047980850876E-2"/>
          <c:w val="0.94168635170603676"/>
          <c:h val="0.7316363697010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'RPA-Cto'!$D$61</c:f>
              <c:strCache>
                <c:ptCount val="1"/>
                <c:pt idx="0">
                  <c:v>INGRESOS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D6-4083-A9EB-7BAF719193E4}"/>
              </c:ext>
            </c:extLst>
          </c:dPt>
          <c:dLbls>
            <c:dLbl>
              <c:idx val="3"/>
              <c:layout>
                <c:manualLayout>
                  <c:x val="-3.02343159486016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025132593774599E-17"/>
                  <c:y val="1.336303364012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6.6815168200609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234315948602219E-3"/>
                  <c:y val="1.271354310178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573225100906688E-3"/>
                  <c:y val="3.34075841003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573225100906688E-3"/>
                  <c:y val="-6.12465299920846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11464502018133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5859837651361151E-3"/>
                  <c:y val="-6.12465299920846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4.58598376513611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0234315948601664E-3"/>
                  <c:y val="-9.5351573263418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9.1719675302721192E-3"/>
                  <c:y val="1.002227523009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7D6-4083-A9EB-7BAF719193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'RPA-Cto'!$C$62:$C$84</c:f>
              <c:strCache>
                <c:ptCount val="23"/>
                <c:pt idx="0">
                  <c:v>Arauca</c:v>
                </c:pt>
                <c:pt idx="1">
                  <c:v>Barranquilla</c:v>
                </c:pt>
                <c:pt idx="2">
                  <c:v>Cartagena</c:v>
                </c:pt>
                <c:pt idx="3">
                  <c:v>Tunja</c:v>
                </c:pt>
                <c:pt idx="4">
                  <c:v>Florencia</c:v>
                </c:pt>
                <c:pt idx="5">
                  <c:v>Manizales</c:v>
                </c:pt>
                <c:pt idx="6">
                  <c:v>Popayán</c:v>
                </c:pt>
                <c:pt idx="7">
                  <c:v>Valledupar</c:v>
                </c:pt>
                <c:pt idx="8">
                  <c:v>Quibdó</c:v>
                </c:pt>
                <c:pt idx="9">
                  <c:v>Montería</c:v>
                </c:pt>
                <c:pt idx="10">
                  <c:v>Riohacha</c:v>
                </c:pt>
                <c:pt idx="11">
                  <c:v>Neiva</c:v>
                </c:pt>
                <c:pt idx="12">
                  <c:v>S. Marta</c:v>
                </c:pt>
                <c:pt idx="13">
                  <c:v>Villavicencio</c:v>
                </c:pt>
                <c:pt idx="14">
                  <c:v>Pasto</c:v>
                </c:pt>
                <c:pt idx="15">
                  <c:v>Cúcuta</c:v>
                </c:pt>
                <c:pt idx="16">
                  <c:v>Armenia</c:v>
                </c:pt>
                <c:pt idx="17">
                  <c:v>Pereira</c:v>
                </c:pt>
                <c:pt idx="18">
                  <c:v>Bucaramanga</c:v>
                </c:pt>
                <c:pt idx="19">
                  <c:v>Sincelejo</c:v>
                </c:pt>
                <c:pt idx="20">
                  <c:v>Ibagué</c:v>
                </c:pt>
                <c:pt idx="21">
                  <c:v>Mocoa</c:v>
                </c:pt>
                <c:pt idx="22">
                  <c:v>Cali</c:v>
                </c:pt>
              </c:strCache>
            </c:strRef>
          </c:cat>
          <c:val>
            <c:numRef>
              <c:f>'RPA-Cto'!$D$62:$D$84</c:f>
              <c:numCache>
                <c:formatCode>0</c:formatCode>
                <c:ptCount val="23"/>
                <c:pt idx="0">
                  <c:v>107</c:v>
                </c:pt>
                <c:pt idx="1">
                  <c:v>398.5</c:v>
                </c:pt>
                <c:pt idx="2">
                  <c:v>70.5</c:v>
                </c:pt>
                <c:pt idx="3">
                  <c:v>124</c:v>
                </c:pt>
                <c:pt idx="4">
                  <c:v>51</c:v>
                </c:pt>
                <c:pt idx="5">
                  <c:v>73</c:v>
                </c:pt>
                <c:pt idx="6">
                  <c:v>100</c:v>
                </c:pt>
                <c:pt idx="7">
                  <c:v>108</c:v>
                </c:pt>
                <c:pt idx="8">
                  <c:v>126</c:v>
                </c:pt>
                <c:pt idx="9">
                  <c:v>132</c:v>
                </c:pt>
                <c:pt idx="10">
                  <c:v>78</c:v>
                </c:pt>
                <c:pt idx="11">
                  <c:v>176.5</c:v>
                </c:pt>
                <c:pt idx="12">
                  <c:v>82</c:v>
                </c:pt>
                <c:pt idx="13">
                  <c:v>152.5</c:v>
                </c:pt>
                <c:pt idx="14">
                  <c:v>458</c:v>
                </c:pt>
                <c:pt idx="15">
                  <c:v>169</c:v>
                </c:pt>
                <c:pt idx="16">
                  <c:v>89.5</c:v>
                </c:pt>
                <c:pt idx="17">
                  <c:v>114.5</c:v>
                </c:pt>
                <c:pt idx="18">
                  <c:v>145.25</c:v>
                </c:pt>
                <c:pt idx="19">
                  <c:v>74</c:v>
                </c:pt>
                <c:pt idx="20">
                  <c:v>94.5</c:v>
                </c:pt>
                <c:pt idx="21">
                  <c:v>64</c:v>
                </c:pt>
                <c:pt idx="22">
                  <c:v>160.6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7D6-4083-A9EB-7BAF719193E4}"/>
            </c:ext>
          </c:extLst>
        </c:ser>
        <c:ser>
          <c:idx val="1"/>
          <c:order val="1"/>
          <c:tx>
            <c:strRef>
              <c:f>'RPA-Cto'!$E$61</c:f>
              <c:strCache>
                <c:ptCount val="1"/>
                <c:pt idx="0">
                  <c:v>EGRESOS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7D6-4083-A9EB-7BAF719193E4}"/>
              </c:ext>
            </c:extLst>
          </c:dPt>
          <c:dLbls>
            <c:dLbl>
              <c:idx val="1"/>
              <c:layout>
                <c:manualLayout>
                  <c:x val="9.0702947845804991E-3"/>
                  <c:y val="9.5351573263418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351473922902496E-3"/>
                  <c:y val="-3.178385775447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351473922902218E-3"/>
                  <c:y val="9.5351573263418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351888793384336E-3"/>
                  <c:y val="1.363687060900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895558733512013E-3"/>
                  <c:y val="6.6815168200609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61994989602097E-3"/>
                  <c:y val="1.347456762168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0234315948601664E-3"/>
                  <c:y val="-2.9134866373137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0234315948600553E-3"/>
                  <c:y val="6.356771550894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5509713749993606E-3"/>
                  <c:y val="1.296729275031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0468631897203327E-3"/>
                  <c:y val="9.5351573263418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0196276989259991E-3"/>
                  <c:y val="6.864004081650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53514739229024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01962769892588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6.01293488155824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53514739229024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6.0506681639580645E-3"/>
                  <c:y val="3.4320020408250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1.5117157974299724E-3"/>
                  <c:y val="9.5351573263418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C7D6-4083-A9EB-7BAF719193E4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3.0234315948601664E-3"/>
                  <c:y val="9.5351573263418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C7D6-4083-A9EB-7BAF719193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'RPA-Cto'!$C$62:$C$84</c:f>
              <c:strCache>
                <c:ptCount val="23"/>
                <c:pt idx="0">
                  <c:v>Arauca</c:v>
                </c:pt>
                <c:pt idx="1">
                  <c:v>Barranquilla</c:v>
                </c:pt>
                <c:pt idx="2">
                  <c:v>Cartagena</c:v>
                </c:pt>
                <c:pt idx="3">
                  <c:v>Tunja</c:v>
                </c:pt>
                <c:pt idx="4">
                  <c:v>Florencia</c:v>
                </c:pt>
                <c:pt idx="5">
                  <c:v>Manizales</c:v>
                </c:pt>
                <c:pt idx="6">
                  <c:v>Popayán</c:v>
                </c:pt>
                <c:pt idx="7">
                  <c:v>Valledupar</c:v>
                </c:pt>
                <c:pt idx="8">
                  <c:v>Quibdó</c:v>
                </c:pt>
                <c:pt idx="9">
                  <c:v>Montería</c:v>
                </c:pt>
                <c:pt idx="10">
                  <c:v>Riohacha</c:v>
                </c:pt>
                <c:pt idx="11">
                  <c:v>Neiva</c:v>
                </c:pt>
                <c:pt idx="12">
                  <c:v>S. Marta</c:v>
                </c:pt>
                <c:pt idx="13">
                  <c:v>Villavicencio</c:v>
                </c:pt>
                <c:pt idx="14">
                  <c:v>Pasto</c:v>
                </c:pt>
                <c:pt idx="15">
                  <c:v>Cúcuta</c:v>
                </c:pt>
                <c:pt idx="16">
                  <c:v>Armenia</c:v>
                </c:pt>
                <c:pt idx="17">
                  <c:v>Pereira</c:v>
                </c:pt>
                <c:pt idx="18">
                  <c:v>Bucaramanga</c:v>
                </c:pt>
                <c:pt idx="19">
                  <c:v>Sincelejo</c:v>
                </c:pt>
                <c:pt idx="20">
                  <c:v>Ibagué</c:v>
                </c:pt>
                <c:pt idx="21">
                  <c:v>Mocoa</c:v>
                </c:pt>
                <c:pt idx="22">
                  <c:v>Cali</c:v>
                </c:pt>
              </c:strCache>
            </c:strRef>
          </c:cat>
          <c:val>
            <c:numRef>
              <c:f>'RPA-Cto'!$E$62:$E$84</c:f>
              <c:numCache>
                <c:formatCode>0</c:formatCode>
                <c:ptCount val="23"/>
                <c:pt idx="0">
                  <c:v>96</c:v>
                </c:pt>
                <c:pt idx="1">
                  <c:v>318.5</c:v>
                </c:pt>
                <c:pt idx="2">
                  <c:v>55.5</c:v>
                </c:pt>
                <c:pt idx="3">
                  <c:v>142</c:v>
                </c:pt>
                <c:pt idx="4">
                  <c:v>51</c:v>
                </c:pt>
                <c:pt idx="5">
                  <c:v>72.5</c:v>
                </c:pt>
                <c:pt idx="6">
                  <c:v>97</c:v>
                </c:pt>
                <c:pt idx="7">
                  <c:v>99</c:v>
                </c:pt>
                <c:pt idx="8">
                  <c:v>138</c:v>
                </c:pt>
                <c:pt idx="9">
                  <c:v>112</c:v>
                </c:pt>
                <c:pt idx="10">
                  <c:v>99</c:v>
                </c:pt>
                <c:pt idx="11">
                  <c:v>190.5</c:v>
                </c:pt>
                <c:pt idx="12">
                  <c:v>76.5</c:v>
                </c:pt>
                <c:pt idx="13">
                  <c:v>135.5</c:v>
                </c:pt>
                <c:pt idx="14">
                  <c:v>482</c:v>
                </c:pt>
                <c:pt idx="15">
                  <c:v>210.5</c:v>
                </c:pt>
                <c:pt idx="16">
                  <c:v>92.5</c:v>
                </c:pt>
                <c:pt idx="17">
                  <c:v>128.5</c:v>
                </c:pt>
                <c:pt idx="18">
                  <c:v>115.75</c:v>
                </c:pt>
                <c:pt idx="19">
                  <c:v>64</c:v>
                </c:pt>
                <c:pt idx="20">
                  <c:v>107.5</c:v>
                </c:pt>
                <c:pt idx="21">
                  <c:v>57</c:v>
                </c:pt>
                <c:pt idx="22">
                  <c:v>166.4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C7D6-4083-A9EB-7BAF71919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6384624"/>
        <c:axId val="1426385168"/>
      </c:barChart>
      <c:catAx>
        <c:axId val="142638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26385168"/>
        <c:crosses val="autoZero"/>
        <c:auto val="1"/>
        <c:lblAlgn val="ctr"/>
        <c:lblOffset val="100"/>
        <c:noMultiLvlLbl val="0"/>
      </c:catAx>
      <c:valAx>
        <c:axId val="1426385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2638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768810148731416"/>
          <c:y val="0.89801921003342089"/>
          <c:w val="0.18462379702537182"/>
          <c:h val="4.4423927412004169E-2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('RPA-Mcp'!$D$10,'RPA-Mcp'!$D$20,'RPA-Mcp'!$E$32,'RPA-Mcp'!$E$55)</c:f>
              <c:numCache>
                <c:formatCode>0</c:formatCode>
                <c:ptCount val="4"/>
                <c:pt idx="0">
                  <c:v>216</c:v>
                </c:pt>
                <c:pt idx="1">
                  <c:v>249.66666666666666</c:v>
                </c:pt>
                <c:pt idx="2">
                  <c:v>193.33333333333334</c:v>
                </c:pt>
                <c:pt idx="3">
                  <c:v>208.5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94-4A01-8E33-3366845E617C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('RPA-Mcp'!$G$10,'RPA-Mcp'!$G$20,'RPA-Mcp'!$H$32,'RPA-Mcp'!$H$55)</c:f>
              <c:numCache>
                <c:formatCode>0</c:formatCode>
                <c:ptCount val="4"/>
                <c:pt idx="0">
                  <c:v>215.66666666666666</c:v>
                </c:pt>
                <c:pt idx="1">
                  <c:v>248</c:v>
                </c:pt>
                <c:pt idx="2">
                  <c:v>193.33333333333334</c:v>
                </c:pt>
                <c:pt idx="3">
                  <c:v>210.5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94-4A01-8E33-3366845E61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329984"/>
        <c:axId val="1427339776"/>
      </c:barChart>
      <c:catAx>
        <c:axId val="14273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339776"/>
        <c:crosses val="autoZero"/>
        <c:auto val="1"/>
        <c:lblAlgn val="ctr"/>
        <c:lblOffset val="100"/>
        <c:noMultiLvlLbl val="0"/>
      </c:catAx>
      <c:valAx>
        <c:axId val="14273397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3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395231846019248E-2"/>
          <c:y val="0.11815359102120521"/>
          <c:w val="0.92869586614173227"/>
          <c:h val="0.63793157207584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'RPA-Mcp'!$D$74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34-4B56-8C3D-7469670D373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434-4B56-8C3D-7469670D3739}"/>
              </c:ext>
            </c:extLst>
          </c:dPt>
          <c:dLbls>
            <c:dLbl>
              <c:idx val="3"/>
              <c:layout>
                <c:manualLayout>
                  <c:x val="-4.92418308965735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0183764736715083E-17"/>
                  <c:y val="3.4462930505092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3.4462930505092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2840722495894909E-3"/>
                  <c:y val="-1.165394946584934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827887264382963E-3"/>
                  <c:y val="3.1590654691730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9261083743842365E-3"/>
                  <c:y val="9.5351597126738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2827887264382364E-3"/>
                  <c:y val="-3.1590654691730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4.9261217444170622E-3"/>
                  <c:y val="3.714127006482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4.9261083743842365E-3"/>
                  <c:y val="-3.1783865708912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4.9241830896573548E-3"/>
                  <c:y val="3.4462930505093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4.9193764554770515E-3"/>
                  <c:y val="1.316691527426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434-4B56-8C3D-7469670D373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'RPA-Mcp'!$C$75:$C$95</c:f>
              <c:strCache>
                <c:ptCount val="21"/>
                <c:pt idx="0">
                  <c:v>Barranquilla</c:v>
                </c:pt>
                <c:pt idx="1">
                  <c:v>Cartagena</c:v>
                </c:pt>
                <c:pt idx="2">
                  <c:v>Tunja</c:v>
                </c:pt>
                <c:pt idx="3">
                  <c:v>Buga</c:v>
                </c:pt>
                <c:pt idx="4">
                  <c:v>Manizales</c:v>
                </c:pt>
                <c:pt idx="5">
                  <c:v>Popayán</c:v>
                </c:pt>
                <c:pt idx="6">
                  <c:v>Valledupar</c:v>
                </c:pt>
                <c:pt idx="7">
                  <c:v>Quibdó</c:v>
                </c:pt>
                <c:pt idx="8">
                  <c:v>Montería</c:v>
                </c:pt>
                <c:pt idx="9">
                  <c:v>Riohacha</c:v>
                </c:pt>
                <c:pt idx="10">
                  <c:v>Neiva</c:v>
                </c:pt>
                <c:pt idx="11">
                  <c:v>S. Marta</c:v>
                </c:pt>
                <c:pt idx="12">
                  <c:v>Villavicencio</c:v>
                </c:pt>
                <c:pt idx="13">
                  <c:v>Pasto</c:v>
                </c:pt>
                <c:pt idx="14">
                  <c:v>Cúcuta</c:v>
                </c:pt>
                <c:pt idx="15">
                  <c:v>Armenia</c:v>
                </c:pt>
                <c:pt idx="16">
                  <c:v>Pereira</c:v>
                </c:pt>
                <c:pt idx="17">
                  <c:v>Bucaramanga</c:v>
                </c:pt>
                <c:pt idx="18">
                  <c:v>Sincelejo</c:v>
                </c:pt>
                <c:pt idx="19">
                  <c:v>Ibagué</c:v>
                </c:pt>
                <c:pt idx="20">
                  <c:v>Cali</c:v>
                </c:pt>
              </c:strCache>
            </c:strRef>
          </c:cat>
          <c:val>
            <c:numRef>
              <c:f>'RPA-Mcp'!$D$75:$D$95</c:f>
              <c:numCache>
                <c:formatCode>0</c:formatCode>
                <c:ptCount val="21"/>
                <c:pt idx="0">
                  <c:v>114.66666666666667</c:v>
                </c:pt>
                <c:pt idx="1">
                  <c:v>124</c:v>
                </c:pt>
                <c:pt idx="2">
                  <c:v>48</c:v>
                </c:pt>
                <c:pt idx="3">
                  <c:v>189</c:v>
                </c:pt>
                <c:pt idx="4">
                  <c:v>106</c:v>
                </c:pt>
                <c:pt idx="5">
                  <c:v>108.66666666666667</c:v>
                </c:pt>
                <c:pt idx="6">
                  <c:v>98.666666666666671</c:v>
                </c:pt>
                <c:pt idx="7">
                  <c:v>127.5</c:v>
                </c:pt>
                <c:pt idx="8">
                  <c:v>114</c:v>
                </c:pt>
                <c:pt idx="9">
                  <c:v>44</c:v>
                </c:pt>
                <c:pt idx="10">
                  <c:v>208.5</c:v>
                </c:pt>
                <c:pt idx="11">
                  <c:v>85.666666666666671</c:v>
                </c:pt>
                <c:pt idx="12">
                  <c:v>157</c:v>
                </c:pt>
                <c:pt idx="13">
                  <c:v>64</c:v>
                </c:pt>
                <c:pt idx="14">
                  <c:v>204.33333333333334</c:v>
                </c:pt>
                <c:pt idx="15">
                  <c:v>114.66666666666667</c:v>
                </c:pt>
                <c:pt idx="16">
                  <c:v>194</c:v>
                </c:pt>
                <c:pt idx="17">
                  <c:v>231.25</c:v>
                </c:pt>
                <c:pt idx="18">
                  <c:v>108.5</c:v>
                </c:pt>
                <c:pt idx="19">
                  <c:v>68.333333333333329</c:v>
                </c:pt>
                <c:pt idx="20">
                  <c:v>269.66666666666669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434-4B56-8C3D-7469670D3739}"/>
            </c:ext>
          </c:extLst>
        </c:ser>
        <c:ser>
          <c:idx val="1"/>
          <c:order val="1"/>
          <c:tx>
            <c:strRef>
              <c:f>'RPA-Mcp'!$E$74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34-4B56-8C3D-7469670D373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434-4B56-8C3D-7469670D3739}"/>
              </c:ext>
            </c:extLst>
          </c:dPt>
          <c:dLbls>
            <c:dLbl>
              <c:idx val="0"/>
              <c:layout>
                <c:manualLayout>
                  <c:x val="6.5694547623958875E-3"/>
                  <c:y val="6.3566468274158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681623258894012E-3"/>
                  <c:y val="1.324923292843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261083743842365E-3"/>
                  <c:y val="6.3567731417825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261083743842365E-3"/>
                  <c:y val="1.271354628356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261083743842365E-3"/>
                  <c:y val="1.589193285445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5607954378024665E-3"/>
                  <c:y val="3.4462930505093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840722495894306E-3"/>
                  <c:y val="6.3567731417826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208910470855299E-3"/>
                  <c:y val="9.5351059219525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9261083743842365E-3"/>
                  <c:y val="-2.502666591835677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9261083743842365E-3"/>
                  <c:y val="3.1783865708912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9193764554768711E-3"/>
                  <c:y val="3.2917288185674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5701009806491233E-3"/>
                  <c:y val="3.71494109145457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2840722495894909E-3"/>
                  <c:y val="-3.1783865708912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5688085441426517E-3"/>
                  <c:y val="-2.6783395597271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2827887264381158E-3"/>
                  <c:y val="3.446293050509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6.5668698893829444E-3"/>
                  <c:y val="9.5351059219525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2840722495893707E-3"/>
                  <c:y val="1.271354628356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8.2101806239736064E-3"/>
                  <c:y val="3.1783865708912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8.2101806239737278E-3"/>
                  <c:y val="9.5351597126738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1.589193285445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6.5681444991791023E-3"/>
                  <c:y val="1.589193285445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434-4B56-8C3D-7469670D3739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1.63979215182564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F434-4B56-8C3D-7469670D373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'RPA-Mcp'!$C$75:$C$95</c:f>
              <c:strCache>
                <c:ptCount val="21"/>
                <c:pt idx="0">
                  <c:v>Barranquilla</c:v>
                </c:pt>
                <c:pt idx="1">
                  <c:v>Cartagena</c:v>
                </c:pt>
                <c:pt idx="2">
                  <c:v>Tunja</c:v>
                </c:pt>
                <c:pt idx="3">
                  <c:v>Buga</c:v>
                </c:pt>
                <c:pt idx="4">
                  <c:v>Manizales</c:v>
                </c:pt>
                <c:pt idx="5">
                  <c:v>Popayán</c:v>
                </c:pt>
                <c:pt idx="6">
                  <c:v>Valledupar</c:v>
                </c:pt>
                <c:pt idx="7">
                  <c:v>Quibdó</c:v>
                </c:pt>
                <c:pt idx="8">
                  <c:v>Montería</c:v>
                </c:pt>
                <c:pt idx="9">
                  <c:v>Riohacha</c:v>
                </c:pt>
                <c:pt idx="10">
                  <c:v>Neiva</c:v>
                </c:pt>
                <c:pt idx="11">
                  <c:v>S. Marta</c:v>
                </c:pt>
                <c:pt idx="12">
                  <c:v>Villavicencio</c:v>
                </c:pt>
                <c:pt idx="13">
                  <c:v>Pasto</c:v>
                </c:pt>
                <c:pt idx="14">
                  <c:v>Cúcuta</c:v>
                </c:pt>
                <c:pt idx="15">
                  <c:v>Armenia</c:v>
                </c:pt>
                <c:pt idx="16">
                  <c:v>Pereira</c:v>
                </c:pt>
                <c:pt idx="17">
                  <c:v>Bucaramanga</c:v>
                </c:pt>
                <c:pt idx="18">
                  <c:v>Sincelejo</c:v>
                </c:pt>
                <c:pt idx="19">
                  <c:v>Ibagué</c:v>
                </c:pt>
                <c:pt idx="20">
                  <c:v>Cali</c:v>
                </c:pt>
              </c:strCache>
            </c:strRef>
          </c:cat>
          <c:val>
            <c:numRef>
              <c:f>'RPA-Mcp'!$E$75:$E$95</c:f>
              <c:numCache>
                <c:formatCode>0</c:formatCode>
                <c:ptCount val="21"/>
                <c:pt idx="0">
                  <c:v>113</c:v>
                </c:pt>
                <c:pt idx="1">
                  <c:v>121.33333333333333</c:v>
                </c:pt>
                <c:pt idx="2">
                  <c:v>50</c:v>
                </c:pt>
                <c:pt idx="3">
                  <c:v>216.5</c:v>
                </c:pt>
                <c:pt idx="4">
                  <c:v>140.66666666666666</c:v>
                </c:pt>
                <c:pt idx="5">
                  <c:v>105.66666666666667</c:v>
                </c:pt>
                <c:pt idx="6">
                  <c:v>93.333333333333329</c:v>
                </c:pt>
                <c:pt idx="7">
                  <c:v>131.5</c:v>
                </c:pt>
                <c:pt idx="8">
                  <c:v>114</c:v>
                </c:pt>
                <c:pt idx="9">
                  <c:v>41.5</c:v>
                </c:pt>
                <c:pt idx="10">
                  <c:v>210.5</c:v>
                </c:pt>
                <c:pt idx="11">
                  <c:v>80.666666666666671</c:v>
                </c:pt>
                <c:pt idx="12">
                  <c:v>138.5</c:v>
                </c:pt>
                <c:pt idx="13">
                  <c:v>64.333333333333329</c:v>
                </c:pt>
                <c:pt idx="14">
                  <c:v>202.66666666666666</c:v>
                </c:pt>
                <c:pt idx="15">
                  <c:v>113</c:v>
                </c:pt>
                <c:pt idx="16">
                  <c:v>185</c:v>
                </c:pt>
                <c:pt idx="17">
                  <c:v>223</c:v>
                </c:pt>
                <c:pt idx="18">
                  <c:v>107.5</c:v>
                </c:pt>
                <c:pt idx="19">
                  <c:v>55</c:v>
                </c:pt>
                <c:pt idx="20">
                  <c:v>310.16666666666669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F434-4B56-8C3D-7469670D37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7334880"/>
        <c:axId val="1427340320"/>
      </c:barChart>
      <c:catAx>
        <c:axId val="142733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1427340320"/>
        <c:crosses val="autoZero"/>
        <c:auto val="1"/>
        <c:lblAlgn val="ctr"/>
        <c:lblOffset val="100"/>
        <c:noMultiLvlLbl val="0"/>
      </c:catAx>
      <c:valAx>
        <c:axId val="14273403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273348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6570914979E-2"/>
          <c:y val="2.5325014933057301E-2"/>
          <c:w val="0.96527777398050896"/>
          <c:h val="0.78497775223723942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('C-Mcp'!$E$18,'C-Mcp'!$E$36,'C-Mcp'!$E$54,'C-Mcp'!$E$74)</c:f>
              <c:numCache>
                <c:formatCode>0</c:formatCode>
                <c:ptCount val="4"/>
                <c:pt idx="0">
                  <c:v>567.29999999999995</c:v>
                </c:pt>
                <c:pt idx="1">
                  <c:v>597</c:v>
                </c:pt>
                <c:pt idx="2">
                  <c:v>733.8</c:v>
                </c:pt>
                <c:pt idx="3">
                  <c:v>564.79999999999995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1B-4733-B7AF-918CEAC168CF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('C-Mcp'!$H$18,'C-Mcp'!$H$36,'C-Mcp'!$H$54,'C-Mcp'!$H$74)</c:f>
              <c:numCache>
                <c:formatCode>0</c:formatCode>
                <c:ptCount val="4"/>
                <c:pt idx="0">
                  <c:v>521</c:v>
                </c:pt>
                <c:pt idx="1">
                  <c:v>383.2</c:v>
                </c:pt>
                <c:pt idx="2">
                  <c:v>498.6</c:v>
                </c:pt>
                <c:pt idx="3">
                  <c:v>494.6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1B-4733-B7AF-918CEAC168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335424"/>
        <c:axId val="1427325632"/>
      </c:barChart>
      <c:catAx>
        <c:axId val="142733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325632"/>
        <c:crosses val="autoZero"/>
        <c:auto val="1"/>
        <c:lblAlgn val="ctr"/>
        <c:lblOffset val="100"/>
        <c:noMultiLvlLbl val="0"/>
      </c:catAx>
      <c:valAx>
        <c:axId val="1427325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33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27280481985"/>
          <c:y val="0.91500239744683254"/>
          <c:w val="0.23494534502901848"/>
          <c:h val="5.276576536564010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00832158149273E-2"/>
          <c:y val="9.1697501036856005E-2"/>
          <c:w val="0.97363552362439543"/>
          <c:h val="0.71884625283948422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('C-Mcp'!$E$92,'C-Mcp'!$E$104,'C-Mcp'!$E$115,'C-Mcp'!$E$138)</c:f>
              <c:numCache>
                <c:formatCode>0</c:formatCode>
                <c:ptCount val="4"/>
                <c:pt idx="0">
                  <c:v>1285</c:v>
                </c:pt>
                <c:pt idx="1">
                  <c:v>920</c:v>
                </c:pt>
                <c:pt idx="2">
                  <c:v>866</c:v>
                </c:pt>
                <c:pt idx="3">
                  <c:v>1149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13-4F8E-AD60-DF5FD83622AF}"/>
            </c:ext>
          </c:extLst>
        </c:ser>
        <c:ser>
          <c:idx val="1"/>
          <c:order val="1"/>
          <c:tx>
            <c:v>INGRESOS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('C-Mcp'!$H$92,'C-Mcp'!$H$104,'C-Mcp'!$H$115,'C-Mcp'!$H$138)</c:f>
              <c:numCache>
                <c:formatCode>0</c:formatCode>
                <c:ptCount val="4"/>
                <c:pt idx="0">
                  <c:v>707</c:v>
                </c:pt>
                <c:pt idx="1">
                  <c:v>761</c:v>
                </c:pt>
                <c:pt idx="2">
                  <c:v>794</c:v>
                </c:pt>
                <c:pt idx="3">
                  <c:v>1092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13-4F8E-AD60-DF5FD83622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336512"/>
        <c:axId val="1427327264"/>
      </c:barChart>
      <c:catAx>
        <c:axId val="1427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327264"/>
        <c:crosses val="autoZero"/>
        <c:auto val="1"/>
        <c:lblAlgn val="ctr"/>
        <c:lblOffset val="100"/>
        <c:noMultiLvlLbl val="0"/>
      </c:catAx>
      <c:valAx>
        <c:axId val="1427327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3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6019491036E-2"/>
          <c:y val="9.1904424807637747E-2"/>
          <c:w val="0.94999999453193273"/>
          <c:h val="0.70439815926842064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('C-Mcp'!$E$156,'C-Mcp'!$E$169,'C-Mcp'!$E$181,'C-Mcp'!$E$206)</c:f>
              <c:numCache>
                <c:formatCode>0</c:formatCode>
                <c:ptCount val="4"/>
                <c:pt idx="0">
                  <c:v>257.5</c:v>
                </c:pt>
                <c:pt idx="1">
                  <c:v>506</c:v>
                </c:pt>
                <c:pt idx="2">
                  <c:v>440</c:v>
                </c:pt>
                <c:pt idx="3">
                  <c:v>600.5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9-4596-8E3E-BAAF36E0EED8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('C-Mcp'!$H$156,'C-Mcp'!$H$169,'C-Mcp'!$H$181,'C-Mcp'!$H$206)</c:f>
              <c:numCache>
                <c:formatCode>0</c:formatCode>
                <c:ptCount val="4"/>
                <c:pt idx="0">
                  <c:v>173</c:v>
                </c:pt>
                <c:pt idx="1">
                  <c:v>378.5</c:v>
                </c:pt>
                <c:pt idx="2">
                  <c:v>363.5</c:v>
                </c:pt>
                <c:pt idx="3">
                  <c:v>303.5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69-4596-8E3E-BAAF36E0EE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338688"/>
        <c:axId val="1427334336"/>
      </c:barChart>
      <c:catAx>
        <c:axId val="142733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334336"/>
        <c:crosses val="autoZero"/>
        <c:auto val="1"/>
        <c:lblAlgn val="ctr"/>
        <c:lblOffset val="100"/>
        <c:noMultiLvlLbl val="0"/>
      </c:catAx>
      <c:valAx>
        <c:axId val="14273343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33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2734033546E-2"/>
          <c:y val="9.3103791506097822E-2"/>
          <c:w val="0.95972221781739042"/>
          <c:h val="0.70054051036284271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('C-Mcp'!$E$224,'C-Mcp'!$E$237,'C-Mcp'!$E$252,'C-Mcp'!$E$278)</c:f>
              <c:numCache>
                <c:formatCode>0</c:formatCode>
                <c:ptCount val="4"/>
                <c:pt idx="0">
                  <c:v>512.66666666666663</c:v>
                </c:pt>
                <c:pt idx="1">
                  <c:v>653</c:v>
                </c:pt>
                <c:pt idx="2">
                  <c:v>520</c:v>
                </c:pt>
                <c:pt idx="3">
                  <c:v>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34-48F2-B7B9-461F374931A8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('C-Mcp'!$H$224,'C-Mcp'!$H$237,'C-Mcp'!$H$252,'C-Mcp'!$H$278)</c:f>
              <c:numCache>
                <c:formatCode>0</c:formatCode>
                <c:ptCount val="4"/>
                <c:pt idx="0">
                  <c:v>453.33333333333331</c:v>
                </c:pt>
                <c:pt idx="1">
                  <c:v>496.66666666666669</c:v>
                </c:pt>
                <c:pt idx="2">
                  <c:v>398.33333333333337</c:v>
                </c:pt>
                <c:pt idx="3">
                  <c:v>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34-48F2-B7B9-461F374931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335968"/>
        <c:axId val="1427327808"/>
      </c:barChart>
      <c:catAx>
        <c:axId val="142733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327808"/>
        <c:crosses val="autoZero"/>
        <c:auto val="1"/>
        <c:lblAlgn val="ctr"/>
        <c:lblOffset val="100"/>
        <c:noMultiLvlLbl val="0"/>
      </c:catAx>
      <c:valAx>
        <c:axId val="1427327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3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('C-Cto'!$E$13,'C-Cto'!$E$26,'C-Cto'!$E$39,'C-Cto'!$E$66)</c:f>
              <c:numCache>
                <c:formatCode>0</c:formatCode>
                <c:ptCount val="4"/>
                <c:pt idx="0">
                  <c:v>264</c:v>
                </c:pt>
                <c:pt idx="1">
                  <c:v>234.5</c:v>
                </c:pt>
                <c:pt idx="2">
                  <c:v>243.25</c:v>
                </c:pt>
                <c:pt idx="3">
                  <c:v>218.5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82-4172-A22F-5043EE217FC2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('C-Cto'!$G$13,'C-Cto'!$G$26,'C-Cto'!$H$39,'C-Cto'!$H$66)</c:f>
              <c:numCache>
                <c:formatCode>0</c:formatCode>
                <c:ptCount val="4"/>
                <c:pt idx="0">
                  <c:v>228.5</c:v>
                </c:pt>
                <c:pt idx="1">
                  <c:v>198</c:v>
                </c:pt>
                <c:pt idx="2">
                  <c:v>202</c:v>
                </c:pt>
                <c:pt idx="3">
                  <c:v>175.25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82-4172-A22F-5043EE217F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328352"/>
        <c:axId val="1427328896"/>
      </c:barChart>
      <c:catAx>
        <c:axId val="142732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328896"/>
        <c:crosses val="autoZero"/>
        <c:auto val="1"/>
        <c:lblAlgn val="ctr"/>
        <c:lblOffset val="100"/>
        <c:noMultiLvlLbl val="0"/>
      </c:catAx>
      <c:valAx>
        <c:axId val="14273288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3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'C-Cto'!$D$83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B0-4270-BA14-A51BD5D52A2A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BB0-4270-BA14-A51BD5D52A2A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BB0-4270-BA14-A51BD5D52A2A}"/>
              </c:ext>
            </c:extLst>
          </c:dPt>
          <c:dLbls>
            <c:dLbl>
              <c:idx val="8"/>
              <c:layout>
                <c:manualLayout>
                  <c:x val="-4.0858018386108275E-3"/>
                  <c:y val="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BB0-4270-BA14-A51BD5D52A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'C-Cto'!$C$84:$C$104</c:f>
              <c:strCache>
                <c:ptCount val="21"/>
                <c:pt idx="0">
                  <c:v>Arauca</c:v>
                </c:pt>
                <c:pt idx="1">
                  <c:v>Cartagena</c:v>
                </c:pt>
                <c:pt idx="2">
                  <c:v>Tunja</c:v>
                </c:pt>
                <c:pt idx="3">
                  <c:v>Manizales</c:v>
                </c:pt>
                <c:pt idx="4">
                  <c:v>Florencia</c:v>
                </c:pt>
                <c:pt idx="5">
                  <c:v>Yopal </c:v>
                </c:pt>
                <c:pt idx="6">
                  <c:v>Popayán</c:v>
                </c:pt>
                <c:pt idx="7">
                  <c:v>Valledupar</c:v>
                </c:pt>
                <c:pt idx="8">
                  <c:v>Quibdó</c:v>
                </c:pt>
                <c:pt idx="9">
                  <c:v>Montería</c:v>
                </c:pt>
                <c:pt idx="10">
                  <c:v>Riohacha</c:v>
                </c:pt>
                <c:pt idx="11">
                  <c:v>Neiva</c:v>
                </c:pt>
                <c:pt idx="12">
                  <c:v>S. Marta</c:v>
                </c:pt>
                <c:pt idx="13">
                  <c:v>Villavicencio</c:v>
                </c:pt>
                <c:pt idx="14">
                  <c:v>Pasto</c:v>
                </c:pt>
                <c:pt idx="15">
                  <c:v>Cúcuta</c:v>
                </c:pt>
                <c:pt idx="16">
                  <c:v>Armenia</c:v>
                </c:pt>
                <c:pt idx="17">
                  <c:v>Pereira</c:v>
                </c:pt>
                <c:pt idx="18">
                  <c:v>Bucaramanga</c:v>
                </c:pt>
                <c:pt idx="19">
                  <c:v>Sincelejo</c:v>
                </c:pt>
                <c:pt idx="20">
                  <c:v>Ibagué</c:v>
                </c:pt>
              </c:strCache>
            </c:strRef>
          </c:cat>
          <c:val>
            <c:numRef>
              <c:f>'C-Cto'!$D$84:$D$104</c:f>
              <c:numCache>
                <c:formatCode>0</c:formatCode>
                <c:ptCount val="21"/>
                <c:pt idx="0">
                  <c:v>120</c:v>
                </c:pt>
                <c:pt idx="1">
                  <c:v>290.875</c:v>
                </c:pt>
                <c:pt idx="2">
                  <c:v>201.25</c:v>
                </c:pt>
                <c:pt idx="3">
                  <c:v>133.66666666666666</c:v>
                </c:pt>
                <c:pt idx="4">
                  <c:v>113</c:v>
                </c:pt>
                <c:pt idx="5">
                  <c:v>247</c:v>
                </c:pt>
                <c:pt idx="6">
                  <c:v>114</c:v>
                </c:pt>
                <c:pt idx="7">
                  <c:v>257.8</c:v>
                </c:pt>
                <c:pt idx="8">
                  <c:v>259</c:v>
                </c:pt>
                <c:pt idx="9">
                  <c:v>296.5</c:v>
                </c:pt>
                <c:pt idx="10">
                  <c:v>99.5</c:v>
                </c:pt>
                <c:pt idx="11">
                  <c:v>221</c:v>
                </c:pt>
                <c:pt idx="12">
                  <c:v>204.8</c:v>
                </c:pt>
                <c:pt idx="13">
                  <c:v>286.2</c:v>
                </c:pt>
                <c:pt idx="14">
                  <c:v>240.75</c:v>
                </c:pt>
                <c:pt idx="15">
                  <c:v>196.83333333333334</c:v>
                </c:pt>
                <c:pt idx="16">
                  <c:v>254</c:v>
                </c:pt>
                <c:pt idx="17">
                  <c:v>216.2</c:v>
                </c:pt>
                <c:pt idx="18">
                  <c:v>283.33333333333331</c:v>
                </c:pt>
                <c:pt idx="19">
                  <c:v>102.83333333333333</c:v>
                </c:pt>
                <c:pt idx="20">
                  <c:v>191.5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B0-4270-BA14-A51BD5D52A2A}"/>
            </c:ext>
          </c:extLst>
        </c:ser>
        <c:ser>
          <c:idx val="1"/>
          <c:order val="1"/>
          <c:tx>
            <c:strRef>
              <c:f>'C-Cto'!$E$83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B0-4270-BA14-A51BD5D52A2A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BB0-4270-BA14-A51BD5D52A2A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BB0-4270-BA14-A51BD5D52A2A}"/>
              </c:ext>
            </c:extLst>
          </c:dPt>
          <c:dLbls>
            <c:dLbl>
              <c:idx val="1"/>
              <c:layout>
                <c:manualLayout>
                  <c:x val="8.17160367722164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096697310180455E-3"/>
                  <c:y val="2.3809523809524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44773578481443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1666666666666666E-3"/>
                  <c:y val="4.6045481696467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356-43C0-8598-8FA5398A186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7238678924071183E-3"/>
                  <c:y val="1.1904761904761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9.53353762342526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7238678924072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8.1716036772215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4.08580183861082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6.8096697310179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8.171603677221655E-3"/>
                  <c:y val="-2.18251446994628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4.08580183861082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4.0858018386107278E-3"/>
                  <c:y val="-4.3650289398925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BB0-4270-BA14-A51BD5D52A2A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4.0858018386108275E-3"/>
                  <c:y val="-8.73005787978513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BB0-4270-BA14-A51BD5D52A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'C-Cto'!$C$84:$C$104</c:f>
              <c:strCache>
                <c:ptCount val="21"/>
                <c:pt idx="0">
                  <c:v>Arauca</c:v>
                </c:pt>
                <c:pt idx="1">
                  <c:v>Cartagena</c:v>
                </c:pt>
                <c:pt idx="2">
                  <c:v>Tunja</c:v>
                </c:pt>
                <c:pt idx="3">
                  <c:v>Manizales</c:v>
                </c:pt>
                <c:pt idx="4">
                  <c:v>Florencia</c:v>
                </c:pt>
                <c:pt idx="5">
                  <c:v>Yopal </c:v>
                </c:pt>
                <c:pt idx="6">
                  <c:v>Popayán</c:v>
                </c:pt>
                <c:pt idx="7">
                  <c:v>Valledupar</c:v>
                </c:pt>
                <c:pt idx="8">
                  <c:v>Quibdó</c:v>
                </c:pt>
                <c:pt idx="9">
                  <c:v>Montería</c:v>
                </c:pt>
                <c:pt idx="10">
                  <c:v>Riohacha</c:v>
                </c:pt>
                <c:pt idx="11">
                  <c:v>Neiva</c:v>
                </c:pt>
                <c:pt idx="12">
                  <c:v>S. Marta</c:v>
                </c:pt>
                <c:pt idx="13">
                  <c:v>Villavicencio</c:v>
                </c:pt>
                <c:pt idx="14">
                  <c:v>Pasto</c:v>
                </c:pt>
                <c:pt idx="15">
                  <c:v>Cúcuta</c:v>
                </c:pt>
                <c:pt idx="16">
                  <c:v>Armenia</c:v>
                </c:pt>
                <c:pt idx="17">
                  <c:v>Pereira</c:v>
                </c:pt>
                <c:pt idx="18">
                  <c:v>Bucaramanga</c:v>
                </c:pt>
                <c:pt idx="19">
                  <c:v>Sincelejo</c:v>
                </c:pt>
                <c:pt idx="20">
                  <c:v>Ibagué</c:v>
                </c:pt>
              </c:strCache>
            </c:strRef>
          </c:cat>
          <c:val>
            <c:numRef>
              <c:f>'C-Cto'!$E$84:$E$104</c:f>
              <c:numCache>
                <c:formatCode>0</c:formatCode>
                <c:ptCount val="21"/>
                <c:pt idx="0">
                  <c:v>63</c:v>
                </c:pt>
                <c:pt idx="1">
                  <c:v>156.875</c:v>
                </c:pt>
                <c:pt idx="2">
                  <c:v>116.5</c:v>
                </c:pt>
                <c:pt idx="3">
                  <c:v>77.166666666666671</c:v>
                </c:pt>
                <c:pt idx="4">
                  <c:v>69.5</c:v>
                </c:pt>
                <c:pt idx="5">
                  <c:v>180.33333333333334</c:v>
                </c:pt>
                <c:pt idx="6">
                  <c:v>66</c:v>
                </c:pt>
                <c:pt idx="7">
                  <c:v>153</c:v>
                </c:pt>
                <c:pt idx="8">
                  <c:v>116</c:v>
                </c:pt>
                <c:pt idx="9">
                  <c:v>201.75</c:v>
                </c:pt>
                <c:pt idx="10">
                  <c:v>65.5</c:v>
                </c:pt>
                <c:pt idx="11">
                  <c:v>146</c:v>
                </c:pt>
                <c:pt idx="12">
                  <c:v>145.19999999999999</c:v>
                </c:pt>
                <c:pt idx="13">
                  <c:v>192.6</c:v>
                </c:pt>
                <c:pt idx="14">
                  <c:v>165.75</c:v>
                </c:pt>
                <c:pt idx="15">
                  <c:v>159</c:v>
                </c:pt>
                <c:pt idx="16">
                  <c:v>141</c:v>
                </c:pt>
                <c:pt idx="17">
                  <c:v>170</c:v>
                </c:pt>
                <c:pt idx="18">
                  <c:v>171.91666666666666</c:v>
                </c:pt>
                <c:pt idx="19">
                  <c:v>83</c:v>
                </c:pt>
                <c:pt idx="20">
                  <c:v>139.5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BB0-4270-BA14-A51BD5D52A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8208736"/>
        <c:axId val="1428201120"/>
      </c:barChart>
      <c:catAx>
        <c:axId val="142820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1428201120"/>
        <c:crosses val="autoZero"/>
        <c:auto val="1"/>
        <c:lblAlgn val="ctr"/>
        <c:lblOffset val="100"/>
        <c:noMultiLvlLbl val="0"/>
      </c:catAx>
      <c:valAx>
        <c:axId val="14282011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282087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EGRESOS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tx>
            <c:strRef>
              <c:f>'P-Cto'!$H$246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D79-4BDC-B1CB-7E5B7D52B9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D79-4BDC-B1CB-7E5B7D52B9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D79-4BDC-B1CB-7E5B7D52B9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'P-Cto'!$F$247:$F$249</c:f>
              <c:strCache>
                <c:ptCount val="3"/>
                <c:pt idx="0">
                  <c:v>Neiva</c:v>
                </c:pt>
                <c:pt idx="1">
                  <c:v>Garzón</c:v>
                </c:pt>
                <c:pt idx="2">
                  <c:v>Pitalito</c:v>
                </c:pt>
              </c:strCache>
            </c:strRef>
          </c:cat>
          <c:val>
            <c:numRef>
              <c:f>'P-Cto'!$H$247:$H$249</c:f>
              <c:numCache>
                <c:formatCode>General</c:formatCode>
                <c:ptCount val="3"/>
                <c:pt idx="0">
                  <c:v>301</c:v>
                </c:pt>
                <c:pt idx="1">
                  <c:v>176</c:v>
                </c:pt>
                <c:pt idx="2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D79-4BDC-B1CB-7E5B7D52B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('C-Cto'!$E$132,'C-Cto'!$E$144,'C-Cto'!$E$158,'C-Cto'!$E$182)</c:f>
              <c:numCache>
                <c:formatCode>0</c:formatCode>
                <c:ptCount val="4"/>
                <c:pt idx="0">
                  <c:v>69.5</c:v>
                </c:pt>
                <c:pt idx="1">
                  <c:v>117</c:v>
                </c:pt>
                <c:pt idx="2">
                  <c:v>102.5</c:v>
                </c:pt>
                <c:pt idx="3">
                  <c:v>104.5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19-4CF7-A966-7F9E02E6C63A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('C-Cto'!$H$132,'C-Cto'!$H$144,'C-Cto'!$H$158,'C-Cto'!$H$182)</c:f>
              <c:numCache>
                <c:formatCode>0</c:formatCode>
                <c:ptCount val="4"/>
                <c:pt idx="0">
                  <c:v>96.5</c:v>
                </c:pt>
                <c:pt idx="1">
                  <c:v>101.5</c:v>
                </c:pt>
                <c:pt idx="2">
                  <c:v>72.5</c:v>
                </c:pt>
                <c:pt idx="3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19-4CF7-A966-7F9E02E6C6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8199488"/>
        <c:axId val="1428207648"/>
      </c:barChart>
      <c:catAx>
        <c:axId val="14281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8207648"/>
        <c:crosses val="autoZero"/>
        <c:auto val="1"/>
        <c:lblAlgn val="ctr"/>
        <c:lblOffset val="100"/>
        <c:noMultiLvlLbl val="0"/>
      </c:catAx>
      <c:valAx>
        <c:axId val="1428207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819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('C-Cto'!$E$199,'C-Cto'!$E$211,'C-Cto'!$E$225,'C-Cto'!$E$249)</c:f>
              <c:numCache>
                <c:formatCode>0</c:formatCode>
                <c:ptCount val="4"/>
                <c:pt idx="0">
                  <c:v>105.5</c:v>
                </c:pt>
                <c:pt idx="1">
                  <c:v>125</c:v>
                </c:pt>
                <c:pt idx="2">
                  <c:v>119.5</c:v>
                </c:pt>
                <c:pt idx="3">
                  <c:v>107.5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31-47BE-91BA-E2A3156516AE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('C-Cto'!$H$199,'C-Cto'!$H$211,'C-Cto'!$H$225,'C-Cto'!$H$249)</c:f>
              <c:numCache>
                <c:formatCode>0</c:formatCode>
                <c:ptCount val="4"/>
                <c:pt idx="0">
                  <c:v>105.5</c:v>
                </c:pt>
                <c:pt idx="1">
                  <c:v>71.5</c:v>
                </c:pt>
                <c:pt idx="2">
                  <c:v>79.5</c:v>
                </c:pt>
                <c:pt idx="3">
                  <c:v>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31-47BE-91BA-E2A3156516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8195680"/>
        <c:axId val="1428198944"/>
      </c:barChart>
      <c:catAx>
        <c:axId val="14281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8198944"/>
        <c:crosses val="autoZero"/>
        <c:auto val="1"/>
        <c:lblAlgn val="ctr"/>
        <c:lblOffset val="100"/>
        <c:noMultiLvlLbl val="0"/>
      </c:catAx>
      <c:valAx>
        <c:axId val="1428198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819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9.1904441468205769E-2"/>
          <c:w val="0.97361111111111109"/>
          <c:h val="0.70439810568128836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('Prom-Cto.'!$E$11,'Prom-Cto.'!$E$23,'Prom-Cto.'!$E$37,'Prom-Cto.'!$E$61)</c:f>
              <c:numCache>
                <c:formatCode>0</c:formatCode>
                <c:ptCount val="4"/>
                <c:pt idx="0">
                  <c:v>132</c:v>
                </c:pt>
                <c:pt idx="1">
                  <c:v>126</c:v>
                </c:pt>
                <c:pt idx="2">
                  <c:v>155.5</c:v>
                </c:pt>
                <c:pt idx="3">
                  <c:v>151.5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E0-4D44-A68F-F5CE744DC35C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('Prom-Cto.'!$H$11,'Prom-Cto.'!$H$23,'Prom-Cto.'!$H$37,'Prom-Cto.'!$H$61)</c:f>
              <c:numCache>
                <c:formatCode>0</c:formatCode>
                <c:ptCount val="4"/>
                <c:pt idx="0">
                  <c:v>144.5</c:v>
                </c:pt>
                <c:pt idx="1">
                  <c:v>97.5</c:v>
                </c:pt>
                <c:pt idx="2">
                  <c:v>131</c:v>
                </c:pt>
                <c:pt idx="3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E0-4D44-A68F-F5CE744DC3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8196224"/>
        <c:axId val="1428204384"/>
      </c:barChart>
      <c:catAx>
        <c:axId val="14281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8204384"/>
        <c:crosses val="autoZero"/>
        <c:auto val="1"/>
        <c:lblAlgn val="ctr"/>
        <c:lblOffset val="100"/>
        <c:noMultiLvlLbl val="0"/>
      </c:catAx>
      <c:valAx>
        <c:axId val="14282043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81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'Prom-Cto.'!$H$78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46E-4612-AA3D-6F159590383B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6E-4612-AA3D-6F159590383B}"/>
              </c:ext>
            </c:extLst>
          </c:dPt>
          <c:dLbls>
            <c:dLbl>
              <c:idx val="1"/>
              <c:layout>
                <c:manualLayout>
                  <c:x val="-2.450980392156874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634E-3"/>
                  <c:y val="-4.6646382224129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C5-48E2-8BED-B04DD8DB4F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'Prom-Cto.'!$C$79:$C$103</c:f>
              <c:strCache>
                <c:ptCount val="25"/>
                <c:pt idx="0">
                  <c:v>  ANTIOQUIA</c:v>
                </c:pt>
                <c:pt idx="1">
                  <c:v>  ARAUCA</c:v>
                </c:pt>
                <c:pt idx="2">
                  <c:v>  BARRANQUILLA</c:v>
                </c:pt>
                <c:pt idx="3">
                  <c:v>  BUCARAMANGA</c:v>
                </c:pt>
                <c:pt idx="4">
                  <c:v>  CARTAGENA</c:v>
                </c:pt>
                <c:pt idx="5">
                  <c:v>  CÚCUTA</c:v>
                </c:pt>
                <c:pt idx="6">
                  <c:v>  CUNDINAMARCA</c:v>
                </c:pt>
                <c:pt idx="7">
                  <c:v>  FLORENCIA</c:v>
                </c:pt>
                <c:pt idx="8">
                  <c:v>  MANIZALES</c:v>
                </c:pt>
                <c:pt idx="9">
                  <c:v>  MOCOA</c:v>
                </c:pt>
                <c:pt idx="10">
                  <c:v>  MONTERÍA</c:v>
                </c:pt>
                <c:pt idx="11">
                  <c:v>  NEIVA</c:v>
                </c:pt>
                <c:pt idx="12">
                  <c:v>  PASTO</c:v>
                </c:pt>
                <c:pt idx="13">
                  <c:v>  PEREIRA</c:v>
                </c:pt>
                <c:pt idx="14">
                  <c:v>  POPAYÁN</c:v>
                </c:pt>
                <c:pt idx="15">
                  <c:v>  QUIBDÓ</c:v>
                </c:pt>
                <c:pt idx="16">
                  <c:v>  RIOHACHA</c:v>
                </c:pt>
                <c:pt idx="17">
                  <c:v>  SAN GIL</c:v>
                </c:pt>
                <c:pt idx="18">
                  <c:v>  SANTA MARTA</c:v>
                </c:pt>
                <c:pt idx="19">
                  <c:v>  SANTA ROSA DE VITERBO</c:v>
                </c:pt>
                <c:pt idx="20">
                  <c:v>  SINCELEJO</c:v>
                </c:pt>
                <c:pt idx="21">
                  <c:v>  TUNJA</c:v>
                </c:pt>
                <c:pt idx="22">
                  <c:v>  VALLEDUPAR</c:v>
                </c:pt>
                <c:pt idx="23">
                  <c:v>  VILLAVICENCIO</c:v>
                </c:pt>
                <c:pt idx="24">
                  <c:v>  YOPAL</c:v>
                </c:pt>
              </c:strCache>
            </c:strRef>
          </c:cat>
          <c:val>
            <c:numRef>
              <c:f>'Prom-Cto.'!$H$79:$H$103</c:f>
              <c:numCache>
                <c:formatCode>#,##0</c:formatCode>
                <c:ptCount val="25"/>
                <c:pt idx="0">
                  <c:v>156.9</c:v>
                </c:pt>
                <c:pt idx="1">
                  <c:v>139</c:v>
                </c:pt>
                <c:pt idx="2">
                  <c:v>144.33333333333334</c:v>
                </c:pt>
                <c:pt idx="3">
                  <c:v>73</c:v>
                </c:pt>
                <c:pt idx="4">
                  <c:v>188.5</c:v>
                </c:pt>
                <c:pt idx="5">
                  <c:v>424</c:v>
                </c:pt>
                <c:pt idx="6">
                  <c:v>136.80000000000001</c:v>
                </c:pt>
                <c:pt idx="7">
                  <c:v>292.5</c:v>
                </c:pt>
                <c:pt idx="8">
                  <c:v>195.33333333333334</c:v>
                </c:pt>
                <c:pt idx="9">
                  <c:v>282.66666666666669</c:v>
                </c:pt>
                <c:pt idx="10">
                  <c:v>162.75</c:v>
                </c:pt>
                <c:pt idx="11">
                  <c:v>151.5</c:v>
                </c:pt>
                <c:pt idx="12">
                  <c:v>52.333333333333336</c:v>
                </c:pt>
                <c:pt idx="13">
                  <c:v>170.5</c:v>
                </c:pt>
                <c:pt idx="14">
                  <c:v>117.75</c:v>
                </c:pt>
                <c:pt idx="15">
                  <c:v>56.5</c:v>
                </c:pt>
                <c:pt idx="16">
                  <c:v>343.25</c:v>
                </c:pt>
                <c:pt idx="17">
                  <c:v>178.5</c:v>
                </c:pt>
                <c:pt idx="18">
                  <c:v>186</c:v>
                </c:pt>
                <c:pt idx="19">
                  <c:v>92.2</c:v>
                </c:pt>
                <c:pt idx="20">
                  <c:v>204.33333333333334</c:v>
                </c:pt>
                <c:pt idx="21">
                  <c:v>36</c:v>
                </c:pt>
                <c:pt idx="22">
                  <c:v>307</c:v>
                </c:pt>
                <c:pt idx="23">
                  <c:v>196.14285714285714</c:v>
                </c:pt>
                <c:pt idx="24">
                  <c:v>233.33333333333334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6E-4612-AA3D-6F159590383B}"/>
            </c:ext>
          </c:extLst>
        </c:ser>
        <c:ser>
          <c:idx val="0"/>
          <c:order val="1"/>
          <c:tx>
            <c:strRef>
              <c:f>'Prom-Cto.'!$J$78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46E-4612-AA3D-6F159590383B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6E-4612-AA3D-6F159590383B}"/>
              </c:ext>
            </c:extLst>
          </c:dPt>
          <c:dLbls>
            <c:dLbl>
              <c:idx val="0"/>
              <c:layout>
                <c:manualLayout>
                  <c:x val="3.67647058823529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3206474190726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764705882352941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764705882352941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509803921568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4510061242344707E-3"/>
                  <c:y val="-8.55173795068374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9019607843137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7777777777777267E-3"/>
                  <c:y val="6.9969573336193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C5-48E2-8BED-B04DD8DB4FDB}"/>
                </c:ext>
                <c:ext xmlns:c15="http://schemas.microsoft.com/office/drawing/2012/chart" uri="{CE6537A1-D6FC-4f65-9D91-7224C49458BB}">
                  <c15:layout>
                    <c:manualLayout>
                      <c:w val="3.7118000874890637E-2"/>
                      <c:h val="3.8320002997121884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3.6764705882352941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4509803921568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4509803921568627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2.4509803921568627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6764705882352043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2.4509803921568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3.67647058823529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2.4509803921568627E-3"/>
                  <c:y val="-4.958247883042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46E-4612-AA3D-6F159590383B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4.9019607843137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46E-4612-AA3D-6F15959038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'Prom-Cto.'!$C$79:$C$103</c:f>
              <c:strCache>
                <c:ptCount val="25"/>
                <c:pt idx="0">
                  <c:v>  ANTIOQUIA</c:v>
                </c:pt>
                <c:pt idx="1">
                  <c:v>  ARAUCA</c:v>
                </c:pt>
                <c:pt idx="2">
                  <c:v>  BARRANQUILLA</c:v>
                </c:pt>
                <c:pt idx="3">
                  <c:v>  BUCARAMANGA</c:v>
                </c:pt>
                <c:pt idx="4">
                  <c:v>  CARTAGENA</c:v>
                </c:pt>
                <c:pt idx="5">
                  <c:v>  CÚCUTA</c:v>
                </c:pt>
                <c:pt idx="6">
                  <c:v>  CUNDINAMARCA</c:v>
                </c:pt>
                <c:pt idx="7">
                  <c:v>  FLORENCIA</c:v>
                </c:pt>
                <c:pt idx="8">
                  <c:v>  MANIZALES</c:v>
                </c:pt>
                <c:pt idx="9">
                  <c:v>  MOCOA</c:v>
                </c:pt>
                <c:pt idx="10">
                  <c:v>  MONTERÍA</c:v>
                </c:pt>
                <c:pt idx="11">
                  <c:v>  NEIVA</c:v>
                </c:pt>
                <c:pt idx="12">
                  <c:v>  PASTO</c:v>
                </c:pt>
                <c:pt idx="13">
                  <c:v>  PEREIRA</c:v>
                </c:pt>
                <c:pt idx="14">
                  <c:v>  POPAYÁN</c:v>
                </c:pt>
                <c:pt idx="15">
                  <c:v>  QUIBDÓ</c:v>
                </c:pt>
                <c:pt idx="16">
                  <c:v>  RIOHACHA</c:v>
                </c:pt>
                <c:pt idx="17">
                  <c:v>  SAN GIL</c:v>
                </c:pt>
                <c:pt idx="18">
                  <c:v>  SANTA MARTA</c:v>
                </c:pt>
                <c:pt idx="19">
                  <c:v>  SANTA ROSA DE VITERBO</c:v>
                </c:pt>
                <c:pt idx="20">
                  <c:v>  SINCELEJO</c:v>
                </c:pt>
                <c:pt idx="21">
                  <c:v>  TUNJA</c:v>
                </c:pt>
                <c:pt idx="22">
                  <c:v>  VALLEDUPAR</c:v>
                </c:pt>
                <c:pt idx="23">
                  <c:v>  VILLAVICENCIO</c:v>
                </c:pt>
                <c:pt idx="24">
                  <c:v>  YOPAL</c:v>
                </c:pt>
              </c:strCache>
            </c:strRef>
          </c:cat>
          <c:val>
            <c:numRef>
              <c:f>'Prom-Cto.'!$J$79:$J$103</c:f>
              <c:numCache>
                <c:formatCode>#,##0</c:formatCode>
                <c:ptCount val="25"/>
                <c:pt idx="0">
                  <c:v>100.7</c:v>
                </c:pt>
                <c:pt idx="1">
                  <c:v>138</c:v>
                </c:pt>
                <c:pt idx="2">
                  <c:v>106.33333333333333</c:v>
                </c:pt>
                <c:pt idx="3">
                  <c:v>72</c:v>
                </c:pt>
                <c:pt idx="4">
                  <c:v>172.33333333333334</c:v>
                </c:pt>
                <c:pt idx="5">
                  <c:v>250</c:v>
                </c:pt>
                <c:pt idx="6">
                  <c:v>102.4</c:v>
                </c:pt>
                <c:pt idx="7">
                  <c:v>229</c:v>
                </c:pt>
                <c:pt idx="8">
                  <c:v>134.33333333333334</c:v>
                </c:pt>
                <c:pt idx="9">
                  <c:v>188</c:v>
                </c:pt>
                <c:pt idx="10">
                  <c:v>134.75</c:v>
                </c:pt>
                <c:pt idx="11">
                  <c:v>109</c:v>
                </c:pt>
                <c:pt idx="12">
                  <c:v>44.333333333333336</c:v>
                </c:pt>
                <c:pt idx="13">
                  <c:v>129.5</c:v>
                </c:pt>
                <c:pt idx="14">
                  <c:v>71.25</c:v>
                </c:pt>
                <c:pt idx="15">
                  <c:v>49</c:v>
                </c:pt>
                <c:pt idx="16">
                  <c:v>157.5</c:v>
                </c:pt>
                <c:pt idx="17">
                  <c:v>122.5</c:v>
                </c:pt>
                <c:pt idx="18">
                  <c:v>149.5</c:v>
                </c:pt>
                <c:pt idx="19">
                  <c:v>68.2</c:v>
                </c:pt>
                <c:pt idx="20">
                  <c:v>160.66666666666666</c:v>
                </c:pt>
                <c:pt idx="21">
                  <c:v>21</c:v>
                </c:pt>
                <c:pt idx="22">
                  <c:v>223</c:v>
                </c:pt>
                <c:pt idx="23">
                  <c:v>154.14285714285714</c:v>
                </c:pt>
                <c:pt idx="24">
                  <c:v>166.33333333333334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46E-4612-AA3D-6F1595903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8208192"/>
        <c:axId val="1428194048"/>
      </c:barChart>
      <c:catAx>
        <c:axId val="142820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CO"/>
          </a:p>
        </c:txPr>
        <c:crossAx val="1428194048"/>
        <c:crosses val="autoZero"/>
        <c:auto val="1"/>
        <c:lblAlgn val="ctr"/>
        <c:lblOffset val="100"/>
        <c:noMultiLvlLbl val="0"/>
      </c:catAx>
      <c:valAx>
        <c:axId val="14281940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282081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8.0770482308292632E-2"/>
          <c:w val="0.96527777777777779"/>
          <c:h val="0.71553210176776583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(ProFml!$E$11,ProFml!$E$22,ProFml!$E$34,ProFml!$E$46)</c:f>
              <c:numCache>
                <c:formatCode>0</c:formatCode>
                <c:ptCount val="4"/>
                <c:pt idx="0">
                  <c:v>212</c:v>
                </c:pt>
                <c:pt idx="1">
                  <c:v>171</c:v>
                </c:pt>
                <c:pt idx="2">
                  <c:v>214</c:v>
                </c:pt>
                <c:pt idx="3">
                  <c:v>245.5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6-482A-BFFD-15948B8A27F7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(ProFml!$H$11,ProFml!$H$22,ProFml!$H$34,ProFml!$H$46)</c:f>
              <c:numCache>
                <c:formatCode>0</c:formatCode>
                <c:ptCount val="4"/>
                <c:pt idx="0">
                  <c:v>188</c:v>
                </c:pt>
                <c:pt idx="1">
                  <c:v>166</c:v>
                </c:pt>
                <c:pt idx="2">
                  <c:v>171</c:v>
                </c:pt>
                <c:pt idx="3">
                  <c:v>159.5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6-482A-BFFD-15948B8A27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8197312"/>
        <c:axId val="1428204928"/>
      </c:barChart>
      <c:catAx>
        <c:axId val="14281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8204928"/>
        <c:crosses val="autoZero"/>
        <c:auto val="1"/>
        <c:lblAlgn val="ctr"/>
        <c:lblOffset val="100"/>
        <c:noMultiLvlLbl val="0"/>
      </c:catAx>
      <c:valAx>
        <c:axId val="1428204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819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44444444444442E-2"/>
          <c:y val="8.1442195950065605E-2"/>
          <c:w val="0.9375"/>
          <c:h val="0.70054051036284271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(ProFml!$E$64,ProFml!$E$76,ProFml!$E$88,ProFml!$E$100)</c:f>
              <c:numCache>
                <c:formatCode>0</c:formatCode>
                <c:ptCount val="4"/>
                <c:pt idx="0">
                  <c:v>120</c:v>
                </c:pt>
                <c:pt idx="1">
                  <c:v>247.5</c:v>
                </c:pt>
                <c:pt idx="2">
                  <c:v>206.5</c:v>
                </c:pt>
                <c:pt idx="3">
                  <c:v>248.5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17-4EDE-A3A6-18F323C844A1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(ProFml!$H$64,ProFml!$H$76,ProFml!$H$88,ProFml!$H$100)</c:f>
              <c:numCache>
                <c:formatCode>0</c:formatCode>
                <c:ptCount val="4"/>
                <c:pt idx="0">
                  <c:v>99</c:v>
                </c:pt>
                <c:pt idx="1">
                  <c:v>162</c:v>
                </c:pt>
                <c:pt idx="2">
                  <c:v>146.5</c:v>
                </c:pt>
                <c:pt idx="3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17-4EDE-A3A6-18F323C844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8206016"/>
        <c:axId val="1428202752"/>
      </c:barChart>
      <c:catAx>
        <c:axId val="14282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8202752"/>
        <c:crosses val="autoZero"/>
        <c:auto val="1"/>
        <c:lblAlgn val="ctr"/>
        <c:lblOffset val="100"/>
        <c:noMultiLvlLbl val="0"/>
      </c:catAx>
      <c:valAx>
        <c:axId val="1428202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820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22222222222224E-2"/>
          <c:y val="5.2765774931094911E-2"/>
          <c:w val="0.95"/>
          <c:h val="0.796489085768608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(ProFml!$E$116,ProFml!$E$127,ProFml!$E$138,ProFml!$E$149)</c:f>
              <c:numCache>
                <c:formatCode>0</c:formatCode>
                <c:ptCount val="4"/>
                <c:pt idx="0">
                  <c:v>41</c:v>
                </c:pt>
                <c:pt idx="1">
                  <c:v>88</c:v>
                </c:pt>
                <c:pt idx="2">
                  <c:v>80</c:v>
                </c:pt>
                <c:pt idx="3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C5-4365-80B8-800E922ED402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(ProFml!$H$116,ProFml!$H$127,ProFml!$H$138,ProFml!$H$149)</c:f>
              <c:numCache>
                <c:formatCode>0</c:formatCode>
                <c:ptCount val="4"/>
                <c:pt idx="0">
                  <c:v>26.5</c:v>
                </c:pt>
                <c:pt idx="1">
                  <c:v>54</c:v>
                </c:pt>
                <c:pt idx="2">
                  <c:v>74</c:v>
                </c:pt>
                <c:pt idx="3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C5-4365-80B8-800E922ED4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931872"/>
        <c:axId val="1427932416"/>
      </c:barChart>
      <c:catAx>
        <c:axId val="14279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932416"/>
        <c:crosses val="autoZero"/>
        <c:auto val="1"/>
        <c:lblAlgn val="ctr"/>
        <c:lblOffset val="100"/>
        <c:noMultiLvlLbl val="0"/>
      </c:catAx>
      <c:valAx>
        <c:axId val="1427932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9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70117053792832E-2"/>
          <c:y val="2.5716738897728294E-2"/>
          <c:w val="0.91094683163627466"/>
          <c:h val="0.74372353857714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ProFml!$G$165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5BB-439C-B1F7-021A415D01D2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BB-439C-B1F7-021A415D01D2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BB-439C-B1F7-021A415D01D2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BB-439C-B1F7-021A415D01D2}"/>
              </c:ext>
            </c:extLst>
          </c:dPt>
          <c:dLbls>
            <c:dLbl>
              <c:idx val="7"/>
              <c:layout>
                <c:manualLayout>
                  <c:x val="7.0175438596491229E-3"/>
                  <c:y val="-5.63229540631299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8070175438596489E-3"/>
                  <c:y val="3.0721966205837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5084537056945323E-3"/>
                  <c:y val="6.5925001745455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5.4052769719574525E-3"/>
                  <c:y val="8.583690987124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4.2105263157893704E-3"/>
                  <c:y val="-1.126459081262598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5237060004288615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6.0316080005718151E-3"/>
                  <c:y val="5.6825923180748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5BB-439C-B1F7-021A415D01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ProFml!$C$166:$C$194</c:f>
              <c:strCache>
                <c:ptCount val="29"/>
                <c:pt idx="0">
                  <c:v>Antioquia</c:v>
                </c:pt>
                <c:pt idx="1">
                  <c:v>Total Arauca</c:v>
                </c:pt>
                <c:pt idx="2">
                  <c:v>Barranquilla</c:v>
                </c:pt>
                <c:pt idx="3">
                  <c:v>Bucaramanga</c:v>
                </c:pt>
                <c:pt idx="4">
                  <c:v>Buga</c:v>
                </c:pt>
                <c:pt idx="5">
                  <c:v>Cartagena</c:v>
                </c:pt>
                <c:pt idx="6">
                  <c:v>Cúcuta</c:v>
                </c:pt>
                <c:pt idx="7">
                  <c:v>Cundinamarca</c:v>
                </c:pt>
                <c:pt idx="8">
                  <c:v>Florencia</c:v>
                </c:pt>
                <c:pt idx="9">
                  <c:v>Ibagué</c:v>
                </c:pt>
                <c:pt idx="10">
                  <c:v>Manizales</c:v>
                </c:pt>
                <c:pt idx="11">
                  <c:v>Mocoa</c:v>
                </c:pt>
                <c:pt idx="12">
                  <c:v>Montería</c:v>
                </c:pt>
                <c:pt idx="13">
                  <c:v>Pitalito </c:v>
                </c:pt>
                <c:pt idx="14">
                  <c:v>Garzón</c:v>
                </c:pt>
                <c:pt idx="15">
                  <c:v>La Plata</c:v>
                </c:pt>
                <c:pt idx="16">
                  <c:v>Pamplona</c:v>
                </c:pt>
                <c:pt idx="17">
                  <c:v>Pasto</c:v>
                </c:pt>
                <c:pt idx="18">
                  <c:v>Popayán</c:v>
                </c:pt>
                <c:pt idx="19">
                  <c:v>Quibdó</c:v>
                </c:pt>
                <c:pt idx="20">
                  <c:v>Riohacha</c:v>
                </c:pt>
                <c:pt idx="21">
                  <c:v>San Gil</c:v>
                </c:pt>
                <c:pt idx="22">
                  <c:v>Santa Marta</c:v>
                </c:pt>
                <c:pt idx="23">
                  <c:v>Santa Rosa de Viterbo</c:v>
                </c:pt>
                <c:pt idx="24">
                  <c:v>Sincelejo</c:v>
                </c:pt>
                <c:pt idx="25">
                  <c:v>Tunja</c:v>
                </c:pt>
                <c:pt idx="26">
                  <c:v>Valledupar</c:v>
                </c:pt>
                <c:pt idx="27">
                  <c:v>Villavicencio</c:v>
                </c:pt>
                <c:pt idx="28">
                  <c:v>Yopal</c:v>
                </c:pt>
              </c:strCache>
            </c:strRef>
          </c:cat>
          <c:val>
            <c:numRef>
              <c:f>ProFml!$G$166:$G$194</c:f>
              <c:numCache>
                <c:formatCode>#,##0</c:formatCode>
                <c:ptCount val="29"/>
                <c:pt idx="0">
                  <c:v>187.35714285714286</c:v>
                </c:pt>
                <c:pt idx="1">
                  <c:v>193</c:v>
                </c:pt>
                <c:pt idx="2">
                  <c:v>694.33333333333337</c:v>
                </c:pt>
                <c:pt idx="3">
                  <c:v>374</c:v>
                </c:pt>
                <c:pt idx="4">
                  <c:v>377.84615384615387</c:v>
                </c:pt>
                <c:pt idx="5">
                  <c:v>232</c:v>
                </c:pt>
                <c:pt idx="6">
                  <c:v>376.33333333333331</c:v>
                </c:pt>
                <c:pt idx="7">
                  <c:v>237.78571428571428</c:v>
                </c:pt>
                <c:pt idx="8">
                  <c:v>143</c:v>
                </c:pt>
                <c:pt idx="9">
                  <c:v>181.2</c:v>
                </c:pt>
                <c:pt idx="10">
                  <c:v>212.57142857142858</c:v>
                </c:pt>
                <c:pt idx="11">
                  <c:v>147.5</c:v>
                </c:pt>
                <c:pt idx="12">
                  <c:v>225</c:v>
                </c:pt>
                <c:pt idx="13">
                  <c:v>249</c:v>
                </c:pt>
                <c:pt idx="14">
                  <c:v>246</c:v>
                </c:pt>
                <c:pt idx="15">
                  <c:v>149</c:v>
                </c:pt>
                <c:pt idx="16">
                  <c:v>179.5</c:v>
                </c:pt>
                <c:pt idx="17">
                  <c:v>134.25</c:v>
                </c:pt>
                <c:pt idx="18">
                  <c:v>120</c:v>
                </c:pt>
                <c:pt idx="19">
                  <c:v>63.666666666666664</c:v>
                </c:pt>
                <c:pt idx="20">
                  <c:v>270.33333333333331</c:v>
                </c:pt>
                <c:pt idx="21">
                  <c:v>161.5</c:v>
                </c:pt>
                <c:pt idx="22">
                  <c:v>138</c:v>
                </c:pt>
                <c:pt idx="23">
                  <c:v>266.14285714285717</c:v>
                </c:pt>
                <c:pt idx="24">
                  <c:v>106</c:v>
                </c:pt>
                <c:pt idx="25">
                  <c:v>107.5</c:v>
                </c:pt>
                <c:pt idx="26">
                  <c:v>278.5</c:v>
                </c:pt>
                <c:pt idx="27">
                  <c:v>137.625</c:v>
                </c:pt>
                <c:pt idx="28">
                  <c:v>193.66666666666666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5BB-439C-B1F7-021A415D01D2}"/>
            </c:ext>
          </c:extLst>
        </c:ser>
        <c:ser>
          <c:idx val="1"/>
          <c:order val="1"/>
          <c:tx>
            <c:strRef>
              <c:f>ProFml!$I$165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5BB-439C-B1F7-021A415D01D2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5BB-439C-B1F7-021A415D01D2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5BB-439C-B1F7-021A415D01D2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5BB-439C-B1F7-021A415D01D2}"/>
              </c:ext>
            </c:extLst>
          </c:dPt>
          <c:dLbls>
            <c:dLbl>
              <c:idx val="0"/>
              <c:layout>
                <c:manualLayout>
                  <c:x val="5.61403508771929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22793203481144E-3"/>
                  <c:y val="5.63229540631299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316080005718151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3160800057181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237060004288338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830625542014321E-3"/>
                  <c:y val="2.2722234636950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539510000714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2105263157894736E-3"/>
                  <c:y val="3.0721966205837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265025056107013E-3"/>
                  <c:y val="6.5924782612877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8211355159552425E-3"/>
                  <c:y val="3.072196620583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5237060004288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0316080005718151E-3"/>
                  <c:y val="5.2089827836216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00563580379629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5237060004288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0316080005718151E-3"/>
                  <c:y val="-1.04179655672432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5079020001429538E-3"/>
                  <c:y val="-1.04179655672432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7.5395100007147695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5237060004287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0157816219306866E-3"/>
                  <c:y val="1.136111731847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3.3289680895150233E-3"/>
                  <c:y val="-1.126459081262598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4.2105263157894736E-3"/>
                  <c:y val="-5.63229540631299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2.7745890030804418E-3"/>
                  <c:y val="9.088893854780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C25-4200-B148-47D5FAEB55E3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4.2105263157893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D5BB-439C-B1F7-021A415D01D2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3.00563580379613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D5BB-439C-B1F7-021A415D01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ProFml!$C$166:$C$194</c:f>
              <c:strCache>
                <c:ptCount val="29"/>
                <c:pt idx="0">
                  <c:v>Antioquia</c:v>
                </c:pt>
                <c:pt idx="1">
                  <c:v>Total Arauca</c:v>
                </c:pt>
                <c:pt idx="2">
                  <c:v>Barranquilla</c:v>
                </c:pt>
                <c:pt idx="3">
                  <c:v>Bucaramanga</c:v>
                </c:pt>
                <c:pt idx="4">
                  <c:v>Buga</c:v>
                </c:pt>
                <c:pt idx="5">
                  <c:v>Cartagena</c:v>
                </c:pt>
                <c:pt idx="6">
                  <c:v>Cúcuta</c:v>
                </c:pt>
                <c:pt idx="7">
                  <c:v>Cundinamarca</c:v>
                </c:pt>
                <c:pt idx="8">
                  <c:v>Florencia</c:v>
                </c:pt>
                <c:pt idx="9">
                  <c:v>Ibagué</c:v>
                </c:pt>
                <c:pt idx="10">
                  <c:v>Manizales</c:v>
                </c:pt>
                <c:pt idx="11">
                  <c:v>Mocoa</c:v>
                </c:pt>
                <c:pt idx="12">
                  <c:v>Montería</c:v>
                </c:pt>
                <c:pt idx="13">
                  <c:v>Pitalito </c:v>
                </c:pt>
                <c:pt idx="14">
                  <c:v>Garzón</c:v>
                </c:pt>
                <c:pt idx="15">
                  <c:v>La Plata</c:v>
                </c:pt>
                <c:pt idx="16">
                  <c:v>Pamplona</c:v>
                </c:pt>
                <c:pt idx="17">
                  <c:v>Pasto</c:v>
                </c:pt>
                <c:pt idx="18">
                  <c:v>Popayán</c:v>
                </c:pt>
                <c:pt idx="19">
                  <c:v>Quibdó</c:v>
                </c:pt>
                <c:pt idx="20">
                  <c:v>Riohacha</c:v>
                </c:pt>
                <c:pt idx="21">
                  <c:v>San Gil</c:v>
                </c:pt>
                <c:pt idx="22">
                  <c:v>Santa Marta</c:v>
                </c:pt>
                <c:pt idx="23">
                  <c:v>Santa Rosa de Viterbo</c:v>
                </c:pt>
                <c:pt idx="24">
                  <c:v>Sincelejo</c:v>
                </c:pt>
                <c:pt idx="25">
                  <c:v>Tunja</c:v>
                </c:pt>
                <c:pt idx="26">
                  <c:v>Valledupar</c:v>
                </c:pt>
                <c:pt idx="27">
                  <c:v>Villavicencio</c:v>
                </c:pt>
                <c:pt idx="28">
                  <c:v>Yopal</c:v>
                </c:pt>
              </c:strCache>
            </c:strRef>
          </c:cat>
          <c:val>
            <c:numRef>
              <c:f>ProFml!$I$166:$I$194</c:f>
              <c:numCache>
                <c:formatCode>#,##0</c:formatCode>
                <c:ptCount val="29"/>
                <c:pt idx="0">
                  <c:v>140.39285714285714</c:v>
                </c:pt>
                <c:pt idx="1">
                  <c:v>138</c:v>
                </c:pt>
                <c:pt idx="2">
                  <c:v>323.66666666666669</c:v>
                </c:pt>
                <c:pt idx="3">
                  <c:v>253</c:v>
                </c:pt>
                <c:pt idx="4">
                  <c:v>266.15384615384613</c:v>
                </c:pt>
                <c:pt idx="5">
                  <c:v>133.19999999999999</c:v>
                </c:pt>
                <c:pt idx="6">
                  <c:v>224.66666666666666</c:v>
                </c:pt>
                <c:pt idx="7">
                  <c:v>185.64285714285714</c:v>
                </c:pt>
                <c:pt idx="8">
                  <c:v>70</c:v>
                </c:pt>
                <c:pt idx="9">
                  <c:v>142.6</c:v>
                </c:pt>
                <c:pt idx="10">
                  <c:v>159.42857142857142</c:v>
                </c:pt>
                <c:pt idx="11">
                  <c:v>87</c:v>
                </c:pt>
                <c:pt idx="12">
                  <c:v>158.66666666666666</c:v>
                </c:pt>
                <c:pt idx="13">
                  <c:v>145</c:v>
                </c:pt>
                <c:pt idx="14">
                  <c:v>160</c:v>
                </c:pt>
                <c:pt idx="15">
                  <c:v>107</c:v>
                </c:pt>
                <c:pt idx="16">
                  <c:v>106.5</c:v>
                </c:pt>
                <c:pt idx="17">
                  <c:v>101.125</c:v>
                </c:pt>
                <c:pt idx="18">
                  <c:v>86</c:v>
                </c:pt>
                <c:pt idx="19">
                  <c:v>58.666666666666664</c:v>
                </c:pt>
                <c:pt idx="20">
                  <c:v>140.33333333333334</c:v>
                </c:pt>
                <c:pt idx="21">
                  <c:v>109.66666666666667</c:v>
                </c:pt>
                <c:pt idx="22">
                  <c:v>84.2</c:v>
                </c:pt>
                <c:pt idx="23">
                  <c:v>168.28571428571428</c:v>
                </c:pt>
                <c:pt idx="24">
                  <c:v>83.75</c:v>
                </c:pt>
                <c:pt idx="25">
                  <c:v>77</c:v>
                </c:pt>
                <c:pt idx="26">
                  <c:v>171.5</c:v>
                </c:pt>
                <c:pt idx="27">
                  <c:v>97.75</c:v>
                </c:pt>
                <c:pt idx="28">
                  <c:v>159.66666666666666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D5BB-439C-B1F7-021A415D01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7928064"/>
        <c:axId val="1427926432"/>
      </c:barChart>
      <c:catAx>
        <c:axId val="1427928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427926432"/>
        <c:crosses val="autoZero"/>
        <c:auto val="1"/>
        <c:lblAlgn val="ctr"/>
        <c:lblOffset val="100"/>
        <c:noMultiLvlLbl val="0"/>
      </c:catAx>
      <c:valAx>
        <c:axId val="14279264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27928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779401713407021"/>
          <c:y val="0.92207257553309141"/>
          <c:w val="0.18441185649607206"/>
          <c:h val="4.3844072511481438E-2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2.5325014933057301E-2"/>
          <c:w val="0.95972222222222225"/>
          <c:h val="0.77116410772829902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(Laboral!$E$11,Laboral!$E$22,Laboral!$E$33,Laboral!$E$57)</c:f>
              <c:numCache>
                <c:formatCode>0</c:formatCode>
                <c:ptCount val="4"/>
                <c:pt idx="0">
                  <c:v>751</c:v>
                </c:pt>
                <c:pt idx="1">
                  <c:v>558.33333333333337</c:v>
                </c:pt>
                <c:pt idx="2">
                  <c:v>530.66666666666663</c:v>
                </c:pt>
                <c:pt idx="3">
                  <c:v>497.66666666666669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97-42FA-A4D0-14CB5436A0B2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(Laboral!$H$11,Laboral!$H$22,Laboral!$H$33,Laboral!$H$57)</c:f>
              <c:numCache>
                <c:formatCode>0</c:formatCode>
                <c:ptCount val="4"/>
                <c:pt idx="0">
                  <c:v>634.33333333333337</c:v>
                </c:pt>
                <c:pt idx="1">
                  <c:v>477.33333333333331</c:v>
                </c:pt>
                <c:pt idx="2">
                  <c:v>445</c:v>
                </c:pt>
                <c:pt idx="3">
                  <c:v>351.66666666666669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7-42FA-A4D0-14CB5436A0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933504"/>
        <c:axId val="1427923712"/>
      </c:barChart>
      <c:catAx>
        <c:axId val="14279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923712"/>
        <c:crosses val="autoZero"/>
        <c:auto val="1"/>
        <c:lblAlgn val="ctr"/>
        <c:lblOffset val="100"/>
        <c:noMultiLvlLbl val="0"/>
      </c:catAx>
      <c:valAx>
        <c:axId val="1427923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93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34033245839"/>
          <c:y val="0.91730467153165585"/>
          <c:w val="0.23494531933508311"/>
          <c:h val="5.276576536564010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46399379361789E-2"/>
          <c:y val="2.5716759428354514E-2"/>
          <c:w val="0.92811111111111111"/>
          <c:h val="0.73221203541658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Laboral!$D$189</c:f>
              <c:strCache>
                <c:ptCount val="1"/>
                <c:pt idx="0">
                  <c:v>INGRESOS EFECTIVOS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40-4F27-9283-C23C3C13F46C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240-4F27-9283-C23C3C13F46C}"/>
              </c:ext>
            </c:extLst>
          </c:dPt>
          <c:dLbls>
            <c:dLbl>
              <c:idx val="12"/>
              <c:layout>
                <c:manualLayout>
                  <c:x val="-4.5084537056945323E-3"/>
                  <c:y val="6.5925001745455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0158040002859075E-3"/>
                  <c:y val="-1.04179655672432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5237060004288615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6.0316080005718151E-3"/>
                  <c:y val="5.6825923180748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40-4F27-9283-C23C3C13F4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Laboral!$C$190:$C$212</c:f>
              <c:strCache>
                <c:ptCount val="23"/>
                <c:pt idx="0">
                  <c:v>Total Arauca</c:v>
                </c:pt>
                <c:pt idx="1">
                  <c:v>Total Armenia</c:v>
                </c:pt>
                <c:pt idx="2">
                  <c:v>Total Barranquilla</c:v>
                </c:pt>
                <c:pt idx="3">
                  <c:v>Total Bucaramanga</c:v>
                </c:pt>
                <c:pt idx="4">
                  <c:v>Total Cali</c:v>
                </c:pt>
                <c:pt idx="5">
                  <c:v>Total Cartagena</c:v>
                </c:pt>
                <c:pt idx="6">
                  <c:v>Total Cúcuta</c:v>
                </c:pt>
                <c:pt idx="7">
                  <c:v>Total Florencia</c:v>
                </c:pt>
                <c:pt idx="8">
                  <c:v>Total Ibagué</c:v>
                </c:pt>
                <c:pt idx="9">
                  <c:v>Total Manizales</c:v>
                </c:pt>
                <c:pt idx="10">
                  <c:v>Total Montería</c:v>
                </c:pt>
                <c:pt idx="11">
                  <c:v>Total Neiva</c:v>
                </c:pt>
                <c:pt idx="12">
                  <c:v>Total Pasto</c:v>
                </c:pt>
                <c:pt idx="13">
                  <c:v>Total Pereira</c:v>
                </c:pt>
                <c:pt idx="14">
                  <c:v>Total Popayán</c:v>
                </c:pt>
                <c:pt idx="15">
                  <c:v>Total Quibdó</c:v>
                </c:pt>
                <c:pt idx="16">
                  <c:v>Total Riohacha</c:v>
                </c:pt>
                <c:pt idx="17">
                  <c:v>Total Santa Marta</c:v>
                </c:pt>
                <c:pt idx="18">
                  <c:v>Total Sincelejo</c:v>
                </c:pt>
                <c:pt idx="19">
                  <c:v>Total Tunja</c:v>
                </c:pt>
                <c:pt idx="20">
                  <c:v>Total Valledupar</c:v>
                </c:pt>
                <c:pt idx="21">
                  <c:v>Total Villavicencio</c:v>
                </c:pt>
                <c:pt idx="22">
                  <c:v>Total Yopal</c:v>
                </c:pt>
              </c:strCache>
            </c:strRef>
          </c:cat>
          <c:val>
            <c:numRef>
              <c:f>Laboral!$D$190:$D$212</c:f>
              <c:numCache>
                <c:formatCode>#,##0</c:formatCode>
                <c:ptCount val="23"/>
                <c:pt idx="0">
                  <c:v>103</c:v>
                </c:pt>
                <c:pt idx="1">
                  <c:v>364.5</c:v>
                </c:pt>
                <c:pt idx="2">
                  <c:v>412.33333333333331</c:v>
                </c:pt>
                <c:pt idx="3">
                  <c:v>551.16666666666663</c:v>
                </c:pt>
                <c:pt idx="4">
                  <c:v>775.72222222222217</c:v>
                </c:pt>
                <c:pt idx="5">
                  <c:v>488.625</c:v>
                </c:pt>
                <c:pt idx="6">
                  <c:v>296.25</c:v>
                </c:pt>
                <c:pt idx="7">
                  <c:v>110</c:v>
                </c:pt>
                <c:pt idx="8">
                  <c:v>407.33333333333331</c:v>
                </c:pt>
                <c:pt idx="9">
                  <c:v>666.66666666666663</c:v>
                </c:pt>
                <c:pt idx="10">
                  <c:v>368</c:v>
                </c:pt>
                <c:pt idx="11">
                  <c:v>497.66666666666669</c:v>
                </c:pt>
                <c:pt idx="12">
                  <c:v>405</c:v>
                </c:pt>
                <c:pt idx="13">
                  <c:v>428.2</c:v>
                </c:pt>
                <c:pt idx="14">
                  <c:v>224.33333333333334</c:v>
                </c:pt>
                <c:pt idx="15">
                  <c:v>229.5</c:v>
                </c:pt>
                <c:pt idx="16">
                  <c:v>328</c:v>
                </c:pt>
                <c:pt idx="17">
                  <c:v>341.8</c:v>
                </c:pt>
                <c:pt idx="18">
                  <c:v>435.33333333333331</c:v>
                </c:pt>
                <c:pt idx="19">
                  <c:v>365.75</c:v>
                </c:pt>
                <c:pt idx="20">
                  <c:v>262</c:v>
                </c:pt>
                <c:pt idx="21">
                  <c:v>248.33333333333334</c:v>
                </c:pt>
                <c:pt idx="22">
                  <c:v>236.5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40-4F27-9283-C23C3C13F46C}"/>
            </c:ext>
          </c:extLst>
        </c:ser>
        <c:ser>
          <c:idx val="1"/>
          <c:order val="1"/>
          <c:tx>
            <c:strRef>
              <c:f>Laboral!$E$189</c:f>
              <c:strCache>
                <c:ptCount val="1"/>
                <c:pt idx="0">
                  <c:v>EGRESOS EFECTIVOS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240-4F27-9283-C23C3C13F46C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240-4F27-9283-C23C3C13F46C}"/>
              </c:ext>
            </c:extLst>
          </c:dPt>
          <c:dLbls>
            <c:dLbl>
              <c:idx val="1"/>
              <c:layout>
                <c:manualLayout>
                  <c:x val="3.0158040002858941E-3"/>
                  <c:y val="-1.04179655672432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316080005718151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3160800057181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237060004288338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0316080005718151E-3"/>
                  <c:y val="-5.2089827836216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539510000714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265025056107013E-3"/>
                  <c:y val="6.5924782612877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316080005717605E-3"/>
                  <c:y val="-5.2089827836216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5237060004288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0316080005718151E-3"/>
                  <c:y val="5.2089827836216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00563580379629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5237060004288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6.0316080005718151E-3"/>
                  <c:y val="-1.04179655672432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5079020001429538E-3"/>
                  <c:y val="-1.04179655672432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7.5395100007147695E-3"/>
                  <c:y val="2.841296159037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4.5237060004287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01580400028590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7.53951000071465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240-4F27-9283-C23C3C13F46C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3.00563580379613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240-4F27-9283-C23C3C13F4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Laboral!$C$190:$C$212</c:f>
              <c:strCache>
                <c:ptCount val="23"/>
                <c:pt idx="0">
                  <c:v>Total Arauca</c:v>
                </c:pt>
                <c:pt idx="1">
                  <c:v>Total Armenia</c:v>
                </c:pt>
                <c:pt idx="2">
                  <c:v>Total Barranquilla</c:v>
                </c:pt>
                <c:pt idx="3">
                  <c:v>Total Bucaramanga</c:v>
                </c:pt>
                <c:pt idx="4">
                  <c:v>Total Cali</c:v>
                </c:pt>
                <c:pt idx="5">
                  <c:v>Total Cartagena</c:v>
                </c:pt>
                <c:pt idx="6">
                  <c:v>Total Cúcuta</c:v>
                </c:pt>
                <c:pt idx="7">
                  <c:v>Total Florencia</c:v>
                </c:pt>
                <c:pt idx="8">
                  <c:v>Total Ibagué</c:v>
                </c:pt>
                <c:pt idx="9">
                  <c:v>Total Manizales</c:v>
                </c:pt>
                <c:pt idx="10">
                  <c:v>Total Montería</c:v>
                </c:pt>
                <c:pt idx="11">
                  <c:v>Total Neiva</c:v>
                </c:pt>
                <c:pt idx="12">
                  <c:v>Total Pasto</c:v>
                </c:pt>
                <c:pt idx="13">
                  <c:v>Total Pereira</c:v>
                </c:pt>
                <c:pt idx="14">
                  <c:v>Total Popayán</c:v>
                </c:pt>
                <c:pt idx="15">
                  <c:v>Total Quibdó</c:v>
                </c:pt>
                <c:pt idx="16">
                  <c:v>Total Riohacha</c:v>
                </c:pt>
                <c:pt idx="17">
                  <c:v>Total Santa Marta</c:v>
                </c:pt>
                <c:pt idx="18">
                  <c:v>Total Sincelejo</c:v>
                </c:pt>
                <c:pt idx="19">
                  <c:v>Total Tunja</c:v>
                </c:pt>
                <c:pt idx="20">
                  <c:v>Total Valledupar</c:v>
                </c:pt>
                <c:pt idx="21">
                  <c:v>Total Villavicencio</c:v>
                </c:pt>
                <c:pt idx="22">
                  <c:v>Total Yopal</c:v>
                </c:pt>
              </c:strCache>
            </c:strRef>
          </c:cat>
          <c:val>
            <c:numRef>
              <c:f>Laboral!$E$190:$E$212</c:f>
              <c:numCache>
                <c:formatCode>#,##0</c:formatCode>
                <c:ptCount val="23"/>
                <c:pt idx="0">
                  <c:v>64</c:v>
                </c:pt>
                <c:pt idx="1">
                  <c:v>214.5</c:v>
                </c:pt>
                <c:pt idx="2">
                  <c:v>354.8</c:v>
                </c:pt>
                <c:pt idx="3">
                  <c:v>339</c:v>
                </c:pt>
                <c:pt idx="4">
                  <c:v>573.72222222222217</c:v>
                </c:pt>
                <c:pt idx="5">
                  <c:v>380.5</c:v>
                </c:pt>
                <c:pt idx="6">
                  <c:v>188</c:v>
                </c:pt>
                <c:pt idx="7">
                  <c:v>88</c:v>
                </c:pt>
                <c:pt idx="8">
                  <c:v>305.5</c:v>
                </c:pt>
                <c:pt idx="9">
                  <c:v>276.66666666666669</c:v>
                </c:pt>
                <c:pt idx="10">
                  <c:v>255.6</c:v>
                </c:pt>
                <c:pt idx="11">
                  <c:v>351.66666666666669</c:v>
                </c:pt>
                <c:pt idx="12">
                  <c:v>227.66666666666666</c:v>
                </c:pt>
                <c:pt idx="13">
                  <c:v>245.4</c:v>
                </c:pt>
                <c:pt idx="14">
                  <c:v>152.33333333333334</c:v>
                </c:pt>
                <c:pt idx="15">
                  <c:v>267.5</c:v>
                </c:pt>
                <c:pt idx="16">
                  <c:v>140</c:v>
                </c:pt>
                <c:pt idx="17">
                  <c:v>326.60000000000002</c:v>
                </c:pt>
                <c:pt idx="18">
                  <c:v>281.66666666666669</c:v>
                </c:pt>
                <c:pt idx="19">
                  <c:v>187</c:v>
                </c:pt>
                <c:pt idx="20">
                  <c:v>169.5</c:v>
                </c:pt>
                <c:pt idx="21">
                  <c:v>269</c:v>
                </c:pt>
                <c:pt idx="22">
                  <c:v>300.5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240-4F27-9283-C23C3C13F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7936768"/>
        <c:axId val="1427925888"/>
      </c:barChart>
      <c:catAx>
        <c:axId val="142793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7925888"/>
        <c:crosses val="autoZero"/>
        <c:auto val="1"/>
        <c:lblAlgn val="ctr"/>
        <c:lblOffset val="100"/>
        <c:noMultiLvlLbl val="0"/>
      </c:catAx>
      <c:valAx>
        <c:axId val="14279258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27936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Mix!$E$413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D1-4B66-A912-8F867B4C4A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D1-4B66-A912-8F867B4C4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D1-4B66-A912-8F867B4C4A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D1-4B66-A912-8F867B4C4A5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D1-4B66-A912-8F867B4C4A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Mix!$D$414:$D$417</c:f>
              <c:strCache>
                <c:ptCount val="4"/>
                <c:pt idx="0">
                  <c:v>Neiva</c:v>
                </c:pt>
                <c:pt idx="1">
                  <c:v>Pitalito</c:v>
                </c:pt>
                <c:pt idx="2">
                  <c:v>Garzón</c:v>
                </c:pt>
                <c:pt idx="3">
                  <c:v>La Plata</c:v>
                </c:pt>
              </c:strCache>
            </c:strRef>
          </c:cat>
          <c:val>
            <c:numRef>
              <c:f>Mix!$E$414:$E$417</c:f>
              <c:numCache>
                <c:formatCode>#,##0</c:formatCode>
                <c:ptCount val="4"/>
                <c:pt idx="0" formatCode="General">
                  <c:v>964.4</c:v>
                </c:pt>
                <c:pt idx="1">
                  <c:v>1138</c:v>
                </c:pt>
                <c:pt idx="2">
                  <c:v>654</c:v>
                </c:pt>
                <c:pt idx="3">
                  <c:v>353.5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D1-4B66-A912-8F867B4C4A5B}"/>
            </c:ext>
          </c:extLst>
        </c:ser>
        <c:ser>
          <c:idx val="1"/>
          <c:order val="1"/>
          <c:tx>
            <c:strRef>
              <c:f>Mix!$F$413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D1-4B66-A912-8F867B4C4A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D1-4B66-A912-8F867B4C4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D1-4B66-A912-8F867B4C4A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D1-4B66-A912-8F867B4C4A5B}"/>
              </c:ext>
            </c:extLst>
          </c:dPt>
          <c:cat>
            <c:strRef>
              <c:f>Mix!$D$414:$D$417</c:f>
              <c:strCache>
                <c:ptCount val="4"/>
                <c:pt idx="0">
                  <c:v>Neiva</c:v>
                </c:pt>
                <c:pt idx="1">
                  <c:v>Pitalito</c:v>
                </c:pt>
                <c:pt idx="2">
                  <c:v>Garzón</c:v>
                </c:pt>
                <c:pt idx="3">
                  <c:v>La Plata</c:v>
                </c:pt>
              </c:strCache>
            </c:strRef>
          </c:cat>
          <c:val>
            <c:numRef>
              <c:f>Mix!$F$414:$F$417</c:f>
              <c:numCache>
                <c:formatCode>#,##0</c:formatCode>
                <c:ptCount val="4"/>
                <c:pt idx="0" formatCode="General">
                  <c:v>922</c:v>
                </c:pt>
                <c:pt idx="1">
                  <c:v>1140.3333333333335</c:v>
                </c:pt>
                <c:pt idx="2">
                  <c:v>641</c:v>
                </c:pt>
                <c:pt idx="3">
                  <c:v>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D1-4B66-A912-8F867B4C4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561169462E-2"/>
          <c:y val="7.8468193998643285E-2"/>
          <c:w val="0.95972221781739042"/>
          <c:h val="0.72934579534128574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(Laboral!$E$74,Laboral!$E$85,Laboral!$E$96,Laboral!$E$107)</c:f>
              <c:numCache>
                <c:formatCode>0.0</c:formatCode>
                <c:ptCount val="4"/>
                <c:pt idx="0">
                  <c:v>140</c:v>
                </c:pt>
                <c:pt idx="1">
                  <c:v>102</c:v>
                </c:pt>
                <c:pt idx="2">
                  <c:v>95</c:v>
                </c:pt>
                <c:pt idx="3" formatCode="0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B4-455B-B9E8-8E1831B3C2CA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(Laboral!$H$74,Laboral!$H$85,Laboral!$H$96,Laboral!$I$107)</c:f>
              <c:numCache>
                <c:formatCode>0.0</c:formatCode>
                <c:ptCount val="4"/>
                <c:pt idx="0">
                  <c:v>140</c:v>
                </c:pt>
                <c:pt idx="1">
                  <c:v>94</c:v>
                </c:pt>
                <c:pt idx="2">
                  <c:v>79</c:v>
                </c:pt>
                <c:pt idx="3" formatCode="0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B4-455B-B9E8-8E1831B3C2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934592"/>
        <c:axId val="1427935136"/>
      </c:barChart>
      <c:catAx>
        <c:axId val="14279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935136"/>
        <c:crosses val="autoZero"/>
        <c:auto val="1"/>
        <c:lblAlgn val="ctr"/>
        <c:lblOffset val="100"/>
        <c:noMultiLvlLbl val="0"/>
      </c:catAx>
      <c:valAx>
        <c:axId val="1427935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427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9.0993361848683479E-2"/>
          <c:w val="0.96527777777777779"/>
          <c:h val="0.70319164096830544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(Laboral!$E$123,Laboral!$E$134,Laboral!$E$145,Laboral!$E$167)</c:f>
              <c:numCache>
                <c:formatCode>0</c:formatCode>
                <c:ptCount val="4"/>
                <c:pt idx="0">
                  <c:v>181</c:v>
                </c:pt>
                <c:pt idx="1">
                  <c:v>219</c:v>
                </c:pt>
                <c:pt idx="2">
                  <c:v>281</c:v>
                </c:pt>
                <c:pt idx="3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69-4812-AFB6-2F1CCCBAAB8C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(Laboral!$H$123,Laboral!$H$134,Laboral!$H$145,Laboral!$I$167)</c:f>
              <c:numCache>
                <c:formatCode>0</c:formatCode>
                <c:ptCount val="4"/>
                <c:pt idx="0">
                  <c:v>160</c:v>
                </c:pt>
                <c:pt idx="1">
                  <c:v>222</c:v>
                </c:pt>
                <c:pt idx="2">
                  <c:v>203</c:v>
                </c:pt>
                <c:pt idx="3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69-4812-AFB6-2F1CCCBAAB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929152"/>
        <c:axId val="1427925344"/>
      </c:barChart>
      <c:catAx>
        <c:axId val="14279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925344"/>
        <c:crosses val="autoZero"/>
        <c:auto val="1"/>
        <c:lblAlgn val="ctr"/>
        <c:lblOffset val="100"/>
        <c:noMultiLvlLbl val="0"/>
      </c:catAx>
      <c:valAx>
        <c:axId val="1427925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92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2.5325014933057301E-2"/>
          <c:w val="0.96527777777777779"/>
          <c:h val="0.77116410772829902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8742985606157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3D-4952-866C-A619BAE46532}"/>
                </c:ex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(PqCCM!$E$11,PqCCM!$E$23,PqCCM!$E$35,PqCCM!$E$59)</c:f>
              <c:numCache>
                <c:formatCode>0</c:formatCode>
                <c:ptCount val="4"/>
                <c:pt idx="0">
                  <c:v>3120.5</c:v>
                </c:pt>
                <c:pt idx="1">
                  <c:v>2547</c:v>
                </c:pt>
                <c:pt idx="2">
                  <c:v>149</c:v>
                </c:pt>
                <c:pt idx="3">
                  <c:v>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3D-4952-866C-A619BAE46532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9.91283082726871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3D-4952-866C-A619BAE4653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(PqCCM!$H$11,PqCCM!$H$23,PqCCM!$H$35,PqCCM!$H$59)</c:f>
              <c:numCache>
                <c:formatCode>0</c:formatCode>
                <c:ptCount val="4"/>
                <c:pt idx="0">
                  <c:v>128</c:v>
                </c:pt>
                <c:pt idx="1">
                  <c:v>648.5</c:v>
                </c:pt>
                <c:pt idx="2">
                  <c:v>772</c:v>
                </c:pt>
                <c:pt idx="3">
                  <c:v>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3D-4952-866C-A619BAE465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930240"/>
        <c:axId val="1427937856"/>
      </c:barChart>
      <c:catAx>
        <c:axId val="14279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937856"/>
        <c:crosses val="autoZero"/>
        <c:auto val="1"/>
        <c:lblAlgn val="ctr"/>
        <c:lblOffset val="100"/>
        <c:noMultiLvlLbl val="0"/>
      </c:catAx>
      <c:valAx>
        <c:axId val="1427937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9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34033245839"/>
          <c:y val="0.8942819306834221"/>
          <c:w val="0.23494531933508311"/>
          <c:h val="5.276576536564010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2.5655514934833708E-2"/>
          <c:w val="0.96527777777777779"/>
          <c:h val="0.76817772201432333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5.4176079938297993E-3"/>
                  <c:y val="7.8038870320016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E6-4E67-9D6B-AC538ED968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3"/>
              <c:pt idx="0">
                <c:v>2017</c:v>
              </c:pt>
              <c:pt idx="1">
                <c:v>2018</c:v>
              </c:pt>
              <c:pt idx="2">
                <c:v>2019</c:v>
              </c:pt>
            </c:numLit>
          </c:cat>
          <c:val>
            <c:numRef>
              <c:f>(PqCCM!$E$85,PqCCM!$E$105,PqCCM!$E$125)</c:f>
              <c:numCache>
                <c:formatCode>0</c:formatCode>
                <c:ptCount val="3"/>
                <c:pt idx="0">
                  <c:v>597</c:v>
                </c:pt>
                <c:pt idx="1">
                  <c:v>733.8</c:v>
                </c:pt>
                <c:pt idx="2">
                  <c:v>1008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E6-4E67-9D6B-AC538ED9689F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6.3405851330606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E6-4E67-9D6B-AC538ED968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3"/>
              <c:pt idx="0">
                <c:v>2017</c:v>
              </c:pt>
              <c:pt idx="1">
                <c:v>2018</c:v>
              </c:pt>
              <c:pt idx="2">
                <c:v>2019</c:v>
              </c:pt>
            </c:numLit>
          </c:cat>
          <c:val>
            <c:numRef>
              <c:f>(PqCCM!$H$85,PqCCM!$H$105,PqCCM!$H$125)</c:f>
              <c:numCache>
                <c:formatCode>0</c:formatCode>
                <c:ptCount val="3"/>
                <c:pt idx="0">
                  <c:v>383.20000000000005</c:v>
                </c:pt>
                <c:pt idx="1">
                  <c:v>498.6</c:v>
                </c:pt>
                <c:pt idx="2">
                  <c:v>599.20000000000005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E6-4E67-9D6B-AC538ED968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7934048"/>
        <c:axId val="1430459328"/>
      </c:barChart>
      <c:catAx>
        <c:axId val="14279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59328"/>
        <c:crosses val="autoZero"/>
        <c:auto val="1"/>
        <c:lblAlgn val="ctr"/>
        <c:lblOffset val="100"/>
        <c:noMultiLvlLbl val="0"/>
      </c:catAx>
      <c:valAx>
        <c:axId val="1430459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279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34033245839"/>
          <c:y val="0.89290227415846868"/>
          <c:w val="0.23494531933508311"/>
          <c:h val="5.345437643233344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2.5325010342103365E-2"/>
          <c:w val="0.96527777777777779"/>
          <c:h val="0.79648915955409127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(PqCLab!$D$8,PqCLab!$D$16,PqCLab!$D$24,PqCLab!$D$42)</c:f>
              <c:numCache>
                <c:formatCode>0</c:formatCode>
                <c:ptCount val="4"/>
                <c:pt idx="0">
                  <c:v>1304</c:v>
                </c:pt>
                <c:pt idx="1">
                  <c:v>698</c:v>
                </c:pt>
                <c:pt idx="2">
                  <c:v>709</c:v>
                </c:pt>
                <c:pt idx="3" formatCode="General">
                  <c:v>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5-4054-BA88-63E88E03B0B3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(PqCLab!$G$8,PqCLab!$G$16,PqCLab!$G$24,PqCLab!$G$42)</c:f>
              <c:numCache>
                <c:formatCode>0</c:formatCode>
                <c:ptCount val="4"/>
                <c:pt idx="0">
                  <c:v>537</c:v>
                </c:pt>
                <c:pt idx="1">
                  <c:v>412</c:v>
                </c:pt>
                <c:pt idx="2">
                  <c:v>436</c:v>
                </c:pt>
                <c:pt idx="3" formatCode="General">
                  <c:v>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55-4054-BA88-63E88E03B0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0448992"/>
        <c:axId val="1430447360"/>
      </c:barChart>
      <c:catAx>
        <c:axId val="14304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47360"/>
        <c:crosses val="autoZero"/>
        <c:auto val="1"/>
        <c:lblAlgn val="ctr"/>
        <c:lblOffset val="100"/>
        <c:noMultiLvlLbl val="0"/>
      </c:catAx>
      <c:valAx>
        <c:axId val="1430447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04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34033245839"/>
          <c:y val="0.91730468652277997"/>
          <c:w val="0.23494531933508311"/>
          <c:h val="5.276575580018875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PqCLab!$D$64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9-4056-989E-58549E49B301}"/>
              </c:ext>
            </c:extLst>
          </c:dPt>
          <c:dLbls>
            <c:dLbl>
              <c:idx val="2"/>
              <c:layout>
                <c:manualLayout>
                  <c:x val="-5.3401131517811767E-3"/>
                  <c:y val="1.102442429655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085562848353862E-3"/>
                  <c:y val="9.806591367831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4739963391E-3"/>
                  <c:y val="4.2944594548762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2144729671663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444436849908477E-3"/>
                  <c:y val="4.4866432277829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B08-4E2D-A4D5-ADE6353F16D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085562848354157E-3"/>
                  <c:y val="-1.198569543423996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8128344272530647E-3"/>
                  <c:y val="6.537727578554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085562848354742E-3"/>
                  <c:y val="6.5377275785542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6.8476589186724718E-3"/>
                  <c:y val="4.486643227782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8.3333324219890172E-3"/>
                  <c:y val="4.4866432277829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B08-4E2D-A4D5-ADE6353F16DE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2.6809648644778522E-3"/>
                  <c:y val="-9.3081230331080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5.3619297289554096E-3"/>
                  <c:y val="-4.65406151655401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159-4056-989E-58549E49B3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PqCLab!$C$65:$C$89</c:f>
              <c:strCache>
                <c:ptCount val="25"/>
                <c:pt idx="0">
                  <c:v>Total Arauca</c:v>
                </c:pt>
                <c:pt idx="1">
                  <c:v>Total Armenia</c:v>
                </c:pt>
                <c:pt idx="2">
                  <c:v>Total Barranquilla</c:v>
                </c:pt>
                <c:pt idx="3">
                  <c:v>Total Bucaramanga</c:v>
                </c:pt>
                <c:pt idx="4">
                  <c:v>Total Buga</c:v>
                </c:pt>
                <c:pt idx="5">
                  <c:v>Total Cali</c:v>
                </c:pt>
                <c:pt idx="6">
                  <c:v>Total Cartagena</c:v>
                </c:pt>
                <c:pt idx="7">
                  <c:v>Total Cúcuta</c:v>
                </c:pt>
                <c:pt idx="8">
                  <c:v>Total Florencia</c:v>
                </c:pt>
                <c:pt idx="9">
                  <c:v>Total Ibagué</c:v>
                </c:pt>
                <c:pt idx="10">
                  <c:v>Total Manizales</c:v>
                </c:pt>
                <c:pt idx="11">
                  <c:v>Total Mocoa</c:v>
                </c:pt>
                <c:pt idx="12">
                  <c:v>Total Montería</c:v>
                </c:pt>
                <c:pt idx="13">
                  <c:v>Total Neiva</c:v>
                </c:pt>
                <c:pt idx="14">
                  <c:v>Total Pasto</c:v>
                </c:pt>
                <c:pt idx="15">
                  <c:v>Total Pereira</c:v>
                </c:pt>
                <c:pt idx="16">
                  <c:v>Total Popayán</c:v>
                </c:pt>
                <c:pt idx="17">
                  <c:v>Total Quibdó</c:v>
                </c:pt>
                <c:pt idx="18">
                  <c:v>Total Riohacha</c:v>
                </c:pt>
                <c:pt idx="19">
                  <c:v>Total Santa Marta</c:v>
                </c:pt>
                <c:pt idx="20">
                  <c:v>Total Sincelejo</c:v>
                </c:pt>
                <c:pt idx="21">
                  <c:v>Total Tunja</c:v>
                </c:pt>
                <c:pt idx="22">
                  <c:v>Total Valledupar</c:v>
                </c:pt>
                <c:pt idx="23">
                  <c:v>Total Villavicencio</c:v>
                </c:pt>
                <c:pt idx="24">
                  <c:v>Total Yopal</c:v>
                </c:pt>
              </c:strCache>
            </c:strRef>
          </c:cat>
          <c:val>
            <c:numRef>
              <c:f>PqCLab!$D$65:$D$89</c:f>
              <c:numCache>
                <c:formatCode>#,##0</c:formatCode>
                <c:ptCount val="25"/>
                <c:pt idx="0">
                  <c:v>70</c:v>
                </c:pt>
                <c:pt idx="1">
                  <c:v>356</c:v>
                </c:pt>
                <c:pt idx="2">
                  <c:v>468.8</c:v>
                </c:pt>
                <c:pt idx="3">
                  <c:v>524</c:v>
                </c:pt>
                <c:pt idx="4">
                  <c:v>230</c:v>
                </c:pt>
                <c:pt idx="5">
                  <c:v>485.33333333333331</c:v>
                </c:pt>
                <c:pt idx="6">
                  <c:v>246.8</c:v>
                </c:pt>
                <c:pt idx="7">
                  <c:v>280.5</c:v>
                </c:pt>
                <c:pt idx="8">
                  <c:v>166</c:v>
                </c:pt>
                <c:pt idx="9">
                  <c:v>487</c:v>
                </c:pt>
                <c:pt idx="10">
                  <c:v>816</c:v>
                </c:pt>
                <c:pt idx="11">
                  <c:v>89</c:v>
                </c:pt>
                <c:pt idx="12">
                  <c:v>383</c:v>
                </c:pt>
                <c:pt idx="13">
                  <c:v>673</c:v>
                </c:pt>
                <c:pt idx="14">
                  <c:v>478</c:v>
                </c:pt>
                <c:pt idx="15">
                  <c:v>462.5</c:v>
                </c:pt>
                <c:pt idx="16">
                  <c:v>489</c:v>
                </c:pt>
                <c:pt idx="17">
                  <c:v>126</c:v>
                </c:pt>
                <c:pt idx="18">
                  <c:v>151</c:v>
                </c:pt>
                <c:pt idx="19">
                  <c:v>451</c:v>
                </c:pt>
                <c:pt idx="20">
                  <c:v>400</c:v>
                </c:pt>
                <c:pt idx="21">
                  <c:v>413</c:v>
                </c:pt>
                <c:pt idx="22">
                  <c:v>388</c:v>
                </c:pt>
                <c:pt idx="23">
                  <c:v>382</c:v>
                </c:pt>
                <c:pt idx="24">
                  <c:v>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59-4056-989E-58549E49B301}"/>
            </c:ext>
          </c:extLst>
        </c:ser>
        <c:ser>
          <c:idx val="1"/>
          <c:order val="1"/>
          <c:tx>
            <c:strRef>
              <c:f>PqCLab!$E$64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59-4056-989E-58549E49B301}"/>
              </c:ext>
            </c:extLst>
          </c:dPt>
          <c:dLbls>
            <c:dLbl>
              <c:idx val="0"/>
              <c:layout>
                <c:manualLayout>
                  <c:x val="4.8128344272531237E-3"/>
                  <c:y val="6.537727578554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85562848354304E-3"/>
                  <c:y val="-2.99642385855999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711256967080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085562848354157E-3"/>
                  <c:y val="1.30754551571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085562848354157E-3"/>
                  <c:y val="6.53772757855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4171125696708313E-3"/>
                  <c:y val="6.537727578554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9661811059317331E-3"/>
                  <c:y val="9.80662400871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4171125696708313E-3"/>
                  <c:y val="-5.99284771711998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8128344272531237E-3"/>
                  <c:y val="9.806591367831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2085562848354157E-3"/>
                  <c:y val="3.268863789277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2085562848354157E-3"/>
                  <c:y val="6.537727578554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171125696707723E-3"/>
                  <c:y val="9.806591367831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4171125696707134E-3"/>
                  <c:y val="9.806591367831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8128344272531237E-3"/>
                  <c:y val="6.5377275785544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2085562848354157E-3"/>
                  <c:y val="3.268863789277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6.4171125696708313E-3"/>
                  <c:y val="9.806591367831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4.8128344272531237E-3"/>
                  <c:y val="3.26886378927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3.2085562848354157E-3"/>
                  <c:y val="1.30754551571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2085562848352981E-3"/>
                  <c:y val="3.268863789277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4.8128344272531237E-3"/>
                  <c:y val="6.5377275785544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3.2085562848352981E-3"/>
                  <c:y val="9.806591367831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8.021390712088421E-3"/>
                  <c:y val="1.30754551571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4.8128596807266383E-3"/>
                  <c:y val="8.7284150828514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4.8128344272530058E-3"/>
                  <c:y val="6.5377275785544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9159-4056-989E-58549E49B301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9.7222211589869829E-3"/>
                  <c:y val="-8.22541756354321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B8B-4D52-AB9F-3BD70BFE0E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PqCLab!$C$65:$C$89</c:f>
              <c:strCache>
                <c:ptCount val="25"/>
                <c:pt idx="0">
                  <c:v>Total Arauca</c:v>
                </c:pt>
                <c:pt idx="1">
                  <c:v>Total Armenia</c:v>
                </c:pt>
                <c:pt idx="2">
                  <c:v>Total Barranquilla</c:v>
                </c:pt>
                <c:pt idx="3">
                  <c:v>Total Bucaramanga</c:v>
                </c:pt>
                <c:pt idx="4">
                  <c:v>Total Buga</c:v>
                </c:pt>
                <c:pt idx="5">
                  <c:v>Total Cali</c:v>
                </c:pt>
                <c:pt idx="6">
                  <c:v>Total Cartagena</c:v>
                </c:pt>
                <c:pt idx="7">
                  <c:v>Total Cúcuta</c:v>
                </c:pt>
                <c:pt idx="8">
                  <c:v>Total Florencia</c:v>
                </c:pt>
                <c:pt idx="9">
                  <c:v>Total Ibagué</c:v>
                </c:pt>
                <c:pt idx="10">
                  <c:v>Total Manizales</c:v>
                </c:pt>
                <c:pt idx="11">
                  <c:v>Total Mocoa</c:v>
                </c:pt>
                <c:pt idx="12">
                  <c:v>Total Montería</c:v>
                </c:pt>
                <c:pt idx="13">
                  <c:v>Total Neiva</c:v>
                </c:pt>
                <c:pt idx="14">
                  <c:v>Total Pasto</c:v>
                </c:pt>
                <c:pt idx="15">
                  <c:v>Total Pereira</c:v>
                </c:pt>
                <c:pt idx="16">
                  <c:v>Total Popayán</c:v>
                </c:pt>
                <c:pt idx="17">
                  <c:v>Total Quibdó</c:v>
                </c:pt>
                <c:pt idx="18">
                  <c:v>Total Riohacha</c:v>
                </c:pt>
                <c:pt idx="19">
                  <c:v>Total Santa Marta</c:v>
                </c:pt>
                <c:pt idx="20">
                  <c:v>Total Sincelejo</c:v>
                </c:pt>
                <c:pt idx="21">
                  <c:v>Total Tunja</c:v>
                </c:pt>
                <c:pt idx="22">
                  <c:v>Total Valledupar</c:v>
                </c:pt>
                <c:pt idx="23">
                  <c:v>Total Villavicencio</c:v>
                </c:pt>
                <c:pt idx="24">
                  <c:v>Total Yopal</c:v>
                </c:pt>
              </c:strCache>
            </c:strRef>
          </c:cat>
          <c:val>
            <c:numRef>
              <c:f>PqCLab!$E$65:$E$89</c:f>
              <c:numCache>
                <c:formatCode>#,##0</c:formatCode>
                <c:ptCount val="25"/>
                <c:pt idx="0">
                  <c:v>29</c:v>
                </c:pt>
                <c:pt idx="1">
                  <c:v>287</c:v>
                </c:pt>
                <c:pt idx="2">
                  <c:v>582</c:v>
                </c:pt>
                <c:pt idx="3">
                  <c:v>425.33333333333331</c:v>
                </c:pt>
                <c:pt idx="4">
                  <c:v>255</c:v>
                </c:pt>
                <c:pt idx="5">
                  <c:v>803.16666666666663</c:v>
                </c:pt>
                <c:pt idx="6">
                  <c:v>264.60000000000002</c:v>
                </c:pt>
                <c:pt idx="7">
                  <c:v>300</c:v>
                </c:pt>
                <c:pt idx="8">
                  <c:v>161</c:v>
                </c:pt>
                <c:pt idx="9">
                  <c:v>473</c:v>
                </c:pt>
                <c:pt idx="10">
                  <c:v>414</c:v>
                </c:pt>
                <c:pt idx="11">
                  <c:v>102</c:v>
                </c:pt>
                <c:pt idx="12">
                  <c:v>496</c:v>
                </c:pt>
                <c:pt idx="13">
                  <c:v>518</c:v>
                </c:pt>
                <c:pt idx="14">
                  <c:v>390</c:v>
                </c:pt>
                <c:pt idx="15">
                  <c:v>501</c:v>
                </c:pt>
                <c:pt idx="16">
                  <c:v>295</c:v>
                </c:pt>
                <c:pt idx="17">
                  <c:v>111</c:v>
                </c:pt>
                <c:pt idx="18">
                  <c:v>161</c:v>
                </c:pt>
                <c:pt idx="19">
                  <c:v>243</c:v>
                </c:pt>
                <c:pt idx="20">
                  <c:v>784</c:v>
                </c:pt>
                <c:pt idx="21">
                  <c:v>258</c:v>
                </c:pt>
                <c:pt idx="22">
                  <c:v>251</c:v>
                </c:pt>
                <c:pt idx="23">
                  <c:v>278</c:v>
                </c:pt>
                <c:pt idx="24">
                  <c:v>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9159-4056-989E-58549E49B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430434304"/>
        <c:axId val="1430431584"/>
      </c:barChart>
      <c:catAx>
        <c:axId val="14304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31584"/>
        <c:crosses val="autoZero"/>
        <c:auto val="1"/>
        <c:lblAlgn val="ctr"/>
        <c:lblOffset val="100"/>
        <c:noMultiLvlLbl val="0"/>
      </c:catAx>
      <c:valAx>
        <c:axId val="14304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3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2.4994453628758115E-2"/>
          <c:w val="0.95972222222222225"/>
          <c:h val="0.78778438571254772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('J-Admv.'!$D$17,'J-Admv.'!$D$34,'J-Admv.'!$D$51,'J-Admv.'!$D$86)</c:f>
              <c:numCache>
                <c:formatCode>0</c:formatCode>
                <c:ptCount val="4"/>
                <c:pt idx="0">
                  <c:v>373.22222222222223</c:v>
                </c:pt>
                <c:pt idx="1">
                  <c:v>334.33333333333331</c:v>
                </c:pt>
                <c:pt idx="2">
                  <c:v>331.66666666666669</c:v>
                </c:pt>
                <c:pt idx="3">
                  <c:v>338.55555555555554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5-4E1E-B0C2-5CBFD1E49242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('J-Admv.'!$F$17,'J-Admv.'!$F$34,'J-Admv.'!$G$51,'J-Admv.'!$G$86)</c:f>
              <c:numCache>
                <c:formatCode>0</c:formatCode>
                <c:ptCount val="4"/>
                <c:pt idx="0">
                  <c:v>214.33333333333334</c:v>
                </c:pt>
                <c:pt idx="1">
                  <c:v>284.55555555555554</c:v>
                </c:pt>
                <c:pt idx="2">
                  <c:v>290</c:v>
                </c:pt>
                <c:pt idx="3">
                  <c:v>271.77777777777777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65-4E1E-B0C2-5CBFD1E492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0433216"/>
        <c:axId val="1430445728"/>
      </c:barChart>
      <c:catAx>
        <c:axId val="14304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45728"/>
        <c:crosses val="autoZero"/>
        <c:auto val="1"/>
        <c:lblAlgn val="ctr"/>
        <c:lblOffset val="100"/>
        <c:noMultiLvlLbl val="0"/>
      </c:catAx>
      <c:valAx>
        <c:axId val="1430445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04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34033245839"/>
          <c:y val="0.91838407368443631"/>
          <c:w val="0.23494531933508311"/>
          <c:h val="5.207702657248570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5690807795212E-2"/>
          <c:y val="2.8377419893587288E-2"/>
          <c:w val="0.94381188488924639"/>
          <c:h val="0.73398401409439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'J-Admv.'!$G$102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35-4157-9167-43C0637C58E0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435-4157-9167-43C0637C58E0}"/>
              </c:ext>
            </c:extLst>
          </c:dPt>
          <c:dLbls>
            <c:dLbl>
              <c:idx val="4"/>
              <c:layout>
                <c:manualLayout>
                  <c:x val="-4.4163037530870483E-3"/>
                  <c:y val="3.1335186362847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515893166997339E-3"/>
                  <c:y val="4.8260595053136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15893166997339E-3"/>
                  <c:y val="-8.84767355066192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309283635717008E-3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3819080904567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6772621113321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879404111874112E-3"/>
                  <c:y val="-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8647644554263301E-3"/>
                  <c:y val="-4.42383677533096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2222081031699194E-16"/>
                  <c:y val="8.1135885358614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0536899060271752E-3"/>
                  <c:y val="-2.91653596088839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4.45158931669973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2.9677262111332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5.52937507721250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90-4822-BE87-F179CB806B2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9354524222663121E-3"/>
                  <c:y val="4.8260595053137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4515893166998432E-3"/>
                  <c:y val="2.4130297526568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435-4157-9167-43C0637C5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'J-Admv.'!$B$103:$B$125</c:f>
              <c:strCache>
                <c:ptCount val="23"/>
                <c:pt idx="0">
                  <c:v>Total Arauca</c:v>
                </c:pt>
                <c:pt idx="1">
                  <c:v>Total Atlántico</c:v>
                </c:pt>
                <c:pt idx="2">
                  <c:v>Total Bolívar</c:v>
                </c:pt>
                <c:pt idx="3">
                  <c:v>Total Boyacá</c:v>
                </c:pt>
                <c:pt idx="4">
                  <c:v>Total Caldas</c:v>
                </c:pt>
                <c:pt idx="5">
                  <c:v>Total Caquetá</c:v>
                </c:pt>
                <c:pt idx="6">
                  <c:v>Total Casanare</c:v>
                </c:pt>
                <c:pt idx="7">
                  <c:v>Total Cauca</c:v>
                </c:pt>
                <c:pt idx="8">
                  <c:v>Total Cesar</c:v>
                </c:pt>
                <c:pt idx="9">
                  <c:v>Total Chocó</c:v>
                </c:pt>
                <c:pt idx="10">
                  <c:v>Total Córdoba</c:v>
                </c:pt>
                <c:pt idx="11">
                  <c:v>Total Huila</c:v>
                </c:pt>
                <c:pt idx="12">
                  <c:v>Total La Guajira</c:v>
                </c:pt>
                <c:pt idx="13">
                  <c:v>Total Magdalena</c:v>
                </c:pt>
                <c:pt idx="14">
                  <c:v>Total Meta</c:v>
                </c:pt>
                <c:pt idx="15">
                  <c:v>Total Nariño</c:v>
                </c:pt>
                <c:pt idx="16">
                  <c:v>Total Norte de Santander</c:v>
                </c:pt>
                <c:pt idx="17">
                  <c:v>Total Quindío</c:v>
                </c:pt>
                <c:pt idx="18">
                  <c:v>Total Risaralda</c:v>
                </c:pt>
                <c:pt idx="19">
                  <c:v>Total Santander</c:v>
                </c:pt>
                <c:pt idx="20">
                  <c:v>Total Sucre</c:v>
                </c:pt>
                <c:pt idx="21">
                  <c:v>Total Tolima</c:v>
                </c:pt>
                <c:pt idx="22">
                  <c:v>Total Valle del Cauca</c:v>
                </c:pt>
              </c:strCache>
            </c:strRef>
          </c:cat>
          <c:val>
            <c:numRef>
              <c:f>'J-Admv.'!$G$103:$G$125</c:f>
              <c:numCache>
                <c:formatCode>0</c:formatCode>
                <c:ptCount val="23"/>
                <c:pt idx="0">
                  <c:v>357.5</c:v>
                </c:pt>
                <c:pt idx="1">
                  <c:v>256.2</c:v>
                </c:pt>
                <c:pt idx="2">
                  <c:v>207.6</c:v>
                </c:pt>
                <c:pt idx="3">
                  <c:v>163.57894736842104</c:v>
                </c:pt>
                <c:pt idx="4">
                  <c:v>327</c:v>
                </c:pt>
                <c:pt idx="5">
                  <c:v>444</c:v>
                </c:pt>
                <c:pt idx="6">
                  <c:v>495.5</c:v>
                </c:pt>
                <c:pt idx="7">
                  <c:v>191</c:v>
                </c:pt>
                <c:pt idx="8">
                  <c:v>335.875</c:v>
                </c:pt>
                <c:pt idx="9">
                  <c:v>314</c:v>
                </c:pt>
                <c:pt idx="10">
                  <c:v>402.28571428571428</c:v>
                </c:pt>
                <c:pt idx="11">
                  <c:v>338.55555555555554</c:v>
                </c:pt>
                <c:pt idx="12">
                  <c:v>292.33333333333331</c:v>
                </c:pt>
                <c:pt idx="13">
                  <c:v>392.875</c:v>
                </c:pt>
                <c:pt idx="14">
                  <c:v>266.44444444444446</c:v>
                </c:pt>
                <c:pt idx="15">
                  <c:v>134.18181818181819</c:v>
                </c:pt>
                <c:pt idx="16">
                  <c:v>271.45454545454544</c:v>
                </c:pt>
                <c:pt idx="17">
                  <c:v>345</c:v>
                </c:pt>
                <c:pt idx="18">
                  <c:v>301.42857142857144</c:v>
                </c:pt>
                <c:pt idx="19">
                  <c:v>314.75</c:v>
                </c:pt>
                <c:pt idx="20">
                  <c:v>389.44444444444446</c:v>
                </c:pt>
                <c:pt idx="21">
                  <c:v>320.58333333333331</c:v>
                </c:pt>
                <c:pt idx="22">
                  <c:v>274.0344827586207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435-4157-9167-43C0637C58E0}"/>
            </c:ext>
          </c:extLst>
        </c:ser>
        <c:ser>
          <c:idx val="1"/>
          <c:order val="1"/>
          <c:tx>
            <c:strRef>
              <c:f>'J-Admv.'!$I$102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435-4157-9167-43C0637C58E0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6435-4157-9167-43C0637C58E0}"/>
              </c:ext>
            </c:extLst>
          </c:dPt>
          <c:dLbls>
            <c:dLbl>
              <c:idx val="0"/>
              <c:layout>
                <c:manualLayout>
                  <c:x val="8.97386660023943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4443772746480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575389289783516E-3"/>
                  <c:y val="8.3198508803210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061403891062681E-3"/>
                  <c:y val="-8.84767355066192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252890582855857E-3"/>
                  <c:y val="5.5465483889416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091521638521362E-3"/>
                  <c:y val="2.773274194470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383592859855677E-3"/>
                  <c:y val="-5.08429458154686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006140389106295E-3"/>
                  <c:y val="7.204888836279351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7671857197113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49233533918317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03835928598556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49000349467287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07671857197113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55753892897824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9.451623784386045E-3"/>
                  <c:y val="5.1175230990598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03835928598556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4.55753892897835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3.03835928598556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6.0061403891062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0383592859855677E-3"/>
                  <c:y val="5.546567253547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6.0767185719710244E-3"/>
                  <c:y val="5.5465672535473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4.5928484107650878E-3"/>
                  <c:y val="7.20488883627890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4.5575389289782406E-3"/>
                  <c:y val="5.546567253547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4.5575389289783516E-3"/>
                  <c:y val="8.3198508803210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6435-4157-9167-43C0637C58E0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4.5575389289783516E-3"/>
                  <c:y val="2.773283626773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6435-4157-9167-43C0637C5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'J-Admv.'!$B$103:$B$125</c:f>
              <c:strCache>
                <c:ptCount val="23"/>
                <c:pt idx="0">
                  <c:v>Total Arauca</c:v>
                </c:pt>
                <c:pt idx="1">
                  <c:v>Total Atlántico</c:v>
                </c:pt>
                <c:pt idx="2">
                  <c:v>Total Bolívar</c:v>
                </c:pt>
                <c:pt idx="3">
                  <c:v>Total Boyacá</c:v>
                </c:pt>
                <c:pt idx="4">
                  <c:v>Total Caldas</c:v>
                </c:pt>
                <c:pt idx="5">
                  <c:v>Total Caquetá</c:v>
                </c:pt>
                <c:pt idx="6">
                  <c:v>Total Casanare</c:v>
                </c:pt>
                <c:pt idx="7">
                  <c:v>Total Cauca</c:v>
                </c:pt>
                <c:pt idx="8">
                  <c:v>Total Cesar</c:v>
                </c:pt>
                <c:pt idx="9">
                  <c:v>Total Chocó</c:v>
                </c:pt>
                <c:pt idx="10">
                  <c:v>Total Córdoba</c:v>
                </c:pt>
                <c:pt idx="11">
                  <c:v>Total Huila</c:v>
                </c:pt>
                <c:pt idx="12">
                  <c:v>Total La Guajira</c:v>
                </c:pt>
                <c:pt idx="13">
                  <c:v>Total Magdalena</c:v>
                </c:pt>
                <c:pt idx="14">
                  <c:v>Total Meta</c:v>
                </c:pt>
                <c:pt idx="15">
                  <c:v>Total Nariño</c:v>
                </c:pt>
                <c:pt idx="16">
                  <c:v>Total Norte de Santander</c:v>
                </c:pt>
                <c:pt idx="17">
                  <c:v>Total Quindío</c:v>
                </c:pt>
                <c:pt idx="18">
                  <c:v>Total Risaralda</c:v>
                </c:pt>
                <c:pt idx="19">
                  <c:v>Total Santander</c:v>
                </c:pt>
                <c:pt idx="20">
                  <c:v>Total Sucre</c:v>
                </c:pt>
                <c:pt idx="21">
                  <c:v>Total Tolima</c:v>
                </c:pt>
                <c:pt idx="22">
                  <c:v>Total Valle del Cauca</c:v>
                </c:pt>
              </c:strCache>
            </c:strRef>
          </c:cat>
          <c:val>
            <c:numRef>
              <c:f>'J-Admv.'!$I$103:$I$125</c:f>
              <c:numCache>
                <c:formatCode>0</c:formatCode>
                <c:ptCount val="23"/>
                <c:pt idx="0">
                  <c:v>319</c:v>
                </c:pt>
                <c:pt idx="1">
                  <c:v>222.53333333333333</c:v>
                </c:pt>
                <c:pt idx="2">
                  <c:v>145.66666666666666</c:v>
                </c:pt>
                <c:pt idx="3">
                  <c:v>112.05263157894737</c:v>
                </c:pt>
                <c:pt idx="4">
                  <c:v>319.75</c:v>
                </c:pt>
                <c:pt idx="5">
                  <c:v>352.75</c:v>
                </c:pt>
                <c:pt idx="6">
                  <c:v>219.5</c:v>
                </c:pt>
                <c:pt idx="7">
                  <c:v>213.8</c:v>
                </c:pt>
                <c:pt idx="8">
                  <c:v>383.375</c:v>
                </c:pt>
                <c:pt idx="9">
                  <c:v>396</c:v>
                </c:pt>
                <c:pt idx="10">
                  <c:v>470.71428571428572</c:v>
                </c:pt>
                <c:pt idx="11">
                  <c:v>271.77777777777777</c:v>
                </c:pt>
                <c:pt idx="12">
                  <c:v>179.33333333333334</c:v>
                </c:pt>
                <c:pt idx="13">
                  <c:v>342.125</c:v>
                </c:pt>
                <c:pt idx="14">
                  <c:v>217.22222222222223</c:v>
                </c:pt>
                <c:pt idx="15">
                  <c:v>120.90909090909091</c:v>
                </c:pt>
                <c:pt idx="16">
                  <c:v>159.09090909090909</c:v>
                </c:pt>
                <c:pt idx="17">
                  <c:v>306</c:v>
                </c:pt>
                <c:pt idx="18">
                  <c:v>243.42857142857142</c:v>
                </c:pt>
                <c:pt idx="19">
                  <c:v>261.2</c:v>
                </c:pt>
                <c:pt idx="20">
                  <c:v>287.44444444444446</c:v>
                </c:pt>
                <c:pt idx="21">
                  <c:v>228.41666666666666</c:v>
                </c:pt>
                <c:pt idx="22">
                  <c:v>199.72413793103448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6435-4157-9167-43C0637C58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0449536"/>
        <c:axId val="1430451168"/>
      </c:barChart>
      <c:catAx>
        <c:axId val="143044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0451168"/>
        <c:crosses val="autoZero"/>
        <c:auto val="1"/>
        <c:lblAlgn val="ctr"/>
        <c:lblOffset val="100"/>
        <c:noMultiLvlLbl val="0"/>
      </c:catAx>
      <c:valAx>
        <c:axId val="1430451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30449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('T-SP'!$D$12,'T-SP'!$D$24,'T-SP'!$D$36,'T-SP'!$D$61)</c:f>
              <c:numCache>
                <c:formatCode>0</c:formatCode>
                <c:ptCount val="4"/>
                <c:pt idx="0">
                  <c:v>156.25</c:v>
                </c:pt>
                <c:pt idx="1">
                  <c:v>138.25</c:v>
                </c:pt>
                <c:pt idx="2">
                  <c:v>105.75</c:v>
                </c:pt>
                <c:pt idx="3">
                  <c:v>124.5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B2-4DF2-B79E-FFFC9E716B4B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('T-SP'!$G$12,'T-SP'!$G$24,'T-SP'!$G$36,'T-SP'!$G$61)</c:f>
              <c:numCache>
                <c:formatCode>0</c:formatCode>
                <c:ptCount val="4"/>
                <c:pt idx="0">
                  <c:v>158.5</c:v>
                </c:pt>
                <c:pt idx="1">
                  <c:v>112.5</c:v>
                </c:pt>
                <c:pt idx="2">
                  <c:v>110.5</c:v>
                </c:pt>
                <c:pt idx="3">
                  <c:v>115.5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B2-4DF2-B79E-FFFC9E716B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0460960"/>
        <c:axId val="1430432128"/>
      </c:barChart>
      <c:catAx>
        <c:axId val="14304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32128"/>
        <c:crosses val="autoZero"/>
        <c:auto val="1"/>
        <c:lblAlgn val="ctr"/>
        <c:lblOffset val="100"/>
        <c:noMultiLvlLbl val="0"/>
      </c:catAx>
      <c:valAx>
        <c:axId val="1430432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04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96039131472201E-2"/>
          <c:y val="2.7762081157847441E-2"/>
          <c:w val="0.94138467712197127"/>
          <c:h val="0.71975442917048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'T-SP'!$F$80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D55-40DC-A94D-D8D329F2A1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D55-40DC-A94D-D8D329F2A1DF}"/>
              </c:ext>
            </c:extLst>
          </c:dPt>
          <c:dLbls>
            <c:dLbl>
              <c:idx val="9"/>
              <c:layout>
                <c:manualLayout>
                  <c:x val="-5.4644800905755504E-3"/>
                  <c:y val="-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5096418732782371E-3"/>
                  <c:y val="-9.16847027014168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6429867270503669E-3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7548209366391185E-3"/>
                  <c:y val="-2.865146959419275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55-40DC-A94D-D8D329F2A1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'T-SP'!$B$81:$B$101</c:f>
              <c:strCache>
                <c:ptCount val="21"/>
                <c:pt idx="0">
                  <c:v>Total Armenia</c:v>
                </c:pt>
                <c:pt idx="1">
                  <c:v>Total Barranquilla</c:v>
                </c:pt>
                <c:pt idx="2">
                  <c:v>Total Bucaramanga</c:v>
                </c:pt>
                <c:pt idx="3">
                  <c:v>Total Buga</c:v>
                </c:pt>
                <c:pt idx="4">
                  <c:v>Total Cali</c:v>
                </c:pt>
                <c:pt idx="5">
                  <c:v>Total Cartagena</c:v>
                </c:pt>
                <c:pt idx="6">
                  <c:v>Total Cúcuta</c:v>
                </c:pt>
                <c:pt idx="7">
                  <c:v>Total Ibagué</c:v>
                </c:pt>
                <c:pt idx="8">
                  <c:v>Total Manizales</c:v>
                </c:pt>
                <c:pt idx="9">
                  <c:v>Total Montería</c:v>
                </c:pt>
                <c:pt idx="10">
                  <c:v>Total Neiva</c:v>
                </c:pt>
                <c:pt idx="11">
                  <c:v>Total Pasto</c:v>
                </c:pt>
                <c:pt idx="12">
                  <c:v>Total Pereira</c:v>
                </c:pt>
                <c:pt idx="13">
                  <c:v>Total Popayán</c:v>
                </c:pt>
                <c:pt idx="14">
                  <c:v>Total Riohacha</c:v>
                </c:pt>
                <c:pt idx="15">
                  <c:v>Total San Gil</c:v>
                </c:pt>
                <c:pt idx="16">
                  <c:v>Total Santa Marta</c:v>
                </c:pt>
                <c:pt idx="17">
                  <c:v>Total Sincelejo</c:v>
                </c:pt>
                <c:pt idx="18">
                  <c:v>Total Tunja</c:v>
                </c:pt>
                <c:pt idx="19">
                  <c:v>Total Valledupar</c:v>
                </c:pt>
                <c:pt idx="20">
                  <c:v>Total Villavicencio</c:v>
                </c:pt>
              </c:strCache>
            </c:strRef>
          </c:cat>
          <c:val>
            <c:numRef>
              <c:f>'T-SP'!$F$81:$F$101</c:f>
              <c:numCache>
                <c:formatCode>0</c:formatCode>
                <c:ptCount val="21"/>
                <c:pt idx="0">
                  <c:v>54.333333333333336</c:v>
                </c:pt>
                <c:pt idx="1">
                  <c:v>102.5</c:v>
                </c:pt>
                <c:pt idx="2">
                  <c:v>154.83333333333334</c:v>
                </c:pt>
                <c:pt idx="3">
                  <c:v>127.2</c:v>
                </c:pt>
                <c:pt idx="4">
                  <c:v>120.22222222222223</c:v>
                </c:pt>
                <c:pt idx="5">
                  <c:v>78</c:v>
                </c:pt>
                <c:pt idx="6">
                  <c:v>181.33333333333334</c:v>
                </c:pt>
                <c:pt idx="7">
                  <c:v>110.5</c:v>
                </c:pt>
                <c:pt idx="8">
                  <c:v>117.5</c:v>
                </c:pt>
                <c:pt idx="9">
                  <c:v>50.666666666666664</c:v>
                </c:pt>
                <c:pt idx="10">
                  <c:v>124.5</c:v>
                </c:pt>
                <c:pt idx="11">
                  <c:v>43.75</c:v>
                </c:pt>
                <c:pt idx="12">
                  <c:v>130.33333333333334</c:v>
                </c:pt>
                <c:pt idx="13">
                  <c:v>91</c:v>
                </c:pt>
                <c:pt idx="14">
                  <c:v>36.5</c:v>
                </c:pt>
                <c:pt idx="15">
                  <c:v>50</c:v>
                </c:pt>
                <c:pt idx="16">
                  <c:v>104</c:v>
                </c:pt>
                <c:pt idx="17">
                  <c:v>57.5</c:v>
                </c:pt>
                <c:pt idx="18">
                  <c:v>87</c:v>
                </c:pt>
                <c:pt idx="19">
                  <c:v>96.333333333333329</c:v>
                </c:pt>
                <c:pt idx="20">
                  <c:v>333.33333333333331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55-40DC-A94D-D8D329F2A1DF}"/>
            </c:ext>
          </c:extLst>
        </c:ser>
        <c:ser>
          <c:idx val="1"/>
          <c:order val="1"/>
          <c:tx>
            <c:strRef>
              <c:f>'T-SP'!$F$80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55-40DC-A94D-D8D329F2A1DF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55-40DC-A94D-D8D329F2A1DF}"/>
              </c:ext>
            </c:extLst>
          </c:dPt>
          <c:dLbls>
            <c:dLbl>
              <c:idx val="2"/>
              <c:layout>
                <c:manualLayout>
                  <c:x val="4.1322314049586778E-3"/>
                  <c:y val="-4.58423513507084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5482093663911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548209366391185E-3"/>
                  <c:y val="9.16847027014168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1322314049586778E-3"/>
                  <c:y val="-4.58423513507084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096237970253207E-3"/>
                  <c:y val="6.816670391085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6992563429570793E-3"/>
                  <c:y val="2.2722234636951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4644800905754168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2859734541006671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13223140495867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7.2859734541006003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5.4644800905755504E-3"/>
                  <c:y val="-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64298672705036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D55-40DC-A94D-D8D329F2A1D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5.4644800905755504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D55-40DC-A94D-D8D329F2A1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'T-SP'!$B$81:$B$101</c:f>
              <c:strCache>
                <c:ptCount val="21"/>
                <c:pt idx="0">
                  <c:v>Total Armenia</c:v>
                </c:pt>
                <c:pt idx="1">
                  <c:v>Total Barranquilla</c:v>
                </c:pt>
                <c:pt idx="2">
                  <c:v>Total Bucaramanga</c:v>
                </c:pt>
                <c:pt idx="3">
                  <c:v>Total Buga</c:v>
                </c:pt>
                <c:pt idx="4">
                  <c:v>Total Cali</c:v>
                </c:pt>
                <c:pt idx="5">
                  <c:v>Total Cartagena</c:v>
                </c:pt>
                <c:pt idx="6">
                  <c:v>Total Cúcuta</c:v>
                </c:pt>
                <c:pt idx="7">
                  <c:v>Total Ibagué</c:v>
                </c:pt>
                <c:pt idx="8">
                  <c:v>Total Manizales</c:v>
                </c:pt>
                <c:pt idx="9">
                  <c:v>Total Montería</c:v>
                </c:pt>
                <c:pt idx="10">
                  <c:v>Total Neiva</c:v>
                </c:pt>
                <c:pt idx="11">
                  <c:v>Total Pasto</c:v>
                </c:pt>
                <c:pt idx="12">
                  <c:v>Total Pereira</c:v>
                </c:pt>
                <c:pt idx="13">
                  <c:v>Total Popayán</c:v>
                </c:pt>
                <c:pt idx="14">
                  <c:v>Total Riohacha</c:v>
                </c:pt>
                <c:pt idx="15">
                  <c:v>Total San Gil</c:v>
                </c:pt>
                <c:pt idx="16">
                  <c:v>Total Santa Marta</c:v>
                </c:pt>
                <c:pt idx="17">
                  <c:v>Total Sincelejo</c:v>
                </c:pt>
                <c:pt idx="18">
                  <c:v>Total Tunja</c:v>
                </c:pt>
                <c:pt idx="19">
                  <c:v>Total Valledupar</c:v>
                </c:pt>
                <c:pt idx="20">
                  <c:v>Total Villavicencio</c:v>
                </c:pt>
              </c:strCache>
            </c:strRef>
          </c:cat>
          <c:val>
            <c:numRef>
              <c:f>'T-SP'!$H$81:$H$101</c:f>
              <c:numCache>
                <c:formatCode>0</c:formatCode>
                <c:ptCount val="21"/>
                <c:pt idx="0">
                  <c:v>62</c:v>
                </c:pt>
                <c:pt idx="1">
                  <c:v>87.75</c:v>
                </c:pt>
                <c:pt idx="2">
                  <c:v>140.83333333333334</c:v>
                </c:pt>
                <c:pt idx="3">
                  <c:v>111.6</c:v>
                </c:pt>
                <c:pt idx="4">
                  <c:v>108.77777777777777</c:v>
                </c:pt>
                <c:pt idx="5">
                  <c:v>71.666666666666671</c:v>
                </c:pt>
                <c:pt idx="6">
                  <c:v>171.33333333333334</c:v>
                </c:pt>
                <c:pt idx="7">
                  <c:v>106</c:v>
                </c:pt>
                <c:pt idx="8">
                  <c:v>110.75</c:v>
                </c:pt>
                <c:pt idx="9">
                  <c:v>45.666666666666664</c:v>
                </c:pt>
                <c:pt idx="10">
                  <c:v>115.5</c:v>
                </c:pt>
                <c:pt idx="11">
                  <c:v>37.25</c:v>
                </c:pt>
                <c:pt idx="12">
                  <c:v>134</c:v>
                </c:pt>
                <c:pt idx="13">
                  <c:v>90.75</c:v>
                </c:pt>
                <c:pt idx="14">
                  <c:v>17.5</c:v>
                </c:pt>
                <c:pt idx="15">
                  <c:v>45</c:v>
                </c:pt>
                <c:pt idx="16">
                  <c:v>79.666666666666671</c:v>
                </c:pt>
                <c:pt idx="17">
                  <c:v>44.5</c:v>
                </c:pt>
                <c:pt idx="18">
                  <c:v>64.25</c:v>
                </c:pt>
                <c:pt idx="19">
                  <c:v>88</c:v>
                </c:pt>
                <c:pt idx="20">
                  <c:v>267.66666666666669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BD55-40DC-A94D-D8D329F2A1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0432672"/>
        <c:axId val="1430446272"/>
      </c:barChart>
      <c:catAx>
        <c:axId val="143043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1430446272"/>
        <c:crosses val="autoZero"/>
        <c:auto val="1"/>
        <c:lblAlgn val="ctr"/>
        <c:lblOffset val="100"/>
        <c:noMultiLvlLbl val="0"/>
      </c:catAx>
      <c:valAx>
        <c:axId val="143044627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304326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Mix!$F$413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DF-400E-9381-6D6E260D88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DF-400E-9381-6D6E260D88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DF-400E-9381-6D6E260D88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DF-400E-9381-6D6E260D88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Mix!$D$414:$D$417</c:f>
              <c:strCache>
                <c:ptCount val="4"/>
                <c:pt idx="0">
                  <c:v>Neiva</c:v>
                </c:pt>
                <c:pt idx="1">
                  <c:v>Pitalito</c:v>
                </c:pt>
                <c:pt idx="2">
                  <c:v>Garzón</c:v>
                </c:pt>
                <c:pt idx="3">
                  <c:v>La Plata</c:v>
                </c:pt>
              </c:strCache>
            </c:strRef>
          </c:cat>
          <c:val>
            <c:numRef>
              <c:f>Mix!$F$414:$F$417</c:f>
              <c:numCache>
                <c:formatCode>#,##0</c:formatCode>
                <c:ptCount val="4"/>
                <c:pt idx="0" formatCode="General">
                  <c:v>922</c:v>
                </c:pt>
                <c:pt idx="1">
                  <c:v>1140.3333333333335</c:v>
                </c:pt>
                <c:pt idx="2">
                  <c:v>641</c:v>
                </c:pt>
                <c:pt idx="3">
                  <c:v>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DF-400E-9381-6D6E260D8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Mix!$E$413</c15:sqref>
                        </c15:formulaRef>
                      </c:ext>
                    </c:extLst>
                    <c:strCache>
                      <c:ptCount val="1"/>
                      <c:pt idx="0">
                        <c:v>INGRESOS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3FDF-400E-9381-6D6E260D884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3FDF-400E-9381-6D6E260D884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3FDF-400E-9381-6D6E260D884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3FDF-400E-9381-6D6E260D884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Mix!$D$414:$D$417</c15:sqref>
                        </c15:formulaRef>
                      </c:ext>
                    </c:extLst>
                    <c:strCache>
                      <c:ptCount val="4"/>
                      <c:pt idx="0">
                        <c:v>Neiva</c:v>
                      </c:pt>
                      <c:pt idx="1">
                        <c:v>Pitalito</c:v>
                      </c:pt>
                      <c:pt idx="2">
                        <c:v>Garzón</c:v>
                      </c:pt>
                      <c:pt idx="3">
                        <c:v>La Plata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Mix!$E$414:$E$417</c15:sqref>
                        </c15:formulaRef>
                      </c:ext>
                    </c:extLst>
                    <c:numCache>
                      <c:formatCode>#,##0</c:formatCode>
                      <c:ptCount val="4"/>
                      <c:pt idx="0" formatCode="General">
                        <c:v>964.4</c:v>
                      </c:pt>
                      <c:pt idx="1">
                        <c:v>1138</c:v>
                      </c:pt>
                      <c:pt idx="2">
                        <c:v>654</c:v>
                      </c:pt>
                      <c:pt idx="3">
                        <c:v>353.5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3FDF-400E-9381-6D6E260D884B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('T-SCFL'!$D$13,'T-SCFL'!$D$25,'T-SCFL'!$D$37,'T-SCFL'!$D$64)</c:f>
              <c:numCache>
                <c:formatCode>0</c:formatCode>
                <c:ptCount val="4"/>
                <c:pt idx="0">
                  <c:v>281.39999999999998</c:v>
                </c:pt>
                <c:pt idx="1">
                  <c:v>283</c:v>
                </c:pt>
                <c:pt idx="2">
                  <c:v>278.2</c:v>
                </c:pt>
                <c:pt idx="3">
                  <c:v>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42-41A6-B824-12DE48A2ED66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('T-SCFL'!$F$13,'T-SCFL'!$F$25,'T-SCFL'!$G$37,'T-SCFL'!$G$64)</c:f>
              <c:numCache>
                <c:formatCode>0</c:formatCode>
                <c:ptCount val="4"/>
                <c:pt idx="0">
                  <c:v>386</c:v>
                </c:pt>
                <c:pt idx="1">
                  <c:v>225.2</c:v>
                </c:pt>
                <c:pt idx="2">
                  <c:v>181.6</c:v>
                </c:pt>
                <c:pt idx="3">
                  <c:v>211.20000000000002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42-41A6-B824-12DE48A2ED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0460416"/>
        <c:axId val="1430435936"/>
      </c:barChart>
      <c:catAx>
        <c:axId val="14304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35936"/>
        <c:crosses val="autoZero"/>
        <c:auto val="1"/>
        <c:lblAlgn val="ctr"/>
        <c:lblOffset val="100"/>
        <c:noMultiLvlLbl val="0"/>
      </c:catAx>
      <c:valAx>
        <c:axId val="1430435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046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69203849518812E-2"/>
          <c:y val="1.3866285935118192E-2"/>
          <c:w val="0.93335301837270346"/>
          <c:h val="0.76008026135932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'T-SCFL'!$F$80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87-4E39-B878-395501C3EAC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987-4E39-B878-395501C3E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'T-SCFL'!$B$81:$B$88</c:f>
              <c:strCache>
                <c:ptCount val="8"/>
                <c:pt idx="0">
                  <c:v>Total Armenia</c:v>
                </c:pt>
                <c:pt idx="1">
                  <c:v>Total Montería</c:v>
                </c:pt>
                <c:pt idx="2">
                  <c:v>Total Neiva</c:v>
                </c:pt>
                <c:pt idx="3">
                  <c:v>Total Riohacha</c:v>
                </c:pt>
                <c:pt idx="4">
                  <c:v>Total San Gil</c:v>
                </c:pt>
                <c:pt idx="5">
                  <c:v>Total Sincelejo</c:v>
                </c:pt>
                <c:pt idx="6">
                  <c:v>Total Valledupar</c:v>
                </c:pt>
                <c:pt idx="7">
                  <c:v>Total Villavicencio</c:v>
                </c:pt>
              </c:strCache>
            </c:strRef>
          </c:cat>
          <c:val>
            <c:numRef>
              <c:f>'T-SCFL'!$F$81:$F$88</c:f>
              <c:numCache>
                <c:formatCode>0</c:formatCode>
                <c:ptCount val="8"/>
                <c:pt idx="0">
                  <c:v>101.8</c:v>
                </c:pt>
                <c:pt idx="1">
                  <c:v>373</c:v>
                </c:pt>
                <c:pt idx="2">
                  <c:v>236</c:v>
                </c:pt>
                <c:pt idx="3">
                  <c:v>162.66666666666666</c:v>
                </c:pt>
                <c:pt idx="4">
                  <c:v>93.333333333333329</c:v>
                </c:pt>
                <c:pt idx="5">
                  <c:v>262.66666666666669</c:v>
                </c:pt>
                <c:pt idx="6">
                  <c:v>308.33333333333331</c:v>
                </c:pt>
                <c:pt idx="7">
                  <c:v>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87-4E39-B878-395501C3EAC9}"/>
            </c:ext>
          </c:extLst>
        </c:ser>
        <c:ser>
          <c:idx val="1"/>
          <c:order val="1"/>
          <c:tx>
            <c:strRef>
              <c:f>'T-SCFL'!$H$80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87-4E39-B878-395501C3EAC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987-4E39-B878-395501C3E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'T-SCFL'!$B$81:$B$88</c:f>
              <c:strCache>
                <c:ptCount val="8"/>
                <c:pt idx="0">
                  <c:v>Total Armenia</c:v>
                </c:pt>
                <c:pt idx="1">
                  <c:v>Total Montería</c:v>
                </c:pt>
                <c:pt idx="2">
                  <c:v>Total Neiva</c:v>
                </c:pt>
                <c:pt idx="3">
                  <c:v>Total Riohacha</c:v>
                </c:pt>
                <c:pt idx="4">
                  <c:v>Total San Gil</c:v>
                </c:pt>
                <c:pt idx="5">
                  <c:v>Total Sincelejo</c:v>
                </c:pt>
                <c:pt idx="6">
                  <c:v>Total Valledupar</c:v>
                </c:pt>
                <c:pt idx="7">
                  <c:v>Total Villavicencio</c:v>
                </c:pt>
              </c:strCache>
            </c:strRef>
          </c:cat>
          <c:val>
            <c:numRef>
              <c:f>'T-SCFL'!$H$81:$H$88</c:f>
              <c:numCache>
                <c:formatCode>0</c:formatCode>
                <c:ptCount val="8"/>
                <c:pt idx="0">
                  <c:v>83</c:v>
                </c:pt>
                <c:pt idx="1">
                  <c:v>358.5</c:v>
                </c:pt>
                <c:pt idx="2">
                  <c:v>211.2</c:v>
                </c:pt>
                <c:pt idx="3">
                  <c:v>177</c:v>
                </c:pt>
                <c:pt idx="4">
                  <c:v>66.666666666666671</c:v>
                </c:pt>
                <c:pt idx="5">
                  <c:v>164</c:v>
                </c:pt>
                <c:pt idx="6">
                  <c:v>154.33333333333334</c:v>
                </c:pt>
                <c:pt idx="7">
                  <c:v>119.75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987-4E39-B878-395501C3EA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0434848"/>
        <c:axId val="1430438656"/>
      </c:barChart>
      <c:catAx>
        <c:axId val="143043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430438656"/>
        <c:crosses val="autoZero"/>
        <c:auto val="1"/>
        <c:lblAlgn val="ctr"/>
        <c:lblOffset val="100"/>
        <c:noMultiLvlLbl val="0"/>
      </c:catAx>
      <c:valAx>
        <c:axId val="1430438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304348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('T-Admv.'!$D$14,'T-Admv.'!$D$28,'T-Admv.'!$D$42,'T-Admv.'!$D$71)</c:f>
              <c:numCache>
                <c:formatCode>0</c:formatCode>
                <c:ptCount val="4"/>
                <c:pt idx="0">
                  <c:v>238.33333333333334</c:v>
                </c:pt>
                <c:pt idx="1">
                  <c:v>362.66666666666669</c:v>
                </c:pt>
                <c:pt idx="2">
                  <c:v>356</c:v>
                </c:pt>
                <c:pt idx="3">
                  <c:v>442.33333333333337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A2-43E2-BFE8-5BACDF97EF27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('T-Admv.'!$F$14,'T-Admv.'!$F$28,'T-Admv.'!$G$42,'T-Admv.'!$G$71)</c:f>
              <c:numCache>
                <c:formatCode>0</c:formatCode>
                <c:ptCount val="4"/>
                <c:pt idx="0">
                  <c:v>186.83333333333334</c:v>
                </c:pt>
                <c:pt idx="1">
                  <c:v>189.83333333333334</c:v>
                </c:pt>
                <c:pt idx="2">
                  <c:v>302.5</c:v>
                </c:pt>
                <c:pt idx="3">
                  <c:v>420.16666666666669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A2-43E2-BFE8-5BACDF97EF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0452256"/>
        <c:axId val="1430439744"/>
      </c:barChart>
      <c:catAx>
        <c:axId val="14304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39744"/>
        <c:crosses val="autoZero"/>
        <c:auto val="1"/>
        <c:lblAlgn val="ctr"/>
        <c:lblOffset val="100"/>
        <c:noMultiLvlLbl val="0"/>
      </c:catAx>
      <c:valAx>
        <c:axId val="1430439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04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'T-Admv.'!$G$88</c:f>
              <c:strCache>
                <c:ptCount val="1"/>
                <c:pt idx="0">
                  <c:v>INGRESOS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D5-4F79-B15A-CA7476510A25}"/>
              </c:ext>
            </c:extLst>
          </c:dPt>
          <c:dLbls>
            <c:dLbl>
              <c:idx val="0"/>
              <c:layout>
                <c:manualLayout>
                  <c:x val="-2.4411342752105008E-3"/>
                  <c:y val="6.132273294126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6678856356280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5933885941599699E-3"/>
                  <c:y val="4.522548823051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24-4E1D-B827-631D91005B1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823985408116735E-3"/>
                  <c:y val="3.0661412539890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1199270405836752E-3"/>
                  <c:y val="3.14146692889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4719562243502051E-3"/>
                  <c:y val="3.065899825543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7.476473625176238E-3"/>
                  <c:y val="4.5223707699479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8.2016112716388184E-3"/>
                  <c:y val="1.0654875752764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3375738475183795E-16"/>
                  <c:y val="3.0661412539890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D5-4F79-B15A-CA7476510A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'T-Admv.'!$B$89:$B$111</c:f>
              <c:strCache>
                <c:ptCount val="23"/>
                <c:pt idx="0">
                  <c:v>Total Arauca</c:v>
                </c:pt>
                <c:pt idx="1">
                  <c:v>Total Atlántico</c:v>
                </c:pt>
                <c:pt idx="2">
                  <c:v>Total Bolívar</c:v>
                </c:pt>
                <c:pt idx="3">
                  <c:v>Total Boyacá</c:v>
                </c:pt>
                <c:pt idx="4">
                  <c:v>Total Caldas</c:v>
                </c:pt>
                <c:pt idx="5">
                  <c:v>Total Caquetá</c:v>
                </c:pt>
                <c:pt idx="6">
                  <c:v>Total Casanare</c:v>
                </c:pt>
                <c:pt idx="7">
                  <c:v>Total Cauca</c:v>
                </c:pt>
                <c:pt idx="8">
                  <c:v>Total Cesar</c:v>
                </c:pt>
                <c:pt idx="9">
                  <c:v>Total Chocó</c:v>
                </c:pt>
                <c:pt idx="10">
                  <c:v>Total Córdoba</c:v>
                </c:pt>
                <c:pt idx="11">
                  <c:v>Total Huila</c:v>
                </c:pt>
                <c:pt idx="12">
                  <c:v>Total La Guajira</c:v>
                </c:pt>
                <c:pt idx="13">
                  <c:v>Total Magdalena</c:v>
                </c:pt>
                <c:pt idx="14">
                  <c:v>Total Meta</c:v>
                </c:pt>
                <c:pt idx="15">
                  <c:v>Total Nariño</c:v>
                </c:pt>
                <c:pt idx="16">
                  <c:v>Total Norte de Santander</c:v>
                </c:pt>
                <c:pt idx="17">
                  <c:v>Total Quindío</c:v>
                </c:pt>
                <c:pt idx="18">
                  <c:v>Total Risaralda</c:v>
                </c:pt>
                <c:pt idx="19">
                  <c:v>Total Santander</c:v>
                </c:pt>
                <c:pt idx="20">
                  <c:v>Total Sucre</c:v>
                </c:pt>
                <c:pt idx="21">
                  <c:v>Total Tolima</c:v>
                </c:pt>
                <c:pt idx="22">
                  <c:v>Total Valle del Cauca</c:v>
                </c:pt>
              </c:strCache>
            </c:strRef>
          </c:cat>
          <c:val>
            <c:numRef>
              <c:f>'T-Admv.'!$G$89:$G$111</c:f>
              <c:numCache>
                <c:formatCode>0</c:formatCode>
                <c:ptCount val="23"/>
                <c:pt idx="0">
                  <c:v>184.66666666666666</c:v>
                </c:pt>
                <c:pt idx="1">
                  <c:v>362.22222222222223</c:v>
                </c:pt>
                <c:pt idx="2">
                  <c:v>327.5</c:v>
                </c:pt>
                <c:pt idx="3">
                  <c:v>447</c:v>
                </c:pt>
                <c:pt idx="4">
                  <c:v>357.33333333333331</c:v>
                </c:pt>
                <c:pt idx="5">
                  <c:v>241.75</c:v>
                </c:pt>
                <c:pt idx="6">
                  <c:v>185.33333333333334</c:v>
                </c:pt>
                <c:pt idx="7">
                  <c:v>310.60000000000002</c:v>
                </c:pt>
                <c:pt idx="8">
                  <c:v>487.25</c:v>
                </c:pt>
                <c:pt idx="9">
                  <c:v>385.33333333333331</c:v>
                </c:pt>
                <c:pt idx="10">
                  <c:v>589.5</c:v>
                </c:pt>
                <c:pt idx="11">
                  <c:v>442.33333333333331</c:v>
                </c:pt>
                <c:pt idx="12">
                  <c:v>151.66666666666666</c:v>
                </c:pt>
                <c:pt idx="13">
                  <c:v>511.75</c:v>
                </c:pt>
                <c:pt idx="14">
                  <c:v>388.4</c:v>
                </c:pt>
                <c:pt idx="15">
                  <c:v>340.5</c:v>
                </c:pt>
                <c:pt idx="16">
                  <c:v>407.6</c:v>
                </c:pt>
                <c:pt idx="17">
                  <c:v>374.8</c:v>
                </c:pt>
                <c:pt idx="18">
                  <c:v>426.5</c:v>
                </c:pt>
                <c:pt idx="19">
                  <c:v>609.83333333333337</c:v>
                </c:pt>
                <c:pt idx="20">
                  <c:v>439.25</c:v>
                </c:pt>
                <c:pt idx="21">
                  <c:v>301.83333333333331</c:v>
                </c:pt>
                <c:pt idx="22">
                  <c:v>381.41666666666669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D5-4F79-B15A-CA7476510A25}"/>
            </c:ext>
          </c:extLst>
        </c:ser>
        <c:ser>
          <c:idx val="1"/>
          <c:order val="1"/>
          <c:tx>
            <c:strRef>
              <c:f>'T-Admv.'!$I$88</c:f>
              <c:strCache>
                <c:ptCount val="1"/>
                <c:pt idx="0">
                  <c:v>EGRESOS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D5-4F79-B15A-CA7476510A25}"/>
              </c:ext>
            </c:extLst>
          </c:dPt>
          <c:dLbls>
            <c:dLbl>
              <c:idx val="0"/>
              <c:layout>
                <c:manualLayout>
                  <c:x val="5.4719562243502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719562243501886E-3"/>
                  <c:y val="9.4241593582252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719562243501722E-3"/>
                  <c:y val="-6.2827214770628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4719562243502051E-3"/>
                  <c:y val="3.065899825543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200839219954887E-2"/>
                  <c:y val="2.261274411525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718126034519286E-3"/>
                  <c:y val="6.1322825079780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719562243502051E-3"/>
                  <c:y val="-1.151818964883888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4719562243502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4719562243502051E-3"/>
                  <c:y val="3.0661412539890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2959416324669402E-3"/>
                  <c:y val="9.1984237619670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4719562243502051E-3"/>
                  <c:y val="6.2826924293351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2959416324668734E-3"/>
                  <c:y val="-3.1413607385314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4719562243502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4719562243502051E-3"/>
                  <c:y val="6.1320410795327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7.2959416324669402E-3"/>
                  <c:y val="1.256544295412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04452570904175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6479708162334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4.8684842804783777E-3"/>
                  <c:y val="9.1985252831992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5.4719562243500715E-3"/>
                  <c:y val="-6.28272147706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5.4719562243502051E-3"/>
                  <c:y val="3.0661412539889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5.4718126034519286E-3"/>
                  <c:y val="6.1322825079780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7.29579801156879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4AD5-4F79-B15A-CA7476510A25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6.08905141808362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4AD5-4F79-B15A-CA7476510A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'T-Admv.'!$B$89:$B$111</c:f>
              <c:strCache>
                <c:ptCount val="23"/>
                <c:pt idx="0">
                  <c:v>Total Arauca</c:v>
                </c:pt>
                <c:pt idx="1">
                  <c:v>Total Atlántico</c:v>
                </c:pt>
                <c:pt idx="2">
                  <c:v>Total Bolívar</c:v>
                </c:pt>
                <c:pt idx="3">
                  <c:v>Total Boyacá</c:v>
                </c:pt>
                <c:pt idx="4">
                  <c:v>Total Caldas</c:v>
                </c:pt>
                <c:pt idx="5">
                  <c:v>Total Caquetá</c:v>
                </c:pt>
                <c:pt idx="6">
                  <c:v>Total Casanare</c:v>
                </c:pt>
                <c:pt idx="7">
                  <c:v>Total Cauca</c:v>
                </c:pt>
                <c:pt idx="8">
                  <c:v>Total Cesar</c:v>
                </c:pt>
                <c:pt idx="9">
                  <c:v>Total Chocó</c:v>
                </c:pt>
                <c:pt idx="10">
                  <c:v>Total Córdoba</c:v>
                </c:pt>
                <c:pt idx="11">
                  <c:v>Total Huila</c:v>
                </c:pt>
                <c:pt idx="12">
                  <c:v>Total La Guajira</c:v>
                </c:pt>
                <c:pt idx="13">
                  <c:v>Total Magdalena</c:v>
                </c:pt>
                <c:pt idx="14">
                  <c:v>Total Meta</c:v>
                </c:pt>
                <c:pt idx="15">
                  <c:v>Total Nariño</c:v>
                </c:pt>
                <c:pt idx="16">
                  <c:v>Total Norte de Santander</c:v>
                </c:pt>
                <c:pt idx="17">
                  <c:v>Total Quindío</c:v>
                </c:pt>
                <c:pt idx="18">
                  <c:v>Total Risaralda</c:v>
                </c:pt>
                <c:pt idx="19">
                  <c:v>Total Santander</c:v>
                </c:pt>
                <c:pt idx="20">
                  <c:v>Total Sucre</c:v>
                </c:pt>
                <c:pt idx="21">
                  <c:v>Total Tolima</c:v>
                </c:pt>
                <c:pt idx="22">
                  <c:v>Total Valle del Cauca</c:v>
                </c:pt>
              </c:strCache>
            </c:strRef>
          </c:cat>
          <c:val>
            <c:numRef>
              <c:f>'T-Admv.'!$I$89:$I$111</c:f>
              <c:numCache>
                <c:formatCode>0</c:formatCode>
                <c:ptCount val="23"/>
                <c:pt idx="0">
                  <c:v>300</c:v>
                </c:pt>
                <c:pt idx="1">
                  <c:v>293.22222222222223</c:v>
                </c:pt>
                <c:pt idx="2">
                  <c:v>404.33333333333331</c:v>
                </c:pt>
                <c:pt idx="3">
                  <c:v>338.83333333333331</c:v>
                </c:pt>
                <c:pt idx="4">
                  <c:v>372.83333333333331</c:v>
                </c:pt>
                <c:pt idx="5">
                  <c:v>191</c:v>
                </c:pt>
                <c:pt idx="6">
                  <c:v>155</c:v>
                </c:pt>
                <c:pt idx="7">
                  <c:v>212.2</c:v>
                </c:pt>
                <c:pt idx="8">
                  <c:v>335.75</c:v>
                </c:pt>
                <c:pt idx="9">
                  <c:v>292.33333333333331</c:v>
                </c:pt>
                <c:pt idx="10">
                  <c:v>338</c:v>
                </c:pt>
                <c:pt idx="11">
                  <c:v>420.16666666666669</c:v>
                </c:pt>
                <c:pt idx="12">
                  <c:v>130</c:v>
                </c:pt>
                <c:pt idx="13">
                  <c:v>327.25</c:v>
                </c:pt>
                <c:pt idx="14">
                  <c:v>327.60000000000002</c:v>
                </c:pt>
                <c:pt idx="15">
                  <c:v>310.16666666666669</c:v>
                </c:pt>
                <c:pt idx="16">
                  <c:v>384.8</c:v>
                </c:pt>
                <c:pt idx="17">
                  <c:v>317</c:v>
                </c:pt>
                <c:pt idx="18">
                  <c:v>452.5</c:v>
                </c:pt>
                <c:pt idx="19">
                  <c:v>627</c:v>
                </c:pt>
                <c:pt idx="20">
                  <c:v>273.75</c:v>
                </c:pt>
                <c:pt idx="21">
                  <c:v>275.16666666666669</c:v>
                </c:pt>
                <c:pt idx="22">
                  <c:v>346.33333333333331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4AD5-4F79-B15A-CA7476510A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0454976"/>
        <c:axId val="1430443552"/>
      </c:barChart>
      <c:catAx>
        <c:axId val="143045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0443552"/>
        <c:crosses val="autoZero"/>
        <c:auto val="1"/>
        <c:lblAlgn val="ctr"/>
        <c:lblOffset val="100"/>
        <c:noMultiLvlLbl val="0"/>
      </c:catAx>
      <c:valAx>
        <c:axId val="143044355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430454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2.5325010342103365E-2"/>
          <c:w val="0.96527777777777779"/>
          <c:h val="0.79648915955409127"/>
        </c:manualLayout>
      </c:layout>
      <c:barChart>
        <c:barDir val="col"/>
        <c:grouping val="clustered"/>
        <c:varyColors val="0"/>
        <c:ser>
          <c:idx val="0"/>
          <c:order val="0"/>
          <c:tx>
            <c:v>INGRESOS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(Discp.!$D$9,Discp.!$D$18,Discp.!$D$28,Discp.!$D$49)</c:f>
              <c:numCache>
                <c:formatCode>0</c:formatCode>
                <c:ptCount val="4"/>
                <c:pt idx="0">
                  <c:v>339.5</c:v>
                </c:pt>
                <c:pt idx="1">
                  <c:v>343.5</c:v>
                </c:pt>
                <c:pt idx="2">
                  <c:v>403.5</c:v>
                </c:pt>
                <c:pt idx="3">
                  <c:v>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81-4A4C-B7EB-3EE6690EBA3E}"/>
            </c:ext>
          </c:extLst>
        </c:ser>
        <c:ser>
          <c:idx val="1"/>
          <c:order val="1"/>
          <c:tx>
            <c:v>EGRESOS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4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</c:numLit>
          </c:cat>
          <c:val>
            <c:numRef>
              <c:f>(Discp.!$G$9,Discp.!$G$18,Discp.!$G$28,Discp.!$G$49)</c:f>
              <c:numCache>
                <c:formatCode>0</c:formatCode>
                <c:ptCount val="4"/>
                <c:pt idx="0">
                  <c:v>221.5</c:v>
                </c:pt>
                <c:pt idx="1">
                  <c:v>315.5</c:v>
                </c:pt>
                <c:pt idx="2">
                  <c:v>396.5</c:v>
                </c:pt>
                <c:pt idx="3">
                  <c:v>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81-4A4C-B7EB-3EE6690EBA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0458784"/>
        <c:axId val="1430447904"/>
      </c:barChart>
      <c:catAx>
        <c:axId val="14304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47904"/>
        <c:crosses val="autoZero"/>
        <c:auto val="1"/>
        <c:lblAlgn val="ctr"/>
        <c:lblOffset val="100"/>
        <c:noMultiLvlLbl val="0"/>
      </c:catAx>
      <c:valAx>
        <c:axId val="143044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045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52734033245839"/>
          <c:y val="0.92190923385770784"/>
          <c:w val="0.23494531933508311"/>
          <c:h val="5.276575580018875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Discp.!$D$69</c:f>
              <c:strCache>
                <c:ptCount val="1"/>
                <c:pt idx="0">
                  <c:v>INGRESO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E0-483D-A45C-9B80308B835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2E0-483D-A45C-9B80308B8357}"/>
              </c:ext>
            </c:extLst>
          </c:dPt>
          <c:dLbls>
            <c:dLbl>
              <c:idx val="3"/>
              <c:layout>
                <c:manualLayout>
                  <c:x val="6.927866508413128E-3"/>
                  <c:y val="1.8572793431489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E2-41BB-A14F-165813721AA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1946646409966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11466033652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E2-41BB-A14F-165813721AA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463463168057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67214008124311E-2"/>
                  <c:y val="-6.80994558914055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6347143364768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92786650841310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E2-41BB-A14F-165813721AA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9204137164997487E-3"/>
                  <c:y val="4.5411539393974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01951947520870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3463463168057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4.1452071504714545E-3"/>
                  <c:y val="-8.32922002197829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5.019519475208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2E0-483D-A45C-9B80308B83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Discp.!$B$70:$B$90</c:f>
              <c:strCache>
                <c:ptCount val="21"/>
                <c:pt idx="0">
                  <c:v>Total Atlántico</c:v>
                </c:pt>
                <c:pt idx="1">
                  <c:v>Total Bolívar</c:v>
                </c:pt>
                <c:pt idx="2">
                  <c:v>Total Boyacá</c:v>
                </c:pt>
                <c:pt idx="3">
                  <c:v>Total Caldas</c:v>
                </c:pt>
                <c:pt idx="4">
                  <c:v>Total Caquetá</c:v>
                </c:pt>
                <c:pt idx="5">
                  <c:v>Total Cauca</c:v>
                </c:pt>
                <c:pt idx="6">
                  <c:v>Total Cesar</c:v>
                </c:pt>
                <c:pt idx="7">
                  <c:v>Total Chocó</c:v>
                </c:pt>
                <c:pt idx="8">
                  <c:v>Total Córdoba</c:v>
                </c:pt>
                <c:pt idx="9">
                  <c:v>Total Huila</c:v>
                </c:pt>
                <c:pt idx="10">
                  <c:v>Total La Guajira</c:v>
                </c:pt>
                <c:pt idx="11">
                  <c:v>Total Magdalena</c:v>
                </c:pt>
                <c:pt idx="12">
                  <c:v>Total Meta</c:v>
                </c:pt>
                <c:pt idx="13">
                  <c:v>Total Nariño</c:v>
                </c:pt>
                <c:pt idx="14">
                  <c:v>Total Norte de Santander</c:v>
                </c:pt>
                <c:pt idx="15">
                  <c:v>Total Quindío</c:v>
                </c:pt>
                <c:pt idx="16">
                  <c:v>Total Risaralda</c:v>
                </c:pt>
                <c:pt idx="17">
                  <c:v>Total Santander</c:v>
                </c:pt>
                <c:pt idx="18">
                  <c:v>Total Sucre</c:v>
                </c:pt>
                <c:pt idx="19">
                  <c:v>Total Tolima</c:v>
                </c:pt>
                <c:pt idx="20">
                  <c:v>Total Valle del Cauca</c:v>
                </c:pt>
              </c:strCache>
            </c:strRef>
          </c:cat>
          <c:val>
            <c:numRef>
              <c:f>Discp.!$E$70:$E$90</c:f>
              <c:numCache>
                <c:formatCode>#,##0</c:formatCode>
                <c:ptCount val="21"/>
                <c:pt idx="0">
                  <c:v>548</c:v>
                </c:pt>
                <c:pt idx="1">
                  <c:v>417</c:v>
                </c:pt>
                <c:pt idx="2">
                  <c:v>537</c:v>
                </c:pt>
                <c:pt idx="3">
                  <c:v>244.5</c:v>
                </c:pt>
                <c:pt idx="4">
                  <c:v>181</c:v>
                </c:pt>
                <c:pt idx="5">
                  <c:v>238</c:v>
                </c:pt>
                <c:pt idx="6">
                  <c:v>316</c:v>
                </c:pt>
                <c:pt idx="7">
                  <c:v>132.5</c:v>
                </c:pt>
                <c:pt idx="8">
                  <c:v>281</c:v>
                </c:pt>
                <c:pt idx="9">
                  <c:v>387</c:v>
                </c:pt>
                <c:pt idx="10">
                  <c:v>153.5</c:v>
                </c:pt>
                <c:pt idx="11">
                  <c:v>345</c:v>
                </c:pt>
                <c:pt idx="12">
                  <c:v>399.5</c:v>
                </c:pt>
                <c:pt idx="13">
                  <c:v>395</c:v>
                </c:pt>
                <c:pt idx="14">
                  <c:v>548.5</c:v>
                </c:pt>
                <c:pt idx="15">
                  <c:v>220</c:v>
                </c:pt>
                <c:pt idx="16">
                  <c:v>302.5</c:v>
                </c:pt>
                <c:pt idx="17">
                  <c:v>501.33333333333331</c:v>
                </c:pt>
                <c:pt idx="18">
                  <c:v>230.5</c:v>
                </c:pt>
                <c:pt idx="19">
                  <c:v>517.5</c:v>
                </c:pt>
                <c:pt idx="20">
                  <c:v>889.66666666666663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2E0-483D-A45C-9B80308B8357}"/>
            </c:ext>
          </c:extLst>
        </c:ser>
        <c:ser>
          <c:idx val="1"/>
          <c:order val="1"/>
          <c:tx>
            <c:strRef>
              <c:f>Discp.!$F$69</c:f>
              <c:strCache>
                <c:ptCount val="1"/>
                <c:pt idx="0">
                  <c:v>EGRESO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E0-483D-A45C-9B80308B835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2E0-483D-A45C-9B80308B8357}"/>
              </c:ext>
            </c:extLst>
          </c:dPt>
          <c:dLbls>
            <c:dLbl>
              <c:idx val="0"/>
              <c:layout>
                <c:manualLayout>
                  <c:x val="4.0640392341990909E-3"/>
                  <c:y val="1.114367605889411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FF0000"/>
                        </a:solidFill>
                      </a:defRPr>
                    </a:pPr>
                    <a:fld id="{B56F6E9F-9A0F-410A-AADC-451556F3DD67}" type="VALUE">
                      <a:rPr lang="en-US" sz="1200"/>
                      <a:pPr>
                        <a:defRPr sz="12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2E0-483D-A45C-9B80308B8357}"/>
                </c:ext>
                <c:ext xmlns:c15="http://schemas.microsoft.com/office/drawing/2012/chart" uri="{CE6537A1-D6FC-4f65-9D91-7224C49458BB}">
                  <c15:layout>
                    <c:manualLayout>
                      <c:w val="3.8528604843327131E-2"/>
                      <c:h val="3.883811174320913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7318964756360993E-3"/>
                  <c:y val="1.1143676058894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1951947520858E-3"/>
                  <c:y val="2.6041661326759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926926336114403E-3"/>
                  <c:y val="1.041666453070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648752518931372E-3"/>
                  <c:y val="7.8124044177560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840092730856968E-2"/>
                  <c:y val="7.9620249258587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34634631680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1515220413618727E-3"/>
                  <c:y val="7.8434222843395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6926926336114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266120668237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019519475208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6926926336114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1628590339756917E-3"/>
                  <c:y val="5.4681337212651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5.4495905011778126E-3"/>
                  <c:y val="2.666666666666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6731731584028601E-3"/>
                  <c:y val="5.2083322653517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3463463168057202E-3"/>
                  <c:y val="5.2083322653517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7.266120668237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6731731584027373E-3"/>
                  <c:y val="7.8124983980276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6.6926926336114403E-3"/>
                  <c:y val="5.2083322653517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2E0-483D-A45C-9B80308B835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5.44959050117781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2E0-483D-A45C-9B80308B835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Discp.!$B$70:$B$90</c:f>
              <c:strCache>
                <c:ptCount val="21"/>
                <c:pt idx="0">
                  <c:v>Total Atlántico</c:v>
                </c:pt>
                <c:pt idx="1">
                  <c:v>Total Bolívar</c:v>
                </c:pt>
                <c:pt idx="2">
                  <c:v>Total Boyacá</c:v>
                </c:pt>
                <c:pt idx="3">
                  <c:v>Total Caldas</c:v>
                </c:pt>
                <c:pt idx="4">
                  <c:v>Total Caquetá</c:v>
                </c:pt>
                <c:pt idx="5">
                  <c:v>Total Cauca</c:v>
                </c:pt>
                <c:pt idx="6">
                  <c:v>Total Cesar</c:v>
                </c:pt>
                <c:pt idx="7">
                  <c:v>Total Chocó</c:v>
                </c:pt>
                <c:pt idx="8">
                  <c:v>Total Córdoba</c:v>
                </c:pt>
                <c:pt idx="9">
                  <c:v>Total Huila</c:v>
                </c:pt>
                <c:pt idx="10">
                  <c:v>Total La Guajira</c:v>
                </c:pt>
                <c:pt idx="11">
                  <c:v>Total Magdalena</c:v>
                </c:pt>
                <c:pt idx="12">
                  <c:v>Total Meta</c:v>
                </c:pt>
                <c:pt idx="13">
                  <c:v>Total Nariño</c:v>
                </c:pt>
                <c:pt idx="14">
                  <c:v>Total Norte de Santander</c:v>
                </c:pt>
                <c:pt idx="15">
                  <c:v>Total Quindío</c:v>
                </c:pt>
                <c:pt idx="16">
                  <c:v>Total Risaralda</c:v>
                </c:pt>
                <c:pt idx="17">
                  <c:v>Total Santander</c:v>
                </c:pt>
                <c:pt idx="18">
                  <c:v>Total Sucre</c:v>
                </c:pt>
                <c:pt idx="19">
                  <c:v>Total Tolima</c:v>
                </c:pt>
                <c:pt idx="20">
                  <c:v>Total Valle del Cauca</c:v>
                </c:pt>
              </c:strCache>
            </c:strRef>
          </c:cat>
          <c:val>
            <c:numRef>
              <c:f>Discp.!$G$70:$G$90</c:f>
              <c:numCache>
                <c:formatCode>#,##0</c:formatCode>
                <c:ptCount val="21"/>
                <c:pt idx="0">
                  <c:v>375.66666666666669</c:v>
                </c:pt>
                <c:pt idx="1">
                  <c:v>398</c:v>
                </c:pt>
                <c:pt idx="2">
                  <c:v>253.5</c:v>
                </c:pt>
                <c:pt idx="3">
                  <c:v>233.5</c:v>
                </c:pt>
                <c:pt idx="4">
                  <c:v>153.5</c:v>
                </c:pt>
                <c:pt idx="5">
                  <c:v>208.5</c:v>
                </c:pt>
                <c:pt idx="6">
                  <c:v>314.5</c:v>
                </c:pt>
                <c:pt idx="7">
                  <c:v>99.5</c:v>
                </c:pt>
                <c:pt idx="8">
                  <c:v>372</c:v>
                </c:pt>
                <c:pt idx="9">
                  <c:v>498</c:v>
                </c:pt>
                <c:pt idx="10">
                  <c:v>97</c:v>
                </c:pt>
                <c:pt idx="11">
                  <c:v>230</c:v>
                </c:pt>
                <c:pt idx="12">
                  <c:v>250</c:v>
                </c:pt>
                <c:pt idx="13">
                  <c:v>413</c:v>
                </c:pt>
                <c:pt idx="14">
                  <c:v>695.5</c:v>
                </c:pt>
                <c:pt idx="15">
                  <c:v>218</c:v>
                </c:pt>
                <c:pt idx="16">
                  <c:v>232</c:v>
                </c:pt>
                <c:pt idx="17">
                  <c:v>432.33333333333331</c:v>
                </c:pt>
                <c:pt idx="18">
                  <c:v>200.5</c:v>
                </c:pt>
                <c:pt idx="19">
                  <c:v>633.5</c:v>
                </c:pt>
                <c:pt idx="20">
                  <c:v>1158.6666666666667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A2E0-483D-A45C-9B80308B83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0448448"/>
        <c:axId val="1430429952"/>
      </c:barChart>
      <c:catAx>
        <c:axId val="143044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0429952"/>
        <c:crosses val="autoZero"/>
        <c:auto val="1"/>
        <c:lblAlgn val="ctr"/>
        <c:lblOffset val="100"/>
        <c:noMultiLvlLbl val="0"/>
      </c:catAx>
      <c:valAx>
        <c:axId val="14304299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30448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45896665687194E-2"/>
          <c:y val="9.0276344073611944E-2"/>
          <c:w val="0.92100492834079195"/>
          <c:h val="0.8062682083273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Hoja1!$F$7</c:f>
              <c:strCache>
                <c:ptCount val="1"/>
                <c:pt idx="0">
                  <c:v>No aplicadas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Hoja1!$E$8:$E$12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Hoja1!$F$8:$F$12</c:f>
              <c:numCache>
                <c:formatCode>General</c:formatCode>
                <c:ptCount val="5"/>
                <c:pt idx="0">
                  <c:v>67</c:v>
                </c:pt>
                <c:pt idx="1">
                  <c:v>78</c:v>
                </c:pt>
                <c:pt idx="2">
                  <c:v>122</c:v>
                </c:pt>
                <c:pt idx="3">
                  <c:v>123</c:v>
                </c:pt>
                <c:pt idx="4">
                  <c:v>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A-4E9F-8763-ADA180B834E1}"/>
            </c:ext>
          </c:extLst>
        </c:ser>
        <c:ser>
          <c:idx val="1"/>
          <c:order val="1"/>
          <c:tx>
            <c:strRef>
              <c:f>Hoja1!$G$7</c:f>
              <c:strCache>
                <c:ptCount val="1"/>
                <c:pt idx="0">
                  <c:v>Aplicadas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18466774129487E-17"/>
                  <c:y val="-3.394433129667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DA-4E9F-8763-ADA180B834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073319755600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DA-4E9F-8763-ADA180B834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752206381534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DA-4E9F-8763-ADA180B834E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091649694501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2DA-4E9F-8763-ADA180B834E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984012789768186E-3"/>
                  <c:y val="-6.4494229463679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DA-4E9F-8763-ADA180B834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Hoja1!$E$8:$E$12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Hoja1!$G$8:$G$12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8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DA-4E9F-8763-ADA180B83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0456064"/>
        <c:axId val="1430431040"/>
      </c:barChart>
      <c:catAx>
        <c:axId val="14304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31040"/>
        <c:crosses val="autoZero"/>
        <c:auto val="1"/>
        <c:lblAlgn val="ctr"/>
        <c:lblOffset val="100"/>
        <c:noMultiLvlLbl val="0"/>
      </c:catAx>
      <c:valAx>
        <c:axId val="14304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04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31481756440353"/>
          <c:y val="1.7783203413020927E-2"/>
          <c:w val="0.38264556793793419"/>
          <c:h val="7.5659828058085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'C-Cto'!$D$222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9-420D-83C9-9C19A9F568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A9-420D-83C9-9C19A9F56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A9-420D-83C9-9C19A9F568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'C-Cto'!$C$223:$C$225</c:f>
              <c:strCache>
                <c:ptCount val="3"/>
                <c:pt idx="0">
                  <c:v>Neiva</c:v>
                </c:pt>
                <c:pt idx="1">
                  <c:v>Garzón</c:v>
                </c:pt>
                <c:pt idx="2">
                  <c:v>Pitalito</c:v>
                </c:pt>
              </c:strCache>
            </c:strRef>
          </c:cat>
          <c:val>
            <c:numRef>
              <c:f>'C-Cto'!$D$223:$D$225</c:f>
              <c:numCache>
                <c:formatCode>General</c:formatCode>
                <c:ptCount val="3"/>
                <c:pt idx="0">
                  <c:v>219</c:v>
                </c:pt>
                <c:pt idx="1">
                  <c:v>105</c:v>
                </c:pt>
                <c:pt idx="2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A9-420D-83C9-9C19A9F56851}"/>
            </c:ext>
          </c:extLst>
        </c:ser>
        <c:ser>
          <c:idx val="1"/>
          <c:order val="1"/>
          <c:tx>
            <c:strRef>
              <c:f>'C-Cto'!$E$222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FA9-420D-83C9-9C19A9F568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FA9-420D-83C9-9C19A9F56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FA9-420D-83C9-9C19A9F56851}"/>
              </c:ext>
            </c:extLst>
          </c:dPt>
          <c:cat>
            <c:strRef>
              <c:f>'C-Cto'!$C$223:$C$225</c:f>
              <c:strCache>
                <c:ptCount val="3"/>
                <c:pt idx="0">
                  <c:v>Neiva</c:v>
                </c:pt>
                <c:pt idx="1">
                  <c:v>Garzón</c:v>
                </c:pt>
                <c:pt idx="2">
                  <c:v>Pitalito</c:v>
                </c:pt>
              </c:strCache>
            </c:strRef>
          </c:cat>
          <c:val>
            <c:numRef>
              <c:f>'C-Cto'!$E$223:$E$225</c:f>
              <c:numCache>
                <c:formatCode>General</c:formatCode>
                <c:ptCount val="3"/>
                <c:pt idx="0">
                  <c:v>175</c:v>
                </c:pt>
                <c:pt idx="1">
                  <c:v>66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FA9-420D-83C9-9C19A9F56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'C-Cto'!$E$222</c:f>
              <c:strCache>
                <c:ptCount val="1"/>
                <c:pt idx="0">
                  <c:v>EGRESOS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B2-49C8-B209-5D855EFAE4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B2-49C8-B209-5D855EFAE4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B2-49C8-B209-5D855EFAE4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'C-Cto'!$C$223:$C$225</c:f>
              <c:strCache>
                <c:ptCount val="3"/>
                <c:pt idx="0">
                  <c:v>Neiva</c:v>
                </c:pt>
                <c:pt idx="1">
                  <c:v>Garzón</c:v>
                </c:pt>
                <c:pt idx="2">
                  <c:v>Pitalito</c:v>
                </c:pt>
              </c:strCache>
            </c:strRef>
          </c:cat>
          <c:val>
            <c:numRef>
              <c:f>'C-Cto'!$E$223:$E$225</c:f>
              <c:numCache>
                <c:formatCode>General</c:formatCode>
                <c:ptCount val="3"/>
                <c:pt idx="0">
                  <c:v>175</c:v>
                </c:pt>
                <c:pt idx="1">
                  <c:v>66</c:v>
                </c:pt>
                <c:pt idx="2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B2-49C8-B209-5D855EFAE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'C-Cto'!$D$222</c15:sqref>
                        </c15:formulaRef>
                      </c:ext>
                    </c:extLst>
                    <c:strCache>
                      <c:ptCount val="1"/>
                      <c:pt idx="0">
                        <c:v>INGRESOS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D6B2-49C8-B209-5D855EFAE41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D6B2-49C8-B209-5D855EFAE41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D6B2-49C8-B209-5D855EFAE41F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'C-Cto'!$C$223:$C$225</c15:sqref>
                        </c15:formulaRef>
                      </c:ext>
                    </c:extLst>
                    <c:strCache>
                      <c:ptCount val="3"/>
                      <c:pt idx="0">
                        <c:v>Neiva</c:v>
                      </c:pt>
                      <c:pt idx="1">
                        <c:v>Garzón</c:v>
                      </c:pt>
                      <c:pt idx="2">
                        <c:v>Pitalito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'C-Cto'!$D$223:$D$225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219</c:v>
                      </c:pt>
                      <c:pt idx="1">
                        <c:v>105</c:v>
                      </c:pt>
                      <c:pt idx="2">
                        <c:v>108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D6B2-49C8-B209-5D855EFAE41F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0.35038</cdr:x>
      <cdr:y>0.08567</cdr:y>
    </cdr:from>
    <cdr:to>
      <cdr:x>0.39763</cdr:x>
      <cdr:y>0.14701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002F8EE-2932-4195-8FB2-5D3C18314AA9}"/>
            </a:ext>
          </a:extLst>
        </cdr:cNvPr>
        <cdr:cNvSpPr txBox="1"/>
      </cdr:nvSpPr>
      <cdr:spPr>
        <a:xfrm xmlns:a="http://schemas.openxmlformats.org/drawingml/2006/main">
          <a:off x="3203848" y="515845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/>
            <a:t>2°</a:t>
          </a:r>
        </a:p>
      </cdr:txBody>
    </cdr:sp>
  </cdr:relSizeAnchor>
  <cdr:relSizeAnchor xmlns:cdr="http://schemas.openxmlformats.org/drawingml/2006/chartDrawing">
    <cdr:from>
      <cdr:x>0.8465</cdr:x>
      <cdr:y>0.21168</cdr:y>
    </cdr:from>
    <cdr:to>
      <cdr:x>0.89374</cdr:x>
      <cdr:y>0.27302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002F8EE-2932-4195-8FB2-5D3C18314AA9}"/>
            </a:ext>
          </a:extLst>
        </cdr:cNvPr>
        <cdr:cNvSpPr txBox="1"/>
      </cdr:nvSpPr>
      <cdr:spPr>
        <a:xfrm xmlns:a="http://schemas.openxmlformats.org/drawingml/2006/main">
          <a:off x="7740352" y="1274603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/>
            <a:t>2°</a:t>
          </a:r>
        </a:p>
      </cdr:txBody>
    </cdr:sp>
  </cdr:relSizeAnchor>
  <cdr:relSizeAnchor xmlns:cdr="http://schemas.openxmlformats.org/drawingml/2006/chartDrawing">
    <cdr:from>
      <cdr:x>0.50788</cdr:x>
      <cdr:y>0.19806</cdr:y>
    </cdr:from>
    <cdr:to>
      <cdr:x>0.55512</cdr:x>
      <cdr:y>0.2594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002F8EE-2932-4195-8FB2-5D3C18314AA9}"/>
            </a:ext>
          </a:extLst>
        </cdr:cNvPr>
        <cdr:cNvSpPr txBox="1"/>
      </cdr:nvSpPr>
      <cdr:spPr>
        <a:xfrm xmlns:a="http://schemas.openxmlformats.org/drawingml/2006/main">
          <a:off x="4644010" y="1192574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/>
            <a:t>2°</a:t>
          </a:r>
        </a:p>
      </cdr:txBody>
    </cdr:sp>
  </cdr:relSizeAnchor>
  <cdr:relSizeAnchor xmlns:cdr="http://schemas.openxmlformats.org/drawingml/2006/chartDrawing">
    <cdr:from>
      <cdr:x>0.04622</cdr:x>
      <cdr:y>0.23702</cdr:y>
    </cdr:from>
    <cdr:to>
      <cdr:x>0.09347</cdr:x>
      <cdr:y>0.29836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002F8EE-2932-4195-8FB2-5D3C18314AA9}"/>
            </a:ext>
          </a:extLst>
        </cdr:cNvPr>
        <cdr:cNvSpPr txBox="1"/>
      </cdr:nvSpPr>
      <cdr:spPr>
        <a:xfrm xmlns:a="http://schemas.openxmlformats.org/drawingml/2006/main">
          <a:off x="422668" y="1427165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/>
            <a:t>5°</a:t>
          </a:r>
        </a:p>
      </cdr:txBody>
    </cdr:sp>
  </cdr:relSizeAnchor>
  <cdr:relSizeAnchor xmlns:cdr="http://schemas.openxmlformats.org/drawingml/2006/chartDrawing">
    <cdr:from>
      <cdr:x>0.21251</cdr:x>
      <cdr:y>0.23831</cdr:y>
    </cdr:from>
    <cdr:to>
      <cdr:x>0.25976</cdr:x>
      <cdr:y>0.29965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4B930B59-A938-414B-8890-BAC7F60BB5E8}"/>
            </a:ext>
          </a:extLst>
        </cdr:cNvPr>
        <cdr:cNvSpPr txBox="1"/>
      </cdr:nvSpPr>
      <cdr:spPr>
        <a:xfrm xmlns:a="http://schemas.openxmlformats.org/drawingml/2006/main">
          <a:off x="1943200" y="1434957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dirty="0"/>
            <a:t>5°</a:t>
          </a:r>
          <a:endParaRPr lang="es-MX" dirty="0"/>
        </a:p>
      </cdr:txBody>
    </cdr:sp>
  </cdr:relSizeAnchor>
  <cdr:relSizeAnchor xmlns:cdr="http://schemas.openxmlformats.org/drawingml/2006/chartDrawing">
    <cdr:from>
      <cdr:x>0.45425</cdr:x>
      <cdr:y>0.23831</cdr:y>
    </cdr:from>
    <cdr:to>
      <cdr:x>0.5015</cdr:x>
      <cdr:y>0.29965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35CC0479-BC91-4E1C-A94F-4B017A316E73}"/>
            </a:ext>
          </a:extLst>
        </cdr:cNvPr>
        <cdr:cNvSpPr txBox="1"/>
      </cdr:nvSpPr>
      <cdr:spPr>
        <a:xfrm xmlns:a="http://schemas.openxmlformats.org/drawingml/2006/main">
          <a:off x="4153659" y="1434957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dirty="0"/>
            <a:t>5°</a:t>
          </a:r>
          <a:endParaRPr lang="es-MX" dirty="0"/>
        </a:p>
      </cdr:txBody>
    </cdr:sp>
  </cdr:relSizeAnchor>
  <cdr:relSizeAnchor xmlns:cdr="http://schemas.openxmlformats.org/drawingml/2006/chartDrawing">
    <cdr:from>
      <cdr:x>0.79137</cdr:x>
      <cdr:y>0.24171</cdr:y>
    </cdr:from>
    <cdr:to>
      <cdr:x>0.83862</cdr:x>
      <cdr:y>0.30305</cdr:y>
    </cdr:to>
    <cdr:sp macro="" textlink="">
      <cdr:nvSpPr>
        <cdr:cNvPr id="1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35CC0479-BC91-4E1C-A94F-4B017A316E73}"/>
            </a:ext>
          </a:extLst>
        </cdr:cNvPr>
        <cdr:cNvSpPr txBox="1"/>
      </cdr:nvSpPr>
      <cdr:spPr>
        <a:xfrm xmlns:a="http://schemas.openxmlformats.org/drawingml/2006/main">
          <a:off x="7236296" y="1455393"/>
          <a:ext cx="43204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dirty="0"/>
            <a:t>4°</a:t>
          </a:r>
          <a:endParaRPr lang="es-MX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0.31579</cdr:x>
      <cdr:y>0.32214</cdr:y>
    </cdr:from>
    <cdr:to>
      <cdr:x>0.42287</cdr:x>
      <cdr:y>0.38657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4879BB3E-544C-406B-A6F7-9D6F5956EC58}"/>
            </a:ext>
          </a:extLst>
        </cdr:cNvPr>
        <cdr:cNvSpPr txBox="1"/>
      </cdr:nvSpPr>
      <cdr:spPr>
        <a:xfrm xmlns:a="http://schemas.openxmlformats.org/drawingml/2006/main">
          <a:off x="2376263" y="1800200"/>
          <a:ext cx="80579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35%</a:t>
          </a:r>
          <a:endParaRPr lang="es-MX" sz="1800" dirty="0"/>
        </a:p>
      </cdr:txBody>
    </cdr:sp>
  </cdr:relSizeAnchor>
  <cdr:relSizeAnchor xmlns:cdr="http://schemas.openxmlformats.org/drawingml/2006/chartDrawing">
    <cdr:from>
      <cdr:x>0.42287</cdr:x>
      <cdr:y>0.48965</cdr:y>
    </cdr:from>
    <cdr:to>
      <cdr:x>0.51675</cdr:x>
      <cdr:y>0.56696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482AD345-2931-4403-90AE-27CF8AD83F3A}"/>
            </a:ext>
          </a:extLst>
        </cdr:cNvPr>
        <cdr:cNvSpPr txBox="1"/>
      </cdr:nvSpPr>
      <cdr:spPr>
        <a:xfrm xmlns:a="http://schemas.openxmlformats.org/drawingml/2006/main">
          <a:off x="3182059" y="2736304"/>
          <a:ext cx="70637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0.56459</cdr:x>
      <cdr:y>0.32214</cdr:y>
    </cdr:from>
    <cdr:to>
      <cdr:x>0.69856</cdr:x>
      <cdr:y>0.39945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761966BA-1BC2-4DAB-A124-5C0D2BD35153}"/>
            </a:ext>
          </a:extLst>
        </cdr:cNvPr>
        <cdr:cNvSpPr txBox="1"/>
      </cdr:nvSpPr>
      <cdr:spPr>
        <a:xfrm xmlns:a="http://schemas.openxmlformats.org/drawingml/2006/main">
          <a:off x="4248472" y="1800200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43%</a:t>
          </a:r>
        </a:p>
      </cdr:txBody>
    </cdr:sp>
  </cdr:relSizeAnchor>
  <cdr:relSizeAnchor xmlns:cdr="http://schemas.openxmlformats.org/drawingml/2006/chartDrawing">
    <cdr:from>
      <cdr:x>0.42702</cdr:x>
      <cdr:y>0.45499</cdr:y>
    </cdr:from>
    <cdr:to>
      <cdr:x>0.52272</cdr:x>
      <cdr:y>0.50653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7E52BF1A-133F-461E-8552-CC96EC2D33A9}"/>
            </a:ext>
          </a:extLst>
        </cdr:cNvPr>
        <cdr:cNvSpPr txBox="1"/>
      </cdr:nvSpPr>
      <cdr:spPr>
        <a:xfrm xmlns:a="http://schemas.openxmlformats.org/drawingml/2006/main">
          <a:off x="3213270" y="254259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25%</a:t>
          </a:r>
        </a:p>
      </cdr:txBody>
    </cdr:sp>
  </cdr:relSizeAnchor>
  <cdr:relSizeAnchor xmlns:cdr="http://schemas.openxmlformats.org/drawingml/2006/chartDrawing">
    <cdr:from>
      <cdr:x>0.36364</cdr:x>
      <cdr:y>0.2706</cdr:y>
    </cdr:from>
    <cdr:to>
      <cdr:x>0.45933</cdr:x>
      <cdr:y>0.33502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xmlns="" id="{FD36000D-D312-4C8C-B8A2-C7047A3236A3}"/>
            </a:ext>
          </a:extLst>
        </cdr:cNvPr>
        <cdr:cNvSpPr txBox="1"/>
      </cdr:nvSpPr>
      <cdr:spPr>
        <a:xfrm xmlns:a="http://schemas.openxmlformats.org/drawingml/2006/main">
          <a:off x="2736304" y="151216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32%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0.45631</cdr:x>
      <cdr:y>0.48957</cdr:y>
    </cdr:from>
    <cdr:to>
      <cdr:x>0.58252</cdr:x>
      <cdr:y>0.57975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5D855CD6-2DCC-436E-AC19-5660A96FE6AF}"/>
            </a:ext>
          </a:extLst>
        </cdr:cNvPr>
        <cdr:cNvSpPr txBox="1"/>
      </cdr:nvSpPr>
      <cdr:spPr>
        <a:xfrm xmlns:a="http://schemas.openxmlformats.org/drawingml/2006/main">
          <a:off x="3384376" y="273630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37%</a:t>
          </a:r>
        </a:p>
      </cdr:txBody>
    </cdr:sp>
  </cdr:relSizeAnchor>
  <cdr:relSizeAnchor xmlns:cdr="http://schemas.openxmlformats.org/drawingml/2006/chartDrawing">
    <cdr:from>
      <cdr:x>0.61165</cdr:x>
      <cdr:y>0.29632</cdr:y>
    </cdr:from>
    <cdr:to>
      <cdr:x>0.73786</cdr:x>
      <cdr:y>0.3865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A0617628-AA8E-4A10-A987-494426485F12}"/>
            </a:ext>
          </a:extLst>
        </cdr:cNvPr>
        <cdr:cNvSpPr txBox="1"/>
      </cdr:nvSpPr>
      <cdr:spPr>
        <a:xfrm xmlns:a="http://schemas.openxmlformats.org/drawingml/2006/main">
          <a:off x="4536504" y="165618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31%</a:t>
          </a:r>
        </a:p>
      </cdr:txBody>
    </cdr:sp>
  </cdr:relSizeAnchor>
  <cdr:relSizeAnchor xmlns:cdr="http://schemas.openxmlformats.org/drawingml/2006/chartDrawing">
    <cdr:from>
      <cdr:x>0.27184</cdr:x>
      <cdr:y>0.3092</cdr:y>
    </cdr:from>
    <cdr:to>
      <cdr:x>0.37864</cdr:x>
      <cdr:y>0.36073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xmlns="" id="{80F279E5-86DC-4269-AC87-C873E3ED4B06}"/>
            </a:ext>
          </a:extLst>
        </cdr:cNvPr>
        <cdr:cNvSpPr txBox="1"/>
      </cdr:nvSpPr>
      <cdr:spPr>
        <a:xfrm xmlns:a="http://schemas.openxmlformats.org/drawingml/2006/main">
          <a:off x="2016224" y="1728192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21%</a:t>
          </a:r>
        </a:p>
      </cdr:txBody>
    </cdr:sp>
  </cdr:relSizeAnchor>
  <cdr:relSizeAnchor xmlns:cdr="http://schemas.openxmlformats.org/drawingml/2006/chartDrawing">
    <cdr:from>
      <cdr:x>0.41051</cdr:x>
      <cdr:y>0.24478</cdr:y>
    </cdr:from>
    <cdr:to>
      <cdr:x>0.49789</cdr:x>
      <cdr:y>0.29632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87CBF4A3-BAB9-4366-8811-A186C562EB5F}"/>
            </a:ext>
          </a:extLst>
        </cdr:cNvPr>
        <cdr:cNvSpPr txBox="1"/>
      </cdr:nvSpPr>
      <cdr:spPr>
        <a:xfrm xmlns:a="http://schemas.openxmlformats.org/drawingml/2006/main">
          <a:off x="3044715" y="136815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11%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0.47573</cdr:x>
      <cdr:y>0.50245</cdr:y>
    </cdr:from>
    <cdr:to>
      <cdr:x>0.60194</cdr:x>
      <cdr:y>0.59263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77FF02B6-269A-46D7-A0ED-F6D6DA728D0F}"/>
            </a:ext>
          </a:extLst>
        </cdr:cNvPr>
        <cdr:cNvSpPr txBox="1"/>
      </cdr:nvSpPr>
      <cdr:spPr>
        <a:xfrm xmlns:a="http://schemas.openxmlformats.org/drawingml/2006/main">
          <a:off x="3528392" y="2808312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37%</a:t>
          </a:r>
        </a:p>
      </cdr:txBody>
    </cdr:sp>
  </cdr:relSizeAnchor>
  <cdr:relSizeAnchor xmlns:cdr="http://schemas.openxmlformats.org/drawingml/2006/chartDrawing">
    <cdr:from>
      <cdr:x>0.58252</cdr:x>
      <cdr:y>0.32208</cdr:y>
    </cdr:from>
    <cdr:to>
      <cdr:x>0.68932</cdr:x>
      <cdr:y>0.3865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929A834B-AAD0-469A-B779-EBFFF3342230}"/>
            </a:ext>
          </a:extLst>
        </cdr:cNvPr>
        <cdr:cNvSpPr txBox="1"/>
      </cdr:nvSpPr>
      <cdr:spPr>
        <a:xfrm xmlns:a="http://schemas.openxmlformats.org/drawingml/2006/main">
          <a:off x="4320480" y="180020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30%</a:t>
          </a:r>
        </a:p>
      </cdr:txBody>
    </cdr:sp>
  </cdr:relSizeAnchor>
  <cdr:relSizeAnchor xmlns:cdr="http://schemas.openxmlformats.org/drawingml/2006/chartDrawing">
    <cdr:from>
      <cdr:x>0.26214</cdr:x>
      <cdr:y>0.32208</cdr:y>
    </cdr:from>
    <cdr:to>
      <cdr:x>0.36893</cdr:x>
      <cdr:y>0.37362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xmlns="" id="{3107F802-EECA-45A1-B4C4-F7C506E71EF1}"/>
            </a:ext>
          </a:extLst>
        </cdr:cNvPr>
        <cdr:cNvSpPr txBox="1"/>
      </cdr:nvSpPr>
      <cdr:spPr>
        <a:xfrm xmlns:a="http://schemas.openxmlformats.org/drawingml/2006/main">
          <a:off x="1944216" y="180020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21%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0.34314</cdr:x>
      <cdr:y>0.3092</cdr:y>
    </cdr:from>
    <cdr:to>
      <cdr:x>0.44118</cdr:x>
      <cdr:y>0.36073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3CB8FBE-B73F-4AE8-AED1-6F4995477518}"/>
            </a:ext>
          </a:extLst>
        </cdr:cNvPr>
        <cdr:cNvSpPr txBox="1"/>
      </cdr:nvSpPr>
      <cdr:spPr>
        <a:xfrm xmlns:a="http://schemas.openxmlformats.org/drawingml/2006/main">
          <a:off x="2520280" y="172819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25%</a:t>
          </a:r>
        </a:p>
      </cdr:txBody>
    </cdr:sp>
  </cdr:relSizeAnchor>
  <cdr:relSizeAnchor xmlns:cdr="http://schemas.openxmlformats.org/drawingml/2006/chartDrawing">
    <cdr:from>
      <cdr:x>0.34314</cdr:x>
      <cdr:y>0.42681</cdr:y>
    </cdr:from>
    <cdr:to>
      <cdr:x>0.43137</cdr:x>
      <cdr:y>0.49123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2FB844CE-53C9-4035-AC3A-430160267462}"/>
            </a:ext>
          </a:extLst>
        </cdr:cNvPr>
        <cdr:cNvSpPr txBox="1"/>
      </cdr:nvSpPr>
      <cdr:spPr>
        <a:xfrm xmlns:a="http://schemas.openxmlformats.org/drawingml/2006/main">
          <a:off x="2520280" y="23855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24%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0.62745</cdr:x>
      <cdr:y>0.37362</cdr:y>
    </cdr:from>
    <cdr:to>
      <cdr:x>0.73529</cdr:x>
      <cdr:y>0.43803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81FDC3FC-3DB2-4453-8371-BC8727C03BB1}"/>
            </a:ext>
          </a:extLst>
        </cdr:cNvPr>
        <cdr:cNvSpPr txBox="1"/>
      </cdr:nvSpPr>
      <cdr:spPr>
        <a:xfrm xmlns:a="http://schemas.openxmlformats.org/drawingml/2006/main">
          <a:off x="4608512" y="208823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56%</a:t>
          </a:r>
        </a:p>
      </cdr:txBody>
    </cdr:sp>
  </cdr:relSizeAnchor>
  <cdr:relSizeAnchor xmlns:cdr="http://schemas.openxmlformats.org/drawingml/2006/chartDrawing">
    <cdr:from>
      <cdr:x>0.36275</cdr:x>
      <cdr:y>0.27055</cdr:y>
    </cdr:from>
    <cdr:to>
      <cdr:x>0.45098</cdr:x>
      <cdr:y>0.33497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xmlns="" id="{E84F35E4-BF07-44CC-99C1-7D0084303A79}"/>
            </a:ext>
          </a:extLst>
        </cdr:cNvPr>
        <cdr:cNvSpPr txBox="1"/>
      </cdr:nvSpPr>
      <cdr:spPr>
        <a:xfrm xmlns:a="http://schemas.openxmlformats.org/drawingml/2006/main">
          <a:off x="2664296" y="151216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23%</a:t>
          </a:r>
          <a:endParaRPr lang="es-MX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0.27451</cdr:x>
      <cdr:y>0.47668</cdr:y>
    </cdr:from>
    <cdr:to>
      <cdr:x>0.37255</cdr:x>
      <cdr:y>0.5411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xmlns="" id="{06DFC6AF-EF52-4907-B3E3-69B510209750}"/>
            </a:ext>
          </a:extLst>
        </cdr:cNvPr>
        <cdr:cNvSpPr txBox="1"/>
      </cdr:nvSpPr>
      <cdr:spPr>
        <a:xfrm xmlns:a="http://schemas.openxmlformats.org/drawingml/2006/main">
          <a:off x="2016224" y="2664296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>
              <a:solidFill>
                <a:schemeClr val="bg1"/>
              </a:solidFill>
            </a:rPr>
            <a:t>21%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0.22549</cdr:x>
      <cdr:y>0.39938</cdr:y>
    </cdr:from>
    <cdr:to>
      <cdr:x>0.31373</cdr:x>
      <cdr:y>0.4638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933B922B-798F-4D11-83CA-4C11D34E2BB1}"/>
            </a:ext>
          </a:extLst>
        </cdr:cNvPr>
        <cdr:cNvSpPr txBox="1"/>
      </cdr:nvSpPr>
      <cdr:spPr>
        <a:xfrm xmlns:a="http://schemas.openxmlformats.org/drawingml/2006/main">
          <a:off x="1656184" y="223224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b="0" dirty="0">
              <a:solidFill>
                <a:schemeClr val="bg1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0.52941</cdr:x>
      <cdr:y>0.47668</cdr:y>
    </cdr:from>
    <cdr:to>
      <cdr:x>0.61765</cdr:x>
      <cdr:y>0.5411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C20724AE-CECA-42F7-AC7C-913EBBC70DBA}"/>
            </a:ext>
          </a:extLst>
        </cdr:cNvPr>
        <cdr:cNvSpPr txBox="1"/>
      </cdr:nvSpPr>
      <cdr:spPr>
        <a:xfrm xmlns:a="http://schemas.openxmlformats.org/drawingml/2006/main">
          <a:off x="3888432" y="266429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b="0" dirty="0">
              <a:solidFill>
                <a:schemeClr val="bg1"/>
              </a:solidFill>
            </a:rPr>
            <a:t>38%</a:t>
          </a:r>
        </a:p>
      </cdr:txBody>
    </cdr:sp>
  </cdr:relSizeAnchor>
  <cdr:relSizeAnchor xmlns:cdr="http://schemas.openxmlformats.org/drawingml/2006/chartDrawing">
    <cdr:from>
      <cdr:x>0.37932</cdr:x>
      <cdr:y>0.25767</cdr:y>
    </cdr:from>
    <cdr:to>
      <cdr:x>0.46755</cdr:x>
      <cdr:y>0.32208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F3F90B1F-7D33-4867-87B9-40CAF64A4754}"/>
            </a:ext>
          </a:extLst>
        </cdr:cNvPr>
        <cdr:cNvSpPr txBox="1"/>
      </cdr:nvSpPr>
      <cdr:spPr>
        <a:xfrm xmlns:a="http://schemas.openxmlformats.org/drawingml/2006/main">
          <a:off x="2786015" y="144016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b="0" dirty="0">
              <a:solidFill>
                <a:schemeClr val="bg1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0.55882</cdr:x>
      <cdr:y>0.25767</cdr:y>
    </cdr:from>
    <cdr:to>
      <cdr:x>0.64706</cdr:x>
      <cdr:y>0.32208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F3F90B1F-7D33-4867-87B9-40CAF64A4754}"/>
            </a:ext>
          </a:extLst>
        </cdr:cNvPr>
        <cdr:cNvSpPr txBox="1"/>
      </cdr:nvSpPr>
      <cdr:spPr>
        <a:xfrm xmlns:a="http://schemas.openxmlformats.org/drawingml/2006/main">
          <a:off x="4104456" y="144016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800" b="0" dirty="0">
              <a:solidFill>
                <a:schemeClr val="bg1"/>
              </a:solidFill>
            </a:rPr>
            <a:t>23%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0.85047</cdr:x>
      <cdr:y>0</cdr:y>
    </cdr:from>
    <cdr:to>
      <cdr:x>1</cdr:x>
      <cdr:y>0.12312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52B2F121-9858-41AF-B963-EFE333EE152F}"/>
            </a:ext>
          </a:extLst>
        </cdr:cNvPr>
        <cdr:cNvSpPr txBox="1"/>
      </cdr:nvSpPr>
      <cdr:spPr>
        <a:xfrm xmlns:a="http://schemas.openxmlformats.org/drawingml/2006/main">
          <a:off x="6552728" y="-1558290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800" b="1" dirty="0"/>
            <a:t>75%</a:t>
          </a:r>
        </a:p>
      </cdr:txBody>
    </cdr:sp>
  </cdr:relSizeAnchor>
  <cdr:relSizeAnchor xmlns:cdr="http://schemas.openxmlformats.org/drawingml/2006/chartDrawing">
    <cdr:from>
      <cdr:x>0.15888</cdr:x>
      <cdr:y>0.39981</cdr:y>
    </cdr:from>
    <cdr:to>
      <cdr:x>0.53271</cdr:x>
      <cdr:y>0.61526</cdr:y>
    </cdr:to>
    <cdr:cxnSp macro="">
      <cdr:nvCxnSpPr>
        <cdr:cNvPr id="12" name="Conector recto de flecha 11">
          <a:extLst xmlns:a="http://schemas.openxmlformats.org/drawingml/2006/main">
            <a:ext uri="{FF2B5EF4-FFF2-40B4-BE49-F238E27FC236}">
              <a16:creationId xmlns:a16="http://schemas.microsoft.com/office/drawing/2014/main" xmlns="" id="{C1C20BFC-D87A-458F-82F8-1A378BD424A0}"/>
            </a:ext>
          </a:extLst>
        </cdr:cNvPr>
        <cdr:cNvCxnSpPr/>
      </cdr:nvCxnSpPr>
      <cdr:spPr>
        <a:xfrm xmlns:a="http://schemas.openxmlformats.org/drawingml/2006/main" flipV="1">
          <a:off x="1224136" y="1870710"/>
          <a:ext cx="2880320" cy="1008114"/>
        </a:xfrm>
        <a:prstGeom xmlns:a="http://schemas.openxmlformats.org/drawingml/2006/main" prst="straightConnector1">
          <a:avLst/>
        </a:prstGeom>
        <a:ln xmlns:a="http://schemas.openxmlformats.org/drawingml/2006/main" w="38100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0.53271</cdr:x>
      <cdr:y>0.39981</cdr:y>
    </cdr:from>
    <cdr:to>
      <cdr:x>0.71963</cdr:x>
      <cdr:y>0.4152</cdr:y>
    </cdr:to>
    <cdr:cxnSp macro="">
      <cdr:nvCxnSpPr>
        <cdr:cNvPr id="20" name="Conector recto 19">
          <a:extLst xmlns:a="http://schemas.openxmlformats.org/drawingml/2006/main">
            <a:ext uri="{FF2B5EF4-FFF2-40B4-BE49-F238E27FC236}">
              <a16:creationId xmlns:a16="http://schemas.microsoft.com/office/drawing/2014/main" xmlns="" id="{AF355C80-68E9-45BD-B358-E28C98851094}"/>
            </a:ext>
          </a:extLst>
        </cdr:cNvPr>
        <cdr:cNvCxnSpPr/>
      </cdr:nvCxnSpPr>
      <cdr:spPr>
        <a:xfrm xmlns:a="http://schemas.openxmlformats.org/drawingml/2006/main">
          <a:off x="4104456" y="1870710"/>
          <a:ext cx="1440160" cy="72008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0.71963</cdr:x>
      <cdr:y>0.09202</cdr:y>
    </cdr:from>
    <cdr:to>
      <cdr:x>0.88785</cdr:x>
      <cdr:y>0.4152</cdr:y>
    </cdr:to>
    <cdr:cxnSp macro="">
      <cdr:nvCxnSpPr>
        <cdr:cNvPr id="22" name="Conector recto de flecha 21">
          <a:extLst xmlns:a="http://schemas.openxmlformats.org/drawingml/2006/main">
            <a:ext uri="{FF2B5EF4-FFF2-40B4-BE49-F238E27FC236}">
              <a16:creationId xmlns:a16="http://schemas.microsoft.com/office/drawing/2014/main" xmlns="" id="{22845A6B-76C6-4F0B-BD2D-DBE75672D018}"/>
            </a:ext>
          </a:extLst>
        </cdr:cNvPr>
        <cdr:cNvCxnSpPr/>
      </cdr:nvCxnSpPr>
      <cdr:spPr>
        <a:xfrm xmlns:a="http://schemas.openxmlformats.org/drawingml/2006/main" flipV="1">
          <a:off x="5544616" y="430550"/>
          <a:ext cx="1296144" cy="151216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0.88132</cdr:x>
      <cdr:y>0.09234</cdr:y>
    </cdr:from>
    <cdr:to>
      <cdr:x>1</cdr:x>
      <cdr:y>0.28776</cdr:y>
    </cdr:to>
    <cdr:sp macro="" textlink="">
      <cdr:nvSpPr>
        <cdr:cNvPr id="24" name="CuadroTexto 23">
          <a:extLst xmlns:a="http://schemas.openxmlformats.org/drawingml/2006/main">
            <a:ext uri="{FF2B5EF4-FFF2-40B4-BE49-F238E27FC236}">
              <a16:creationId xmlns:a16="http://schemas.microsoft.com/office/drawing/2014/main" xmlns="" id="{E523D29B-87A9-49A1-91A3-4FFF12520954}"/>
            </a:ext>
          </a:extLst>
        </cdr:cNvPr>
        <cdr:cNvSpPr txBox="1"/>
      </cdr:nvSpPr>
      <cdr:spPr>
        <a:xfrm xmlns:a="http://schemas.openxmlformats.org/drawingml/2006/main">
          <a:off x="7043005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0.4655</cdr:x>
      <cdr:y>0.16928</cdr:y>
    </cdr:from>
    <cdr:to>
      <cdr:x>0.63373</cdr:x>
      <cdr:y>0.2924</cdr:y>
    </cdr:to>
    <cdr:sp macro="" textlink="">
      <cdr:nvSpPr>
        <cdr:cNvPr id="25" name="CuadroTexto 24">
          <a:extLst xmlns:a="http://schemas.openxmlformats.org/drawingml/2006/main">
            <a:ext uri="{FF2B5EF4-FFF2-40B4-BE49-F238E27FC236}">
              <a16:creationId xmlns:a16="http://schemas.microsoft.com/office/drawing/2014/main" xmlns="" id="{E3F048C6-FE10-4D44-BD45-7AFFD5ECCF3F}"/>
            </a:ext>
          </a:extLst>
        </cdr:cNvPr>
        <cdr:cNvSpPr txBox="1"/>
      </cdr:nvSpPr>
      <cdr:spPr>
        <a:xfrm xmlns:a="http://schemas.openxmlformats.org/drawingml/2006/main">
          <a:off x="3586621" y="792088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800" b="1" dirty="0"/>
            <a:t>39%</a:t>
          </a:r>
          <a:endParaRPr lang="es-MX" sz="2000" b="1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1T16:34:53.2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2CBD-7214-49EF-A26C-329377D156B3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B296D-2B6B-4BB7-9984-DC6BC5E216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8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0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59AB-3994-47A3-9E32-54C88E7B6622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48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8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8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8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8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37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296D-2B6B-4BB7-9984-DC6BC5E21614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55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6E4E-2FCF-4B74-912C-07178427818E}" type="datetime1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90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0AD5-47EB-44FE-9360-21FCBEF6B05D}" type="datetime1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66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9025-B566-4D7A-8891-F7CED6DEAE63}" type="datetime1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1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8B49-9B85-4694-B18A-6FC01EB8A65F}" type="datetime1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49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360C-2D37-4DE2-BF80-3A5B226C6A53}" type="datetime1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63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47ED-68AA-44E7-BDF0-E5A52CA6810A}" type="datetime1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6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6C6-3E23-4597-A3A4-6DB96C7D7883}" type="datetime1">
              <a:rPr lang="es-ES" smtClean="0"/>
              <a:t>21/05/2020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76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5F78-D217-4815-8F68-D73083FA00ED}" type="datetime1">
              <a:rPr lang="es-ES" smtClean="0"/>
              <a:t>21/05/2020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07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E72E-4EFB-4FFC-A6D8-E069E3444BA1}" type="datetime1">
              <a:rPr lang="es-ES" smtClean="0"/>
              <a:t>21/05/2020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5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B75A-4910-403F-8BC6-141DE7B50A15}" type="datetime1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9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BDED-46AD-4B6C-B923-099C47FC1E20}" type="datetime1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993B-85EF-48F1-AB9E-5196C4CD5879}" type="datetime1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041F-816F-4CE2-A13F-4211866EEE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7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352328" y="1700808"/>
            <a:ext cx="6768752" cy="37444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Consejo Seccional de la Judicatura</a:t>
            </a:r>
          </a:p>
          <a:p>
            <a:r>
              <a:rPr lang="es-CO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Distrito Judicial del Huila</a:t>
            </a:r>
            <a:endParaRPr lang="es-ES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s-CO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Rendición de cuentas</a:t>
            </a:r>
            <a:endParaRPr lang="es-ES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s-CO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</a:t>
            </a:r>
            <a:endParaRPr lang="es-E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74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FA150B5-C0B3-411B-975C-EFD7934B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1" r="673" b="1"/>
          <a:stretch/>
        </p:blipFill>
        <p:spPr>
          <a:xfrm>
            <a:off x="241299" y="382818"/>
            <a:ext cx="8661401" cy="621453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4996960-D08C-4693-A825-5279E1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539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57041F-816F-4CE2-A13F-4211866EEE43}" type="slidenum">
              <a:rPr lang="es-ES" smtClean="0"/>
              <a:pPr>
                <a:spcAft>
                  <a:spcPts val="600"/>
                </a:spcAft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565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icontec iso 1000:200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17646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899592" y="1341715"/>
            <a:ext cx="7858125" cy="28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just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s-ES" altLang="es-ES" b="1" kern="0" dirty="0">
              <a:solidFill>
                <a:srgbClr val="FF0000"/>
              </a:solidFill>
            </a:endParaRP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755576" y="1412776"/>
            <a:ext cx="77866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s-ES" sz="2400" dirty="0">
                <a:latin typeface="+mn-lt"/>
              </a:rPr>
              <a:t>Certificación del ICONTEC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400" b="1" dirty="0">
                <a:solidFill>
                  <a:srgbClr val="FF0000"/>
                </a:solidFill>
                <a:latin typeface="+mn-lt"/>
              </a:rPr>
              <a:t>ISO 9001:2015 y NTCGP 1000:2009</a:t>
            </a:r>
          </a:p>
          <a:p>
            <a:pPr marL="0" indent="0">
              <a:spcBef>
                <a:spcPct val="0"/>
              </a:spcBef>
              <a:buNone/>
            </a:pPr>
            <a:endParaRPr lang="es-ES" sz="24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s-ES" sz="2000" dirty="0">
                <a:latin typeface="+mn-lt"/>
              </a:rPr>
              <a:t>Administración de la Carrera Judicial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000" dirty="0">
                <a:latin typeface="+mn-lt"/>
              </a:rPr>
              <a:t>Gestión de la Formación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000" dirty="0">
                <a:latin typeface="+mn-lt"/>
              </a:rPr>
              <a:t>Gestión del Conocimiento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000" dirty="0">
                <a:latin typeface="+mn-lt"/>
              </a:rPr>
              <a:t>Gestión de la Infraestructura Física y Tecnológica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000" dirty="0">
                <a:latin typeface="+mn-lt"/>
              </a:rPr>
              <a:t>Reordenamiento y Modernización de la Gestión Judicial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000" dirty="0">
                <a:latin typeface="+mn-lt"/>
              </a:rPr>
              <a:t>Registro y Control de Abogados y Auxiliares de la Justicia </a:t>
            </a:r>
            <a:r>
              <a:rPr lang="es-ES" sz="1800" dirty="0"/>
              <a:t>	</a:t>
            </a:r>
            <a:endParaRPr lang="es-CO" altLang="es-ES" sz="1800" dirty="0"/>
          </a:p>
        </p:txBody>
      </p:sp>
    </p:spTree>
    <p:extLst>
      <p:ext uri="{BB962C8B-B14F-4D97-AF65-F5344CB8AC3E}">
        <p14:creationId xmlns:p14="http://schemas.microsoft.com/office/powerpoint/2010/main" val="17074088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Vigilancia Judicial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CF297FEB-9788-4263-9C6E-860A0603BB76}"/>
              </a:ext>
            </a:extLst>
          </p:cNvPr>
          <p:cNvGraphicFramePr>
            <a:graphicFrameLocks/>
          </p:cNvGraphicFramePr>
          <p:nvPr/>
        </p:nvGraphicFramePr>
        <p:xfrm>
          <a:off x="625339" y="1556792"/>
          <a:ext cx="7704856" cy="467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84474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xmlns="" id="{64350DDA-A57C-48B0-BC42-249BF399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328" y="1628800"/>
            <a:ext cx="6768752" cy="4176464"/>
          </a:xfrm>
        </p:spPr>
        <p:txBody>
          <a:bodyPr>
            <a:noAutofit/>
          </a:bodyPr>
          <a:lstStyle/>
          <a:p>
            <a:r>
              <a:rPr lang="es-CO" sz="2400" i="1" dirty="0">
                <a:solidFill>
                  <a:schemeClr val="tx1"/>
                </a:solidFill>
              </a:rPr>
              <a:t>Orden del día</a:t>
            </a:r>
          </a:p>
          <a:p>
            <a:endParaRPr lang="es-CO" sz="2400" i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Rendimiento 2019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Contexto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Audiencias fallidas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Resultados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Informe de gestión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rgbClr val="FF0000"/>
                </a:solidFill>
              </a:rPr>
              <a:t>Desafíos 2020</a:t>
            </a:r>
          </a:p>
        </p:txBody>
      </p:sp>
    </p:spTree>
    <p:extLst>
      <p:ext uri="{BB962C8B-B14F-4D97-AF65-F5344CB8AC3E}">
        <p14:creationId xmlns:p14="http://schemas.microsoft.com/office/powerpoint/2010/main" val="16459347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76864" cy="4320480"/>
          </a:xfrm>
        </p:spPr>
        <p:txBody>
          <a:bodyPr>
            <a:noAutofit/>
          </a:bodyPr>
          <a:lstStyle/>
          <a:p>
            <a:pPr marL="354013" indent="-354013" algn="l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Justicia virtual. Debe consolidarse una cultura digital, fomentando el uso de las TIC en los procesos judiciales.  </a:t>
            </a:r>
          </a:p>
          <a:p>
            <a:pPr marL="354013" indent="-354013" algn="l">
              <a:buFont typeface="+mj-lt"/>
              <a:buAutoNum type="arabicPeriod"/>
            </a:pPr>
            <a:endParaRPr lang="es-MX" sz="1800" dirty="0">
              <a:solidFill>
                <a:schemeClr val="tx1"/>
              </a:solidFill>
            </a:endParaRPr>
          </a:p>
          <a:p>
            <a:pPr marL="354013" indent="-354013" algn="l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Presencia territorial. Se programarán reuniones virtuales con los Circuitos de Pitalito, Garzón y La Plata, con el fin de desarrollar competencias gerenciales que permitan coordinarnos internamente y con otras instituciones para alcanzar un mayor nivel de efectividad.</a:t>
            </a:r>
          </a:p>
          <a:p>
            <a:pPr marL="354013" indent="-354013" algn="l">
              <a:buFont typeface="+mj-lt"/>
              <a:buAutoNum type="arabicPeriod"/>
            </a:pPr>
            <a:endParaRPr lang="es-MX" sz="1800" dirty="0">
              <a:solidFill>
                <a:schemeClr val="tx1"/>
              </a:solidFill>
            </a:endParaRPr>
          </a:p>
          <a:p>
            <a:pPr marL="354013" indent="-354013" algn="l">
              <a:buFont typeface="+mj-lt"/>
              <a:buAutoNum type="arabicPeriod"/>
            </a:pPr>
            <a:r>
              <a:rPr lang="es-ES" sz="1800" dirty="0">
                <a:solidFill>
                  <a:schemeClr val="tx1"/>
                </a:solidFill>
              </a:rPr>
              <a:t>Reconocimiento institucional. Se fortalecerá la estrategia de comunicaciones para proyectar una imagen favorable de la institución en la comunidad y fortalecer la integración de los servidores y servidoras del Distrito Judicial, principalmente en temas como la perspectiva de género en las decisiones judiciales.</a:t>
            </a:r>
            <a:endParaRPr lang="es-MX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591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76864" cy="4320480"/>
          </a:xfrm>
        </p:spPr>
        <p:txBody>
          <a:bodyPr>
            <a:noAutofit/>
          </a:bodyPr>
          <a:lstStyle/>
          <a:p>
            <a:pPr marL="354013" indent="-354013" algn="l">
              <a:buFont typeface="+mj-lt"/>
              <a:buAutoNum type="arabicPeriod" startAt="4"/>
            </a:pPr>
            <a:r>
              <a:rPr lang="es-ES" sz="1800" dirty="0">
                <a:solidFill>
                  <a:schemeClr val="tx1"/>
                </a:solidFill>
              </a:rPr>
              <a:t>Centros de conocimiento. Se invitará a la comunidad judicial a desarrollar y participar en un programa de actividades académicas, con el fin de mejorar la calidad de las decisiones judiciales y la eficacia y eficiencia de la labor realizada.</a:t>
            </a:r>
          </a:p>
          <a:p>
            <a:pPr algn="l"/>
            <a:endParaRPr lang="es-ES" sz="1800" dirty="0">
              <a:solidFill>
                <a:schemeClr val="tx1"/>
              </a:solidFill>
            </a:endParaRPr>
          </a:p>
          <a:p>
            <a:pPr marL="354013" indent="-354013" algn="l">
              <a:buFont typeface="+mj-lt"/>
              <a:buAutoNum type="arabicPeriod" startAt="5"/>
            </a:pPr>
            <a:r>
              <a:rPr lang="es-ES" sz="1800" dirty="0">
                <a:solidFill>
                  <a:schemeClr val="tx1"/>
                </a:solidFill>
              </a:rPr>
              <a:t>Calidad en la Justicia. Se quiere conformar un nodo de excelencia, iniciando en la jurisdicción civil, incluyendo a los jueces promiscuos municipales, con el fin de compartir experiencias y las mejoras prácticas en la dirección de los procesos, comprometiéndonos a resolver los procesos judiciales en términos muy breves.</a:t>
            </a:r>
            <a:endParaRPr lang="es-MX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8E43514-4E36-4477-A70F-DEB3565692C9}"/>
              </a:ext>
            </a:extLst>
          </p:cNvPr>
          <p:cNvSpPr/>
          <p:nvPr/>
        </p:nvSpPr>
        <p:spPr>
          <a:xfrm>
            <a:off x="2771800" y="3244334"/>
            <a:ext cx="3784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ES" b="1" dirty="0"/>
              <a:t>jdussanh@cendoj.ramajudicial.gov.co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99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1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939909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Oferta Judicial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BCD4CF81-C36B-40F4-A63E-5B1AA4DD9123}"/>
              </a:ext>
            </a:extLst>
          </p:cNvPr>
          <p:cNvCxnSpPr/>
          <p:nvPr/>
        </p:nvCxnSpPr>
        <p:spPr>
          <a:xfrm>
            <a:off x="395536" y="3717032"/>
            <a:ext cx="87484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002F8EE-2932-4195-8FB2-5D3C18314AA9}"/>
              </a:ext>
            </a:extLst>
          </p:cNvPr>
          <p:cNvSpPr txBox="1"/>
          <p:nvPr/>
        </p:nvSpPr>
        <p:spPr>
          <a:xfrm>
            <a:off x="971600" y="2271669"/>
            <a:ext cx="432048" cy="3693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3°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8F4A0CD-6842-4F3F-8E90-801F73D8568D}"/>
              </a:ext>
            </a:extLst>
          </p:cNvPr>
          <p:cNvSpPr txBox="1"/>
          <p:nvPr/>
        </p:nvSpPr>
        <p:spPr>
          <a:xfrm>
            <a:off x="3635896" y="2271669"/>
            <a:ext cx="432048" cy="3693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3°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807B617-E2DF-4A77-8E2D-6666475F6359}"/>
              </a:ext>
            </a:extLst>
          </p:cNvPr>
          <p:cNvSpPr txBox="1"/>
          <p:nvPr/>
        </p:nvSpPr>
        <p:spPr>
          <a:xfrm>
            <a:off x="6300192" y="2273822"/>
            <a:ext cx="720080" cy="8617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3°</a:t>
            </a:r>
          </a:p>
          <a:p>
            <a:pPr algn="ctr"/>
            <a:r>
              <a:rPr lang="es-MX" sz="1600" dirty="0"/>
              <a:t>La Plata</a:t>
            </a:r>
          </a:p>
        </p:txBody>
      </p:sp>
    </p:spTree>
    <p:extLst>
      <p:ext uri="{BB962C8B-B14F-4D97-AF65-F5344CB8AC3E}">
        <p14:creationId xmlns:p14="http://schemas.microsoft.com/office/powerpoint/2010/main" val="258038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D10DFBD-D72A-47F9-9544-79A838E5BD07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2A7751EA-DC59-493F-91E7-5B0628C52096}"/>
              </a:ext>
            </a:extLst>
          </p:cNvPr>
          <p:cNvSpPr txBox="1">
            <a:spLocks/>
          </p:cNvSpPr>
          <p:nvPr/>
        </p:nvSpPr>
        <p:spPr>
          <a:xfrm>
            <a:off x="5652120" y="440451"/>
            <a:ext cx="266429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/>
              <a:t>Penal Municipal – Pitalito Conocimiento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2065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4F47772C-9298-4E0A-A2E4-353240FD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164744"/>
              </p:ext>
            </p:extLst>
          </p:nvPr>
        </p:nvGraphicFramePr>
        <p:xfrm>
          <a:off x="755576" y="1268760"/>
          <a:ext cx="7524836" cy="55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del Circuito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ECF32D3-A2A0-47F2-B8BE-92FB749EF89B}"/>
              </a:ext>
            </a:extLst>
          </p:cNvPr>
          <p:cNvSpPr txBox="1"/>
          <p:nvPr/>
        </p:nvSpPr>
        <p:spPr>
          <a:xfrm>
            <a:off x="5064596" y="31194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50659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4F47772C-9298-4E0A-A2E4-353240FD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985200"/>
              </p:ext>
            </p:extLst>
          </p:nvPr>
        </p:nvGraphicFramePr>
        <p:xfrm>
          <a:off x="755576" y="1268760"/>
          <a:ext cx="7524836" cy="558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del Circuito</a:t>
            </a:r>
          </a:p>
        </p:txBody>
      </p:sp>
    </p:spTree>
    <p:extLst>
      <p:ext uri="{BB962C8B-B14F-4D97-AF65-F5344CB8AC3E}">
        <p14:creationId xmlns:p14="http://schemas.microsoft.com/office/powerpoint/2010/main" val="336103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Municipal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E41CF88C-3FEC-47EC-8103-D8E9EACFB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898978"/>
              </p:ext>
            </p:extLst>
          </p:nvPr>
        </p:nvGraphicFramePr>
        <p:xfrm>
          <a:off x="755576" y="1268760"/>
          <a:ext cx="741682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26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Municipal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22F7895-85D5-42A7-AA56-71DEDB80E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992870"/>
              </p:ext>
            </p:extLst>
          </p:nvPr>
        </p:nvGraphicFramePr>
        <p:xfrm>
          <a:off x="755576" y="1268760"/>
          <a:ext cx="741682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1C46E79-1055-4691-ADEB-A2A191D2082F}"/>
              </a:ext>
            </a:extLst>
          </p:cNvPr>
          <p:cNvSpPr txBox="1"/>
          <p:nvPr/>
        </p:nvSpPr>
        <p:spPr>
          <a:xfrm>
            <a:off x="385192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402904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del Circuito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1CEA3EB1-D471-4A2D-93CA-F310AE9BD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340970"/>
              </p:ext>
            </p:extLst>
          </p:nvPr>
        </p:nvGraphicFramePr>
        <p:xfrm>
          <a:off x="827584" y="1268760"/>
          <a:ext cx="734481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2A328CF-AC08-4015-978A-8F27CE7D8D10}"/>
              </a:ext>
            </a:extLst>
          </p:cNvPr>
          <p:cNvSpPr txBox="1"/>
          <p:nvPr/>
        </p:nvSpPr>
        <p:spPr>
          <a:xfrm>
            <a:off x="4932040" y="32443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165675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del Circuito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ACA66A3-0CB9-4296-ADA3-B7D035622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118716"/>
              </p:ext>
            </p:extLst>
          </p:nvPr>
        </p:nvGraphicFramePr>
        <p:xfrm>
          <a:off x="827584" y="1268760"/>
          <a:ext cx="734481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56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Municipal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CC18591-A8FD-41F3-8AB3-FDD1AE221B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40182"/>
              </p:ext>
            </p:extLst>
          </p:nvPr>
        </p:nvGraphicFramePr>
        <p:xfrm>
          <a:off x="827584" y="1268760"/>
          <a:ext cx="734481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64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352328" y="1628800"/>
            <a:ext cx="6768752" cy="4176464"/>
          </a:xfrm>
        </p:spPr>
        <p:txBody>
          <a:bodyPr>
            <a:noAutofit/>
          </a:bodyPr>
          <a:lstStyle/>
          <a:p>
            <a:r>
              <a:rPr lang="es-CO" sz="2400" i="1" dirty="0">
                <a:solidFill>
                  <a:schemeClr val="tx1"/>
                </a:solidFill>
              </a:rPr>
              <a:t>Orden del día</a:t>
            </a:r>
          </a:p>
          <a:p>
            <a:endParaRPr lang="es-CO" sz="2400" i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rgbClr val="FF0000"/>
                </a:solidFill>
              </a:rPr>
              <a:t>Rendimiento 2019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rgbClr val="FF0000"/>
                </a:solidFill>
              </a:rPr>
              <a:t>Contexto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Audiencias fallidas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Resultados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Informe de gestión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Desafíos 2020</a:t>
            </a:r>
          </a:p>
        </p:txBody>
      </p:sp>
    </p:spTree>
    <p:extLst>
      <p:ext uri="{BB962C8B-B14F-4D97-AF65-F5344CB8AC3E}">
        <p14:creationId xmlns:p14="http://schemas.microsoft.com/office/powerpoint/2010/main" val="125065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73B76307-4931-4D43-873E-A81244ED1F2C}"/>
              </a:ext>
            </a:extLst>
          </p:cNvPr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Municipal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C5361A33-554F-4A42-9442-F0518E150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61042"/>
              </p:ext>
            </p:extLst>
          </p:nvPr>
        </p:nvGraphicFramePr>
        <p:xfrm>
          <a:off x="827584" y="1268760"/>
          <a:ext cx="727280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5E53712-FA39-41F8-A5EB-3BE1BED65234}"/>
              </a:ext>
            </a:extLst>
          </p:cNvPr>
          <p:cNvSpPr txBox="1"/>
          <p:nvPr/>
        </p:nvSpPr>
        <p:spPr>
          <a:xfrm>
            <a:off x="2267744" y="3356992"/>
            <a:ext cx="6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A3B9591-3450-4A9B-B306-43AF95C5C1C3}"/>
              </a:ext>
            </a:extLst>
          </p:cNvPr>
          <p:cNvSpPr txBox="1"/>
          <p:nvPr/>
        </p:nvSpPr>
        <p:spPr>
          <a:xfrm>
            <a:off x="4844752" y="2736137"/>
            <a:ext cx="6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FE8BCF1-E858-4737-8809-8C69164A26CD}"/>
              </a:ext>
            </a:extLst>
          </p:cNvPr>
          <p:cNvSpPr txBox="1"/>
          <p:nvPr/>
        </p:nvSpPr>
        <p:spPr>
          <a:xfrm>
            <a:off x="4242435" y="4165848"/>
            <a:ext cx="6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44%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D6BF387-46C0-4E25-9FBE-08AEC54BA625}"/>
              </a:ext>
            </a:extLst>
          </p:cNvPr>
          <p:cNvSpPr txBox="1"/>
          <p:nvPr/>
        </p:nvSpPr>
        <p:spPr>
          <a:xfrm>
            <a:off x="3485167" y="2731512"/>
            <a:ext cx="6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93150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20F9C50-5AA9-49E4-9FD3-E6D0ADA0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1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xmlns="" id="{F1286484-0583-4287-A82D-AF76C9948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328" y="1628800"/>
            <a:ext cx="6768752" cy="4176464"/>
          </a:xfrm>
        </p:spPr>
        <p:txBody>
          <a:bodyPr>
            <a:noAutofit/>
          </a:bodyPr>
          <a:lstStyle/>
          <a:p>
            <a:r>
              <a:rPr lang="es-CO" sz="2400" i="1" dirty="0">
                <a:solidFill>
                  <a:schemeClr val="tx1"/>
                </a:solidFill>
              </a:rPr>
              <a:t>Orden del día</a:t>
            </a:r>
          </a:p>
          <a:p>
            <a:endParaRPr lang="es-CO" sz="2400" i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Rendimiento 2019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Contexto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rgbClr val="FF0000"/>
                </a:solidFill>
              </a:rPr>
              <a:t>Audiencias fallidas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Resultados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Informe de gestión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Desafíos 2020</a:t>
            </a:r>
          </a:p>
        </p:txBody>
      </p:sp>
    </p:spTree>
    <p:extLst>
      <p:ext uri="{BB962C8B-B14F-4D97-AF65-F5344CB8AC3E}">
        <p14:creationId xmlns:p14="http://schemas.microsoft.com/office/powerpoint/2010/main" val="264864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graphicFrame>
        <p:nvGraphicFramePr>
          <p:cNvPr id="5" name="7 Gráfico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71349"/>
              </p:ext>
            </p:extLst>
          </p:nvPr>
        </p:nvGraphicFramePr>
        <p:xfrm>
          <a:off x="0" y="129614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727C81A5-7F60-438F-9726-273B9181C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27167"/>
              </p:ext>
            </p:extLst>
          </p:nvPr>
        </p:nvGraphicFramePr>
        <p:xfrm>
          <a:off x="6156176" y="1268760"/>
          <a:ext cx="271804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227">
                  <a:extLst>
                    <a:ext uri="{9D8B030D-6E8A-4147-A177-3AD203B41FA5}">
                      <a16:colId xmlns:a16="http://schemas.microsoft.com/office/drawing/2014/main" xmlns="" val="3700860705"/>
                    </a:ext>
                  </a:extLst>
                </a:gridCol>
                <a:gridCol w="1177821">
                  <a:extLst>
                    <a:ext uri="{9D8B030D-6E8A-4147-A177-3AD203B41FA5}">
                      <a16:colId xmlns:a16="http://schemas.microsoft.com/office/drawing/2014/main" xmlns="" val="123573926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AUDIENCIAS PROGRAMADAS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39155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AUDIENCIAS CANCELADAS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327491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Porcentaje de cancelación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26%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32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20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graphicFrame>
        <p:nvGraphicFramePr>
          <p:cNvPr id="8" name="8 Gráfico">
            <a:extLst>
              <a:ext uri="{FF2B5EF4-FFF2-40B4-BE49-F238E27FC236}">
                <a16:creationId xmlns:a16="http://schemas.microsoft.com/office/drawing/2014/main" xmlns="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687"/>
              </p:ext>
            </p:extLst>
          </p:nvPr>
        </p:nvGraphicFramePr>
        <p:xfrm>
          <a:off x="7938" y="1268760"/>
          <a:ext cx="912812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F13A2135-15FD-47C1-B5D0-0319FE3AD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48928"/>
              </p:ext>
            </p:extLst>
          </p:nvPr>
        </p:nvGraphicFramePr>
        <p:xfrm>
          <a:off x="6156176" y="1268760"/>
          <a:ext cx="271804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227">
                  <a:extLst>
                    <a:ext uri="{9D8B030D-6E8A-4147-A177-3AD203B41FA5}">
                      <a16:colId xmlns:a16="http://schemas.microsoft.com/office/drawing/2014/main" xmlns="" val="3700860705"/>
                    </a:ext>
                  </a:extLst>
                </a:gridCol>
                <a:gridCol w="1177821">
                  <a:extLst>
                    <a:ext uri="{9D8B030D-6E8A-4147-A177-3AD203B41FA5}">
                      <a16:colId xmlns:a16="http://schemas.microsoft.com/office/drawing/2014/main" xmlns="" val="123573926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AUDIENCIAS PROGRAMADAS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8813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39155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AUDIENCIAS CANCELADAS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327491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Porcentaje de cancelación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33%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32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11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581073"/>
              </p:ext>
            </p:extLst>
          </p:nvPr>
        </p:nvGraphicFramePr>
        <p:xfrm>
          <a:off x="0" y="129614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62E3562F-4022-4CBE-8A0B-2CB4386DE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33767"/>
              </p:ext>
            </p:extLst>
          </p:nvPr>
        </p:nvGraphicFramePr>
        <p:xfrm>
          <a:off x="6156176" y="1268760"/>
          <a:ext cx="271804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227">
                  <a:extLst>
                    <a:ext uri="{9D8B030D-6E8A-4147-A177-3AD203B41FA5}">
                      <a16:colId xmlns:a16="http://schemas.microsoft.com/office/drawing/2014/main" xmlns="" val="3700860705"/>
                    </a:ext>
                  </a:extLst>
                </a:gridCol>
                <a:gridCol w="1177821">
                  <a:extLst>
                    <a:ext uri="{9D8B030D-6E8A-4147-A177-3AD203B41FA5}">
                      <a16:colId xmlns:a16="http://schemas.microsoft.com/office/drawing/2014/main" xmlns="" val="123573926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</a:rPr>
                        <a:t>AUDIENCIAS PROGRAMADAS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6592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39155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AUDIENCIAS CANCELADAS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327491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Porcentaje de cancelación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23%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32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000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586780"/>
              </p:ext>
            </p:extLst>
          </p:nvPr>
        </p:nvGraphicFramePr>
        <p:xfrm>
          <a:off x="0" y="1268760"/>
          <a:ext cx="914399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6755D88-7540-4D7A-BD95-A73CED6A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4198"/>
              </p:ext>
            </p:extLst>
          </p:nvPr>
        </p:nvGraphicFramePr>
        <p:xfrm>
          <a:off x="6156176" y="1268760"/>
          <a:ext cx="271804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227">
                  <a:extLst>
                    <a:ext uri="{9D8B030D-6E8A-4147-A177-3AD203B41FA5}">
                      <a16:colId xmlns:a16="http://schemas.microsoft.com/office/drawing/2014/main" xmlns="" val="3700860705"/>
                    </a:ext>
                  </a:extLst>
                </a:gridCol>
                <a:gridCol w="1177821">
                  <a:extLst>
                    <a:ext uri="{9D8B030D-6E8A-4147-A177-3AD203B41FA5}">
                      <a16:colId xmlns:a16="http://schemas.microsoft.com/office/drawing/2014/main" xmlns="" val="123573926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</a:rPr>
                        <a:t>AUDIENCIAS PROGRAMADAS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1037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39155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AUDIENCIAS CANCELADAS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327491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Porcentaje de cancelación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17%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32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51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graphicFrame>
        <p:nvGraphicFramePr>
          <p:cNvPr id="5" name="2 Gráfico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88227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195498B4-2CB5-4EE3-A1CA-BC1541B98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16643"/>
              </p:ext>
            </p:extLst>
          </p:nvPr>
        </p:nvGraphicFramePr>
        <p:xfrm>
          <a:off x="6156176" y="1268760"/>
          <a:ext cx="271804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227">
                  <a:extLst>
                    <a:ext uri="{9D8B030D-6E8A-4147-A177-3AD203B41FA5}">
                      <a16:colId xmlns:a16="http://schemas.microsoft.com/office/drawing/2014/main" xmlns="" val="3700860705"/>
                    </a:ext>
                  </a:extLst>
                </a:gridCol>
                <a:gridCol w="1177821">
                  <a:extLst>
                    <a:ext uri="{9D8B030D-6E8A-4147-A177-3AD203B41FA5}">
                      <a16:colId xmlns:a16="http://schemas.microsoft.com/office/drawing/2014/main" xmlns="" val="123573926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</a:rPr>
                        <a:t>AUDIENCIAS PROGRAMADAS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466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39155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AUDIENCIAS CANCELADAS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327491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Porcentaje de cancelación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22%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32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196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graphicFrame>
        <p:nvGraphicFramePr>
          <p:cNvPr id="6" name="3 Gráfico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8353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D8F326D0-D7D7-4362-9422-D131DD04D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35689"/>
              </p:ext>
            </p:extLst>
          </p:nvPr>
        </p:nvGraphicFramePr>
        <p:xfrm>
          <a:off x="6156176" y="1268760"/>
          <a:ext cx="271804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0227">
                  <a:extLst>
                    <a:ext uri="{9D8B030D-6E8A-4147-A177-3AD203B41FA5}">
                      <a16:colId xmlns:a16="http://schemas.microsoft.com/office/drawing/2014/main" xmlns="" val="3700860705"/>
                    </a:ext>
                  </a:extLst>
                </a:gridCol>
                <a:gridCol w="1177821">
                  <a:extLst>
                    <a:ext uri="{9D8B030D-6E8A-4147-A177-3AD203B41FA5}">
                      <a16:colId xmlns:a16="http://schemas.microsoft.com/office/drawing/2014/main" xmlns="" val="123573926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</a:rPr>
                        <a:t>AUDIENCIAS PROGRAMADAS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>
                          <a:effectLst/>
                        </a:rPr>
                        <a:t>1483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391559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AUDIENCIAS CANCELADAS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327491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Porcentaje de cancelación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46%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732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13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</a:t>
            </a:r>
            <a:endParaRPr lang="es-ES" sz="20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2A146FC-3547-4D55-9686-E3F4DB3E1C73}"/>
              </a:ext>
            </a:extLst>
          </p:cNvPr>
          <p:cNvSpPr/>
          <p:nvPr/>
        </p:nvSpPr>
        <p:spPr>
          <a:xfrm>
            <a:off x="611560" y="1548656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Al igual que en 2018, las entidades responsables de la mayor cantidad de aplazamientos fueron la Defensoría del Pueblo (25%) y la Fiscalía General de la Nación (25%). 				</a:t>
            </a:r>
          </a:p>
          <a:p>
            <a:r>
              <a:rPr lang="es-MX" sz="1600" dirty="0"/>
              <a:t>En el caso de la Defensoría del Pueblo, fue necesario reprogramar </a:t>
            </a:r>
            <a:r>
              <a:rPr lang="es-MX" sz="1600" b="1" dirty="0">
                <a:solidFill>
                  <a:srgbClr val="FF0000"/>
                </a:solidFill>
              </a:rPr>
              <a:t>1181 audiencias en los juzgados penales municipales</a:t>
            </a:r>
            <a:r>
              <a:rPr lang="es-MX" sz="1600" dirty="0"/>
              <a:t>, que equivalente al </a:t>
            </a:r>
            <a:r>
              <a:rPr lang="es-MX" sz="1600" b="1" dirty="0">
                <a:solidFill>
                  <a:srgbClr val="FF0000"/>
                </a:solidFill>
              </a:rPr>
              <a:t>40%</a:t>
            </a:r>
            <a:r>
              <a:rPr lang="es-MX" sz="1600" dirty="0">
                <a:solidFill>
                  <a:srgbClr val="FF0000"/>
                </a:solidFill>
              </a:rPr>
              <a:t> </a:t>
            </a:r>
            <a:r>
              <a:rPr lang="es-MX" sz="1600" dirty="0"/>
              <a:t>de las audiencias aplazadas en estos despachos, situación que se produce por la falta de defensores públicos. Esta situación también impactó la celebración de las audiencias de los </a:t>
            </a:r>
            <a:r>
              <a:rPr lang="es-MX" sz="1600" b="1" dirty="0">
                <a:solidFill>
                  <a:srgbClr val="FF0000"/>
                </a:solidFill>
              </a:rPr>
              <a:t>jueces penales del circuito en un 26%</a:t>
            </a:r>
            <a:r>
              <a:rPr lang="es-MX" sz="1600" dirty="0"/>
              <a:t>, siendo la principal causa de aplazamiento en estos dos grupos.							</a:t>
            </a:r>
          </a:p>
          <a:p>
            <a:r>
              <a:rPr lang="es-MX" sz="1600" dirty="0"/>
              <a:t>Por su parte, los aplazamientos de la Fiscalía se deben, principalmente, a causas propias de la investigación penal, como la dificultad de obtener pruebas y testigos, la posibilidad de llegar a preacuerdos con los acusados y a la falta de personal. 							</a:t>
            </a:r>
          </a:p>
          <a:p>
            <a:r>
              <a:rPr lang="es-MX" sz="1600" dirty="0"/>
              <a:t>En tercer lugar, un 15% de las audiencias se aplaza por causa de los defensores de confianza y los acusados. Los jueces son responsables del 10% de las audiencias aplazadas	.</a:t>
            </a:r>
          </a:p>
          <a:p>
            <a:r>
              <a:rPr lang="es-MX" sz="1600" dirty="0"/>
              <a:t>	</a:t>
            </a:r>
          </a:p>
          <a:p>
            <a:r>
              <a:rPr lang="es-MX" sz="1600" dirty="0"/>
              <a:t>En el grupo de "Otras causas" se incluyen las audiencias canceladas por cese de actividades de los servidores judiciales.	</a:t>
            </a:r>
          </a:p>
        </p:txBody>
      </p:sp>
    </p:spTree>
    <p:extLst>
      <p:ext uri="{BB962C8B-B14F-4D97-AF65-F5344CB8AC3E}">
        <p14:creationId xmlns:p14="http://schemas.microsoft.com/office/powerpoint/2010/main" val="68848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Oferta Judicial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15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050300"/>
              </p:ext>
            </p:extLst>
          </p:nvPr>
        </p:nvGraphicFramePr>
        <p:xfrm>
          <a:off x="107504" y="1577340"/>
          <a:ext cx="9036496" cy="528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5BDE06D-0F3A-4EDD-B023-79122056E77F}"/>
              </a:ext>
            </a:extLst>
          </p:cNvPr>
          <p:cNvSpPr txBox="1"/>
          <p:nvPr/>
        </p:nvSpPr>
        <p:spPr>
          <a:xfrm>
            <a:off x="846043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E831D4B-292D-42AA-970B-2E227857AB8E}"/>
              </a:ext>
            </a:extLst>
          </p:cNvPr>
          <p:cNvSpPr txBox="1"/>
          <p:nvPr/>
        </p:nvSpPr>
        <p:spPr>
          <a:xfrm>
            <a:off x="8460432" y="25556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6%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1BEFF42-3E11-4AEF-B3B8-FED047A3D5F4}"/>
              </a:ext>
            </a:extLst>
          </p:cNvPr>
          <p:cNvSpPr txBox="1"/>
          <p:nvPr/>
        </p:nvSpPr>
        <p:spPr>
          <a:xfrm>
            <a:off x="8316416" y="31316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- 3%</a:t>
            </a:r>
          </a:p>
        </p:txBody>
      </p:sp>
    </p:spTree>
    <p:extLst>
      <p:ext uri="{BB962C8B-B14F-4D97-AF65-F5344CB8AC3E}">
        <p14:creationId xmlns:p14="http://schemas.microsoft.com/office/powerpoint/2010/main" val="315903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xmlns="" id="{8C6979A3-A4FC-4931-A76B-9E13881E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328" y="1628800"/>
            <a:ext cx="6768752" cy="4176464"/>
          </a:xfrm>
        </p:spPr>
        <p:txBody>
          <a:bodyPr>
            <a:noAutofit/>
          </a:bodyPr>
          <a:lstStyle/>
          <a:p>
            <a:r>
              <a:rPr lang="es-CO" sz="2400" i="1" dirty="0">
                <a:solidFill>
                  <a:schemeClr val="tx1"/>
                </a:solidFill>
              </a:rPr>
              <a:t>Orden del día</a:t>
            </a:r>
          </a:p>
          <a:p>
            <a:endParaRPr lang="es-CO" sz="2400" i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Rendimiento 2019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Contexto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Audiencias fallidas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rgbClr val="FF0000"/>
                </a:solidFill>
              </a:rPr>
              <a:t>Resultados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Informe de gestión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Desafíos 2020</a:t>
            </a:r>
          </a:p>
        </p:txBody>
      </p:sp>
    </p:spTree>
    <p:extLst>
      <p:ext uri="{BB962C8B-B14F-4D97-AF65-F5344CB8AC3E}">
        <p14:creationId xmlns:p14="http://schemas.microsoft.com/office/powerpoint/2010/main" val="804260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300105"/>
              </p:ext>
            </p:extLst>
          </p:nvPr>
        </p:nvGraphicFramePr>
        <p:xfrm>
          <a:off x="0" y="1369099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del Circuito</a:t>
            </a:r>
          </a:p>
          <a:p>
            <a:pPr algn="r"/>
            <a:r>
              <a:rPr lang="es-CO" sz="2000" dirty="0"/>
              <a:t>Neiva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0262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C4D4FCFE-8FCC-47B4-BA87-F97482206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94112"/>
              </p:ext>
            </p:extLst>
          </p:nvPr>
        </p:nvGraphicFramePr>
        <p:xfrm>
          <a:off x="0" y="1340768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del Circuito</a:t>
            </a:r>
          </a:p>
          <a:p>
            <a:pPr algn="r"/>
            <a:r>
              <a:rPr lang="es-CO" sz="2000" dirty="0"/>
              <a:t>Garzón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5335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D95F1F99-3703-4792-9506-D3C4A5D48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5345"/>
              </p:ext>
            </p:extLst>
          </p:nvPr>
        </p:nvGraphicFramePr>
        <p:xfrm>
          <a:off x="0" y="1369098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del Circuito</a:t>
            </a:r>
          </a:p>
          <a:p>
            <a:pPr algn="r"/>
            <a:r>
              <a:rPr lang="es-CO" sz="2000" dirty="0"/>
              <a:t>Pitalito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75178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/>
        </p:nvGraphicFramePr>
        <p:xfrm>
          <a:off x="-1" y="669974"/>
          <a:ext cx="9144001" cy="618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del Circuito</a:t>
            </a:r>
          </a:p>
          <a:p>
            <a:pPr algn="r"/>
            <a:r>
              <a:rPr lang="es-CO" sz="2000" dirty="0"/>
              <a:t>Neiva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1175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Jurisdicción Penal Municipal </a:t>
            </a:r>
            <a:endParaRPr lang="es-ES" sz="20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8066CD67-D10C-4072-8B3B-CE539E9C5BD7}"/>
              </a:ext>
            </a:extLst>
          </p:cNvPr>
          <p:cNvGraphicFramePr>
            <a:graphicFrameLocks/>
          </p:cNvGraphicFramePr>
          <p:nvPr/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229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956864"/>
              </p:ext>
            </p:extLst>
          </p:nvPr>
        </p:nvGraphicFramePr>
        <p:xfrm>
          <a:off x="0" y="1412776"/>
          <a:ext cx="9144000" cy="544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4FF2A185-4BB9-404C-B8D1-C35CBF8CA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- Conocimiento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22681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- Conocimiento </a:t>
            </a:r>
            <a:endParaRPr lang="es-ES" sz="20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461665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6137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A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124992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76035F7C-0CEE-4AD3-9ED6-37F10FB30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- Garantías </a:t>
            </a:r>
            <a:endParaRPr lang="es-ES" sz="20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9EB76C3-6357-4F49-B6FD-0CB56B9D5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23058"/>
              </p:ext>
            </p:extLst>
          </p:nvPr>
        </p:nvGraphicFramePr>
        <p:xfrm>
          <a:off x="6084168" y="1196752"/>
          <a:ext cx="2938264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8264">
                  <a:extLst>
                    <a:ext uri="{9D8B030D-6E8A-4147-A177-3AD203B41FA5}">
                      <a16:colId xmlns:a16="http://schemas.microsoft.com/office/drawing/2014/main" xmlns="" val="2834393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i="1" u="none" strike="noStrike" dirty="0">
                          <a:effectLst/>
                        </a:rPr>
                        <a:t>El ingreso total tuvo un incremento real de 6,5%, pero no se refleja porque hay un juzgado adicional: </a:t>
                      </a:r>
                      <a:br>
                        <a:rPr lang="es-MX" sz="1600" i="1" u="none" strike="noStrike" dirty="0">
                          <a:effectLst/>
                        </a:rPr>
                      </a:br>
                      <a:r>
                        <a:rPr lang="es-MX" sz="1600" i="1" u="none" strike="noStrike" dirty="0">
                          <a:effectLst/>
                        </a:rPr>
                        <a:t>2018: 7796</a:t>
                      </a:r>
                      <a:br>
                        <a:rPr lang="es-MX" sz="1600" i="1" u="none" strike="noStrike" dirty="0">
                          <a:effectLst/>
                        </a:rPr>
                      </a:br>
                      <a:r>
                        <a:rPr lang="es-MX" sz="1600" i="1" u="none" strike="noStrike" dirty="0">
                          <a:effectLst/>
                        </a:rPr>
                        <a:t>2019: 8305</a:t>
                      </a:r>
                      <a:endParaRPr lang="es-MX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1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88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D4BAC0E8-21E8-467C-9489-7DF693623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691561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6C386053-5DD7-486C-AF87-92B8DC8FCAB8}"/>
              </a:ext>
            </a:extLst>
          </p:cNvPr>
          <p:cNvSpPr txBox="1">
            <a:spLocks/>
          </p:cNvSpPr>
          <p:nvPr/>
        </p:nvSpPr>
        <p:spPr>
          <a:xfrm>
            <a:off x="5652120" y="440451"/>
            <a:ext cx="266429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/>
              <a:t>Penal Municipal - Garantías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7147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Oferta Judicial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xmlns="" id="{01848932-866B-4E94-BA9E-67DAC71A73E2}"/>
                  </a:ext>
                </a:extLst>
              </p14:cNvPr>
              <p14:cNvContentPartPr/>
              <p14:nvPr/>
            </p14:nvContentPartPr>
            <p14:xfrm>
              <a:off x="6277877" y="4005932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01848932-866B-4E94-BA9E-67DAC71A73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8877" y="3997292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A859C876-2293-4AEA-940D-240B2506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37820"/>
              </p:ext>
            </p:extLst>
          </p:nvPr>
        </p:nvGraphicFramePr>
        <p:xfrm>
          <a:off x="1331641" y="1628800"/>
          <a:ext cx="6480720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278">
                  <a:extLst>
                    <a:ext uri="{9D8B030D-6E8A-4147-A177-3AD203B41FA5}">
                      <a16:colId xmlns:a16="http://schemas.microsoft.com/office/drawing/2014/main" xmlns="" val="2205132373"/>
                    </a:ext>
                  </a:extLst>
                </a:gridCol>
                <a:gridCol w="1841888">
                  <a:extLst>
                    <a:ext uri="{9D8B030D-6E8A-4147-A177-3AD203B41FA5}">
                      <a16:colId xmlns:a16="http://schemas.microsoft.com/office/drawing/2014/main" xmlns="" val="521344512"/>
                    </a:ext>
                  </a:extLst>
                </a:gridCol>
                <a:gridCol w="1409840">
                  <a:extLst>
                    <a:ext uri="{9D8B030D-6E8A-4147-A177-3AD203B41FA5}">
                      <a16:colId xmlns:a16="http://schemas.microsoft.com/office/drawing/2014/main" xmlns="" val="1497946003"/>
                    </a:ext>
                  </a:extLst>
                </a:gridCol>
                <a:gridCol w="1682714">
                  <a:extLst>
                    <a:ext uri="{9D8B030D-6E8A-4147-A177-3AD203B41FA5}">
                      <a16:colId xmlns:a16="http://schemas.microsoft.com/office/drawing/2014/main" xmlns="" val="2911774220"/>
                    </a:ext>
                  </a:extLst>
                </a:gridCol>
              </a:tblGrid>
              <a:tr h="5275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1" u="none" strike="noStrike" dirty="0">
                          <a:effectLst/>
                        </a:rPr>
                        <a:t> 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Nacional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Huila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Participación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969569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Jueces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5.371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146</a:t>
                      </a:r>
                      <a:endParaRPr lang="es-MX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2,7%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474010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Demanda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2.862.121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78.265</a:t>
                      </a:r>
                      <a:endParaRPr lang="es-MX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2,7%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6163896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Respuesta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2.377.717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69.481</a:t>
                      </a:r>
                      <a:endParaRPr lang="es-MX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2,9%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8158765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Congestión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484.404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8.784</a:t>
                      </a:r>
                      <a:endParaRPr lang="es-MX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 12,6%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542227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%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17%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11%</a:t>
                      </a:r>
                      <a:endParaRPr lang="es-MX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1,8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830984"/>
                  </a:ext>
                </a:extLst>
              </a:tr>
              <a:tr h="5072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>
                          <a:effectLst/>
                        </a:rPr>
                        <a:t>Inventario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1.855.040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46.876</a:t>
                      </a:r>
                      <a:endParaRPr lang="es-MX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1" u="none" strike="noStrike" dirty="0">
                          <a:effectLst/>
                        </a:rPr>
                        <a:t> 2,5%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50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062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356197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88CD528D-F380-4F0C-889D-D804F7A0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– La Plata Garantías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41897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974071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25043FF2-D5F5-4518-ADF0-420CEE532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– Garzón Garantías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53074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442375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AF6221E6-4CF1-47CB-94F6-136672E5F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– Pitalito Garantías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3872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39EBB93E-5814-4BE4-91B2-127F95DC1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948650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7716EF92-8944-48EA-9A6D-2671C3E07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– La Plata Conocimiento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8918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5DE8FD29-1A0F-485C-80B9-41E6AA3F9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830727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EBEE5686-26C9-4E4B-9798-0A6025297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– Garzón Conocimiento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20112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96D43569-9A13-484B-9E65-8A540E3B6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450612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9450B7A9-7CC2-45F4-A5A0-CAE75B74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120" y="440451"/>
            <a:ext cx="2664296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Penal Municipal – Pitalito Conocimiento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41033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D10DFBD-D72A-47F9-9544-79A838E5B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088225"/>
              </p:ext>
            </p:extLst>
          </p:nvPr>
        </p:nvGraphicFramePr>
        <p:xfrm>
          <a:off x="0" y="1341714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2A7751EA-DC59-493F-91E7-5B0628C52096}"/>
              </a:ext>
            </a:extLst>
          </p:cNvPr>
          <p:cNvSpPr txBox="1">
            <a:spLocks/>
          </p:cNvSpPr>
          <p:nvPr/>
        </p:nvSpPr>
        <p:spPr>
          <a:xfrm>
            <a:off x="5652120" y="440451"/>
            <a:ext cx="266429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/>
              <a:t>Penal Municipal – Pitalito Conocimiento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98957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Especializados</a:t>
            </a:r>
            <a:endParaRPr lang="es-ES" sz="20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500-000004000000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0175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Especializados</a:t>
            </a:r>
            <a:endParaRPr lang="es-ES" sz="2000" dirty="0"/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xmlns="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88052"/>
              </p:ext>
            </p:extLst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900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Extinción de dominio</a:t>
            </a:r>
            <a:endParaRPr lang="es-ES" sz="20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700-000004000000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6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683"/>
            <a:ext cx="5688632" cy="65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0" y="3068960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576"/>
              </a:spcBef>
              <a:spcAft>
                <a:spcPts val="0"/>
              </a:spcAft>
              <a:defRPr/>
            </a:pPr>
            <a:r>
              <a:rPr lang="es-MX" sz="2000" b="1" kern="0" dirty="0">
                <a:latin typeface="+mn-lt"/>
              </a:rPr>
              <a:t>El departamento del Huila tiene </a:t>
            </a:r>
            <a:r>
              <a:rPr lang="es-MX" sz="2000" b="1" kern="0" dirty="0">
                <a:solidFill>
                  <a:srgbClr val="FF0000"/>
                </a:solidFill>
                <a:latin typeface="+mn-lt"/>
              </a:rPr>
              <a:t>37 </a:t>
            </a:r>
            <a:r>
              <a:rPr lang="es-MX" sz="2000" b="1" kern="0" dirty="0">
                <a:latin typeface="+mn-lt"/>
              </a:rPr>
              <a:t>municipios y una población estimada de </a:t>
            </a:r>
            <a:r>
              <a:rPr lang="es-MX" sz="2000" b="1" kern="0" dirty="0">
                <a:solidFill>
                  <a:srgbClr val="FF0000"/>
                </a:solidFill>
                <a:latin typeface="+mn-lt"/>
              </a:rPr>
              <a:t>1.102.992 </a:t>
            </a:r>
            <a:r>
              <a:rPr lang="es-MX" sz="2000" b="1" kern="0" dirty="0">
                <a:latin typeface="+mn-lt"/>
              </a:rPr>
              <a:t>habs.</a:t>
            </a:r>
            <a:r>
              <a:rPr lang="es-ES" sz="2000" b="1" kern="0" dirty="0">
                <a:latin typeface="+mn-lt"/>
              </a:rPr>
              <a:t>, para una oferta de </a:t>
            </a:r>
            <a:r>
              <a:rPr lang="es-ES" sz="2000" b="1" kern="0" dirty="0">
                <a:solidFill>
                  <a:srgbClr val="FF0000"/>
                </a:solidFill>
                <a:latin typeface="+mn-lt"/>
              </a:rPr>
              <a:t>13,2</a:t>
            </a:r>
            <a:r>
              <a:rPr lang="es-ES" sz="2000" b="1" kern="0" dirty="0">
                <a:latin typeface="+mn-lt"/>
              </a:rPr>
              <a:t> jueces/100.000 habs.</a:t>
            </a:r>
            <a:endParaRPr lang="es-ES" altLang="es-ES" sz="28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Oferta Judicial</a:t>
            </a:r>
          </a:p>
        </p:txBody>
      </p:sp>
    </p:spTree>
    <p:extLst>
      <p:ext uri="{BB962C8B-B14F-4D97-AF65-F5344CB8AC3E}">
        <p14:creationId xmlns:p14="http://schemas.microsoft.com/office/powerpoint/2010/main" val="212545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Extinción de dominio</a:t>
            </a:r>
            <a:endParaRPr lang="es-ES" sz="2000" dirty="0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67174"/>
              </p:ext>
            </p:extLst>
          </p:nvPr>
        </p:nvGraphicFramePr>
        <p:xfrm>
          <a:off x="0" y="1412776"/>
          <a:ext cx="9143999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6849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600-000004000000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Ejecución de Penas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92286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Ejecución de Penas</a:t>
            </a:r>
            <a:endParaRPr lang="es-ES" sz="2000" dirty="0"/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xmlns="" id="{54FC7F59-38CD-451B-A0E7-A7159F92D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71879"/>
              </p:ext>
            </p:extLst>
          </p:nvPr>
        </p:nvGraphicFramePr>
        <p:xfrm>
          <a:off x="-1" y="1341714"/>
          <a:ext cx="9144001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043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004048" y="440451"/>
            <a:ext cx="3312368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Adolescentes – Circuito</a:t>
            </a:r>
            <a:endParaRPr lang="es-ES" sz="20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B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341716"/>
          <a:ext cx="9144000" cy="551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1336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004048" y="440451"/>
            <a:ext cx="3312368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Adolescentes – Circuito</a:t>
            </a:r>
            <a:endParaRPr lang="es-ES" sz="2000" dirty="0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502832"/>
              </p:ext>
            </p:extLst>
          </p:nvPr>
        </p:nvGraphicFramePr>
        <p:xfrm>
          <a:off x="0" y="1341716"/>
          <a:ext cx="9144000" cy="551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0743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860032" y="440451"/>
            <a:ext cx="3456384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Adolescentes – Municipal </a:t>
            </a:r>
            <a:endParaRPr lang="es-ES" sz="20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C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1412776"/>
          <a:ext cx="9144000" cy="544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833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004048" y="440451"/>
            <a:ext cx="3312368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Penal Adolescentes – Municipal</a:t>
            </a:r>
            <a:endParaRPr lang="es-ES" sz="2000" dirty="0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xmlns="" id="{00000000-0008-0000-0C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1369098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042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Civil – Municipal</a:t>
            </a:r>
            <a:br>
              <a:rPr lang="es-CO" sz="2000" dirty="0"/>
            </a:br>
            <a:r>
              <a:rPr lang="es-CO" sz="2000" dirty="0"/>
              <a:t>Neiva 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24049"/>
              </p:ext>
            </p:extLst>
          </p:nvPr>
        </p:nvGraphicFramePr>
        <p:xfrm>
          <a:off x="0" y="1341715"/>
          <a:ext cx="9143999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080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Civil – Municipal</a:t>
            </a:r>
            <a:br>
              <a:rPr lang="es-CO" sz="2000" dirty="0"/>
            </a:br>
            <a:r>
              <a:rPr lang="es-CO" sz="2000" dirty="0"/>
              <a:t>La Plata</a:t>
            </a:r>
            <a:endParaRPr lang="es-ES" sz="2000" dirty="0"/>
          </a:p>
        </p:txBody>
      </p:sp>
      <p:graphicFrame>
        <p:nvGraphicFramePr>
          <p:cNvPr id="7" name="4 Gráfico">
            <a:extLst>
              <a:ext uri="{FF2B5EF4-FFF2-40B4-BE49-F238E27FC236}">
                <a16:creationId xmlns:a16="http://schemas.microsoft.com/office/drawing/2014/main" xmlns="" id="{00000000-0008-0000-0F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456896"/>
              </p:ext>
            </p:extLst>
          </p:nvPr>
        </p:nvGraphicFramePr>
        <p:xfrm>
          <a:off x="-1" y="1329267"/>
          <a:ext cx="9152467" cy="552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024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Civil – Municipal</a:t>
            </a:r>
            <a:br>
              <a:rPr lang="es-CO" sz="2000" dirty="0"/>
            </a:br>
            <a:r>
              <a:rPr lang="es-CO" sz="2000" dirty="0"/>
              <a:t>Garzón</a:t>
            </a:r>
            <a:endParaRPr lang="es-ES" sz="2000" dirty="0"/>
          </a:p>
        </p:txBody>
      </p: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xmlns="" id="{00000000-0008-0000-0F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7098"/>
              </p:ext>
            </p:extLst>
          </p:nvPr>
        </p:nvGraphicFramePr>
        <p:xfrm>
          <a:off x="0" y="1341715"/>
          <a:ext cx="9143999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87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4996960-D08C-4693-A825-5279E1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6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3C67D71-9D60-40A4-836E-22C25B14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84"/>
            <a:ext cx="9144000" cy="63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6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Civil – Municipal</a:t>
            </a:r>
            <a:br>
              <a:rPr lang="es-CO" sz="2000" dirty="0"/>
            </a:br>
            <a:r>
              <a:rPr lang="es-CO" sz="2000" dirty="0"/>
              <a:t>Pitalito</a:t>
            </a:r>
            <a:endParaRPr lang="es-ES" sz="2000" dirty="0"/>
          </a:p>
        </p:txBody>
      </p:sp>
      <p:graphicFrame>
        <p:nvGraphicFramePr>
          <p:cNvPr id="6" name="6 Gráfico">
            <a:extLst>
              <a:ext uri="{FF2B5EF4-FFF2-40B4-BE49-F238E27FC236}">
                <a16:creationId xmlns:a16="http://schemas.microsoft.com/office/drawing/2014/main" xmlns="" id="{00000000-0008-0000-0F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074995"/>
              </p:ext>
            </p:extLst>
          </p:nvPr>
        </p:nvGraphicFramePr>
        <p:xfrm>
          <a:off x="0" y="1412776"/>
          <a:ext cx="9143999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2141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del Circuito</a:t>
            </a:r>
          </a:p>
          <a:p>
            <a:pPr algn="r"/>
            <a:r>
              <a:rPr lang="es-CO" sz="2000" dirty="0"/>
              <a:t>Neiva</a:t>
            </a:r>
            <a:endParaRPr lang="es-ES" sz="20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E00-000006000000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3999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1124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del Circuito</a:t>
            </a:r>
          </a:p>
          <a:p>
            <a:pPr algn="r"/>
            <a:r>
              <a:rPr lang="es-CO" sz="2000" dirty="0"/>
              <a:t>Neiva</a:t>
            </a:r>
            <a:endParaRPr lang="es-ES" sz="2000" dirty="0"/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xmlns="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84974"/>
              </p:ext>
            </p:extLst>
          </p:nvPr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2712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del Circuito</a:t>
            </a:r>
          </a:p>
          <a:p>
            <a:pPr algn="r"/>
            <a:r>
              <a:rPr lang="es-CO" sz="2000" dirty="0"/>
              <a:t>Garzón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E00-000007000000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3999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14955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Civil del Circuito</a:t>
            </a:r>
          </a:p>
          <a:p>
            <a:pPr algn="r"/>
            <a:r>
              <a:rPr lang="es-CO" sz="2000" dirty="0"/>
              <a:t>Pitalito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E00-000008000000}"/>
              </a:ext>
            </a:extLst>
          </p:cNvPr>
          <p:cNvGraphicFramePr>
            <a:graphicFrameLocks/>
          </p:cNvGraphicFramePr>
          <p:nvPr/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8283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Promiscuos de Circuito</a:t>
            </a:r>
            <a:endParaRPr lang="es-ES" sz="2000" dirty="0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319793"/>
              </p:ext>
            </p:extLst>
          </p:nvPr>
        </p:nvGraphicFramePr>
        <p:xfrm>
          <a:off x="0" y="1341716"/>
          <a:ext cx="9144000" cy="551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7864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Promiscuos de Circuito</a:t>
            </a:r>
            <a:endParaRPr lang="es-ES" sz="2000" dirty="0"/>
          </a:p>
        </p:txBody>
      </p:sp>
      <p:graphicFrame>
        <p:nvGraphicFramePr>
          <p:cNvPr id="6" name="3 Gráfico">
            <a:extLst>
              <a:ext uri="{FF2B5EF4-FFF2-40B4-BE49-F238E27FC236}">
                <a16:creationId xmlns:a16="http://schemas.microsoft.com/office/drawing/2014/main" xmlns="" id="{00000000-0008-0000-1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80590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9743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Promiscuos de Familia</a:t>
            </a:r>
            <a:br>
              <a:rPr lang="es-CO" sz="2000" dirty="0"/>
            </a:br>
            <a:r>
              <a:rPr lang="es-CO" sz="2000" dirty="0"/>
              <a:t>Garzón</a:t>
            </a:r>
            <a:endParaRPr lang="es-ES" sz="2000" dirty="0"/>
          </a:p>
        </p:txBody>
      </p:sp>
      <p:graphicFrame>
        <p:nvGraphicFramePr>
          <p:cNvPr id="10" name="4 Gráfico">
            <a:extLst>
              <a:ext uri="{FF2B5EF4-FFF2-40B4-BE49-F238E27FC236}">
                <a16:creationId xmlns:a16="http://schemas.microsoft.com/office/drawing/2014/main" xmlns="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01955"/>
              </p:ext>
            </p:extLst>
          </p:nvPr>
        </p:nvGraphicFramePr>
        <p:xfrm>
          <a:off x="0" y="1341715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5504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Promiscuos de Familia</a:t>
            </a:r>
            <a:br>
              <a:rPr lang="es-CO" sz="2000" dirty="0"/>
            </a:br>
            <a:r>
              <a:rPr lang="es-CO" sz="2000" dirty="0"/>
              <a:t>Pitalito</a:t>
            </a:r>
            <a:endParaRPr lang="es-ES" sz="2000" dirty="0"/>
          </a:p>
        </p:txBody>
      </p:sp>
      <p:graphicFrame>
        <p:nvGraphicFramePr>
          <p:cNvPr id="7" name="5 Gráfico">
            <a:extLst>
              <a:ext uri="{FF2B5EF4-FFF2-40B4-BE49-F238E27FC236}">
                <a16:creationId xmlns:a16="http://schemas.microsoft.com/office/drawing/2014/main" xmlns="" id="{00000000-0008-0000-1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337740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157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 fontScale="90000"/>
          </a:bodyPr>
          <a:lstStyle/>
          <a:p>
            <a:pPr algn="r"/>
            <a:r>
              <a:rPr lang="es-CO" sz="2000" dirty="0"/>
              <a:t>Promiscuos de Familia</a:t>
            </a:r>
            <a:br>
              <a:rPr lang="es-CO" sz="2000" dirty="0"/>
            </a:br>
            <a:r>
              <a:rPr lang="es-CO" sz="2000" dirty="0"/>
              <a:t>La Plata</a:t>
            </a:r>
            <a:endParaRPr lang="es-ES" sz="2000" dirty="0"/>
          </a:p>
        </p:txBody>
      </p:sp>
      <p:graphicFrame>
        <p:nvGraphicFramePr>
          <p:cNvPr id="5" name="5 Gráfico">
            <a:extLst>
              <a:ext uri="{FF2B5EF4-FFF2-40B4-BE49-F238E27FC236}">
                <a16:creationId xmlns:a16="http://schemas.microsoft.com/office/drawing/2014/main" xmlns="" id="{00000000-0008-0000-1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52945"/>
              </p:ext>
            </p:extLst>
          </p:nvPr>
        </p:nvGraphicFramePr>
        <p:xfrm>
          <a:off x="0" y="1341716"/>
          <a:ext cx="9144000" cy="551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12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4996960-D08C-4693-A825-5279E1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3C1432E-1822-4930-947B-C7934FA9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328"/>
            <a:ext cx="9144000" cy="63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64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algn="r"/>
            <a:r>
              <a:rPr lang="es-CO" sz="2000" dirty="0"/>
              <a:t>Promiscuos de Familia</a:t>
            </a:r>
            <a:endParaRPr lang="es-ES" sz="2000" dirty="0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xmlns="" id="{00000000-0008-0000-1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056467"/>
              </p:ext>
            </p:extLst>
          </p:nvPr>
        </p:nvGraphicFramePr>
        <p:xfrm>
          <a:off x="-10509" y="1268761"/>
          <a:ext cx="9154509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59572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Laboral del Circuito</a:t>
            </a:r>
          </a:p>
          <a:p>
            <a:pPr algn="r"/>
            <a:r>
              <a:rPr lang="es-CO" sz="2000" dirty="0"/>
              <a:t>Neiva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1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825419"/>
              </p:ext>
            </p:extLst>
          </p:nvPr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34261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Laboral del Circuito</a:t>
            </a:r>
            <a:endParaRPr lang="es-ES" sz="2000" dirty="0"/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xmlns="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31580"/>
              </p:ext>
            </p:extLst>
          </p:nvPr>
        </p:nvGraphicFramePr>
        <p:xfrm>
          <a:off x="0" y="1341714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093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Laboral del Circuito</a:t>
            </a:r>
          </a:p>
          <a:p>
            <a:pPr algn="r"/>
            <a:r>
              <a:rPr lang="es-CO" sz="2000" dirty="0"/>
              <a:t>Garzón</a:t>
            </a:r>
            <a:endParaRPr lang="es-ES" sz="2000" dirty="0"/>
          </a:p>
        </p:txBody>
      </p:sp>
      <p:graphicFrame>
        <p:nvGraphicFramePr>
          <p:cNvPr id="8" name="3 Gráfico">
            <a:extLst>
              <a:ext uri="{FF2B5EF4-FFF2-40B4-BE49-F238E27FC236}">
                <a16:creationId xmlns:a16="http://schemas.microsoft.com/office/drawing/2014/main" xmlns="" id="{00000000-0008-0000-1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120174"/>
              </p:ext>
            </p:extLst>
          </p:nvPr>
        </p:nvGraphicFramePr>
        <p:xfrm>
          <a:off x="0" y="1341714"/>
          <a:ext cx="9143999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0174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Laboral del Circuito</a:t>
            </a:r>
          </a:p>
          <a:p>
            <a:pPr algn="r"/>
            <a:r>
              <a:rPr lang="es-CO" sz="2000" dirty="0"/>
              <a:t>Pitalito</a:t>
            </a:r>
            <a:endParaRPr lang="es-ES" sz="2000" dirty="0"/>
          </a:p>
        </p:txBody>
      </p:sp>
      <p:graphicFrame>
        <p:nvGraphicFramePr>
          <p:cNvPr id="6" name="4 Gráfico">
            <a:extLst>
              <a:ext uri="{FF2B5EF4-FFF2-40B4-BE49-F238E27FC236}">
                <a16:creationId xmlns:a16="http://schemas.microsoft.com/office/drawing/2014/main" xmlns="" id="{00000000-0008-0000-1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303091"/>
              </p:ext>
            </p:extLst>
          </p:nvPr>
        </p:nvGraphicFramePr>
        <p:xfrm>
          <a:off x="1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463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Pequeñas Causas – Civil</a:t>
            </a:r>
          </a:p>
          <a:p>
            <a:pPr algn="r"/>
            <a:r>
              <a:rPr lang="es-CO" sz="2000" dirty="0"/>
              <a:t>001 y 002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1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67648"/>
              </p:ext>
            </p:extLst>
          </p:nvPr>
        </p:nvGraphicFramePr>
        <p:xfrm>
          <a:off x="0" y="1341714"/>
          <a:ext cx="9144000" cy="55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8637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Pequeñas Causas – Civil</a:t>
            </a:r>
          </a:p>
          <a:p>
            <a:pPr algn="r"/>
            <a:r>
              <a:rPr lang="es-CO" sz="2000" dirty="0"/>
              <a:t>006, 007, 008, 009, 010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1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883118"/>
              </p:ext>
            </p:extLst>
          </p:nvPr>
        </p:nvGraphicFramePr>
        <p:xfrm>
          <a:off x="0" y="1412776"/>
          <a:ext cx="9144000" cy="544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9593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Pequeñas Causas - Laboral</a:t>
            </a:r>
            <a:endParaRPr lang="es-ES" sz="20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1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210774"/>
              </p:ext>
            </p:extLst>
          </p:nvPr>
        </p:nvGraphicFramePr>
        <p:xfrm>
          <a:off x="0" y="1341715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7547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Pequeñas Causas - Laboral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1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62836"/>
              </p:ext>
            </p:extLst>
          </p:nvPr>
        </p:nvGraphicFramePr>
        <p:xfrm>
          <a:off x="-1" y="1196752"/>
          <a:ext cx="9144001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3379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860032" y="440451"/>
            <a:ext cx="3456384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Administrativos</a:t>
            </a:r>
            <a:endParaRPr lang="es-ES" sz="20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203421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745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B838124C-ECE2-4ACE-8CDA-33E1695D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041F-816F-4CE2-A13F-4211866EEE43}" type="slidenum">
              <a:rPr lang="es-ES" smtClean="0"/>
              <a:t>8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2F0EA85-B9B9-46DE-84DC-FE6418B6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89"/>
            <a:ext cx="9144000" cy="61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01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860032" y="440451"/>
            <a:ext cx="3456384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Administrativos</a:t>
            </a:r>
            <a:endParaRPr lang="es-ES" sz="2000" dirty="0"/>
          </a:p>
        </p:txBody>
      </p:sp>
      <p:graphicFrame>
        <p:nvGraphicFramePr>
          <p:cNvPr id="7" name="3 Gráfico">
            <a:extLst>
              <a:ext uri="{FF2B5EF4-FFF2-40B4-BE49-F238E27FC236}">
                <a16:creationId xmlns:a16="http://schemas.microsoft.com/office/drawing/2014/main" xmlns="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220084"/>
              </p:ext>
            </p:extLst>
          </p:nvPr>
        </p:nvGraphicFramePr>
        <p:xfrm>
          <a:off x="-21647" y="1268760"/>
          <a:ext cx="918729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2464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Tribunal Superior - Penal</a:t>
            </a:r>
            <a:endParaRPr lang="es-ES" sz="20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009642"/>
              </p:ext>
            </p:extLst>
          </p:nvPr>
        </p:nvGraphicFramePr>
        <p:xfrm>
          <a:off x="0" y="1341714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65050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Tribunal Superior - Penal</a:t>
            </a:r>
            <a:endParaRPr lang="es-ES" sz="2000" dirty="0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18372"/>
              </p:ext>
            </p:extLst>
          </p:nvPr>
        </p:nvGraphicFramePr>
        <p:xfrm>
          <a:off x="0" y="1268760"/>
          <a:ext cx="9144000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811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Tribunal Superior - Civil</a:t>
            </a:r>
            <a:endParaRPr lang="es-ES" sz="20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59328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5827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Tribunal Superior - Civil</a:t>
            </a:r>
            <a:endParaRPr lang="es-ES" sz="2000" dirty="0"/>
          </a:p>
        </p:txBody>
      </p:sp>
      <p:graphicFrame>
        <p:nvGraphicFramePr>
          <p:cNvPr id="5" name="2 Gráfico">
            <a:extLst>
              <a:ext uri="{FF2B5EF4-FFF2-40B4-BE49-F238E27FC236}">
                <a16:creationId xmlns:a16="http://schemas.microsoft.com/office/drawing/2014/main" xmlns="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963771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28856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496220"/>
              </p:ext>
            </p:extLst>
          </p:nvPr>
        </p:nvGraphicFramePr>
        <p:xfrm>
          <a:off x="0" y="1341714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Tribunal Administrativo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616508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Tribunal Administrativo</a:t>
            </a:r>
            <a:endParaRPr lang="es-ES" sz="2000" dirty="0"/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515901"/>
              </p:ext>
            </p:extLst>
          </p:nvPr>
        </p:nvGraphicFramePr>
        <p:xfrm>
          <a:off x="0" y="1241698"/>
          <a:ext cx="8867282" cy="561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527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070627"/>
              </p:ext>
            </p:extLst>
          </p:nvPr>
        </p:nvGraphicFramePr>
        <p:xfrm>
          <a:off x="0" y="1341714"/>
          <a:ext cx="9144000" cy="551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Sala Disciplinaria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446466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4884"/>
              </p:ext>
            </p:extLst>
          </p:nvPr>
        </p:nvGraphicFramePr>
        <p:xfrm>
          <a:off x="0" y="1341714"/>
          <a:ext cx="9154941" cy="54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37635" y="440451"/>
            <a:ext cx="4378781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2000" dirty="0"/>
              <a:t>Sala Disciplinaria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148836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xmlns="" id="{64350DDA-A57C-48B0-BC42-249BF399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328" y="1628800"/>
            <a:ext cx="6768752" cy="4176464"/>
          </a:xfrm>
        </p:spPr>
        <p:txBody>
          <a:bodyPr>
            <a:noAutofit/>
          </a:bodyPr>
          <a:lstStyle/>
          <a:p>
            <a:r>
              <a:rPr lang="es-CO" sz="2400" i="1" dirty="0">
                <a:solidFill>
                  <a:schemeClr val="tx1"/>
                </a:solidFill>
              </a:rPr>
              <a:t>Orden del día</a:t>
            </a:r>
          </a:p>
          <a:p>
            <a:endParaRPr lang="es-CO" sz="2400" i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Rendimiento 2019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Contexto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Audiencias fallidas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s-CO" sz="2000" i="1" dirty="0">
                <a:solidFill>
                  <a:schemeClr val="tx1"/>
                </a:solidFill>
              </a:rPr>
              <a:t>Resultados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rgbClr val="FF0000"/>
                </a:solidFill>
              </a:rPr>
              <a:t>Informe de gestión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i="1" dirty="0">
                <a:solidFill>
                  <a:schemeClr val="tx1"/>
                </a:solidFill>
              </a:rPr>
              <a:t>Desafíos 2020</a:t>
            </a:r>
          </a:p>
        </p:txBody>
      </p:sp>
    </p:spTree>
    <p:extLst>
      <p:ext uri="{BB962C8B-B14F-4D97-AF65-F5344CB8AC3E}">
        <p14:creationId xmlns:p14="http://schemas.microsoft.com/office/powerpoint/2010/main" val="12255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10ACE770-9F7B-4F45-9DDD-DE8FC395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2" r="397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4996960-D08C-4693-A825-5279E1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57041F-816F-4CE2-A13F-4211866EEE43}" type="slidenum">
              <a:rPr lang="es-E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003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03648" y="1484785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238" lvl="1" indent="-357188">
              <a:lnSpc>
                <a:spcPct val="150000"/>
              </a:lnSpc>
              <a:defRPr/>
            </a:pPr>
            <a:endParaRPr lang="es-CO" altLang="es-ES" sz="2000" b="1" dirty="0"/>
          </a:p>
          <a:p>
            <a:pPr marL="757238" lvl="1" indent="-357188">
              <a:lnSpc>
                <a:spcPct val="150000"/>
              </a:lnSpc>
              <a:defRPr/>
            </a:pPr>
            <a:r>
              <a:rPr lang="es-CO" altLang="es-ES" sz="2000" b="1" dirty="0"/>
              <a:t>Constitución Política </a:t>
            </a:r>
          </a:p>
          <a:p>
            <a:pPr marL="1157288" lvl="2" indent="-357188">
              <a:lnSpc>
                <a:spcPct val="150000"/>
              </a:lnSpc>
              <a:defRPr/>
            </a:pPr>
            <a:r>
              <a:rPr lang="es-CO" altLang="es-ES" sz="1600" b="1" dirty="0"/>
              <a:t>Artículos 254 y 256</a:t>
            </a:r>
          </a:p>
          <a:p>
            <a:pPr marL="757238" lvl="1" indent="-357188">
              <a:lnSpc>
                <a:spcPct val="150000"/>
              </a:lnSpc>
              <a:defRPr/>
            </a:pPr>
            <a:endParaRPr lang="es-CO" altLang="es-ES" sz="2000" b="1" dirty="0"/>
          </a:p>
          <a:p>
            <a:pPr marL="757238" lvl="1" indent="-357188">
              <a:lnSpc>
                <a:spcPct val="150000"/>
              </a:lnSpc>
              <a:defRPr/>
            </a:pPr>
            <a:r>
              <a:rPr lang="es-CO" altLang="es-ES" sz="2000" b="1" dirty="0"/>
              <a:t>Ley Estatutaria de la Administración de Justicia </a:t>
            </a:r>
          </a:p>
          <a:p>
            <a:pPr marL="757238" lvl="1" indent="-357188">
              <a:lnSpc>
                <a:spcPct val="150000"/>
              </a:lnSpc>
              <a:defRPr/>
            </a:pPr>
            <a:r>
              <a:rPr lang="es-CO" altLang="es-ES" sz="1600" b="1" dirty="0"/>
              <a:t>(Ley 270 de 1996; Ley 771 de 2002; Ley 1285 de 2009)</a:t>
            </a:r>
          </a:p>
          <a:p>
            <a:pPr marL="1157288" lvl="2" indent="-357188">
              <a:lnSpc>
                <a:spcPct val="150000"/>
              </a:lnSpc>
              <a:defRPr/>
            </a:pPr>
            <a:r>
              <a:rPr lang="es-CO" altLang="es-ES" sz="1600" b="1" dirty="0"/>
              <a:t>Artículo 101 LEAJ</a:t>
            </a: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8954265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87624" y="1484784"/>
            <a:ext cx="66967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s-MX" altLang="es-ES" sz="2000" b="1" dirty="0"/>
              <a:t>Funciones:</a:t>
            </a:r>
          </a:p>
          <a:p>
            <a:pPr marL="533400" indent="-533400">
              <a:spcBef>
                <a:spcPts val="1200"/>
              </a:spcBef>
              <a:buFontTx/>
              <a:buAutoNum type="arabicPeriod"/>
              <a:defRPr/>
            </a:pPr>
            <a:r>
              <a:rPr lang="es-MX" altLang="es-ES" b="1" dirty="0"/>
              <a:t>Administrar  la Carrera Judicial</a:t>
            </a:r>
          </a:p>
          <a:p>
            <a:pPr marL="990600" lvl="1" indent="-533400" algn="just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s-MX" altLang="es-ES" dirty="0"/>
              <a:t>Adelantar </a:t>
            </a:r>
            <a:r>
              <a:rPr lang="es-MX" altLang="es-ES" b="1" dirty="0">
                <a:solidFill>
                  <a:srgbClr val="FF0000"/>
                </a:solidFill>
              </a:rPr>
              <a:t>concurso de méritos </a:t>
            </a:r>
            <a:r>
              <a:rPr lang="es-MX" altLang="es-ES" dirty="0"/>
              <a:t>para empleados y empleadas de Tribunales, Juzgados, Dirección Ejecutiva y Centros de Servicios. </a:t>
            </a:r>
          </a:p>
          <a:p>
            <a:pPr marL="990600" lvl="1" indent="-533400" algn="just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s-MX" altLang="es-ES" dirty="0"/>
              <a:t>Enviar </a:t>
            </a:r>
            <a:r>
              <a:rPr lang="es-MX" altLang="es-ES" b="1" dirty="0">
                <a:solidFill>
                  <a:srgbClr val="FF0000"/>
                </a:solidFill>
              </a:rPr>
              <a:t>listas de elegibles </a:t>
            </a:r>
            <a:r>
              <a:rPr lang="es-MX" altLang="es-ES" dirty="0"/>
              <a:t>de los empleados y empleadas de los Tribunales Superior, Contencioso Administrativo, Juzgados, Dirección Ejecutiva y Centros de Servicios.</a:t>
            </a:r>
          </a:p>
          <a:p>
            <a:pPr marL="990600" lvl="1" indent="-533400" algn="just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s-MX" altLang="es-ES" b="1" dirty="0">
                <a:solidFill>
                  <a:srgbClr val="FF0000"/>
                </a:solidFill>
              </a:rPr>
              <a:t>Registro Nacional de Escalafón</a:t>
            </a:r>
            <a:r>
              <a:rPr lang="es-MX" altLang="es-ES" dirty="0"/>
              <a:t>: inscripciones, actualizaciones, exclusiones y  traslados.</a:t>
            </a:r>
          </a:p>
          <a:p>
            <a:pPr marL="990600" lvl="1" indent="-533400" algn="just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s-MX" altLang="es-ES" b="1" dirty="0">
                <a:solidFill>
                  <a:srgbClr val="FF0000"/>
                </a:solidFill>
              </a:rPr>
              <a:t>Calificación  integral </a:t>
            </a:r>
            <a:r>
              <a:rPr lang="es-MX" altLang="es-ES" dirty="0"/>
              <a:t>de servicios de los jueces y las juezas</a:t>
            </a:r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8056991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87624" y="1484784"/>
            <a:ext cx="691276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s-MX" altLang="es-ES" sz="2000" b="1" kern="200" dirty="0"/>
              <a:t>Funciones: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s-CO" altLang="es-ES" b="1" kern="200" dirty="0"/>
              <a:t>Presentar propuestas de reordenamiento judicial.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s-MX" altLang="es-ES" b="1" kern="200" dirty="0"/>
              <a:t>Ejercer Vigilancia Judicial Administrativa.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s-MX" altLang="es-ES" kern="200" dirty="0"/>
              <a:t>Proponer planes y programas de capacitación.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s-MX" altLang="es-ES" kern="200" dirty="0"/>
              <a:t>Proponer proyectos de inversión.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s-MX" altLang="es-ES" b="1" kern="200" dirty="0"/>
              <a:t>Asistir  a comités,  comisiones y mesas de trabajo </a:t>
            </a:r>
            <a:r>
              <a:rPr lang="es-CO" altLang="es-ES" b="1" kern="200" dirty="0"/>
              <a:t>con el fin de coordinar acciones interinstitucionales que propendan por mejorar la convivencia pacífica y el acceso a la administración de Justicia.</a:t>
            </a:r>
            <a:endParaRPr lang="es-ES" altLang="es-ES" b="1" kern="200" dirty="0"/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13825619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Comités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1600" y="1484784"/>
            <a:ext cx="7200800" cy="4588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A. Presidencia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Comisión Seccional Interinstitucional.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Comisión de Moralización.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Seccional de Apoyo.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 General del Sistema Penal Acusatorio – SAP.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 del Centro de Servicios Judiciales del Sistema Acusatorio – SAP.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 del Centro de Servicios Judiciales del Sistema de Responsabilidad Penal de Adolescentes – SRPA.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 Coordinador Seccional de Aplicación y Seguimiento.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Comité del Sistema Integrado de Gestión de la Calidad y Medio Ambiente – SIGCMA.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940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Comités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1600" y="1484784"/>
            <a:ext cx="7200800" cy="487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s-ES" dirty="0"/>
              <a:t>B. Vicepresidencia</a:t>
            </a:r>
          </a:p>
          <a:p>
            <a:r>
              <a:rPr lang="es-ES" dirty="0"/>
              <a:t> 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Mesa Departamental de Coordinación </a:t>
            </a:r>
            <a:r>
              <a:rPr lang="es-ES" dirty="0" err="1"/>
              <a:t>Interjurisdiccional</a:t>
            </a:r>
            <a:r>
              <a:rPr lang="es-ES" dirty="0"/>
              <a:t>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Comité Interinstitucional Consultivo para la Prevención y Atención de la Violencia Sexual y el Maltrato Infantil en Niños, Niñas y Adolescentes y el Comité Interinstitucional Consultivo contra la Violencia de Género. 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Comité Departamental del Sistema Nacional de Coordinación de Responsabilidad Penal para Adolescentes.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Comisión de Género.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Comité Seccional de Archivo.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Comité de Control Interno.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Comité Paritario de Salud y Seguridad en el Trabajo – COPASST.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/>
              <a:t>Comité Operativo de Emergencias- COE.</a:t>
            </a:r>
          </a:p>
        </p:txBody>
      </p:sp>
    </p:spTree>
    <p:extLst>
      <p:ext uri="{BB962C8B-B14F-4D97-AF65-F5344CB8AC3E}">
        <p14:creationId xmlns:p14="http://schemas.microsoft.com/office/powerpoint/2010/main" val="19223213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484784"/>
            <a:ext cx="7560840" cy="41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CO" b="1" dirty="0"/>
              <a:t>CONVOCATORIAS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CO" b="1" dirty="0"/>
              <a:t>Convocatoria No.2 </a:t>
            </a:r>
            <a:r>
              <a:rPr lang="es-CO" dirty="0"/>
              <a:t>- Acuerdo No.118 del 9 de septiembre de 2009 para la conformación del Registro Seccional de Elegibles para la provisión de los cargos de empleados de carrera del </a:t>
            </a:r>
            <a:r>
              <a:rPr lang="es-CO" b="1" dirty="0">
                <a:solidFill>
                  <a:srgbClr val="FF0000"/>
                </a:solidFill>
              </a:rPr>
              <a:t>Consejo Seccional de la Judicatura del Huila, Dirección Seccional de Administración Judicial de Neiva y Oficinas de Coordinación Administrativa  y de Apoyo de Florencia, Caquetá</a:t>
            </a:r>
            <a:r>
              <a:rPr lang="es-CO" dirty="0"/>
              <a:t>.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dirty="0"/>
              <a:t>De los 20 Registros de Elegibles que se conformaron en esta Convocatoria, 9 de ellos perdieron vigencia durante el año 2019, sin que se hubieran agotado.</a:t>
            </a:r>
            <a:endParaRPr lang="es-MX" dirty="0"/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dirty="0"/>
              <a:t>Se elaboraron </a:t>
            </a:r>
            <a:r>
              <a:rPr lang="es-CO" dirty="0">
                <a:solidFill>
                  <a:srgbClr val="FF0000"/>
                </a:solidFill>
              </a:rPr>
              <a:t>4 listas de elegibles </a:t>
            </a:r>
            <a:r>
              <a:rPr lang="es-CO" dirty="0"/>
              <a:t>las cuales fueron enviadas al respectivo nominador para el nombramiento.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Carrera Judicial</a:t>
            </a:r>
          </a:p>
        </p:txBody>
      </p:sp>
    </p:spTree>
    <p:extLst>
      <p:ext uri="{BB962C8B-B14F-4D97-AF65-F5344CB8AC3E}">
        <p14:creationId xmlns:p14="http://schemas.microsoft.com/office/powerpoint/2010/main" val="29821001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484784"/>
            <a:ext cx="7560840" cy="365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CO" b="1" dirty="0"/>
              <a:t>CONVOCATORIAS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CO" b="1" dirty="0"/>
              <a:t>Convocatoria No.3 </a:t>
            </a:r>
            <a:r>
              <a:rPr lang="es-CO" dirty="0"/>
              <a:t>- Acuerdo CSJHA13-105 de 2013 Para la conformación del Registro Seccional de Elegibles para la provisión de los cargos de empleados de carrera de </a:t>
            </a:r>
            <a:r>
              <a:rPr lang="es-CO" b="1" dirty="0">
                <a:solidFill>
                  <a:srgbClr val="FF0000"/>
                </a:solidFill>
              </a:rPr>
              <a:t>Tribunales, Juzgados y Centros de Servicios del Distrito Judicial de Neiva y Distrito Judicial Administrativo del Huila</a:t>
            </a:r>
            <a:r>
              <a:rPr lang="es-CO" dirty="0"/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dirty="0"/>
              <a:t>De los 23 Registros de Elegibles que se conformaron en esta Convocatoria, 7 se agotaron en su totalidad con el nombramiento de los aspirantes y 4 registros perdieron vigencia. 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dirty="0"/>
              <a:t>Se elaboraron </a:t>
            </a:r>
            <a:r>
              <a:rPr lang="es-CO" dirty="0">
                <a:solidFill>
                  <a:srgbClr val="FF0000"/>
                </a:solidFill>
              </a:rPr>
              <a:t>17 listas de elegibles</a:t>
            </a:r>
            <a:r>
              <a:rPr lang="es-CO" dirty="0"/>
              <a:t>, las cuales fueron enviadas al respectivo nominador para el nombramiento.</a:t>
            </a: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Carrera Judicial</a:t>
            </a:r>
          </a:p>
        </p:txBody>
      </p:sp>
    </p:spTree>
    <p:extLst>
      <p:ext uri="{BB962C8B-B14F-4D97-AF65-F5344CB8AC3E}">
        <p14:creationId xmlns:p14="http://schemas.microsoft.com/office/powerpoint/2010/main" val="17885646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484784"/>
            <a:ext cx="7560840" cy="392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CO" b="1" dirty="0"/>
              <a:t>CONVOCATORIAS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CO" b="1" dirty="0"/>
              <a:t>Convocatoria No.4 </a:t>
            </a:r>
            <a:r>
              <a:rPr lang="es-CO" dirty="0"/>
              <a:t>- Acuerdo CSJHUA17-491-CSJHUA17-494 de 2017 Para la conformación del Registro Seccional de Elegibles para la provisión de los cargos de empleados de carrera de </a:t>
            </a:r>
            <a:r>
              <a:rPr lang="es-CO" b="1" dirty="0">
                <a:solidFill>
                  <a:srgbClr val="FF0000"/>
                </a:solidFill>
              </a:rPr>
              <a:t>Tribunales, Juzgados y Centros de Servicios del Distrito Judicial de Neiva y Distrito Judicial Administrativo del Huila</a:t>
            </a:r>
            <a:r>
              <a:rPr lang="es-CO" dirty="0"/>
              <a:t>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chemeClr val="dk1"/>
                </a:solidFill>
              </a:rPr>
              <a:t>El 3 de febrero se llevó a cabo la prueba de conocimientos, competencias, aptitudes y habilidades, </a:t>
            </a:r>
            <a:r>
              <a:rPr lang="es-CO" dirty="0"/>
              <a:t>presentada por cerca de 5.000 aspirantes</a:t>
            </a:r>
            <a:r>
              <a:rPr lang="es-CO" dirty="0">
                <a:solidFill>
                  <a:schemeClr val="dk1"/>
                </a:solidFill>
              </a:rPr>
              <a:t>.</a:t>
            </a: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chemeClr val="dk1"/>
                </a:solidFill>
              </a:rPr>
              <a:t>Se expidieron 6 resoluciones, por medio de las cuales se resolvieron las solicitudes de prueba supletoria; 13 resoluciones resolviendo recursos de reposición contra los resultados.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chemeClr val="dk1"/>
                </a:solidFill>
              </a:rPr>
              <a:t>Se expidieron 2 resoluciones de exclusión de participantes.  </a:t>
            </a: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Carrera Judicial</a:t>
            </a:r>
          </a:p>
        </p:txBody>
      </p:sp>
    </p:spTree>
    <p:extLst>
      <p:ext uri="{BB962C8B-B14F-4D97-AF65-F5344CB8AC3E}">
        <p14:creationId xmlns:p14="http://schemas.microsoft.com/office/powerpoint/2010/main" val="8713715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971600" y="1484784"/>
            <a:ext cx="7200800" cy="49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PCSJA19-11212: transformación de 5 Juzgados Civiles Municipales de Neiva en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Juzgados de Pequeñas Causas y Competencia Múltiple de Neiva.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PCSJA19-11232: transformación del Juzgado 03 de SRPA en el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Juzgado 010 de Control de Garantías.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PCSJA19-11192: 2 Asistentes Administrativos Grado 6 para el Centro de Servicios de los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Juzgados de Ejecución de Penas y Medidas de Seguridad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PCSJA19-11192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Acuerdo PCSJA19-11331: 1 sustanciador y 1 escribiente para el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Juzgado Promiscuo Municipal de San Agustín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PCSJA19-11442: 2 cargos de Asistente Administrativo Grado 8 para el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Seccional de la Judicatura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PCSJA19-11443: 2 cargos de escribiente municipal para los </a:t>
            </a: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Juzgados 001 y 002 de Pequeñas Causas y Competencia Múltiple de Neiva.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28206982-0286-4598-BA10-8E3A7A001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440451"/>
            <a:ext cx="3816424" cy="578495"/>
          </a:xfrm>
        </p:spPr>
        <p:txBody>
          <a:bodyPr>
            <a:normAutofit fontScale="90000"/>
          </a:bodyPr>
          <a:lstStyle/>
          <a:p>
            <a:pPr marL="757238" lvl="1" indent="-357188" algn="r">
              <a:defRPr/>
            </a:pPr>
            <a:r>
              <a:rPr lang="es-CO" altLang="es-ES" sz="2000" b="1" dirty="0">
                <a:latin typeface="+mn-lt"/>
              </a:rPr>
              <a:t>Transformación de la arquitectura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4721151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CSJ RGB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683"/>
            <a:ext cx="3709035" cy="12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220072" y="440451"/>
            <a:ext cx="3096344" cy="578495"/>
          </a:xfrm>
        </p:spPr>
        <p:txBody>
          <a:bodyPr>
            <a:normAutofit/>
          </a:bodyPr>
          <a:lstStyle/>
          <a:p>
            <a:pPr marL="757238" lvl="1" indent="-357188" algn="ctr">
              <a:lnSpc>
                <a:spcPct val="150000"/>
              </a:lnSpc>
              <a:defRPr/>
            </a:pPr>
            <a:r>
              <a:rPr lang="es-CO" altLang="es-ES" sz="2000" b="1" dirty="0">
                <a:latin typeface="+mn-lt"/>
              </a:rPr>
              <a:t>Comités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43609" y="1484784"/>
            <a:ext cx="7128792" cy="4187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SzPts val="1100"/>
            </a:pPr>
            <a:r>
              <a:rPr lang="es-ES" b="1" dirty="0"/>
              <a:t>COMITÉ SISTEMA INTEGRADO DE GESTION </a:t>
            </a:r>
          </a:p>
          <a:p>
            <a:pPr algn="ctr">
              <a:spcAft>
                <a:spcPts val="600"/>
              </a:spcAft>
              <a:buSzPts val="1100"/>
            </a:pPr>
            <a:r>
              <a:rPr lang="es-ES" b="1" dirty="0"/>
              <a:t>CONTROL DE CALIDAD Y MEDIO AMBIENTE - SIGCMA</a:t>
            </a:r>
            <a:endParaRPr lang="es-ES" dirty="0"/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s-ES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actualizaron los mapas de riesgos </a:t>
            </a: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de cada procesos del Consejo Seccional de la Judicatura del Huila y la Dirección Ejecutiva Seccional de Administración Judicial Neiva.</a:t>
            </a:r>
            <a:endParaRPr lang="es-E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Se revisaron los </a:t>
            </a:r>
            <a:r>
              <a:rPr lang="es-ES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indicadores</a:t>
            </a: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 de cada procesos y el </a:t>
            </a:r>
            <a:r>
              <a:rPr lang="es-ES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cumplimiento de las metas </a:t>
            </a: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propuestas.</a:t>
            </a:r>
            <a:endParaRPr lang="es-E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Se realizó la </a:t>
            </a:r>
            <a:r>
              <a:rPr lang="es-ES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Auditoría Interna de Calidad </a:t>
            </a:r>
            <a:r>
              <a:rPr lang="es-ES" dirty="0">
                <a:ea typeface="Times New Roman" panose="02020603050405020304" pitchFamily="18" charset="0"/>
                <a:cs typeface="Calibri" panose="020F0502020204030204" pitchFamily="34" charset="0"/>
              </a:rPr>
              <a:t>realizada por la Coordinación Nacional del SIGCMA, para definir las acciones de gestión y plan de mejoramiento a seguir.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s-MX" dirty="0"/>
              <a:t>Se revalidó la certificación del </a:t>
            </a:r>
            <a:r>
              <a:rPr lang="es-MX" b="1" dirty="0">
                <a:solidFill>
                  <a:srgbClr val="FF0000"/>
                </a:solidFill>
              </a:rPr>
              <a:t>ICONTEC  ISO 9001:2015</a:t>
            </a:r>
            <a:r>
              <a:rPr lang="es-MX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503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1545</Words>
  <Application>Microsoft Office PowerPoint</Application>
  <PresentationFormat>Presentación en pantalla (4:3)</PresentationFormat>
  <Paragraphs>379</Paragraphs>
  <Slides>105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105</vt:i4>
      </vt:variant>
    </vt:vector>
  </HeadingPairs>
  <TitlesOfParts>
    <vt:vector size="110" baseType="lpstr">
      <vt:lpstr>Arial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Oferta Judicial</vt:lpstr>
      <vt:lpstr>Oferta Judicial</vt:lpstr>
      <vt:lpstr>Oferta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Oferta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Jurisdicción Penal</vt:lpstr>
      <vt:lpstr>Jurisdicción Penal</vt:lpstr>
      <vt:lpstr>Jurisdicción Penal</vt:lpstr>
      <vt:lpstr>Jurisdicción Penal</vt:lpstr>
      <vt:lpstr>Jurisdicción Penal</vt:lpstr>
      <vt:lpstr>Jurisdicción Penal</vt:lpstr>
      <vt:lpstr>Jurisdicción Penal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Jurisdicción Penal Municipal </vt:lpstr>
      <vt:lpstr>Penal Municipal - Conocimiento </vt:lpstr>
      <vt:lpstr>Penal Municipal - Conocimiento </vt:lpstr>
      <vt:lpstr>Penal Municipal - Garantías </vt:lpstr>
      <vt:lpstr>Presentación de PowerPoint</vt:lpstr>
      <vt:lpstr>Penal Municipal – La Plata Garantías </vt:lpstr>
      <vt:lpstr>Penal Municipal – Garzón Garantías </vt:lpstr>
      <vt:lpstr>Penal Municipal – Pitalito Garantías </vt:lpstr>
      <vt:lpstr>Penal Municipal – La Plata Conocimiento</vt:lpstr>
      <vt:lpstr>Penal Municipal – Garzón Conocimiento</vt:lpstr>
      <vt:lpstr>Penal Municipal – Pitalito Conocimiento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Civil – Municipal Neiva </vt:lpstr>
      <vt:lpstr>Civil – Municipal La Plata</vt:lpstr>
      <vt:lpstr>Civil – Municipal Garzón</vt:lpstr>
      <vt:lpstr>Civil – Municipal Pitalito</vt:lpstr>
      <vt:lpstr>Presentación de PowerPoint</vt:lpstr>
      <vt:lpstr>Presentación de PowerPoint</vt:lpstr>
      <vt:lpstr>Presentación de PowerPoint</vt:lpstr>
      <vt:lpstr>Presentación de PowerPoint</vt:lpstr>
      <vt:lpstr>Promiscuos de Circuito</vt:lpstr>
      <vt:lpstr>Promiscuos de Circuito</vt:lpstr>
      <vt:lpstr>Promiscuos de Familia Garzón</vt:lpstr>
      <vt:lpstr>Promiscuos de Familia Pitalito</vt:lpstr>
      <vt:lpstr>Promiscuos de Familia La Plata</vt:lpstr>
      <vt:lpstr>Promiscuos de Familia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normativo</vt:lpstr>
      <vt:lpstr>Marco normativo</vt:lpstr>
      <vt:lpstr>Marco normativo</vt:lpstr>
      <vt:lpstr>Comités</vt:lpstr>
      <vt:lpstr>Comités</vt:lpstr>
      <vt:lpstr>Carrera Judicial</vt:lpstr>
      <vt:lpstr>Carrera Judicial</vt:lpstr>
      <vt:lpstr>Carrera Judicial</vt:lpstr>
      <vt:lpstr>Transformación de la arquitectura organizacional</vt:lpstr>
      <vt:lpstr>Comités</vt:lpstr>
      <vt:lpstr>Presentación de PowerPoint</vt:lpstr>
      <vt:lpstr>Vigilancia Judicial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Dussa´n</dc:creator>
  <cp:lastModifiedBy>Diseño</cp:lastModifiedBy>
  <cp:revision>23</cp:revision>
  <dcterms:created xsi:type="dcterms:W3CDTF">2020-05-13T21:03:40Z</dcterms:created>
  <dcterms:modified xsi:type="dcterms:W3CDTF">2020-05-21T13:47:47Z</dcterms:modified>
</cp:coreProperties>
</file>