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ink/ink1.xml" ContentType="application/inkml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3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9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4.xml" ContentType="application/vnd.openxmlformats-officedocument.presentationml.notesSlide+xml"/>
  <Override PartName="/ppt/charts/chart50.xml" ContentType="application/vnd.openxmlformats-officedocument.drawingml.chart+xml"/>
  <Override PartName="/ppt/notesSlides/notesSlide5.xml" ContentType="application/vnd.openxmlformats-officedocument.presentationml.notesSlide+xml"/>
  <Override PartName="/ppt/charts/chart51.xml" ContentType="application/vnd.openxmlformats-officedocument.drawingml.chart+xml"/>
  <Override PartName="/ppt/notesSlides/notesSlide6.xml" ContentType="application/vnd.openxmlformats-officedocument.presentationml.notesSlide+xml"/>
  <Override PartName="/ppt/charts/chart52.xml" ContentType="application/vnd.openxmlformats-officedocument.drawingml.chart+xml"/>
  <Override PartName="/ppt/notesSlides/notesSlide7.xml" ContentType="application/vnd.openxmlformats-officedocument.presentationml.notesSlide+xml"/>
  <Override PartName="/ppt/charts/chart53.xml" ContentType="application/vnd.openxmlformats-officedocument.drawingml.chart+xml"/>
  <Override PartName="/ppt/notesSlides/notesSlide8.xml" ContentType="application/vnd.openxmlformats-officedocument.presentationml.notesSlide+xml"/>
  <Override PartName="/ppt/charts/chart54.xml" ContentType="application/vnd.openxmlformats-officedocument.drawingml.chart+xml"/>
  <Override PartName="/ppt/notesSlides/notesSlide9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61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62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63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64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7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8"/>
  </p:notesMasterIdLst>
  <p:sldIdLst>
    <p:sldId id="455" r:id="rId2"/>
    <p:sldId id="256" r:id="rId3"/>
    <p:sldId id="441" r:id="rId4"/>
    <p:sldId id="610" r:id="rId5"/>
    <p:sldId id="591" r:id="rId6"/>
    <p:sldId id="592" r:id="rId7"/>
    <p:sldId id="593" r:id="rId8"/>
    <p:sldId id="622" r:id="rId9"/>
    <p:sldId id="626" r:id="rId10"/>
    <p:sldId id="693" r:id="rId11"/>
    <p:sldId id="637" r:id="rId12"/>
    <p:sldId id="597" r:id="rId13"/>
    <p:sldId id="598" r:id="rId14"/>
    <p:sldId id="660" r:id="rId15"/>
    <p:sldId id="629" r:id="rId16"/>
    <p:sldId id="634" r:id="rId17"/>
    <p:sldId id="599" r:id="rId18"/>
    <p:sldId id="608" r:id="rId19"/>
    <p:sldId id="613" r:id="rId20"/>
    <p:sldId id="633" r:id="rId21"/>
    <p:sldId id="443" r:id="rId22"/>
    <p:sldId id="335" r:id="rId23"/>
    <p:sldId id="636" r:id="rId24"/>
    <p:sldId id="607" r:id="rId25"/>
    <p:sldId id="611" r:id="rId26"/>
    <p:sldId id="671" r:id="rId27"/>
    <p:sldId id="688" r:id="rId28"/>
    <p:sldId id="689" r:id="rId29"/>
    <p:sldId id="690" r:id="rId30"/>
    <p:sldId id="691" r:id="rId31"/>
    <p:sldId id="692" r:id="rId32"/>
    <p:sldId id="694" r:id="rId33"/>
    <p:sldId id="514" r:id="rId34"/>
    <p:sldId id="684" r:id="rId35"/>
    <p:sldId id="682" r:id="rId36"/>
    <p:sldId id="683" r:id="rId37"/>
    <p:sldId id="681" r:id="rId38"/>
    <p:sldId id="685" r:id="rId39"/>
    <p:sldId id="686" r:id="rId40"/>
    <p:sldId id="687" r:id="rId41"/>
    <p:sldId id="519" r:id="rId42"/>
    <p:sldId id="534" r:id="rId43"/>
    <p:sldId id="669" r:id="rId44"/>
    <p:sldId id="643" r:id="rId45"/>
    <p:sldId id="644" r:id="rId46"/>
    <p:sldId id="456" r:id="rId47"/>
    <p:sldId id="561" r:id="rId48"/>
    <p:sldId id="562" r:id="rId49"/>
    <p:sldId id="431" r:id="rId50"/>
    <p:sldId id="520" r:id="rId51"/>
    <p:sldId id="522" r:id="rId52"/>
    <p:sldId id="508" r:id="rId53"/>
    <p:sldId id="661" r:id="rId54"/>
    <p:sldId id="662" r:id="rId55"/>
    <p:sldId id="663" r:id="rId56"/>
    <p:sldId id="664" r:id="rId57"/>
    <p:sldId id="665" r:id="rId58"/>
    <p:sldId id="666" r:id="rId59"/>
    <p:sldId id="667" r:id="rId60"/>
    <p:sldId id="552" r:id="rId61"/>
    <p:sldId id="553" r:id="rId62"/>
    <p:sldId id="642" r:id="rId63"/>
    <p:sldId id="645" r:id="rId64"/>
    <p:sldId id="646" r:id="rId65"/>
    <p:sldId id="554" r:id="rId66"/>
    <p:sldId id="555" r:id="rId67"/>
    <p:sldId id="668" r:id="rId68"/>
    <p:sldId id="556" r:id="rId69"/>
    <p:sldId id="557" r:id="rId70"/>
    <p:sldId id="647" r:id="rId71"/>
    <p:sldId id="558" r:id="rId72"/>
    <p:sldId id="648" r:id="rId73"/>
    <p:sldId id="472" r:id="rId74"/>
    <p:sldId id="432" r:id="rId75"/>
    <p:sldId id="338" r:id="rId76"/>
    <p:sldId id="658" r:id="rId77"/>
    <p:sldId id="659" r:id="rId78"/>
    <p:sldId id="475" r:id="rId79"/>
    <p:sldId id="435" r:id="rId80"/>
    <p:sldId id="653" r:id="rId81"/>
    <p:sldId id="654" r:id="rId82"/>
    <p:sldId id="655" r:id="rId83"/>
    <p:sldId id="473" r:id="rId84"/>
    <p:sldId id="528" r:id="rId85"/>
    <p:sldId id="656" r:id="rId86"/>
    <p:sldId id="474" r:id="rId87"/>
    <p:sldId id="527" r:id="rId88"/>
    <p:sldId id="530" r:id="rId89"/>
    <p:sldId id="651" r:id="rId90"/>
    <p:sldId id="652" r:id="rId91"/>
    <p:sldId id="559" r:id="rId92"/>
    <p:sldId id="537" r:id="rId93"/>
    <p:sldId id="535" r:id="rId94"/>
    <p:sldId id="649" r:id="rId95"/>
    <p:sldId id="650" r:id="rId96"/>
    <p:sldId id="549" r:id="rId97"/>
    <p:sldId id="550" r:id="rId98"/>
    <p:sldId id="631" r:id="rId99"/>
    <p:sldId id="551" r:id="rId100"/>
    <p:sldId id="657" r:id="rId101"/>
    <p:sldId id="478" r:id="rId102"/>
    <p:sldId id="632" r:id="rId103"/>
    <p:sldId id="540" r:id="rId104"/>
    <p:sldId id="476" r:id="rId105"/>
    <p:sldId id="493" r:id="rId106"/>
    <p:sldId id="641" r:id="rId107"/>
    <p:sldId id="491" r:id="rId108"/>
    <p:sldId id="541" r:id="rId109"/>
    <p:sldId id="640" r:id="rId110"/>
    <p:sldId id="489" r:id="rId111"/>
    <p:sldId id="542" r:id="rId112"/>
    <p:sldId id="639" r:id="rId113"/>
    <p:sldId id="490" r:id="rId114"/>
    <p:sldId id="543" r:id="rId115"/>
    <p:sldId id="638" r:id="rId116"/>
    <p:sldId id="570" r:id="rId117"/>
    <p:sldId id="452" r:id="rId118"/>
    <p:sldId id="445" r:id="rId119"/>
    <p:sldId id="448" r:id="rId120"/>
    <p:sldId id="471" r:id="rId121"/>
    <p:sldId id="502" r:id="rId122"/>
    <p:sldId id="503" r:id="rId123"/>
    <p:sldId id="513" r:id="rId124"/>
    <p:sldId id="566" r:id="rId125"/>
    <p:sldId id="567" r:id="rId126"/>
    <p:sldId id="509" r:id="rId127"/>
    <p:sldId id="565" r:id="rId128"/>
    <p:sldId id="459" r:id="rId129"/>
    <p:sldId id="270" r:id="rId130"/>
    <p:sldId id="273" r:id="rId131"/>
    <p:sldId id="269" r:id="rId132"/>
    <p:sldId id="263" r:id="rId133"/>
    <p:sldId id="276" r:id="rId134"/>
    <p:sldId id="324" r:id="rId135"/>
    <p:sldId id="630" r:id="rId136"/>
    <p:sldId id="516" r:id="rId1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8C9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76" autoAdjust="0"/>
  </p:normalViewPr>
  <p:slideViewPr>
    <p:cSldViewPr>
      <p:cViewPr varScale="1">
        <p:scale>
          <a:sx n="86" d="100"/>
          <a:sy n="86" d="100"/>
        </p:scale>
        <p:origin x="11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cuments\DUSSAN\CSJH\ESTADISTICA\audiencias_cancel202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cuments\DUSSAN\CSJH\ESTADISTICA\audiencias_cancel2020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cuments\DUSSAN\CSJH\ESTADISTICA\audiencias_cancel2020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cuments\DUSSAN\CSJH\ESTADISTICA\audiencias_cancel2020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cuments\DUSSAN\CSJH\ESTADISTICA\audiencias_cancel2020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cuments\DUSSAN\CSJH\ESTADISTICA\audiencias_cancel2020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esktop\Copia%20de%202019-4T%20COMP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esktop\Copia%20de%202019-4T%20COMP.xlsx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Downloads\Copia%20de%202019-4T%20COMP.xlsx" TargetMode="Externa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ownloads\Copia%20de%202019-4T%20COMP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AppData\Roaming\Microsoft\Excel\2019-4T%20COMP%20(version%201).xlsb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Y\AppData\Roaming\Microsoft\Excel\2019-4T%20COMP%20(version%201).xlsb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KY\Desktop\Copia%20de%202019-4T%20COMP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845896665687194E-2"/>
          <c:y val="9.0276344073611944E-2"/>
          <c:w val="0.92100492834079195"/>
          <c:h val="0.80626820832731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Hoja1!$F$7</c:f>
              <c:strCache>
                <c:ptCount val="1"/>
                <c:pt idx="0">
                  <c:v>No aplicadas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Hoja1!$E$8:$E$12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Hoja1!$F$8:$F$12</c:f>
              <c:numCache>
                <c:formatCode>General</c:formatCode>
                <c:ptCount val="5"/>
                <c:pt idx="0">
                  <c:v>67</c:v>
                </c:pt>
                <c:pt idx="1">
                  <c:v>78</c:v>
                </c:pt>
                <c:pt idx="2">
                  <c:v>122</c:v>
                </c:pt>
                <c:pt idx="3">
                  <c:v>123</c:v>
                </c:pt>
                <c:pt idx="4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DA-4E9F-8763-ADA180B834E1}"/>
            </c:ext>
          </c:extLst>
        </c:ser>
        <c:ser>
          <c:idx val="1"/>
          <c:order val="1"/>
          <c:tx>
            <c:strRef>
              <c:f>Hoja1!$G$7</c:f>
              <c:strCache>
                <c:ptCount val="1"/>
                <c:pt idx="0">
                  <c:v>Aplicadas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318466774129487E-17"/>
                  <c:y val="-3.3944331296673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DA-4E9F-8763-ADA180B834E1}"/>
                </c:ext>
              </c:extLst>
            </c:dLbl>
            <c:dLbl>
              <c:idx val="1"/>
              <c:layout>
                <c:manualLayout>
                  <c:x val="0"/>
                  <c:y val="-4.0733197556008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DA-4E9F-8763-ADA180B834E1}"/>
                </c:ext>
              </c:extLst>
            </c:dLbl>
            <c:dLbl>
              <c:idx val="2"/>
              <c:layout>
                <c:manualLayout>
                  <c:x val="0"/>
                  <c:y val="-4.752206381534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DA-4E9F-8763-ADA180B834E1}"/>
                </c:ext>
              </c:extLst>
            </c:dLbl>
            <c:dLbl>
              <c:idx val="3"/>
              <c:layout>
                <c:manualLayout>
                  <c:x val="0"/>
                  <c:y val="-5.0916496945010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DA-4E9F-8763-ADA180B834E1}"/>
                </c:ext>
              </c:extLst>
            </c:dLbl>
            <c:dLbl>
              <c:idx val="4"/>
              <c:layout>
                <c:manualLayout>
                  <c:x val="-1.9984012789768186E-3"/>
                  <c:y val="-6.4494229463679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DA-4E9F-8763-ADA180B834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Hoja1!$E$8:$E$12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Hoja1!$G$8:$G$12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8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DA-4E9F-8763-ADA180B83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1765568"/>
        <c:axId val="1031766880"/>
      </c:barChart>
      <c:catAx>
        <c:axId val="10317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31766880"/>
        <c:crosses val="autoZero"/>
        <c:auto val="1"/>
        <c:lblAlgn val="ctr"/>
        <c:lblOffset val="100"/>
        <c:noMultiLvlLbl val="0"/>
      </c:catAx>
      <c:valAx>
        <c:axId val="103176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3176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31481756440353"/>
          <c:y val="1.7783203413020927E-2"/>
          <c:w val="0.38264556793793419"/>
          <c:h val="7.5659828058085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SPA</a:t>
            </a:r>
          </a:p>
          <a:p>
            <a:pPr>
              <a:defRPr sz="1400"/>
            </a:pPr>
            <a:r>
              <a:rPr lang="es-ES" sz="1400"/>
              <a:t>Control de Garantías</a:t>
            </a:r>
          </a:p>
        </c:rich>
      </c:tx>
      <c:overlay val="0"/>
    </c:title>
    <c:autoTitleDeleted val="0"/>
    <c:plotArea>
      <c:layout/>
      <c:pieChart>
        <c:varyColors val="1"/>
        <c:ser>
          <c:idx val="3"/>
          <c:order val="3"/>
          <c:explosion val="4"/>
          <c:dLbls>
            <c:dLbl>
              <c:idx val="3"/>
              <c:layout>
                <c:manualLayout>
                  <c:x val="5.2766403361019149E-2"/>
                  <c:y val="-5.15031407633714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41895929733526E-2"/>
                      <c:h val="4.74842254619951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B63-47EA-9BB3-4A5291059DD1}"/>
                </c:ext>
              </c:extLst>
            </c:dLbl>
            <c:dLbl>
              <c:idx val="5"/>
              <c:layout>
                <c:manualLayout>
                  <c:x val="4.483065398075238E-2"/>
                  <c:y val="2.648857447524171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94444444444436E-2"/>
                      <c:h val="4.56489612183409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B63-47EA-9BB3-4A5291059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Hoja1!$S$18:$S$24</c:f>
              <c:numCache>
                <c:formatCode>General</c:formatCode>
                <c:ptCount val="7"/>
                <c:pt idx="0">
                  <c:v>188</c:v>
                </c:pt>
                <c:pt idx="1">
                  <c:v>872</c:v>
                </c:pt>
                <c:pt idx="2">
                  <c:v>387</c:v>
                </c:pt>
                <c:pt idx="3">
                  <c:v>49</c:v>
                </c:pt>
                <c:pt idx="4">
                  <c:v>323</c:v>
                </c:pt>
                <c:pt idx="5">
                  <c:v>23</c:v>
                </c:pt>
                <c:pt idx="6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63-47EA-9BB3-4A5291059DD1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Hoja1!$R$18:$R$24</c:f>
            </c:numRef>
          </c:val>
          <c:extLst>
            <c:ext xmlns:c16="http://schemas.microsoft.com/office/drawing/2014/chart" uri="{C3380CC4-5D6E-409C-BE32-E72D297353CC}">
              <c16:uniqueId val="{00000003-1B63-47EA-9BB3-4A5291059DD1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Hoja1!$Q$18:$Q$24</c:f>
            </c:numRef>
          </c:val>
          <c:extLst>
            <c:ext xmlns:c16="http://schemas.microsoft.com/office/drawing/2014/chart" uri="{C3380CC4-5D6E-409C-BE32-E72D297353CC}">
              <c16:uniqueId val="{00000004-1B63-47EA-9BB3-4A5291059DD1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Hoja1!$P$18:$P$24</c:f>
            </c:numRef>
          </c:val>
          <c:extLst>
            <c:ext xmlns:c16="http://schemas.microsoft.com/office/drawing/2014/chart" uri="{C3380CC4-5D6E-409C-BE32-E72D297353CC}">
              <c16:uniqueId val="{00000005-1B63-47EA-9BB3-4A5291059DD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SPA</a:t>
            </a:r>
          </a:p>
          <a:p>
            <a:pPr>
              <a:defRPr sz="1400"/>
            </a:pPr>
            <a:r>
              <a:rPr lang="es-ES" sz="1400"/>
              <a:t>Municipales de  Conocimiento</a:t>
            </a:r>
          </a:p>
        </c:rich>
      </c:tx>
      <c:overlay val="0"/>
    </c:title>
    <c:autoTitleDeleted val="0"/>
    <c:plotArea>
      <c:layout/>
      <c:pieChart>
        <c:varyColors val="1"/>
        <c:ser>
          <c:idx val="4"/>
          <c:order val="4"/>
          <c:explosion val="4"/>
          <c:dLbls>
            <c:dLbl>
              <c:idx val="5"/>
              <c:layout>
                <c:manualLayout>
                  <c:x val="8.6252950686966631E-2"/>
                  <c:y val="4.9852033725143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bg1">
                          <a:lumMod val="95000"/>
                        </a:schemeClr>
                      </a:solidFill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759917849190956E-2"/>
                      <c:h val="5.29205796112885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83F-4095-BA36-03BFA9B6DA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Hoja1!$O$3:$O$9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Hoja1!$S$3:$S$9</c:f>
              <c:numCache>
                <c:formatCode>General</c:formatCode>
                <c:ptCount val="7"/>
                <c:pt idx="0">
                  <c:v>1181</c:v>
                </c:pt>
                <c:pt idx="1">
                  <c:v>685</c:v>
                </c:pt>
                <c:pt idx="2">
                  <c:v>357</c:v>
                </c:pt>
                <c:pt idx="3">
                  <c:v>98</c:v>
                </c:pt>
                <c:pt idx="4">
                  <c:v>103</c:v>
                </c:pt>
                <c:pt idx="5">
                  <c:v>169</c:v>
                </c:pt>
                <c:pt idx="6">
                  <c:v>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F-4095-BA36-03BFA9B6DA48}"/>
            </c:ext>
          </c:extLst>
        </c:ser>
        <c:ser>
          <c:idx val="5"/>
          <c:order val="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Hoja1!$O$3:$O$9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Hoja1!$R$3:$R$9</c:f>
            </c:numRef>
          </c:val>
          <c:extLst>
            <c:ext xmlns:c16="http://schemas.microsoft.com/office/drawing/2014/chart" uri="{C3380CC4-5D6E-409C-BE32-E72D297353CC}">
              <c16:uniqueId val="{00000002-B83F-4095-BA36-03BFA9B6DA48}"/>
            </c:ext>
          </c:extLst>
        </c:ser>
        <c:ser>
          <c:idx val="6"/>
          <c:order val="6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Hoja1!$O$3:$O$9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Hoja1!$Q$3:$Q$9</c:f>
            </c:numRef>
          </c:val>
          <c:extLst>
            <c:ext xmlns:c16="http://schemas.microsoft.com/office/drawing/2014/chart" uri="{C3380CC4-5D6E-409C-BE32-E72D297353CC}">
              <c16:uniqueId val="{00000003-B83F-4095-BA36-03BFA9B6DA48}"/>
            </c:ext>
          </c:extLst>
        </c:ser>
        <c:ser>
          <c:idx val="7"/>
          <c:order val="7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Hoja1!$O$3:$O$9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Hoja1!$P$3:$P$9</c:f>
            </c:numRef>
          </c:val>
          <c:extLst>
            <c:ext xmlns:c16="http://schemas.microsoft.com/office/drawing/2014/chart" uri="{C3380CC4-5D6E-409C-BE32-E72D297353CC}">
              <c16:uniqueId val="{00000004-B83F-4095-BA36-03BFA9B6DA48}"/>
            </c:ext>
          </c:extLst>
        </c:ser>
        <c:ser>
          <c:idx val="3"/>
          <c:order val="3"/>
          <c:dLbls>
            <c:dLbl>
              <c:idx val="3"/>
              <c:layout>
                <c:manualLayout>
                  <c:x val="5.194685039370079E-2"/>
                  <c:y val="-5.67924321959755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3F-4095-BA36-03BFA9B6DA48}"/>
                </c:ext>
              </c:extLst>
            </c:dLbl>
            <c:dLbl>
              <c:idx val="5"/>
              <c:layout>
                <c:manualLayout>
                  <c:x val="5.146281714785652E-2"/>
                  <c:y val="7.006270049577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3F-4095-BA36-03BFA9B6DA4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Hoja1!$S$18:$S$24</c:f>
              <c:numCache>
                <c:formatCode>General</c:formatCode>
                <c:ptCount val="7"/>
                <c:pt idx="0">
                  <c:v>188</c:v>
                </c:pt>
                <c:pt idx="1">
                  <c:v>872</c:v>
                </c:pt>
                <c:pt idx="2">
                  <c:v>387</c:v>
                </c:pt>
                <c:pt idx="3">
                  <c:v>49</c:v>
                </c:pt>
                <c:pt idx="4">
                  <c:v>323</c:v>
                </c:pt>
                <c:pt idx="5">
                  <c:v>23</c:v>
                </c:pt>
                <c:pt idx="6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F-4095-BA36-03BFA9B6DA48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Hoja1!$R$18:$R$24</c:f>
            </c:numRef>
          </c:val>
          <c:extLst>
            <c:ext xmlns:c16="http://schemas.microsoft.com/office/drawing/2014/chart" uri="{C3380CC4-5D6E-409C-BE32-E72D297353CC}">
              <c16:uniqueId val="{00000008-B83F-4095-BA36-03BFA9B6DA48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Hoja1!$Q$18:$Q$24</c:f>
            </c:numRef>
          </c:val>
          <c:extLst>
            <c:ext xmlns:c16="http://schemas.microsoft.com/office/drawing/2014/chart" uri="{C3380CC4-5D6E-409C-BE32-E72D297353CC}">
              <c16:uniqueId val="{00000009-B83F-4095-BA36-03BFA9B6DA48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Hoja1!$P$18:$P$24</c:f>
            </c:numRef>
          </c:val>
          <c:extLst>
            <c:ext xmlns:c16="http://schemas.microsoft.com/office/drawing/2014/chart" uri="{C3380CC4-5D6E-409C-BE32-E72D297353CC}">
              <c16:uniqueId val="{0000000A-B83F-4095-BA36-03BFA9B6DA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SPA</a:t>
            </a:r>
          </a:p>
          <a:p>
            <a:pPr>
              <a:defRPr sz="1400"/>
            </a:pPr>
            <a:r>
              <a:rPr lang="es-ES" sz="1400"/>
              <a:t>Circuito</a:t>
            </a:r>
          </a:p>
        </c:rich>
      </c:tx>
      <c:overlay val="0"/>
    </c:title>
    <c:autoTitleDeleted val="0"/>
    <c:plotArea>
      <c:layout/>
      <c:pieChart>
        <c:varyColors val="1"/>
        <c:ser>
          <c:idx val="4"/>
          <c:order val="4"/>
          <c:explosion val="4"/>
          <c:dLbls>
            <c:dLbl>
              <c:idx val="5"/>
              <c:layout>
                <c:manualLayout>
                  <c:x val="3.6860345581802276E-2"/>
                  <c:y val="4.22740837752538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A1-4765-BF38-E0B9A4F858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Hoja1!$B$18:$B$24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Hoja1!$F$18:$F$24</c:f>
              <c:numCache>
                <c:formatCode>General</c:formatCode>
                <c:ptCount val="7"/>
                <c:pt idx="0">
                  <c:v>405</c:v>
                </c:pt>
                <c:pt idx="1">
                  <c:v>207</c:v>
                </c:pt>
                <c:pt idx="2">
                  <c:v>292</c:v>
                </c:pt>
                <c:pt idx="3">
                  <c:v>136</c:v>
                </c:pt>
                <c:pt idx="4">
                  <c:v>279</c:v>
                </c:pt>
                <c:pt idx="5">
                  <c:v>18</c:v>
                </c:pt>
                <c:pt idx="6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A1-4765-BF38-E0B9A4F858B5}"/>
            </c:ext>
          </c:extLst>
        </c:ser>
        <c:ser>
          <c:idx val="5"/>
          <c:order val="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Hoja1!$B$18:$B$24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Hoja1!$E$18:$E$24</c:f>
            </c:numRef>
          </c:val>
          <c:extLst>
            <c:ext xmlns:c16="http://schemas.microsoft.com/office/drawing/2014/chart" uri="{C3380CC4-5D6E-409C-BE32-E72D297353CC}">
              <c16:uniqueId val="{00000002-43A1-4765-BF38-E0B9A4F858B5}"/>
            </c:ext>
          </c:extLst>
        </c:ser>
        <c:ser>
          <c:idx val="6"/>
          <c:order val="6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Hoja1!$B$18:$B$24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Hoja1!$D$18:$D$24</c:f>
            </c:numRef>
          </c:val>
          <c:extLst>
            <c:ext xmlns:c16="http://schemas.microsoft.com/office/drawing/2014/chart" uri="{C3380CC4-5D6E-409C-BE32-E72D297353CC}">
              <c16:uniqueId val="{00000003-43A1-4765-BF38-E0B9A4F858B5}"/>
            </c:ext>
          </c:extLst>
        </c:ser>
        <c:ser>
          <c:idx val="7"/>
          <c:order val="7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Hoja1!$B$18:$B$24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Víctima</c:v>
                </c:pt>
                <c:pt idx="6">
                  <c:v>Otras causas</c:v>
                </c:pt>
              </c:strCache>
            </c:strRef>
          </c:cat>
          <c:val>
            <c:numRef>
              <c:f>Hoja1!$C$18:$C$24</c:f>
            </c:numRef>
          </c:val>
          <c:extLst>
            <c:ext xmlns:c16="http://schemas.microsoft.com/office/drawing/2014/chart" uri="{C3380CC4-5D6E-409C-BE32-E72D297353CC}">
              <c16:uniqueId val="{00000004-43A1-4765-BF38-E0B9A4F858B5}"/>
            </c:ext>
          </c:extLst>
        </c:ser>
        <c:ser>
          <c:idx val="3"/>
          <c:order val="3"/>
          <c:dLbls>
            <c:dLbl>
              <c:idx val="3"/>
              <c:layout>
                <c:manualLayout>
                  <c:x val="5.194685039370079E-2"/>
                  <c:y val="-5.67924321959755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A1-4765-BF38-E0B9A4F858B5}"/>
                </c:ext>
              </c:extLst>
            </c:dLbl>
            <c:dLbl>
              <c:idx val="5"/>
              <c:layout>
                <c:manualLayout>
                  <c:x val="5.146281714785652E-2"/>
                  <c:y val="7.006270049577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A1-4765-BF38-E0B9A4F858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Hoja1!$S$18:$S$24</c:f>
              <c:numCache>
                <c:formatCode>General</c:formatCode>
                <c:ptCount val="7"/>
                <c:pt idx="0">
                  <c:v>188</c:v>
                </c:pt>
                <c:pt idx="1">
                  <c:v>872</c:v>
                </c:pt>
                <c:pt idx="2">
                  <c:v>387</c:v>
                </c:pt>
                <c:pt idx="3">
                  <c:v>49</c:v>
                </c:pt>
                <c:pt idx="4">
                  <c:v>323</c:v>
                </c:pt>
                <c:pt idx="5">
                  <c:v>23</c:v>
                </c:pt>
                <c:pt idx="6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3A1-4765-BF38-E0B9A4F858B5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Hoja1!$R$18:$R$24</c:f>
            </c:numRef>
          </c:val>
          <c:extLst>
            <c:ext xmlns:c16="http://schemas.microsoft.com/office/drawing/2014/chart" uri="{C3380CC4-5D6E-409C-BE32-E72D297353CC}">
              <c16:uniqueId val="{00000008-43A1-4765-BF38-E0B9A4F858B5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Hoja1!$Q$18:$Q$24</c:f>
            </c:numRef>
          </c:val>
          <c:extLst>
            <c:ext xmlns:c16="http://schemas.microsoft.com/office/drawing/2014/chart" uri="{C3380CC4-5D6E-409C-BE32-E72D297353CC}">
              <c16:uniqueId val="{00000009-43A1-4765-BF38-E0B9A4F858B5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Hoja1!$P$18:$P$24</c:f>
            </c:numRef>
          </c:val>
          <c:extLst>
            <c:ext xmlns:c16="http://schemas.microsoft.com/office/drawing/2014/chart" uri="{C3380CC4-5D6E-409C-BE32-E72D297353CC}">
              <c16:uniqueId val="{0000000A-43A1-4765-BF38-E0B9A4F858B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SPA</a:t>
            </a:r>
          </a:p>
          <a:p>
            <a:pPr>
              <a:defRPr sz="1400"/>
            </a:pPr>
            <a:r>
              <a:rPr lang="es-ES" sz="1400"/>
              <a:t>Especializados</a:t>
            </a:r>
          </a:p>
        </c:rich>
      </c:tx>
      <c:overlay val="0"/>
    </c:title>
    <c:autoTitleDeleted val="0"/>
    <c:plotArea>
      <c:layout/>
      <c:pieChart>
        <c:varyColors val="1"/>
        <c:ser>
          <c:idx val="5"/>
          <c:order val="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Hoja1!$B$3:$B$8</c:f>
              <c:strCache>
                <c:ptCount val="6"/>
                <c:pt idx="0">
                  <c:v>Defensoría</c:v>
                </c:pt>
                <c:pt idx="1">
                  <c:v>Fiscalía</c:v>
                </c:pt>
                <c:pt idx="2">
                  <c:v>INPEC</c:v>
                </c:pt>
                <c:pt idx="3">
                  <c:v>Juez</c:v>
                </c:pt>
                <c:pt idx="4">
                  <c:v>Acusado</c:v>
                </c:pt>
                <c:pt idx="5">
                  <c:v>Otras Causas</c:v>
                </c:pt>
              </c:strCache>
            </c:strRef>
          </c:cat>
          <c:val>
            <c:numRef>
              <c:f>Hoja1!$E$3:$E$8</c:f>
            </c:numRef>
          </c:val>
          <c:extLst>
            <c:ext xmlns:c16="http://schemas.microsoft.com/office/drawing/2014/chart" uri="{C3380CC4-5D6E-409C-BE32-E72D297353CC}">
              <c16:uniqueId val="{00000000-AF55-45E4-9217-6F825034421B}"/>
            </c:ext>
          </c:extLst>
        </c:ser>
        <c:ser>
          <c:idx val="6"/>
          <c:order val="6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Hoja1!$B$3:$B$8</c:f>
              <c:strCache>
                <c:ptCount val="6"/>
                <c:pt idx="0">
                  <c:v>Defensoría</c:v>
                </c:pt>
                <c:pt idx="1">
                  <c:v>Fiscalía</c:v>
                </c:pt>
                <c:pt idx="2">
                  <c:v>INPEC</c:v>
                </c:pt>
                <c:pt idx="3">
                  <c:v>Juez</c:v>
                </c:pt>
                <c:pt idx="4">
                  <c:v>Acusado</c:v>
                </c:pt>
                <c:pt idx="5">
                  <c:v>Otras Causas</c:v>
                </c:pt>
              </c:strCache>
            </c:strRef>
          </c:cat>
          <c:val>
            <c:numRef>
              <c:f>Hoja1!$D$3:$D$8</c:f>
            </c:numRef>
          </c:val>
          <c:extLst>
            <c:ext xmlns:c16="http://schemas.microsoft.com/office/drawing/2014/chart" uri="{C3380CC4-5D6E-409C-BE32-E72D297353CC}">
              <c16:uniqueId val="{00000001-AF55-45E4-9217-6F825034421B}"/>
            </c:ext>
          </c:extLst>
        </c:ser>
        <c:ser>
          <c:idx val="7"/>
          <c:order val="7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Hoja1!$B$3:$B$8</c:f>
              <c:strCache>
                <c:ptCount val="6"/>
                <c:pt idx="0">
                  <c:v>Defensoría</c:v>
                </c:pt>
                <c:pt idx="1">
                  <c:v>Fiscalía</c:v>
                </c:pt>
                <c:pt idx="2">
                  <c:v>INPEC</c:v>
                </c:pt>
                <c:pt idx="3">
                  <c:v>Juez</c:v>
                </c:pt>
                <c:pt idx="4">
                  <c:v>Acusado</c:v>
                </c:pt>
                <c:pt idx="5">
                  <c:v>Otras Causas</c:v>
                </c:pt>
              </c:strCache>
            </c:strRef>
          </c:cat>
          <c:val>
            <c:numRef>
              <c:f>Hoja1!$C$3:$C$8</c:f>
            </c:numRef>
          </c:val>
          <c:extLst>
            <c:ext xmlns:c16="http://schemas.microsoft.com/office/drawing/2014/chart" uri="{C3380CC4-5D6E-409C-BE32-E72D297353CC}">
              <c16:uniqueId val="{00000002-AF55-45E4-9217-6F825034421B}"/>
            </c:ext>
          </c:extLst>
        </c:ser>
        <c:ser>
          <c:idx val="3"/>
          <c:order val="3"/>
          <c:explosion val="4"/>
          <c:dLbls>
            <c:dLbl>
              <c:idx val="3"/>
              <c:layout>
                <c:manualLayout>
                  <c:x val="4.2599960914256441E-2"/>
                  <c:y val="-4.255766436939548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5-45E4-9217-6F825034421B}"/>
                </c:ext>
              </c:extLst>
            </c:dLbl>
            <c:dLbl>
              <c:idx val="5"/>
              <c:layout>
                <c:manualLayout>
                  <c:x val="5.3276471268205491E-2"/>
                  <c:y val="2.85380481067193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416672180300985E-2"/>
                      <c:h val="4.56489612183409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F55-45E4-9217-6F82503442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Hoja1!$S$18:$S$24</c:f>
              <c:numCache>
                <c:formatCode>General</c:formatCode>
                <c:ptCount val="7"/>
                <c:pt idx="0">
                  <c:v>188</c:v>
                </c:pt>
                <c:pt idx="1">
                  <c:v>872</c:v>
                </c:pt>
                <c:pt idx="2">
                  <c:v>387</c:v>
                </c:pt>
                <c:pt idx="3">
                  <c:v>49</c:v>
                </c:pt>
                <c:pt idx="4">
                  <c:v>323</c:v>
                </c:pt>
                <c:pt idx="5">
                  <c:v>23</c:v>
                </c:pt>
                <c:pt idx="6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55-45E4-9217-6F825034421B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Hoja1!$R$18:$R$24</c:f>
            </c:numRef>
          </c:val>
          <c:extLst>
            <c:ext xmlns:c16="http://schemas.microsoft.com/office/drawing/2014/chart" uri="{C3380CC4-5D6E-409C-BE32-E72D297353CC}">
              <c16:uniqueId val="{00000006-AF55-45E4-9217-6F825034421B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Hoja1!$Q$18:$Q$24</c:f>
            </c:numRef>
          </c:val>
          <c:extLst>
            <c:ext xmlns:c16="http://schemas.microsoft.com/office/drawing/2014/chart" uri="{C3380CC4-5D6E-409C-BE32-E72D297353CC}">
              <c16:uniqueId val="{00000007-AF55-45E4-9217-6F825034421B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Hoja1!$P$18:$P$24</c:f>
            </c:numRef>
          </c:val>
          <c:extLst>
            <c:ext xmlns:c16="http://schemas.microsoft.com/office/drawing/2014/chart" uri="{C3380CC4-5D6E-409C-BE32-E72D297353CC}">
              <c16:uniqueId val="{00000008-AF55-45E4-9217-6F825034421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4"/>
                <c:order val="4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Hoja1!$B$3:$B$8</c15:sqref>
                        </c15:formulaRef>
                      </c:ext>
                    </c:extLst>
                    <c:strCache>
                      <c:ptCount val="6"/>
                      <c:pt idx="0">
                        <c:v>Defensoría</c:v>
                      </c:pt>
                      <c:pt idx="1">
                        <c:v>Fiscalía</c:v>
                      </c:pt>
                      <c:pt idx="2">
                        <c:v>INPEC</c:v>
                      </c:pt>
                      <c:pt idx="3">
                        <c:v>Juez</c:v>
                      </c:pt>
                      <c:pt idx="4">
                        <c:v>Acusado</c:v>
                      </c:pt>
                      <c:pt idx="5">
                        <c:v>Otras Causas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Hoja1!$F$3:$F$8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39</c:v>
                      </c:pt>
                      <c:pt idx="1">
                        <c:v>42</c:v>
                      </c:pt>
                      <c:pt idx="2">
                        <c:v>2</c:v>
                      </c:pt>
                      <c:pt idx="3">
                        <c:v>9</c:v>
                      </c:pt>
                      <c:pt idx="4">
                        <c:v>38</c:v>
                      </c:pt>
                      <c:pt idx="5">
                        <c:v>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AF55-45E4-9217-6F825034421B}"/>
                  </c:ext>
                </c:extLst>
              </c15:ser>
            </c15:filteredPieSeries>
          </c:ext>
        </c:extLst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SRPA</a:t>
            </a:r>
          </a:p>
          <a:p>
            <a:pPr>
              <a:defRPr sz="1400"/>
            </a:pPr>
            <a:r>
              <a:rPr lang="es-ES" sz="1400"/>
              <a:t>Control de Garantías</a:t>
            </a:r>
          </a:p>
        </c:rich>
      </c:tx>
      <c:overlay val="0"/>
    </c:title>
    <c:autoTitleDeleted val="0"/>
    <c:plotArea>
      <c:layout/>
      <c:pieChart>
        <c:varyColors val="1"/>
        <c:ser>
          <c:idx val="4"/>
          <c:order val="4"/>
          <c:explosion val="4"/>
          <c:dLbls>
            <c:dLbl>
              <c:idx val="0"/>
              <c:layout>
                <c:manualLayout>
                  <c:x val="-1.6041874076085316E-2"/>
                  <c:y val="8.2090574050757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75-4978-8D83-28B3772C4902}"/>
                </c:ext>
              </c:extLst>
            </c:dLbl>
            <c:dLbl>
              <c:idx val="4"/>
              <c:layout>
                <c:manualLayout>
                  <c:x val="5.4561515748031468E-2"/>
                  <c:y val="2.14276001746212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805555555555549E-2"/>
                      <c:h val="4.56489612183409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675-4978-8D83-28B3772C4902}"/>
                </c:ext>
              </c:extLst>
            </c:dLbl>
            <c:dLbl>
              <c:idx val="5"/>
              <c:layout>
                <c:manualLayout>
                  <c:x val="6.873955599300087E-2"/>
                  <c:y val="-3.02465093644216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bg1">
                          <a:lumMod val="95000"/>
                        </a:schemeClr>
                      </a:solidFill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083333333333327E-2"/>
                      <c:h val="4.79211842755007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0675-4978-8D83-28B3772C4902}"/>
                </c:ext>
              </c:extLst>
            </c:dLbl>
            <c:dLbl>
              <c:idx val="6"/>
              <c:layout>
                <c:manualLayout>
                  <c:x val="2.3100995188101488E-2"/>
                  <c:y val="9.02851729394336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bg1">
                          <a:lumMod val="95000"/>
                        </a:schemeClr>
                      </a:solidFill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083333333333327E-2"/>
                      <c:h val="4.33767381611811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75-4978-8D83-28B3772C49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Hoja1!$F$32:$F$39</c:f>
              <c:numCache>
                <c:formatCode>General</c:formatCode>
                <c:ptCount val="8"/>
                <c:pt idx="0">
                  <c:v>4</c:v>
                </c:pt>
                <c:pt idx="1">
                  <c:v>43</c:v>
                </c:pt>
                <c:pt idx="2">
                  <c:v>21</c:v>
                </c:pt>
                <c:pt idx="3">
                  <c:v>16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75-4978-8D83-28B3772C4902}"/>
            </c:ext>
          </c:extLst>
        </c:ser>
        <c:ser>
          <c:idx val="5"/>
          <c:order val="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Hoja1!$E$32:$E$39</c:f>
            </c:numRef>
          </c:val>
          <c:extLst>
            <c:ext xmlns:c16="http://schemas.microsoft.com/office/drawing/2014/chart" uri="{C3380CC4-5D6E-409C-BE32-E72D297353CC}">
              <c16:uniqueId val="{00000003-0675-4978-8D83-28B3772C4902}"/>
            </c:ext>
          </c:extLst>
        </c:ser>
        <c:ser>
          <c:idx val="6"/>
          <c:order val="6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Hoja1!$D$32:$D$39</c:f>
            </c:numRef>
          </c:val>
          <c:extLst>
            <c:ext xmlns:c16="http://schemas.microsoft.com/office/drawing/2014/chart" uri="{C3380CC4-5D6E-409C-BE32-E72D297353CC}">
              <c16:uniqueId val="{00000004-0675-4978-8D83-28B3772C4902}"/>
            </c:ext>
          </c:extLst>
        </c:ser>
        <c:ser>
          <c:idx val="7"/>
          <c:order val="7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Hoja1!$C$32:$C$39</c:f>
            </c:numRef>
          </c:val>
          <c:extLst>
            <c:ext xmlns:c16="http://schemas.microsoft.com/office/drawing/2014/chart" uri="{C3380CC4-5D6E-409C-BE32-E72D297353CC}">
              <c16:uniqueId val="{00000005-0675-4978-8D83-28B3772C4902}"/>
            </c:ext>
          </c:extLst>
        </c:ser>
        <c:ser>
          <c:idx val="3"/>
          <c:order val="3"/>
          <c:dLbls>
            <c:dLbl>
              <c:idx val="3"/>
              <c:layout>
                <c:manualLayout>
                  <c:x val="5.194685039370079E-2"/>
                  <c:y val="-5.67924321959755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75-4978-8D83-28B3772C4902}"/>
                </c:ext>
              </c:extLst>
            </c:dLbl>
            <c:dLbl>
              <c:idx val="5"/>
              <c:layout>
                <c:manualLayout>
                  <c:x val="5.146281714785652E-2"/>
                  <c:y val="7.006270049577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75-4978-8D83-28B3772C49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Hoja1!$S$18:$S$24</c:f>
              <c:numCache>
                <c:formatCode>General</c:formatCode>
                <c:ptCount val="7"/>
                <c:pt idx="0">
                  <c:v>188</c:v>
                </c:pt>
                <c:pt idx="1">
                  <c:v>872</c:v>
                </c:pt>
                <c:pt idx="2">
                  <c:v>387</c:v>
                </c:pt>
                <c:pt idx="3">
                  <c:v>49</c:v>
                </c:pt>
                <c:pt idx="4">
                  <c:v>323</c:v>
                </c:pt>
                <c:pt idx="5">
                  <c:v>23</c:v>
                </c:pt>
                <c:pt idx="6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75-4978-8D83-28B3772C4902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Hoja1!$R$18:$R$24</c:f>
            </c:numRef>
          </c:val>
          <c:extLst>
            <c:ext xmlns:c16="http://schemas.microsoft.com/office/drawing/2014/chart" uri="{C3380CC4-5D6E-409C-BE32-E72D297353CC}">
              <c16:uniqueId val="{00000009-0675-4978-8D83-28B3772C4902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Hoja1!$Q$18:$Q$24</c:f>
            </c:numRef>
          </c:val>
          <c:extLst>
            <c:ext xmlns:c16="http://schemas.microsoft.com/office/drawing/2014/chart" uri="{C3380CC4-5D6E-409C-BE32-E72D297353CC}">
              <c16:uniqueId val="{0000000A-0675-4978-8D83-28B3772C4902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Hoja1!$P$18:$P$24</c:f>
            </c:numRef>
          </c:val>
          <c:extLst>
            <c:ext xmlns:c16="http://schemas.microsoft.com/office/drawing/2014/chart" uri="{C3380CC4-5D6E-409C-BE32-E72D297353CC}">
              <c16:uniqueId val="{0000000B-0675-4978-8D83-28B3772C49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SRPA</a:t>
            </a:r>
          </a:p>
          <a:p>
            <a:pPr>
              <a:defRPr sz="1400"/>
            </a:pPr>
            <a:r>
              <a:rPr lang="es-ES" sz="1400"/>
              <a:t>Conocimiento</a:t>
            </a:r>
          </a:p>
        </c:rich>
      </c:tx>
      <c:overlay val="0"/>
    </c:title>
    <c:autoTitleDeleted val="0"/>
    <c:plotArea>
      <c:layout/>
      <c:pieChart>
        <c:varyColors val="1"/>
        <c:ser>
          <c:idx val="8"/>
          <c:order val="8"/>
          <c:explosion val="4"/>
          <c:dLbls>
            <c:dLbl>
              <c:idx val="2"/>
              <c:layout>
                <c:manualLayout>
                  <c:x val="-9.1540028393700679E-2"/>
                  <c:y val="-5.41714798480002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22-491A-ABA6-41F122DC1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Hoja1!$O$32:$O$39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Hoja1!$S$32:$S$39</c:f>
              <c:numCache>
                <c:formatCode>General</c:formatCode>
                <c:ptCount val="8"/>
                <c:pt idx="0">
                  <c:v>91</c:v>
                </c:pt>
                <c:pt idx="1">
                  <c:v>46</c:v>
                </c:pt>
                <c:pt idx="2">
                  <c:v>163</c:v>
                </c:pt>
                <c:pt idx="3">
                  <c:v>84</c:v>
                </c:pt>
                <c:pt idx="4">
                  <c:v>43</c:v>
                </c:pt>
                <c:pt idx="5">
                  <c:v>40</c:v>
                </c:pt>
                <c:pt idx="6">
                  <c:v>52</c:v>
                </c:pt>
                <c:pt idx="7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22-491A-ABA6-41F122DC1BA2}"/>
            </c:ext>
          </c:extLst>
        </c:ser>
        <c:ser>
          <c:idx val="9"/>
          <c:order val="9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Hoja1!$O$32:$O$39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Hoja1!$R$32:$R$39</c:f>
            </c:numRef>
          </c:val>
          <c:extLst>
            <c:ext xmlns:c16="http://schemas.microsoft.com/office/drawing/2014/chart" uri="{C3380CC4-5D6E-409C-BE32-E72D297353CC}">
              <c16:uniqueId val="{00000002-E922-491A-ABA6-41F122DC1BA2}"/>
            </c:ext>
          </c:extLst>
        </c:ser>
        <c:ser>
          <c:idx val="10"/>
          <c:order val="1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Hoja1!$O$32:$O$39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Hoja1!$Q$32:$Q$39</c:f>
            </c:numRef>
          </c:val>
          <c:extLst>
            <c:ext xmlns:c16="http://schemas.microsoft.com/office/drawing/2014/chart" uri="{C3380CC4-5D6E-409C-BE32-E72D297353CC}">
              <c16:uniqueId val="{00000003-E922-491A-ABA6-41F122DC1BA2}"/>
            </c:ext>
          </c:extLst>
        </c:ser>
        <c:ser>
          <c:idx val="11"/>
          <c:order val="1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Hoja1!$O$32:$O$39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Hoja1!$P$32:$P$39</c:f>
            </c:numRef>
          </c:val>
          <c:extLst>
            <c:ext xmlns:c16="http://schemas.microsoft.com/office/drawing/2014/chart" uri="{C3380CC4-5D6E-409C-BE32-E72D297353CC}">
              <c16:uniqueId val="{00000004-E922-491A-ABA6-41F122DC1BA2}"/>
            </c:ext>
          </c:extLst>
        </c:ser>
        <c:ser>
          <c:idx val="4"/>
          <c:order val="4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Hoja1!$F$32:$F$39</c:f>
              <c:numCache>
                <c:formatCode>General</c:formatCode>
                <c:ptCount val="8"/>
                <c:pt idx="0">
                  <c:v>4</c:v>
                </c:pt>
                <c:pt idx="1">
                  <c:v>43</c:v>
                </c:pt>
                <c:pt idx="2">
                  <c:v>21</c:v>
                </c:pt>
                <c:pt idx="3">
                  <c:v>16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22-491A-ABA6-41F122DC1BA2}"/>
            </c:ext>
          </c:extLst>
        </c:ser>
        <c:ser>
          <c:idx val="5"/>
          <c:order val="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Hoja1!$E$32:$E$39</c:f>
            </c:numRef>
          </c:val>
          <c:extLst>
            <c:ext xmlns:c16="http://schemas.microsoft.com/office/drawing/2014/chart" uri="{C3380CC4-5D6E-409C-BE32-E72D297353CC}">
              <c16:uniqueId val="{00000006-E922-491A-ABA6-41F122DC1BA2}"/>
            </c:ext>
          </c:extLst>
        </c:ser>
        <c:ser>
          <c:idx val="6"/>
          <c:order val="6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Hoja1!$D$32:$D$39</c:f>
            </c:numRef>
          </c:val>
          <c:extLst>
            <c:ext xmlns:c16="http://schemas.microsoft.com/office/drawing/2014/chart" uri="{C3380CC4-5D6E-409C-BE32-E72D297353CC}">
              <c16:uniqueId val="{00000007-E922-491A-ABA6-41F122DC1BA2}"/>
            </c:ext>
          </c:extLst>
        </c:ser>
        <c:ser>
          <c:idx val="7"/>
          <c:order val="7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Hoja1!$B$32:$B$39</c:f>
              <c:strCache>
                <c:ptCount val="8"/>
                <c:pt idx="0">
                  <c:v>Defensoría</c:v>
                </c:pt>
                <c:pt idx="1">
                  <c:v>Fiscalía</c:v>
                </c:pt>
                <c:pt idx="2">
                  <c:v>Arraigo</c:v>
                </c:pt>
                <c:pt idx="3">
                  <c:v>Acusado</c:v>
                </c:pt>
                <c:pt idx="4">
                  <c:v>Juez</c:v>
                </c:pt>
                <c:pt idx="5">
                  <c:v>ICBF</c:v>
                </c:pt>
                <c:pt idx="6">
                  <c:v>Centro de servicios</c:v>
                </c:pt>
                <c:pt idx="7">
                  <c:v>Otras causas</c:v>
                </c:pt>
              </c:strCache>
            </c:strRef>
          </c:cat>
          <c:val>
            <c:numRef>
              <c:f>Hoja1!$C$32:$C$39</c:f>
            </c:numRef>
          </c:val>
          <c:extLst>
            <c:ext xmlns:c16="http://schemas.microsoft.com/office/drawing/2014/chart" uri="{C3380CC4-5D6E-409C-BE32-E72D297353CC}">
              <c16:uniqueId val="{00000008-E922-491A-ABA6-41F122DC1BA2}"/>
            </c:ext>
          </c:extLst>
        </c:ser>
        <c:ser>
          <c:idx val="3"/>
          <c:order val="3"/>
          <c:dLbls>
            <c:dLbl>
              <c:idx val="3"/>
              <c:layout>
                <c:manualLayout>
                  <c:x val="5.194685039370079E-2"/>
                  <c:y val="-5.67924321959755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22-491A-ABA6-41F122DC1BA2}"/>
                </c:ext>
              </c:extLst>
            </c:dLbl>
            <c:dLbl>
              <c:idx val="5"/>
              <c:layout>
                <c:manualLayout>
                  <c:x val="5.146281714785652E-2"/>
                  <c:y val="7.006270049577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22-491A-ABA6-41F122DC1BA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Hoja1!$S$18:$S$24</c:f>
              <c:numCache>
                <c:formatCode>General</c:formatCode>
                <c:ptCount val="7"/>
                <c:pt idx="0">
                  <c:v>188</c:v>
                </c:pt>
                <c:pt idx="1">
                  <c:v>872</c:v>
                </c:pt>
                <c:pt idx="2">
                  <c:v>387</c:v>
                </c:pt>
                <c:pt idx="3">
                  <c:v>49</c:v>
                </c:pt>
                <c:pt idx="4">
                  <c:v>323</c:v>
                </c:pt>
                <c:pt idx="5">
                  <c:v>23</c:v>
                </c:pt>
                <c:pt idx="6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922-491A-ABA6-41F122DC1BA2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Hoja1!$R$18:$R$24</c:f>
            </c:numRef>
          </c:val>
          <c:extLst>
            <c:ext xmlns:c16="http://schemas.microsoft.com/office/drawing/2014/chart" uri="{C3380CC4-5D6E-409C-BE32-E72D297353CC}">
              <c16:uniqueId val="{0000000C-E922-491A-ABA6-41F122DC1BA2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Hoja1!$Q$18:$Q$24</c:f>
            </c:numRef>
          </c:val>
          <c:extLst>
            <c:ext xmlns:c16="http://schemas.microsoft.com/office/drawing/2014/chart" uri="{C3380CC4-5D6E-409C-BE32-E72D297353CC}">
              <c16:uniqueId val="{0000000D-E922-491A-ABA6-41F122DC1BA2}"/>
            </c:ext>
          </c:extLst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Hoja1!$O$18:$O$24</c:f>
              <c:strCache>
                <c:ptCount val="7"/>
                <c:pt idx="0">
                  <c:v>Defensoría</c:v>
                </c:pt>
                <c:pt idx="1">
                  <c:v>Fiscalía</c:v>
                </c:pt>
                <c:pt idx="2">
                  <c:v>Acusado</c:v>
                </c:pt>
                <c:pt idx="3">
                  <c:v>INPEC</c:v>
                </c:pt>
                <c:pt idx="4">
                  <c:v>Juez</c:v>
                </c:pt>
                <c:pt idx="5">
                  <c:v>Centro de servicios</c:v>
                </c:pt>
                <c:pt idx="6">
                  <c:v>Otras causas</c:v>
                </c:pt>
              </c:strCache>
            </c:strRef>
          </c:cat>
          <c:val>
            <c:numRef>
              <c:f>Hoja1!$P$18:$P$24</c:f>
            </c:numRef>
          </c:val>
          <c:extLst>
            <c:ext xmlns:c16="http://schemas.microsoft.com/office/drawing/2014/chart" uri="{C3380CC4-5D6E-409C-BE32-E72D297353CC}">
              <c16:uniqueId val="{0000000E-E922-491A-ABA6-41F122DC1B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44273314983631E-2"/>
          <c:y val="8.6395145000400436E-2"/>
          <c:w val="0.95919784213718839"/>
          <c:h val="0.742801291188388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('P-Cto'!$E$13,'P-Cto'!$E$25,'P-Cto'!$E$37,'P-Cto'!$E$64)</c:f>
              <c:numCache>
                <c:formatCode>0</c:formatCode>
                <c:ptCount val="4"/>
                <c:pt idx="0">
                  <c:v>293.5</c:v>
                </c:pt>
                <c:pt idx="1">
                  <c:v>327</c:v>
                </c:pt>
                <c:pt idx="2">
                  <c:v>375</c:v>
                </c:pt>
                <c:pt idx="3">
                  <c:v>374.2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2-4E06-A954-8B9CE69CB5F3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('P-Cto'!$H$13,'P-Cto'!$H$25,'P-Cto'!$G$36,'P-Cto'!$H$64)</c:f>
              <c:numCache>
                <c:formatCode>0</c:formatCode>
                <c:ptCount val="4"/>
                <c:pt idx="0">
                  <c:v>241.5</c:v>
                </c:pt>
                <c:pt idx="1">
                  <c:v>277.25</c:v>
                </c:pt>
                <c:pt idx="2">
                  <c:v>286.75</c:v>
                </c:pt>
                <c:pt idx="3">
                  <c:v>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2-4E06-A954-8B9CE69CB5F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35424"/>
        <c:axId val="-1619656096"/>
      </c:barChart>
      <c:catAx>
        <c:axId val="-161963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56096"/>
        <c:crosses val="autoZero"/>
        <c:auto val="1"/>
        <c:lblAlgn val="ctr"/>
        <c:lblOffset val="100"/>
        <c:noMultiLvlLbl val="0"/>
      </c:catAx>
      <c:valAx>
        <c:axId val="-16196560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3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'P-Cto'!$G$205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3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D607-4288-95A7-4D4CDF4C4A66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607-4288-95A7-4D4CDF4C4A66}"/>
              </c:ext>
            </c:extLst>
          </c:dPt>
          <c:dLbls>
            <c:dLbl>
              <c:idx val="1"/>
              <c:layout>
                <c:manualLayout>
                  <c:x val="-7.1073205401563609E-3"/>
                  <c:y val="5.3067987822777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07-4288-95A7-4D4CDF4C4A66}"/>
                </c:ext>
              </c:extLst>
            </c:dLbl>
            <c:dLbl>
              <c:idx val="2"/>
              <c:layout>
                <c:manualLayout>
                  <c:x val="5.6858564321251017E-3"/>
                  <c:y val="7.96019817341652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07-4288-95A7-4D4CDF4C4A66}"/>
                </c:ext>
              </c:extLst>
            </c:dLbl>
            <c:dLbl>
              <c:idx val="3"/>
              <c:layout>
                <c:manualLayout>
                  <c:x val="-2.8429282160625444E-3"/>
                  <c:y val="1.5920396346833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07-4288-95A7-4D4CDF4C4A66}"/>
                </c:ext>
              </c:extLst>
            </c:dLbl>
            <c:dLbl>
              <c:idx val="5"/>
              <c:layout>
                <c:manualLayout>
                  <c:x val="2.839228887790209E-3"/>
                  <c:y val="-1.049731204783897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07-4288-95A7-4D4CDF4C4A66}"/>
                </c:ext>
              </c:extLst>
            </c:dLbl>
            <c:dLbl>
              <c:idx val="6"/>
              <c:layout>
                <c:manualLayout>
                  <c:x val="-1.4214641080312722E-3"/>
                  <c:y val="1.0613597564555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07-4288-95A7-4D4CDF4C4A66}"/>
                </c:ext>
              </c:extLst>
            </c:dLbl>
            <c:dLbl>
              <c:idx val="13"/>
              <c:layout>
                <c:manualLayout>
                  <c:x val="2.8429282160625964E-3"/>
                  <c:y val="-4.864509355194063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07-4288-95A7-4D4CDF4C4A66}"/>
                </c:ext>
              </c:extLst>
            </c:dLbl>
            <c:dLbl>
              <c:idx val="15"/>
              <c:layout>
                <c:manualLayout>
                  <c:x val="4.2643923240938165E-3"/>
                  <c:y val="7.9601981734165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07-4288-95A7-4D4CDF4C4A66}"/>
                </c:ext>
              </c:extLst>
            </c:dLbl>
            <c:dLbl>
              <c:idx val="17"/>
              <c:layout>
                <c:manualLayout>
                  <c:x val="-5.6747690136396923E-3"/>
                  <c:y val="7.96009021630944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07-4288-95A7-4D4CDF4C4A66}"/>
                </c:ext>
              </c:extLst>
            </c:dLbl>
            <c:dLbl>
              <c:idx val="22"/>
              <c:layout>
                <c:manualLayout>
                  <c:x val="-7.09807221947552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07-4288-95A7-4D4CDF4C4A66}"/>
                </c:ext>
              </c:extLst>
            </c:dLbl>
            <c:dLbl>
              <c:idx val="23"/>
              <c:layout>
                <c:manualLayout>
                  <c:x val="0"/>
                  <c:y val="1.0613597564555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07-4288-95A7-4D4CDF4C4A66}"/>
                </c:ext>
              </c:extLst>
            </c:dLbl>
            <c:dLbl>
              <c:idx val="24"/>
              <c:layout>
                <c:manualLayout>
                  <c:x val="-2.8392288877903131E-3"/>
                  <c:y val="2.8629363582772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07-4288-95A7-4D4CDF4C4A66}"/>
                </c:ext>
              </c:extLst>
            </c:dLbl>
            <c:dLbl>
              <c:idx val="28"/>
              <c:layout>
                <c:manualLayout>
                  <c:x val="2.8429282160624403E-3"/>
                  <c:y val="5.30679878227761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607-4288-95A7-4D4CDF4C4A66}"/>
                </c:ext>
              </c:extLst>
            </c:dLbl>
            <c:dLbl>
              <c:idx val="29"/>
              <c:layout>
                <c:manualLayout>
                  <c:x val="-4.2643923240938165E-3"/>
                  <c:y val="2.65339939113890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607-4288-95A7-4D4CDF4C4A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'P-Cto'!$C$206:$C$234</c:f>
              <c:strCache>
                <c:ptCount val="29"/>
                <c:pt idx="0">
                  <c:v> Arauca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Buga</c:v>
                </c:pt>
                <c:pt idx="5">
                  <c:v> Cali</c:v>
                </c:pt>
                <c:pt idx="6">
                  <c:v> Cartagena</c:v>
                </c:pt>
                <c:pt idx="7">
                  <c:v> Cúcuta</c:v>
                </c:pt>
                <c:pt idx="8">
                  <c:v> Florencia</c:v>
                </c:pt>
                <c:pt idx="9">
                  <c:v> Ibagué</c:v>
                </c:pt>
                <c:pt idx="10">
                  <c:v> Manizales</c:v>
                </c:pt>
                <c:pt idx="11">
                  <c:v> Mocoa</c:v>
                </c:pt>
                <c:pt idx="12">
                  <c:v> Montería</c:v>
                </c:pt>
                <c:pt idx="13">
                  <c:v> Neiva</c:v>
                </c:pt>
                <c:pt idx="14">
                  <c:v> Pamplona</c:v>
                </c:pt>
                <c:pt idx="15">
                  <c:v> Pasto</c:v>
                </c:pt>
                <c:pt idx="16">
                  <c:v> Pereira</c:v>
                </c:pt>
                <c:pt idx="17">
                  <c:v> Popayán</c:v>
                </c:pt>
                <c:pt idx="18">
                  <c:v> Quibdó</c:v>
                </c:pt>
                <c:pt idx="19">
                  <c:v> Riohacha</c:v>
                </c:pt>
                <c:pt idx="20">
                  <c:v> San Andrés</c:v>
                </c:pt>
                <c:pt idx="21">
                  <c:v> San Gil</c:v>
                </c:pt>
                <c:pt idx="22">
                  <c:v> Santa Marta</c:v>
                </c:pt>
                <c:pt idx="23">
                  <c:v> Santa Rosa de Viterbo</c:v>
                </c:pt>
                <c:pt idx="24">
                  <c:v> Sincelejo</c:v>
                </c:pt>
                <c:pt idx="25">
                  <c:v> Tunja</c:v>
                </c:pt>
                <c:pt idx="26">
                  <c:v> Valledupar</c:v>
                </c:pt>
                <c:pt idx="27">
                  <c:v> Villavicencio</c:v>
                </c:pt>
                <c:pt idx="28">
                  <c:v> Yopal</c:v>
                </c:pt>
              </c:strCache>
            </c:strRef>
          </c:cat>
          <c:val>
            <c:numRef>
              <c:f>'P-Cto'!$G$206:$G$234</c:f>
              <c:numCache>
                <c:formatCode>0</c:formatCode>
                <c:ptCount val="29"/>
                <c:pt idx="0">
                  <c:v>183.33333333333334</c:v>
                </c:pt>
                <c:pt idx="1">
                  <c:v>220.33333333333334</c:v>
                </c:pt>
                <c:pt idx="2">
                  <c:v>293</c:v>
                </c:pt>
                <c:pt idx="3">
                  <c:v>316.2</c:v>
                </c:pt>
                <c:pt idx="4">
                  <c:v>232.72727272727272</c:v>
                </c:pt>
                <c:pt idx="5">
                  <c:v>214.39130434782609</c:v>
                </c:pt>
                <c:pt idx="6">
                  <c:v>345.75</c:v>
                </c:pt>
                <c:pt idx="7">
                  <c:v>311.3</c:v>
                </c:pt>
                <c:pt idx="8">
                  <c:v>243.33333333333334</c:v>
                </c:pt>
                <c:pt idx="9">
                  <c:v>152.55555555555554</c:v>
                </c:pt>
                <c:pt idx="10">
                  <c:v>144.71428571428572</c:v>
                </c:pt>
                <c:pt idx="11">
                  <c:v>156.33333333333334</c:v>
                </c:pt>
                <c:pt idx="12">
                  <c:v>188.85714285714286</c:v>
                </c:pt>
                <c:pt idx="13">
                  <c:v>320</c:v>
                </c:pt>
                <c:pt idx="14">
                  <c:v>296</c:v>
                </c:pt>
                <c:pt idx="15">
                  <c:v>213.09090909090909</c:v>
                </c:pt>
                <c:pt idx="16">
                  <c:v>186.6</c:v>
                </c:pt>
                <c:pt idx="17">
                  <c:v>264.7</c:v>
                </c:pt>
                <c:pt idx="18">
                  <c:v>224.66666666666666</c:v>
                </c:pt>
                <c:pt idx="19">
                  <c:v>249.5</c:v>
                </c:pt>
                <c:pt idx="20">
                  <c:v>124.5</c:v>
                </c:pt>
                <c:pt idx="21">
                  <c:v>72.75</c:v>
                </c:pt>
                <c:pt idx="22">
                  <c:v>197.22222222222223</c:v>
                </c:pt>
                <c:pt idx="23">
                  <c:v>168</c:v>
                </c:pt>
                <c:pt idx="24">
                  <c:v>232.75</c:v>
                </c:pt>
                <c:pt idx="25">
                  <c:v>102.36363636363636</c:v>
                </c:pt>
                <c:pt idx="26">
                  <c:v>261.71428571428572</c:v>
                </c:pt>
                <c:pt idx="27">
                  <c:v>289.42857142857144</c:v>
                </c:pt>
                <c:pt idx="28">
                  <c:v>151.33333333333334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607-4288-95A7-4D4CDF4C4A66}"/>
            </c:ext>
          </c:extLst>
        </c:ser>
        <c:ser>
          <c:idx val="1"/>
          <c:order val="1"/>
          <c:tx>
            <c:strRef>
              <c:f>'P-Cto'!$I$205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1-D607-4288-95A7-4D4CDF4C4A66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607-4288-95A7-4D4CDF4C4A66}"/>
              </c:ext>
            </c:extLst>
          </c:dPt>
          <c:dLbls>
            <c:dLbl>
              <c:idx val="0"/>
              <c:layout>
                <c:manualLayout>
                  <c:x val="4.26439232409381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607-4288-95A7-4D4CDF4C4A66}"/>
                </c:ext>
              </c:extLst>
            </c:dLbl>
            <c:dLbl>
              <c:idx val="2"/>
              <c:layout>
                <c:manualLayout>
                  <c:x val="4.2643923240937905E-3"/>
                  <c:y val="7.96019817341652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07-4288-95A7-4D4CDF4C4A66}"/>
                </c:ext>
              </c:extLst>
            </c:dLbl>
            <c:dLbl>
              <c:idx val="3"/>
              <c:layout>
                <c:manualLayout>
                  <c:x val="5.685856432125088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07-4288-95A7-4D4CDF4C4A66}"/>
                </c:ext>
              </c:extLst>
            </c:dLbl>
            <c:dLbl>
              <c:idx val="4"/>
              <c:layout>
                <c:manualLayout>
                  <c:x val="4.2643923240938165E-3"/>
                  <c:y val="2.653399391138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07-4288-95A7-4D4CDF4C4A66}"/>
                </c:ext>
              </c:extLst>
            </c:dLbl>
            <c:dLbl>
              <c:idx val="5"/>
              <c:layout>
                <c:manualLayout>
                  <c:x val="4.2643923240938165E-3"/>
                  <c:y val="5.3067987822777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07-4288-95A7-4D4CDF4C4A66}"/>
                </c:ext>
              </c:extLst>
            </c:dLbl>
            <c:dLbl>
              <c:idx val="6"/>
              <c:layout>
                <c:manualLayout>
                  <c:x val="7.1073205401563089E-3"/>
                  <c:y val="-5.306798782277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607-4288-95A7-4D4CDF4C4A66}"/>
                </c:ext>
              </c:extLst>
            </c:dLbl>
            <c:dLbl>
              <c:idx val="7"/>
              <c:layout>
                <c:manualLayout>
                  <c:x val="4.2643923240938165E-3"/>
                  <c:y val="1.3266996955694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07-4288-95A7-4D4CDF4C4A66}"/>
                </c:ext>
              </c:extLst>
            </c:dLbl>
            <c:dLbl>
              <c:idx val="8"/>
              <c:layout>
                <c:manualLayout>
                  <c:x val="5.6858564321250887E-3"/>
                  <c:y val="5.3067987822777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607-4288-95A7-4D4CDF4C4A66}"/>
                </c:ext>
              </c:extLst>
            </c:dLbl>
            <c:dLbl>
              <c:idx val="14"/>
              <c:layout>
                <c:manualLayout>
                  <c:x val="7.1072086138486423E-3"/>
                  <c:y val="2.653399391138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607-4288-95A7-4D4CDF4C4A66}"/>
                </c:ext>
              </c:extLst>
            </c:dLbl>
            <c:dLbl>
              <c:idx val="16"/>
              <c:layout>
                <c:manualLayout>
                  <c:x val="2.8429282160625444E-3"/>
                  <c:y val="2.6533993911388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607-4288-95A7-4D4CDF4C4A66}"/>
                </c:ext>
              </c:extLst>
            </c:dLbl>
            <c:dLbl>
              <c:idx val="17"/>
              <c:layout>
                <c:manualLayout>
                  <c:x val="5.67845777558031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607-4288-95A7-4D4CDF4C4A66}"/>
                </c:ext>
              </c:extLst>
            </c:dLbl>
            <c:dLbl>
              <c:idx val="19"/>
              <c:layout>
                <c:manualLayout>
                  <c:x val="4.2643923240938165E-3"/>
                  <c:y val="1.326678802660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607-4288-95A7-4D4CDF4C4A66}"/>
                </c:ext>
              </c:extLst>
            </c:dLbl>
            <c:dLbl>
              <c:idx val="20"/>
              <c:layout>
                <c:manualLayout>
                  <c:x val="2.8429282160626484E-3"/>
                  <c:y val="7.9601981734165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607-4288-95A7-4D4CDF4C4A66}"/>
                </c:ext>
              </c:extLst>
            </c:dLbl>
            <c:dLbl>
              <c:idx val="21"/>
              <c:layout>
                <c:manualLayout>
                  <c:x val="4.2643923240937125E-3"/>
                  <c:y val="1.0613597564555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607-4288-95A7-4D4CDF4C4A66}"/>
                </c:ext>
              </c:extLst>
            </c:dLbl>
            <c:dLbl>
              <c:idx val="22"/>
              <c:layout>
                <c:manualLayout>
                  <c:x val="2.8392288877901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607-4288-95A7-4D4CDF4C4A66}"/>
                </c:ext>
              </c:extLst>
            </c:dLbl>
            <c:dLbl>
              <c:idx val="23"/>
              <c:layout>
                <c:manualLayout>
                  <c:x val="2.8429282160625444E-3"/>
                  <c:y val="1.3266996955694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607-4288-95A7-4D4CDF4C4A66}"/>
                </c:ext>
              </c:extLst>
            </c:dLbl>
            <c:dLbl>
              <c:idx val="24"/>
              <c:layout>
                <c:manualLayout>
                  <c:x val="5.6784577755805222E-3"/>
                  <c:y val="5.725872716554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607-4288-95A7-4D4CDF4C4A66}"/>
                </c:ext>
              </c:extLst>
            </c:dLbl>
            <c:dLbl>
              <c:idx val="28"/>
              <c:layout>
                <c:manualLayout>
                  <c:x val="1.4214641080312722E-3"/>
                  <c:y val="7.9601981734165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607-4288-95A7-4D4CDF4C4A66}"/>
                </c:ext>
              </c:extLst>
            </c:dLbl>
            <c:dLbl>
              <c:idx val="29"/>
              <c:layout>
                <c:manualLayout>
                  <c:x val="2.8429282160625444E-3"/>
                  <c:y val="1.592018741774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607-4288-95A7-4D4CDF4C4A66}"/>
                </c:ext>
              </c:extLst>
            </c:dLbl>
            <c:dLbl>
              <c:idx val="30"/>
              <c:layout>
                <c:manualLayout>
                  <c:x val="4.2643923240938165E-3"/>
                  <c:y val="2.653399391138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607-4288-95A7-4D4CDF4C4A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'P-Cto'!$C$206:$C$234</c:f>
              <c:strCache>
                <c:ptCount val="29"/>
                <c:pt idx="0">
                  <c:v> Arauca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Buga</c:v>
                </c:pt>
                <c:pt idx="5">
                  <c:v> Cali</c:v>
                </c:pt>
                <c:pt idx="6">
                  <c:v> Cartagena</c:v>
                </c:pt>
                <c:pt idx="7">
                  <c:v> Cúcuta</c:v>
                </c:pt>
                <c:pt idx="8">
                  <c:v> Florencia</c:v>
                </c:pt>
                <c:pt idx="9">
                  <c:v> Ibagué</c:v>
                </c:pt>
                <c:pt idx="10">
                  <c:v> Manizales</c:v>
                </c:pt>
                <c:pt idx="11">
                  <c:v> Mocoa</c:v>
                </c:pt>
                <c:pt idx="12">
                  <c:v> Montería</c:v>
                </c:pt>
                <c:pt idx="13">
                  <c:v> Neiva</c:v>
                </c:pt>
                <c:pt idx="14">
                  <c:v> Pamplona</c:v>
                </c:pt>
                <c:pt idx="15">
                  <c:v> Pasto</c:v>
                </c:pt>
                <c:pt idx="16">
                  <c:v> Pereira</c:v>
                </c:pt>
                <c:pt idx="17">
                  <c:v> Popayán</c:v>
                </c:pt>
                <c:pt idx="18">
                  <c:v> Quibdó</c:v>
                </c:pt>
                <c:pt idx="19">
                  <c:v> Riohacha</c:v>
                </c:pt>
                <c:pt idx="20">
                  <c:v> San Andrés</c:v>
                </c:pt>
                <c:pt idx="21">
                  <c:v> San Gil</c:v>
                </c:pt>
                <c:pt idx="22">
                  <c:v> Santa Marta</c:v>
                </c:pt>
                <c:pt idx="23">
                  <c:v> Santa Rosa de Viterbo</c:v>
                </c:pt>
                <c:pt idx="24">
                  <c:v> Sincelejo</c:v>
                </c:pt>
                <c:pt idx="25">
                  <c:v> Tunja</c:v>
                </c:pt>
                <c:pt idx="26">
                  <c:v> Valledupar</c:v>
                </c:pt>
                <c:pt idx="27">
                  <c:v> Villavicencio</c:v>
                </c:pt>
                <c:pt idx="28">
                  <c:v> Yopal</c:v>
                </c:pt>
              </c:strCache>
            </c:strRef>
          </c:cat>
          <c:val>
            <c:numRef>
              <c:f>'P-Cto'!$I$206:$I$234</c:f>
              <c:numCache>
                <c:formatCode>0</c:formatCode>
                <c:ptCount val="29"/>
                <c:pt idx="0">
                  <c:v>128</c:v>
                </c:pt>
                <c:pt idx="1">
                  <c:v>192</c:v>
                </c:pt>
                <c:pt idx="2">
                  <c:v>215.76923076923077</c:v>
                </c:pt>
                <c:pt idx="3">
                  <c:v>288.33333333333331</c:v>
                </c:pt>
                <c:pt idx="4">
                  <c:v>199.04545454545453</c:v>
                </c:pt>
                <c:pt idx="5">
                  <c:v>198.56521739130434</c:v>
                </c:pt>
                <c:pt idx="6">
                  <c:v>180.25</c:v>
                </c:pt>
                <c:pt idx="7">
                  <c:v>246.8</c:v>
                </c:pt>
                <c:pt idx="8">
                  <c:v>201.33333333333334</c:v>
                </c:pt>
                <c:pt idx="9">
                  <c:v>137.77777777777777</c:v>
                </c:pt>
                <c:pt idx="10">
                  <c:v>123.57142857142857</c:v>
                </c:pt>
                <c:pt idx="11">
                  <c:v>373.33333333333331</c:v>
                </c:pt>
                <c:pt idx="12">
                  <c:v>163</c:v>
                </c:pt>
                <c:pt idx="13">
                  <c:v>256</c:v>
                </c:pt>
                <c:pt idx="14">
                  <c:v>224</c:v>
                </c:pt>
                <c:pt idx="15">
                  <c:v>151.09090909090909</c:v>
                </c:pt>
                <c:pt idx="16">
                  <c:v>159.69999999999999</c:v>
                </c:pt>
                <c:pt idx="17">
                  <c:v>209.8</c:v>
                </c:pt>
                <c:pt idx="18">
                  <c:v>121.33333333333333</c:v>
                </c:pt>
                <c:pt idx="19">
                  <c:v>183.5</c:v>
                </c:pt>
                <c:pt idx="20">
                  <c:v>83.5</c:v>
                </c:pt>
                <c:pt idx="21">
                  <c:v>66.75</c:v>
                </c:pt>
                <c:pt idx="22">
                  <c:v>148.22222222222223</c:v>
                </c:pt>
                <c:pt idx="23">
                  <c:v>148</c:v>
                </c:pt>
                <c:pt idx="24">
                  <c:v>157.5</c:v>
                </c:pt>
                <c:pt idx="25">
                  <c:v>83.272727272727266</c:v>
                </c:pt>
                <c:pt idx="26">
                  <c:v>170.42857142857142</c:v>
                </c:pt>
                <c:pt idx="27">
                  <c:v>227.85714285714286</c:v>
                </c:pt>
                <c:pt idx="28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D607-4288-95A7-4D4CDF4C4A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80040240"/>
        <c:axId val="480041416"/>
      </c:barChart>
      <c:catAx>
        <c:axId val="480040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0041416"/>
        <c:crosses val="autoZero"/>
        <c:auto val="1"/>
        <c:lblAlgn val="ctr"/>
        <c:lblOffset val="100"/>
        <c:noMultiLvlLbl val="0"/>
      </c:catAx>
      <c:valAx>
        <c:axId val="48004141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4800402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('P-Cto'!$E$81,'P-Cto'!$E$93,'P-Cto'!$E$107,'P-Cto'!$E$130)</c:f>
              <c:numCache>
                <c:formatCode>0</c:formatCode>
                <c:ptCount val="4"/>
                <c:pt idx="0">
                  <c:v>115</c:v>
                </c:pt>
                <c:pt idx="1">
                  <c:v>175.5</c:v>
                </c:pt>
                <c:pt idx="2">
                  <c:v>160.5</c:v>
                </c:pt>
                <c:pt idx="3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20-4D16-A53E-4F59C5EACE6A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('P-Cto'!$H$81,'P-Cto'!$H$93,'P-Cto'!$H$107,'P-Cto'!$H$130)</c:f>
              <c:numCache>
                <c:formatCode>0</c:formatCode>
                <c:ptCount val="4"/>
                <c:pt idx="0">
                  <c:v>81.5</c:v>
                </c:pt>
                <c:pt idx="1">
                  <c:v>149.5</c:v>
                </c:pt>
                <c:pt idx="2">
                  <c:v>145</c:v>
                </c:pt>
                <c:pt idx="3">
                  <c:v>175.5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20-4D16-A53E-4F59C5EACE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38688"/>
        <c:axId val="-1619664256"/>
      </c:barChart>
      <c:catAx>
        <c:axId val="-16196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64256"/>
        <c:crosses val="autoZero"/>
        <c:auto val="1"/>
        <c:lblAlgn val="ctr"/>
        <c:lblOffset val="100"/>
        <c:noMultiLvlLbl val="0"/>
      </c:catAx>
      <c:valAx>
        <c:axId val="-16196642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3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('P-Cto'!$E$147,'P-Cto'!$E$159,'P-Cto'!$E$173,'P-Cto'!$E$195)</c:f>
              <c:numCache>
                <c:formatCode>0</c:formatCode>
                <c:ptCount val="4"/>
                <c:pt idx="0">
                  <c:v>272.5</c:v>
                </c:pt>
                <c:pt idx="1">
                  <c:v>279.5</c:v>
                </c:pt>
                <c:pt idx="2">
                  <c:v>267.5</c:v>
                </c:pt>
                <c:pt idx="3">
                  <c:v>309.5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29-4C00-8131-7851E353CA2F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('P-Cto'!$H$147,'P-Cto'!$H$159,'P-Cto'!$H$173,'P-Cto'!$H$195)</c:f>
              <c:numCache>
                <c:formatCode>0</c:formatCode>
                <c:ptCount val="4"/>
                <c:pt idx="0">
                  <c:v>185</c:v>
                </c:pt>
                <c:pt idx="1">
                  <c:v>218</c:v>
                </c:pt>
                <c:pt idx="2">
                  <c:v>201.5</c:v>
                </c:pt>
                <c:pt idx="3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29-4C00-8131-7851E353CA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44672"/>
        <c:axId val="-1619637600"/>
      </c:barChart>
      <c:catAx>
        <c:axId val="-161964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37600"/>
        <c:crosses val="autoZero"/>
        <c:auto val="1"/>
        <c:lblAlgn val="ctr"/>
        <c:lblOffset val="100"/>
        <c:noMultiLvlLbl val="0"/>
      </c:catAx>
      <c:valAx>
        <c:axId val="-16196376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4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INGRESOS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1603242914529964"/>
                  <c:y val="-2.8415048463217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A2-439B-A01F-C934A507D566}"/>
                </c:ext>
              </c:extLst>
            </c:dLbl>
            <c:dLbl>
              <c:idx val="1"/>
              <c:layout>
                <c:manualLayout>
                  <c:x val="-1.5470990552706619E-2"/>
                  <c:y val="3.3581420911075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A2-439B-A01F-C934A507D566}"/>
                </c:ext>
              </c:extLst>
            </c:dLbl>
            <c:dLbl>
              <c:idx val="2"/>
              <c:layout>
                <c:manualLayout>
                  <c:x val="-1.3923891497436071E-2"/>
                  <c:y val="-3.3581420911075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A2-439B-A01F-C934A507D566}"/>
                </c:ext>
              </c:extLst>
            </c:dLbl>
            <c:dLbl>
              <c:idx val="3"/>
              <c:layout>
                <c:manualLayout>
                  <c:x val="-6.1883962210826475E-3"/>
                  <c:y val="3.6164607135004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A2-439B-A01F-C934A507D566}"/>
                </c:ext>
              </c:extLst>
            </c:dLbl>
            <c:dLbl>
              <c:idx val="4"/>
              <c:layout>
                <c:manualLayout>
                  <c:x val="0"/>
                  <c:y val="-1.5499117343573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A2-439B-A01F-C934A507D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2014</c:v>
                </c:pt>
                <c:pt idx="2">
                  <c:v>2015</c:v>
                </c:pt>
                <c:pt idx="3">
                  <c:v>2017</c:v>
                </c:pt>
                <c:pt idx="4">
                  <c:v>2019</c:v>
                </c:pt>
              </c:numCache>
            </c:numRef>
          </c:cat>
          <c:val>
            <c:numRef>
              <c:f>Hoja1!$B$2:$F$2</c:f>
              <c:numCache>
                <c:formatCode>#,##0</c:formatCode>
                <c:ptCount val="5"/>
                <c:pt idx="0">
                  <c:v>2130893</c:v>
                </c:pt>
                <c:pt idx="1">
                  <c:v>3005030</c:v>
                </c:pt>
                <c:pt idx="2">
                  <c:v>3065393</c:v>
                </c:pt>
                <c:pt idx="3">
                  <c:v>2715536</c:v>
                </c:pt>
                <c:pt idx="4">
                  <c:v>2862121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A2-439B-A01F-C934A507D56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EGRESOS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1.5470990552706676E-2"/>
                  <c:y val="-3.358142091107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A2-439B-A01F-C934A507D566}"/>
                </c:ext>
              </c:extLst>
            </c:dLbl>
            <c:dLbl>
              <c:idx val="2"/>
              <c:layout>
                <c:manualLayout>
                  <c:x val="-9.4373042371510382E-2"/>
                  <c:y val="5.1663724478577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A2-439B-A01F-C934A507D566}"/>
                </c:ext>
              </c:extLst>
            </c:dLbl>
            <c:dLbl>
              <c:idx val="3"/>
              <c:layout>
                <c:manualLayout>
                  <c:x val="1.5470990552706619E-2"/>
                  <c:y val="2.324867601535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A2-439B-A01F-C934A507D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2014</c:v>
                </c:pt>
                <c:pt idx="2">
                  <c:v>2015</c:v>
                </c:pt>
                <c:pt idx="3">
                  <c:v>2017</c:v>
                </c:pt>
                <c:pt idx="4">
                  <c:v>2019</c:v>
                </c:pt>
              </c:numCache>
            </c:numRef>
          </c:cat>
          <c:val>
            <c:numRef>
              <c:f>Hoja1!$B$3:$F$3</c:f>
              <c:numCache>
                <c:formatCode>#,##0</c:formatCode>
                <c:ptCount val="5"/>
                <c:pt idx="0">
                  <c:v>1976038</c:v>
                </c:pt>
                <c:pt idx="1">
                  <c:v>3137876</c:v>
                </c:pt>
                <c:pt idx="2">
                  <c:v>2973244</c:v>
                </c:pt>
                <c:pt idx="3">
                  <c:v>2164324</c:v>
                </c:pt>
                <c:pt idx="4">
                  <c:v>2377717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A2-439B-A01F-C934A507D56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INVENTARIO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7.7354952763533094E-3"/>
                  <c:y val="-3.0998234687146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A2-439B-A01F-C934A507D566}"/>
                </c:ext>
              </c:extLst>
            </c:dLbl>
            <c:dLbl>
              <c:idx val="2"/>
              <c:layout>
                <c:manualLayout>
                  <c:x val="3.0941981105412106E-3"/>
                  <c:y val="1.8082303567502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A2-439B-A01F-C934A507D566}"/>
                </c:ext>
              </c:extLst>
            </c:dLbl>
            <c:dLbl>
              <c:idx val="3"/>
              <c:layout>
                <c:manualLayout>
                  <c:x val="-1.8565188663247943E-2"/>
                  <c:y val="-3.0998234687146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A2-439B-A01F-C934A507D566}"/>
                </c:ext>
              </c:extLst>
            </c:dLbl>
            <c:dLbl>
              <c:idx val="4"/>
              <c:layout>
                <c:manualLayout>
                  <c:x val="-3.0941981105413238E-3"/>
                  <c:y val="-2.0665489791431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A2-439B-A01F-C934A507D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2014</c:v>
                </c:pt>
                <c:pt idx="2">
                  <c:v>2015</c:v>
                </c:pt>
                <c:pt idx="3">
                  <c:v>2017</c:v>
                </c:pt>
                <c:pt idx="4">
                  <c:v>2019</c:v>
                </c:pt>
              </c:numCache>
            </c:numRef>
          </c:cat>
          <c:val>
            <c:numRef>
              <c:f>Hoja1!$B$4:$F$4</c:f>
              <c:numCache>
                <c:formatCode>#,##0</c:formatCode>
                <c:ptCount val="5"/>
                <c:pt idx="0">
                  <c:v>3181703</c:v>
                </c:pt>
                <c:pt idx="1">
                  <c:v>1698233</c:v>
                </c:pt>
                <c:pt idx="2">
                  <c:v>1634706</c:v>
                </c:pt>
                <c:pt idx="3">
                  <c:v>1822073</c:v>
                </c:pt>
                <c:pt idx="4">
                  <c:v>1855040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A2-439B-A01F-C934A507D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890800"/>
        <c:axId val="929893424"/>
      </c:lineChart>
      <c:catAx>
        <c:axId val="92989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29893424"/>
        <c:crosses val="autoZero"/>
        <c:auto val="1"/>
        <c:lblAlgn val="ctr"/>
        <c:lblOffset val="100"/>
        <c:noMultiLvlLbl val="0"/>
      </c:catAx>
      <c:valAx>
        <c:axId val="929893424"/>
        <c:scaling>
          <c:orientation val="minMax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2989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77E-2"/>
          <c:y val="0"/>
          <c:w val="0.96944444444444444"/>
          <c:h val="0.81922217579403533"/>
        </c:manualLayout>
      </c:layout>
      <c:lineChart>
        <c:grouping val="standard"/>
        <c:varyColors val="0"/>
        <c:ser>
          <c:idx val="0"/>
          <c:order val="0"/>
          <c:tx>
            <c:strRef>
              <c:f>Hoja1!$D$6</c:f>
              <c:strCache>
                <c:ptCount val="1"/>
                <c:pt idx="0">
                  <c:v>Garantías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8.579866579177603E-2"/>
                  <c:y val="-1.38136445089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A8-49C6-97B9-1BD00B7EBBDA}"/>
                </c:ext>
              </c:extLst>
            </c:dLbl>
            <c:dLbl>
              <c:idx val="1"/>
              <c:layout>
                <c:manualLayout>
                  <c:x val="-4.8298665791776031E-2"/>
                  <c:y val="-3.6836385357174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A8-49C6-97B9-1BD00B7EBBDA}"/>
                </c:ext>
              </c:extLst>
            </c:dLbl>
            <c:dLbl>
              <c:idx val="2"/>
              <c:layout>
                <c:manualLayout>
                  <c:x val="-1.6354221347331686E-2"/>
                  <c:y val="-1.38136445089403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A8-49C6-97B9-1BD00B7EBB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Hoja1!$C$7:$C$9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2019</c:v>
                </c:pt>
              </c:numCache>
            </c:numRef>
          </c:cat>
          <c:val>
            <c:numRef>
              <c:f>Hoja1!$D$7:$D$9</c:f>
              <c:numCache>
                <c:formatCode>General</c:formatCode>
                <c:ptCount val="3"/>
                <c:pt idx="0">
                  <c:v>16446</c:v>
                </c:pt>
                <c:pt idx="1">
                  <c:v>17783</c:v>
                </c:pt>
                <c:pt idx="2">
                  <c:v>17703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A8-49C6-97B9-1BD00B7EBBDA}"/>
            </c:ext>
          </c:extLst>
        </c:ser>
        <c:ser>
          <c:idx val="1"/>
          <c:order val="1"/>
          <c:tx>
            <c:strRef>
              <c:f>Hoja1!$E$6</c:f>
              <c:strCache>
                <c:ptCount val="1"/>
                <c:pt idx="0">
                  <c:v>Conocimiento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6833333333333331E-2"/>
                  <c:y val="-2.99295631027040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A8-49C6-97B9-1BD00B7EBBDA}"/>
                </c:ext>
              </c:extLst>
            </c:dLbl>
            <c:dLbl>
              <c:idx val="1"/>
              <c:layout>
                <c:manualLayout>
                  <c:x val="-4.2666666666666665E-2"/>
                  <c:y val="-4.83477557812912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A8-49C6-97B9-1BD00B7EBBDA}"/>
                </c:ext>
              </c:extLst>
            </c:dLbl>
            <c:dLbl>
              <c:idx val="2"/>
              <c:layout>
                <c:manualLayout>
                  <c:x val="-7.9444444444444449E-3"/>
                  <c:y val="-3.6836385357174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A8-49C6-97B9-1BD00B7EBB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Hoja1!$C$7:$C$9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2019</c:v>
                </c:pt>
              </c:numCache>
            </c:numRef>
          </c:cat>
          <c:val>
            <c:numRef>
              <c:f>Hoja1!$E$7:$E$9</c:f>
              <c:numCache>
                <c:formatCode>General</c:formatCode>
                <c:ptCount val="3"/>
                <c:pt idx="0">
                  <c:v>5848</c:v>
                </c:pt>
                <c:pt idx="1">
                  <c:v>6025</c:v>
                </c:pt>
                <c:pt idx="2">
                  <c:v>6988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A8-49C6-97B9-1BD00B7EBB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5866024"/>
        <c:axId val="2055866352"/>
      </c:lineChart>
      <c:catAx>
        <c:axId val="205586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5866352"/>
        <c:crosses val="autoZero"/>
        <c:auto val="1"/>
        <c:lblAlgn val="ctr"/>
        <c:lblOffset val="100"/>
        <c:noMultiLvlLbl val="0"/>
      </c:catAx>
      <c:valAx>
        <c:axId val="2055866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5866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('P-Mcp'!$E$12,'P-Mcp'!$E$23,'P-Mcp'!$E$34,'P-Mcp'!$E$59)</c:f>
              <c:numCache>
                <c:formatCode>0</c:formatCode>
                <c:ptCount val="4"/>
                <c:pt idx="0">
                  <c:v>264.75</c:v>
                </c:pt>
                <c:pt idx="1">
                  <c:v>300</c:v>
                </c:pt>
                <c:pt idx="2">
                  <c:v>284</c:v>
                </c:pt>
                <c:pt idx="3">
                  <c:v>335.25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C-4145-A729-3DDC3C083577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('P-Mcp'!$H$12,'P-Mcp'!$H$23,'P-Mcp'!$H$34,'P-Mcp'!$H$59)</c:f>
              <c:numCache>
                <c:formatCode>0</c:formatCode>
                <c:ptCount val="4"/>
                <c:pt idx="0">
                  <c:v>209.25</c:v>
                </c:pt>
                <c:pt idx="1">
                  <c:v>271.25</c:v>
                </c:pt>
                <c:pt idx="2">
                  <c:v>305</c:v>
                </c:pt>
                <c:pt idx="3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FC-4145-A729-3DDC3C0835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57728"/>
        <c:axId val="-1619655552"/>
      </c:barChart>
      <c:catAx>
        <c:axId val="-161965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55552"/>
        <c:crosses val="autoZero"/>
        <c:auto val="1"/>
        <c:lblAlgn val="ctr"/>
        <c:lblOffset val="100"/>
        <c:noMultiLvlLbl val="0"/>
      </c:catAx>
      <c:valAx>
        <c:axId val="-16196555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5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12546517809677E-2"/>
          <c:y val="1.664399904557385E-2"/>
          <c:w val="0.92558054226475284"/>
          <c:h val="0.7262020997375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'P-Mcp'!$F$68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c:spPr>
          <c:invertIfNegative val="0"/>
          <c:dPt>
            <c:idx val="1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9C51-4694-B329-505E2AED7EEB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C51-4694-B329-505E2AED7EEB}"/>
              </c:ext>
            </c:extLst>
          </c:dPt>
          <c:dLbls>
            <c:dLbl>
              <c:idx val="0"/>
              <c:layout>
                <c:manualLayout>
                  <c:x val="-5.5555555555555558E-3"/>
                  <c:y val="-2.3323191112065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E5-4B6F-A693-0E5D48CAEBF3}"/>
                </c:ext>
              </c:extLst>
            </c:dLbl>
            <c:dLbl>
              <c:idx val="2"/>
              <c:layout>
                <c:manualLayout>
                  <c:x val="-6.2827222540824401E-3"/>
                  <c:y val="-3.1746031746031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51-4694-B329-505E2AED7EEB}"/>
                </c:ext>
              </c:extLst>
            </c:dLbl>
            <c:dLbl>
              <c:idx val="4"/>
              <c:layout>
                <c:manualLayout>
                  <c:x val="-2.7777777777777779E-3"/>
                  <c:y val="-4.66463822241288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E5-4B6F-A693-0E5D48CAEBF3}"/>
                </c:ext>
              </c:extLst>
            </c:dLbl>
            <c:dLbl>
              <c:idx val="8"/>
              <c:layout>
                <c:manualLayout>
                  <c:x val="-5.0925337632079971E-17"/>
                  <c:y val="-8.55173795068374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E5-4B6F-A693-0E5D48CAEBF3}"/>
                </c:ext>
              </c:extLst>
            </c:dLbl>
            <c:dLbl>
              <c:idx val="12"/>
              <c:layout>
                <c:manualLayout>
                  <c:x val="-4.7120416905618301E-3"/>
                  <c:y val="6.3492063492063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51-4694-B329-505E2AED7EEB}"/>
                </c:ext>
              </c:extLst>
            </c:dLbl>
            <c:dLbl>
              <c:idx val="13"/>
              <c:layout>
                <c:manualLayout>
                  <c:x val="-3.141361127041335E-3"/>
                  <c:y val="9.52380952380952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51-4694-B329-505E2AED7EEB}"/>
                </c:ext>
              </c:extLst>
            </c:dLbl>
            <c:dLbl>
              <c:idx val="14"/>
              <c:layout>
                <c:manualLayout>
                  <c:x val="-3.1413611270412201E-3"/>
                  <c:y val="-5.82003858652342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51-4694-B329-505E2AED7EEB}"/>
                </c:ext>
              </c:extLst>
            </c:dLbl>
            <c:dLbl>
              <c:idx val="15"/>
              <c:layout>
                <c:manualLayout>
                  <c:x val="-6.28272225408244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C51-4694-B329-505E2AED7EEB}"/>
                </c:ext>
              </c:extLst>
            </c:dLbl>
            <c:dLbl>
              <c:idx val="16"/>
              <c:layout>
                <c:manualLayout>
                  <c:x val="0"/>
                  <c:y val="2.33231911120644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E5-4B6F-A693-0E5D48CAEBF3}"/>
                </c:ext>
              </c:extLst>
            </c:dLbl>
            <c:dLbl>
              <c:idx val="17"/>
              <c:layout>
                <c:manualLayout>
                  <c:x val="-7.308070866141732E-3"/>
                  <c:y val="-1.464163825032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51-4694-B329-505E2AED7EEB}"/>
                </c:ext>
              </c:extLst>
            </c:dLbl>
            <c:dLbl>
              <c:idx val="18"/>
              <c:layout>
                <c:manualLayout>
                  <c:x val="-4.7120416905619454E-3"/>
                  <c:y val="3.1746031746031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C51-4694-B329-505E2AED7EEB}"/>
                </c:ext>
              </c:extLst>
            </c:dLbl>
            <c:dLbl>
              <c:idx val="19"/>
              <c:layout>
                <c:manualLayout>
                  <c:x val="-5.8256596299562677E-4"/>
                  <c:y val="-5.815292447330690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C51-4694-B329-505E2AED7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'P-Mcp'!$B$69:$B$88</c:f>
              <c:strCache>
                <c:ptCount val="20"/>
                <c:pt idx="0">
                  <c:v>Total Armenia</c:v>
                </c:pt>
                <c:pt idx="1">
                  <c:v>Total Barranquilla</c:v>
                </c:pt>
                <c:pt idx="2">
                  <c:v>Total Bucaramanga</c:v>
                </c:pt>
                <c:pt idx="3">
                  <c:v>Total Buga</c:v>
                </c:pt>
                <c:pt idx="4">
                  <c:v>Total Cali</c:v>
                </c:pt>
                <c:pt idx="5">
                  <c:v>Total Cúcuta</c:v>
                </c:pt>
                <c:pt idx="6">
                  <c:v>Total Florencia</c:v>
                </c:pt>
                <c:pt idx="7">
                  <c:v>Total Ibagué</c:v>
                </c:pt>
                <c:pt idx="8">
                  <c:v>Total Manizales</c:v>
                </c:pt>
                <c:pt idx="9">
                  <c:v>Total Buenaventura</c:v>
                </c:pt>
                <c:pt idx="10">
                  <c:v>Total Neiva</c:v>
                </c:pt>
                <c:pt idx="11">
                  <c:v>Total Pasto</c:v>
                </c:pt>
                <c:pt idx="12">
                  <c:v>Total Pereira</c:v>
                </c:pt>
                <c:pt idx="13">
                  <c:v>Total Popayán</c:v>
                </c:pt>
                <c:pt idx="14">
                  <c:v>Total Quibdó</c:v>
                </c:pt>
                <c:pt idx="15">
                  <c:v>Total Riohacha</c:v>
                </c:pt>
                <c:pt idx="16">
                  <c:v>Total Santa Rosa de Viterbo</c:v>
                </c:pt>
                <c:pt idx="17">
                  <c:v>Total Tunja</c:v>
                </c:pt>
                <c:pt idx="18">
                  <c:v>Total Valledupar</c:v>
                </c:pt>
                <c:pt idx="19">
                  <c:v>Total Villavicencio</c:v>
                </c:pt>
              </c:strCache>
            </c:strRef>
          </c:cat>
          <c:val>
            <c:numRef>
              <c:f>'P-Mcp'!$F$69:$F$88</c:f>
              <c:numCache>
                <c:formatCode>0</c:formatCode>
                <c:ptCount val="20"/>
                <c:pt idx="0">
                  <c:v>231</c:v>
                </c:pt>
                <c:pt idx="1">
                  <c:v>366.5</c:v>
                </c:pt>
                <c:pt idx="2">
                  <c:v>230.22222222222223</c:v>
                </c:pt>
                <c:pt idx="3">
                  <c:v>116</c:v>
                </c:pt>
                <c:pt idx="4">
                  <c:v>243.5</c:v>
                </c:pt>
                <c:pt idx="5">
                  <c:v>757</c:v>
                </c:pt>
                <c:pt idx="6">
                  <c:v>264</c:v>
                </c:pt>
                <c:pt idx="7">
                  <c:v>216.75</c:v>
                </c:pt>
                <c:pt idx="8">
                  <c:v>205</c:v>
                </c:pt>
                <c:pt idx="9">
                  <c:v>108</c:v>
                </c:pt>
                <c:pt idx="10">
                  <c:v>335.25</c:v>
                </c:pt>
                <c:pt idx="11">
                  <c:v>233.4</c:v>
                </c:pt>
                <c:pt idx="12">
                  <c:v>263.66666666666669</c:v>
                </c:pt>
                <c:pt idx="13">
                  <c:v>480.75</c:v>
                </c:pt>
                <c:pt idx="14">
                  <c:v>196</c:v>
                </c:pt>
                <c:pt idx="15">
                  <c:v>321</c:v>
                </c:pt>
                <c:pt idx="16">
                  <c:v>78.25</c:v>
                </c:pt>
                <c:pt idx="17">
                  <c:v>113.5</c:v>
                </c:pt>
                <c:pt idx="18">
                  <c:v>568.5</c:v>
                </c:pt>
                <c:pt idx="19">
                  <c:v>322.2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51-4694-B329-505E2AED7EEB}"/>
            </c:ext>
          </c:extLst>
        </c:ser>
        <c:ser>
          <c:idx val="1"/>
          <c:order val="1"/>
          <c:tx>
            <c:strRef>
              <c:f>'P-Mcp'!$H$68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  <a:ln w="31750">
              <a:noFill/>
            </a:ln>
            <a:effectLst>
              <a:outerShdw dist="50800" dir="5400000" algn="ctr" rotWithShape="0">
                <a:srgbClr val="C00000"/>
              </a:outerShdw>
            </a:effectLst>
          </c:spPr>
          <c:invertIfNegative val="0"/>
          <c:dPt>
            <c:idx val="10"/>
            <c:invertIfNegative val="0"/>
            <c:bubble3D val="0"/>
            <c:spPr>
              <a:solidFill>
                <a:srgbClr val="00B050"/>
              </a:solidFill>
              <a:ln w="31750">
                <a:noFill/>
              </a:ln>
              <a:effectLst>
                <a:outerShdw dist="50800" dir="5400000" algn="ctr" rotWithShape="0">
                  <a:srgbClr val="C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9C51-4694-B329-505E2AED7EE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 w="31750">
                <a:noFill/>
              </a:ln>
              <a:effectLst>
                <a:outerShdw dist="50800" dir="5400000" algn="ctr" rotWithShape="0">
                  <a:srgbClr val="C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9C51-4694-B329-505E2AED7EEB}"/>
              </c:ext>
            </c:extLst>
          </c:dPt>
          <c:dLbls>
            <c:dLbl>
              <c:idx val="0"/>
              <c:layout>
                <c:manualLayout>
                  <c:x val="2.1491249007295024E-3"/>
                  <c:y val="6.3491423122980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C51-4694-B329-505E2AED7EEB}"/>
                </c:ext>
              </c:extLst>
            </c:dLbl>
            <c:dLbl>
              <c:idx val="1"/>
              <c:layout>
                <c:manualLayout>
                  <c:x val="4.7120416905618301E-3"/>
                  <c:y val="3.1746031746031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C51-4694-B329-505E2AED7EEB}"/>
                </c:ext>
              </c:extLst>
            </c:dLbl>
            <c:dLbl>
              <c:idx val="2"/>
              <c:layout>
                <c:manualLayout>
                  <c:x val="6.9444444444444441E-3"/>
                  <c:y val="4.0169146393242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C51-4694-B329-505E2AED7EEB}"/>
                </c:ext>
              </c:extLst>
            </c:dLbl>
            <c:dLbl>
              <c:idx val="3"/>
              <c:layout>
                <c:manualLayout>
                  <c:x val="1.5706805635205812E-3"/>
                  <c:y val="9.5238095238094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C51-4694-B329-505E2AED7EEB}"/>
                </c:ext>
              </c:extLst>
            </c:dLbl>
            <c:dLbl>
              <c:idx val="4"/>
              <c:layout>
                <c:manualLayout>
                  <c:x val="1.3888888888888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5-4B6F-A693-0E5D48CAEBF3}"/>
                </c:ext>
              </c:extLst>
            </c:dLbl>
            <c:dLbl>
              <c:idx val="5"/>
              <c:layout>
                <c:manualLayout>
                  <c:x val="7.8534028176030501E-3"/>
                  <c:y val="-1.16400771730468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C51-4694-B329-505E2AED7EEB}"/>
                </c:ext>
              </c:extLst>
            </c:dLbl>
            <c:dLbl>
              <c:idx val="6"/>
              <c:layout>
                <c:manualLayout>
                  <c:x val="3.1413611270411624E-3"/>
                  <c:y val="1.2698412698412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C51-4694-B329-505E2AED7EEB}"/>
                </c:ext>
              </c:extLst>
            </c:dLbl>
            <c:dLbl>
              <c:idx val="7"/>
              <c:layout>
                <c:manualLayout>
                  <c:x val="7.48982939632545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C51-4694-B329-505E2AED7EEB}"/>
                </c:ext>
              </c:extLst>
            </c:dLbl>
            <c:dLbl>
              <c:idx val="8"/>
              <c:layout>
                <c:manualLayout>
                  <c:x val="1.2863626421697288E-2"/>
                  <c:y val="1.0171482385297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C51-4694-B329-505E2AED7EEB}"/>
                </c:ext>
              </c:extLst>
            </c:dLbl>
            <c:dLbl>
              <c:idx val="9"/>
              <c:layout>
                <c:manualLayout>
                  <c:x val="3.14136112704122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C51-4694-B329-505E2AED7EEB}"/>
                </c:ext>
              </c:extLst>
            </c:dLbl>
            <c:dLbl>
              <c:idx val="10"/>
              <c:layout>
                <c:manualLayout>
                  <c:x val="3.1413611270412201E-3"/>
                  <c:y val="3.17460317460305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C51-4694-B329-505E2AED7EEB}"/>
                </c:ext>
              </c:extLst>
            </c:dLbl>
            <c:dLbl>
              <c:idx val="11"/>
              <c:layout>
                <c:manualLayout>
                  <c:x val="4.7120416905618301E-3"/>
                  <c:y val="3.1746031746031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C51-4694-B329-505E2AED7EEB}"/>
                </c:ext>
              </c:extLst>
            </c:dLbl>
            <c:dLbl>
              <c:idx val="12"/>
              <c:layout>
                <c:manualLayout>
                  <c:x val="3.14136112704122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C51-4694-B329-505E2AED7EEB}"/>
                </c:ext>
              </c:extLst>
            </c:dLbl>
            <c:dLbl>
              <c:idx val="13"/>
              <c:layout>
                <c:manualLayout>
                  <c:x val="4.71204169056183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C51-4694-B329-505E2AED7EEB}"/>
                </c:ext>
              </c:extLst>
            </c:dLbl>
            <c:dLbl>
              <c:idx val="14"/>
              <c:layout>
                <c:manualLayout>
                  <c:x val="2.777777777777676E-3"/>
                  <c:y val="4.0169146393242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C51-4694-B329-505E2AED7EEB}"/>
                </c:ext>
              </c:extLst>
            </c:dLbl>
            <c:dLbl>
              <c:idx val="15"/>
              <c:layout>
                <c:manualLayout>
                  <c:x val="3.1413611270412201E-3"/>
                  <c:y val="6.3492063492062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C51-4694-B329-505E2AED7EEB}"/>
                </c:ext>
              </c:extLst>
            </c:dLbl>
            <c:dLbl>
              <c:idx val="16"/>
              <c:layout>
                <c:manualLayout>
                  <c:x val="3.7198770998691732E-3"/>
                  <c:y val="6.3491423122979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C51-4694-B329-505E2AED7EEB}"/>
                </c:ext>
              </c:extLst>
            </c:dLbl>
            <c:dLbl>
              <c:idx val="17"/>
              <c:layout>
                <c:manualLayout>
                  <c:x val="-4.6134623797025372E-3"/>
                  <c:y val="9.1823587055371827E-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560586176727904E-2"/>
                      <c:h val="4.36913155455129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9C51-4694-B329-505E2AED7EEB}"/>
                </c:ext>
              </c:extLst>
            </c:dLbl>
            <c:dLbl>
              <c:idx val="18"/>
              <c:layout>
                <c:manualLayout>
                  <c:x val="9.72222222222212E-3"/>
                  <c:y val="9.3292764448257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E5-4B6F-A693-0E5D48CAEBF3}"/>
                </c:ext>
              </c:extLst>
            </c:dLbl>
            <c:dLbl>
              <c:idx val="19"/>
              <c:layout>
                <c:manualLayout>
                  <c:x val="7.308070866141529E-3"/>
                  <c:y val="7.1914396910026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C51-4694-B329-505E2AED7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'P-Mcp'!$B$69:$B$88</c:f>
              <c:strCache>
                <c:ptCount val="20"/>
                <c:pt idx="0">
                  <c:v>Total Armenia</c:v>
                </c:pt>
                <c:pt idx="1">
                  <c:v>Total Barranquilla</c:v>
                </c:pt>
                <c:pt idx="2">
                  <c:v>Total Bucaramanga</c:v>
                </c:pt>
                <c:pt idx="3">
                  <c:v>Total Buga</c:v>
                </c:pt>
                <c:pt idx="4">
                  <c:v>Total Cali</c:v>
                </c:pt>
                <c:pt idx="5">
                  <c:v>Total Cúcuta</c:v>
                </c:pt>
                <c:pt idx="6">
                  <c:v>Total Florencia</c:v>
                </c:pt>
                <c:pt idx="7">
                  <c:v>Total Ibagué</c:v>
                </c:pt>
                <c:pt idx="8">
                  <c:v>Total Manizales</c:v>
                </c:pt>
                <c:pt idx="9">
                  <c:v>Total Buenaventura</c:v>
                </c:pt>
                <c:pt idx="10">
                  <c:v>Total Neiva</c:v>
                </c:pt>
                <c:pt idx="11">
                  <c:v>Total Pasto</c:v>
                </c:pt>
                <c:pt idx="12">
                  <c:v>Total Pereira</c:v>
                </c:pt>
                <c:pt idx="13">
                  <c:v>Total Popayán</c:v>
                </c:pt>
                <c:pt idx="14">
                  <c:v>Total Quibdó</c:v>
                </c:pt>
                <c:pt idx="15">
                  <c:v>Total Riohacha</c:v>
                </c:pt>
                <c:pt idx="16">
                  <c:v>Total Santa Rosa de Viterbo</c:v>
                </c:pt>
                <c:pt idx="17">
                  <c:v>Total Tunja</c:v>
                </c:pt>
                <c:pt idx="18">
                  <c:v>Total Valledupar</c:v>
                </c:pt>
                <c:pt idx="19">
                  <c:v>Total Villavicencio</c:v>
                </c:pt>
              </c:strCache>
            </c:strRef>
          </c:cat>
          <c:val>
            <c:numRef>
              <c:f>'P-Mcp'!$H$69:$H$88</c:f>
              <c:numCache>
                <c:formatCode>0</c:formatCode>
                <c:ptCount val="20"/>
                <c:pt idx="0">
                  <c:v>264</c:v>
                </c:pt>
                <c:pt idx="1">
                  <c:v>160</c:v>
                </c:pt>
                <c:pt idx="2">
                  <c:v>237.88888888888889</c:v>
                </c:pt>
                <c:pt idx="3">
                  <c:v>87.5</c:v>
                </c:pt>
                <c:pt idx="4">
                  <c:v>220.66666666666666</c:v>
                </c:pt>
                <c:pt idx="5">
                  <c:v>476.5</c:v>
                </c:pt>
                <c:pt idx="6">
                  <c:v>212.5</c:v>
                </c:pt>
                <c:pt idx="7">
                  <c:v>233.5</c:v>
                </c:pt>
                <c:pt idx="8">
                  <c:v>204.33333333333334</c:v>
                </c:pt>
                <c:pt idx="9">
                  <c:v>68.5</c:v>
                </c:pt>
                <c:pt idx="10">
                  <c:v>285</c:v>
                </c:pt>
                <c:pt idx="11">
                  <c:v>203</c:v>
                </c:pt>
                <c:pt idx="12">
                  <c:v>332</c:v>
                </c:pt>
                <c:pt idx="13">
                  <c:v>353</c:v>
                </c:pt>
                <c:pt idx="14">
                  <c:v>105.5</c:v>
                </c:pt>
                <c:pt idx="15">
                  <c:v>177</c:v>
                </c:pt>
                <c:pt idx="16">
                  <c:v>83.5</c:v>
                </c:pt>
                <c:pt idx="17">
                  <c:v>107.5</c:v>
                </c:pt>
                <c:pt idx="18">
                  <c:v>415.5</c:v>
                </c:pt>
                <c:pt idx="19">
                  <c:v>284.39999999999998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9C51-4694-B329-505E2AED7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1619648480"/>
        <c:axId val="-1619659904"/>
      </c:barChart>
      <c:catAx>
        <c:axId val="-161964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59904"/>
        <c:crosses val="autoZero"/>
        <c:auto val="1"/>
        <c:lblAlgn val="ctr"/>
        <c:lblOffset val="100"/>
        <c:noMultiLvlLbl val="0"/>
      </c:catAx>
      <c:valAx>
        <c:axId val="-16196599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4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(Gtías!$E$13,Gtías!$E$25,Gtías!$E$37,Gtías!$E$65)</c:f>
              <c:numCache>
                <c:formatCode>0</c:formatCode>
                <c:ptCount val="4"/>
                <c:pt idx="0">
                  <c:v>1571.4</c:v>
                </c:pt>
                <c:pt idx="1">
                  <c:v>1628.6</c:v>
                </c:pt>
                <c:pt idx="2">
                  <c:v>1559.2</c:v>
                </c:pt>
                <c:pt idx="3">
                  <c:v>1384.1666666666667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4-49D2-8C7F-7412AE703FB7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(Gtías!$H$13,Gtías!$H$25,Gtías!$H$37,Gtías!$H$65)</c:f>
              <c:numCache>
                <c:formatCode>0</c:formatCode>
                <c:ptCount val="4"/>
                <c:pt idx="0">
                  <c:v>1251.5999999999999</c:v>
                </c:pt>
                <c:pt idx="1">
                  <c:v>1605.6</c:v>
                </c:pt>
                <c:pt idx="2">
                  <c:v>1377.2</c:v>
                </c:pt>
                <c:pt idx="3">
                  <c:v>1345.5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4-49D2-8C7F-7412AE703FB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3394896"/>
        <c:axId val="-1613386736"/>
      </c:barChart>
      <c:catAx>
        <c:axId val="-161339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3386736"/>
        <c:crosses val="autoZero"/>
        <c:auto val="1"/>
        <c:lblAlgn val="ctr"/>
        <c:lblOffset val="100"/>
        <c:noMultiLvlLbl val="0"/>
      </c:catAx>
      <c:valAx>
        <c:axId val="-16133867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33948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980643044619425E-2"/>
          <c:y val="0.171456514665214"/>
          <c:w val="0.90329593175853018"/>
          <c:h val="0.57048756545392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Gtías!$E$74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7D-473E-BD2E-EB48BDD65A9E}"/>
              </c:ext>
            </c:extLst>
          </c:dPt>
          <c:dLbls>
            <c:dLbl>
              <c:idx val="0"/>
              <c:layout>
                <c:manualLayout>
                  <c:x val="-5.5302930883639606E-3"/>
                  <c:y val="-2.56096267687401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7D-473E-BD2E-EB48BDD65A9E}"/>
                </c:ext>
              </c:extLst>
            </c:dLbl>
            <c:dLbl>
              <c:idx val="1"/>
              <c:layout>
                <c:manualLayout>
                  <c:x val="1.3888888888888761E-3"/>
                  <c:y val="5.1806605351246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7D-473E-BD2E-EB48BDD65A9E}"/>
                </c:ext>
              </c:extLst>
            </c:dLbl>
            <c:dLbl>
              <c:idx val="2"/>
              <c:layout>
                <c:manualLayout>
                  <c:x val="-2.4116360454943388E-3"/>
                  <c:y val="-3.395944915826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7D-473E-BD2E-EB48BDD65A9E}"/>
                </c:ext>
              </c:extLst>
            </c:dLbl>
            <c:dLbl>
              <c:idx val="3"/>
              <c:layout>
                <c:manualLayout>
                  <c:x val="-3.8005249343832275E-3"/>
                  <c:y val="1.33524645662796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7D-473E-BD2E-EB48BDD65A9E}"/>
                </c:ext>
              </c:extLst>
            </c:dLbl>
            <c:dLbl>
              <c:idx val="4"/>
              <c:layout>
                <c:manualLayout>
                  <c:x val="-7.626312335958005E-3"/>
                  <c:y val="1.35549559168896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7D-473E-BD2E-EB48BDD65A9E}"/>
                </c:ext>
              </c:extLst>
            </c:dLbl>
            <c:dLbl>
              <c:idx val="5"/>
              <c:layout>
                <c:manualLayout>
                  <c:x val="-3.1186570428696921E-3"/>
                  <c:y val="5.81315142346706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7D-473E-BD2E-EB48BDD65A9E}"/>
                </c:ext>
              </c:extLst>
            </c:dLbl>
            <c:dLbl>
              <c:idx val="6"/>
              <c:layout>
                <c:manualLayout>
                  <c:x val="-1.7298045320878741E-3"/>
                  <c:y val="1.50222930115912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77D-473E-BD2E-EB48BDD65A9E}"/>
                </c:ext>
              </c:extLst>
            </c:dLbl>
            <c:dLbl>
              <c:idx val="7"/>
              <c:layout>
                <c:manualLayout>
                  <c:x val="-1.7298045320878741E-3"/>
                  <c:y val="1.12526205901882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7D-473E-BD2E-EB48BDD65A9E}"/>
                </c:ext>
              </c:extLst>
            </c:dLbl>
            <c:dLbl>
              <c:idx val="8"/>
              <c:layout>
                <c:manualLayout>
                  <c:x val="0"/>
                  <c:y val="1.12526205901882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77D-473E-BD2E-EB48BDD65A9E}"/>
                </c:ext>
              </c:extLst>
            </c:dLbl>
            <c:dLbl>
              <c:idx val="9"/>
              <c:layout>
                <c:manualLayout>
                  <c:x val="-2.0454943132108484E-3"/>
                  <c:y val="9.58289863558531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77D-473E-BD2E-EB48BDD65A9E}"/>
                </c:ext>
              </c:extLst>
            </c:dLbl>
            <c:dLbl>
              <c:idx val="10"/>
              <c:layout>
                <c:manualLayout>
                  <c:x val="-6.9192181283514965E-3"/>
                  <c:y val="1.8791965432994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77D-473E-BD2E-EB48BDD65A9E}"/>
                </c:ext>
              </c:extLst>
            </c:dLbl>
            <c:dLbl>
              <c:idx val="11"/>
              <c:layout>
                <c:manualLayout>
                  <c:x val="-1.3834424333256528E-2"/>
                  <c:y val="7.48288203728924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7D-473E-BD2E-EB48BDD65A9E}"/>
                </c:ext>
              </c:extLst>
            </c:dLbl>
            <c:dLbl>
              <c:idx val="12"/>
              <c:layout>
                <c:manualLayout>
                  <c:x val="-3.4569388588644827E-3"/>
                  <c:y val="3.73710943696308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77D-473E-BD2E-EB48BDD65A9E}"/>
                </c:ext>
              </c:extLst>
            </c:dLbl>
            <c:dLbl>
              <c:idx val="13"/>
              <c:layout>
                <c:manualLayout>
                  <c:x val="-1.0370844269466422E-2"/>
                  <c:y val="1.28164153955062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49999999999994E-2"/>
                      <c:h val="5.08572345337487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A77D-473E-BD2E-EB48BDD65A9E}"/>
                </c:ext>
              </c:extLst>
            </c:dLbl>
            <c:dLbl>
              <c:idx val="14"/>
              <c:layout>
                <c:manualLayout>
                  <c:x val="-7.6235783027123645E-3"/>
                  <c:y val="3.60731905621256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77D-473E-BD2E-EB48BDD65A9E}"/>
                </c:ext>
              </c:extLst>
            </c:dLbl>
            <c:dLbl>
              <c:idx val="15"/>
              <c:layout>
                <c:manualLayout>
                  <c:x val="-1.7284694294323682E-3"/>
                  <c:y val="1.51187137174021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77D-473E-BD2E-EB48BDD65A9E}"/>
                </c:ext>
              </c:extLst>
            </c:dLbl>
            <c:dLbl>
              <c:idx val="16"/>
              <c:layout>
                <c:manualLayout>
                  <c:x val="1.8024934383202202E-2"/>
                  <c:y val="1.89125471218401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77D-473E-BD2E-EB48BDD65A9E}"/>
                </c:ext>
              </c:extLst>
            </c:dLbl>
            <c:dLbl>
              <c:idx val="17"/>
              <c:layout>
                <c:manualLayout>
                  <c:x val="-1.7284694294323682E-3"/>
                  <c:y val="1.51187137174022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77D-473E-BD2E-EB48BDD65A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Gtías!$D$75:$D$92</c:f>
              <c:strCache>
                <c:ptCount val="18"/>
                <c:pt idx="0">
                  <c:v>Barranquilla</c:v>
                </c:pt>
                <c:pt idx="1">
                  <c:v>Cartagena</c:v>
                </c:pt>
                <c:pt idx="2">
                  <c:v>Cartago</c:v>
                </c:pt>
                <c:pt idx="3">
                  <c:v>Sogamoso</c:v>
                </c:pt>
                <c:pt idx="4">
                  <c:v>Tunja</c:v>
                </c:pt>
                <c:pt idx="5">
                  <c:v>Buenaventura</c:v>
                </c:pt>
                <c:pt idx="6">
                  <c:v>Buga</c:v>
                </c:pt>
                <c:pt idx="7">
                  <c:v>Manizales</c:v>
                </c:pt>
                <c:pt idx="8">
                  <c:v>Popayán</c:v>
                </c:pt>
                <c:pt idx="9">
                  <c:v>Valledupar</c:v>
                </c:pt>
                <c:pt idx="10">
                  <c:v>Quibdó</c:v>
                </c:pt>
                <c:pt idx="11">
                  <c:v>Neiva</c:v>
                </c:pt>
                <c:pt idx="12">
                  <c:v>Villavicencio</c:v>
                </c:pt>
                <c:pt idx="13">
                  <c:v>Pasto</c:v>
                </c:pt>
                <c:pt idx="14">
                  <c:v>Armenia </c:v>
                </c:pt>
                <c:pt idx="15">
                  <c:v>Pereira</c:v>
                </c:pt>
                <c:pt idx="16">
                  <c:v>Bucaramanga</c:v>
                </c:pt>
                <c:pt idx="17">
                  <c:v>Tulúa</c:v>
                </c:pt>
              </c:strCache>
            </c:strRef>
          </c:cat>
          <c:val>
            <c:numRef>
              <c:f>Gtías!$E$75:$E$92</c:f>
              <c:numCache>
                <c:formatCode>0</c:formatCode>
                <c:ptCount val="18"/>
                <c:pt idx="0">
                  <c:v>859.625</c:v>
                </c:pt>
                <c:pt idx="1">
                  <c:v>1067.5999999999999</c:v>
                </c:pt>
                <c:pt idx="2">
                  <c:v>822.66666666666663</c:v>
                </c:pt>
                <c:pt idx="3">
                  <c:v>716</c:v>
                </c:pt>
                <c:pt idx="4">
                  <c:v>363</c:v>
                </c:pt>
                <c:pt idx="5">
                  <c:v>620.4</c:v>
                </c:pt>
                <c:pt idx="6">
                  <c:v>1041</c:v>
                </c:pt>
                <c:pt idx="7">
                  <c:v>756</c:v>
                </c:pt>
                <c:pt idx="8">
                  <c:v>1044</c:v>
                </c:pt>
                <c:pt idx="9">
                  <c:v>1587.25</c:v>
                </c:pt>
                <c:pt idx="10">
                  <c:v>456</c:v>
                </c:pt>
                <c:pt idx="11">
                  <c:v>1384</c:v>
                </c:pt>
                <c:pt idx="12">
                  <c:v>1184.75</c:v>
                </c:pt>
                <c:pt idx="13">
                  <c:v>1756</c:v>
                </c:pt>
                <c:pt idx="14">
                  <c:v>953.4</c:v>
                </c:pt>
                <c:pt idx="15">
                  <c:v>1091.8333333333333</c:v>
                </c:pt>
                <c:pt idx="16">
                  <c:v>1002.3529411764706</c:v>
                </c:pt>
                <c:pt idx="17">
                  <c:v>1902.5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A77D-473E-BD2E-EB48BDD65A9E}"/>
            </c:ext>
          </c:extLst>
        </c:ser>
        <c:ser>
          <c:idx val="1"/>
          <c:order val="1"/>
          <c:tx>
            <c:strRef>
              <c:f>Gtías!$F$74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A77D-473E-BD2E-EB48BDD65A9E}"/>
              </c:ext>
            </c:extLst>
          </c:dPt>
          <c:dLbls>
            <c:dLbl>
              <c:idx val="0"/>
              <c:layout>
                <c:manualLayout>
                  <c:x val="5.5555555555555558E-3"/>
                  <c:y val="9.78520870477141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77D-473E-BD2E-EB48BDD65A9E}"/>
                </c:ext>
              </c:extLst>
            </c:dLbl>
            <c:dLbl>
              <c:idx val="1"/>
              <c:layout>
                <c:manualLayout>
                  <c:x val="7.626312335958005E-3"/>
                  <c:y val="1.27199736779372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77D-473E-BD2E-EB48BDD65A9E}"/>
                </c:ext>
              </c:extLst>
            </c:dLbl>
            <c:dLbl>
              <c:idx val="2"/>
              <c:layout>
                <c:manualLayout>
                  <c:x val="8.6742125984251971E-3"/>
                  <c:y val="7.2806245507619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77D-473E-BD2E-EB48BDD65A9E}"/>
                </c:ext>
              </c:extLst>
            </c:dLbl>
            <c:dLbl>
              <c:idx val="3"/>
              <c:layout>
                <c:manualLayout>
                  <c:x val="6.9444444444444189E-3"/>
                  <c:y val="1.33524645662796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77D-473E-BD2E-EB48BDD65A9E}"/>
                </c:ext>
              </c:extLst>
            </c:dLbl>
            <c:dLbl>
              <c:idx val="4"/>
              <c:layout>
                <c:manualLayout>
                  <c:x val="4.5075459317584794E-3"/>
                  <c:y val="1.35549559168896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77D-473E-BD2E-EB48BDD65A9E}"/>
                </c:ext>
              </c:extLst>
            </c:dLbl>
            <c:dLbl>
              <c:idx val="5"/>
              <c:layout>
                <c:manualLayout>
                  <c:x val="5.8964348206474188E-3"/>
                  <c:y val="8.11542550829036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77D-473E-BD2E-EB48BDD65A9E}"/>
                </c:ext>
              </c:extLst>
            </c:dLbl>
            <c:dLbl>
              <c:idx val="6"/>
              <c:layout>
                <c:manualLayout>
                  <c:x val="8.3333333333332829E-3"/>
                  <c:y val="1.27199736779372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77D-473E-BD2E-EB48BDD65A9E}"/>
                </c:ext>
              </c:extLst>
            </c:dLbl>
            <c:dLbl>
              <c:idx val="7"/>
              <c:layout>
                <c:manualLayout>
                  <c:x val="7.2853237095362568E-3"/>
                  <c:y val="1.73245218475840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77D-473E-BD2E-EB48BDD65A9E}"/>
                </c:ext>
              </c:extLst>
            </c:dLbl>
            <c:dLbl>
              <c:idx val="8"/>
              <c:layout>
                <c:manualLayout>
                  <c:x val="6.2374234470691167E-3"/>
                  <c:y val="1.5022247762760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77D-473E-BD2E-EB48BDD65A9E}"/>
                </c:ext>
              </c:extLst>
            </c:dLbl>
            <c:dLbl>
              <c:idx val="9"/>
              <c:layout>
                <c:manualLayout>
                  <c:x val="1.700754593175853E-2"/>
                  <c:y val="1.04176995931138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77D-473E-BD2E-EB48BDD65A9E}"/>
                </c:ext>
              </c:extLst>
            </c:dLbl>
            <c:dLbl>
              <c:idx val="10"/>
              <c:layout>
                <c:manualLayout>
                  <c:x val="5.1894135962634955E-3"/>
                  <c:y val="1.8791965432994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77D-473E-BD2E-EB48BDD65A9E}"/>
                </c:ext>
              </c:extLst>
            </c:dLbl>
            <c:dLbl>
              <c:idx val="11"/>
              <c:layout>
                <c:manualLayout>
                  <c:x val="7.9937664041994753E-3"/>
                  <c:y val="3.6073190562126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77D-473E-BD2E-EB48BDD65A9E}"/>
                </c:ext>
              </c:extLst>
            </c:dLbl>
            <c:dLbl>
              <c:idx val="12"/>
              <c:layout>
                <c:manualLayout>
                  <c:x val="6.9138777177289654E-3"/>
                  <c:y val="1.8912581810881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77D-473E-BD2E-EB48BDD65A9E}"/>
                </c:ext>
              </c:extLst>
            </c:dLbl>
            <c:dLbl>
              <c:idx val="13"/>
              <c:layout>
                <c:manualLayout>
                  <c:x val="6.9138777177289654E-3"/>
                  <c:y val="1.51187137174022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77D-473E-BD2E-EB48BDD65A9E}"/>
                </c:ext>
              </c:extLst>
            </c:dLbl>
            <c:dLbl>
              <c:idx val="14"/>
              <c:layout>
                <c:manualLayout>
                  <c:x val="3.1173447069115343E-3"/>
                  <c:y val="1.57995825088804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77D-473E-BD2E-EB48BDD65A9E}"/>
                </c:ext>
              </c:extLst>
            </c:dLbl>
            <c:dLbl>
              <c:idx val="15"/>
              <c:layout>
                <c:manualLayout>
                  <c:x val="8.3027121609798773E-3"/>
                  <c:y val="1.6610273037016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77D-473E-BD2E-EB48BDD65A9E}"/>
                </c:ext>
              </c:extLst>
            </c:dLbl>
            <c:dLbl>
              <c:idx val="16"/>
              <c:layout>
                <c:manualLayout>
                  <c:x val="6.9138777177289654E-3"/>
                  <c:y val="1.51187137174021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77D-473E-BD2E-EB48BDD65A9E}"/>
                </c:ext>
              </c:extLst>
            </c:dLbl>
            <c:dLbl>
              <c:idx val="17"/>
              <c:layout>
                <c:manualLayout>
                  <c:x val="1.0370816576593321E-2"/>
                  <c:y val="1.51187137174021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77D-473E-BD2E-EB48BDD65A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Gtías!$D$75:$D$92</c:f>
              <c:strCache>
                <c:ptCount val="18"/>
                <c:pt idx="0">
                  <c:v>Barranquilla</c:v>
                </c:pt>
                <c:pt idx="1">
                  <c:v>Cartagena</c:v>
                </c:pt>
                <c:pt idx="2">
                  <c:v>Cartago</c:v>
                </c:pt>
                <c:pt idx="3">
                  <c:v>Sogamoso</c:v>
                </c:pt>
                <c:pt idx="4">
                  <c:v>Tunja</c:v>
                </c:pt>
                <c:pt idx="5">
                  <c:v>Buenaventura</c:v>
                </c:pt>
                <c:pt idx="6">
                  <c:v>Buga</c:v>
                </c:pt>
                <c:pt idx="7">
                  <c:v>Manizales</c:v>
                </c:pt>
                <c:pt idx="8">
                  <c:v>Popayán</c:v>
                </c:pt>
                <c:pt idx="9">
                  <c:v>Valledupar</c:v>
                </c:pt>
                <c:pt idx="10">
                  <c:v>Quibdó</c:v>
                </c:pt>
                <c:pt idx="11">
                  <c:v>Neiva</c:v>
                </c:pt>
                <c:pt idx="12">
                  <c:v>Villavicencio</c:v>
                </c:pt>
                <c:pt idx="13">
                  <c:v>Pasto</c:v>
                </c:pt>
                <c:pt idx="14">
                  <c:v>Armenia </c:v>
                </c:pt>
                <c:pt idx="15">
                  <c:v>Pereira</c:v>
                </c:pt>
                <c:pt idx="16">
                  <c:v>Bucaramanga</c:v>
                </c:pt>
                <c:pt idx="17">
                  <c:v>Tulúa</c:v>
                </c:pt>
              </c:strCache>
            </c:strRef>
          </c:cat>
          <c:val>
            <c:numRef>
              <c:f>Gtías!$F$75:$F$92</c:f>
              <c:numCache>
                <c:formatCode>0</c:formatCode>
                <c:ptCount val="18"/>
                <c:pt idx="0">
                  <c:v>825.25</c:v>
                </c:pt>
                <c:pt idx="1">
                  <c:v>978.8</c:v>
                </c:pt>
                <c:pt idx="2">
                  <c:v>816.33333333333337</c:v>
                </c:pt>
                <c:pt idx="3">
                  <c:v>716</c:v>
                </c:pt>
                <c:pt idx="4">
                  <c:v>363</c:v>
                </c:pt>
                <c:pt idx="5">
                  <c:v>565.6</c:v>
                </c:pt>
                <c:pt idx="6">
                  <c:v>681.66666666666663</c:v>
                </c:pt>
                <c:pt idx="7">
                  <c:v>737.75</c:v>
                </c:pt>
                <c:pt idx="8">
                  <c:v>984.4</c:v>
                </c:pt>
                <c:pt idx="9">
                  <c:v>1588.25</c:v>
                </c:pt>
                <c:pt idx="10">
                  <c:v>461</c:v>
                </c:pt>
                <c:pt idx="11">
                  <c:v>1346</c:v>
                </c:pt>
                <c:pt idx="12">
                  <c:v>1169.25</c:v>
                </c:pt>
                <c:pt idx="13">
                  <c:v>1753.3333333333333</c:v>
                </c:pt>
                <c:pt idx="14">
                  <c:v>950.4</c:v>
                </c:pt>
                <c:pt idx="15">
                  <c:v>1009.5</c:v>
                </c:pt>
                <c:pt idx="16">
                  <c:v>819.17647058823525</c:v>
                </c:pt>
                <c:pt idx="17">
                  <c:v>1144.5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A77D-473E-BD2E-EB48BDD65A9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77303952"/>
        <c:axId val="577303296"/>
      </c:barChart>
      <c:catAx>
        <c:axId val="57730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77303296"/>
        <c:crosses val="autoZero"/>
        <c:auto val="1"/>
        <c:lblAlgn val="ctr"/>
        <c:lblOffset val="100"/>
        <c:noMultiLvlLbl val="0"/>
      </c:catAx>
      <c:valAx>
        <c:axId val="5773032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57730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(Mix!$E$13,Mix!$E$23,Mix!$E$33,Mix!$E$53)</c:f>
              <c:numCache>
                <c:formatCode>0</c:formatCode>
                <c:ptCount val="4"/>
                <c:pt idx="0" formatCode="General">
                  <c:v>263</c:v>
                </c:pt>
                <c:pt idx="1">
                  <c:v>241.5</c:v>
                </c:pt>
                <c:pt idx="2">
                  <c:v>271</c:v>
                </c:pt>
                <c:pt idx="3">
                  <c:v>291.5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C-4506-9F75-C5BBE8A8B456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(Mix!$H$13,Mix!$H$23,Mix!$H$33,Mix!$H$53)</c:f>
              <c:numCache>
                <c:formatCode>0</c:formatCode>
                <c:ptCount val="4"/>
                <c:pt idx="0">
                  <c:v>254.5</c:v>
                </c:pt>
                <c:pt idx="1">
                  <c:v>240</c:v>
                </c:pt>
                <c:pt idx="2">
                  <c:v>239</c:v>
                </c:pt>
                <c:pt idx="3">
                  <c:v>309.5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AC-4506-9F75-C5BBE8A8B45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147928"/>
        <c:axId val="482146360"/>
      </c:barChart>
      <c:catAx>
        <c:axId val="48214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146360"/>
        <c:crosses val="autoZero"/>
        <c:auto val="1"/>
        <c:lblAlgn val="ctr"/>
        <c:lblOffset val="100"/>
        <c:noMultiLvlLbl val="0"/>
      </c:catAx>
      <c:valAx>
        <c:axId val="482146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82147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(Mix!$E$143,Mix!$E$155,Mix!$E$167,Mix!$E$179)</c:f>
              <c:numCache>
                <c:formatCode>0</c:formatCode>
                <c:ptCount val="4"/>
                <c:pt idx="0">
                  <c:v>436.5</c:v>
                </c:pt>
                <c:pt idx="1">
                  <c:v>472</c:v>
                </c:pt>
                <c:pt idx="2">
                  <c:v>427</c:v>
                </c:pt>
                <c:pt idx="3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1-45CD-8060-F34795FA5022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(Mix!$H$143,Mix!$H$155,Mix!$H$167,Mix!$H$179)</c:f>
              <c:numCache>
                <c:formatCode>0</c:formatCode>
                <c:ptCount val="4"/>
                <c:pt idx="0">
                  <c:v>384.5</c:v>
                </c:pt>
                <c:pt idx="1">
                  <c:v>462</c:v>
                </c:pt>
                <c:pt idx="2">
                  <c:v>444</c:v>
                </c:pt>
                <c:pt idx="3">
                  <c:v>508.5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11-45CD-8060-F34795FA502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143616"/>
        <c:axId val="482144008"/>
      </c:barChart>
      <c:catAx>
        <c:axId val="4821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144008"/>
        <c:crosses val="autoZero"/>
        <c:auto val="1"/>
        <c:lblAlgn val="ctr"/>
        <c:lblOffset val="100"/>
        <c:noMultiLvlLbl val="0"/>
      </c:catAx>
      <c:valAx>
        <c:axId val="4821440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14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(Mix!$E$73,Mix!$E$86,Mix!$E$99,Mix!$E$126)</c:f>
              <c:numCache>
                <c:formatCode>0</c:formatCode>
                <c:ptCount val="4"/>
                <c:pt idx="0">
                  <c:v>1333</c:v>
                </c:pt>
                <c:pt idx="1">
                  <c:v>1132</c:v>
                </c:pt>
                <c:pt idx="2">
                  <c:v>987.5</c:v>
                </c:pt>
                <c:pt idx="3">
                  <c:v>887.33333333333337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BF-4022-8209-D2EEE3F9EAAB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(Mix!$H$73,Mix!$H$86,Mix!$H$99,Mix!$H$126)</c:f>
              <c:numCache>
                <c:formatCode>0</c:formatCode>
                <c:ptCount val="4"/>
                <c:pt idx="0">
                  <c:v>943</c:v>
                </c:pt>
                <c:pt idx="1">
                  <c:v>1059</c:v>
                </c:pt>
                <c:pt idx="2">
                  <c:v>982.5</c:v>
                </c:pt>
                <c:pt idx="3">
                  <c:v>884.33333333333337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BF-4022-8209-D2EEE3F9EAA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148712"/>
        <c:axId val="482141264"/>
      </c:barChart>
      <c:catAx>
        <c:axId val="48214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141264"/>
        <c:crosses val="autoZero"/>
        <c:auto val="1"/>
        <c:lblAlgn val="ctr"/>
        <c:lblOffset val="100"/>
        <c:noMultiLvlLbl val="0"/>
      </c:catAx>
      <c:valAx>
        <c:axId val="4821412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148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(Mix!$E$204,Mix!$E$216,Mix!$E$228,Mix!$E$240)</c:f>
              <c:numCache>
                <c:formatCode>0</c:formatCode>
                <c:ptCount val="4"/>
                <c:pt idx="0">
                  <c:v>52</c:v>
                </c:pt>
                <c:pt idx="1">
                  <c:v>40</c:v>
                </c:pt>
                <c:pt idx="2">
                  <c:v>43.5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8-4403-A6DA-88802835B5D5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(Mix!$H$204,Mix!$H$216,Mix!$H$228,Mix!$H$240)</c:f>
              <c:numCache>
                <c:formatCode>0</c:formatCode>
                <c:ptCount val="4"/>
                <c:pt idx="0">
                  <c:v>38.5</c:v>
                </c:pt>
                <c:pt idx="1">
                  <c:v>61</c:v>
                </c:pt>
                <c:pt idx="2">
                  <c:v>57</c:v>
                </c:pt>
                <c:pt idx="3">
                  <c:v>58.5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68-4403-A6DA-88802835B5D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143616"/>
        <c:axId val="482144008"/>
      </c:barChart>
      <c:catAx>
        <c:axId val="4821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144008"/>
        <c:crosses val="autoZero"/>
        <c:auto val="1"/>
        <c:lblAlgn val="ctr"/>
        <c:lblOffset val="100"/>
        <c:noMultiLvlLbl val="0"/>
      </c:catAx>
      <c:valAx>
        <c:axId val="4821440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14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(Mix!$E$314,Mix!$E$326,Mix!$E$338,Mix!$E$350)</c:f>
              <c:numCache>
                <c:formatCode>0</c:formatCode>
                <c:ptCount val="4"/>
                <c:pt idx="0">
                  <c:v>116.33333333333333</c:v>
                </c:pt>
                <c:pt idx="1">
                  <c:v>75.666666666666671</c:v>
                </c:pt>
                <c:pt idx="2">
                  <c:v>93.666666666666671</c:v>
                </c:pt>
                <c:pt idx="3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0-4EF3-99C4-04731546BA81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(Mix!$H$314,Mix!$H$326,Mix!$H$338,Mix!$H$350)</c:f>
              <c:numCache>
                <c:formatCode>0</c:formatCode>
                <c:ptCount val="4"/>
                <c:pt idx="0">
                  <c:v>105.33333333333333</c:v>
                </c:pt>
                <c:pt idx="1">
                  <c:v>85.333333333333329</c:v>
                </c:pt>
                <c:pt idx="2">
                  <c:v>83.666666666666671</c:v>
                </c:pt>
                <c:pt idx="3">
                  <c:v>132.5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0-4EF3-99C4-04731546BA8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143616"/>
        <c:axId val="482144008"/>
      </c:barChart>
      <c:catAx>
        <c:axId val="4821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144008"/>
        <c:crosses val="autoZero"/>
        <c:auto val="1"/>
        <c:lblAlgn val="ctr"/>
        <c:lblOffset val="100"/>
        <c:noMultiLvlLbl val="0"/>
      </c:catAx>
      <c:valAx>
        <c:axId val="4821440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14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'[Copia de 2019-4T COMP.xlsx]consol'!$C$7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942934408523671E-2"/>
                  <c:y val="8.1041965699465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E1-4FB6-9B58-ABFBDE447175}"/>
                </c:ext>
              </c:extLst>
            </c:dLbl>
            <c:dLbl>
              <c:idx val="1"/>
              <c:layout>
                <c:manualLayout>
                  <c:x val="-1.0780962658403526E-2"/>
                  <c:y val="8.1041965699466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E1-4FB6-9B58-ABFBDE447175}"/>
                </c:ext>
              </c:extLst>
            </c:dLbl>
            <c:dLbl>
              <c:idx val="2"/>
              <c:layout>
                <c:manualLayout>
                  <c:x val="3.8567496877589119E-3"/>
                  <c:y val="1.7478152996870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E1-4FB6-9B58-ABFBDE447175}"/>
                </c:ext>
              </c:extLst>
            </c:dLbl>
            <c:dLbl>
              <c:idx val="3"/>
              <c:layout>
                <c:manualLayout>
                  <c:x val="-1.0517382993132542E-2"/>
                  <c:y val="5.2433974867765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E1-4FB6-9B58-ABFBDE447175}"/>
                </c:ext>
              </c:extLst>
            </c:dLbl>
            <c:dLbl>
              <c:idx val="4"/>
              <c:layout>
                <c:manualLayout>
                  <c:x val="-9.924493731040776E-3"/>
                  <c:y val="4.2899064677869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E1-4FB6-9B58-ABFBDE447175}"/>
                </c:ext>
              </c:extLst>
            </c:dLbl>
            <c:dLbl>
              <c:idx val="5"/>
              <c:layout>
                <c:manualLayout>
                  <c:x val="-1.1103408888877743E-2"/>
                  <c:y val="3.4956526622179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E1-4FB6-9B58-ABFBDE447175}"/>
                </c:ext>
              </c:extLst>
            </c:dLbl>
            <c:dLbl>
              <c:idx val="6"/>
              <c:layout>
                <c:manualLayout>
                  <c:x val="-8.1291294862493729E-3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E1-4FB6-9B58-ABFBDE447175}"/>
                </c:ext>
              </c:extLst>
            </c:dLbl>
            <c:dLbl>
              <c:idx val="7"/>
              <c:layout>
                <c:manualLayout>
                  <c:x val="-1.0813827624178426E-2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E1-4FB6-9B58-ABFBDE447175}"/>
                </c:ext>
              </c:extLst>
            </c:dLbl>
            <c:dLbl>
              <c:idx val="8"/>
              <c:layout>
                <c:manualLayout>
                  <c:x val="-7.5431035905041107E-3"/>
                  <c:y val="6.5941784216513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E1-4FB6-9B58-ABFBDE447175}"/>
                </c:ext>
              </c:extLst>
            </c:dLbl>
            <c:dLbl>
              <c:idx val="9"/>
              <c:layout>
                <c:manualLayout>
                  <c:x val="-1.0895594075172604E-2"/>
                  <c:y val="6.99130532443587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0E1-4FB6-9B58-ABFBDE447175}"/>
                </c:ext>
              </c:extLst>
            </c:dLbl>
            <c:dLbl>
              <c:idx val="10"/>
              <c:layout>
                <c:manualLayout>
                  <c:x val="-8.3812262116712329E-3"/>
                  <c:y val="2.93920703946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E1-4FB6-9B58-ABFBDE447175}"/>
                </c:ext>
              </c:extLst>
            </c:dLbl>
            <c:dLbl>
              <c:idx val="11"/>
              <c:layout>
                <c:manualLayout>
                  <c:x val="-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E1-4FB6-9B58-ABFBDE447175}"/>
                </c:ext>
              </c:extLst>
            </c:dLbl>
            <c:dLbl>
              <c:idx val="12"/>
              <c:layout>
                <c:manualLayout>
                  <c:x val="-1.0517382993132542E-2"/>
                  <c:y val="1.985528159636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0E1-4FB6-9B58-ABFBDE447175}"/>
                </c:ext>
              </c:extLst>
            </c:dLbl>
            <c:dLbl>
              <c:idx val="14"/>
              <c:layout>
                <c:manualLayout>
                  <c:x val="-9.5975599148784181E-3"/>
                  <c:y val="1.191380708353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0E1-4FB6-9B58-ABFBDE447175}"/>
                </c:ext>
              </c:extLst>
            </c:dLbl>
            <c:dLbl>
              <c:idx val="15"/>
              <c:layout>
                <c:manualLayout>
                  <c:x val="-9.2193488328384792E-3"/>
                  <c:y val="5.2434789933268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E1-4FB6-9B58-ABFBDE447175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0E1-4FB6-9B58-ABFBDE447175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0E1-4FB6-9B58-ABFBDE447175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COMP.xlsx]consol'!$C$8:$C$26</c:f>
              <c:numCache>
                <c:formatCode>0%</c:formatCode>
                <c:ptCount val="19"/>
                <c:pt idx="0">
                  <c:v>0.81</c:v>
                </c:pt>
                <c:pt idx="1">
                  <c:v>0.77</c:v>
                </c:pt>
                <c:pt idx="2">
                  <c:v>1.28</c:v>
                </c:pt>
                <c:pt idx="3">
                  <c:v>1.02</c:v>
                </c:pt>
                <c:pt idx="4">
                  <c:v>1.25</c:v>
                </c:pt>
                <c:pt idx="5">
                  <c:v>1.19</c:v>
                </c:pt>
                <c:pt idx="6">
                  <c:v>0.66</c:v>
                </c:pt>
                <c:pt idx="7">
                  <c:v>1.21</c:v>
                </c:pt>
                <c:pt idx="8">
                  <c:v>0.93</c:v>
                </c:pt>
                <c:pt idx="9">
                  <c:v>1.61</c:v>
                </c:pt>
                <c:pt idx="10">
                  <c:v>0.88</c:v>
                </c:pt>
                <c:pt idx="11">
                  <c:v>0.88</c:v>
                </c:pt>
                <c:pt idx="12">
                  <c:v>1.22</c:v>
                </c:pt>
                <c:pt idx="13">
                  <c:v>0.86</c:v>
                </c:pt>
                <c:pt idx="14">
                  <c:v>0.93</c:v>
                </c:pt>
                <c:pt idx="15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0E1-4FB6-9B58-ABFBDE447175}"/>
            </c:ext>
          </c:extLst>
        </c:ser>
        <c:ser>
          <c:idx val="1"/>
          <c:order val="1"/>
          <c:tx>
            <c:strRef>
              <c:f>'[Copia de 2019-4T COMP.xlsx]consol'!$D$7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007146480208362E-2"/>
                  <c:y val="5.8808602274960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0E1-4FB6-9B58-ABFBDE447175}"/>
                </c:ext>
              </c:extLst>
            </c:dLbl>
            <c:dLbl>
              <c:idx val="1"/>
              <c:layout>
                <c:manualLayout>
                  <c:x val="-1.5838471728936099E-2"/>
                  <c:y val="8.9793859869294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0E1-4FB6-9B58-ABFBDE447175}"/>
                </c:ext>
              </c:extLst>
            </c:dLbl>
            <c:dLbl>
              <c:idx val="2"/>
              <c:layout>
                <c:manualLayout>
                  <c:x val="-7.6207124253460457E-3"/>
                  <c:y val="8.50387597558776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2.7135551515038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0E1-4FB6-9B58-ABFBDE447175}"/>
                </c:ext>
              </c:extLst>
            </c:dLbl>
            <c:dLbl>
              <c:idx val="3"/>
              <c:layout>
                <c:manualLayout>
                  <c:x val="2.6337508415873014E-3"/>
                  <c:y val="1.15839276046147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0E1-4FB6-9B58-ABFBDE447175}"/>
                </c:ext>
              </c:extLst>
            </c:dLbl>
            <c:dLbl>
              <c:idx val="4"/>
              <c:layout>
                <c:manualLayout>
                  <c:x val="-1.8161523255526956E-3"/>
                  <c:y val="2.2258888453072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0E1-4FB6-9B58-ABFBDE447175}"/>
                </c:ext>
              </c:extLst>
            </c:dLbl>
            <c:dLbl>
              <c:idx val="5"/>
              <c:layout>
                <c:manualLayout>
                  <c:x val="-3.4854682076331986E-3"/>
                  <c:y val="3.1794613708471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0E1-4FB6-9B58-ABFBDE447175}"/>
                </c:ext>
              </c:extLst>
            </c:dLbl>
            <c:dLbl>
              <c:idx val="6"/>
              <c:layout>
                <c:manualLayout>
                  <c:x val="-7.1718218687177922E-3"/>
                  <c:y val="8.5796002270024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0E1-4FB6-9B58-ABFBDE447175}"/>
                </c:ext>
              </c:extLst>
            </c:dLbl>
            <c:dLbl>
              <c:idx val="7"/>
              <c:layout>
                <c:manualLayout>
                  <c:x val="-1.5810160342756515E-3"/>
                  <c:y val="1.98669805677957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0E1-4FB6-9B58-ABFBDE447175}"/>
                </c:ext>
              </c:extLst>
            </c:dLbl>
            <c:dLbl>
              <c:idx val="8"/>
              <c:layout>
                <c:manualLayout>
                  <c:x val="-1.1703227511223315E-2"/>
                  <c:y val="1.98797430820791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0E1-4FB6-9B58-ABFBDE447175}"/>
                </c:ext>
              </c:extLst>
            </c:dLbl>
            <c:dLbl>
              <c:idx val="9"/>
              <c:layout>
                <c:manualLayout>
                  <c:x val="-1.2233290573681074E-3"/>
                  <c:y val="2.4661431766919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0E1-4FB6-9B58-ABFBDE447175}"/>
                </c:ext>
              </c:extLst>
            </c:dLbl>
            <c:dLbl>
              <c:idx val="10"/>
              <c:layout>
                <c:manualLayout>
                  <c:x val="-1.0479964447762325E-2"/>
                  <c:y val="5.0866064219270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0E1-4FB6-9B58-ABFBDE447175}"/>
                </c:ext>
              </c:extLst>
            </c:dLbl>
            <c:dLbl>
              <c:idx val="11"/>
              <c:layout>
                <c:manualLayout>
                  <c:x val="-1.1406782880177374E-2"/>
                  <c:y val="1.5335756225767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3.52397480849847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E0E1-4FB6-9B58-ABFBDE447175}"/>
                </c:ext>
              </c:extLst>
            </c:dLbl>
            <c:dLbl>
              <c:idx val="12"/>
              <c:layout>
                <c:manualLayout>
                  <c:x val="9.3886891986584235E-3"/>
                  <c:y val="2.5371878395360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0E1-4FB6-9B58-ABFBDE447175}"/>
                </c:ext>
              </c:extLst>
            </c:dLbl>
            <c:dLbl>
              <c:idx val="13"/>
              <c:layout>
                <c:manualLayout>
                  <c:x val="-8.3438076663010161E-3"/>
                  <c:y val="3.0199299423049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0E1-4FB6-9B58-ABFBDE447175}"/>
                </c:ext>
              </c:extLst>
            </c:dLbl>
            <c:dLbl>
              <c:idx val="14"/>
              <c:layout>
                <c:manualLayout>
                  <c:x val="1.6762452423342467E-3"/>
                  <c:y val="2.7013988566487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0E1-4FB6-9B58-ABFBDE447175}"/>
                </c:ext>
              </c:extLst>
            </c:dLbl>
            <c:dLbl>
              <c:idx val="15"/>
              <c:layout>
                <c:manualLayout>
                  <c:x val="-6.466676970515374E-3"/>
                  <c:y val="3.5765882736317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0E1-4FB6-9B58-ABFBDE447175}"/>
                </c:ext>
              </c:extLst>
            </c:dLbl>
            <c:dLbl>
              <c:idx val="16"/>
              <c:layout>
                <c:manualLayout>
                  <c:x val="-4.3235908288004445E-3"/>
                  <c:y val="5.0866064219270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0E1-4FB6-9B58-ABFBDE447175}"/>
                </c:ext>
              </c:extLst>
            </c:dLbl>
            <c:dLbl>
              <c:idx val="17"/>
              <c:layout>
                <c:manualLayout>
                  <c:x val="-8.2621072092141402E-3"/>
                  <c:y val="5.4811808218548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0E1-4FB6-9B58-ABFBDE447175}"/>
                </c:ext>
              </c:extLst>
            </c:dLbl>
            <c:dLbl>
              <c:idx val="18"/>
              <c:layout>
                <c:manualLayout>
                  <c:x val="-1.1733716696339727E-2"/>
                  <c:y val="8.12305046842120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COMP.xlsx]consol'!$D$8:$D$26</c:f>
              <c:numCache>
                <c:formatCode>0%</c:formatCode>
                <c:ptCount val="19"/>
                <c:pt idx="0">
                  <c:v>1.31</c:v>
                </c:pt>
                <c:pt idx="1">
                  <c:v>1.02</c:v>
                </c:pt>
                <c:pt idx="2">
                  <c:v>1.05</c:v>
                </c:pt>
                <c:pt idx="3">
                  <c:v>0.99</c:v>
                </c:pt>
                <c:pt idx="4">
                  <c:v>1.31</c:v>
                </c:pt>
                <c:pt idx="5">
                  <c:v>2.7</c:v>
                </c:pt>
                <c:pt idx="6">
                  <c:v>0.93</c:v>
                </c:pt>
                <c:pt idx="7">
                  <c:v>1.28</c:v>
                </c:pt>
                <c:pt idx="8">
                  <c:v>1.08</c:v>
                </c:pt>
                <c:pt idx="9">
                  <c:v>1.63</c:v>
                </c:pt>
                <c:pt idx="10">
                  <c:v>1.01</c:v>
                </c:pt>
                <c:pt idx="11">
                  <c:v>1.07</c:v>
                </c:pt>
                <c:pt idx="12">
                  <c:v>1.27</c:v>
                </c:pt>
                <c:pt idx="13">
                  <c:v>1.08</c:v>
                </c:pt>
                <c:pt idx="14">
                  <c:v>0.92</c:v>
                </c:pt>
                <c:pt idx="15">
                  <c:v>1.72</c:v>
                </c:pt>
                <c:pt idx="16">
                  <c:v>2.0499999999999998</c:v>
                </c:pt>
                <c:pt idx="17">
                  <c:v>0.96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E0E1-4FB6-9B58-ABFBDE447175}"/>
            </c:ext>
          </c:extLst>
        </c:ser>
        <c:ser>
          <c:idx val="2"/>
          <c:order val="2"/>
          <c:tx>
            <c:strRef>
              <c:f>'[Copia de 2019-4T COMP.xlsx]consol'!$E$7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0000943712872805E-3"/>
                  <c:y val="1.3506994283244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0E1-4FB6-9B58-ABFBDE447175}"/>
                </c:ext>
              </c:extLst>
            </c:dLbl>
            <c:dLbl>
              <c:idx val="2"/>
              <c:layout>
                <c:manualLayout>
                  <c:x val="2.0034100371717281E-3"/>
                  <c:y val="-6.752965370194734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3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2.57848520867136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8-E0E1-4FB6-9B58-ABFBDE447175}"/>
                </c:ext>
              </c:extLst>
            </c:dLbl>
            <c:dLbl>
              <c:idx val="3"/>
              <c:layout>
                <c:manualLayout>
                  <c:x val="1.6684843588500503E-2"/>
                  <c:y val="4.0474375389478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0E1-4FB6-9B58-ABFBDE447175}"/>
                </c:ext>
              </c:extLst>
            </c:dLbl>
            <c:dLbl>
              <c:idx val="4"/>
              <c:layout>
                <c:manualLayout>
                  <c:x val="9.2193488328383578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0E1-4FB6-9B58-ABFBDE447175}"/>
                </c:ext>
              </c:extLst>
            </c:dLbl>
            <c:dLbl>
              <c:idx val="5"/>
              <c:layout>
                <c:manualLayout>
                  <c:x val="1.0846692589953326E-2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0E1-4FB6-9B58-ABFBDE447175}"/>
                </c:ext>
              </c:extLst>
            </c:dLbl>
            <c:dLbl>
              <c:idx val="6"/>
              <c:layout>
                <c:manualLayout>
                  <c:x val="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0E1-4FB6-9B58-ABFBDE447175}"/>
                </c:ext>
              </c:extLst>
            </c:dLbl>
            <c:dLbl>
              <c:idx val="7"/>
              <c:layout>
                <c:manualLayout>
                  <c:x val="1.00574714540054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0E1-4FB6-9B58-ABFBDE447175}"/>
                </c:ext>
              </c:extLst>
            </c:dLbl>
            <c:dLbl>
              <c:idx val="8"/>
              <c:layout>
                <c:manualLayout>
                  <c:x val="8.3812262116712329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0E1-4FB6-9B58-ABFBDE447175}"/>
                </c:ext>
              </c:extLst>
            </c:dLbl>
            <c:dLbl>
              <c:idx val="9"/>
              <c:layout>
                <c:manualLayout>
                  <c:x val="1.0895594075172542E-2"/>
                  <c:y val="-4.95250735873533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0E1-4FB6-9B58-ABFBDE447175}"/>
                </c:ext>
              </c:extLst>
            </c:dLbl>
            <c:dLbl>
              <c:idx val="10"/>
              <c:layout>
                <c:manualLayout>
                  <c:x val="3.3524904846684933E-3"/>
                  <c:y val="1.3506994283244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0E1-4FB6-9B58-ABFBDE447175}"/>
                </c:ext>
              </c:extLst>
            </c:dLbl>
            <c:dLbl>
              <c:idx val="11"/>
              <c:layout>
                <c:manualLayout>
                  <c:x val="5.8668583481697404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0E1-4FB6-9B58-ABFBDE447175}"/>
                </c:ext>
              </c:extLst>
            </c:dLbl>
            <c:dLbl>
              <c:idx val="12"/>
              <c:layout>
                <c:manualLayout>
                  <c:x val="8.3812262116712329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0E1-4FB6-9B58-ABFBDE447175}"/>
                </c:ext>
              </c:extLst>
            </c:dLbl>
            <c:dLbl>
              <c:idx val="14"/>
              <c:layout>
                <c:manualLayout>
                  <c:x val="1.5086207181008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0E1-4FB6-9B58-ABFBDE447175}"/>
                </c:ext>
              </c:extLst>
            </c:dLbl>
            <c:dLbl>
              <c:idx val="15"/>
              <c:layout>
                <c:manualLayout>
                  <c:x val="9.2193488328383578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0E1-4FB6-9B58-ABFBDE447175}"/>
                </c:ext>
              </c:extLst>
            </c:dLbl>
            <c:dLbl>
              <c:idx val="16"/>
              <c:layout>
                <c:manualLayout>
                  <c:x val="1.0057471454005604E-2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0E1-4FB6-9B58-ABFBDE447175}"/>
                </c:ext>
              </c:extLst>
            </c:dLbl>
            <c:dLbl>
              <c:idx val="17"/>
              <c:layout>
                <c:manualLayout>
                  <c:x val="2.514367863501493E-3"/>
                  <c:y val="2.7013988566488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0E1-4FB6-9B58-ABFBDE447175}"/>
                </c:ext>
              </c:extLst>
            </c:dLbl>
            <c:dLbl>
              <c:idx val="18"/>
              <c:layout>
                <c:manualLayout>
                  <c:x val="5.8668583481697404E-3"/>
                  <c:y val="6.7770352210524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COMP.xlsx]consol'!$E$8:$E$26</c:f>
              <c:numCache>
                <c:formatCode>0%</c:formatCode>
                <c:ptCount val="19"/>
                <c:pt idx="0">
                  <c:v>1.55</c:v>
                </c:pt>
                <c:pt idx="1">
                  <c:v>1.22</c:v>
                </c:pt>
                <c:pt idx="2">
                  <c:v>1.1399999999999999</c:v>
                </c:pt>
                <c:pt idx="3">
                  <c:v>1.02</c:v>
                </c:pt>
                <c:pt idx="4">
                  <c:v>1.06</c:v>
                </c:pt>
                <c:pt idx="5">
                  <c:v>2.2999999999999998</c:v>
                </c:pt>
                <c:pt idx="6">
                  <c:v>0.94</c:v>
                </c:pt>
                <c:pt idx="7">
                  <c:v>1.18</c:v>
                </c:pt>
                <c:pt idx="8">
                  <c:v>1.25</c:v>
                </c:pt>
                <c:pt idx="9">
                  <c:v>1.58</c:v>
                </c:pt>
                <c:pt idx="10">
                  <c:v>1.0900000000000001</c:v>
                </c:pt>
                <c:pt idx="11">
                  <c:v>1.0900000000000001</c:v>
                </c:pt>
                <c:pt idx="12">
                  <c:v>1.08</c:v>
                </c:pt>
                <c:pt idx="13">
                  <c:v>1.32</c:v>
                </c:pt>
                <c:pt idx="14">
                  <c:v>0.94</c:v>
                </c:pt>
                <c:pt idx="15">
                  <c:v>1.04</c:v>
                </c:pt>
                <c:pt idx="16">
                  <c:v>1.76</c:v>
                </c:pt>
                <c:pt idx="17">
                  <c:v>1.03</c:v>
                </c:pt>
                <c:pt idx="18">
                  <c:v>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E0E1-4FB6-9B58-ABFBDE447175}"/>
            </c:ext>
          </c:extLst>
        </c:ser>
        <c:ser>
          <c:idx val="3"/>
          <c:order val="3"/>
          <c:tx>
            <c:strRef>
              <c:f>'[Copia de 2019-4T COMP.xlsx]consol'!$F$7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COMP.xlsx]consol'!$F$8:$F$26</c:f>
              <c:numCache>
                <c:formatCode>0%</c:formatCode>
                <c:ptCount val="19"/>
                <c:pt idx="0">
                  <c:v>1.4</c:v>
                </c:pt>
                <c:pt idx="1">
                  <c:v>1.3</c:v>
                </c:pt>
                <c:pt idx="2">
                  <c:v>1.26</c:v>
                </c:pt>
                <c:pt idx="3">
                  <c:v>1.33</c:v>
                </c:pt>
                <c:pt idx="4">
                  <c:v>1.05</c:v>
                </c:pt>
                <c:pt idx="5">
                  <c:v>2.13</c:v>
                </c:pt>
                <c:pt idx="6">
                  <c:v>0.93</c:v>
                </c:pt>
                <c:pt idx="7">
                  <c:v>1.27</c:v>
                </c:pt>
                <c:pt idx="8">
                  <c:v>1.26</c:v>
                </c:pt>
                <c:pt idx="9">
                  <c:v>1.43</c:v>
                </c:pt>
                <c:pt idx="10">
                  <c:v>1.41</c:v>
                </c:pt>
                <c:pt idx="11">
                  <c:v>1.57</c:v>
                </c:pt>
                <c:pt idx="12">
                  <c:v>1.1100000000000001</c:v>
                </c:pt>
                <c:pt idx="14">
                  <c:v>0.93</c:v>
                </c:pt>
                <c:pt idx="15">
                  <c:v>1.36</c:v>
                </c:pt>
                <c:pt idx="16">
                  <c:v>1.35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(Mix!$E$258,Mix!$E$271,Mix!$E$284,Mix!$E$297)</c:f>
              <c:numCache>
                <c:formatCode>0</c:formatCode>
                <c:ptCount val="4"/>
                <c:pt idx="0">
                  <c:v>240.33333333333334</c:v>
                </c:pt>
                <c:pt idx="1">
                  <c:v>217</c:v>
                </c:pt>
                <c:pt idx="2">
                  <c:v>288</c:v>
                </c:pt>
                <c:pt idx="3">
                  <c:v>250.66666666666669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EA-4CF5-A3A7-0C38980B6AB3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(Mix!$H$258,Mix!$H$271,Mix!$H$284,Mix!$H$297)</c:f>
              <c:numCache>
                <c:formatCode>0</c:formatCode>
                <c:ptCount val="4"/>
                <c:pt idx="0">
                  <c:v>218</c:v>
                </c:pt>
                <c:pt idx="1">
                  <c:v>232</c:v>
                </c:pt>
                <c:pt idx="2">
                  <c:v>239.33333333333334</c:v>
                </c:pt>
                <c:pt idx="3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EA-4CF5-A3A7-0C38980B6A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143616"/>
        <c:axId val="482144008"/>
      </c:barChart>
      <c:catAx>
        <c:axId val="4821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144008"/>
        <c:crosses val="autoZero"/>
        <c:auto val="1"/>
        <c:lblAlgn val="ctr"/>
        <c:lblOffset val="100"/>
        <c:noMultiLvlLbl val="0"/>
      </c:catAx>
      <c:valAx>
        <c:axId val="4821440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14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Mix!$D$386</c:f>
              <c:strCache>
                <c:ptCount val="1"/>
                <c:pt idx="0">
                  <c:v>ING.GTIAS.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Mix!$C$387:$C$404</c:f>
              <c:strCache>
                <c:ptCount val="18"/>
                <c:pt idx="0">
                  <c:v> Bello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Yumbo</c:v>
                </c:pt>
                <c:pt idx="5">
                  <c:v> Norte de Santander</c:v>
                </c:pt>
                <c:pt idx="6">
                  <c:v> Ibagué</c:v>
                </c:pt>
                <c:pt idx="7">
                  <c:v> Mocoa</c:v>
                </c:pt>
                <c:pt idx="8">
                  <c:v> Montería</c:v>
                </c:pt>
                <c:pt idx="9">
                  <c:v>Pitalito</c:v>
                </c:pt>
                <c:pt idx="10">
                  <c:v>Garzon</c:v>
                </c:pt>
                <c:pt idx="11">
                  <c:v>La Plata</c:v>
                </c:pt>
                <c:pt idx="12">
                  <c:v> Pamplona</c:v>
                </c:pt>
                <c:pt idx="13">
                  <c:v> Nariño</c:v>
                </c:pt>
                <c:pt idx="14">
                  <c:v> Pereira</c:v>
                </c:pt>
                <c:pt idx="15">
                  <c:v> Cauca</c:v>
                </c:pt>
                <c:pt idx="16">
                  <c:v> Tunja</c:v>
                </c:pt>
                <c:pt idx="17">
                  <c:v> Yopal</c:v>
                </c:pt>
              </c:strCache>
            </c:strRef>
          </c:cat>
          <c:val>
            <c:numRef>
              <c:f>Mix!$D$387:$D$404</c:f>
              <c:numCache>
                <c:formatCode>#,##0</c:formatCode>
                <c:ptCount val="18"/>
                <c:pt idx="0">
                  <c:v>502.33333333333331</c:v>
                </c:pt>
                <c:pt idx="1">
                  <c:v>506.5</c:v>
                </c:pt>
                <c:pt idx="2">
                  <c:v>284</c:v>
                </c:pt>
                <c:pt idx="3">
                  <c:v>675.5</c:v>
                </c:pt>
                <c:pt idx="4">
                  <c:v>729</c:v>
                </c:pt>
                <c:pt idx="5">
                  <c:v>390.2</c:v>
                </c:pt>
                <c:pt idx="6">
                  <c:v>335.14285714285717</c:v>
                </c:pt>
                <c:pt idx="7">
                  <c:v>405.5</c:v>
                </c:pt>
                <c:pt idx="8">
                  <c:v>272</c:v>
                </c:pt>
                <c:pt idx="9">
                  <c:v>887.33333333333337</c:v>
                </c:pt>
                <c:pt idx="10">
                  <c:v>510</c:v>
                </c:pt>
                <c:pt idx="11">
                  <c:v>291.5</c:v>
                </c:pt>
                <c:pt idx="12">
                  <c:v>483</c:v>
                </c:pt>
                <c:pt idx="13">
                  <c:v>553.375</c:v>
                </c:pt>
                <c:pt idx="14">
                  <c:v>668</c:v>
                </c:pt>
                <c:pt idx="15">
                  <c:v>573.66666666666663</c:v>
                </c:pt>
                <c:pt idx="16">
                  <c:v>220</c:v>
                </c:pt>
                <c:pt idx="17">
                  <c:v>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0-400F-8036-37023F275780}"/>
            </c:ext>
          </c:extLst>
        </c:ser>
        <c:ser>
          <c:idx val="1"/>
          <c:order val="1"/>
          <c:tx>
            <c:strRef>
              <c:f>Mix!$E$386</c:f>
              <c:strCache>
                <c:ptCount val="1"/>
                <c:pt idx="0">
                  <c:v>EG. GTIAS.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Mix!$C$387:$C$404</c:f>
              <c:strCache>
                <c:ptCount val="18"/>
                <c:pt idx="0">
                  <c:v> Bello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Yumbo</c:v>
                </c:pt>
                <c:pt idx="5">
                  <c:v> Norte de Santander</c:v>
                </c:pt>
                <c:pt idx="6">
                  <c:v> Ibagué</c:v>
                </c:pt>
                <c:pt idx="7">
                  <c:v> Mocoa</c:v>
                </c:pt>
                <c:pt idx="8">
                  <c:v> Montería</c:v>
                </c:pt>
                <c:pt idx="9">
                  <c:v>Pitalito</c:v>
                </c:pt>
                <c:pt idx="10">
                  <c:v>Garzon</c:v>
                </c:pt>
                <c:pt idx="11">
                  <c:v>La Plata</c:v>
                </c:pt>
                <c:pt idx="12">
                  <c:v> Pamplona</c:v>
                </c:pt>
                <c:pt idx="13">
                  <c:v> Nariño</c:v>
                </c:pt>
                <c:pt idx="14">
                  <c:v> Pereira</c:v>
                </c:pt>
                <c:pt idx="15">
                  <c:v> Cauca</c:v>
                </c:pt>
                <c:pt idx="16">
                  <c:v> Tunja</c:v>
                </c:pt>
                <c:pt idx="17">
                  <c:v> Yopal</c:v>
                </c:pt>
              </c:strCache>
            </c:strRef>
          </c:cat>
          <c:val>
            <c:numRef>
              <c:f>Mix!$E$387:$E$404</c:f>
              <c:numCache>
                <c:formatCode>#,##0</c:formatCode>
                <c:ptCount val="18"/>
                <c:pt idx="0">
                  <c:v>479.33333333333331</c:v>
                </c:pt>
                <c:pt idx="1">
                  <c:v>428.5</c:v>
                </c:pt>
                <c:pt idx="2">
                  <c:v>272</c:v>
                </c:pt>
                <c:pt idx="3">
                  <c:v>629</c:v>
                </c:pt>
                <c:pt idx="4">
                  <c:v>700.5</c:v>
                </c:pt>
                <c:pt idx="5">
                  <c:v>284.60000000000002</c:v>
                </c:pt>
                <c:pt idx="6">
                  <c:v>308.57142857142856</c:v>
                </c:pt>
                <c:pt idx="7">
                  <c:v>403</c:v>
                </c:pt>
                <c:pt idx="8">
                  <c:v>267</c:v>
                </c:pt>
                <c:pt idx="9">
                  <c:v>884.33333333333337</c:v>
                </c:pt>
                <c:pt idx="10">
                  <c:v>508.5</c:v>
                </c:pt>
                <c:pt idx="11">
                  <c:v>309.5</c:v>
                </c:pt>
                <c:pt idx="12">
                  <c:v>425</c:v>
                </c:pt>
                <c:pt idx="13">
                  <c:v>467.75</c:v>
                </c:pt>
                <c:pt idx="14">
                  <c:v>495</c:v>
                </c:pt>
                <c:pt idx="15">
                  <c:v>489</c:v>
                </c:pt>
                <c:pt idx="16">
                  <c:v>218.33333333333334</c:v>
                </c:pt>
                <c:pt idx="17">
                  <c:v>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A0-400F-8036-37023F275780}"/>
            </c:ext>
          </c:extLst>
        </c:ser>
        <c:ser>
          <c:idx val="2"/>
          <c:order val="2"/>
          <c:tx>
            <c:strRef>
              <c:f>Mix!$F$386</c:f>
              <c:strCache>
                <c:ptCount val="1"/>
                <c:pt idx="0">
                  <c:v>ING. CONOC.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Mix!$C$387:$C$404</c:f>
              <c:strCache>
                <c:ptCount val="18"/>
                <c:pt idx="0">
                  <c:v> Bello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Yumbo</c:v>
                </c:pt>
                <c:pt idx="5">
                  <c:v> Norte de Santander</c:v>
                </c:pt>
                <c:pt idx="6">
                  <c:v> Ibagué</c:v>
                </c:pt>
                <c:pt idx="7">
                  <c:v> Mocoa</c:v>
                </c:pt>
                <c:pt idx="8">
                  <c:v> Montería</c:v>
                </c:pt>
                <c:pt idx="9">
                  <c:v>Pitalito</c:v>
                </c:pt>
                <c:pt idx="10">
                  <c:v>Garzon</c:v>
                </c:pt>
                <c:pt idx="11">
                  <c:v>La Plata</c:v>
                </c:pt>
                <c:pt idx="12">
                  <c:v> Pamplona</c:v>
                </c:pt>
                <c:pt idx="13">
                  <c:v> Nariño</c:v>
                </c:pt>
                <c:pt idx="14">
                  <c:v> Pereira</c:v>
                </c:pt>
                <c:pt idx="15">
                  <c:v> Cauca</c:v>
                </c:pt>
                <c:pt idx="16">
                  <c:v> Tunja</c:v>
                </c:pt>
                <c:pt idx="17">
                  <c:v> Yopal</c:v>
                </c:pt>
              </c:strCache>
            </c:strRef>
          </c:cat>
          <c:val>
            <c:numRef>
              <c:f>Mix!$F$387:$F$404</c:f>
              <c:numCache>
                <c:formatCode>#,##0</c:formatCode>
                <c:ptCount val="18"/>
                <c:pt idx="0">
                  <c:v>126</c:v>
                </c:pt>
                <c:pt idx="1">
                  <c:v>264</c:v>
                </c:pt>
                <c:pt idx="2">
                  <c:v>85</c:v>
                </c:pt>
                <c:pt idx="3">
                  <c:v>238.5</c:v>
                </c:pt>
                <c:pt idx="4">
                  <c:v>91</c:v>
                </c:pt>
                <c:pt idx="5">
                  <c:v>77</c:v>
                </c:pt>
                <c:pt idx="6">
                  <c:v>64.285714285714292</c:v>
                </c:pt>
                <c:pt idx="7">
                  <c:v>38</c:v>
                </c:pt>
                <c:pt idx="8">
                  <c:v>460</c:v>
                </c:pt>
                <c:pt idx="9">
                  <c:v>250.66666666666666</c:v>
                </c:pt>
                <c:pt idx="10">
                  <c:v>144</c:v>
                </c:pt>
                <c:pt idx="11">
                  <c:v>62</c:v>
                </c:pt>
                <c:pt idx="12">
                  <c:v>77</c:v>
                </c:pt>
                <c:pt idx="13">
                  <c:v>32.125</c:v>
                </c:pt>
                <c:pt idx="14">
                  <c:v>86.333333333333329</c:v>
                </c:pt>
                <c:pt idx="15">
                  <c:v>93.666666666666671</c:v>
                </c:pt>
                <c:pt idx="16">
                  <c:v>28</c:v>
                </c:pt>
                <c:pt idx="17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A0-400F-8036-37023F275780}"/>
            </c:ext>
          </c:extLst>
        </c:ser>
        <c:ser>
          <c:idx val="3"/>
          <c:order val="3"/>
          <c:tx>
            <c:strRef>
              <c:f>Mix!$G$386</c:f>
              <c:strCache>
                <c:ptCount val="1"/>
                <c:pt idx="0">
                  <c:v>EG. CONOC.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6.9444444444443938E-3"/>
                  <c:y val="4.604549004365982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A0-400F-8036-37023F275780}"/>
                </c:ext>
              </c:extLst>
            </c:dLbl>
            <c:dLbl>
              <c:idx val="7"/>
              <c:layout>
                <c:manualLayout>
                  <c:x val="1.3888888888888888E-2"/>
                  <c:y val="1.812814568648024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222222222222222E-2"/>
                      <c:h val="4.063514496352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FA0-400F-8036-37023F275780}"/>
                </c:ext>
              </c:extLst>
            </c:dLbl>
            <c:dLbl>
              <c:idx val="13"/>
              <c:layout>
                <c:manualLayout>
                  <c:x val="1.5277777777777677E-2"/>
                  <c:y val="-6.906823506549015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A0-400F-8036-37023F275780}"/>
                </c:ext>
              </c:extLst>
            </c:dLbl>
            <c:dLbl>
              <c:idx val="16"/>
              <c:layout>
                <c:manualLayout>
                  <c:x val="1.3888888888888838E-2"/>
                  <c:y val="-2.11039391421715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A0-400F-8036-37023F2757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Mix!$C$387:$C$404</c:f>
              <c:strCache>
                <c:ptCount val="18"/>
                <c:pt idx="0">
                  <c:v> Bello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Yumbo</c:v>
                </c:pt>
                <c:pt idx="5">
                  <c:v> Norte de Santander</c:v>
                </c:pt>
                <c:pt idx="6">
                  <c:v> Ibagué</c:v>
                </c:pt>
                <c:pt idx="7">
                  <c:v> Mocoa</c:v>
                </c:pt>
                <c:pt idx="8">
                  <c:v> Montería</c:v>
                </c:pt>
                <c:pt idx="9">
                  <c:v>Pitalito</c:v>
                </c:pt>
                <c:pt idx="10">
                  <c:v>Garzon</c:v>
                </c:pt>
                <c:pt idx="11">
                  <c:v>La Plata</c:v>
                </c:pt>
                <c:pt idx="12">
                  <c:v> Pamplona</c:v>
                </c:pt>
                <c:pt idx="13">
                  <c:v> Nariño</c:v>
                </c:pt>
                <c:pt idx="14">
                  <c:v> Pereira</c:v>
                </c:pt>
                <c:pt idx="15">
                  <c:v> Cauca</c:v>
                </c:pt>
                <c:pt idx="16">
                  <c:v> Tunja</c:v>
                </c:pt>
                <c:pt idx="17">
                  <c:v> Yopal</c:v>
                </c:pt>
              </c:strCache>
            </c:strRef>
          </c:cat>
          <c:val>
            <c:numRef>
              <c:f>Mix!$G$387:$G$404</c:f>
              <c:numCache>
                <c:formatCode>#,##0</c:formatCode>
                <c:ptCount val="18"/>
                <c:pt idx="0">
                  <c:v>64.333333333333329</c:v>
                </c:pt>
                <c:pt idx="1">
                  <c:v>304.5</c:v>
                </c:pt>
                <c:pt idx="2">
                  <c:v>3</c:v>
                </c:pt>
                <c:pt idx="3">
                  <c:v>223.5</c:v>
                </c:pt>
                <c:pt idx="4">
                  <c:v>68.5</c:v>
                </c:pt>
                <c:pt idx="5">
                  <c:v>82</c:v>
                </c:pt>
                <c:pt idx="6">
                  <c:v>48</c:v>
                </c:pt>
                <c:pt idx="7">
                  <c:v>33.5</c:v>
                </c:pt>
                <c:pt idx="8">
                  <c:v>187.5</c:v>
                </c:pt>
                <c:pt idx="9">
                  <c:v>256</c:v>
                </c:pt>
                <c:pt idx="10">
                  <c:v>132.5</c:v>
                </c:pt>
                <c:pt idx="11">
                  <c:v>58.5</c:v>
                </c:pt>
                <c:pt idx="12">
                  <c:v>98</c:v>
                </c:pt>
                <c:pt idx="13">
                  <c:v>34.75</c:v>
                </c:pt>
                <c:pt idx="14">
                  <c:v>76</c:v>
                </c:pt>
                <c:pt idx="15">
                  <c:v>93</c:v>
                </c:pt>
                <c:pt idx="16">
                  <c:v>28.666666666666668</c:v>
                </c:pt>
                <c:pt idx="17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A0-400F-8036-37023F2757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31758680"/>
        <c:axId val="1031752120"/>
      </c:barChart>
      <c:catAx>
        <c:axId val="103175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31752120"/>
        <c:crosses val="autoZero"/>
        <c:auto val="1"/>
        <c:lblAlgn val="ctr"/>
        <c:lblOffset val="100"/>
        <c:noMultiLvlLbl val="0"/>
      </c:catAx>
      <c:valAx>
        <c:axId val="1031752120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031758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(Espec.!$D$11,Espec.!$D$21,Espec.!$D$32,Espec.!$D$55)</c:f>
              <c:numCache>
                <c:formatCode>0</c:formatCode>
                <c:ptCount val="4"/>
                <c:pt idx="0">
                  <c:v>40</c:v>
                </c:pt>
                <c:pt idx="1">
                  <c:v>63.666666666666664</c:v>
                </c:pt>
                <c:pt idx="2">
                  <c:v>97.666666666666671</c:v>
                </c:pt>
                <c:pt idx="3">
                  <c:v>107.66666666666666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CF-435C-A158-811786754559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(Espec.!$F$11,Espec.!$F$21,Espec.!$G$32,Espec.!$G$55)</c:f>
              <c:numCache>
                <c:formatCode>0</c:formatCode>
                <c:ptCount val="4"/>
                <c:pt idx="0">
                  <c:v>40.333333333333329</c:v>
                </c:pt>
                <c:pt idx="1">
                  <c:v>53</c:v>
                </c:pt>
                <c:pt idx="2">
                  <c:v>93</c:v>
                </c:pt>
                <c:pt idx="3">
                  <c:v>101.33333333333334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CF-435C-A158-8117867545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39232"/>
        <c:axId val="-1619652832"/>
      </c:barChart>
      <c:catAx>
        <c:axId val="-161963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52832"/>
        <c:crosses val="autoZero"/>
        <c:auto val="1"/>
        <c:lblAlgn val="ctr"/>
        <c:lblOffset val="100"/>
        <c:noMultiLvlLbl val="0"/>
      </c:catAx>
      <c:valAx>
        <c:axId val="-16196528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3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758325287771309E-2"/>
          <c:y val="2.0735986252046354E-2"/>
          <c:w val="0.92912111089296789"/>
          <c:h val="0.7131777150314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Espec.!$F$74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235-4240-820D-294D99FB33F7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C235-4240-820D-294D99FB33F7}"/>
              </c:ext>
            </c:extLst>
          </c:dPt>
          <c:dLbls>
            <c:dLbl>
              <c:idx val="1"/>
              <c:layout>
                <c:manualLayout>
                  <c:x val="-6.2256595706402943E-3"/>
                  <c:y val="-2.5592022059920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35-4240-820D-294D99FB33F7}"/>
                </c:ext>
              </c:extLst>
            </c:dLbl>
            <c:dLbl>
              <c:idx val="3"/>
              <c:layout>
                <c:manualLayout>
                  <c:x val="0"/>
                  <c:y val="1.0243276471946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35-4240-820D-294D99FB33F7}"/>
                </c:ext>
              </c:extLst>
            </c:dLbl>
            <c:dLbl>
              <c:idx val="4"/>
              <c:layout>
                <c:manualLayout>
                  <c:x val="-1.6478987863160863E-3"/>
                  <c:y val="6.8288509812978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35-4240-820D-294D99FB33F7}"/>
                </c:ext>
              </c:extLst>
            </c:dLbl>
            <c:dLbl>
              <c:idx val="6"/>
              <c:layout>
                <c:manualLayout>
                  <c:x val="-3.29579757263211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35-4240-820D-294D99FB33F7}"/>
                </c:ext>
              </c:extLst>
            </c:dLbl>
            <c:dLbl>
              <c:idx val="7"/>
              <c:layout>
                <c:manualLayout>
                  <c:x val="-6.0422257495180779E-17"/>
                  <c:y val="1.024327647194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35-4240-820D-294D99FB33F7}"/>
                </c:ext>
              </c:extLst>
            </c:dLbl>
            <c:dLbl>
              <c:idx val="9"/>
              <c:layout>
                <c:manualLayout>
                  <c:x val="-8.2394398475056554E-3"/>
                  <c:y val="5.11840441198399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35-4240-820D-294D99FB33F7}"/>
                </c:ext>
              </c:extLst>
            </c:dLbl>
            <c:dLbl>
              <c:idx val="11"/>
              <c:layout>
                <c:manualLayout>
                  <c:x val="-4.6692446779802096E-3"/>
                  <c:y val="2.55920220599190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35-4240-820D-294D99FB33F7}"/>
                </c:ext>
              </c:extLst>
            </c:dLbl>
            <c:dLbl>
              <c:idx val="12"/>
              <c:layout>
                <c:manualLayout>
                  <c:x val="-3.2957975726322329E-3"/>
                  <c:y val="6.828850981297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35-4240-820D-294D99FB33F7}"/>
                </c:ext>
              </c:extLst>
            </c:dLbl>
            <c:dLbl>
              <c:idx val="14"/>
              <c:layout>
                <c:manualLayout>
                  <c:x val="-3.2957975726322329E-3"/>
                  <c:y val="6.828850981297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35-4240-820D-294D99FB33F7}"/>
                </c:ext>
              </c:extLst>
            </c:dLbl>
            <c:dLbl>
              <c:idx val="15"/>
              <c:layout>
                <c:manualLayout>
                  <c:x val="-1.6478987863160562E-3"/>
                  <c:y val="6.8288509812978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35-4240-820D-294D99FB33F7}"/>
                </c:ext>
              </c:extLst>
            </c:dLbl>
            <c:dLbl>
              <c:idx val="18"/>
              <c:layout>
                <c:manualLayout>
                  <c:x val="-1.6478987863160562E-3"/>
                  <c:y val="6.8288509812978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35-4240-820D-294D99FB33F7}"/>
                </c:ext>
              </c:extLst>
            </c:dLbl>
            <c:dLbl>
              <c:idx val="19"/>
              <c:layout>
                <c:manualLayout>
                  <c:x val="0"/>
                  <c:y val="1.02432764719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35-4240-820D-294D99FB33F7}"/>
                </c:ext>
              </c:extLst>
            </c:dLbl>
            <c:dLbl>
              <c:idx val="22"/>
              <c:layout>
                <c:manualLayout>
                  <c:x val="-4.6692446779803241E-3"/>
                  <c:y val="-2.345908255360315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35-4240-820D-294D99FB3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Espec.!$B$75:$B$99</c:f>
              <c:strCache>
                <c:ptCount val="25"/>
                <c:pt idx="0">
                  <c:v>Total Arauca</c:v>
                </c:pt>
                <c:pt idx="1">
                  <c:v>Total Armenia</c:v>
                </c:pt>
                <c:pt idx="2">
                  <c:v>Total Barranquilla</c:v>
                </c:pt>
                <c:pt idx="3">
                  <c:v>Total Bucaramanga</c:v>
                </c:pt>
                <c:pt idx="4">
                  <c:v>Total Buga</c:v>
                </c:pt>
                <c:pt idx="5">
                  <c:v>Total Cali</c:v>
                </c:pt>
                <c:pt idx="6">
                  <c:v>Total Cartagena</c:v>
                </c:pt>
                <c:pt idx="7">
                  <c:v>Total Cúcuta</c:v>
                </c:pt>
                <c:pt idx="8">
                  <c:v>Total Florencia</c:v>
                </c:pt>
                <c:pt idx="9">
                  <c:v>Total Ibagué</c:v>
                </c:pt>
                <c:pt idx="10">
                  <c:v>Total Manizales</c:v>
                </c:pt>
                <c:pt idx="11">
                  <c:v>Total Mocoa</c:v>
                </c:pt>
                <c:pt idx="12">
                  <c:v>Total Montería</c:v>
                </c:pt>
                <c:pt idx="13">
                  <c:v>Total Neiva</c:v>
                </c:pt>
                <c:pt idx="14">
                  <c:v>Total Pasto</c:v>
                </c:pt>
                <c:pt idx="15">
                  <c:v>Total Pereira</c:v>
                </c:pt>
                <c:pt idx="16">
                  <c:v>Total Popayán</c:v>
                </c:pt>
                <c:pt idx="17">
                  <c:v>Total Quibdó</c:v>
                </c:pt>
                <c:pt idx="18">
                  <c:v>Total Riohacha</c:v>
                </c:pt>
                <c:pt idx="19">
                  <c:v>Total Santa Marta</c:v>
                </c:pt>
                <c:pt idx="20">
                  <c:v>Total Sincelejo</c:v>
                </c:pt>
                <c:pt idx="21">
                  <c:v>Total Tunja</c:v>
                </c:pt>
                <c:pt idx="22">
                  <c:v>Total Valledupar</c:v>
                </c:pt>
                <c:pt idx="23">
                  <c:v>Total Villavicencio</c:v>
                </c:pt>
                <c:pt idx="24">
                  <c:v>Total Yopal</c:v>
                </c:pt>
              </c:strCache>
            </c:strRef>
          </c:cat>
          <c:val>
            <c:numRef>
              <c:f>Espec.!$F$75:$F$99</c:f>
              <c:numCache>
                <c:formatCode>0</c:formatCode>
                <c:ptCount val="25"/>
                <c:pt idx="0">
                  <c:v>95</c:v>
                </c:pt>
                <c:pt idx="1">
                  <c:v>151</c:v>
                </c:pt>
                <c:pt idx="2">
                  <c:v>92</c:v>
                </c:pt>
                <c:pt idx="3">
                  <c:v>82.666666666666671</c:v>
                </c:pt>
                <c:pt idx="4">
                  <c:v>189.33333333333334</c:v>
                </c:pt>
                <c:pt idx="5">
                  <c:v>146.80000000000001</c:v>
                </c:pt>
                <c:pt idx="6">
                  <c:v>106.5</c:v>
                </c:pt>
                <c:pt idx="7">
                  <c:v>153.66666666666666</c:v>
                </c:pt>
                <c:pt idx="8">
                  <c:v>69.5</c:v>
                </c:pt>
                <c:pt idx="9">
                  <c:v>164.5</c:v>
                </c:pt>
                <c:pt idx="10">
                  <c:v>204</c:v>
                </c:pt>
                <c:pt idx="11">
                  <c:v>107</c:v>
                </c:pt>
                <c:pt idx="12">
                  <c:v>331</c:v>
                </c:pt>
                <c:pt idx="13">
                  <c:v>107.66666666666667</c:v>
                </c:pt>
                <c:pt idx="14">
                  <c:v>175</c:v>
                </c:pt>
                <c:pt idx="15">
                  <c:v>106</c:v>
                </c:pt>
                <c:pt idx="16">
                  <c:v>149</c:v>
                </c:pt>
                <c:pt idx="17">
                  <c:v>192</c:v>
                </c:pt>
                <c:pt idx="18">
                  <c:v>208</c:v>
                </c:pt>
                <c:pt idx="19">
                  <c:v>76.5</c:v>
                </c:pt>
                <c:pt idx="20">
                  <c:v>116</c:v>
                </c:pt>
                <c:pt idx="21">
                  <c:v>149</c:v>
                </c:pt>
                <c:pt idx="22">
                  <c:v>255</c:v>
                </c:pt>
                <c:pt idx="23">
                  <c:v>96.25</c:v>
                </c:pt>
                <c:pt idx="24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235-4240-820D-294D99FB33F7}"/>
            </c:ext>
          </c:extLst>
        </c:ser>
        <c:ser>
          <c:idx val="1"/>
          <c:order val="1"/>
          <c:tx>
            <c:strRef>
              <c:f>Espec.!$H$74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C235-4240-820D-294D99FB33F7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3-C235-4240-820D-294D99FB33F7}"/>
              </c:ext>
            </c:extLst>
          </c:dPt>
          <c:dLbls>
            <c:dLbl>
              <c:idx val="0"/>
              <c:layout>
                <c:manualLayout>
                  <c:x val="3.112829785320139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235-4240-820D-294D99FB33F7}"/>
                </c:ext>
              </c:extLst>
            </c:dLbl>
            <c:dLbl>
              <c:idx val="1"/>
              <c:layout>
                <c:manualLayout>
                  <c:x val="4.6692446779801958E-3"/>
                  <c:y val="-9.3836330214412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235-4240-820D-294D99FB33F7}"/>
                </c:ext>
              </c:extLst>
            </c:dLbl>
            <c:dLbl>
              <c:idx val="2"/>
              <c:layout>
                <c:manualLayout>
                  <c:x val="6.5915951452642247E-3"/>
                  <c:y val="3.4144254906489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235-4240-820D-294D99FB33F7}"/>
                </c:ext>
              </c:extLst>
            </c:dLbl>
            <c:dLbl>
              <c:idx val="3"/>
              <c:layout>
                <c:manualLayout>
                  <c:x val="4.9436963589481681E-3"/>
                  <c:y val="-6.25970775351153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235-4240-820D-294D99FB33F7}"/>
                </c:ext>
              </c:extLst>
            </c:dLbl>
            <c:dLbl>
              <c:idx val="4"/>
              <c:layout>
                <c:manualLayout>
                  <c:x val="6.4086302347931522E-3"/>
                  <c:y val="-9.3836330214412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235-4240-820D-294D99FB33F7}"/>
                </c:ext>
              </c:extLst>
            </c:dLbl>
            <c:dLbl>
              <c:idx val="5"/>
              <c:layout>
                <c:manualLayout>
                  <c:x val="4.9436963589481681E-3"/>
                  <c:y val="-6.25970775351153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235-4240-820D-294D99FB33F7}"/>
                </c:ext>
              </c:extLst>
            </c:dLbl>
            <c:dLbl>
              <c:idx val="6"/>
              <c:layout>
                <c:manualLayout>
                  <c:x val="3.2957975726320516E-3"/>
                  <c:y val="1.024327647194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235-4240-820D-294D99FB33F7}"/>
                </c:ext>
              </c:extLst>
            </c:dLbl>
            <c:dLbl>
              <c:idx val="7"/>
              <c:layout>
                <c:manualLayout>
                  <c:x val="4.9436963589481681E-3"/>
                  <c:y val="3.4144254906489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235-4240-820D-294D99FB33F7}"/>
                </c:ext>
              </c:extLst>
            </c:dLbl>
            <c:dLbl>
              <c:idx val="8"/>
              <c:layout>
                <c:manualLayout>
                  <c:x val="6.591595145264164E-3"/>
                  <c:y val="-6.25970775351153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235-4240-820D-294D99FB33F7}"/>
                </c:ext>
              </c:extLst>
            </c:dLbl>
            <c:dLbl>
              <c:idx val="9"/>
              <c:layout>
                <c:manualLayout>
                  <c:x val="3.112829785320083E-3"/>
                  <c:y val="6.82883813831943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235-4240-820D-294D99FB33F7}"/>
                </c:ext>
              </c:extLst>
            </c:dLbl>
            <c:dLbl>
              <c:idx val="10"/>
              <c:layout>
                <c:manualLayout>
                  <c:x val="3.2957975726321726E-3"/>
                  <c:y val="6.8288509812978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235-4240-820D-294D99FB33F7}"/>
                </c:ext>
              </c:extLst>
            </c:dLbl>
            <c:dLbl>
              <c:idx val="11"/>
              <c:layout>
                <c:manualLayout>
                  <c:x val="4.9436963589480475E-3"/>
                  <c:y val="6.82885098129788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235-4240-820D-294D99FB33F7}"/>
                </c:ext>
              </c:extLst>
            </c:dLbl>
            <c:dLbl>
              <c:idx val="13"/>
              <c:layout>
                <c:manualLayout>
                  <c:x val="4.9436963589480475E-3"/>
                  <c:y val="1.024327647194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235-4240-820D-294D99FB33F7}"/>
                </c:ext>
              </c:extLst>
            </c:dLbl>
            <c:dLbl>
              <c:idx val="14"/>
              <c:layout>
                <c:manualLayout>
                  <c:x val="6.4086302347930385E-3"/>
                  <c:y val="-9.3836330214412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235-4240-820D-294D99FB33F7}"/>
                </c:ext>
              </c:extLst>
            </c:dLbl>
            <c:dLbl>
              <c:idx val="15"/>
              <c:layout>
                <c:manualLayout>
                  <c:x val="4.9436963589480475E-3"/>
                  <c:y val="-6.25970775351153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235-4240-820D-294D99FB33F7}"/>
                </c:ext>
              </c:extLst>
            </c:dLbl>
            <c:dLbl>
              <c:idx val="16"/>
              <c:layout>
                <c:manualLayout>
                  <c:x val="3.2957975726319914E-3"/>
                  <c:y val="1.024327647194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235-4240-820D-294D99FB33F7}"/>
                </c:ext>
              </c:extLst>
            </c:dLbl>
            <c:dLbl>
              <c:idx val="17"/>
              <c:layout>
                <c:manualLayout>
                  <c:x val="1.6478987863160562E-3"/>
                  <c:y val="6.8288509812978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235-4240-820D-294D99FB33F7}"/>
                </c:ext>
              </c:extLst>
            </c:dLbl>
            <c:dLbl>
              <c:idx val="18"/>
              <c:layout>
                <c:manualLayout>
                  <c:x val="4.9436963589480475E-3"/>
                  <c:y val="6.8288509812978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235-4240-820D-294D99FB33F7}"/>
                </c:ext>
              </c:extLst>
            </c:dLbl>
            <c:dLbl>
              <c:idx val="19"/>
              <c:layout>
                <c:manualLayout>
                  <c:x val="8.2394939315801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C235-4240-820D-294D99FB33F7}"/>
                </c:ext>
              </c:extLst>
            </c:dLbl>
            <c:dLbl>
              <c:idx val="20"/>
              <c:layout>
                <c:manualLayout>
                  <c:x val="4.6692446779802096E-3"/>
                  <c:y val="2.559202205991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C235-4240-820D-294D99FB33F7}"/>
                </c:ext>
              </c:extLst>
            </c:dLbl>
            <c:dLbl>
              <c:idx val="21"/>
              <c:layout>
                <c:manualLayout>
                  <c:x val="3.1128297853201398E-3"/>
                  <c:y val="5.11840441198390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C235-4240-820D-294D99FB3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Espec.!$B$75:$B$99</c:f>
              <c:strCache>
                <c:ptCount val="25"/>
                <c:pt idx="0">
                  <c:v>Total Arauca</c:v>
                </c:pt>
                <c:pt idx="1">
                  <c:v>Total Armenia</c:v>
                </c:pt>
                <c:pt idx="2">
                  <c:v>Total Barranquilla</c:v>
                </c:pt>
                <c:pt idx="3">
                  <c:v>Total Bucaramanga</c:v>
                </c:pt>
                <c:pt idx="4">
                  <c:v>Total Buga</c:v>
                </c:pt>
                <c:pt idx="5">
                  <c:v>Total Cali</c:v>
                </c:pt>
                <c:pt idx="6">
                  <c:v>Total Cartagena</c:v>
                </c:pt>
                <c:pt idx="7">
                  <c:v>Total Cúcuta</c:v>
                </c:pt>
                <c:pt idx="8">
                  <c:v>Total Florencia</c:v>
                </c:pt>
                <c:pt idx="9">
                  <c:v>Total Ibagué</c:v>
                </c:pt>
                <c:pt idx="10">
                  <c:v>Total Manizales</c:v>
                </c:pt>
                <c:pt idx="11">
                  <c:v>Total Mocoa</c:v>
                </c:pt>
                <c:pt idx="12">
                  <c:v>Total Montería</c:v>
                </c:pt>
                <c:pt idx="13">
                  <c:v>Total Neiva</c:v>
                </c:pt>
                <c:pt idx="14">
                  <c:v>Total Pasto</c:v>
                </c:pt>
                <c:pt idx="15">
                  <c:v>Total Pereira</c:v>
                </c:pt>
                <c:pt idx="16">
                  <c:v>Total Popayán</c:v>
                </c:pt>
                <c:pt idx="17">
                  <c:v>Total Quibdó</c:v>
                </c:pt>
                <c:pt idx="18">
                  <c:v>Total Riohacha</c:v>
                </c:pt>
                <c:pt idx="19">
                  <c:v>Total Santa Marta</c:v>
                </c:pt>
                <c:pt idx="20">
                  <c:v>Total Sincelejo</c:v>
                </c:pt>
                <c:pt idx="21">
                  <c:v>Total Tunja</c:v>
                </c:pt>
                <c:pt idx="22">
                  <c:v>Total Valledupar</c:v>
                </c:pt>
                <c:pt idx="23">
                  <c:v>Total Villavicencio</c:v>
                </c:pt>
                <c:pt idx="24">
                  <c:v>Total Yopal</c:v>
                </c:pt>
              </c:strCache>
            </c:strRef>
          </c:cat>
          <c:val>
            <c:numRef>
              <c:f>Espec.!$H$75:$H$99</c:f>
              <c:numCache>
                <c:formatCode>0</c:formatCode>
                <c:ptCount val="25"/>
                <c:pt idx="0">
                  <c:v>31</c:v>
                </c:pt>
                <c:pt idx="1">
                  <c:v>145</c:v>
                </c:pt>
                <c:pt idx="2">
                  <c:v>37</c:v>
                </c:pt>
                <c:pt idx="3">
                  <c:v>80</c:v>
                </c:pt>
                <c:pt idx="4">
                  <c:v>172</c:v>
                </c:pt>
                <c:pt idx="5">
                  <c:v>129.80000000000001</c:v>
                </c:pt>
                <c:pt idx="6">
                  <c:v>131.5</c:v>
                </c:pt>
                <c:pt idx="7">
                  <c:v>129.33333333333334</c:v>
                </c:pt>
                <c:pt idx="8">
                  <c:v>63.5</c:v>
                </c:pt>
                <c:pt idx="9">
                  <c:v>100</c:v>
                </c:pt>
                <c:pt idx="10">
                  <c:v>140</c:v>
                </c:pt>
                <c:pt idx="11">
                  <c:v>157</c:v>
                </c:pt>
                <c:pt idx="12">
                  <c:v>393</c:v>
                </c:pt>
                <c:pt idx="13">
                  <c:v>101.33333333333333</c:v>
                </c:pt>
                <c:pt idx="14">
                  <c:v>137.33333333333334</c:v>
                </c:pt>
                <c:pt idx="15">
                  <c:v>85.5</c:v>
                </c:pt>
                <c:pt idx="16">
                  <c:v>87</c:v>
                </c:pt>
                <c:pt idx="17">
                  <c:v>109</c:v>
                </c:pt>
                <c:pt idx="18">
                  <c:v>76</c:v>
                </c:pt>
                <c:pt idx="19">
                  <c:v>64</c:v>
                </c:pt>
                <c:pt idx="20">
                  <c:v>74</c:v>
                </c:pt>
                <c:pt idx="21">
                  <c:v>134</c:v>
                </c:pt>
                <c:pt idx="22">
                  <c:v>287</c:v>
                </c:pt>
                <c:pt idx="23">
                  <c:v>115.25</c:v>
                </c:pt>
                <c:pt idx="24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C235-4240-820D-294D99FB33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19653920"/>
        <c:axId val="-1619640320"/>
      </c:barChart>
      <c:catAx>
        <c:axId val="-1619653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CO"/>
          </a:p>
        </c:txPr>
        <c:crossAx val="-1619640320"/>
        <c:crosses val="autoZero"/>
        <c:auto val="1"/>
        <c:lblAlgn val="ctr"/>
        <c:lblOffset val="100"/>
        <c:noMultiLvlLbl val="0"/>
      </c:catAx>
      <c:valAx>
        <c:axId val="-161964032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196539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(Extinc.!$E$7,Extinc.!$E$15,Extinc.!$E$23,Extinc.!$E$41)</c:f>
              <c:numCache>
                <c:formatCode>0</c:formatCode>
                <c:ptCount val="4"/>
                <c:pt idx="0">
                  <c:v>124</c:v>
                </c:pt>
                <c:pt idx="1">
                  <c:v>89</c:v>
                </c:pt>
                <c:pt idx="2" formatCode="General">
                  <c:v>84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E-4A4A-A50F-5C2432AC9EAE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(Extinc.!$H$7,Extinc.!$H$15,Extinc.!$H$23,Extinc.!$H$41)</c:f>
              <c:numCache>
                <c:formatCode>0</c:formatCode>
                <c:ptCount val="4"/>
                <c:pt idx="0">
                  <c:v>34</c:v>
                </c:pt>
                <c:pt idx="1">
                  <c:v>56</c:v>
                </c:pt>
                <c:pt idx="2" formatCode="General">
                  <c:v>105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EE-4A4A-A50F-5C2432AC9E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33792"/>
        <c:axId val="-1619662624"/>
      </c:barChart>
      <c:catAx>
        <c:axId val="-161963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62624"/>
        <c:crosses val="autoZero"/>
        <c:auto val="1"/>
        <c:lblAlgn val="ctr"/>
        <c:lblOffset val="100"/>
        <c:noMultiLvlLbl val="0"/>
      </c:catAx>
      <c:valAx>
        <c:axId val="-1619662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3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369209467323873E-2"/>
          <c:y val="2.5894618843963078E-2"/>
          <c:w val="0.93335301108410007"/>
          <c:h val="0.79330069800617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Extinc.!$D$61</c:f>
              <c:strCache>
                <c:ptCount val="1"/>
                <c:pt idx="0">
                  <c:v>INGRESOS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3C1-48F8-A2F6-3286D4E4E3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Extinc.!$C$62:$C$67</c:f>
              <c:strCache>
                <c:ptCount val="6"/>
                <c:pt idx="0">
                  <c:v>Neiva</c:v>
                </c:pt>
                <c:pt idx="1">
                  <c:v>Villavicencio</c:v>
                </c:pt>
                <c:pt idx="2">
                  <c:v>Cúcuta</c:v>
                </c:pt>
                <c:pt idx="3">
                  <c:v>Pereira</c:v>
                </c:pt>
                <c:pt idx="4">
                  <c:v>Cali</c:v>
                </c:pt>
                <c:pt idx="5">
                  <c:v>Barranquilla</c:v>
                </c:pt>
              </c:strCache>
            </c:strRef>
          </c:cat>
          <c:val>
            <c:numRef>
              <c:f>Extinc.!$D$62:$D$67</c:f>
              <c:numCache>
                <c:formatCode>0</c:formatCode>
                <c:ptCount val="6"/>
                <c:pt idx="0">
                  <c:v>60</c:v>
                </c:pt>
                <c:pt idx="1">
                  <c:v>49</c:v>
                </c:pt>
                <c:pt idx="2">
                  <c:v>60</c:v>
                </c:pt>
                <c:pt idx="3">
                  <c:v>55</c:v>
                </c:pt>
                <c:pt idx="4">
                  <c:v>114</c:v>
                </c:pt>
                <c:pt idx="5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C1-48F8-A2F6-3286D4E4E396}"/>
            </c:ext>
          </c:extLst>
        </c:ser>
        <c:ser>
          <c:idx val="1"/>
          <c:order val="1"/>
          <c:tx>
            <c:strRef>
              <c:f>Extinc.!$E$61</c:f>
              <c:strCache>
                <c:ptCount val="1"/>
                <c:pt idx="0">
                  <c:v>EGRESOS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4-C3C1-48F8-A2F6-3286D4E4E3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Extinc.!$C$62:$C$67</c:f>
              <c:strCache>
                <c:ptCount val="6"/>
                <c:pt idx="0">
                  <c:v>Neiva</c:v>
                </c:pt>
                <c:pt idx="1">
                  <c:v>Villavicencio</c:v>
                </c:pt>
                <c:pt idx="2">
                  <c:v>Cúcuta</c:v>
                </c:pt>
                <c:pt idx="3">
                  <c:v>Pereira</c:v>
                </c:pt>
                <c:pt idx="4">
                  <c:v>Cali</c:v>
                </c:pt>
                <c:pt idx="5">
                  <c:v>Barranquilla</c:v>
                </c:pt>
              </c:strCache>
            </c:strRef>
          </c:cat>
          <c:val>
            <c:numRef>
              <c:f>Extinc.!$E$62:$E$67</c:f>
              <c:numCache>
                <c:formatCode>0</c:formatCode>
                <c:ptCount val="6"/>
                <c:pt idx="0">
                  <c:v>62</c:v>
                </c:pt>
                <c:pt idx="1">
                  <c:v>31</c:v>
                </c:pt>
                <c:pt idx="2">
                  <c:v>35</c:v>
                </c:pt>
                <c:pt idx="3">
                  <c:v>31</c:v>
                </c:pt>
                <c:pt idx="4">
                  <c:v>62</c:v>
                </c:pt>
                <c:pt idx="5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C1-48F8-A2F6-3286D4E4E3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19634336"/>
        <c:axId val="-1619660448"/>
      </c:barChart>
      <c:catAx>
        <c:axId val="-1619634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s-CO"/>
          </a:p>
        </c:txPr>
        <c:crossAx val="-1619660448"/>
        <c:crosses val="autoZero"/>
        <c:auto val="1"/>
        <c:lblAlgn val="ctr"/>
        <c:lblOffset val="100"/>
        <c:noMultiLvlLbl val="0"/>
      </c:catAx>
      <c:valAx>
        <c:axId val="-161966044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196343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1111111111111E-2"/>
          <c:y val="4.604548169646782E-2"/>
          <c:w val="0.95972222222222225"/>
          <c:h val="0.797230926248372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(EPMS!$D$11,EPMS!$D$22,EPMS!$D$34,EPMS!$D$60)</c:f>
              <c:numCache>
                <c:formatCode>0</c:formatCode>
                <c:ptCount val="4"/>
                <c:pt idx="0">
                  <c:v>1261.5</c:v>
                </c:pt>
                <c:pt idx="1">
                  <c:v>757</c:v>
                </c:pt>
                <c:pt idx="2">
                  <c:v>786.25</c:v>
                </c:pt>
                <c:pt idx="3">
                  <c:v>798.5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5-40C2-8898-31E4C2938443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(EPMS!$G$11,EPMS!$G$22,EPMS!$G$34,EPMS!$G$60)</c:f>
              <c:numCache>
                <c:formatCode>0</c:formatCode>
                <c:ptCount val="4"/>
                <c:pt idx="0">
                  <c:v>231.75</c:v>
                </c:pt>
                <c:pt idx="1">
                  <c:v>458.5</c:v>
                </c:pt>
                <c:pt idx="2">
                  <c:v>1035.5</c:v>
                </c:pt>
                <c:pt idx="3">
                  <c:v>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D5-40C2-8898-31E4C293844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63712"/>
        <c:axId val="-1619636512"/>
      </c:barChart>
      <c:catAx>
        <c:axId val="-161966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36512"/>
        <c:crosses val="autoZero"/>
        <c:auto val="1"/>
        <c:lblAlgn val="ctr"/>
        <c:lblOffset val="100"/>
        <c:noMultiLvlLbl val="0"/>
      </c:catAx>
      <c:valAx>
        <c:axId val="-16196365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6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846450257387328E-2"/>
          <c:y val="3.7870951845289283E-2"/>
          <c:w val="0.93104582993812013"/>
          <c:h val="0.70504266820103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EPMS!$G$78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3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0EF6-4D61-9D9D-3ECD63A832F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EF6-4D61-9D9D-3ECD63A832FC}"/>
              </c:ext>
            </c:extLst>
          </c:dPt>
          <c:dLbls>
            <c:dLbl>
              <c:idx val="1"/>
              <c:layout>
                <c:manualLayout>
                  <c:x val="0"/>
                  <c:y val="6.6330566768801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F6-4D61-9D9D-3ECD63A832FC}"/>
                </c:ext>
              </c:extLst>
            </c:dLbl>
            <c:dLbl>
              <c:idx val="2"/>
              <c:layout>
                <c:manualLayout>
                  <c:x val="-3.3752849220640519E-3"/>
                  <c:y val="4.48503274664597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F6-4D61-9D9D-3ECD63A832FC}"/>
                </c:ext>
              </c:extLst>
            </c:dLbl>
            <c:dLbl>
              <c:idx val="3"/>
              <c:layout>
                <c:manualLayout>
                  <c:x val="0"/>
                  <c:y val="1.0044169466630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F6-4D61-9D9D-3ECD63A832FC}"/>
                </c:ext>
              </c:extLst>
            </c:dLbl>
            <c:dLbl>
              <c:idx val="4"/>
              <c:layout>
                <c:manualLayout>
                  <c:x val="-5.314256130198463E-3"/>
                  <c:y val="1.1307074309703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F6-4D61-9D9D-3ECD63A832FC}"/>
                </c:ext>
              </c:extLst>
            </c:dLbl>
            <c:dLbl>
              <c:idx val="6"/>
              <c:layout>
                <c:manualLayout>
                  <c:x val="-5.9903999919178739E-17"/>
                  <c:y val="6.822057376725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F6-4D61-9D9D-3ECD63A832FC}"/>
                </c:ext>
              </c:extLst>
            </c:dLbl>
            <c:dLbl>
              <c:idx val="13"/>
              <c:layout>
                <c:manualLayout>
                  <c:x val="-3.985692097648829E-3"/>
                  <c:y val="4.6740176328235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F6-4D61-9D9D-3ECD63A832FC}"/>
                </c:ext>
              </c:extLst>
            </c:dLbl>
            <c:dLbl>
              <c:idx val="18"/>
              <c:layout>
                <c:manualLayout>
                  <c:x val="-4.9012505553555543E-3"/>
                  <c:y val="1.2381178283041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F6-4D61-9D9D-3ECD63A832FC}"/>
                </c:ext>
              </c:extLst>
            </c:dLbl>
            <c:dLbl>
              <c:idx val="20"/>
              <c:layout>
                <c:manualLayout>
                  <c:x val="2.65712806509931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F6-4D61-9D9D-3ECD63A832FC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EF6-4D61-9D9D-3ECD63A832FC}"/>
                </c:ext>
              </c:extLst>
            </c:dLbl>
            <c:dLbl>
              <c:idx val="25"/>
              <c:layout>
                <c:manualLayout>
                  <c:x val="6.53505730203246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F6-4D61-9D9D-3ECD63A832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EPMS!$B$79:$B$106</c:f>
              <c:strCache>
                <c:ptCount val="28"/>
                <c:pt idx="0">
                  <c:v> Arauca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Buga</c:v>
                </c:pt>
                <c:pt idx="5">
                  <c:v> Cali</c:v>
                </c:pt>
                <c:pt idx="6">
                  <c:v> Cartagena</c:v>
                </c:pt>
                <c:pt idx="7">
                  <c:v> Cúcuta</c:v>
                </c:pt>
                <c:pt idx="8">
                  <c:v> Florencia</c:v>
                </c:pt>
                <c:pt idx="9">
                  <c:v> Ibagué</c:v>
                </c:pt>
                <c:pt idx="10">
                  <c:v> Manizales</c:v>
                </c:pt>
                <c:pt idx="11">
                  <c:v> Mocoa</c:v>
                </c:pt>
                <c:pt idx="12">
                  <c:v> Montería</c:v>
                </c:pt>
                <c:pt idx="13">
                  <c:v> Neiva</c:v>
                </c:pt>
                <c:pt idx="14">
                  <c:v> Pamplona</c:v>
                </c:pt>
                <c:pt idx="15">
                  <c:v> Pasto</c:v>
                </c:pt>
                <c:pt idx="16">
                  <c:v> Pereira</c:v>
                </c:pt>
                <c:pt idx="17">
                  <c:v> Popayán</c:v>
                </c:pt>
                <c:pt idx="18">
                  <c:v> Quibdó</c:v>
                </c:pt>
                <c:pt idx="19">
                  <c:v> Riohacha</c:v>
                </c:pt>
                <c:pt idx="20">
                  <c:v> San Gil</c:v>
                </c:pt>
                <c:pt idx="21">
                  <c:v> Santa Marta</c:v>
                </c:pt>
                <c:pt idx="22">
                  <c:v> Santa Rosa de Viterbo</c:v>
                </c:pt>
                <c:pt idx="23">
                  <c:v> Sincelejo</c:v>
                </c:pt>
                <c:pt idx="24">
                  <c:v> Tunja</c:v>
                </c:pt>
                <c:pt idx="25">
                  <c:v> Valledupar</c:v>
                </c:pt>
                <c:pt idx="26">
                  <c:v> Villavicencio</c:v>
                </c:pt>
                <c:pt idx="27">
                  <c:v> Yopal</c:v>
                </c:pt>
              </c:strCache>
            </c:strRef>
          </c:cat>
          <c:val>
            <c:numRef>
              <c:f>EPMS!$G$79:$G$106</c:f>
              <c:numCache>
                <c:formatCode>#,##0</c:formatCode>
                <c:ptCount val="28"/>
                <c:pt idx="0">
                  <c:v>420</c:v>
                </c:pt>
                <c:pt idx="1">
                  <c:v>524.33333333333337</c:v>
                </c:pt>
                <c:pt idx="2">
                  <c:v>271.83333333333331</c:v>
                </c:pt>
                <c:pt idx="3">
                  <c:v>631.83333333333337</c:v>
                </c:pt>
                <c:pt idx="4">
                  <c:v>867.28571428571433</c:v>
                </c:pt>
                <c:pt idx="5">
                  <c:v>633.5</c:v>
                </c:pt>
                <c:pt idx="6">
                  <c:v>555</c:v>
                </c:pt>
                <c:pt idx="7">
                  <c:v>494.4</c:v>
                </c:pt>
                <c:pt idx="8">
                  <c:v>442.33333333333331</c:v>
                </c:pt>
                <c:pt idx="9">
                  <c:v>549.16666666666663</c:v>
                </c:pt>
                <c:pt idx="10">
                  <c:v>526.79999999999995</c:v>
                </c:pt>
                <c:pt idx="11">
                  <c:v>838</c:v>
                </c:pt>
                <c:pt idx="12">
                  <c:v>1113</c:v>
                </c:pt>
                <c:pt idx="13">
                  <c:v>798.5</c:v>
                </c:pt>
                <c:pt idx="14">
                  <c:v>214</c:v>
                </c:pt>
                <c:pt idx="15">
                  <c:v>538</c:v>
                </c:pt>
                <c:pt idx="16">
                  <c:v>683.75</c:v>
                </c:pt>
                <c:pt idx="17">
                  <c:v>566</c:v>
                </c:pt>
                <c:pt idx="18">
                  <c:v>700</c:v>
                </c:pt>
                <c:pt idx="19">
                  <c:v>268</c:v>
                </c:pt>
                <c:pt idx="20">
                  <c:v>418.5</c:v>
                </c:pt>
                <c:pt idx="21">
                  <c:v>852.33333333333337</c:v>
                </c:pt>
                <c:pt idx="22">
                  <c:v>531.5</c:v>
                </c:pt>
                <c:pt idx="23">
                  <c:v>380</c:v>
                </c:pt>
                <c:pt idx="24">
                  <c:v>452.66666666666669</c:v>
                </c:pt>
                <c:pt idx="25">
                  <c:v>456.5</c:v>
                </c:pt>
                <c:pt idx="26">
                  <c:v>635.57142857142856</c:v>
                </c:pt>
                <c:pt idx="27">
                  <c:v>491.5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EF6-4D61-9D9D-3ECD63A832FC}"/>
            </c:ext>
          </c:extLst>
        </c:ser>
        <c:ser>
          <c:idx val="1"/>
          <c:order val="1"/>
          <c:tx>
            <c:strRef>
              <c:f>EPMS!$I$78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E-0EF6-4D61-9D9D-3ECD63A832F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0EF6-4D61-9D9D-3ECD63A832FC}"/>
              </c:ext>
            </c:extLst>
          </c:dPt>
          <c:dLbls>
            <c:dLbl>
              <c:idx val="0"/>
              <c:layout>
                <c:manualLayout>
                  <c:x val="4.9012929765243508E-3"/>
                  <c:y val="3.4110286883627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EF6-4D61-9D9D-3ECD63A832FC}"/>
                </c:ext>
              </c:extLst>
            </c:dLbl>
            <c:dLbl>
              <c:idx val="1"/>
              <c:layout>
                <c:manualLayout>
                  <c:x val="8.16882162754058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EF6-4D61-9D9D-3ECD63A832FC}"/>
                </c:ext>
              </c:extLst>
            </c:dLbl>
            <c:dLbl>
              <c:idx val="2"/>
              <c:layout>
                <c:manualLayout>
                  <c:x val="3.985692097648829E-3"/>
                  <c:y val="4.6740176328235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EF6-4D61-9D9D-3ECD63A832FC}"/>
                </c:ext>
              </c:extLst>
            </c:dLbl>
            <c:dLbl>
              <c:idx val="3"/>
              <c:layout>
                <c:manualLayout>
                  <c:x val="3.2675286510162036E-3"/>
                  <c:y val="6.822057376725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EF6-4D61-9D9D-3ECD63A832FC}"/>
                </c:ext>
              </c:extLst>
            </c:dLbl>
            <c:dLbl>
              <c:idx val="4"/>
              <c:layout>
                <c:manualLayout>
                  <c:x val="4.9012505553554086E-3"/>
                  <c:y val="6.6330566768801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EF6-4D61-9D9D-3ECD63A832FC}"/>
                </c:ext>
              </c:extLst>
            </c:dLbl>
            <c:dLbl>
              <c:idx val="5"/>
              <c:layout>
                <c:manualLayout>
                  <c:x val="5.206506448818430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EF6-4D61-9D9D-3ECD63A832FC}"/>
                </c:ext>
              </c:extLst>
            </c:dLbl>
            <c:dLbl>
              <c:idx val="6"/>
              <c:layout>
                <c:manualLayout>
                  <c:x val="3.2675286510162036E-3"/>
                  <c:y val="-6.25348035459307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EF6-4D61-9D9D-3ECD63A832FC}"/>
                </c:ext>
              </c:extLst>
            </c:dLbl>
            <c:dLbl>
              <c:idx val="7"/>
              <c:layout>
                <c:manualLayout>
                  <c:x val="3.2675286510161737E-3"/>
                  <c:y val="3.4110286883627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EF6-4D61-9D9D-3ECD63A832FC}"/>
                </c:ext>
              </c:extLst>
            </c:dLbl>
            <c:dLbl>
              <c:idx val="8"/>
              <c:layout>
                <c:manualLayout>
                  <c:x val="4.9012929765243508E-3"/>
                  <c:y val="6.822057376725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EF6-4D61-9D9D-3ECD63A832FC}"/>
                </c:ext>
              </c:extLst>
            </c:dLbl>
            <c:dLbl>
              <c:idx val="9"/>
              <c:layout>
                <c:manualLayout>
                  <c:x val="3.2675286510161737E-3"/>
                  <c:y val="3.4110286883627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EF6-4D61-9D9D-3ECD63A832FC}"/>
                </c:ext>
              </c:extLst>
            </c:dLbl>
            <c:dLbl>
              <c:idx val="10"/>
              <c:layout>
                <c:manualLayout>
                  <c:x val="3.8779424162687722E-3"/>
                  <c:y val="7.89614553639596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EF6-4D61-9D9D-3ECD63A832FC}"/>
                </c:ext>
              </c:extLst>
            </c:dLbl>
            <c:dLbl>
              <c:idx val="11"/>
              <c:layout>
                <c:manualLayout>
                  <c:x val="3.2675286510162336E-3"/>
                  <c:y val="6.8220573767255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EF6-4D61-9D9D-3ECD63A832FC}"/>
                </c:ext>
              </c:extLst>
            </c:dLbl>
            <c:dLbl>
              <c:idx val="12"/>
              <c:layout>
                <c:manualLayout>
                  <c:x val="3.985692097648829E-3"/>
                  <c:y val="-8.568933337794000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EF6-4D61-9D9D-3ECD63A832FC}"/>
                </c:ext>
              </c:extLst>
            </c:dLbl>
            <c:dLbl>
              <c:idx val="13"/>
              <c:layout>
                <c:manualLayout>
                  <c:x val="3.26752865101623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EF6-4D61-9D9D-3ECD63A832FC}"/>
                </c:ext>
              </c:extLst>
            </c:dLbl>
            <c:dLbl>
              <c:idx val="14"/>
              <c:layout>
                <c:manualLayout>
                  <c:x val="4.901292976524350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EF6-4D61-9D9D-3ECD63A832FC}"/>
                </c:ext>
              </c:extLst>
            </c:dLbl>
            <c:dLbl>
              <c:idx val="15"/>
              <c:layout>
                <c:manualLayout>
                  <c:x val="3.26752865101623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EF6-4D61-9D9D-3ECD63A832FC}"/>
                </c:ext>
              </c:extLst>
            </c:dLbl>
            <c:dLbl>
              <c:idx val="16"/>
              <c:layout>
                <c:manualLayout>
                  <c:x val="3.2675286510161139E-3"/>
                  <c:y val="3.4110286883627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EF6-4D61-9D9D-3ECD63A832FC}"/>
                </c:ext>
              </c:extLst>
            </c:dLbl>
            <c:dLbl>
              <c:idx val="17"/>
              <c:layout>
                <c:manualLayout>
                  <c:x val="2.962279347221047E-3"/>
                  <c:y val="6.822041563057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EF6-4D61-9D9D-3ECD63A832FC}"/>
                </c:ext>
              </c:extLst>
            </c:dLbl>
            <c:dLbl>
              <c:idx val="18"/>
              <c:layout>
                <c:manualLayout>
                  <c:x val="6.64282016274795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EF6-4D61-9D9D-3ECD63A832FC}"/>
                </c:ext>
              </c:extLst>
            </c:dLbl>
            <c:dLbl>
              <c:idx val="19"/>
              <c:layout>
                <c:manualLayout>
                  <c:x val="3.2675286510162336E-3"/>
                  <c:y val="3.4110286883627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EF6-4D61-9D9D-3ECD63A832FC}"/>
                </c:ext>
              </c:extLst>
            </c:dLbl>
            <c:dLbl>
              <c:idx val="20"/>
              <c:layout>
                <c:manualLayout>
                  <c:x val="6.5350573020324671E-3"/>
                  <c:y val="1.0233086065088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EF6-4D61-9D9D-3ECD63A832FC}"/>
                </c:ext>
              </c:extLst>
            </c:dLbl>
            <c:dLbl>
              <c:idx val="21"/>
              <c:layout>
                <c:manualLayout>
                  <c:x val="4.9012929765243508E-3"/>
                  <c:y val="6.25348035459307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EF6-4D61-9D9D-3ECD63A832FC}"/>
                </c:ext>
              </c:extLst>
            </c:dLbl>
            <c:dLbl>
              <c:idx val="22"/>
              <c:layout>
                <c:manualLayout>
                  <c:x val="2.9622793472211442E-3"/>
                  <c:y val="1.0233154352807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EF6-4D61-9D9D-3ECD63A832FC}"/>
                </c:ext>
              </c:extLst>
            </c:dLbl>
            <c:dLbl>
              <c:idx val="23"/>
              <c:layout>
                <c:manualLayout>
                  <c:x val="3.2675286510162336E-3"/>
                  <c:y val="6.8220573767255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EF6-4D61-9D9D-3ECD63A832FC}"/>
                </c:ext>
              </c:extLst>
            </c:dLbl>
            <c:dLbl>
              <c:idx val="24"/>
              <c:layout>
                <c:manualLayout>
                  <c:x val="3.2675286510162336E-3"/>
                  <c:y val="6.822057376725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EF6-4D61-9D9D-3ECD63A832FC}"/>
                </c:ext>
              </c:extLst>
            </c:dLbl>
            <c:dLbl>
              <c:idx val="25"/>
              <c:layout>
                <c:manualLayout>
                  <c:x val="4.9012929765243508E-3"/>
                  <c:y val="1.0233086065088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EF6-4D61-9D9D-3ECD63A832FC}"/>
                </c:ext>
              </c:extLst>
            </c:dLbl>
            <c:dLbl>
              <c:idx val="26"/>
              <c:layout>
                <c:manualLayout>
                  <c:x val="4.9012929765243508E-3"/>
                  <c:y val="-3.4110286883627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EF6-4D61-9D9D-3ECD63A832FC}"/>
                </c:ext>
              </c:extLst>
            </c:dLbl>
            <c:dLbl>
              <c:idx val="27"/>
              <c:layout>
                <c:manualLayout>
                  <c:x val="4.9012929765243508E-3"/>
                  <c:y val="-6.25348035459307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EF6-4D61-9D9D-3ECD63A832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EPMS!$B$79:$B$106</c:f>
              <c:strCache>
                <c:ptCount val="28"/>
                <c:pt idx="0">
                  <c:v> Arauca</c:v>
                </c:pt>
                <c:pt idx="1">
                  <c:v> Armenia</c:v>
                </c:pt>
                <c:pt idx="2">
                  <c:v> Barranquilla</c:v>
                </c:pt>
                <c:pt idx="3">
                  <c:v> Bucaramanga</c:v>
                </c:pt>
                <c:pt idx="4">
                  <c:v> Buga</c:v>
                </c:pt>
                <c:pt idx="5">
                  <c:v> Cali</c:v>
                </c:pt>
                <c:pt idx="6">
                  <c:v> Cartagena</c:v>
                </c:pt>
                <c:pt idx="7">
                  <c:v> Cúcuta</c:v>
                </c:pt>
                <c:pt idx="8">
                  <c:v> Florencia</c:v>
                </c:pt>
                <c:pt idx="9">
                  <c:v> Ibagué</c:v>
                </c:pt>
                <c:pt idx="10">
                  <c:v> Manizales</c:v>
                </c:pt>
                <c:pt idx="11">
                  <c:v> Mocoa</c:v>
                </c:pt>
                <c:pt idx="12">
                  <c:v> Montería</c:v>
                </c:pt>
                <c:pt idx="13">
                  <c:v> Neiva</c:v>
                </c:pt>
                <c:pt idx="14">
                  <c:v> Pamplona</c:v>
                </c:pt>
                <c:pt idx="15">
                  <c:v> Pasto</c:v>
                </c:pt>
                <c:pt idx="16">
                  <c:v> Pereira</c:v>
                </c:pt>
                <c:pt idx="17">
                  <c:v> Popayán</c:v>
                </c:pt>
                <c:pt idx="18">
                  <c:v> Quibdó</c:v>
                </c:pt>
                <c:pt idx="19">
                  <c:v> Riohacha</c:v>
                </c:pt>
                <c:pt idx="20">
                  <c:v> San Gil</c:v>
                </c:pt>
                <c:pt idx="21">
                  <c:v> Santa Marta</c:v>
                </c:pt>
                <c:pt idx="22">
                  <c:v> Santa Rosa de Viterbo</c:v>
                </c:pt>
                <c:pt idx="23">
                  <c:v> Sincelejo</c:v>
                </c:pt>
                <c:pt idx="24">
                  <c:v> Tunja</c:v>
                </c:pt>
                <c:pt idx="25">
                  <c:v> Valledupar</c:v>
                </c:pt>
                <c:pt idx="26">
                  <c:v> Villavicencio</c:v>
                </c:pt>
                <c:pt idx="27">
                  <c:v> Yopal</c:v>
                </c:pt>
              </c:strCache>
            </c:strRef>
          </c:cat>
          <c:val>
            <c:numRef>
              <c:f>EPMS!$I$79:$I$106</c:f>
              <c:numCache>
                <c:formatCode>#,##0</c:formatCode>
                <c:ptCount val="28"/>
                <c:pt idx="0">
                  <c:v>206</c:v>
                </c:pt>
                <c:pt idx="1">
                  <c:v>402.66666666666669</c:v>
                </c:pt>
                <c:pt idx="2">
                  <c:v>251.33333333333334</c:v>
                </c:pt>
                <c:pt idx="3">
                  <c:v>235.83333333333334</c:v>
                </c:pt>
                <c:pt idx="4">
                  <c:v>1166.2857142857142</c:v>
                </c:pt>
                <c:pt idx="5">
                  <c:v>505</c:v>
                </c:pt>
                <c:pt idx="6">
                  <c:v>140.33333333333334</c:v>
                </c:pt>
                <c:pt idx="7">
                  <c:v>238.4</c:v>
                </c:pt>
                <c:pt idx="8">
                  <c:v>340.66666666666669</c:v>
                </c:pt>
                <c:pt idx="9">
                  <c:v>328.83333333333331</c:v>
                </c:pt>
                <c:pt idx="10">
                  <c:v>348.6</c:v>
                </c:pt>
                <c:pt idx="11">
                  <c:v>323</c:v>
                </c:pt>
                <c:pt idx="12">
                  <c:v>557.5</c:v>
                </c:pt>
                <c:pt idx="13">
                  <c:v>841</c:v>
                </c:pt>
                <c:pt idx="14">
                  <c:v>102</c:v>
                </c:pt>
                <c:pt idx="15">
                  <c:v>463.75</c:v>
                </c:pt>
                <c:pt idx="16">
                  <c:v>376.75</c:v>
                </c:pt>
                <c:pt idx="17">
                  <c:v>344.8</c:v>
                </c:pt>
                <c:pt idx="18">
                  <c:v>450</c:v>
                </c:pt>
                <c:pt idx="19">
                  <c:v>413</c:v>
                </c:pt>
                <c:pt idx="20">
                  <c:v>267.5</c:v>
                </c:pt>
                <c:pt idx="21">
                  <c:v>627.66666666666663</c:v>
                </c:pt>
                <c:pt idx="22">
                  <c:v>399</c:v>
                </c:pt>
                <c:pt idx="23">
                  <c:v>330</c:v>
                </c:pt>
                <c:pt idx="24">
                  <c:v>147.5</c:v>
                </c:pt>
                <c:pt idx="25">
                  <c:v>180.25</c:v>
                </c:pt>
                <c:pt idx="26">
                  <c:v>327.14285714285717</c:v>
                </c:pt>
                <c:pt idx="27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0EF6-4D61-9D9D-3ECD63A832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80044160"/>
        <c:axId val="481254520"/>
      </c:barChart>
      <c:catAx>
        <c:axId val="480044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481254520"/>
        <c:crosses val="autoZero"/>
        <c:auto val="1"/>
        <c:lblAlgn val="ctr"/>
        <c:lblOffset val="100"/>
        <c:noMultiLvlLbl val="0"/>
      </c:catAx>
      <c:valAx>
        <c:axId val="48125452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4800441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076880569020061"/>
          <c:y val="0.89801924700786018"/>
          <c:w val="0.18462377683467007"/>
          <c:h val="4.4423911305541443E-2"/>
        </c:manualLayout>
      </c:layout>
      <c:overlay val="0"/>
      <c:txPr>
        <a:bodyPr/>
        <a:lstStyle/>
        <a:p>
          <a:pPr>
            <a:defRPr sz="11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('RPA-Cto'!$D$9,'RPA-Cto'!$D$19,'RPA-Cto'!$E$29,'RPA-Cto'!$E$50)</c:f>
              <c:numCache>
                <c:formatCode>0</c:formatCode>
                <c:ptCount val="4"/>
                <c:pt idx="0">
                  <c:v>155</c:v>
                </c:pt>
                <c:pt idx="1">
                  <c:v>194</c:v>
                </c:pt>
                <c:pt idx="2">
                  <c:v>194</c:v>
                </c:pt>
                <c:pt idx="3">
                  <c:v>176.5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2-4983-BF4D-67010135428B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('RPA-Cto'!$G$9,'RPA-Cto'!$G$19,'RPA-Cto'!$H$29,'RPA-Cto'!$H$50)</c:f>
              <c:numCache>
                <c:formatCode>0</c:formatCode>
                <c:ptCount val="4"/>
                <c:pt idx="0">
                  <c:v>127</c:v>
                </c:pt>
                <c:pt idx="1">
                  <c:v>151.5</c:v>
                </c:pt>
                <c:pt idx="2">
                  <c:v>176</c:v>
                </c:pt>
                <c:pt idx="3">
                  <c:v>190.5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2-4983-BF4D-6701013542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3388912"/>
        <c:axId val="-1613384560"/>
      </c:barChart>
      <c:catAx>
        <c:axId val="-161338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3384560"/>
        <c:crosses val="autoZero"/>
        <c:auto val="1"/>
        <c:lblAlgn val="ctr"/>
        <c:lblOffset val="100"/>
        <c:noMultiLvlLbl val="0"/>
      </c:catAx>
      <c:valAx>
        <c:axId val="-16133845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338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3587051618548E-2"/>
          <c:y val="2.5561047980850876E-2"/>
          <c:w val="0.94168635170603676"/>
          <c:h val="0.731636369701052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'RPA-Cto'!$D$61</c:f>
              <c:strCache>
                <c:ptCount val="1"/>
                <c:pt idx="0">
                  <c:v>INGRESOS</c:v>
                </c:pt>
              </c:strCache>
            </c:strRef>
          </c:tx>
          <c:invertIfNegative val="0"/>
          <c:dPt>
            <c:idx val="1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C7D6-4083-A9EB-7BAF719193E4}"/>
              </c:ext>
            </c:extLst>
          </c:dPt>
          <c:dLbls>
            <c:dLbl>
              <c:idx val="3"/>
              <c:layout>
                <c:manualLayout>
                  <c:x val="-3.023431594860166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D6-4083-A9EB-7BAF719193E4}"/>
                </c:ext>
              </c:extLst>
            </c:dLbl>
            <c:dLbl>
              <c:idx val="4"/>
              <c:layout>
                <c:manualLayout>
                  <c:x val="-2.8025132593774599E-17"/>
                  <c:y val="1.3363033640121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D6-4083-A9EB-7BAF719193E4}"/>
                </c:ext>
              </c:extLst>
            </c:dLbl>
            <c:dLbl>
              <c:idx val="5"/>
              <c:layout>
                <c:manualLayout>
                  <c:x val="0"/>
                  <c:y val="6.6815168200609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D6-4083-A9EB-7BAF719193E4}"/>
                </c:ext>
              </c:extLst>
            </c:dLbl>
            <c:dLbl>
              <c:idx val="7"/>
              <c:layout>
                <c:manualLayout>
                  <c:x val="-3.0234315948602219E-3"/>
                  <c:y val="1.2713543101789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D6-4083-A9EB-7BAF719193E4}"/>
                </c:ext>
              </c:extLst>
            </c:dLbl>
            <c:dLbl>
              <c:idx val="8"/>
              <c:layout>
                <c:manualLayout>
                  <c:x val="-3.0573225100906688E-3"/>
                  <c:y val="3.340758410030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7D6-4083-A9EB-7BAF719193E4}"/>
                </c:ext>
              </c:extLst>
            </c:dLbl>
            <c:dLbl>
              <c:idx val="11"/>
              <c:layout>
                <c:manualLayout>
                  <c:x val="-3.0573225100906688E-3"/>
                  <c:y val="-6.12465299920846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6-4083-A9EB-7BAF719193E4}"/>
                </c:ext>
              </c:extLst>
            </c:dLbl>
            <c:dLbl>
              <c:idx val="14"/>
              <c:layout>
                <c:manualLayout>
                  <c:x val="-6.11464502018133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D6-4083-A9EB-7BAF719193E4}"/>
                </c:ext>
              </c:extLst>
            </c:dLbl>
            <c:dLbl>
              <c:idx val="15"/>
              <c:layout>
                <c:manualLayout>
                  <c:x val="-4.5859837651361151E-3"/>
                  <c:y val="-6.12465299920846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D6-4083-A9EB-7BAF719193E4}"/>
                </c:ext>
              </c:extLst>
            </c:dLbl>
            <c:dLbl>
              <c:idx val="20"/>
              <c:layout>
                <c:manualLayout>
                  <c:x val="-4.58598376513611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D6-4083-A9EB-7BAF719193E4}"/>
                </c:ext>
              </c:extLst>
            </c:dLbl>
            <c:dLbl>
              <c:idx val="21"/>
              <c:layout>
                <c:manualLayout>
                  <c:x val="-3.0234315948601664E-3"/>
                  <c:y val="-9.5351573263418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D6-4083-A9EB-7BAF719193E4}"/>
                </c:ext>
              </c:extLst>
            </c:dLbl>
            <c:dLbl>
              <c:idx val="22"/>
              <c:layout>
                <c:manualLayout>
                  <c:x val="-9.1719675302721192E-3"/>
                  <c:y val="1.0022275230091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D6-4083-A9EB-7BAF71919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'RPA-Cto'!$C$62:$C$84</c:f>
              <c:strCache>
                <c:ptCount val="23"/>
                <c:pt idx="0">
                  <c:v>Arauca</c:v>
                </c:pt>
                <c:pt idx="1">
                  <c:v>Barranquilla</c:v>
                </c:pt>
                <c:pt idx="2">
                  <c:v>Cartagena</c:v>
                </c:pt>
                <c:pt idx="3">
                  <c:v>Tunja</c:v>
                </c:pt>
                <c:pt idx="4">
                  <c:v>Florencia</c:v>
                </c:pt>
                <c:pt idx="5">
                  <c:v>Manizales</c:v>
                </c:pt>
                <c:pt idx="6">
                  <c:v>Popayán</c:v>
                </c:pt>
                <c:pt idx="7">
                  <c:v>Valledupar</c:v>
                </c:pt>
                <c:pt idx="8">
                  <c:v>Quibdó</c:v>
                </c:pt>
                <c:pt idx="9">
                  <c:v>Montería</c:v>
                </c:pt>
                <c:pt idx="10">
                  <c:v>Riohacha</c:v>
                </c:pt>
                <c:pt idx="11">
                  <c:v>Neiva</c:v>
                </c:pt>
                <c:pt idx="12">
                  <c:v>S. Marta</c:v>
                </c:pt>
                <c:pt idx="13">
                  <c:v>Villavicencio</c:v>
                </c:pt>
                <c:pt idx="14">
                  <c:v>Pasto</c:v>
                </c:pt>
                <c:pt idx="15">
                  <c:v>Cúcuta</c:v>
                </c:pt>
                <c:pt idx="16">
                  <c:v>Armenia</c:v>
                </c:pt>
                <c:pt idx="17">
                  <c:v>Pereira</c:v>
                </c:pt>
                <c:pt idx="18">
                  <c:v>Bucaramanga</c:v>
                </c:pt>
                <c:pt idx="19">
                  <c:v>Sincelejo</c:v>
                </c:pt>
                <c:pt idx="20">
                  <c:v>Ibagué</c:v>
                </c:pt>
                <c:pt idx="21">
                  <c:v>Mocoa</c:v>
                </c:pt>
                <c:pt idx="22">
                  <c:v>Cali</c:v>
                </c:pt>
              </c:strCache>
            </c:strRef>
          </c:cat>
          <c:val>
            <c:numRef>
              <c:f>'RPA-Cto'!$D$62:$D$84</c:f>
              <c:numCache>
                <c:formatCode>0</c:formatCode>
                <c:ptCount val="23"/>
                <c:pt idx="0">
                  <c:v>107</c:v>
                </c:pt>
                <c:pt idx="1">
                  <c:v>398.5</c:v>
                </c:pt>
                <c:pt idx="2">
                  <c:v>70.5</c:v>
                </c:pt>
                <c:pt idx="3">
                  <c:v>124</c:v>
                </c:pt>
                <c:pt idx="4">
                  <c:v>51</c:v>
                </c:pt>
                <c:pt idx="5">
                  <c:v>73</c:v>
                </c:pt>
                <c:pt idx="6">
                  <c:v>100</c:v>
                </c:pt>
                <c:pt idx="7">
                  <c:v>108</c:v>
                </c:pt>
                <c:pt idx="8">
                  <c:v>126</c:v>
                </c:pt>
                <c:pt idx="9">
                  <c:v>132</c:v>
                </c:pt>
                <c:pt idx="10">
                  <c:v>78</c:v>
                </c:pt>
                <c:pt idx="11">
                  <c:v>176.5</c:v>
                </c:pt>
                <c:pt idx="12">
                  <c:v>82</c:v>
                </c:pt>
                <c:pt idx="13">
                  <c:v>152.5</c:v>
                </c:pt>
                <c:pt idx="14">
                  <c:v>458</c:v>
                </c:pt>
                <c:pt idx="15">
                  <c:v>169</c:v>
                </c:pt>
                <c:pt idx="16">
                  <c:v>89.5</c:v>
                </c:pt>
                <c:pt idx="17">
                  <c:v>114.5</c:v>
                </c:pt>
                <c:pt idx="18">
                  <c:v>145.25</c:v>
                </c:pt>
                <c:pt idx="19">
                  <c:v>74</c:v>
                </c:pt>
                <c:pt idx="20">
                  <c:v>94.5</c:v>
                </c:pt>
                <c:pt idx="21">
                  <c:v>64</c:v>
                </c:pt>
                <c:pt idx="22">
                  <c:v>160.6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D6-4083-A9EB-7BAF719193E4}"/>
            </c:ext>
          </c:extLst>
        </c:ser>
        <c:ser>
          <c:idx val="1"/>
          <c:order val="1"/>
          <c:tx>
            <c:strRef>
              <c:f>'RPA-Cto'!$E$61</c:f>
              <c:strCache>
                <c:ptCount val="1"/>
                <c:pt idx="0">
                  <c:v>EGRESOS</c:v>
                </c:pt>
              </c:strCache>
            </c:strRef>
          </c:tx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E-C7D6-4083-A9EB-7BAF719193E4}"/>
              </c:ext>
            </c:extLst>
          </c:dPt>
          <c:dLbls>
            <c:dLbl>
              <c:idx val="1"/>
              <c:layout>
                <c:manualLayout>
                  <c:x val="9.0702947845804991E-3"/>
                  <c:y val="9.5351573263418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D6-4083-A9EB-7BAF719193E4}"/>
                </c:ext>
              </c:extLst>
            </c:dLbl>
            <c:dLbl>
              <c:idx val="2"/>
              <c:layout>
                <c:manualLayout>
                  <c:x val="4.5351473922902496E-3"/>
                  <c:y val="-3.178385775447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7D6-4083-A9EB-7BAF719193E4}"/>
                </c:ext>
              </c:extLst>
            </c:dLbl>
            <c:dLbl>
              <c:idx val="3"/>
              <c:layout>
                <c:manualLayout>
                  <c:x val="4.5351473922902218E-3"/>
                  <c:y val="9.53515732634182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D6-4083-A9EB-7BAF719193E4}"/>
                </c:ext>
              </c:extLst>
            </c:dLbl>
            <c:dLbl>
              <c:idx val="4"/>
              <c:layout>
                <c:manualLayout>
                  <c:x val="4.5351888793384336E-3"/>
                  <c:y val="1.3636870609006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7D6-4083-A9EB-7BAF719193E4}"/>
                </c:ext>
              </c:extLst>
            </c:dLbl>
            <c:dLbl>
              <c:idx val="5"/>
              <c:layout>
                <c:manualLayout>
                  <c:x val="2.9895558733512013E-3"/>
                  <c:y val="6.6815168200609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D6-4083-A9EB-7BAF719193E4}"/>
                </c:ext>
              </c:extLst>
            </c:dLbl>
            <c:dLbl>
              <c:idx val="6"/>
              <c:layout>
                <c:manualLayout>
                  <c:x val="4.4861994989602097E-3"/>
                  <c:y val="1.3474567621685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7D6-4083-A9EB-7BAF719193E4}"/>
                </c:ext>
              </c:extLst>
            </c:dLbl>
            <c:dLbl>
              <c:idx val="7"/>
              <c:layout>
                <c:manualLayout>
                  <c:x val="3.0234315948601664E-3"/>
                  <c:y val="-2.91348663731376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7D6-4083-A9EB-7BAF719193E4}"/>
                </c:ext>
              </c:extLst>
            </c:dLbl>
            <c:dLbl>
              <c:idx val="8"/>
              <c:layout>
                <c:manualLayout>
                  <c:x val="3.0234315948600553E-3"/>
                  <c:y val="6.35677155089447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7D6-4083-A9EB-7BAF719193E4}"/>
                </c:ext>
              </c:extLst>
            </c:dLbl>
            <c:dLbl>
              <c:idx val="9"/>
              <c:layout>
                <c:manualLayout>
                  <c:x val="7.5509713749993606E-3"/>
                  <c:y val="1.2967292750314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7D6-4083-A9EB-7BAF719193E4}"/>
                </c:ext>
              </c:extLst>
            </c:dLbl>
            <c:dLbl>
              <c:idx val="11"/>
              <c:layout>
                <c:manualLayout>
                  <c:x val="6.0468631897203327E-3"/>
                  <c:y val="9.5351573263418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7D6-4083-A9EB-7BAF719193E4}"/>
                </c:ext>
              </c:extLst>
            </c:dLbl>
            <c:dLbl>
              <c:idx val="13"/>
              <c:layout>
                <c:manualLayout>
                  <c:x val="3.0196276989259991E-3"/>
                  <c:y val="6.864004081650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7D6-4083-A9EB-7BAF719193E4}"/>
                </c:ext>
              </c:extLst>
            </c:dLbl>
            <c:dLbl>
              <c:idx val="14"/>
              <c:layout>
                <c:manualLayout>
                  <c:x val="4.53514739229024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7D6-4083-A9EB-7BAF719193E4}"/>
                </c:ext>
              </c:extLst>
            </c:dLbl>
            <c:dLbl>
              <c:idx val="15"/>
              <c:layout>
                <c:manualLayout>
                  <c:x val="3.01962769892588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7D6-4083-A9EB-7BAF719193E4}"/>
                </c:ext>
              </c:extLst>
            </c:dLbl>
            <c:dLbl>
              <c:idx val="17"/>
              <c:layout>
                <c:manualLayout>
                  <c:x val="6.0129348815582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7D6-4083-A9EB-7BAF719193E4}"/>
                </c:ext>
              </c:extLst>
            </c:dLbl>
            <c:dLbl>
              <c:idx val="18"/>
              <c:layout>
                <c:manualLayout>
                  <c:x val="4.53514739229024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7D6-4083-A9EB-7BAF719193E4}"/>
                </c:ext>
              </c:extLst>
            </c:dLbl>
            <c:dLbl>
              <c:idx val="19"/>
              <c:layout>
                <c:manualLayout>
                  <c:x val="6.0506681639580645E-3"/>
                  <c:y val="3.4320020408250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7D6-4083-A9EB-7BAF719193E4}"/>
                </c:ext>
              </c:extLst>
            </c:dLbl>
            <c:dLbl>
              <c:idx val="21"/>
              <c:layout>
                <c:manualLayout>
                  <c:x val="1.5117157974299724E-3"/>
                  <c:y val="9.53515732634182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7D6-4083-A9EB-7BAF719193E4}"/>
                </c:ext>
              </c:extLst>
            </c:dLbl>
            <c:dLbl>
              <c:idx val="22"/>
              <c:layout>
                <c:manualLayout>
                  <c:x val="3.0234315948601664E-3"/>
                  <c:y val="9.5351573263418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7D6-4083-A9EB-7BAF71919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'RPA-Cto'!$C$62:$C$84</c:f>
              <c:strCache>
                <c:ptCount val="23"/>
                <c:pt idx="0">
                  <c:v>Arauca</c:v>
                </c:pt>
                <c:pt idx="1">
                  <c:v>Barranquilla</c:v>
                </c:pt>
                <c:pt idx="2">
                  <c:v>Cartagena</c:v>
                </c:pt>
                <c:pt idx="3">
                  <c:v>Tunja</c:v>
                </c:pt>
                <c:pt idx="4">
                  <c:v>Florencia</c:v>
                </c:pt>
                <c:pt idx="5">
                  <c:v>Manizales</c:v>
                </c:pt>
                <c:pt idx="6">
                  <c:v>Popayán</c:v>
                </c:pt>
                <c:pt idx="7">
                  <c:v>Valledupar</c:v>
                </c:pt>
                <c:pt idx="8">
                  <c:v>Quibdó</c:v>
                </c:pt>
                <c:pt idx="9">
                  <c:v>Montería</c:v>
                </c:pt>
                <c:pt idx="10">
                  <c:v>Riohacha</c:v>
                </c:pt>
                <c:pt idx="11">
                  <c:v>Neiva</c:v>
                </c:pt>
                <c:pt idx="12">
                  <c:v>S. Marta</c:v>
                </c:pt>
                <c:pt idx="13">
                  <c:v>Villavicencio</c:v>
                </c:pt>
                <c:pt idx="14">
                  <c:v>Pasto</c:v>
                </c:pt>
                <c:pt idx="15">
                  <c:v>Cúcuta</c:v>
                </c:pt>
                <c:pt idx="16">
                  <c:v>Armenia</c:v>
                </c:pt>
                <c:pt idx="17">
                  <c:v>Pereira</c:v>
                </c:pt>
                <c:pt idx="18">
                  <c:v>Bucaramanga</c:v>
                </c:pt>
                <c:pt idx="19">
                  <c:v>Sincelejo</c:v>
                </c:pt>
                <c:pt idx="20">
                  <c:v>Ibagué</c:v>
                </c:pt>
                <c:pt idx="21">
                  <c:v>Mocoa</c:v>
                </c:pt>
                <c:pt idx="22">
                  <c:v>Cali</c:v>
                </c:pt>
              </c:strCache>
            </c:strRef>
          </c:cat>
          <c:val>
            <c:numRef>
              <c:f>'RPA-Cto'!$E$62:$E$84</c:f>
              <c:numCache>
                <c:formatCode>0</c:formatCode>
                <c:ptCount val="23"/>
                <c:pt idx="0">
                  <c:v>96</c:v>
                </c:pt>
                <c:pt idx="1">
                  <c:v>318.5</c:v>
                </c:pt>
                <c:pt idx="2">
                  <c:v>55.5</c:v>
                </c:pt>
                <c:pt idx="3">
                  <c:v>142</c:v>
                </c:pt>
                <c:pt idx="4">
                  <c:v>51</c:v>
                </c:pt>
                <c:pt idx="5">
                  <c:v>72.5</c:v>
                </c:pt>
                <c:pt idx="6">
                  <c:v>97</c:v>
                </c:pt>
                <c:pt idx="7">
                  <c:v>99</c:v>
                </c:pt>
                <c:pt idx="8">
                  <c:v>138</c:v>
                </c:pt>
                <c:pt idx="9">
                  <c:v>112</c:v>
                </c:pt>
                <c:pt idx="10">
                  <c:v>99</c:v>
                </c:pt>
                <c:pt idx="11">
                  <c:v>190.5</c:v>
                </c:pt>
                <c:pt idx="12">
                  <c:v>76.5</c:v>
                </c:pt>
                <c:pt idx="13">
                  <c:v>135.5</c:v>
                </c:pt>
                <c:pt idx="14">
                  <c:v>482</c:v>
                </c:pt>
                <c:pt idx="15">
                  <c:v>210.5</c:v>
                </c:pt>
                <c:pt idx="16">
                  <c:v>92.5</c:v>
                </c:pt>
                <c:pt idx="17">
                  <c:v>128.5</c:v>
                </c:pt>
                <c:pt idx="18">
                  <c:v>115.75</c:v>
                </c:pt>
                <c:pt idx="19">
                  <c:v>64</c:v>
                </c:pt>
                <c:pt idx="20">
                  <c:v>107.5</c:v>
                </c:pt>
                <c:pt idx="21">
                  <c:v>57</c:v>
                </c:pt>
                <c:pt idx="22">
                  <c:v>166.4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C7D6-4083-A9EB-7BAF719193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13385648"/>
        <c:axId val="-1613392176"/>
      </c:barChart>
      <c:catAx>
        <c:axId val="-1613385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-1613392176"/>
        <c:crosses val="autoZero"/>
        <c:auto val="1"/>
        <c:lblAlgn val="ctr"/>
        <c:lblOffset val="100"/>
        <c:noMultiLvlLbl val="0"/>
      </c:catAx>
      <c:valAx>
        <c:axId val="-161339217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13385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0768810148731416"/>
          <c:y val="0.89801921003342089"/>
          <c:w val="0.18462379702537182"/>
          <c:h val="4.4423927412004169E-2"/>
        </c:manualLayout>
      </c:layout>
      <c:overlay val="0"/>
      <c:txPr>
        <a:bodyPr/>
        <a:lstStyle/>
        <a:p>
          <a:pPr>
            <a:defRPr sz="11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'[Copia de 2019-4T COMP.xlsx]consol'!$C$7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942934408523671E-2"/>
                  <c:y val="8.1041965699465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E1-4FB6-9B58-ABFBDE447175}"/>
                </c:ext>
              </c:extLst>
            </c:dLbl>
            <c:dLbl>
              <c:idx val="1"/>
              <c:layout>
                <c:manualLayout>
                  <c:x val="-1.0780962658403526E-2"/>
                  <c:y val="8.1041965699466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E1-4FB6-9B58-ABFBDE447175}"/>
                </c:ext>
              </c:extLst>
            </c:dLbl>
            <c:dLbl>
              <c:idx val="2"/>
              <c:layout>
                <c:manualLayout>
                  <c:x val="3.8567496877589119E-3"/>
                  <c:y val="1.7478152996870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E1-4FB6-9B58-ABFBDE447175}"/>
                </c:ext>
              </c:extLst>
            </c:dLbl>
            <c:dLbl>
              <c:idx val="3"/>
              <c:layout>
                <c:manualLayout>
                  <c:x val="-1.0517382993132542E-2"/>
                  <c:y val="5.2433974867765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E1-4FB6-9B58-ABFBDE447175}"/>
                </c:ext>
              </c:extLst>
            </c:dLbl>
            <c:dLbl>
              <c:idx val="4"/>
              <c:layout>
                <c:manualLayout>
                  <c:x val="-9.924493731040776E-3"/>
                  <c:y val="4.2899064677869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E1-4FB6-9B58-ABFBDE447175}"/>
                </c:ext>
              </c:extLst>
            </c:dLbl>
            <c:dLbl>
              <c:idx val="5"/>
              <c:layout>
                <c:manualLayout>
                  <c:x val="-1.1103408888877743E-2"/>
                  <c:y val="3.4956526622179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E1-4FB6-9B58-ABFBDE447175}"/>
                </c:ext>
              </c:extLst>
            </c:dLbl>
            <c:dLbl>
              <c:idx val="6"/>
              <c:layout>
                <c:manualLayout>
                  <c:x val="-8.1291294862493729E-3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E1-4FB6-9B58-ABFBDE447175}"/>
                </c:ext>
              </c:extLst>
            </c:dLbl>
            <c:dLbl>
              <c:idx val="7"/>
              <c:layout>
                <c:manualLayout>
                  <c:x val="-1.0813827624178426E-2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E1-4FB6-9B58-ABFBDE447175}"/>
                </c:ext>
              </c:extLst>
            </c:dLbl>
            <c:dLbl>
              <c:idx val="8"/>
              <c:layout>
                <c:manualLayout>
                  <c:x val="-7.5431035905041107E-3"/>
                  <c:y val="6.5941784216513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E1-4FB6-9B58-ABFBDE447175}"/>
                </c:ext>
              </c:extLst>
            </c:dLbl>
            <c:dLbl>
              <c:idx val="9"/>
              <c:layout>
                <c:manualLayout>
                  <c:x val="-1.0895594075172604E-2"/>
                  <c:y val="6.99130532443587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0E1-4FB6-9B58-ABFBDE447175}"/>
                </c:ext>
              </c:extLst>
            </c:dLbl>
            <c:dLbl>
              <c:idx val="10"/>
              <c:layout>
                <c:manualLayout>
                  <c:x val="-8.3812262116712329E-3"/>
                  <c:y val="2.93920703946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E1-4FB6-9B58-ABFBDE447175}"/>
                </c:ext>
              </c:extLst>
            </c:dLbl>
            <c:dLbl>
              <c:idx val="11"/>
              <c:layout>
                <c:manualLayout>
                  <c:x val="-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E1-4FB6-9B58-ABFBDE447175}"/>
                </c:ext>
              </c:extLst>
            </c:dLbl>
            <c:dLbl>
              <c:idx val="12"/>
              <c:layout>
                <c:manualLayout>
                  <c:x val="-1.0517382993132542E-2"/>
                  <c:y val="1.985528159636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0E1-4FB6-9B58-ABFBDE447175}"/>
                </c:ext>
              </c:extLst>
            </c:dLbl>
            <c:dLbl>
              <c:idx val="14"/>
              <c:layout>
                <c:manualLayout>
                  <c:x val="-9.5975599148784181E-3"/>
                  <c:y val="1.191380708353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0E1-4FB6-9B58-ABFBDE447175}"/>
                </c:ext>
              </c:extLst>
            </c:dLbl>
            <c:dLbl>
              <c:idx val="15"/>
              <c:layout>
                <c:manualLayout>
                  <c:x val="-9.2193488328384792E-3"/>
                  <c:y val="5.2434789933268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E1-4FB6-9B58-ABFBDE447175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0E1-4FB6-9B58-ABFBDE447175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0E1-4FB6-9B58-ABFBDE447175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COMP.xlsx]consol'!$C$8:$C$26</c:f>
              <c:numCache>
                <c:formatCode>0%</c:formatCode>
                <c:ptCount val="19"/>
                <c:pt idx="0">
                  <c:v>0.81</c:v>
                </c:pt>
                <c:pt idx="1">
                  <c:v>0.77</c:v>
                </c:pt>
                <c:pt idx="2">
                  <c:v>1.28</c:v>
                </c:pt>
                <c:pt idx="3">
                  <c:v>1.02</c:v>
                </c:pt>
                <c:pt idx="4">
                  <c:v>1.25</c:v>
                </c:pt>
                <c:pt idx="5">
                  <c:v>1.19</c:v>
                </c:pt>
                <c:pt idx="6">
                  <c:v>0.66</c:v>
                </c:pt>
                <c:pt idx="7">
                  <c:v>1.21</c:v>
                </c:pt>
                <c:pt idx="8">
                  <c:v>0.93</c:v>
                </c:pt>
                <c:pt idx="9">
                  <c:v>1.61</c:v>
                </c:pt>
                <c:pt idx="10">
                  <c:v>0.88</c:v>
                </c:pt>
                <c:pt idx="11">
                  <c:v>0.88</c:v>
                </c:pt>
                <c:pt idx="12">
                  <c:v>1.22</c:v>
                </c:pt>
                <c:pt idx="13">
                  <c:v>0.86</c:v>
                </c:pt>
                <c:pt idx="14">
                  <c:v>0.93</c:v>
                </c:pt>
                <c:pt idx="15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('RPA-Mcp'!$D$10,'RPA-Mcp'!$D$20,'RPA-Mcp'!$E$32,'RPA-Mcp'!$E$55)</c:f>
              <c:numCache>
                <c:formatCode>0</c:formatCode>
                <c:ptCount val="4"/>
                <c:pt idx="0">
                  <c:v>216</c:v>
                </c:pt>
                <c:pt idx="1">
                  <c:v>249.66666666666666</c:v>
                </c:pt>
                <c:pt idx="2">
                  <c:v>193.33333333333334</c:v>
                </c:pt>
                <c:pt idx="3">
                  <c:v>208.5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94-4A01-8E33-3366845E617C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('RPA-Mcp'!$G$10,'RPA-Mcp'!$G$20,'RPA-Mcp'!$H$32,'RPA-Mcp'!$H$55)</c:f>
              <c:numCache>
                <c:formatCode>0</c:formatCode>
                <c:ptCount val="4"/>
                <c:pt idx="0">
                  <c:v>215.66666666666666</c:v>
                </c:pt>
                <c:pt idx="1">
                  <c:v>248</c:v>
                </c:pt>
                <c:pt idx="2">
                  <c:v>193.33333333333334</c:v>
                </c:pt>
                <c:pt idx="3">
                  <c:v>210.5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94-4A01-8E33-3366845E617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3380208"/>
        <c:axId val="-1613379120"/>
      </c:barChart>
      <c:catAx>
        <c:axId val="-161338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3379120"/>
        <c:crosses val="autoZero"/>
        <c:auto val="1"/>
        <c:lblAlgn val="ctr"/>
        <c:lblOffset val="100"/>
        <c:noMultiLvlLbl val="0"/>
      </c:catAx>
      <c:valAx>
        <c:axId val="-16133791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338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395231846019248E-2"/>
          <c:y val="0.11815359102120521"/>
          <c:w val="0.92869586614173227"/>
          <c:h val="0.63793157207584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'RPA-Mcp'!$D$74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F434-4B56-8C3D-7469670D373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4-4B56-8C3D-7469670D3739}"/>
              </c:ext>
            </c:extLst>
          </c:dPt>
          <c:dLbls>
            <c:dLbl>
              <c:idx val="3"/>
              <c:layout>
                <c:manualLayout>
                  <c:x val="-4.924183089657354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34-4B56-8C3D-7469670D3739}"/>
                </c:ext>
              </c:extLst>
            </c:dLbl>
            <c:dLbl>
              <c:idx val="6"/>
              <c:layout>
                <c:manualLayout>
                  <c:x val="-6.0183764736715083E-17"/>
                  <c:y val="3.44629305050929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34-4B56-8C3D-7469670D3739}"/>
                </c:ext>
              </c:extLst>
            </c:dLbl>
            <c:dLbl>
              <c:idx val="7"/>
              <c:layout>
                <c:manualLayout>
                  <c:x val="0"/>
                  <c:y val="3.44629305050929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34-4B56-8C3D-7469670D3739}"/>
                </c:ext>
              </c:extLst>
            </c:dLbl>
            <c:dLbl>
              <c:idx val="8"/>
              <c:layout>
                <c:manualLayout>
                  <c:x val="-3.2840722495894909E-3"/>
                  <c:y val="-1.165394946584934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34-4B56-8C3D-7469670D3739}"/>
                </c:ext>
              </c:extLst>
            </c:dLbl>
            <c:dLbl>
              <c:idx val="10"/>
              <c:layout>
                <c:manualLayout>
                  <c:x val="-3.2827887264382963E-3"/>
                  <c:y val="3.159065469173039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34-4B56-8C3D-7469670D3739}"/>
                </c:ext>
              </c:extLst>
            </c:dLbl>
            <c:dLbl>
              <c:idx val="12"/>
              <c:layout>
                <c:manualLayout>
                  <c:x val="-4.9261083743842365E-3"/>
                  <c:y val="9.5351597126738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34-4B56-8C3D-7469670D3739}"/>
                </c:ext>
              </c:extLst>
            </c:dLbl>
            <c:dLbl>
              <c:idx val="14"/>
              <c:layout>
                <c:manualLayout>
                  <c:x val="-3.2827887264382364E-3"/>
                  <c:y val="-3.159065469173039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34-4B56-8C3D-7469670D3739}"/>
                </c:ext>
              </c:extLst>
            </c:dLbl>
            <c:dLbl>
              <c:idx val="16"/>
              <c:layout>
                <c:manualLayout>
                  <c:x val="-4.9261217444170622E-3"/>
                  <c:y val="3.7141270064820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34-4B56-8C3D-7469670D3739}"/>
                </c:ext>
              </c:extLst>
            </c:dLbl>
            <c:dLbl>
              <c:idx val="19"/>
              <c:layout>
                <c:manualLayout>
                  <c:x val="-4.9261083743842365E-3"/>
                  <c:y val="-3.1783865708912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34-4B56-8C3D-7469670D3739}"/>
                </c:ext>
              </c:extLst>
            </c:dLbl>
            <c:dLbl>
              <c:idx val="20"/>
              <c:layout>
                <c:manualLayout>
                  <c:x val="-4.9241830896573548E-3"/>
                  <c:y val="3.4462930505093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34-4B56-8C3D-7469670D3739}"/>
                </c:ext>
              </c:extLst>
            </c:dLbl>
            <c:dLbl>
              <c:idx val="22"/>
              <c:layout>
                <c:manualLayout>
                  <c:x val="-4.9193764554770515E-3"/>
                  <c:y val="1.3166915274269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34-4B56-8C3D-7469670D37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'RPA-Mcp'!$C$75:$C$95</c:f>
              <c:strCache>
                <c:ptCount val="21"/>
                <c:pt idx="0">
                  <c:v>Barranquilla</c:v>
                </c:pt>
                <c:pt idx="1">
                  <c:v>Cartagena</c:v>
                </c:pt>
                <c:pt idx="2">
                  <c:v>Tunja</c:v>
                </c:pt>
                <c:pt idx="3">
                  <c:v>Buga</c:v>
                </c:pt>
                <c:pt idx="4">
                  <c:v>Manizales</c:v>
                </c:pt>
                <c:pt idx="5">
                  <c:v>Popayán</c:v>
                </c:pt>
                <c:pt idx="6">
                  <c:v>Valledupar</c:v>
                </c:pt>
                <c:pt idx="7">
                  <c:v>Quibdó</c:v>
                </c:pt>
                <c:pt idx="8">
                  <c:v>Montería</c:v>
                </c:pt>
                <c:pt idx="9">
                  <c:v>Riohacha</c:v>
                </c:pt>
                <c:pt idx="10">
                  <c:v>Neiva</c:v>
                </c:pt>
                <c:pt idx="11">
                  <c:v>S. Marta</c:v>
                </c:pt>
                <c:pt idx="12">
                  <c:v>Villavicencio</c:v>
                </c:pt>
                <c:pt idx="13">
                  <c:v>Pasto</c:v>
                </c:pt>
                <c:pt idx="14">
                  <c:v>Cúcuta</c:v>
                </c:pt>
                <c:pt idx="15">
                  <c:v>Armenia</c:v>
                </c:pt>
                <c:pt idx="16">
                  <c:v>Pereira</c:v>
                </c:pt>
                <c:pt idx="17">
                  <c:v>Bucaramanga</c:v>
                </c:pt>
                <c:pt idx="18">
                  <c:v>Sincelejo</c:v>
                </c:pt>
                <c:pt idx="19">
                  <c:v>Ibagué</c:v>
                </c:pt>
                <c:pt idx="20">
                  <c:v>Cali</c:v>
                </c:pt>
              </c:strCache>
            </c:strRef>
          </c:cat>
          <c:val>
            <c:numRef>
              <c:f>'RPA-Mcp'!$D$75:$D$95</c:f>
              <c:numCache>
                <c:formatCode>0</c:formatCode>
                <c:ptCount val="21"/>
                <c:pt idx="0">
                  <c:v>114.66666666666667</c:v>
                </c:pt>
                <c:pt idx="1">
                  <c:v>124</c:v>
                </c:pt>
                <c:pt idx="2">
                  <c:v>48</c:v>
                </c:pt>
                <c:pt idx="3">
                  <c:v>189</c:v>
                </c:pt>
                <c:pt idx="4">
                  <c:v>106</c:v>
                </c:pt>
                <c:pt idx="5">
                  <c:v>108.66666666666667</c:v>
                </c:pt>
                <c:pt idx="6">
                  <c:v>98.666666666666671</c:v>
                </c:pt>
                <c:pt idx="7">
                  <c:v>127.5</c:v>
                </c:pt>
                <c:pt idx="8">
                  <c:v>114</c:v>
                </c:pt>
                <c:pt idx="9">
                  <c:v>44</c:v>
                </c:pt>
                <c:pt idx="10">
                  <c:v>208.5</c:v>
                </c:pt>
                <c:pt idx="11">
                  <c:v>85.666666666666671</c:v>
                </c:pt>
                <c:pt idx="12">
                  <c:v>157</c:v>
                </c:pt>
                <c:pt idx="13">
                  <c:v>64</c:v>
                </c:pt>
                <c:pt idx="14">
                  <c:v>204.33333333333334</c:v>
                </c:pt>
                <c:pt idx="15">
                  <c:v>114.66666666666667</c:v>
                </c:pt>
                <c:pt idx="16">
                  <c:v>194</c:v>
                </c:pt>
                <c:pt idx="17">
                  <c:v>231.25</c:v>
                </c:pt>
                <c:pt idx="18">
                  <c:v>108.5</c:v>
                </c:pt>
                <c:pt idx="19">
                  <c:v>68.333333333333329</c:v>
                </c:pt>
                <c:pt idx="20">
                  <c:v>269.66666666666669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434-4B56-8C3D-7469670D3739}"/>
            </c:ext>
          </c:extLst>
        </c:ser>
        <c:ser>
          <c:idx val="1"/>
          <c:order val="1"/>
          <c:tx>
            <c:strRef>
              <c:f>'RPA-Mcp'!$E$74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F434-4B56-8C3D-7469670D373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F434-4B56-8C3D-7469670D3739}"/>
              </c:ext>
            </c:extLst>
          </c:dPt>
          <c:dLbls>
            <c:dLbl>
              <c:idx val="0"/>
              <c:layout>
                <c:manualLayout>
                  <c:x val="6.5694547623958875E-3"/>
                  <c:y val="6.35664682741588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434-4B56-8C3D-7469670D3739}"/>
                </c:ext>
              </c:extLst>
            </c:dLbl>
            <c:dLbl>
              <c:idx val="1"/>
              <c:layout>
                <c:manualLayout>
                  <c:x val="6.5681623258894012E-3"/>
                  <c:y val="1.3249232928434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434-4B56-8C3D-7469670D3739}"/>
                </c:ext>
              </c:extLst>
            </c:dLbl>
            <c:dLbl>
              <c:idx val="2"/>
              <c:layout>
                <c:manualLayout>
                  <c:x val="4.9261083743842365E-3"/>
                  <c:y val="6.3567731417825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434-4B56-8C3D-7469670D3739}"/>
                </c:ext>
              </c:extLst>
            </c:dLbl>
            <c:dLbl>
              <c:idx val="3"/>
              <c:layout>
                <c:manualLayout>
                  <c:x val="4.9261083743842365E-3"/>
                  <c:y val="1.2713546283565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434-4B56-8C3D-7469670D3739}"/>
                </c:ext>
              </c:extLst>
            </c:dLbl>
            <c:dLbl>
              <c:idx val="4"/>
              <c:layout>
                <c:manualLayout>
                  <c:x val="4.9261083743842365E-3"/>
                  <c:y val="1.5891932854456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434-4B56-8C3D-7469670D3739}"/>
                </c:ext>
              </c:extLst>
            </c:dLbl>
            <c:dLbl>
              <c:idx val="5"/>
              <c:layout>
                <c:manualLayout>
                  <c:x val="6.5607954378024665E-3"/>
                  <c:y val="3.4462930505093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434-4B56-8C3D-7469670D3739}"/>
                </c:ext>
              </c:extLst>
            </c:dLbl>
            <c:dLbl>
              <c:idx val="6"/>
              <c:layout>
                <c:manualLayout>
                  <c:x val="3.2840722495894306E-3"/>
                  <c:y val="6.3567731417826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434-4B56-8C3D-7469670D3739}"/>
                </c:ext>
              </c:extLst>
            </c:dLbl>
            <c:dLbl>
              <c:idx val="7"/>
              <c:layout>
                <c:manualLayout>
                  <c:x val="8.208910470855299E-3"/>
                  <c:y val="9.53510592195258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434-4B56-8C3D-7469670D3739}"/>
                </c:ext>
              </c:extLst>
            </c:dLbl>
            <c:dLbl>
              <c:idx val="8"/>
              <c:layout>
                <c:manualLayout>
                  <c:x val="4.9261083743842365E-3"/>
                  <c:y val="-2.502666591835677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434-4B56-8C3D-7469670D3739}"/>
                </c:ext>
              </c:extLst>
            </c:dLbl>
            <c:dLbl>
              <c:idx val="9"/>
              <c:layout>
                <c:manualLayout>
                  <c:x val="4.9261083743842365E-3"/>
                  <c:y val="3.1783865708912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434-4B56-8C3D-7469670D3739}"/>
                </c:ext>
              </c:extLst>
            </c:dLbl>
            <c:dLbl>
              <c:idx val="10"/>
              <c:layout>
                <c:manualLayout>
                  <c:x val="4.9193764554768711E-3"/>
                  <c:y val="3.2917288185674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34-4B56-8C3D-7469670D3739}"/>
                </c:ext>
              </c:extLst>
            </c:dLbl>
            <c:dLbl>
              <c:idx val="11"/>
              <c:layout>
                <c:manualLayout>
                  <c:x val="6.5701009806491233E-3"/>
                  <c:y val="3.714941091454576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434-4B56-8C3D-7469670D3739}"/>
                </c:ext>
              </c:extLst>
            </c:dLbl>
            <c:dLbl>
              <c:idx val="12"/>
              <c:layout>
                <c:manualLayout>
                  <c:x val="3.2840722495894909E-3"/>
                  <c:y val="-3.1783865708912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434-4B56-8C3D-7469670D3739}"/>
                </c:ext>
              </c:extLst>
            </c:dLbl>
            <c:dLbl>
              <c:idx val="13"/>
              <c:layout>
                <c:manualLayout>
                  <c:x val="6.5688085441426517E-3"/>
                  <c:y val="-2.67833955972719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434-4B56-8C3D-7469670D3739}"/>
                </c:ext>
              </c:extLst>
            </c:dLbl>
            <c:dLbl>
              <c:idx val="14"/>
              <c:layout>
                <c:manualLayout>
                  <c:x val="3.2827887264381158E-3"/>
                  <c:y val="3.4462930505093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434-4B56-8C3D-7469670D3739}"/>
                </c:ext>
              </c:extLst>
            </c:dLbl>
            <c:dLbl>
              <c:idx val="15"/>
              <c:layout>
                <c:manualLayout>
                  <c:x val="6.5668698893829444E-3"/>
                  <c:y val="9.5351059219525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434-4B56-8C3D-7469670D3739}"/>
                </c:ext>
              </c:extLst>
            </c:dLbl>
            <c:dLbl>
              <c:idx val="16"/>
              <c:layout>
                <c:manualLayout>
                  <c:x val="3.2840722495893707E-3"/>
                  <c:y val="1.2713546283565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434-4B56-8C3D-7469670D3739}"/>
                </c:ext>
              </c:extLst>
            </c:dLbl>
            <c:dLbl>
              <c:idx val="17"/>
              <c:layout>
                <c:manualLayout>
                  <c:x val="8.2101806239736064E-3"/>
                  <c:y val="3.1783865708912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434-4B56-8C3D-7469670D3739}"/>
                </c:ext>
              </c:extLst>
            </c:dLbl>
            <c:dLbl>
              <c:idx val="18"/>
              <c:layout>
                <c:manualLayout>
                  <c:x val="8.2101806239737278E-3"/>
                  <c:y val="9.5351597126738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434-4B56-8C3D-7469670D3739}"/>
                </c:ext>
              </c:extLst>
            </c:dLbl>
            <c:dLbl>
              <c:idx val="19"/>
              <c:layout>
                <c:manualLayout>
                  <c:x val="0"/>
                  <c:y val="1.5891932854456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434-4B56-8C3D-7469670D3739}"/>
                </c:ext>
              </c:extLst>
            </c:dLbl>
            <c:dLbl>
              <c:idx val="20"/>
              <c:layout>
                <c:manualLayout>
                  <c:x val="6.5681444991791023E-3"/>
                  <c:y val="1.5891932854456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434-4B56-8C3D-7469670D3739}"/>
                </c:ext>
              </c:extLst>
            </c:dLbl>
            <c:dLbl>
              <c:idx val="22"/>
              <c:layout>
                <c:manualLayout>
                  <c:x val="1.63979215182564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434-4B56-8C3D-7469670D37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'RPA-Mcp'!$C$75:$C$95</c:f>
              <c:strCache>
                <c:ptCount val="21"/>
                <c:pt idx="0">
                  <c:v>Barranquilla</c:v>
                </c:pt>
                <c:pt idx="1">
                  <c:v>Cartagena</c:v>
                </c:pt>
                <c:pt idx="2">
                  <c:v>Tunja</c:v>
                </c:pt>
                <c:pt idx="3">
                  <c:v>Buga</c:v>
                </c:pt>
                <c:pt idx="4">
                  <c:v>Manizales</c:v>
                </c:pt>
                <c:pt idx="5">
                  <c:v>Popayán</c:v>
                </c:pt>
                <c:pt idx="6">
                  <c:v>Valledupar</c:v>
                </c:pt>
                <c:pt idx="7">
                  <c:v>Quibdó</c:v>
                </c:pt>
                <c:pt idx="8">
                  <c:v>Montería</c:v>
                </c:pt>
                <c:pt idx="9">
                  <c:v>Riohacha</c:v>
                </c:pt>
                <c:pt idx="10">
                  <c:v>Neiva</c:v>
                </c:pt>
                <c:pt idx="11">
                  <c:v>S. Marta</c:v>
                </c:pt>
                <c:pt idx="12">
                  <c:v>Villavicencio</c:v>
                </c:pt>
                <c:pt idx="13">
                  <c:v>Pasto</c:v>
                </c:pt>
                <c:pt idx="14">
                  <c:v>Cúcuta</c:v>
                </c:pt>
                <c:pt idx="15">
                  <c:v>Armenia</c:v>
                </c:pt>
                <c:pt idx="16">
                  <c:v>Pereira</c:v>
                </c:pt>
                <c:pt idx="17">
                  <c:v>Bucaramanga</c:v>
                </c:pt>
                <c:pt idx="18">
                  <c:v>Sincelejo</c:v>
                </c:pt>
                <c:pt idx="19">
                  <c:v>Ibagué</c:v>
                </c:pt>
                <c:pt idx="20">
                  <c:v>Cali</c:v>
                </c:pt>
              </c:strCache>
            </c:strRef>
          </c:cat>
          <c:val>
            <c:numRef>
              <c:f>'RPA-Mcp'!$E$75:$E$95</c:f>
              <c:numCache>
                <c:formatCode>0</c:formatCode>
                <c:ptCount val="21"/>
                <c:pt idx="0">
                  <c:v>113</c:v>
                </c:pt>
                <c:pt idx="1">
                  <c:v>121.33333333333333</c:v>
                </c:pt>
                <c:pt idx="2">
                  <c:v>50</c:v>
                </c:pt>
                <c:pt idx="3">
                  <c:v>216.5</c:v>
                </c:pt>
                <c:pt idx="4">
                  <c:v>140.66666666666666</c:v>
                </c:pt>
                <c:pt idx="5">
                  <c:v>105.66666666666667</c:v>
                </c:pt>
                <c:pt idx="6">
                  <c:v>93.333333333333329</c:v>
                </c:pt>
                <c:pt idx="7">
                  <c:v>131.5</c:v>
                </c:pt>
                <c:pt idx="8">
                  <c:v>114</c:v>
                </c:pt>
                <c:pt idx="9">
                  <c:v>41.5</c:v>
                </c:pt>
                <c:pt idx="10">
                  <c:v>210.5</c:v>
                </c:pt>
                <c:pt idx="11">
                  <c:v>80.666666666666671</c:v>
                </c:pt>
                <c:pt idx="12">
                  <c:v>138.5</c:v>
                </c:pt>
                <c:pt idx="13">
                  <c:v>64.333333333333329</c:v>
                </c:pt>
                <c:pt idx="14">
                  <c:v>202.66666666666666</c:v>
                </c:pt>
                <c:pt idx="15">
                  <c:v>113</c:v>
                </c:pt>
                <c:pt idx="16">
                  <c:v>185</c:v>
                </c:pt>
                <c:pt idx="17">
                  <c:v>223</c:v>
                </c:pt>
                <c:pt idx="18">
                  <c:v>107.5</c:v>
                </c:pt>
                <c:pt idx="19">
                  <c:v>55</c:v>
                </c:pt>
                <c:pt idx="20">
                  <c:v>310.16666666666669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F434-4B56-8C3D-7469670D37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13372048"/>
        <c:axId val="-1613382928"/>
      </c:barChart>
      <c:catAx>
        <c:axId val="-1613372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CO"/>
          </a:p>
        </c:txPr>
        <c:crossAx val="-1613382928"/>
        <c:crosses val="autoZero"/>
        <c:auto val="1"/>
        <c:lblAlgn val="ctr"/>
        <c:lblOffset val="100"/>
        <c:noMultiLvlLbl val="0"/>
      </c:catAx>
      <c:valAx>
        <c:axId val="-161338292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133720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4446570914979E-2"/>
          <c:y val="2.5325014933057301E-2"/>
          <c:w val="0.96527777398050896"/>
          <c:h val="0.78497775223723942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('C-Mcp'!$E$18,'C-Mcp'!$E$36,'C-Mcp'!$E$54,'C-Mcp'!$E$74)</c:f>
              <c:numCache>
                <c:formatCode>0</c:formatCode>
                <c:ptCount val="4"/>
                <c:pt idx="0">
                  <c:v>567.29999999999995</c:v>
                </c:pt>
                <c:pt idx="1">
                  <c:v>597</c:v>
                </c:pt>
                <c:pt idx="2">
                  <c:v>733.8</c:v>
                </c:pt>
                <c:pt idx="3">
                  <c:v>564.79999999999995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1B-4733-B7AF-918CEAC168CF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('C-Mcp'!$H$18,'C-Mcp'!$H$36,'C-Mcp'!$H$54,'C-Mcp'!$H$74)</c:f>
              <c:numCache>
                <c:formatCode>0</c:formatCode>
                <c:ptCount val="4"/>
                <c:pt idx="0">
                  <c:v>521</c:v>
                </c:pt>
                <c:pt idx="1">
                  <c:v>383.2</c:v>
                </c:pt>
                <c:pt idx="2">
                  <c:v>498.6</c:v>
                </c:pt>
                <c:pt idx="3">
                  <c:v>494.6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1B-4733-B7AF-918CEAC168C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3731200"/>
        <c:axId val="483728848"/>
      </c:barChart>
      <c:catAx>
        <c:axId val="48373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3728848"/>
        <c:crosses val="autoZero"/>
        <c:auto val="1"/>
        <c:lblAlgn val="ctr"/>
        <c:lblOffset val="100"/>
        <c:noMultiLvlLbl val="0"/>
      </c:catAx>
      <c:valAx>
        <c:axId val="4837288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373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27280481985"/>
          <c:y val="0.91500239744683254"/>
          <c:w val="0.23494534502901848"/>
          <c:h val="5.2765765365640101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00832158149273E-2"/>
          <c:y val="9.1697501036856005E-2"/>
          <c:w val="0.97363552362439543"/>
          <c:h val="0.71884625283948422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('C-Mcp'!$E$92,'C-Mcp'!$E$104,'C-Mcp'!$E$115,'C-Mcp'!$E$138)</c:f>
              <c:numCache>
                <c:formatCode>0</c:formatCode>
                <c:ptCount val="4"/>
                <c:pt idx="0">
                  <c:v>1285</c:v>
                </c:pt>
                <c:pt idx="1">
                  <c:v>920</c:v>
                </c:pt>
                <c:pt idx="2">
                  <c:v>866</c:v>
                </c:pt>
                <c:pt idx="3">
                  <c:v>1149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3-4F8E-AD60-DF5FD83622AF}"/>
            </c:ext>
          </c:extLst>
        </c:ser>
        <c:ser>
          <c:idx val="1"/>
          <c:order val="1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('C-Mcp'!$H$92,'C-Mcp'!$H$104,'C-Mcp'!$H$115,'C-Mcp'!$H$138)</c:f>
              <c:numCache>
                <c:formatCode>0</c:formatCode>
                <c:ptCount val="4"/>
                <c:pt idx="0">
                  <c:v>707</c:v>
                </c:pt>
                <c:pt idx="1">
                  <c:v>761</c:v>
                </c:pt>
                <c:pt idx="2">
                  <c:v>794</c:v>
                </c:pt>
                <c:pt idx="3">
                  <c:v>1092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13-4F8E-AD60-DF5FD83622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3730416"/>
        <c:axId val="483729632"/>
      </c:barChart>
      <c:catAx>
        <c:axId val="48373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483729632"/>
        <c:crosses val="autoZero"/>
        <c:auto val="1"/>
        <c:lblAlgn val="ctr"/>
        <c:lblOffset val="100"/>
        <c:noMultiLvlLbl val="0"/>
      </c:catAx>
      <c:valAx>
        <c:axId val="48372963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837304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7786948589926633"/>
          <c:y val="0.89356820088797917"/>
          <c:w val="0.24426091894130839"/>
          <c:h val="5.2646962694707811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lang="en-US" sz="900" b="0" i="0" u="none" strike="noStrike" kern="1200" baseline="0"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22226019491036E-2"/>
          <c:y val="9.1904424807637747E-2"/>
          <c:w val="0.94999999453193273"/>
          <c:h val="0.70439815926842064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('C-Mcp'!$E$156,'C-Mcp'!$E$169,'C-Mcp'!$E$181,'C-Mcp'!$E$206)</c:f>
              <c:numCache>
                <c:formatCode>0</c:formatCode>
                <c:ptCount val="4"/>
                <c:pt idx="0">
                  <c:v>257.5</c:v>
                </c:pt>
                <c:pt idx="1">
                  <c:v>506</c:v>
                </c:pt>
                <c:pt idx="2">
                  <c:v>440</c:v>
                </c:pt>
                <c:pt idx="3">
                  <c:v>600.5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69-4596-8E3E-BAAF36E0EED8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('C-Mcp'!$H$156,'C-Mcp'!$H$169,'C-Mcp'!$H$181,'C-Mcp'!$H$206)</c:f>
              <c:numCache>
                <c:formatCode>0</c:formatCode>
                <c:ptCount val="4"/>
                <c:pt idx="0">
                  <c:v>173</c:v>
                </c:pt>
                <c:pt idx="1">
                  <c:v>378.5</c:v>
                </c:pt>
                <c:pt idx="2">
                  <c:v>363.5</c:v>
                </c:pt>
                <c:pt idx="3">
                  <c:v>303.5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69-4596-8E3E-BAAF36E0EE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3730808"/>
        <c:axId val="483725320"/>
      </c:barChart>
      <c:catAx>
        <c:axId val="483730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483725320"/>
        <c:crosses val="autoZero"/>
        <c:auto val="1"/>
        <c:lblAlgn val="ctr"/>
        <c:lblOffset val="100"/>
        <c:noMultiLvlLbl val="0"/>
      </c:catAx>
      <c:valAx>
        <c:axId val="48372532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837308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1308283170197191"/>
          <c:y val="0.89328234491147573"/>
          <c:w val="0.23494534502901848"/>
          <c:h val="5.2765765365640101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0002734033546E-2"/>
          <c:y val="9.3103791506097822E-2"/>
          <c:w val="0.95972221781739042"/>
          <c:h val="0.70054051036284271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('C-Mcp'!$E$224,'C-Mcp'!$E$237,'C-Mcp'!$E$252,'C-Mcp'!$E$278)</c:f>
              <c:numCache>
                <c:formatCode>0</c:formatCode>
                <c:ptCount val="4"/>
                <c:pt idx="0">
                  <c:v>512.66666666666663</c:v>
                </c:pt>
                <c:pt idx="1">
                  <c:v>653</c:v>
                </c:pt>
                <c:pt idx="2">
                  <c:v>520</c:v>
                </c:pt>
                <c:pt idx="3">
                  <c:v>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4-48F2-B7B9-461F374931A8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('C-Mcp'!$H$224,'C-Mcp'!$H$237,'C-Mcp'!$H$252,'C-Mcp'!$H$278)</c:f>
              <c:numCache>
                <c:formatCode>0</c:formatCode>
                <c:ptCount val="4"/>
                <c:pt idx="0">
                  <c:v>453.33333333333331</c:v>
                </c:pt>
                <c:pt idx="1">
                  <c:v>496.66666666666669</c:v>
                </c:pt>
                <c:pt idx="2">
                  <c:v>398.33333333333337</c:v>
                </c:pt>
                <c:pt idx="3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4-48F2-B7B9-461F374931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3727672"/>
        <c:axId val="483728064"/>
      </c:barChart>
      <c:catAx>
        <c:axId val="48372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483728064"/>
        <c:crosses val="autoZero"/>
        <c:auto val="1"/>
        <c:lblAlgn val="ctr"/>
        <c:lblOffset val="100"/>
        <c:noMultiLvlLbl val="0"/>
      </c:catAx>
      <c:valAx>
        <c:axId val="48372806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837276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252727280481985"/>
          <c:y val="0.89094590048086175"/>
          <c:w val="0.23494534502901848"/>
          <c:h val="5.3454366615588264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('C-Cto'!$E$13,'C-Cto'!$E$26,'C-Cto'!$E$39,'C-Cto'!$E$66)</c:f>
              <c:numCache>
                <c:formatCode>0</c:formatCode>
                <c:ptCount val="4"/>
                <c:pt idx="0">
                  <c:v>264</c:v>
                </c:pt>
                <c:pt idx="1">
                  <c:v>234.5</c:v>
                </c:pt>
                <c:pt idx="2">
                  <c:v>243.25</c:v>
                </c:pt>
                <c:pt idx="3">
                  <c:v>218.5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2-4172-A22F-5043EE217FC2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('C-Cto'!$G$13,'C-Cto'!$G$26,'C-Cto'!$H$39,'C-Cto'!$H$66)</c:f>
              <c:numCache>
                <c:formatCode>0</c:formatCode>
                <c:ptCount val="4"/>
                <c:pt idx="0">
                  <c:v>228.5</c:v>
                </c:pt>
                <c:pt idx="1">
                  <c:v>198</c:v>
                </c:pt>
                <c:pt idx="2">
                  <c:v>202</c:v>
                </c:pt>
                <c:pt idx="3">
                  <c:v>175.25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82-4172-A22F-5043EE217FC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728912"/>
        <c:axId val="482726168"/>
      </c:barChart>
      <c:catAx>
        <c:axId val="48272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726168"/>
        <c:crosses val="autoZero"/>
        <c:auto val="1"/>
        <c:lblAlgn val="ctr"/>
        <c:lblOffset val="100"/>
        <c:noMultiLvlLbl val="0"/>
      </c:catAx>
      <c:valAx>
        <c:axId val="482726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72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'C-Cto'!$D$83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0BB0-4270-BA14-A51BD5D52A2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B0-4270-BA14-A51BD5D52A2A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BB0-4270-BA14-A51BD5D52A2A}"/>
              </c:ext>
            </c:extLst>
          </c:dPt>
          <c:dLbls>
            <c:dLbl>
              <c:idx val="8"/>
              <c:layout>
                <c:manualLayout>
                  <c:x val="-4.0858018386108275E-3"/>
                  <c:y val="4.7619047619047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0-4270-BA14-A51BD5D52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'C-Cto'!$C$84:$C$104</c:f>
              <c:strCache>
                <c:ptCount val="21"/>
                <c:pt idx="0">
                  <c:v>Arauca</c:v>
                </c:pt>
                <c:pt idx="1">
                  <c:v>Cartagena</c:v>
                </c:pt>
                <c:pt idx="2">
                  <c:v>Tunja</c:v>
                </c:pt>
                <c:pt idx="3">
                  <c:v>Manizales</c:v>
                </c:pt>
                <c:pt idx="4">
                  <c:v>Florencia</c:v>
                </c:pt>
                <c:pt idx="5">
                  <c:v>Yopal </c:v>
                </c:pt>
                <c:pt idx="6">
                  <c:v>Popayán</c:v>
                </c:pt>
                <c:pt idx="7">
                  <c:v>Valledupar</c:v>
                </c:pt>
                <c:pt idx="8">
                  <c:v>Quibdó</c:v>
                </c:pt>
                <c:pt idx="9">
                  <c:v>Montería</c:v>
                </c:pt>
                <c:pt idx="10">
                  <c:v>Riohacha</c:v>
                </c:pt>
                <c:pt idx="11">
                  <c:v>Neiva</c:v>
                </c:pt>
                <c:pt idx="12">
                  <c:v>S. Marta</c:v>
                </c:pt>
                <c:pt idx="13">
                  <c:v>Villavicencio</c:v>
                </c:pt>
                <c:pt idx="14">
                  <c:v>Pasto</c:v>
                </c:pt>
                <c:pt idx="15">
                  <c:v>Cúcuta</c:v>
                </c:pt>
                <c:pt idx="16">
                  <c:v>Armenia</c:v>
                </c:pt>
                <c:pt idx="17">
                  <c:v>Pereira</c:v>
                </c:pt>
                <c:pt idx="18">
                  <c:v>Bucaramanga</c:v>
                </c:pt>
                <c:pt idx="19">
                  <c:v>Sincelejo</c:v>
                </c:pt>
                <c:pt idx="20">
                  <c:v>Ibagué</c:v>
                </c:pt>
              </c:strCache>
            </c:strRef>
          </c:cat>
          <c:val>
            <c:numRef>
              <c:f>'C-Cto'!$D$84:$D$104</c:f>
              <c:numCache>
                <c:formatCode>0</c:formatCode>
                <c:ptCount val="21"/>
                <c:pt idx="0">
                  <c:v>120</c:v>
                </c:pt>
                <c:pt idx="1">
                  <c:v>290.875</c:v>
                </c:pt>
                <c:pt idx="2">
                  <c:v>201.25</c:v>
                </c:pt>
                <c:pt idx="3">
                  <c:v>133.66666666666666</c:v>
                </c:pt>
                <c:pt idx="4">
                  <c:v>113</c:v>
                </c:pt>
                <c:pt idx="5">
                  <c:v>247</c:v>
                </c:pt>
                <c:pt idx="6">
                  <c:v>114</c:v>
                </c:pt>
                <c:pt idx="7">
                  <c:v>257.8</c:v>
                </c:pt>
                <c:pt idx="8">
                  <c:v>259</c:v>
                </c:pt>
                <c:pt idx="9">
                  <c:v>296.5</c:v>
                </c:pt>
                <c:pt idx="10">
                  <c:v>99.5</c:v>
                </c:pt>
                <c:pt idx="11">
                  <c:v>221</c:v>
                </c:pt>
                <c:pt idx="12">
                  <c:v>204.8</c:v>
                </c:pt>
                <c:pt idx="13">
                  <c:v>286.2</c:v>
                </c:pt>
                <c:pt idx="14">
                  <c:v>240.75</c:v>
                </c:pt>
                <c:pt idx="15">
                  <c:v>196.83333333333334</c:v>
                </c:pt>
                <c:pt idx="16">
                  <c:v>254</c:v>
                </c:pt>
                <c:pt idx="17">
                  <c:v>216.2</c:v>
                </c:pt>
                <c:pt idx="18">
                  <c:v>283.33333333333331</c:v>
                </c:pt>
                <c:pt idx="19">
                  <c:v>102.83333333333333</c:v>
                </c:pt>
                <c:pt idx="20">
                  <c:v>191.5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B0-4270-BA14-A51BD5D52A2A}"/>
            </c:ext>
          </c:extLst>
        </c:ser>
        <c:ser>
          <c:idx val="1"/>
          <c:order val="1"/>
          <c:tx>
            <c:strRef>
              <c:f>'C-Cto'!$E$83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0BB0-4270-BA14-A51BD5D52A2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BB0-4270-BA14-A51BD5D52A2A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BB0-4270-BA14-A51BD5D52A2A}"/>
              </c:ext>
            </c:extLst>
          </c:dPt>
          <c:dLbls>
            <c:dLbl>
              <c:idx val="1"/>
              <c:layout>
                <c:manualLayout>
                  <c:x val="8.171603677221642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B0-4270-BA14-A51BD5D52A2A}"/>
                </c:ext>
              </c:extLst>
            </c:dLbl>
            <c:dLbl>
              <c:idx val="2"/>
              <c:layout>
                <c:manualLayout>
                  <c:x val="6.8096697310180455E-3"/>
                  <c:y val="2.38095238095242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B0-4270-BA14-A51BD5D52A2A}"/>
                </c:ext>
              </c:extLst>
            </c:dLbl>
            <c:dLbl>
              <c:idx val="7"/>
              <c:layout>
                <c:manualLayout>
                  <c:x val="5.4477357848144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BB0-4270-BA14-A51BD5D52A2A}"/>
                </c:ext>
              </c:extLst>
            </c:dLbl>
            <c:dLbl>
              <c:idx val="12"/>
              <c:layout>
                <c:manualLayout>
                  <c:x val="2.7238678924071183E-3"/>
                  <c:y val="1.1904761904761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B0-4270-BA14-A51BD5D52A2A}"/>
                </c:ext>
              </c:extLst>
            </c:dLbl>
            <c:dLbl>
              <c:idx val="13"/>
              <c:layout>
                <c:manualLayout>
                  <c:x val="9.53353762342526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B0-4270-BA14-A51BD5D52A2A}"/>
                </c:ext>
              </c:extLst>
            </c:dLbl>
            <c:dLbl>
              <c:idx val="14"/>
              <c:layout>
                <c:manualLayout>
                  <c:x val="2.72386789240721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B0-4270-BA14-A51BD5D52A2A}"/>
                </c:ext>
              </c:extLst>
            </c:dLbl>
            <c:dLbl>
              <c:idx val="15"/>
              <c:layout>
                <c:manualLayout>
                  <c:x val="8.171603677221554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0-4270-BA14-A51BD5D52A2A}"/>
                </c:ext>
              </c:extLst>
            </c:dLbl>
            <c:dLbl>
              <c:idx val="17"/>
              <c:layout>
                <c:manualLayout>
                  <c:x val="4.08580183861082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B0-4270-BA14-A51BD5D52A2A}"/>
                </c:ext>
              </c:extLst>
            </c:dLbl>
            <c:dLbl>
              <c:idx val="18"/>
              <c:layout>
                <c:manualLayout>
                  <c:x val="6.80966973101794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BB0-4270-BA14-A51BD5D52A2A}"/>
                </c:ext>
              </c:extLst>
            </c:dLbl>
            <c:dLbl>
              <c:idx val="19"/>
              <c:layout>
                <c:manualLayout>
                  <c:x val="8.171603677221655E-3"/>
                  <c:y val="-2.182514469946284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BB0-4270-BA14-A51BD5D52A2A}"/>
                </c:ext>
              </c:extLst>
            </c:dLbl>
            <c:dLbl>
              <c:idx val="22"/>
              <c:layout>
                <c:manualLayout>
                  <c:x val="4.08580183861082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BB0-4270-BA14-A51BD5D52A2A}"/>
                </c:ext>
              </c:extLst>
            </c:dLbl>
            <c:dLbl>
              <c:idx val="25"/>
              <c:layout>
                <c:manualLayout>
                  <c:x val="4.0858018386107278E-3"/>
                  <c:y val="-4.36502893989256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BB0-4270-BA14-A51BD5D52A2A}"/>
                </c:ext>
              </c:extLst>
            </c:dLbl>
            <c:dLbl>
              <c:idx val="26"/>
              <c:layout>
                <c:manualLayout>
                  <c:x val="4.0858018386108275E-3"/>
                  <c:y val="-8.73005787978513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BB0-4270-BA14-A51BD5D52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'C-Cto'!$C$84:$C$104</c:f>
              <c:strCache>
                <c:ptCount val="21"/>
                <c:pt idx="0">
                  <c:v>Arauca</c:v>
                </c:pt>
                <c:pt idx="1">
                  <c:v>Cartagena</c:v>
                </c:pt>
                <c:pt idx="2">
                  <c:v>Tunja</c:v>
                </c:pt>
                <c:pt idx="3">
                  <c:v>Manizales</c:v>
                </c:pt>
                <c:pt idx="4">
                  <c:v>Florencia</c:v>
                </c:pt>
                <c:pt idx="5">
                  <c:v>Yopal </c:v>
                </c:pt>
                <c:pt idx="6">
                  <c:v>Popayán</c:v>
                </c:pt>
                <c:pt idx="7">
                  <c:v>Valledupar</c:v>
                </c:pt>
                <c:pt idx="8">
                  <c:v>Quibdó</c:v>
                </c:pt>
                <c:pt idx="9">
                  <c:v>Montería</c:v>
                </c:pt>
                <c:pt idx="10">
                  <c:v>Riohacha</c:v>
                </c:pt>
                <c:pt idx="11">
                  <c:v>Neiva</c:v>
                </c:pt>
                <c:pt idx="12">
                  <c:v>S. Marta</c:v>
                </c:pt>
                <c:pt idx="13">
                  <c:v>Villavicencio</c:v>
                </c:pt>
                <c:pt idx="14">
                  <c:v>Pasto</c:v>
                </c:pt>
                <c:pt idx="15">
                  <c:v>Cúcuta</c:v>
                </c:pt>
                <c:pt idx="16">
                  <c:v>Armenia</c:v>
                </c:pt>
                <c:pt idx="17">
                  <c:v>Pereira</c:v>
                </c:pt>
                <c:pt idx="18">
                  <c:v>Bucaramanga</c:v>
                </c:pt>
                <c:pt idx="19">
                  <c:v>Sincelejo</c:v>
                </c:pt>
                <c:pt idx="20">
                  <c:v>Ibagué</c:v>
                </c:pt>
              </c:strCache>
            </c:strRef>
          </c:cat>
          <c:val>
            <c:numRef>
              <c:f>'C-Cto'!$E$84:$E$104</c:f>
              <c:numCache>
                <c:formatCode>0</c:formatCode>
                <c:ptCount val="21"/>
                <c:pt idx="0">
                  <c:v>63</c:v>
                </c:pt>
                <c:pt idx="1">
                  <c:v>156.875</c:v>
                </c:pt>
                <c:pt idx="2">
                  <c:v>116.5</c:v>
                </c:pt>
                <c:pt idx="3">
                  <c:v>77.166666666666671</c:v>
                </c:pt>
                <c:pt idx="4">
                  <c:v>69.5</c:v>
                </c:pt>
                <c:pt idx="5">
                  <c:v>180.33333333333334</c:v>
                </c:pt>
                <c:pt idx="6">
                  <c:v>66</c:v>
                </c:pt>
                <c:pt idx="7">
                  <c:v>153</c:v>
                </c:pt>
                <c:pt idx="8">
                  <c:v>116</c:v>
                </c:pt>
                <c:pt idx="9">
                  <c:v>201.75</c:v>
                </c:pt>
                <c:pt idx="10">
                  <c:v>65.5</c:v>
                </c:pt>
                <c:pt idx="11">
                  <c:v>146</c:v>
                </c:pt>
                <c:pt idx="12">
                  <c:v>145.19999999999999</c:v>
                </c:pt>
                <c:pt idx="13">
                  <c:v>192.6</c:v>
                </c:pt>
                <c:pt idx="14">
                  <c:v>165.75</c:v>
                </c:pt>
                <c:pt idx="15">
                  <c:v>159</c:v>
                </c:pt>
                <c:pt idx="16">
                  <c:v>141</c:v>
                </c:pt>
                <c:pt idx="17">
                  <c:v>170</c:v>
                </c:pt>
                <c:pt idx="18">
                  <c:v>171.91666666666666</c:v>
                </c:pt>
                <c:pt idx="19">
                  <c:v>83</c:v>
                </c:pt>
                <c:pt idx="20">
                  <c:v>139.5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BB0-4270-BA14-A51BD5D52A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82728520"/>
        <c:axId val="482724992"/>
      </c:barChart>
      <c:catAx>
        <c:axId val="482728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CO"/>
          </a:p>
        </c:txPr>
        <c:crossAx val="482724992"/>
        <c:crosses val="autoZero"/>
        <c:auto val="1"/>
        <c:lblAlgn val="ctr"/>
        <c:lblOffset val="100"/>
        <c:noMultiLvlLbl val="0"/>
      </c:catAx>
      <c:valAx>
        <c:axId val="4827249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4827285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('C-Cto'!$E$132,'C-Cto'!$E$144,'C-Cto'!$E$158,'C-Cto'!$E$182)</c:f>
              <c:numCache>
                <c:formatCode>0</c:formatCode>
                <c:ptCount val="4"/>
                <c:pt idx="0">
                  <c:v>69.5</c:v>
                </c:pt>
                <c:pt idx="1">
                  <c:v>117</c:v>
                </c:pt>
                <c:pt idx="2">
                  <c:v>102.5</c:v>
                </c:pt>
                <c:pt idx="3">
                  <c:v>104.5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19-4CF7-A966-7F9E02E6C63A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('C-Cto'!$H$132,'C-Cto'!$H$144,'C-Cto'!$H$158,'C-Cto'!$H$182)</c:f>
              <c:numCache>
                <c:formatCode>0</c:formatCode>
                <c:ptCount val="4"/>
                <c:pt idx="0">
                  <c:v>96.5</c:v>
                </c:pt>
                <c:pt idx="1">
                  <c:v>101.5</c:v>
                </c:pt>
                <c:pt idx="2">
                  <c:v>72.5</c:v>
                </c:pt>
                <c:pt idx="3">
                  <c:v>65.5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19-4CF7-A966-7F9E02E6C63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722640"/>
        <c:axId val="482723032"/>
      </c:barChart>
      <c:catAx>
        <c:axId val="48272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723032"/>
        <c:crosses val="autoZero"/>
        <c:auto val="1"/>
        <c:lblAlgn val="ctr"/>
        <c:lblOffset val="100"/>
        <c:noMultiLvlLbl val="0"/>
      </c:catAx>
      <c:valAx>
        <c:axId val="482723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72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('C-Cto'!$E$199,'C-Cto'!$E$211,'C-Cto'!$E$225,'C-Cto'!$E$249)</c:f>
              <c:numCache>
                <c:formatCode>0</c:formatCode>
                <c:ptCount val="4"/>
                <c:pt idx="0">
                  <c:v>105.5</c:v>
                </c:pt>
                <c:pt idx="1">
                  <c:v>125</c:v>
                </c:pt>
                <c:pt idx="2">
                  <c:v>119.5</c:v>
                </c:pt>
                <c:pt idx="3">
                  <c:v>107.5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1-47BE-91BA-E2A3156516AE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('C-Cto'!$H$199,'C-Cto'!$H$211,'C-Cto'!$H$225,'C-Cto'!$H$249)</c:f>
              <c:numCache>
                <c:formatCode>0</c:formatCode>
                <c:ptCount val="4"/>
                <c:pt idx="0">
                  <c:v>105.5</c:v>
                </c:pt>
                <c:pt idx="1">
                  <c:v>71.5</c:v>
                </c:pt>
                <c:pt idx="2">
                  <c:v>79.5</c:v>
                </c:pt>
                <c:pt idx="3">
                  <c:v>70.5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31-47BE-91BA-E2A3156516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2723424"/>
        <c:axId val="482724208"/>
      </c:barChart>
      <c:catAx>
        <c:axId val="48272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2724208"/>
        <c:crosses val="autoZero"/>
        <c:auto val="1"/>
        <c:lblAlgn val="ctr"/>
        <c:lblOffset val="100"/>
        <c:noMultiLvlLbl val="0"/>
      </c:catAx>
      <c:valAx>
        <c:axId val="4827242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272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'[Copia de 2019-4T COMP.xlsx]consol'!$C$7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942934408523671E-2"/>
                  <c:y val="8.1041965699465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E1-4FB6-9B58-ABFBDE447175}"/>
                </c:ext>
              </c:extLst>
            </c:dLbl>
            <c:dLbl>
              <c:idx val="1"/>
              <c:layout>
                <c:manualLayout>
                  <c:x val="-1.0780962658403526E-2"/>
                  <c:y val="8.1041965699466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E1-4FB6-9B58-ABFBDE447175}"/>
                </c:ext>
              </c:extLst>
            </c:dLbl>
            <c:dLbl>
              <c:idx val="2"/>
              <c:layout>
                <c:manualLayout>
                  <c:x val="3.8567496877589119E-3"/>
                  <c:y val="1.7478152996870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E1-4FB6-9B58-ABFBDE447175}"/>
                </c:ext>
              </c:extLst>
            </c:dLbl>
            <c:dLbl>
              <c:idx val="3"/>
              <c:layout>
                <c:manualLayout>
                  <c:x val="-1.0517382993132542E-2"/>
                  <c:y val="5.2433974867765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E1-4FB6-9B58-ABFBDE447175}"/>
                </c:ext>
              </c:extLst>
            </c:dLbl>
            <c:dLbl>
              <c:idx val="4"/>
              <c:layout>
                <c:manualLayout>
                  <c:x val="-9.924493731040776E-3"/>
                  <c:y val="4.2899064677869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E1-4FB6-9B58-ABFBDE447175}"/>
                </c:ext>
              </c:extLst>
            </c:dLbl>
            <c:dLbl>
              <c:idx val="5"/>
              <c:layout>
                <c:manualLayout>
                  <c:x val="-1.1103408888877743E-2"/>
                  <c:y val="3.4956526622179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E1-4FB6-9B58-ABFBDE447175}"/>
                </c:ext>
              </c:extLst>
            </c:dLbl>
            <c:dLbl>
              <c:idx val="6"/>
              <c:layout>
                <c:manualLayout>
                  <c:x val="-8.1291294862493729E-3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E1-4FB6-9B58-ABFBDE447175}"/>
                </c:ext>
              </c:extLst>
            </c:dLbl>
            <c:dLbl>
              <c:idx val="7"/>
              <c:layout>
                <c:manualLayout>
                  <c:x val="-1.0813827624178426E-2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E1-4FB6-9B58-ABFBDE447175}"/>
                </c:ext>
              </c:extLst>
            </c:dLbl>
            <c:dLbl>
              <c:idx val="8"/>
              <c:layout>
                <c:manualLayout>
                  <c:x val="-7.5431035905041107E-3"/>
                  <c:y val="6.5941784216513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E1-4FB6-9B58-ABFBDE447175}"/>
                </c:ext>
              </c:extLst>
            </c:dLbl>
            <c:dLbl>
              <c:idx val="9"/>
              <c:layout>
                <c:manualLayout>
                  <c:x val="-1.0895594075172604E-2"/>
                  <c:y val="6.99130532443587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0E1-4FB6-9B58-ABFBDE447175}"/>
                </c:ext>
              </c:extLst>
            </c:dLbl>
            <c:dLbl>
              <c:idx val="10"/>
              <c:layout>
                <c:manualLayout>
                  <c:x val="-8.3812262116712329E-3"/>
                  <c:y val="2.93920703946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E1-4FB6-9B58-ABFBDE447175}"/>
                </c:ext>
              </c:extLst>
            </c:dLbl>
            <c:dLbl>
              <c:idx val="11"/>
              <c:layout>
                <c:manualLayout>
                  <c:x val="-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E1-4FB6-9B58-ABFBDE447175}"/>
                </c:ext>
              </c:extLst>
            </c:dLbl>
            <c:dLbl>
              <c:idx val="12"/>
              <c:layout>
                <c:manualLayout>
                  <c:x val="-1.0517382993132542E-2"/>
                  <c:y val="1.985528159636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0E1-4FB6-9B58-ABFBDE447175}"/>
                </c:ext>
              </c:extLst>
            </c:dLbl>
            <c:dLbl>
              <c:idx val="14"/>
              <c:layout>
                <c:manualLayout>
                  <c:x val="-9.5975599148784181E-3"/>
                  <c:y val="1.191380708353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0E1-4FB6-9B58-ABFBDE447175}"/>
                </c:ext>
              </c:extLst>
            </c:dLbl>
            <c:dLbl>
              <c:idx val="15"/>
              <c:layout>
                <c:manualLayout>
                  <c:x val="-9.2193488328384792E-3"/>
                  <c:y val="5.2434789933268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E1-4FB6-9B58-ABFBDE447175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0E1-4FB6-9B58-ABFBDE447175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0E1-4FB6-9B58-ABFBDE447175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COMP.xlsx]consol'!$C$8:$C$26</c:f>
              <c:numCache>
                <c:formatCode>0%</c:formatCode>
                <c:ptCount val="19"/>
                <c:pt idx="0">
                  <c:v>0.81</c:v>
                </c:pt>
                <c:pt idx="1">
                  <c:v>0.77</c:v>
                </c:pt>
                <c:pt idx="2">
                  <c:v>1.28</c:v>
                </c:pt>
                <c:pt idx="3">
                  <c:v>1.02</c:v>
                </c:pt>
                <c:pt idx="4">
                  <c:v>1.25</c:v>
                </c:pt>
                <c:pt idx="5">
                  <c:v>1.19</c:v>
                </c:pt>
                <c:pt idx="6">
                  <c:v>0.66</c:v>
                </c:pt>
                <c:pt idx="7">
                  <c:v>1.21</c:v>
                </c:pt>
                <c:pt idx="8">
                  <c:v>0.93</c:v>
                </c:pt>
                <c:pt idx="9">
                  <c:v>1.61</c:v>
                </c:pt>
                <c:pt idx="10">
                  <c:v>0.88</c:v>
                </c:pt>
                <c:pt idx="11">
                  <c:v>0.88</c:v>
                </c:pt>
                <c:pt idx="12">
                  <c:v>1.22</c:v>
                </c:pt>
                <c:pt idx="13">
                  <c:v>0.86</c:v>
                </c:pt>
                <c:pt idx="14">
                  <c:v>0.93</c:v>
                </c:pt>
                <c:pt idx="15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0E1-4FB6-9B58-ABFBDE447175}"/>
            </c:ext>
          </c:extLst>
        </c:ser>
        <c:ser>
          <c:idx val="1"/>
          <c:order val="1"/>
          <c:tx>
            <c:strRef>
              <c:f>'[Copia de 2019-4T COMP.xlsx]consol'!$D$7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007146480208362E-2"/>
                  <c:y val="5.8808602274960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0E1-4FB6-9B58-ABFBDE447175}"/>
                </c:ext>
              </c:extLst>
            </c:dLbl>
            <c:dLbl>
              <c:idx val="1"/>
              <c:layout>
                <c:manualLayout>
                  <c:x val="-1.5838471728936099E-2"/>
                  <c:y val="8.9793859869294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0E1-4FB6-9B58-ABFBDE447175}"/>
                </c:ext>
              </c:extLst>
            </c:dLbl>
            <c:dLbl>
              <c:idx val="2"/>
              <c:layout>
                <c:manualLayout>
                  <c:x val="-7.6207124253460457E-3"/>
                  <c:y val="8.50387597558776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2.7135551515038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0E1-4FB6-9B58-ABFBDE447175}"/>
                </c:ext>
              </c:extLst>
            </c:dLbl>
            <c:dLbl>
              <c:idx val="3"/>
              <c:layout>
                <c:manualLayout>
                  <c:x val="2.6337508415873014E-3"/>
                  <c:y val="1.15839276046147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0E1-4FB6-9B58-ABFBDE447175}"/>
                </c:ext>
              </c:extLst>
            </c:dLbl>
            <c:dLbl>
              <c:idx val="4"/>
              <c:layout>
                <c:manualLayout>
                  <c:x val="-1.8161523255526956E-3"/>
                  <c:y val="2.2258888453072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0E1-4FB6-9B58-ABFBDE447175}"/>
                </c:ext>
              </c:extLst>
            </c:dLbl>
            <c:dLbl>
              <c:idx val="5"/>
              <c:layout>
                <c:manualLayout>
                  <c:x val="-3.4854682076331986E-3"/>
                  <c:y val="3.1794613708471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0E1-4FB6-9B58-ABFBDE447175}"/>
                </c:ext>
              </c:extLst>
            </c:dLbl>
            <c:dLbl>
              <c:idx val="6"/>
              <c:layout>
                <c:manualLayout>
                  <c:x val="-7.1718218687177922E-3"/>
                  <c:y val="8.5796002270024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0E1-4FB6-9B58-ABFBDE447175}"/>
                </c:ext>
              </c:extLst>
            </c:dLbl>
            <c:dLbl>
              <c:idx val="7"/>
              <c:layout>
                <c:manualLayout>
                  <c:x val="-1.5810160342756515E-3"/>
                  <c:y val="1.98669805677957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0E1-4FB6-9B58-ABFBDE447175}"/>
                </c:ext>
              </c:extLst>
            </c:dLbl>
            <c:dLbl>
              <c:idx val="8"/>
              <c:layout>
                <c:manualLayout>
                  <c:x val="-1.1703227511223315E-2"/>
                  <c:y val="1.98797430820791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0E1-4FB6-9B58-ABFBDE447175}"/>
                </c:ext>
              </c:extLst>
            </c:dLbl>
            <c:dLbl>
              <c:idx val="9"/>
              <c:layout>
                <c:manualLayout>
                  <c:x val="-1.2233290573681074E-3"/>
                  <c:y val="2.4661431766919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0E1-4FB6-9B58-ABFBDE447175}"/>
                </c:ext>
              </c:extLst>
            </c:dLbl>
            <c:dLbl>
              <c:idx val="10"/>
              <c:layout>
                <c:manualLayout>
                  <c:x val="-1.0479964447762325E-2"/>
                  <c:y val="5.0866064219270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0E1-4FB6-9B58-ABFBDE447175}"/>
                </c:ext>
              </c:extLst>
            </c:dLbl>
            <c:dLbl>
              <c:idx val="11"/>
              <c:layout>
                <c:manualLayout>
                  <c:x val="-1.1406782880177374E-2"/>
                  <c:y val="1.5335756225767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3.52397480849847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E0E1-4FB6-9B58-ABFBDE447175}"/>
                </c:ext>
              </c:extLst>
            </c:dLbl>
            <c:dLbl>
              <c:idx val="12"/>
              <c:layout>
                <c:manualLayout>
                  <c:x val="9.3886891986584235E-3"/>
                  <c:y val="2.5371878395360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0E1-4FB6-9B58-ABFBDE447175}"/>
                </c:ext>
              </c:extLst>
            </c:dLbl>
            <c:dLbl>
              <c:idx val="13"/>
              <c:layout>
                <c:manualLayout>
                  <c:x val="-8.3438076663010161E-3"/>
                  <c:y val="3.0199299423049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0E1-4FB6-9B58-ABFBDE447175}"/>
                </c:ext>
              </c:extLst>
            </c:dLbl>
            <c:dLbl>
              <c:idx val="14"/>
              <c:layout>
                <c:manualLayout>
                  <c:x val="1.6762452423342467E-3"/>
                  <c:y val="2.7013988566487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0E1-4FB6-9B58-ABFBDE447175}"/>
                </c:ext>
              </c:extLst>
            </c:dLbl>
            <c:dLbl>
              <c:idx val="15"/>
              <c:layout>
                <c:manualLayout>
                  <c:x val="-6.466676970515374E-3"/>
                  <c:y val="3.5765882736317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0E1-4FB6-9B58-ABFBDE447175}"/>
                </c:ext>
              </c:extLst>
            </c:dLbl>
            <c:dLbl>
              <c:idx val="16"/>
              <c:layout>
                <c:manualLayout>
                  <c:x val="-4.3235908288004445E-3"/>
                  <c:y val="5.0866064219270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0E1-4FB6-9B58-ABFBDE447175}"/>
                </c:ext>
              </c:extLst>
            </c:dLbl>
            <c:dLbl>
              <c:idx val="17"/>
              <c:layout>
                <c:manualLayout>
                  <c:x val="-8.2621072092141402E-3"/>
                  <c:y val="5.4811808218548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0E1-4FB6-9B58-ABFBDE447175}"/>
                </c:ext>
              </c:extLst>
            </c:dLbl>
            <c:dLbl>
              <c:idx val="18"/>
              <c:layout>
                <c:manualLayout>
                  <c:x val="-1.1733716696339727E-2"/>
                  <c:y val="8.12305046842120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COMP.xlsx]consol'!$D$8:$D$26</c:f>
              <c:numCache>
                <c:formatCode>0%</c:formatCode>
                <c:ptCount val="19"/>
                <c:pt idx="0">
                  <c:v>1.31</c:v>
                </c:pt>
                <c:pt idx="1">
                  <c:v>1.02</c:v>
                </c:pt>
                <c:pt idx="2">
                  <c:v>1.05</c:v>
                </c:pt>
                <c:pt idx="3">
                  <c:v>0.99</c:v>
                </c:pt>
                <c:pt idx="4">
                  <c:v>1.31</c:v>
                </c:pt>
                <c:pt idx="5">
                  <c:v>2.7</c:v>
                </c:pt>
                <c:pt idx="6">
                  <c:v>0.93</c:v>
                </c:pt>
                <c:pt idx="7">
                  <c:v>1.28</c:v>
                </c:pt>
                <c:pt idx="8">
                  <c:v>1.08</c:v>
                </c:pt>
                <c:pt idx="9">
                  <c:v>1.63</c:v>
                </c:pt>
                <c:pt idx="10">
                  <c:v>1.01</c:v>
                </c:pt>
                <c:pt idx="11">
                  <c:v>1.07</c:v>
                </c:pt>
                <c:pt idx="12">
                  <c:v>1.27</c:v>
                </c:pt>
                <c:pt idx="13">
                  <c:v>1.08</c:v>
                </c:pt>
                <c:pt idx="14">
                  <c:v>0.92</c:v>
                </c:pt>
                <c:pt idx="15">
                  <c:v>1.72</c:v>
                </c:pt>
                <c:pt idx="16">
                  <c:v>2.0499999999999998</c:v>
                </c:pt>
                <c:pt idx="17">
                  <c:v>0.96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11111111111112E-2"/>
          <c:y val="9.1904441468205769E-2"/>
          <c:w val="0.97361111111111109"/>
          <c:h val="0.70439810568128836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('Prom-Cto.'!$E$11,'Prom-Cto.'!$E$23,'Prom-Cto.'!$E$37,'Prom-Cto.'!$E$61)</c:f>
              <c:numCache>
                <c:formatCode>0</c:formatCode>
                <c:ptCount val="4"/>
                <c:pt idx="0">
                  <c:v>132</c:v>
                </c:pt>
                <c:pt idx="1">
                  <c:v>126</c:v>
                </c:pt>
                <c:pt idx="2">
                  <c:v>155.5</c:v>
                </c:pt>
                <c:pt idx="3">
                  <c:v>151.5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E0-4D44-A68F-F5CE744DC35C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('Prom-Cto.'!$H$11,'Prom-Cto.'!$H$23,'Prom-Cto.'!$H$37,'Prom-Cto.'!$H$61)</c:f>
              <c:numCache>
                <c:formatCode>0</c:formatCode>
                <c:ptCount val="4"/>
                <c:pt idx="0">
                  <c:v>144.5</c:v>
                </c:pt>
                <c:pt idx="1">
                  <c:v>97.5</c:v>
                </c:pt>
                <c:pt idx="2">
                  <c:v>131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E0-4D44-A68F-F5CE744DC3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6338720"/>
        <c:axId val="526339112"/>
      </c:barChart>
      <c:catAx>
        <c:axId val="52633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526339112"/>
        <c:crosses val="autoZero"/>
        <c:auto val="1"/>
        <c:lblAlgn val="ctr"/>
        <c:lblOffset val="100"/>
        <c:noMultiLvlLbl val="0"/>
      </c:catAx>
      <c:valAx>
        <c:axId val="52633911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5263387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252734033245839"/>
          <c:y val="0.89328250684700061"/>
          <c:w val="0.23494531933508311"/>
          <c:h val="5.2765774931094918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'Prom-Cto.'!$H$78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46E-4612-AA3D-6F159590383B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E46E-4612-AA3D-6F159590383B}"/>
              </c:ext>
            </c:extLst>
          </c:dPt>
          <c:dLbls>
            <c:dLbl>
              <c:idx val="1"/>
              <c:layout>
                <c:manualLayout>
                  <c:x val="-2.450980392156874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6E-4612-AA3D-6F15959038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'Prom-Cto.'!$C$79:$C$103</c:f>
              <c:strCache>
                <c:ptCount val="25"/>
                <c:pt idx="0">
                  <c:v>  ANTIOQUIA</c:v>
                </c:pt>
                <c:pt idx="1">
                  <c:v>  ARAUCA</c:v>
                </c:pt>
                <c:pt idx="2">
                  <c:v>  BARRANQUILLA</c:v>
                </c:pt>
                <c:pt idx="3">
                  <c:v>  BUCARAMANGA</c:v>
                </c:pt>
                <c:pt idx="4">
                  <c:v>  CARTAGENA</c:v>
                </c:pt>
                <c:pt idx="5">
                  <c:v>  CÚCUTA</c:v>
                </c:pt>
                <c:pt idx="6">
                  <c:v>  CUNDINAMARCA</c:v>
                </c:pt>
                <c:pt idx="7">
                  <c:v>  FLORENCIA</c:v>
                </c:pt>
                <c:pt idx="8">
                  <c:v>  MANIZALES</c:v>
                </c:pt>
                <c:pt idx="9">
                  <c:v>  MOCOA</c:v>
                </c:pt>
                <c:pt idx="10">
                  <c:v>  MONTERÍA</c:v>
                </c:pt>
                <c:pt idx="11">
                  <c:v>  NEIVA</c:v>
                </c:pt>
                <c:pt idx="12">
                  <c:v>  PASTO</c:v>
                </c:pt>
                <c:pt idx="13">
                  <c:v>  PEREIRA</c:v>
                </c:pt>
                <c:pt idx="14">
                  <c:v>  POPAYÁN</c:v>
                </c:pt>
                <c:pt idx="15">
                  <c:v>  QUIBDÓ</c:v>
                </c:pt>
                <c:pt idx="16">
                  <c:v>  RIOHACHA</c:v>
                </c:pt>
                <c:pt idx="17">
                  <c:v>  SAN GIL</c:v>
                </c:pt>
                <c:pt idx="18">
                  <c:v>  SANTA MARTA</c:v>
                </c:pt>
                <c:pt idx="19">
                  <c:v>  SANTA ROSA DE VITERBO</c:v>
                </c:pt>
                <c:pt idx="20">
                  <c:v>  SINCELEJO</c:v>
                </c:pt>
                <c:pt idx="21">
                  <c:v>  TUNJA</c:v>
                </c:pt>
                <c:pt idx="22">
                  <c:v>  VALLEDUPAR</c:v>
                </c:pt>
                <c:pt idx="23">
                  <c:v>  VILLAVICENCIO</c:v>
                </c:pt>
                <c:pt idx="24">
                  <c:v>  YOPAL</c:v>
                </c:pt>
              </c:strCache>
            </c:strRef>
          </c:cat>
          <c:val>
            <c:numRef>
              <c:f>'Prom-Cto.'!$H$79:$H$103</c:f>
              <c:numCache>
                <c:formatCode>#,##0</c:formatCode>
                <c:ptCount val="25"/>
                <c:pt idx="0">
                  <c:v>156.9</c:v>
                </c:pt>
                <c:pt idx="1">
                  <c:v>139</c:v>
                </c:pt>
                <c:pt idx="2">
                  <c:v>144.33333333333334</c:v>
                </c:pt>
                <c:pt idx="3">
                  <c:v>73</c:v>
                </c:pt>
                <c:pt idx="4">
                  <c:v>188.5</c:v>
                </c:pt>
                <c:pt idx="5">
                  <c:v>424</c:v>
                </c:pt>
                <c:pt idx="6">
                  <c:v>136.80000000000001</c:v>
                </c:pt>
                <c:pt idx="7">
                  <c:v>292.5</c:v>
                </c:pt>
                <c:pt idx="8">
                  <c:v>195.33333333333334</c:v>
                </c:pt>
                <c:pt idx="9">
                  <c:v>282.66666666666669</c:v>
                </c:pt>
                <c:pt idx="10">
                  <c:v>162.75</c:v>
                </c:pt>
                <c:pt idx="11">
                  <c:v>151.5</c:v>
                </c:pt>
                <c:pt idx="12">
                  <c:v>52.333333333333336</c:v>
                </c:pt>
                <c:pt idx="13">
                  <c:v>170.5</c:v>
                </c:pt>
                <c:pt idx="14">
                  <c:v>117.75</c:v>
                </c:pt>
                <c:pt idx="15">
                  <c:v>56.5</c:v>
                </c:pt>
                <c:pt idx="16">
                  <c:v>343.25</c:v>
                </c:pt>
                <c:pt idx="17">
                  <c:v>178.5</c:v>
                </c:pt>
                <c:pt idx="18">
                  <c:v>186</c:v>
                </c:pt>
                <c:pt idx="19">
                  <c:v>92.2</c:v>
                </c:pt>
                <c:pt idx="20">
                  <c:v>204.33333333333334</c:v>
                </c:pt>
                <c:pt idx="21">
                  <c:v>36</c:v>
                </c:pt>
                <c:pt idx="22">
                  <c:v>307</c:v>
                </c:pt>
                <c:pt idx="23">
                  <c:v>196.14285714285714</c:v>
                </c:pt>
                <c:pt idx="24">
                  <c:v>233.33333333333334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6E-4612-AA3D-6F159590383B}"/>
            </c:ext>
          </c:extLst>
        </c:ser>
        <c:ser>
          <c:idx val="0"/>
          <c:order val="1"/>
          <c:tx>
            <c:strRef>
              <c:f>'Prom-Cto.'!$J$78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46E-4612-AA3D-6F159590383B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E46E-4612-AA3D-6F159590383B}"/>
              </c:ext>
            </c:extLst>
          </c:dPt>
          <c:dLbls>
            <c:dLbl>
              <c:idx val="0"/>
              <c:layout>
                <c:manualLayout>
                  <c:x val="3.67647058823529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6E-4612-AA3D-6F159590383B}"/>
                </c:ext>
              </c:extLst>
            </c:dLbl>
            <c:dLbl>
              <c:idx val="1"/>
              <c:layout>
                <c:manualLayout>
                  <c:x val="3.6764705882352941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6E-4612-AA3D-6F159590383B}"/>
                </c:ext>
              </c:extLst>
            </c:dLbl>
            <c:dLbl>
              <c:idx val="2"/>
              <c:layout>
                <c:manualLayout>
                  <c:x val="3.6764705882352941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6E-4612-AA3D-6F159590383B}"/>
                </c:ext>
              </c:extLst>
            </c:dLbl>
            <c:dLbl>
              <c:idx val="4"/>
              <c:layout>
                <c:manualLayout>
                  <c:x val="3.6764705882352941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6E-4612-AA3D-6F159590383B}"/>
                </c:ext>
              </c:extLst>
            </c:dLbl>
            <c:dLbl>
              <c:idx val="5"/>
              <c:layout>
                <c:manualLayout>
                  <c:x val="2.45098039215686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6E-4612-AA3D-6F159590383B}"/>
                </c:ext>
              </c:extLst>
            </c:dLbl>
            <c:dLbl>
              <c:idx val="6"/>
              <c:layout>
                <c:manualLayout>
                  <c:x val="2.4509803921568627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46E-4612-AA3D-6F159590383B}"/>
                </c:ext>
              </c:extLst>
            </c:dLbl>
            <c:dLbl>
              <c:idx val="7"/>
              <c:layout>
                <c:manualLayout>
                  <c:x val="4.90196078431372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6E-4612-AA3D-6F159590383B}"/>
                </c:ext>
              </c:extLst>
            </c:dLbl>
            <c:dLbl>
              <c:idx val="9"/>
              <c:layout>
                <c:manualLayout>
                  <c:x val="3.6764705882352941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46E-4612-AA3D-6F159590383B}"/>
                </c:ext>
              </c:extLst>
            </c:dLbl>
            <c:dLbl>
              <c:idx val="10"/>
              <c:layout>
                <c:manualLayout>
                  <c:x val="2.45098039215686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6E-4612-AA3D-6F159590383B}"/>
                </c:ext>
              </c:extLst>
            </c:dLbl>
            <c:dLbl>
              <c:idx val="13"/>
              <c:layout>
                <c:manualLayout>
                  <c:x val="2.4509803921568627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46E-4612-AA3D-6F159590383B}"/>
                </c:ext>
              </c:extLst>
            </c:dLbl>
            <c:dLbl>
              <c:idx val="16"/>
              <c:layout>
                <c:manualLayout>
                  <c:x val="2.4509803921568627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46E-4612-AA3D-6F159590383B}"/>
                </c:ext>
              </c:extLst>
            </c:dLbl>
            <c:dLbl>
              <c:idx val="18"/>
              <c:layout>
                <c:manualLayout>
                  <c:x val="3.6764705882352043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46E-4612-AA3D-6F159590383B}"/>
                </c:ext>
              </c:extLst>
            </c:dLbl>
            <c:dLbl>
              <c:idx val="20"/>
              <c:layout>
                <c:manualLayout>
                  <c:x val="2.45098039215686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46E-4612-AA3D-6F159590383B}"/>
                </c:ext>
              </c:extLst>
            </c:dLbl>
            <c:dLbl>
              <c:idx val="22"/>
              <c:layout>
                <c:manualLayout>
                  <c:x val="3.67647058823529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46E-4612-AA3D-6F159590383B}"/>
                </c:ext>
              </c:extLst>
            </c:dLbl>
            <c:dLbl>
              <c:idx val="23"/>
              <c:layout>
                <c:manualLayout>
                  <c:x val="2.4509803921568627E-3"/>
                  <c:y val="-4.95824788304226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46E-4612-AA3D-6F159590383B}"/>
                </c:ext>
              </c:extLst>
            </c:dLbl>
            <c:dLbl>
              <c:idx val="24"/>
              <c:layout>
                <c:manualLayout>
                  <c:x val="4.90196078431372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46E-4612-AA3D-6F15959038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'Prom-Cto.'!$C$79:$C$103</c:f>
              <c:strCache>
                <c:ptCount val="25"/>
                <c:pt idx="0">
                  <c:v>  ANTIOQUIA</c:v>
                </c:pt>
                <c:pt idx="1">
                  <c:v>  ARAUCA</c:v>
                </c:pt>
                <c:pt idx="2">
                  <c:v>  BARRANQUILLA</c:v>
                </c:pt>
                <c:pt idx="3">
                  <c:v>  BUCARAMANGA</c:v>
                </c:pt>
                <c:pt idx="4">
                  <c:v>  CARTAGENA</c:v>
                </c:pt>
                <c:pt idx="5">
                  <c:v>  CÚCUTA</c:v>
                </c:pt>
                <c:pt idx="6">
                  <c:v>  CUNDINAMARCA</c:v>
                </c:pt>
                <c:pt idx="7">
                  <c:v>  FLORENCIA</c:v>
                </c:pt>
                <c:pt idx="8">
                  <c:v>  MANIZALES</c:v>
                </c:pt>
                <c:pt idx="9">
                  <c:v>  MOCOA</c:v>
                </c:pt>
                <c:pt idx="10">
                  <c:v>  MONTERÍA</c:v>
                </c:pt>
                <c:pt idx="11">
                  <c:v>  NEIVA</c:v>
                </c:pt>
                <c:pt idx="12">
                  <c:v>  PASTO</c:v>
                </c:pt>
                <c:pt idx="13">
                  <c:v>  PEREIRA</c:v>
                </c:pt>
                <c:pt idx="14">
                  <c:v>  POPAYÁN</c:v>
                </c:pt>
                <c:pt idx="15">
                  <c:v>  QUIBDÓ</c:v>
                </c:pt>
                <c:pt idx="16">
                  <c:v>  RIOHACHA</c:v>
                </c:pt>
                <c:pt idx="17">
                  <c:v>  SAN GIL</c:v>
                </c:pt>
                <c:pt idx="18">
                  <c:v>  SANTA MARTA</c:v>
                </c:pt>
                <c:pt idx="19">
                  <c:v>  SANTA ROSA DE VITERBO</c:v>
                </c:pt>
                <c:pt idx="20">
                  <c:v>  SINCELEJO</c:v>
                </c:pt>
                <c:pt idx="21">
                  <c:v>  TUNJA</c:v>
                </c:pt>
                <c:pt idx="22">
                  <c:v>  VALLEDUPAR</c:v>
                </c:pt>
                <c:pt idx="23">
                  <c:v>  VILLAVICENCIO</c:v>
                </c:pt>
                <c:pt idx="24">
                  <c:v>  YOPAL</c:v>
                </c:pt>
              </c:strCache>
            </c:strRef>
          </c:cat>
          <c:val>
            <c:numRef>
              <c:f>'Prom-Cto.'!$J$79:$J$103</c:f>
              <c:numCache>
                <c:formatCode>#,##0</c:formatCode>
                <c:ptCount val="25"/>
                <c:pt idx="0">
                  <c:v>100.7</c:v>
                </c:pt>
                <c:pt idx="1">
                  <c:v>138</c:v>
                </c:pt>
                <c:pt idx="2">
                  <c:v>106.33333333333333</c:v>
                </c:pt>
                <c:pt idx="3">
                  <c:v>72</c:v>
                </c:pt>
                <c:pt idx="4">
                  <c:v>172.33333333333334</c:v>
                </c:pt>
                <c:pt idx="5">
                  <c:v>250</c:v>
                </c:pt>
                <c:pt idx="6">
                  <c:v>102.4</c:v>
                </c:pt>
                <c:pt idx="7">
                  <c:v>229</c:v>
                </c:pt>
                <c:pt idx="8">
                  <c:v>134.33333333333334</c:v>
                </c:pt>
                <c:pt idx="9">
                  <c:v>188</c:v>
                </c:pt>
                <c:pt idx="10">
                  <c:v>134.75</c:v>
                </c:pt>
                <c:pt idx="11">
                  <c:v>109</c:v>
                </c:pt>
                <c:pt idx="12">
                  <c:v>44.333333333333336</c:v>
                </c:pt>
                <c:pt idx="13">
                  <c:v>129.5</c:v>
                </c:pt>
                <c:pt idx="14">
                  <c:v>71.25</c:v>
                </c:pt>
                <c:pt idx="15">
                  <c:v>49</c:v>
                </c:pt>
                <c:pt idx="16">
                  <c:v>157.5</c:v>
                </c:pt>
                <c:pt idx="17">
                  <c:v>122.5</c:v>
                </c:pt>
                <c:pt idx="18">
                  <c:v>149.5</c:v>
                </c:pt>
                <c:pt idx="19">
                  <c:v>68.2</c:v>
                </c:pt>
                <c:pt idx="20">
                  <c:v>160.66666666666666</c:v>
                </c:pt>
                <c:pt idx="21">
                  <c:v>21</c:v>
                </c:pt>
                <c:pt idx="22">
                  <c:v>223</c:v>
                </c:pt>
                <c:pt idx="23">
                  <c:v>154.14285714285714</c:v>
                </c:pt>
                <c:pt idx="24">
                  <c:v>166.33333333333334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E46E-4612-AA3D-6F15959038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26344992"/>
        <c:axId val="526341856"/>
      </c:barChart>
      <c:catAx>
        <c:axId val="526344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es-CO"/>
          </a:p>
        </c:txPr>
        <c:crossAx val="526341856"/>
        <c:crosses val="autoZero"/>
        <c:auto val="1"/>
        <c:lblAlgn val="ctr"/>
        <c:lblOffset val="100"/>
        <c:noMultiLvlLbl val="0"/>
      </c:catAx>
      <c:valAx>
        <c:axId val="52634185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5263449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4444444444445E-2"/>
          <c:y val="8.0770482308292632E-2"/>
          <c:w val="0.96527777777777779"/>
          <c:h val="0.71553210176776583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(ProFml!$E$11,ProFml!$E$22,ProFml!$E$34,ProFml!$E$46)</c:f>
              <c:numCache>
                <c:formatCode>0</c:formatCode>
                <c:ptCount val="4"/>
                <c:pt idx="0">
                  <c:v>212</c:v>
                </c:pt>
                <c:pt idx="1">
                  <c:v>171</c:v>
                </c:pt>
                <c:pt idx="2">
                  <c:v>214</c:v>
                </c:pt>
                <c:pt idx="3">
                  <c:v>245.5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B6-482A-BFFD-15948B8A27F7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(ProFml!$H$11,ProFml!$H$22,ProFml!$H$34,ProFml!$H$46)</c:f>
              <c:numCache>
                <c:formatCode>0</c:formatCode>
                <c:ptCount val="4"/>
                <c:pt idx="0">
                  <c:v>188</c:v>
                </c:pt>
                <c:pt idx="1">
                  <c:v>166</c:v>
                </c:pt>
                <c:pt idx="2">
                  <c:v>171</c:v>
                </c:pt>
                <c:pt idx="3">
                  <c:v>159.5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B6-482A-BFFD-15948B8A27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68532032"/>
        <c:axId val="968534776"/>
      </c:barChart>
      <c:catAx>
        <c:axId val="96853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968534776"/>
        <c:crosses val="autoZero"/>
        <c:auto val="1"/>
        <c:lblAlgn val="ctr"/>
        <c:lblOffset val="100"/>
        <c:noMultiLvlLbl val="0"/>
      </c:catAx>
      <c:valAx>
        <c:axId val="96853477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9685320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552832458442693"/>
          <c:y val="0.89788689308112257"/>
          <c:w val="0.22477657480314955"/>
          <c:h val="4.1631822866294979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44444444444442E-2"/>
          <c:y val="8.1442195950065605E-2"/>
          <c:w val="0.9375"/>
          <c:h val="0.70054051036284271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(ProFml!$E$64,ProFml!$E$76,ProFml!$E$88,ProFml!$E$100)</c:f>
              <c:numCache>
                <c:formatCode>0</c:formatCode>
                <c:ptCount val="4"/>
                <c:pt idx="0">
                  <c:v>120</c:v>
                </c:pt>
                <c:pt idx="1">
                  <c:v>247.5</c:v>
                </c:pt>
                <c:pt idx="2">
                  <c:v>206.5</c:v>
                </c:pt>
                <c:pt idx="3">
                  <c:v>248.5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17-4EDE-A3A6-18F323C844A1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(ProFml!$H$64,ProFml!$H$76,ProFml!$H$88,ProFml!$H$100)</c:f>
              <c:numCache>
                <c:formatCode>0</c:formatCode>
                <c:ptCount val="4"/>
                <c:pt idx="0">
                  <c:v>99</c:v>
                </c:pt>
                <c:pt idx="1">
                  <c:v>162</c:v>
                </c:pt>
                <c:pt idx="2">
                  <c:v>146.5</c:v>
                </c:pt>
                <c:pt idx="3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17-4EDE-A3A6-18F323C844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79761032"/>
        <c:axId val="979761816"/>
      </c:barChart>
      <c:catAx>
        <c:axId val="979761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979761816"/>
        <c:crosses val="autoZero"/>
        <c:auto val="1"/>
        <c:lblAlgn val="ctr"/>
        <c:lblOffset val="100"/>
        <c:noMultiLvlLbl val="0"/>
      </c:catAx>
      <c:valAx>
        <c:axId val="97976181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9797610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0474956255468059"/>
          <c:y val="0.86295807114638445"/>
          <c:w val="0.23494531933508311"/>
          <c:h val="5.3454366615588264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22222222222224E-2"/>
          <c:y val="5.2765774931094911E-2"/>
          <c:w val="0.95"/>
          <c:h val="0.796489085768608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(ProFml!$E$116,ProFml!$E$127,ProFml!$E$138,ProFml!$E$149)</c:f>
              <c:numCache>
                <c:formatCode>0</c:formatCode>
                <c:ptCount val="4"/>
                <c:pt idx="0">
                  <c:v>41</c:v>
                </c:pt>
                <c:pt idx="1">
                  <c:v>88</c:v>
                </c:pt>
                <c:pt idx="2">
                  <c:v>80</c:v>
                </c:pt>
                <c:pt idx="3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C5-4365-80B8-800E922ED402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(ProFml!$H$116,ProFml!$H$127,ProFml!$H$138,ProFml!$H$149)</c:f>
              <c:numCache>
                <c:formatCode>0</c:formatCode>
                <c:ptCount val="4"/>
                <c:pt idx="0">
                  <c:v>26.5</c:v>
                </c:pt>
                <c:pt idx="1">
                  <c:v>54</c:v>
                </c:pt>
                <c:pt idx="2">
                  <c:v>74</c:v>
                </c:pt>
                <c:pt idx="3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C5-4365-80B8-800E922ED4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68252800"/>
        <c:axId val="968252408"/>
      </c:barChart>
      <c:catAx>
        <c:axId val="96825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968252408"/>
        <c:crosses val="autoZero"/>
        <c:auto val="1"/>
        <c:lblAlgn val="ctr"/>
        <c:lblOffset val="100"/>
        <c:noMultiLvlLbl val="0"/>
      </c:catAx>
      <c:valAx>
        <c:axId val="96825240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9682528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947178477690286"/>
          <c:y val="0.92321207537537953"/>
          <c:w val="0.23494531933508311"/>
          <c:h val="5.2765774931094918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397209105853893E-2"/>
          <c:y val="2.5716764090325282E-2"/>
          <c:w val="0.91094683163627466"/>
          <c:h val="0.74372353857714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ProFml!$G$165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5BB-439C-B1F7-021A415D01D2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D5BB-439C-B1F7-021A415D01D2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4-D5BB-439C-B1F7-021A415D01D2}"/>
              </c:ext>
            </c:extLst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6-D5BB-439C-B1F7-021A415D01D2}"/>
              </c:ext>
            </c:extLst>
          </c:dPt>
          <c:dLbls>
            <c:dLbl>
              <c:idx val="7"/>
              <c:layout>
                <c:manualLayout>
                  <c:x val="7.0175438596491229E-3"/>
                  <c:y val="-5.63229540631299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BB-439C-B1F7-021A415D01D2}"/>
                </c:ext>
              </c:extLst>
            </c:dLbl>
            <c:dLbl>
              <c:idx val="11"/>
              <c:layout>
                <c:manualLayout>
                  <c:x val="2.8070175438596489E-3"/>
                  <c:y val="3.0721966205837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BB-439C-B1F7-021A415D01D2}"/>
                </c:ext>
              </c:extLst>
            </c:dLbl>
            <c:dLbl>
              <c:idx val="12"/>
              <c:layout>
                <c:manualLayout>
                  <c:x val="-4.5084537056945323E-3"/>
                  <c:y val="6.5925001745455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BB-439C-B1F7-021A415D01D2}"/>
                </c:ext>
              </c:extLst>
            </c:dLbl>
            <c:dLbl>
              <c:idx val="15"/>
              <c:layout>
                <c:manualLayout>
                  <c:x val="5.4052769719574525E-3"/>
                  <c:y val="8.583690987124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BB-439C-B1F7-021A415D01D2}"/>
                </c:ext>
              </c:extLst>
            </c:dLbl>
            <c:dLbl>
              <c:idx val="19"/>
              <c:layout>
                <c:manualLayout>
                  <c:x val="4.2105263157893704E-3"/>
                  <c:y val="-1.126459081262598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5BB-439C-B1F7-021A415D01D2}"/>
                </c:ext>
              </c:extLst>
            </c:dLbl>
            <c:dLbl>
              <c:idx val="21"/>
              <c:layout>
                <c:manualLayout>
                  <c:x val="-4.5237060004288615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5BB-439C-B1F7-021A415D01D2}"/>
                </c:ext>
              </c:extLst>
            </c:dLbl>
            <c:dLbl>
              <c:idx val="22"/>
              <c:layout>
                <c:manualLayout>
                  <c:x val="-6.0316080005718151E-3"/>
                  <c:y val="5.6825923180748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5BB-439C-B1F7-021A415D01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ProFml!$C$166:$C$194</c:f>
              <c:strCache>
                <c:ptCount val="29"/>
                <c:pt idx="0">
                  <c:v>Antioquia</c:v>
                </c:pt>
                <c:pt idx="1">
                  <c:v>Total Arauca</c:v>
                </c:pt>
                <c:pt idx="2">
                  <c:v>Barranquilla</c:v>
                </c:pt>
                <c:pt idx="3">
                  <c:v>Bucaramanga</c:v>
                </c:pt>
                <c:pt idx="4">
                  <c:v>Buga</c:v>
                </c:pt>
                <c:pt idx="5">
                  <c:v>Cartagena</c:v>
                </c:pt>
                <c:pt idx="6">
                  <c:v>Cúcuta</c:v>
                </c:pt>
                <c:pt idx="7">
                  <c:v>Cundinamarca</c:v>
                </c:pt>
                <c:pt idx="8">
                  <c:v>Florencia</c:v>
                </c:pt>
                <c:pt idx="9">
                  <c:v>Ibagué</c:v>
                </c:pt>
                <c:pt idx="10">
                  <c:v>Manizales</c:v>
                </c:pt>
                <c:pt idx="11">
                  <c:v>Mocoa</c:v>
                </c:pt>
                <c:pt idx="12">
                  <c:v>Montería</c:v>
                </c:pt>
                <c:pt idx="13">
                  <c:v>Pitalito </c:v>
                </c:pt>
                <c:pt idx="14">
                  <c:v>Garzón</c:v>
                </c:pt>
                <c:pt idx="15">
                  <c:v>La Plata</c:v>
                </c:pt>
                <c:pt idx="16">
                  <c:v>Pamplona</c:v>
                </c:pt>
                <c:pt idx="17">
                  <c:v>Pasto</c:v>
                </c:pt>
                <c:pt idx="18">
                  <c:v>Popayán</c:v>
                </c:pt>
                <c:pt idx="19">
                  <c:v>Quibdó</c:v>
                </c:pt>
                <c:pt idx="20">
                  <c:v>Riohacha</c:v>
                </c:pt>
                <c:pt idx="21">
                  <c:v>San Gil</c:v>
                </c:pt>
                <c:pt idx="22">
                  <c:v>Santa Marta</c:v>
                </c:pt>
                <c:pt idx="23">
                  <c:v>Santa Rosa de Viterbo</c:v>
                </c:pt>
                <c:pt idx="24">
                  <c:v>Sincelejo</c:v>
                </c:pt>
                <c:pt idx="25">
                  <c:v>Tunja</c:v>
                </c:pt>
                <c:pt idx="26">
                  <c:v>Valledupar</c:v>
                </c:pt>
                <c:pt idx="27">
                  <c:v>Villavicencio</c:v>
                </c:pt>
                <c:pt idx="28">
                  <c:v>Yopal</c:v>
                </c:pt>
              </c:strCache>
            </c:strRef>
          </c:cat>
          <c:val>
            <c:numRef>
              <c:f>ProFml!$G$166:$G$194</c:f>
              <c:numCache>
                <c:formatCode>#,##0</c:formatCode>
                <c:ptCount val="29"/>
                <c:pt idx="0">
                  <c:v>187.35714285714286</c:v>
                </c:pt>
                <c:pt idx="1">
                  <c:v>193</c:v>
                </c:pt>
                <c:pt idx="2">
                  <c:v>694.33333333333337</c:v>
                </c:pt>
                <c:pt idx="3">
                  <c:v>374</c:v>
                </c:pt>
                <c:pt idx="4">
                  <c:v>377.84615384615387</c:v>
                </c:pt>
                <c:pt idx="5">
                  <c:v>232</c:v>
                </c:pt>
                <c:pt idx="6">
                  <c:v>376.33333333333331</c:v>
                </c:pt>
                <c:pt idx="7">
                  <c:v>237.78571428571428</c:v>
                </c:pt>
                <c:pt idx="8">
                  <c:v>143</c:v>
                </c:pt>
                <c:pt idx="9">
                  <c:v>181.2</c:v>
                </c:pt>
                <c:pt idx="10">
                  <c:v>212.57142857142858</c:v>
                </c:pt>
                <c:pt idx="11">
                  <c:v>147.5</c:v>
                </c:pt>
                <c:pt idx="12">
                  <c:v>225</c:v>
                </c:pt>
                <c:pt idx="13">
                  <c:v>249</c:v>
                </c:pt>
                <c:pt idx="14">
                  <c:v>246</c:v>
                </c:pt>
                <c:pt idx="15">
                  <c:v>149</c:v>
                </c:pt>
                <c:pt idx="16">
                  <c:v>179.5</c:v>
                </c:pt>
                <c:pt idx="17">
                  <c:v>134.25</c:v>
                </c:pt>
                <c:pt idx="18">
                  <c:v>120</c:v>
                </c:pt>
                <c:pt idx="19">
                  <c:v>63.666666666666664</c:v>
                </c:pt>
                <c:pt idx="20">
                  <c:v>270.33333333333331</c:v>
                </c:pt>
                <c:pt idx="21">
                  <c:v>161.5</c:v>
                </c:pt>
                <c:pt idx="22">
                  <c:v>138</c:v>
                </c:pt>
                <c:pt idx="23">
                  <c:v>266.14285714285717</c:v>
                </c:pt>
                <c:pt idx="24">
                  <c:v>106</c:v>
                </c:pt>
                <c:pt idx="25">
                  <c:v>107.5</c:v>
                </c:pt>
                <c:pt idx="26">
                  <c:v>278.5</c:v>
                </c:pt>
                <c:pt idx="27">
                  <c:v>137.625</c:v>
                </c:pt>
                <c:pt idx="28">
                  <c:v>193.66666666666666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BB-439C-B1F7-021A415D01D2}"/>
            </c:ext>
          </c:extLst>
        </c:ser>
        <c:ser>
          <c:idx val="1"/>
          <c:order val="1"/>
          <c:tx>
            <c:strRef>
              <c:f>ProFml!$I$165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5BB-439C-B1F7-021A415D01D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D5BB-439C-B1F7-021A415D01D2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1-D5BB-439C-B1F7-021A415D01D2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3-D5BB-439C-B1F7-021A415D01D2}"/>
              </c:ext>
            </c:extLst>
          </c:dPt>
          <c:dLbls>
            <c:dLbl>
              <c:idx val="0"/>
              <c:layout>
                <c:manualLayout>
                  <c:x val="5.614035087719297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5BB-439C-B1F7-021A415D01D2}"/>
                </c:ext>
              </c:extLst>
            </c:dLbl>
            <c:dLbl>
              <c:idx val="1"/>
              <c:layout>
                <c:manualLayout>
                  <c:x val="5.822793203481144E-3"/>
                  <c:y val="5.63229540631299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5BB-439C-B1F7-021A415D01D2}"/>
                </c:ext>
              </c:extLst>
            </c:dLbl>
            <c:dLbl>
              <c:idx val="2"/>
              <c:layout>
                <c:manualLayout>
                  <c:x val="6.0316080005718151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5BB-439C-B1F7-021A415D01D2}"/>
                </c:ext>
              </c:extLst>
            </c:dLbl>
            <c:dLbl>
              <c:idx val="3"/>
              <c:layout>
                <c:manualLayout>
                  <c:x val="6.03160800057181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5BB-439C-B1F7-021A415D01D2}"/>
                </c:ext>
              </c:extLst>
            </c:dLbl>
            <c:dLbl>
              <c:idx val="4"/>
              <c:layout>
                <c:manualLayout>
                  <c:x val="4.5237060004288338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5BB-439C-B1F7-021A415D01D2}"/>
                </c:ext>
              </c:extLst>
            </c:dLbl>
            <c:dLbl>
              <c:idx val="5"/>
              <c:layout>
                <c:manualLayout>
                  <c:x val="1.8211355159552425E-3"/>
                  <c:y val="-5.63229540631299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5BB-439C-B1F7-021A415D01D2}"/>
                </c:ext>
              </c:extLst>
            </c:dLbl>
            <c:dLbl>
              <c:idx val="6"/>
              <c:layout>
                <c:manualLayout>
                  <c:x val="7.53951000071471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5BB-439C-B1F7-021A415D01D2}"/>
                </c:ext>
              </c:extLst>
            </c:dLbl>
            <c:dLbl>
              <c:idx val="7"/>
              <c:layout>
                <c:manualLayout>
                  <c:x val="4.2105263157894736E-3"/>
                  <c:y val="3.0721966205837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5BB-439C-B1F7-021A415D01D2}"/>
                </c:ext>
              </c:extLst>
            </c:dLbl>
            <c:dLbl>
              <c:idx val="8"/>
              <c:layout>
                <c:manualLayout>
                  <c:x val="6.0265025056107013E-3"/>
                  <c:y val="6.5924782612877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5BB-439C-B1F7-021A415D01D2}"/>
                </c:ext>
              </c:extLst>
            </c:dLbl>
            <c:dLbl>
              <c:idx val="9"/>
              <c:layout>
                <c:manualLayout>
                  <c:x val="1.8211355159552425E-3"/>
                  <c:y val="3.072196620583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5BB-439C-B1F7-021A415D01D2}"/>
                </c:ext>
              </c:extLst>
            </c:dLbl>
            <c:dLbl>
              <c:idx val="10"/>
              <c:layout>
                <c:manualLayout>
                  <c:x val="4.52370600042886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5BB-439C-B1F7-021A415D01D2}"/>
                </c:ext>
              </c:extLst>
            </c:dLbl>
            <c:dLbl>
              <c:idx val="11"/>
              <c:layout>
                <c:manualLayout>
                  <c:x val="6.0316080005718151E-3"/>
                  <c:y val="5.20898278362164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5BB-439C-B1F7-021A415D01D2}"/>
                </c:ext>
              </c:extLst>
            </c:dLbl>
            <c:dLbl>
              <c:idx val="12"/>
              <c:layout>
                <c:manualLayout>
                  <c:x val="3.005635803796299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5BB-439C-B1F7-021A415D01D2}"/>
                </c:ext>
              </c:extLst>
            </c:dLbl>
            <c:dLbl>
              <c:idx val="13"/>
              <c:layout>
                <c:manualLayout>
                  <c:x val="4.52370600042886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5BB-439C-B1F7-021A415D01D2}"/>
                </c:ext>
              </c:extLst>
            </c:dLbl>
            <c:dLbl>
              <c:idx val="14"/>
              <c:layout>
                <c:manualLayout>
                  <c:x val="6.0316080005718151E-3"/>
                  <c:y val="-1.041796556724328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5BB-439C-B1F7-021A415D01D2}"/>
                </c:ext>
              </c:extLst>
            </c:dLbl>
            <c:dLbl>
              <c:idx val="16"/>
              <c:layout>
                <c:manualLayout>
                  <c:x val="1.5079020001429538E-3"/>
                  <c:y val="-1.041796556724328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5BB-439C-B1F7-021A415D01D2}"/>
                </c:ext>
              </c:extLst>
            </c:dLbl>
            <c:dLbl>
              <c:idx val="17"/>
              <c:layout>
                <c:manualLayout>
                  <c:x val="7.5395100007147695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5BB-439C-B1F7-021A415D01D2}"/>
                </c:ext>
              </c:extLst>
            </c:dLbl>
            <c:dLbl>
              <c:idx val="18"/>
              <c:layout>
                <c:manualLayout>
                  <c:x val="4.523706000428751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5BB-439C-B1F7-021A415D01D2}"/>
                </c:ext>
              </c:extLst>
            </c:dLbl>
            <c:dLbl>
              <c:idx val="19"/>
              <c:layout>
                <c:manualLayout>
                  <c:x val="3.01580400028590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5BB-439C-B1F7-021A415D01D2}"/>
                </c:ext>
              </c:extLst>
            </c:dLbl>
            <c:dLbl>
              <c:idx val="20"/>
              <c:layout>
                <c:manualLayout>
                  <c:x val="3.3289680895150233E-3"/>
                  <c:y val="-1.126459081262598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5BB-439C-B1F7-021A415D01D2}"/>
                </c:ext>
              </c:extLst>
            </c:dLbl>
            <c:dLbl>
              <c:idx val="21"/>
              <c:layout>
                <c:manualLayout>
                  <c:x val="4.2105263157894736E-3"/>
                  <c:y val="-5.63229540631299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5BB-439C-B1F7-021A415D01D2}"/>
                </c:ext>
              </c:extLst>
            </c:dLbl>
            <c:dLbl>
              <c:idx val="24"/>
              <c:layout>
                <c:manualLayout>
                  <c:x val="4.2105263157893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5BB-439C-B1F7-021A415D01D2}"/>
                </c:ext>
              </c:extLst>
            </c:dLbl>
            <c:dLbl>
              <c:idx val="26"/>
              <c:layout>
                <c:manualLayout>
                  <c:x val="3.00563580379613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D5BB-439C-B1F7-021A415D01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ProFml!$C$166:$C$194</c:f>
              <c:strCache>
                <c:ptCount val="29"/>
                <c:pt idx="0">
                  <c:v>Antioquia</c:v>
                </c:pt>
                <c:pt idx="1">
                  <c:v>Total Arauca</c:v>
                </c:pt>
                <c:pt idx="2">
                  <c:v>Barranquilla</c:v>
                </c:pt>
                <c:pt idx="3">
                  <c:v>Bucaramanga</c:v>
                </c:pt>
                <c:pt idx="4">
                  <c:v>Buga</c:v>
                </c:pt>
                <c:pt idx="5">
                  <c:v>Cartagena</c:v>
                </c:pt>
                <c:pt idx="6">
                  <c:v>Cúcuta</c:v>
                </c:pt>
                <c:pt idx="7">
                  <c:v>Cundinamarca</c:v>
                </c:pt>
                <c:pt idx="8">
                  <c:v>Florencia</c:v>
                </c:pt>
                <c:pt idx="9">
                  <c:v>Ibagué</c:v>
                </c:pt>
                <c:pt idx="10">
                  <c:v>Manizales</c:v>
                </c:pt>
                <c:pt idx="11">
                  <c:v>Mocoa</c:v>
                </c:pt>
                <c:pt idx="12">
                  <c:v>Montería</c:v>
                </c:pt>
                <c:pt idx="13">
                  <c:v>Pitalito </c:v>
                </c:pt>
                <c:pt idx="14">
                  <c:v>Garzón</c:v>
                </c:pt>
                <c:pt idx="15">
                  <c:v>La Plata</c:v>
                </c:pt>
                <c:pt idx="16">
                  <c:v>Pamplona</c:v>
                </c:pt>
                <c:pt idx="17">
                  <c:v>Pasto</c:v>
                </c:pt>
                <c:pt idx="18">
                  <c:v>Popayán</c:v>
                </c:pt>
                <c:pt idx="19">
                  <c:v>Quibdó</c:v>
                </c:pt>
                <c:pt idx="20">
                  <c:v>Riohacha</c:v>
                </c:pt>
                <c:pt idx="21">
                  <c:v>San Gil</c:v>
                </c:pt>
                <c:pt idx="22">
                  <c:v>Santa Marta</c:v>
                </c:pt>
                <c:pt idx="23">
                  <c:v>Santa Rosa de Viterbo</c:v>
                </c:pt>
                <c:pt idx="24">
                  <c:v>Sincelejo</c:v>
                </c:pt>
                <c:pt idx="25">
                  <c:v>Tunja</c:v>
                </c:pt>
                <c:pt idx="26">
                  <c:v>Valledupar</c:v>
                </c:pt>
                <c:pt idx="27">
                  <c:v>Villavicencio</c:v>
                </c:pt>
                <c:pt idx="28">
                  <c:v>Yopal</c:v>
                </c:pt>
              </c:strCache>
            </c:strRef>
          </c:cat>
          <c:val>
            <c:numRef>
              <c:f>ProFml!$I$166:$I$194</c:f>
              <c:numCache>
                <c:formatCode>#,##0</c:formatCode>
                <c:ptCount val="29"/>
                <c:pt idx="0">
                  <c:v>140.39285714285714</c:v>
                </c:pt>
                <c:pt idx="1">
                  <c:v>138</c:v>
                </c:pt>
                <c:pt idx="2">
                  <c:v>323.66666666666669</c:v>
                </c:pt>
                <c:pt idx="3">
                  <c:v>253</c:v>
                </c:pt>
                <c:pt idx="4">
                  <c:v>266.15384615384613</c:v>
                </c:pt>
                <c:pt idx="5">
                  <c:v>133.19999999999999</c:v>
                </c:pt>
                <c:pt idx="6">
                  <c:v>224.66666666666666</c:v>
                </c:pt>
                <c:pt idx="7">
                  <c:v>185.64285714285714</c:v>
                </c:pt>
                <c:pt idx="8">
                  <c:v>70</c:v>
                </c:pt>
                <c:pt idx="9">
                  <c:v>142.6</c:v>
                </c:pt>
                <c:pt idx="10">
                  <c:v>159.42857142857142</c:v>
                </c:pt>
                <c:pt idx="11">
                  <c:v>87</c:v>
                </c:pt>
                <c:pt idx="12">
                  <c:v>158.66666666666666</c:v>
                </c:pt>
                <c:pt idx="13">
                  <c:v>145</c:v>
                </c:pt>
                <c:pt idx="14">
                  <c:v>160</c:v>
                </c:pt>
                <c:pt idx="15">
                  <c:v>107</c:v>
                </c:pt>
                <c:pt idx="16">
                  <c:v>106.5</c:v>
                </c:pt>
                <c:pt idx="17">
                  <c:v>101.125</c:v>
                </c:pt>
                <c:pt idx="18">
                  <c:v>86</c:v>
                </c:pt>
                <c:pt idx="19">
                  <c:v>58.666666666666664</c:v>
                </c:pt>
                <c:pt idx="20">
                  <c:v>140.33333333333334</c:v>
                </c:pt>
                <c:pt idx="21">
                  <c:v>109.66666666666667</c:v>
                </c:pt>
                <c:pt idx="22">
                  <c:v>84.2</c:v>
                </c:pt>
                <c:pt idx="23">
                  <c:v>168.28571428571428</c:v>
                </c:pt>
                <c:pt idx="24">
                  <c:v>83.75</c:v>
                </c:pt>
                <c:pt idx="25">
                  <c:v>77</c:v>
                </c:pt>
                <c:pt idx="26">
                  <c:v>171.5</c:v>
                </c:pt>
                <c:pt idx="27">
                  <c:v>97.75</c:v>
                </c:pt>
                <c:pt idx="28">
                  <c:v>159.66666666666666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D5BB-439C-B1F7-021A415D01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39414632"/>
        <c:axId val="839420120"/>
      </c:barChart>
      <c:catAx>
        <c:axId val="839414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839420120"/>
        <c:crosses val="autoZero"/>
        <c:auto val="1"/>
        <c:lblAlgn val="ctr"/>
        <c:lblOffset val="100"/>
        <c:noMultiLvlLbl val="0"/>
      </c:catAx>
      <c:valAx>
        <c:axId val="83942012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839414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0779401713407021"/>
          <c:y val="0.92207257553309141"/>
          <c:w val="0.18441185649607206"/>
          <c:h val="4.3844072511481438E-2"/>
        </c:manualLayout>
      </c:layout>
      <c:overlay val="0"/>
      <c:txPr>
        <a:bodyPr/>
        <a:lstStyle/>
        <a:p>
          <a:pPr>
            <a:defRPr sz="11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0000000000001E-2"/>
          <c:y val="2.5325014933057301E-2"/>
          <c:w val="0.95972222222222225"/>
          <c:h val="0.77116410772829902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(Laboral!$E$11,Laboral!$E$22,Laboral!$E$33,Laboral!$E$57)</c:f>
              <c:numCache>
                <c:formatCode>0</c:formatCode>
                <c:ptCount val="4"/>
                <c:pt idx="0">
                  <c:v>751</c:v>
                </c:pt>
                <c:pt idx="1">
                  <c:v>558.33333333333337</c:v>
                </c:pt>
                <c:pt idx="2">
                  <c:v>530.66666666666663</c:v>
                </c:pt>
                <c:pt idx="3">
                  <c:v>497.66666666666669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7-42FA-A4D0-14CB5436A0B2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(Laboral!$H$11,Laboral!$H$22,Laboral!$H$33,Laboral!$H$57)</c:f>
              <c:numCache>
                <c:formatCode>0</c:formatCode>
                <c:ptCount val="4"/>
                <c:pt idx="0">
                  <c:v>634.33333333333337</c:v>
                </c:pt>
                <c:pt idx="1">
                  <c:v>477.33333333333331</c:v>
                </c:pt>
                <c:pt idx="2">
                  <c:v>445</c:v>
                </c:pt>
                <c:pt idx="3">
                  <c:v>351.66666666666669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97-42FA-A4D0-14CB5436A0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0606432"/>
        <c:axId val="-1608702016"/>
      </c:barChart>
      <c:catAx>
        <c:axId val="-161060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08702016"/>
        <c:crosses val="autoZero"/>
        <c:auto val="1"/>
        <c:lblAlgn val="ctr"/>
        <c:lblOffset val="100"/>
        <c:noMultiLvlLbl val="0"/>
      </c:catAx>
      <c:valAx>
        <c:axId val="-16087020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060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34033245839"/>
          <c:y val="0.91730467153165585"/>
          <c:w val="0.23494531933508311"/>
          <c:h val="5.2765765365640101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746399379361789E-2"/>
          <c:y val="2.5716759428354514E-2"/>
          <c:w val="0.92811111111111111"/>
          <c:h val="0.73221203541658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Laboral!$D$189</c:f>
              <c:strCache>
                <c:ptCount val="1"/>
                <c:pt idx="0">
                  <c:v>INGRESOS EFECTIVOS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5240-4F27-9283-C23C3C13F46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240-4F27-9283-C23C3C13F46C}"/>
              </c:ext>
            </c:extLst>
          </c:dPt>
          <c:dLbls>
            <c:dLbl>
              <c:idx val="12"/>
              <c:layout>
                <c:manualLayout>
                  <c:x val="-4.5084537056945323E-3"/>
                  <c:y val="6.5925001745455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40-4F27-9283-C23C3C13F46C}"/>
                </c:ext>
              </c:extLst>
            </c:dLbl>
            <c:dLbl>
              <c:idx val="15"/>
              <c:layout>
                <c:manualLayout>
                  <c:x val="-3.0158040002859075E-3"/>
                  <c:y val="-1.041796556724328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40-4F27-9283-C23C3C13F46C}"/>
                </c:ext>
              </c:extLst>
            </c:dLbl>
            <c:dLbl>
              <c:idx val="21"/>
              <c:layout>
                <c:manualLayout>
                  <c:x val="-4.5237060004288615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40-4F27-9283-C23C3C13F46C}"/>
                </c:ext>
              </c:extLst>
            </c:dLbl>
            <c:dLbl>
              <c:idx val="22"/>
              <c:layout>
                <c:manualLayout>
                  <c:x val="-6.0316080005718151E-3"/>
                  <c:y val="5.6825923180748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40-4F27-9283-C23C3C13F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Laboral!$C$190:$C$212</c:f>
              <c:strCache>
                <c:ptCount val="23"/>
                <c:pt idx="0">
                  <c:v>Total Arauca</c:v>
                </c:pt>
                <c:pt idx="1">
                  <c:v>Total Armenia</c:v>
                </c:pt>
                <c:pt idx="2">
                  <c:v>Total Barranquilla</c:v>
                </c:pt>
                <c:pt idx="3">
                  <c:v>Total Bucaramanga</c:v>
                </c:pt>
                <c:pt idx="4">
                  <c:v>Total Cali</c:v>
                </c:pt>
                <c:pt idx="5">
                  <c:v>Total Cartagena</c:v>
                </c:pt>
                <c:pt idx="6">
                  <c:v>Total Cúcuta</c:v>
                </c:pt>
                <c:pt idx="7">
                  <c:v>Total Florencia</c:v>
                </c:pt>
                <c:pt idx="8">
                  <c:v>Total Ibagué</c:v>
                </c:pt>
                <c:pt idx="9">
                  <c:v>Total Manizales</c:v>
                </c:pt>
                <c:pt idx="10">
                  <c:v>Total Montería</c:v>
                </c:pt>
                <c:pt idx="11">
                  <c:v>Total Neiva</c:v>
                </c:pt>
                <c:pt idx="12">
                  <c:v>Total Pasto</c:v>
                </c:pt>
                <c:pt idx="13">
                  <c:v>Total Pereira</c:v>
                </c:pt>
                <c:pt idx="14">
                  <c:v>Total Popayán</c:v>
                </c:pt>
                <c:pt idx="15">
                  <c:v>Total Quibdó</c:v>
                </c:pt>
                <c:pt idx="16">
                  <c:v>Total Riohacha</c:v>
                </c:pt>
                <c:pt idx="17">
                  <c:v>Total Santa Marta</c:v>
                </c:pt>
                <c:pt idx="18">
                  <c:v>Total Sincelejo</c:v>
                </c:pt>
                <c:pt idx="19">
                  <c:v>Total Tunja</c:v>
                </c:pt>
                <c:pt idx="20">
                  <c:v>Total Valledupar</c:v>
                </c:pt>
                <c:pt idx="21">
                  <c:v>Total Villavicencio</c:v>
                </c:pt>
                <c:pt idx="22">
                  <c:v>Total Yopal</c:v>
                </c:pt>
              </c:strCache>
            </c:strRef>
          </c:cat>
          <c:val>
            <c:numRef>
              <c:f>Laboral!$D$190:$D$212</c:f>
              <c:numCache>
                <c:formatCode>#,##0</c:formatCode>
                <c:ptCount val="23"/>
                <c:pt idx="0">
                  <c:v>103</c:v>
                </c:pt>
                <c:pt idx="1">
                  <c:v>364.5</c:v>
                </c:pt>
                <c:pt idx="2">
                  <c:v>412.33333333333331</c:v>
                </c:pt>
                <c:pt idx="3">
                  <c:v>551.16666666666663</c:v>
                </c:pt>
                <c:pt idx="4">
                  <c:v>775.72222222222217</c:v>
                </c:pt>
                <c:pt idx="5">
                  <c:v>488.625</c:v>
                </c:pt>
                <c:pt idx="6">
                  <c:v>296.25</c:v>
                </c:pt>
                <c:pt idx="7">
                  <c:v>110</c:v>
                </c:pt>
                <c:pt idx="8">
                  <c:v>407.33333333333331</c:v>
                </c:pt>
                <c:pt idx="9">
                  <c:v>666.66666666666663</c:v>
                </c:pt>
                <c:pt idx="10">
                  <c:v>368</c:v>
                </c:pt>
                <c:pt idx="11">
                  <c:v>497.66666666666669</c:v>
                </c:pt>
                <c:pt idx="12">
                  <c:v>405</c:v>
                </c:pt>
                <c:pt idx="13">
                  <c:v>428.2</c:v>
                </c:pt>
                <c:pt idx="14">
                  <c:v>224.33333333333334</c:v>
                </c:pt>
                <c:pt idx="15">
                  <c:v>229.5</c:v>
                </c:pt>
                <c:pt idx="16">
                  <c:v>328</c:v>
                </c:pt>
                <c:pt idx="17">
                  <c:v>341.8</c:v>
                </c:pt>
                <c:pt idx="18">
                  <c:v>435.33333333333331</c:v>
                </c:pt>
                <c:pt idx="19">
                  <c:v>365.75</c:v>
                </c:pt>
                <c:pt idx="20">
                  <c:v>262</c:v>
                </c:pt>
                <c:pt idx="21">
                  <c:v>248.33333333333334</c:v>
                </c:pt>
                <c:pt idx="22">
                  <c:v>236.5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40-4F27-9283-C23C3C13F46C}"/>
            </c:ext>
          </c:extLst>
        </c:ser>
        <c:ser>
          <c:idx val="1"/>
          <c:order val="1"/>
          <c:tx>
            <c:strRef>
              <c:f>Laboral!$E$189</c:f>
              <c:strCache>
                <c:ptCount val="1"/>
                <c:pt idx="0">
                  <c:v>EGRESOS EFECTIVOS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8-5240-4F27-9283-C23C3C13F46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240-4F27-9283-C23C3C13F46C}"/>
              </c:ext>
            </c:extLst>
          </c:dPt>
          <c:dLbls>
            <c:dLbl>
              <c:idx val="1"/>
              <c:layout>
                <c:manualLayout>
                  <c:x val="3.0158040002858941E-3"/>
                  <c:y val="-1.041796556724328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240-4F27-9283-C23C3C13F46C}"/>
                </c:ext>
              </c:extLst>
            </c:dLbl>
            <c:dLbl>
              <c:idx val="2"/>
              <c:layout>
                <c:manualLayout>
                  <c:x val="6.0316080005718151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40-4F27-9283-C23C3C13F46C}"/>
                </c:ext>
              </c:extLst>
            </c:dLbl>
            <c:dLbl>
              <c:idx val="3"/>
              <c:layout>
                <c:manualLayout>
                  <c:x val="6.03160800057181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240-4F27-9283-C23C3C13F46C}"/>
                </c:ext>
              </c:extLst>
            </c:dLbl>
            <c:dLbl>
              <c:idx val="4"/>
              <c:layout>
                <c:manualLayout>
                  <c:x val="4.5237060004288338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240-4F27-9283-C23C3C13F46C}"/>
                </c:ext>
              </c:extLst>
            </c:dLbl>
            <c:dLbl>
              <c:idx val="5"/>
              <c:layout>
                <c:manualLayout>
                  <c:x val="6.0316080005718151E-3"/>
                  <c:y val="-5.20898278362164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240-4F27-9283-C23C3C13F46C}"/>
                </c:ext>
              </c:extLst>
            </c:dLbl>
            <c:dLbl>
              <c:idx val="6"/>
              <c:layout>
                <c:manualLayout>
                  <c:x val="7.53951000071471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240-4F27-9283-C23C3C13F46C}"/>
                </c:ext>
              </c:extLst>
            </c:dLbl>
            <c:dLbl>
              <c:idx val="8"/>
              <c:layout>
                <c:manualLayout>
                  <c:x val="6.0265025056107013E-3"/>
                  <c:y val="6.5924782612877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240-4F27-9283-C23C3C13F46C}"/>
                </c:ext>
              </c:extLst>
            </c:dLbl>
            <c:dLbl>
              <c:idx val="9"/>
              <c:layout>
                <c:manualLayout>
                  <c:x val="6.0316080005717605E-3"/>
                  <c:y val="-5.20898278362164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240-4F27-9283-C23C3C13F46C}"/>
                </c:ext>
              </c:extLst>
            </c:dLbl>
            <c:dLbl>
              <c:idx val="10"/>
              <c:layout>
                <c:manualLayout>
                  <c:x val="4.52370600042886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240-4F27-9283-C23C3C13F46C}"/>
                </c:ext>
              </c:extLst>
            </c:dLbl>
            <c:dLbl>
              <c:idx val="11"/>
              <c:layout>
                <c:manualLayout>
                  <c:x val="6.0316080005718151E-3"/>
                  <c:y val="5.20898278362164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240-4F27-9283-C23C3C13F46C}"/>
                </c:ext>
              </c:extLst>
            </c:dLbl>
            <c:dLbl>
              <c:idx val="12"/>
              <c:layout>
                <c:manualLayout>
                  <c:x val="3.005635803796299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240-4F27-9283-C23C3C13F46C}"/>
                </c:ext>
              </c:extLst>
            </c:dLbl>
            <c:dLbl>
              <c:idx val="13"/>
              <c:layout>
                <c:manualLayout>
                  <c:x val="4.52370600042886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240-4F27-9283-C23C3C13F46C}"/>
                </c:ext>
              </c:extLst>
            </c:dLbl>
            <c:dLbl>
              <c:idx val="14"/>
              <c:layout>
                <c:manualLayout>
                  <c:x val="6.0316080005718151E-3"/>
                  <c:y val="-1.041796556724328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240-4F27-9283-C23C3C13F46C}"/>
                </c:ext>
              </c:extLst>
            </c:dLbl>
            <c:dLbl>
              <c:idx val="16"/>
              <c:layout>
                <c:manualLayout>
                  <c:x val="1.5079020001429538E-3"/>
                  <c:y val="-1.041796556724328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240-4F27-9283-C23C3C13F46C}"/>
                </c:ext>
              </c:extLst>
            </c:dLbl>
            <c:dLbl>
              <c:idx val="17"/>
              <c:layout>
                <c:manualLayout>
                  <c:x val="7.5395100007147695E-3"/>
                  <c:y val="2.841296159037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240-4F27-9283-C23C3C13F46C}"/>
                </c:ext>
              </c:extLst>
            </c:dLbl>
            <c:dLbl>
              <c:idx val="18"/>
              <c:layout>
                <c:manualLayout>
                  <c:x val="4.523706000428751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240-4F27-9283-C23C3C13F46C}"/>
                </c:ext>
              </c:extLst>
            </c:dLbl>
            <c:dLbl>
              <c:idx val="19"/>
              <c:layout>
                <c:manualLayout>
                  <c:x val="3.01580400028590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240-4F27-9283-C23C3C13F46C}"/>
                </c:ext>
              </c:extLst>
            </c:dLbl>
            <c:dLbl>
              <c:idx val="20"/>
              <c:layout>
                <c:manualLayout>
                  <c:x val="7.53951000071465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240-4F27-9283-C23C3C13F46C}"/>
                </c:ext>
              </c:extLst>
            </c:dLbl>
            <c:dLbl>
              <c:idx val="26"/>
              <c:layout>
                <c:manualLayout>
                  <c:x val="3.005635803796134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240-4F27-9283-C23C3C13F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Laboral!$C$190:$C$212</c:f>
              <c:strCache>
                <c:ptCount val="23"/>
                <c:pt idx="0">
                  <c:v>Total Arauca</c:v>
                </c:pt>
                <c:pt idx="1">
                  <c:v>Total Armenia</c:v>
                </c:pt>
                <c:pt idx="2">
                  <c:v>Total Barranquilla</c:v>
                </c:pt>
                <c:pt idx="3">
                  <c:v>Total Bucaramanga</c:v>
                </c:pt>
                <c:pt idx="4">
                  <c:v>Total Cali</c:v>
                </c:pt>
                <c:pt idx="5">
                  <c:v>Total Cartagena</c:v>
                </c:pt>
                <c:pt idx="6">
                  <c:v>Total Cúcuta</c:v>
                </c:pt>
                <c:pt idx="7">
                  <c:v>Total Florencia</c:v>
                </c:pt>
                <c:pt idx="8">
                  <c:v>Total Ibagué</c:v>
                </c:pt>
                <c:pt idx="9">
                  <c:v>Total Manizales</c:v>
                </c:pt>
                <c:pt idx="10">
                  <c:v>Total Montería</c:v>
                </c:pt>
                <c:pt idx="11">
                  <c:v>Total Neiva</c:v>
                </c:pt>
                <c:pt idx="12">
                  <c:v>Total Pasto</c:v>
                </c:pt>
                <c:pt idx="13">
                  <c:v>Total Pereira</c:v>
                </c:pt>
                <c:pt idx="14">
                  <c:v>Total Popayán</c:v>
                </c:pt>
                <c:pt idx="15">
                  <c:v>Total Quibdó</c:v>
                </c:pt>
                <c:pt idx="16">
                  <c:v>Total Riohacha</c:v>
                </c:pt>
                <c:pt idx="17">
                  <c:v>Total Santa Marta</c:v>
                </c:pt>
                <c:pt idx="18">
                  <c:v>Total Sincelejo</c:v>
                </c:pt>
                <c:pt idx="19">
                  <c:v>Total Tunja</c:v>
                </c:pt>
                <c:pt idx="20">
                  <c:v>Total Valledupar</c:v>
                </c:pt>
                <c:pt idx="21">
                  <c:v>Total Villavicencio</c:v>
                </c:pt>
                <c:pt idx="22">
                  <c:v>Total Yopal</c:v>
                </c:pt>
              </c:strCache>
            </c:strRef>
          </c:cat>
          <c:val>
            <c:numRef>
              <c:f>Laboral!$E$190:$E$212</c:f>
              <c:numCache>
                <c:formatCode>#,##0</c:formatCode>
                <c:ptCount val="23"/>
                <c:pt idx="0">
                  <c:v>64</c:v>
                </c:pt>
                <c:pt idx="1">
                  <c:v>214.5</c:v>
                </c:pt>
                <c:pt idx="2">
                  <c:v>354.8</c:v>
                </c:pt>
                <c:pt idx="3">
                  <c:v>339</c:v>
                </c:pt>
                <c:pt idx="4">
                  <c:v>573.72222222222217</c:v>
                </c:pt>
                <c:pt idx="5">
                  <c:v>380.5</c:v>
                </c:pt>
                <c:pt idx="6">
                  <c:v>188</c:v>
                </c:pt>
                <c:pt idx="7">
                  <c:v>88</c:v>
                </c:pt>
                <c:pt idx="8">
                  <c:v>305.5</c:v>
                </c:pt>
                <c:pt idx="9">
                  <c:v>276.66666666666669</c:v>
                </c:pt>
                <c:pt idx="10">
                  <c:v>255.6</c:v>
                </c:pt>
                <c:pt idx="11">
                  <c:v>351.66666666666669</c:v>
                </c:pt>
                <c:pt idx="12">
                  <c:v>227.66666666666666</c:v>
                </c:pt>
                <c:pt idx="13">
                  <c:v>245.4</c:v>
                </c:pt>
                <c:pt idx="14">
                  <c:v>152.33333333333334</c:v>
                </c:pt>
                <c:pt idx="15">
                  <c:v>267.5</c:v>
                </c:pt>
                <c:pt idx="16">
                  <c:v>140</c:v>
                </c:pt>
                <c:pt idx="17">
                  <c:v>326.60000000000002</c:v>
                </c:pt>
                <c:pt idx="18">
                  <c:v>281.66666666666669</c:v>
                </c:pt>
                <c:pt idx="19">
                  <c:v>187</c:v>
                </c:pt>
                <c:pt idx="20">
                  <c:v>169.5</c:v>
                </c:pt>
                <c:pt idx="21">
                  <c:v>269</c:v>
                </c:pt>
                <c:pt idx="22">
                  <c:v>300.5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240-4F27-9283-C23C3C13F4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10592832"/>
        <c:axId val="-1610614592"/>
      </c:barChart>
      <c:catAx>
        <c:axId val="-1610592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610614592"/>
        <c:crosses val="autoZero"/>
        <c:auto val="1"/>
        <c:lblAlgn val="ctr"/>
        <c:lblOffset val="100"/>
        <c:noMultiLvlLbl val="0"/>
      </c:catAx>
      <c:valAx>
        <c:axId val="-161061459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-16105928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333561169462E-2"/>
          <c:y val="7.8468193998643285E-2"/>
          <c:w val="0.95972221781739042"/>
          <c:h val="0.72934579534128574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(Laboral!$E$74,Laboral!$E$85,Laboral!$E$96,Laboral!$E$107)</c:f>
              <c:numCache>
                <c:formatCode>0.0</c:formatCode>
                <c:ptCount val="4"/>
                <c:pt idx="0">
                  <c:v>140</c:v>
                </c:pt>
                <c:pt idx="1">
                  <c:v>102</c:v>
                </c:pt>
                <c:pt idx="2">
                  <c:v>95</c:v>
                </c:pt>
                <c:pt idx="3" formatCode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B4-455B-B9E8-8E1831B3C2CA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(Laboral!$H$74,Laboral!$H$85,Laboral!$H$96,Laboral!$I$107)</c:f>
              <c:numCache>
                <c:formatCode>0.0</c:formatCode>
                <c:ptCount val="4"/>
                <c:pt idx="0">
                  <c:v>140</c:v>
                </c:pt>
                <c:pt idx="1">
                  <c:v>94</c:v>
                </c:pt>
                <c:pt idx="2">
                  <c:v>79</c:v>
                </c:pt>
                <c:pt idx="3" formatCode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B4-455B-B9E8-8E1831B3C2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610606976"/>
        <c:axId val="-1610594464"/>
      </c:barChart>
      <c:catAx>
        <c:axId val="-161060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-1610594464"/>
        <c:crosses val="autoZero"/>
        <c:auto val="1"/>
        <c:lblAlgn val="ctr"/>
        <c:lblOffset val="100"/>
        <c:noMultiLvlLbl val="0"/>
      </c:catAx>
      <c:valAx>
        <c:axId val="-16105944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-1610606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830614482788112"/>
          <c:y val="0.89788673031093746"/>
          <c:w val="0.22894326650735639"/>
          <c:h val="4.1631815319220215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77E-2"/>
          <c:y val="9.0993361848683479E-2"/>
          <c:w val="0.96527777777777779"/>
          <c:h val="0.70319164096830544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(Laboral!$E$123,Laboral!$E$134,Laboral!$E$145,Laboral!$E$167)</c:f>
              <c:numCache>
                <c:formatCode>0</c:formatCode>
                <c:ptCount val="4"/>
                <c:pt idx="0">
                  <c:v>181</c:v>
                </c:pt>
                <c:pt idx="1">
                  <c:v>219</c:v>
                </c:pt>
                <c:pt idx="2">
                  <c:v>281</c:v>
                </c:pt>
                <c:pt idx="3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9-4812-AFB6-2F1CCCBAAB8C}"/>
            </c:ext>
          </c:extLst>
        </c:ser>
        <c:ser>
          <c:idx val="1"/>
          <c:order val="1"/>
          <c:tx>
            <c:v>EGRESOS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(Laboral!$H$123,Laboral!$H$134,Laboral!$H$145,Laboral!$I$167)</c:f>
              <c:numCache>
                <c:formatCode>0</c:formatCode>
                <c:ptCount val="4"/>
                <c:pt idx="0">
                  <c:v>160</c:v>
                </c:pt>
                <c:pt idx="1">
                  <c:v>222</c:v>
                </c:pt>
                <c:pt idx="2">
                  <c:v>203</c:v>
                </c:pt>
                <c:pt idx="3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69-4812-AFB6-2F1CCCBAAB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610611872"/>
        <c:axId val="-1610611328"/>
      </c:barChart>
      <c:catAx>
        <c:axId val="-161061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-1610611328"/>
        <c:crosses val="autoZero"/>
        <c:auto val="1"/>
        <c:lblAlgn val="ctr"/>
        <c:lblOffset val="100"/>
        <c:noMultiLvlLbl val="0"/>
      </c:catAx>
      <c:valAx>
        <c:axId val="-161061132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-16106118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552832458442693"/>
          <c:y val="0.89712324047642489"/>
          <c:w val="0.22616546369203849"/>
          <c:h val="4.6901038773469614E-2"/>
        </c:manualLayout>
      </c:layout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'[Copia de 2019-4T COMP.xlsx]consol'!$D$7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007146480208362E-2"/>
                  <c:y val="5.8808602274960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0E1-4FB6-9B58-ABFBDE447175}"/>
                </c:ext>
              </c:extLst>
            </c:dLbl>
            <c:dLbl>
              <c:idx val="1"/>
              <c:layout>
                <c:manualLayout>
                  <c:x val="-1.5838471728936099E-2"/>
                  <c:y val="8.9793859869294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0E1-4FB6-9B58-ABFBDE447175}"/>
                </c:ext>
              </c:extLst>
            </c:dLbl>
            <c:dLbl>
              <c:idx val="2"/>
              <c:layout>
                <c:manualLayout>
                  <c:x val="-7.6207124253460457E-3"/>
                  <c:y val="8.50387597558776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2.7135551515038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0E1-4FB6-9B58-ABFBDE447175}"/>
                </c:ext>
              </c:extLst>
            </c:dLbl>
            <c:dLbl>
              <c:idx val="3"/>
              <c:layout>
                <c:manualLayout>
                  <c:x val="2.6337508415873014E-3"/>
                  <c:y val="1.15839276046147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0E1-4FB6-9B58-ABFBDE447175}"/>
                </c:ext>
              </c:extLst>
            </c:dLbl>
            <c:dLbl>
              <c:idx val="4"/>
              <c:layout>
                <c:manualLayout>
                  <c:x val="-1.8161523255526956E-3"/>
                  <c:y val="2.2258888453072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0E1-4FB6-9B58-ABFBDE447175}"/>
                </c:ext>
              </c:extLst>
            </c:dLbl>
            <c:dLbl>
              <c:idx val="5"/>
              <c:layout>
                <c:manualLayout>
                  <c:x val="-3.4854682076331986E-3"/>
                  <c:y val="3.1794613708471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0E1-4FB6-9B58-ABFBDE447175}"/>
                </c:ext>
              </c:extLst>
            </c:dLbl>
            <c:dLbl>
              <c:idx val="6"/>
              <c:layout>
                <c:manualLayout>
                  <c:x val="-7.1718218687177922E-3"/>
                  <c:y val="8.5796002270024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0E1-4FB6-9B58-ABFBDE447175}"/>
                </c:ext>
              </c:extLst>
            </c:dLbl>
            <c:dLbl>
              <c:idx val="7"/>
              <c:layout>
                <c:manualLayout>
                  <c:x val="-1.5810160342756515E-3"/>
                  <c:y val="1.98669805677957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0E1-4FB6-9B58-ABFBDE447175}"/>
                </c:ext>
              </c:extLst>
            </c:dLbl>
            <c:dLbl>
              <c:idx val="8"/>
              <c:layout>
                <c:manualLayout>
                  <c:x val="-1.1703227511223315E-2"/>
                  <c:y val="1.98797430820791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0E1-4FB6-9B58-ABFBDE447175}"/>
                </c:ext>
              </c:extLst>
            </c:dLbl>
            <c:dLbl>
              <c:idx val="9"/>
              <c:layout>
                <c:manualLayout>
                  <c:x val="-1.2233290573681074E-3"/>
                  <c:y val="2.4661431766919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0E1-4FB6-9B58-ABFBDE447175}"/>
                </c:ext>
              </c:extLst>
            </c:dLbl>
            <c:dLbl>
              <c:idx val="10"/>
              <c:layout>
                <c:manualLayout>
                  <c:x val="-1.0479964447762325E-2"/>
                  <c:y val="5.0866064219270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0E1-4FB6-9B58-ABFBDE447175}"/>
                </c:ext>
              </c:extLst>
            </c:dLbl>
            <c:dLbl>
              <c:idx val="11"/>
              <c:layout>
                <c:manualLayout>
                  <c:x val="-1.1406782880177374E-2"/>
                  <c:y val="1.5335756225767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3.52397480849847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E0E1-4FB6-9B58-ABFBDE447175}"/>
                </c:ext>
              </c:extLst>
            </c:dLbl>
            <c:dLbl>
              <c:idx val="12"/>
              <c:layout>
                <c:manualLayout>
                  <c:x val="9.3886891986584235E-3"/>
                  <c:y val="2.5371878395360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0E1-4FB6-9B58-ABFBDE447175}"/>
                </c:ext>
              </c:extLst>
            </c:dLbl>
            <c:dLbl>
              <c:idx val="13"/>
              <c:layout>
                <c:manualLayout>
                  <c:x val="-8.3438076663010161E-3"/>
                  <c:y val="3.0199299423049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0E1-4FB6-9B58-ABFBDE447175}"/>
                </c:ext>
              </c:extLst>
            </c:dLbl>
            <c:dLbl>
              <c:idx val="14"/>
              <c:layout>
                <c:manualLayout>
                  <c:x val="1.6762452423342467E-3"/>
                  <c:y val="2.7013988566487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0E1-4FB6-9B58-ABFBDE447175}"/>
                </c:ext>
              </c:extLst>
            </c:dLbl>
            <c:dLbl>
              <c:idx val="15"/>
              <c:layout>
                <c:manualLayout>
                  <c:x val="-6.466676970515374E-3"/>
                  <c:y val="3.5765882736317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0E1-4FB6-9B58-ABFBDE447175}"/>
                </c:ext>
              </c:extLst>
            </c:dLbl>
            <c:dLbl>
              <c:idx val="16"/>
              <c:layout>
                <c:manualLayout>
                  <c:x val="-4.3235908288004445E-3"/>
                  <c:y val="5.08660642192702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0E1-4FB6-9B58-ABFBDE447175}"/>
                </c:ext>
              </c:extLst>
            </c:dLbl>
            <c:dLbl>
              <c:idx val="17"/>
              <c:layout>
                <c:manualLayout>
                  <c:x val="-8.2621072092141402E-3"/>
                  <c:y val="5.4811808218548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0E1-4FB6-9B58-ABFBDE447175}"/>
                </c:ext>
              </c:extLst>
            </c:dLbl>
            <c:dLbl>
              <c:idx val="18"/>
              <c:layout>
                <c:manualLayout>
                  <c:x val="-1.1733716696339727E-2"/>
                  <c:y val="8.12305046842120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COMP.xlsx]consol'!$D$8:$D$26</c:f>
              <c:numCache>
                <c:formatCode>0%</c:formatCode>
                <c:ptCount val="19"/>
                <c:pt idx="0">
                  <c:v>1.31</c:v>
                </c:pt>
                <c:pt idx="1">
                  <c:v>1.02</c:v>
                </c:pt>
                <c:pt idx="2">
                  <c:v>1.05</c:v>
                </c:pt>
                <c:pt idx="3">
                  <c:v>0.99</c:v>
                </c:pt>
                <c:pt idx="4">
                  <c:v>1.31</c:v>
                </c:pt>
                <c:pt idx="5">
                  <c:v>2.7</c:v>
                </c:pt>
                <c:pt idx="6">
                  <c:v>0.93</c:v>
                </c:pt>
                <c:pt idx="7">
                  <c:v>1.28</c:v>
                </c:pt>
                <c:pt idx="8">
                  <c:v>1.08</c:v>
                </c:pt>
                <c:pt idx="9">
                  <c:v>1.63</c:v>
                </c:pt>
                <c:pt idx="10">
                  <c:v>1.01</c:v>
                </c:pt>
                <c:pt idx="11">
                  <c:v>1.07</c:v>
                </c:pt>
                <c:pt idx="12">
                  <c:v>1.27</c:v>
                </c:pt>
                <c:pt idx="13">
                  <c:v>1.08</c:v>
                </c:pt>
                <c:pt idx="14">
                  <c:v>0.92</c:v>
                </c:pt>
                <c:pt idx="15">
                  <c:v>1.72</c:v>
                </c:pt>
                <c:pt idx="16">
                  <c:v>2.0499999999999998</c:v>
                </c:pt>
                <c:pt idx="17">
                  <c:v>0.96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E0E1-4FB6-9B58-ABFBDE447175}"/>
            </c:ext>
          </c:extLst>
        </c:ser>
        <c:ser>
          <c:idx val="2"/>
          <c:order val="1"/>
          <c:tx>
            <c:strRef>
              <c:f>'[Copia de 2019-4T COMP.xlsx]consol'!$E$7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0000943712872805E-3"/>
                  <c:y val="1.3506994283244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0E1-4FB6-9B58-ABFBDE447175}"/>
                </c:ext>
              </c:extLst>
            </c:dLbl>
            <c:dLbl>
              <c:idx val="2"/>
              <c:layout>
                <c:manualLayout>
                  <c:x val="2.0034100371717281E-3"/>
                  <c:y val="-6.752965370194734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3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2.57848520867136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8-E0E1-4FB6-9B58-ABFBDE447175}"/>
                </c:ext>
              </c:extLst>
            </c:dLbl>
            <c:dLbl>
              <c:idx val="3"/>
              <c:layout>
                <c:manualLayout>
                  <c:x val="1.6684843588500503E-2"/>
                  <c:y val="4.0474375389478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0E1-4FB6-9B58-ABFBDE447175}"/>
                </c:ext>
              </c:extLst>
            </c:dLbl>
            <c:dLbl>
              <c:idx val="4"/>
              <c:layout>
                <c:manualLayout>
                  <c:x val="9.2193488328383578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0E1-4FB6-9B58-ABFBDE447175}"/>
                </c:ext>
              </c:extLst>
            </c:dLbl>
            <c:dLbl>
              <c:idx val="5"/>
              <c:layout>
                <c:manualLayout>
                  <c:x val="1.0846692589953326E-2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0E1-4FB6-9B58-ABFBDE447175}"/>
                </c:ext>
              </c:extLst>
            </c:dLbl>
            <c:dLbl>
              <c:idx val="6"/>
              <c:layout>
                <c:manualLayout>
                  <c:x val="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0E1-4FB6-9B58-ABFBDE447175}"/>
                </c:ext>
              </c:extLst>
            </c:dLbl>
            <c:dLbl>
              <c:idx val="7"/>
              <c:layout>
                <c:manualLayout>
                  <c:x val="1.00574714540054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0E1-4FB6-9B58-ABFBDE447175}"/>
                </c:ext>
              </c:extLst>
            </c:dLbl>
            <c:dLbl>
              <c:idx val="8"/>
              <c:layout>
                <c:manualLayout>
                  <c:x val="8.3812262116712329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0E1-4FB6-9B58-ABFBDE447175}"/>
                </c:ext>
              </c:extLst>
            </c:dLbl>
            <c:dLbl>
              <c:idx val="9"/>
              <c:layout>
                <c:manualLayout>
                  <c:x val="1.0895594075172542E-2"/>
                  <c:y val="-4.95250735873533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0E1-4FB6-9B58-ABFBDE447175}"/>
                </c:ext>
              </c:extLst>
            </c:dLbl>
            <c:dLbl>
              <c:idx val="10"/>
              <c:layout>
                <c:manualLayout>
                  <c:x val="3.3524904846684933E-3"/>
                  <c:y val="1.3506994283244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0E1-4FB6-9B58-ABFBDE447175}"/>
                </c:ext>
              </c:extLst>
            </c:dLbl>
            <c:dLbl>
              <c:idx val="11"/>
              <c:layout>
                <c:manualLayout>
                  <c:x val="5.8668583481697404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0E1-4FB6-9B58-ABFBDE447175}"/>
                </c:ext>
              </c:extLst>
            </c:dLbl>
            <c:dLbl>
              <c:idx val="12"/>
              <c:layout>
                <c:manualLayout>
                  <c:x val="8.3812262116712329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0E1-4FB6-9B58-ABFBDE447175}"/>
                </c:ext>
              </c:extLst>
            </c:dLbl>
            <c:dLbl>
              <c:idx val="14"/>
              <c:layout>
                <c:manualLayout>
                  <c:x val="1.5086207181008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0E1-4FB6-9B58-ABFBDE447175}"/>
                </c:ext>
              </c:extLst>
            </c:dLbl>
            <c:dLbl>
              <c:idx val="15"/>
              <c:layout>
                <c:manualLayout>
                  <c:x val="9.2193488328383578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0E1-4FB6-9B58-ABFBDE447175}"/>
                </c:ext>
              </c:extLst>
            </c:dLbl>
            <c:dLbl>
              <c:idx val="16"/>
              <c:layout>
                <c:manualLayout>
                  <c:x val="1.0057471454005604E-2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0E1-4FB6-9B58-ABFBDE447175}"/>
                </c:ext>
              </c:extLst>
            </c:dLbl>
            <c:dLbl>
              <c:idx val="17"/>
              <c:layout>
                <c:manualLayout>
                  <c:x val="2.514367863501493E-3"/>
                  <c:y val="2.7013988566488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0E1-4FB6-9B58-ABFBDE447175}"/>
                </c:ext>
              </c:extLst>
            </c:dLbl>
            <c:dLbl>
              <c:idx val="18"/>
              <c:layout>
                <c:manualLayout>
                  <c:x val="5.8668583481697404E-3"/>
                  <c:y val="6.7770352210524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COMP.xlsx]consol'!$E$8:$E$26</c:f>
              <c:numCache>
                <c:formatCode>0%</c:formatCode>
                <c:ptCount val="19"/>
                <c:pt idx="0">
                  <c:v>1.55</c:v>
                </c:pt>
                <c:pt idx="1">
                  <c:v>1.22</c:v>
                </c:pt>
                <c:pt idx="2">
                  <c:v>1.1399999999999999</c:v>
                </c:pt>
                <c:pt idx="3">
                  <c:v>1.02</c:v>
                </c:pt>
                <c:pt idx="4">
                  <c:v>1.06</c:v>
                </c:pt>
                <c:pt idx="5">
                  <c:v>2.2999999999999998</c:v>
                </c:pt>
                <c:pt idx="6">
                  <c:v>0.94</c:v>
                </c:pt>
                <c:pt idx="7">
                  <c:v>1.18</c:v>
                </c:pt>
                <c:pt idx="8">
                  <c:v>1.25</c:v>
                </c:pt>
                <c:pt idx="9">
                  <c:v>1.58</c:v>
                </c:pt>
                <c:pt idx="10">
                  <c:v>1.0900000000000001</c:v>
                </c:pt>
                <c:pt idx="11">
                  <c:v>1.0900000000000001</c:v>
                </c:pt>
                <c:pt idx="12">
                  <c:v>1.08</c:v>
                </c:pt>
                <c:pt idx="13">
                  <c:v>1.32</c:v>
                </c:pt>
                <c:pt idx="14">
                  <c:v>0.94</c:v>
                </c:pt>
                <c:pt idx="15">
                  <c:v>1.04</c:v>
                </c:pt>
                <c:pt idx="16">
                  <c:v>1.76</c:v>
                </c:pt>
                <c:pt idx="17">
                  <c:v>1.03</c:v>
                </c:pt>
                <c:pt idx="18">
                  <c:v>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4444444444445E-2"/>
          <c:y val="2.5325014933057301E-2"/>
          <c:w val="0.96527777777777779"/>
          <c:h val="0.77116410772829902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1.87429856061574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3D-4952-866C-A619BAE465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(PqCCM!$E$11,PqCCM!$E$23,PqCCM!$E$35,PqCCM!$E$59)</c:f>
              <c:numCache>
                <c:formatCode>0</c:formatCode>
                <c:ptCount val="4"/>
                <c:pt idx="0">
                  <c:v>3120.5</c:v>
                </c:pt>
                <c:pt idx="1">
                  <c:v>2547</c:v>
                </c:pt>
                <c:pt idx="2">
                  <c:v>149</c:v>
                </c:pt>
                <c:pt idx="3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3D-4952-866C-A619BAE46532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4830416461963872E-17"/>
                  <c:y val="2.14241400783569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3D-4952-866C-A619BAE465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(PqCCM!$H$11,PqCCM!$H$23,PqCCM!$H$35,PqCCM!$H$59)</c:f>
              <c:numCache>
                <c:formatCode>0</c:formatCode>
                <c:ptCount val="4"/>
                <c:pt idx="0">
                  <c:v>128</c:v>
                </c:pt>
                <c:pt idx="1">
                  <c:v>648.5</c:v>
                </c:pt>
                <c:pt idx="2">
                  <c:v>772</c:v>
                </c:pt>
                <c:pt idx="3">
                  <c:v>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3D-4952-866C-A619BAE4653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3726888"/>
        <c:axId val="483731984"/>
      </c:barChart>
      <c:catAx>
        <c:axId val="48372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3731984"/>
        <c:crosses val="autoZero"/>
        <c:auto val="1"/>
        <c:lblAlgn val="ctr"/>
        <c:lblOffset val="100"/>
        <c:noMultiLvlLbl val="0"/>
      </c:catAx>
      <c:valAx>
        <c:axId val="4837319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372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34033245839"/>
          <c:y val="0.8942819306834221"/>
          <c:w val="0.23494531933508311"/>
          <c:h val="5.2765765365640101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4444444444445E-2"/>
          <c:y val="2.5655514934833708E-2"/>
          <c:w val="0.96527777777777779"/>
          <c:h val="0.76817772201432333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5.4176079938297993E-3"/>
                  <c:y val="7.80388703200168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E6-4E67-9D6B-AC538ED96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2017</c:v>
              </c:pt>
              <c:pt idx="1">
                <c:v>2018</c:v>
              </c:pt>
              <c:pt idx="2">
                <c:v>2019</c:v>
              </c:pt>
            </c:numLit>
          </c:cat>
          <c:val>
            <c:numRef>
              <c:f>(PqCCM!$E$85,PqCCM!$E$105,PqCCM!$E$125)</c:f>
              <c:numCache>
                <c:formatCode>0</c:formatCode>
                <c:ptCount val="3"/>
                <c:pt idx="0">
                  <c:v>597</c:v>
                </c:pt>
                <c:pt idx="1">
                  <c:v>733.8</c:v>
                </c:pt>
                <c:pt idx="2">
                  <c:v>1008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6-4E67-9D6B-AC538ED9689F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6.3405851330606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E6-4E67-9D6B-AC538ED96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2017</c:v>
              </c:pt>
              <c:pt idx="1">
                <c:v>2018</c:v>
              </c:pt>
              <c:pt idx="2">
                <c:v>2019</c:v>
              </c:pt>
            </c:numLit>
          </c:cat>
          <c:val>
            <c:numRef>
              <c:f>(PqCCM!$H$85,PqCCM!$H$105,PqCCM!$H$125)</c:f>
              <c:numCache>
                <c:formatCode>0</c:formatCode>
                <c:ptCount val="3"/>
                <c:pt idx="0">
                  <c:v>383.20000000000005</c:v>
                </c:pt>
                <c:pt idx="1">
                  <c:v>498.6</c:v>
                </c:pt>
                <c:pt idx="2">
                  <c:v>599.20000000000005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E6-4E67-9D6B-AC538ED968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3726496"/>
        <c:axId val="483725712"/>
      </c:barChart>
      <c:catAx>
        <c:axId val="48372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3725712"/>
        <c:crosses val="autoZero"/>
        <c:auto val="1"/>
        <c:lblAlgn val="ctr"/>
        <c:lblOffset val="100"/>
        <c:noMultiLvlLbl val="0"/>
      </c:catAx>
      <c:valAx>
        <c:axId val="4837257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48372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34033245839"/>
          <c:y val="0.89290227415846868"/>
          <c:w val="0.23494531933508311"/>
          <c:h val="5.345437643233344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4444444444445E-2"/>
          <c:y val="2.5325010342103365E-2"/>
          <c:w val="0.96527777777777779"/>
          <c:h val="0.79648915955409127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(PqCLab!$D$8,PqCLab!$D$16,PqCLab!$D$24,PqCLab!$D$42)</c:f>
              <c:numCache>
                <c:formatCode>0</c:formatCode>
                <c:ptCount val="4"/>
                <c:pt idx="0">
                  <c:v>1304</c:v>
                </c:pt>
                <c:pt idx="1">
                  <c:v>698</c:v>
                </c:pt>
                <c:pt idx="2">
                  <c:v>709</c:v>
                </c:pt>
                <c:pt idx="3" formatCode="General">
                  <c:v>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5-4054-BA88-63E88E03B0B3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(PqCLab!$G$8,PqCLab!$G$16,PqCLab!$G$24,PqCLab!$G$42)</c:f>
              <c:numCache>
                <c:formatCode>0</c:formatCode>
                <c:ptCount val="4"/>
                <c:pt idx="0">
                  <c:v>537</c:v>
                </c:pt>
                <c:pt idx="1">
                  <c:v>412</c:v>
                </c:pt>
                <c:pt idx="2">
                  <c:v>436</c:v>
                </c:pt>
                <c:pt idx="3" formatCode="General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55-4054-BA88-63E88E03B0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6337936"/>
        <c:axId val="526343032"/>
      </c:barChart>
      <c:catAx>
        <c:axId val="52633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343032"/>
        <c:crosses val="autoZero"/>
        <c:auto val="1"/>
        <c:lblAlgn val="ctr"/>
        <c:lblOffset val="100"/>
        <c:noMultiLvlLbl val="0"/>
      </c:catAx>
      <c:valAx>
        <c:axId val="526343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52633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34033245839"/>
          <c:y val="0.91730468652277997"/>
          <c:w val="0.23494531933508311"/>
          <c:h val="5.276575580018875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PqCLab!$D$64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59-4056-989E-58549E49B301}"/>
              </c:ext>
            </c:extLst>
          </c:dPt>
          <c:dLbls>
            <c:dLbl>
              <c:idx val="2"/>
              <c:layout>
                <c:manualLayout>
                  <c:x val="1.6042781424176931E-3"/>
                  <c:y val="6.53772757855437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59-4056-989E-58549E49B301}"/>
                </c:ext>
              </c:extLst>
            </c:dLbl>
            <c:dLbl>
              <c:idx val="3"/>
              <c:layout>
                <c:manualLayout>
                  <c:x val="3.2085562848353862E-3"/>
                  <c:y val="9.8065913678316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59-4056-989E-58549E49B301}"/>
                </c:ext>
              </c:extLst>
            </c:dLbl>
            <c:dLbl>
              <c:idx val="4"/>
              <c:layout>
                <c:manualLayout>
                  <c:x val="0"/>
                  <c:y val="6.53772757855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59-4056-989E-58549E49B301}"/>
                </c:ext>
              </c:extLst>
            </c:dLbl>
            <c:dLbl>
              <c:idx val="5"/>
              <c:layout>
                <c:manualLayout>
                  <c:x val="-4.02144729671663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59-4056-989E-58549E49B301}"/>
                </c:ext>
              </c:extLst>
            </c:dLbl>
            <c:dLbl>
              <c:idx val="6"/>
              <c:layout>
                <c:manualLayout>
                  <c:x val="-6.9444436849908477E-3"/>
                  <c:y val="4.4866432277829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08-4E2D-A4D5-ADE6353F16DE}"/>
                </c:ext>
              </c:extLst>
            </c:dLbl>
            <c:dLbl>
              <c:idx val="10"/>
              <c:layout>
                <c:manualLayout>
                  <c:x val="-3.2085562848354157E-3"/>
                  <c:y val="-1.198569543423996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59-4056-989E-58549E49B301}"/>
                </c:ext>
              </c:extLst>
            </c:dLbl>
            <c:dLbl>
              <c:idx val="11"/>
              <c:layout>
                <c:manualLayout>
                  <c:x val="-4.8128344272530647E-3"/>
                  <c:y val="6.5377275785544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59-4056-989E-58549E49B301}"/>
                </c:ext>
              </c:extLst>
            </c:dLbl>
            <c:dLbl>
              <c:idx val="12"/>
              <c:layout>
                <c:manualLayout>
                  <c:x val="-3.2085562848354742E-3"/>
                  <c:y val="6.537727578554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59-4056-989E-58549E49B301}"/>
                </c:ext>
              </c:extLst>
            </c:dLbl>
            <c:dLbl>
              <c:idx val="15"/>
              <c:layout>
                <c:manualLayout>
                  <c:x val="-2.68096486447775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59-4056-989E-58549E49B301}"/>
                </c:ext>
              </c:extLst>
            </c:dLbl>
            <c:dLbl>
              <c:idx val="16"/>
              <c:layout>
                <c:manualLayout>
                  <c:x val="8.3333324219890172E-3"/>
                  <c:y val="4.4866432277829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08-4E2D-A4D5-ADE6353F16DE}"/>
                </c:ext>
              </c:extLst>
            </c:dLbl>
            <c:dLbl>
              <c:idx val="18"/>
              <c:layout>
                <c:manualLayout>
                  <c:x val="-2.6809648644778522E-3"/>
                  <c:y val="-9.30812303310803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59-4056-989E-58549E49B301}"/>
                </c:ext>
              </c:extLst>
            </c:dLbl>
            <c:dLbl>
              <c:idx val="20"/>
              <c:layout>
                <c:manualLayout>
                  <c:x val="-5.3619297289554096E-3"/>
                  <c:y val="-4.65406151655401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59-4056-989E-58549E49B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PqCLab!$C$65:$C$89</c:f>
              <c:strCache>
                <c:ptCount val="25"/>
                <c:pt idx="0">
                  <c:v>Total Arauca</c:v>
                </c:pt>
                <c:pt idx="1">
                  <c:v>Total Armenia</c:v>
                </c:pt>
                <c:pt idx="2">
                  <c:v>Total Barranquilla</c:v>
                </c:pt>
                <c:pt idx="3">
                  <c:v>Total Bucaramanga</c:v>
                </c:pt>
                <c:pt idx="4">
                  <c:v>Total Buga</c:v>
                </c:pt>
                <c:pt idx="5">
                  <c:v>Total Cali</c:v>
                </c:pt>
                <c:pt idx="6">
                  <c:v>Total Cartagena</c:v>
                </c:pt>
                <c:pt idx="7">
                  <c:v>Total Cúcuta</c:v>
                </c:pt>
                <c:pt idx="8">
                  <c:v>Total Florencia</c:v>
                </c:pt>
                <c:pt idx="9">
                  <c:v>Total Ibagué</c:v>
                </c:pt>
                <c:pt idx="10">
                  <c:v>Total Manizales</c:v>
                </c:pt>
                <c:pt idx="11">
                  <c:v>Total Mocoa</c:v>
                </c:pt>
                <c:pt idx="12">
                  <c:v>Total Montería</c:v>
                </c:pt>
                <c:pt idx="13">
                  <c:v>Total Neiva</c:v>
                </c:pt>
                <c:pt idx="14">
                  <c:v>Total Pasto</c:v>
                </c:pt>
                <c:pt idx="15">
                  <c:v>Total Pereira</c:v>
                </c:pt>
                <c:pt idx="16">
                  <c:v>Total Popayán</c:v>
                </c:pt>
                <c:pt idx="17">
                  <c:v>Total Quibdó</c:v>
                </c:pt>
                <c:pt idx="18">
                  <c:v>Total Riohacha</c:v>
                </c:pt>
                <c:pt idx="19">
                  <c:v>Total Santa Marta</c:v>
                </c:pt>
                <c:pt idx="20">
                  <c:v>Total Sincelejo</c:v>
                </c:pt>
                <c:pt idx="21">
                  <c:v>Total Tunja</c:v>
                </c:pt>
                <c:pt idx="22">
                  <c:v>Total Valledupar</c:v>
                </c:pt>
                <c:pt idx="23">
                  <c:v>Total Villavicencio</c:v>
                </c:pt>
                <c:pt idx="24">
                  <c:v>Total Yopal</c:v>
                </c:pt>
              </c:strCache>
            </c:strRef>
          </c:cat>
          <c:val>
            <c:numRef>
              <c:f>PqCLab!$D$65:$D$89</c:f>
              <c:numCache>
                <c:formatCode>#,##0</c:formatCode>
                <c:ptCount val="25"/>
                <c:pt idx="0">
                  <c:v>70</c:v>
                </c:pt>
                <c:pt idx="1">
                  <c:v>356</c:v>
                </c:pt>
                <c:pt idx="2">
                  <c:v>468.8</c:v>
                </c:pt>
                <c:pt idx="3">
                  <c:v>524</c:v>
                </c:pt>
                <c:pt idx="4">
                  <c:v>230</c:v>
                </c:pt>
                <c:pt idx="5">
                  <c:v>485.33333333333331</c:v>
                </c:pt>
                <c:pt idx="6">
                  <c:v>246.8</c:v>
                </c:pt>
                <c:pt idx="7">
                  <c:v>280.5</c:v>
                </c:pt>
                <c:pt idx="8">
                  <c:v>166</c:v>
                </c:pt>
                <c:pt idx="9">
                  <c:v>487</c:v>
                </c:pt>
                <c:pt idx="10">
                  <c:v>816</c:v>
                </c:pt>
                <c:pt idx="11">
                  <c:v>89</c:v>
                </c:pt>
                <c:pt idx="12">
                  <c:v>383</c:v>
                </c:pt>
                <c:pt idx="13">
                  <c:v>673</c:v>
                </c:pt>
                <c:pt idx="14">
                  <c:v>478</c:v>
                </c:pt>
                <c:pt idx="15">
                  <c:v>462.5</c:v>
                </c:pt>
                <c:pt idx="16">
                  <c:v>489</c:v>
                </c:pt>
                <c:pt idx="17">
                  <c:v>126</c:v>
                </c:pt>
                <c:pt idx="18">
                  <c:v>151</c:v>
                </c:pt>
                <c:pt idx="19">
                  <c:v>451</c:v>
                </c:pt>
                <c:pt idx="20">
                  <c:v>400</c:v>
                </c:pt>
                <c:pt idx="21">
                  <c:v>413</c:v>
                </c:pt>
                <c:pt idx="22">
                  <c:v>388</c:v>
                </c:pt>
                <c:pt idx="23">
                  <c:v>382</c:v>
                </c:pt>
                <c:pt idx="24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159-4056-989E-58549E49B301}"/>
            </c:ext>
          </c:extLst>
        </c:ser>
        <c:ser>
          <c:idx val="1"/>
          <c:order val="1"/>
          <c:tx>
            <c:strRef>
              <c:f>PqCLab!$E$64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159-4056-989E-58549E49B301}"/>
              </c:ext>
            </c:extLst>
          </c:dPt>
          <c:dLbls>
            <c:dLbl>
              <c:idx val="0"/>
              <c:layout>
                <c:manualLayout>
                  <c:x val="4.8128344272531237E-3"/>
                  <c:y val="6.5377275785544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159-4056-989E-58549E49B301}"/>
                </c:ext>
              </c:extLst>
            </c:dLbl>
            <c:dLbl>
              <c:idx val="1"/>
              <c:layout>
                <c:manualLayout>
                  <c:x val="3.2085562848354304E-3"/>
                  <c:y val="-2.99642385855999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159-4056-989E-58549E49B301}"/>
                </c:ext>
              </c:extLst>
            </c:dLbl>
            <c:dLbl>
              <c:idx val="2"/>
              <c:layout>
                <c:manualLayout>
                  <c:x val="6.417112569670801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159-4056-989E-58549E49B301}"/>
                </c:ext>
              </c:extLst>
            </c:dLbl>
            <c:dLbl>
              <c:idx val="3"/>
              <c:layout>
                <c:manualLayout>
                  <c:x val="3.2085562848354157E-3"/>
                  <c:y val="1.307545515710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159-4056-989E-58549E49B301}"/>
                </c:ext>
              </c:extLst>
            </c:dLbl>
            <c:dLbl>
              <c:idx val="4"/>
              <c:layout>
                <c:manualLayout>
                  <c:x val="3.2085562848354157E-3"/>
                  <c:y val="6.53772757855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159-4056-989E-58549E49B301}"/>
                </c:ext>
              </c:extLst>
            </c:dLbl>
            <c:dLbl>
              <c:idx val="5"/>
              <c:layout>
                <c:manualLayout>
                  <c:x val="6.4171125696708313E-3"/>
                  <c:y val="6.5377275785544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159-4056-989E-58549E49B301}"/>
                </c:ext>
              </c:extLst>
            </c:dLbl>
            <c:dLbl>
              <c:idx val="6"/>
              <c:layout>
                <c:manualLayout>
                  <c:x val="6.9661811059317331E-3"/>
                  <c:y val="9.80662400871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159-4056-989E-58549E49B301}"/>
                </c:ext>
              </c:extLst>
            </c:dLbl>
            <c:dLbl>
              <c:idx val="7"/>
              <c:layout>
                <c:manualLayout>
                  <c:x val="6.4171125696708313E-3"/>
                  <c:y val="-5.992847717119982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159-4056-989E-58549E49B301}"/>
                </c:ext>
              </c:extLst>
            </c:dLbl>
            <c:dLbl>
              <c:idx val="8"/>
              <c:layout>
                <c:manualLayout>
                  <c:x val="4.8128344272531237E-3"/>
                  <c:y val="9.8065913678316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159-4056-989E-58549E49B301}"/>
                </c:ext>
              </c:extLst>
            </c:dLbl>
            <c:dLbl>
              <c:idx val="9"/>
              <c:layout>
                <c:manualLayout>
                  <c:x val="3.2085562848354157E-3"/>
                  <c:y val="3.2688637892772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159-4056-989E-58549E49B301}"/>
                </c:ext>
              </c:extLst>
            </c:dLbl>
            <c:dLbl>
              <c:idx val="10"/>
              <c:layout>
                <c:manualLayout>
                  <c:x val="3.2085562848354157E-3"/>
                  <c:y val="6.5377275785544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159-4056-989E-58549E49B301}"/>
                </c:ext>
              </c:extLst>
            </c:dLbl>
            <c:dLbl>
              <c:idx val="11"/>
              <c:layout>
                <c:manualLayout>
                  <c:x val="6.4171125696707723E-3"/>
                  <c:y val="9.8065913678316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159-4056-989E-58549E49B301}"/>
                </c:ext>
              </c:extLst>
            </c:dLbl>
            <c:dLbl>
              <c:idx val="12"/>
              <c:layout>
                <c:manualLayout>
                  <c:x val="6.4171125696707134E-3"/>
                  <c:y val="9.8065913678316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159-4056-989E-58549E49B301}"/>
                </c:ext>
              </c:extLst>
            </c:dLbl>
            <c:dLbl>
              <c:idx val="13"/>
              <c:layout>
                <c:manualLayout>
                  <c:x val="4.8128344272531237E-3"/>
                  <c:y val="6.5377275785544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159-4056-989E-58549E49B301}"/>
                </c:ext>
              </c:extLst>
            </c:dLbl>
            <c:dLbl>
              <c:idx val="14"/>
              <c:layout>
                <c:manualLayout>
                  <c:x val="3.2085562848354157E-3"/>
                  <c:y val="3.2688637892772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159-4056-989E-58549E49B301}"/>
                </c:ext>
              </c:extLst>
            </c:dLbl>
            <c:dLbl>
              <c:idx val="15"/>
              <c:layout>
                <c:manualLayout>
                  <c:x val="6.4171125696708313E-3"/>
                  <c:y val="9.8065913678316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159-4056-989E-58549E49B301}"/>
                </c:ext>
              </c:extLst>
            </c:dLbl>
            <c:dLbl>
              <c:idx val="16"/>
              <c:layout>
                <c:manualLayout>
                  <c:x val="4.8128344272531237E-3"/>
                  <c:y val="3.268863789277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159-4056-989E-58549E49B301}"/>
                </c:ext>
              </c:extLst>
            </c:dLbl>
            <c:dLbl>
              <c:idx val="17"/>
              <c:layout>
                <c:manualLayout>
                  <c:x val="3.2085562848354157E-3"/>
                  <c:y val="1.307545515710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159-4056-989E-58549E49B301}"/>
                </c:ext>
              </c:extLst>
            </c:dLbl>
            <c:dLbl>
              <c:idx val="18"/>
              <c:layout>
                <c:manualLayout>
                  <c:x val="3.2085562848352981E-3"/>
                  <c:y val="3.2688637892772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159-4056-989E-58549E49B301}"/>
                </c:ext>
              </c:extLst>
            </c:dLbl>
            <c:dLbl>
              <c:idx val="19"/>
              <c:layout>
                <c:manualLayout>
                  <c:x val="4.8128344272531237E-3"/>
                  <c:y val="6.5377275785544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159-4056-989E-58549E49B301}"/>
                </c:ext>
              </c:extLst>
            </c:dLbl>
            <c:dLbl>
              <c:idx val="20"/>
              <c:layout>
                <c:manualLayout>
                  <c:x val="3.2085562848352981E-3"/>
                  <c:y val="9.8065913678316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159-4056-989E-58549E49B301}"/>
                </c:ext>
              </c:extLst>
            </c:dLbl>
            <c:dLbl>
              <c:idx val="21"/>
              <c:layout>
                <c:manualLayout>
                  <c:x val="8.021390712088421E-3"/>
                  <c:y val="1.3075455157108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159-4056-989E-58549E49B301}"/>
                </c:ext>
              </c:extLst>
            </c:dLbl>
            <c:dLbl>
              <c:idx val="22"/>
              <c:layout>
                <c:manualLayout>
                  <c:x val="4.8128596807266383E-3"/>
                  <c:y val="8.7284150828514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159-4056-989E-58549E49B301}"/>
                </c:ext>
              </c:extLst>
            </c:dLbl>
            <c:dLbl>
              <c:idx val="23"/>
              <c:layout>
                <c:manualLayout>
                  <c:x val="4.8128344272530058E-3"/>
                  <c:y val="6.5377275785544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159-4056-989E-58549E49B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PqCLab!$C$65:$C$89</c:f>
              <c:strCache>
                <c:ptCount val="25"/>
                <c:pt idx="0">
                  <c:v>Total Arauca</c:v>
                </c:pt>
                <c:pt idx="1">
                  <c:v>Total Armenia</c:v>
                </c:pt>
                <c:pt idx="2">
                  <c:v>Total Barranquilla</c:v>
                </c:pt>
                <c:pt idx="3">
                  <c:v>Total Bucaramanga</c:v>
                </c:pt>
                <c:pt idx="4">
                  <c:v>Total Buga</c:v>
                </c:pt>
                <c:pt idx="5">
                  <c:v>Total Cali</c:v>
                </c:pt>
                <c:pt idx="6">
                  <c:v>Total Cartagena</c:v>
                </c:pt>
                <c:pt idx="7">
                  <c:v>Total Cúcuta</c:v>
                </c:pt>
                <c:pt idx="8">
                  <c:v>Total Florencia</c:v>
                </c:pt>
                <c:pt idx="9">
                  <c:v>Total Ibagué</c:v>
                </c:pt>
                <c:pt idx="10">
                  <c:v>Total Manizales</c:v>
                </c:pt>
                <c:pt idx="11">
                  <c:v>Total Mocoa</c:v>
                </c:pt>
                <c:pt idx="12">
                  <c:v>Total Montería</c:v>
                </c:pt>
                <c:pt idx="13">
                  <c:v>Total Neiva</c:v>
                </c:pt>
                <c:pt idx="14">
                  <c:v>Total Pasto</c:v>
                </c:pt>
                <c:pt idx="15">
                  <c:v>Total Pereira</c:v>
                </c:pt>
                <c:pt idx="16">
                  <c:v>Total Popayán</c:v>
                </c:pt>
                <c:pt idx="17">
                  <c:v>Total Quibdó</c:v>
                </c:pt>
                <c:pt idx="18">
                  <c:v>Total Riohacha</c:v>
                </c:pt>
                <c:pt idx="19">
                  <c:v>Total Santa Marta</c:v>
                </c:pt>
                <c:pt idx="20">
                  <c:v>Total Sincelejo</c:v>
                </c:pt>
                <c:pt idx="21">
                  <c:v>Total Tunja</c:v>
                </c:pt>
                <c:pt idx="22">
                  <c:v>Total Valledupar</c:v>
                </c:pt>
                <c:pt idx="23">
                  <c:v>Total Villavicencio</c:v>
                </c:pt>
                <c:pt idx="24">
                  <c:v>Total Yopal</c:v>
                </c:pt>
              </c:strCache>
            </c:strRef>
          </c:cat>
          <c:val>
            <c:numRef>
              <c:f>PqCLab!$E$65:$E$89</c:f>
              <c:numCache>
                <c:formatCode>#,##0</c:formatCode>
                <c:ptCount val="25"/>
                <c:pt idx="0">
                  <c:v>29</c:v>
                </c:pt>
                <c:pt idx="1">
                  <c:v>287</c:v>
                </c:pt>
                <c:pt idx="2">
                  <c:v>582</c:v>
                </c:pt>
                <c:pt idx="3">
                  <c:v>425.33333333333331</c:v>
                </c:pt>
                <c:pt idx="4">
                  <c:v>255</c:v>
                </c:pt>
                <c:pt idx="5">
                  <c:v>803.16666666666663</c:v>
                </c:pt>
                <c:pt idx="6">
                  <c:v>264.60000000000002</c:v>
                </c:pt>
                <c:pt idx="7">
                  <c:v>300</c:v>
                </c:pt>
                <c:pt idx="8">
                  <c:v>161</c:v>
                </c:pt>
                <c:pt idx="9">
                  <c:v>473</c:v>
                </c:pt>
                <c:pt idx="10">
                  <c:v>414</c:v>
                </c:pt>
                <c:pt idx="11">
                  <c:v>102</c:v>
                </c:pt>
                <c:pt idx="12">
                  <c:v>496</c:v>
                </c:pt>
                <c:pt idx="13">
                  <c:v>518</c:v>
                </c:pt>
                <c:pt idx="14">
                  <c:v>390</c:v>
                </c:pt>
                <c:pt idx="15">
                  <c:v>501</c:v>
                </c:pt>
                <c:pt idx="16">
                  <c:v>295</c:v>
                </c:pt>
                <c:pt idx="17">
                  <c:v>111</c:v>
                </c:pt>
                <c:pt idx="18">
                  <c:v>161</c:v>
                </c:pt>
                <c:pt idx="19">
                  <c:v>243</c:v>
                </c:pt>
                <c:pt idx="20">
                  <c:v>784</c:v>
                </c:pt>
                <c:pt idx="21">
                  <c:v>258</c:v>
                </c:pt>
                <c:pt idx="22">
                  <c:v>251</c:v>
                </c:pt>
                <c:pt idx="23">
                  <c:v>278</c:v>
                </c:pt>
                <c:pt idx="24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9159-4056-989E-58549E49B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5"/>
        <c:axId val="526345384"/>
        <c:axId val="526342248"/>
      </c:barChart>
      <c:catAx>
        <c:axId val="52634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342248"/>
        <c:crosses val="autoZero"/>
        <c:auto val="1"/>
        <c:lblAlgn val="ctr"/>
        <c:lblOffset val="100"/>
        <c:noMultiLvlLbl val="0"/>
      </c:catAx>
      <c:valAx>
        <c:axId val="526342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345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0000000000001E-2"/>
          <c:y val="2.4994453628758115E-2"/>
          <c:w val="0.95972222222222225"/>
          <c:h val="0.78778438571254772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('J-Admv.'!$D$17,'J-Admv.'!$D$34,'J-Admv.'!$D$51,'J-Admv.'!$D$86)</c:f>
              <c:numCache>
                <c:formatCode>0</c:formatCode>
                <c:ptCount val="4"/>
                <c:pt idx="0">
                  <c:v>373.22222222222223</c:v>
                </c:pt>
                <c:pt idx="1">
                  <c:v>334.33333333333331</c:v>
                </c:pt>
                <c:pt idx="2">
                  <c:v>331.66666666666669</c:v>
                </c:pt>
                <c:pt idx="3">
                  <c:v>338.55555555555554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65-4E1E-B0C2-5CBFD1E49242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('J-Admv.'!$F$17,'J-Admv.'!$F$34,'J-Admv.'!$G$51,'J-Admv.'!$G$86)</c:f>
              <c:numCache>
                <c:formatCode>0</c:formatCode>
                <c:ptCount val="4"/>
                <c:pt idx="0">
                  <c:v>214.33333333333334</c:v>
                </c:pt>
                <c:pt idx="1">
                  <c:v>284.55555555555554</c:v>
                </c:pt>
                <c:pt idx="2">
                  <c:v>290</c:v>
                </c:pt>
                <c:pt idx="3">
                  <c:v>271.77777777777777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65-4E1E-B0C2-5CBFD1E4924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23554288"/>
        <c:axId val="-1623542320"/>
      </c:barChart>
      <c:catAx>
        <c:axId val="-162355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23542320"/>
        <c:crosses val="autoZero"/>
        <c:auto val="1"/>
        <c:lblAlgn val="ctr"/>
        <c:lblOffset val="100"/>
        <c:noMultiLvlLbl val="0"/>
      </c:catAx>
      <c:valAx>
        <c:axId val="-16235423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2355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34033245839"/>
          <c:y val="0.91838407368443631"/>
          <c:w val="0.23494531933508311"/>
          <c:h val="5.207702657248570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55690807795212E-2"/>
          <c:y val="2.8377419893587288E-2"/>
          <c:w val="0.94381188488924639"/>
          <c:h val="0.733984014094395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'J-Admv.'!$G$102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6435-4157-9167-43C0637C58E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435-4157-9167-43C0637C58E0}"/>
              </c:ext>
            </c:extLst>
          </c:dPt>
          <c:dLbls>
            <c:dLbl>
              <c:idx val="4"/>
              <c:layout>
                <c:manualLayout>
                  <c:x val="-4.4163037530870483E-3"/>
                  <c:y val="3.13351863628478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35-4157-9167-43C0637C58E0}"/>
                </c:ext>
              </c:extLst>
            </c:dLbl>
            <c:dLbl>
              <c:idx val="5"/>
              <c:layout>
                <c:manualLayout>
                  <c:x val="-4.4515893166997339E-3"/>
                  <c:y val="4.82605950531365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35-4157-9167-43C0637C58E0}"/>
                </c:ext>
              </c:extLst>
            </c:dLbl>
            <c:dLbl>
              <c:idx val="6"/>
              <c:layout>
                <c:manualLayout>
                  <c:x val="-4.4515893166997339E-3"/>
                  <c:y val="-8.847673550661926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35-4157-9167-43C0637C58E0}"/>
                </c:ext>
              </c:extLst>
            </c:dLbl>
            <c:dLbl>
              <c:idx val="7"/>
              <c:layout>
                <c:manualLayout>
                  <c:x val="-5.6309283635717008E-3"/>
                  <c:y val="4.5222895461757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35-4157-9167-43C0637C58E0}"/>
                </c:ext>
              </c:extLst>
            </c:dLbl>
            <c:dLbl>
              <c:idx val="8"/>
              <c:layout>
                <c:manualLayout>
                  <c:x val="-4.13819080904567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35-4157-9167-43C0637C58E0}"/>
                </c:ext>
              </c:extLst>
            </c:dLbl>
            <c:dLbl>
              <c:idx val="9"/>
              <c:layout>
                <c:manualLayout>
                  <c:x val="-2.96772621113321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35-4157-9167-43C0637C58E0}"/>
                </c:ext>
              </c:extLst>
            </c:dLbl>
            <c:dLbl>
              <c:idx val="10"/>
              <c:layout>
                <c:manualLayout>
                  <c:x val="-9.879404111874112E-3"/>
                  <c:y val="-4.5222895461757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35-4157-9167-43C0637C58E0}"/>
                </c:ext>
              </c:extLst>
            </c:dLbl>
            <c:dLbl>
              <c:idx val="13"/>
              <c:layout>
                <c:manualLayout>
                  <c:x val="-5.8647644554263301E-3"/>
                  <c:y val="-4.423836775330963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35-4157-9167-43C0637C58E0}"/>
                </c:ext>
              </c:extLst>
            </c:dLbl>
            <c:dLbl>
              <c:idx val="14"/>
              <c:layout>
                <c:manualLayout>
                  <c:x val="-1.2222081031699194E-16"/>
                  <c:y val="8.11358853586142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35-4157-9167-43C0637C58E0}"/>
                </c:ext>
              </c:extLst>
            </c:dLbl>
            <c:dLbl>
              <c:idx val="15"/>
              <c:layout>
                <c:manualLayout>
                  <c:x val="-2.0536899060271752E-3"/>
                  <c:y val="-2.91653596088839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35-4157-9167-43C0637C58E0}"/>
                </c:ext>
              </c:extLst>
            </c:dLbl>
            <c:dLbl>
              <c:idx val="16"/>
              <c:layout>
                <c:manualLayout>
                  <c:x val="-4.45158931669973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35-4157-9167-43C0637C58E0}"/>
                </c:ext>
              </c:extLst>
            </c:dLbl>
            <c:dLbl>
              <c:idx val="17"/>
              <c:layout>
                <c:manualLayout>
                  <c:x val="-2.967726211133264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35-4157-9167-43C0637C58E0}"/>
                </c:ext>
              </c:extLst>
            </c:dLbl>
            <c:dLbl>
              <c:idx val="18"/>
              <c:layout>
                <c:manualLayout>
                  <c:x val="5.52937507721250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90-4822-BE87-F179CB806B26}"/>
                </c:ext>
              </c:extLst>
            </c:dLbl>
            <c:dLbl>
              <c:idx val="19"/>
              <c:layout>
                <c:manualLayout>
                  <c:x val="-5.9354524222663121E-3"/>
                  <c:y val="4.8260595053137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35-4157-9167-43C0637C58E0}"/>
                </c:ext>
              </c:extLst>
            </c:dLbl>
            <c:dLbl>
              <c:idx val="21"/>
              <c:layout>
                <c:manualLayout>
                  <c:x val="-4.4515893166998432E-3"/>
                  <c:y val="2.413029752656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35-4157-9167-43C0637C5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'J-Admv.'!$B$103:$B$125</c:f>
              <c:strCache>
                <c:ptCount val="23"/>
                <c:pt idx="0">
                  <c:v>Total Arauca</c:v>
                </c:pt>
                <c:pt idx="1">
                  <c:v>Total Atlántico</c:v>
                </c:pt>
                <c:pt idx="2">
                  <c:v>Total Bolívar</c:v>
                </c:pt>
                <c:pt idx="3">
                  <c:v>Total Boyacá</c:v>
                </c:pt>
                <c:pt idx="4">
                  <c:v>Total Caldas</c:v>
                </c:pt>
                <c:pt idx="5">
                  <c:v>Total Caquetá</c:v>
                </c:pt>
                <c:pt idx="6">
                  <c:v>Total Casanare</c:v>
                </c:pt>
                <c:pt idx="7">
                  <c:v>Total Cauca</c:v>
                </c:pt>
                <c:pt idx="8">
                  <c:v>Total Cesar</c:v>
                </c:pt>
                <c:pt idx="9">
                  <c:v>Total Chocó</c:v>
                </c:pt>
                <c:pt idx="10">
                  <c:v>Total Córdoba</c:v>
                </c:pt>
                <c:pt idx="11">
                  <c:v>Total Huila</c:v>
                </c:pt>
                <c:pt idx="12">
                  <c:v>Total La Guajira</c:v>
                </c:pt>
                <c:pt idx="13">
                  <c:v>Total Magdalena</c:v>
                </c:pt>
                <c:pt idx="14">
                  <c:v>Total Meta</c:v>
                </c:pt>
                <c:pt idx="15">
                  <c:v>Total Nariño</c:v>
                </c:pt>
                <c:pt idx="16">
                  <c:v>Total Norte de Santander</c:v>
                </c:pt>
                <c:pt idx="17">
                  <c:v>Total Quindío</c:v>
                </c:pt>
                <c:pt idx="18">
                  <c:v>Total Risaralda</c:v>
                </c:pt>
                <c:pt idx="19">
                  <c:v>Total Santander</c:v>
                </c:pt>
                <c:pt idx="20">
                  <c:v>Total Sucre</c:v>
                </c:pt>
                <c:pt idx="21">
                  <c:v>Total Tolima</c:v>
                </c:pt>
                <c:pt idx="22">
                  <c:v>Total Valle del Cauca</c:v>
                </c:pt>
              </c:strCache>
            </c:strRef>
          </c:cat>
          <c:val>
            <c:numRef>
              <c:f>'J-Admv.'!$G$103:$G$125</c:f>
              <c:numCache>
                <c:formatCode>0</c:formatCode>
                <c:ptCount val="23"/>
                <c:pt idx="0">
                  <c:v>357.5</c:v>
                </c:pt>
                <c:pt idx="1">
                  <c:v>256.2</c:v>
                </c:pt>
                <c:pt idx="2">
                  <c:v>207.6</c:v>
                </c:pt>
                <c:pt idx="3">
                  <c:v>163.57894736842104</c:v>
                </c:pt>
                <c:pt idx="4">
                  <c:v>327</c:v>
                </c:pt>
                <c:pt idx="5">
                  <c:v>444</c:v>
                </c:pt>
                <c:pt idx="6">
                  <c:v>495.5</c:v>
                </c:pt>
                <c:pt idx="7">
                  <c:v>191</c:v>
                </c:pt>
                <c:pt idx="8">
                  <c:v>335.875</c:v>
                </c:pt>
                <c:pt idx="9">
                  <c:v>314</c:v>
                </c:pt>
                <c:pt idx="10">
                  <c:v>402.28571428571428</c:v>
                </c:pt>
                <c:pt idx="11">
                  <c:v>338.55555555555554</c:v>
                </c:pt>
                <c:pt idx="12">
                  <c:v>292.33333333333331</c:v>
                </c:pt>
                <c:pt idx="13">
                  <c:v>392.875</c:v>
                </c:pt>
                <c:pt idx="14">
                  <c:v>266.44444444444446</c:v>
                </c:pt>
                <c:pt idx="15">
                  <c:v>134.18181818181819</c:v>
                </c:pt>
                <c:pt idx="16">
                  <c:v>271.45454545454544</c:v>
                </c:pt>
                <c:pt idx="17">
                  <c:v>345</c:v>
                </c:pt>
                <c:pt idx="18">
                  <c:v>301.42857142857144</c:v>
                </c:pt>
                <c:pt idx="19">
                  <c:v>314.75</c:v>
                </c:pt>
                <c:pt idx="20">
                  <c:v>389.44444444444446</c:v>
                </c:pt>
                <c:pt idx="21">
                  <c:v>320.58333333333331</c:v>
                </c:pt>
                <c:pt idx="22">
                  <c:v>274.0344827586207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35-4157-9167-43C0637C58E0}"/>
            </c:ext>
          </c:extLst>
        </c:ser>
        <c:ser>
          <c:idx val="1"/>
          <c:order val="1"/>
          <c:tx>
            <c:strRef>
              <c:f>'J-Admv.'!$I$102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2-6435-4157-9167-43C0637C58E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6435-4157-9167-43C0637C58E0}"/>
              </c:ext>
            </c:extLst>
          </c:dPt>
          <c:dLbls>
            <c:dLbl>
              <c:idx val="0"/>
              <c:layout>
                <c:manualLayout>
                  <c:x val="8.97386660023943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435-4157-9167-43C0637C58E0}"/>
                </c:ext>
              </c:extLst>
            </c:dLbl>
            <c:dLbl>
              <c:idx val="1"/>
              <c:layout>
                <c:manualLayout>
                  <c:x val="9.044437727464807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435-4157-9167-43C0637C58E0}"/>
                </c:ext>
              </c:extLst>
            </c:dLbl>
            <c:dLbl>
              <c:idx val="2"/>
              <c:layout>
                <c:manualLayout>
                  <c:x val="4.5575389289783516E-3"/>
                  <c:y val="8.31985088032101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435-4157-9167-43C0637C58E0}"/>
                </c:ext>
              </c:extLst>
            </c:dLbl>
            <c:dLbl>
              <c:idx val="3"/>
              <c:layout>
                <c:manualLayout>
                  <c:x val="6.0061403891062681E-3"/>
                  <c:y val="-8.847673550661926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435-4157-9167-43C0637C58E0}"/>
                </c:ext>
              </c:extLst>
            </c:dLbl>
            <c:dLbl>
              <c:idx val="4"/>
              <c:layout>
                <c:manualLayout>
                  <c:x val="7.5252890582855857E-3"/>
                  <c:y val="5.54654838894163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435-4157-9167-43C0637C58E0}"/>
                </c:ext>
              </c:extLst>
            </c:dLbl>
            <c:dLbl>
              <c:idx val="5"/>
              <c:layout>
                <c:manualLayout>
                  <c:x val="9.0091521638521362E-3"/>
                  <c:y val="2.773274194470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435-4157-9167-43C0637C58E0}"/>
                </c:ext>
              </c:extLst>
            </c:dLbl>
            <c:dLbl>
              <c:idx val="6"/>
              <c:layout>
                <c:manualLayout>
                  <c:x val="3.0383592859855677E-3"/>
                  <c:y val="-5.084294581546868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435-4157-9167-43C0637C58E0}"/>
                </c:ext>
              </c:extLst>
            </c:dLbl>
            <c:dLbl>
              <c:idx val="7"/>
              <c:layout>
                <c:manualLayout>
                  <c:x val="6.006140389106295E-3"/>
                  <c:y val="7.204888836279351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435-4157-9167-43C0637C58E0}"/>
                </c:ext>
              </c:extLst>
            </c:dLbl>
            <c:dLbl>
              <c:idx val="8"/>
              <c:layout>
                <c:manualLayout>
                  <c:x val="6.07671857197113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435-4157-9167-43C0637C58E0}"/>
                </c:ext>
              </c:extLst>
            </c:dLbl>
            <c:dLbl>
              <c:idx val="9"/>
              <c:layout>
                <c:manualLayout>
                  <c:x val="-6.49233533918317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435-4157-9167-43C0637C58E0}"/>
                </c:ext>
              </c:extLst>
            </c:dLbl>
            <c:dLbl>
              <c:idx val="10"/>
              <c:layout>
                <c:manualLayout>
                  <c:x val="3.03835928598556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435-4157-9167-43C0637C58E0}"/>
                </c:ext>
              </c:extLst>
            </c:dLbl>
            <c:dLbl>
              <c:idx val="11"/>
              <c:layout>
                <c:manualLayout>
                  <c:x val="7.49000349467287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435-4157-9167-43C0637C58E0}"/>
                </c:ext>
              </c:extLst>
            </c:dLbl>
            <c:dLbl>
              <c:idx val="12"/>
              <c:layout>
                <c:manualLayout>
                  <c:x val="6.07671857197113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435-4157-9167-43C0637C58E0}"/>
                </c:ext>
              </c:extLst>
            </c:dLbl>
            <c:dLbl>
              <c:idx val="13"/>
              <c:layout>
                <c:manualLayout>
                  <c:x val="4.55753892897824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435-4157-9167-43C0637C58E0}"/>
                </c:ext>
              </c:extLst>
            </c:dLbl>
            <c:dLbl>
              <c:idx val="14"/>
              <c:layout>
                <c:manualLayout>
                  <c:x val="9.451623784386045E-3"/>
                  <c:y val="5.11752309905981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435-4157-9167-43C0637C58E0}"/>
                </c:ext>
              </c:extLst>
            </c:dLbl>
            <c:dLbl>
              <c:idx val="15"/>
              <c:layout>
                <c:manualLayout>
                  <c:x val="3.03835928598556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435-4157-9167-43C0637C58E0}"/>
                </c:ext>
              </c:extLst>
            </c:dLbl>
            <c:dLbl>
              <c:idx val="16"/>
              <c:layout>
                <c:manualLayout>
                  <c:x val="4.557538928978351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435-4157-9167-43C0637C58E0}"/>
                </c:ext>
              </c:extLst>
            </c:dLbl>
            <c:dLbl>
              <c:idx val="17"/>
              <c:layout>
                <c:manualLayout>
                  <c:x val="3.03835928598556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435-4157-9167-43C0637C58E0}"/>
                </c:ext>
              </c:extLst>
            </c:dLbl>
            <c:dLbl>
              <c:idx val="18"/>
              <c:layout>
                <c:manualLayout>
                  <c:x val="6.00614038910629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435-4157-9167-43C0637C58E0}"/>
                </c:ext>
              </c:extLst>
            </c:dLbl>
            <c:dLbl>
              <c:idx val="19"/>
              <c:layout>
                <c:manualLayout>
                  <c:x val="3.0383592859855677E-3"/>
                  <c:y val="5.54656725354729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435-4157-9167-43C0637C58E0}"/>
                </c:ext>
              </c:extLst>
            </c:dLbl>
            <c:dLbl>
              <c:idx val="20"/>
              <c:layout>
                <c:manualLayout>
                  <c:x val="6.0767185719710244E-3"/>
                  <c:y val="5.54656725354734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435-4157-9167-43C0637C58E0}"/>
                </c:ext>
              </c:extLst>
            </c:dLbl>
            <c:dLbl>
              <c:idx val="21"/>
              <c:layout>
                <c:manualLayout>
                  <c:x val="4.5928484107650878E-3"/>
                  <c:y val="7.20488883627890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435-4157-9167-43C0637C58E0}"/>
                </c:ext>
              </c:extLst>
            </c:dLbl>
            <c:dLbl>
              <c:idx val="22"/>
              <c:layout>
                <c:manualLayout>
                  <c:x val="4.5575389289782406E-3"/>
                  <c:y val="5.54656725354724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435-4157-9167-43C0637C58E0}"/>
                </c:ext>
              </c:extLst>
            </c:dLbl>
            <c:dLbl>
              <c:idx val="23"/>
              <c:layout>
                <c:manualLayout>
                  <c:x val="4.5575389289783516E-3"/>
                  <c:y val="8.31985088032101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435-4157-9167-43C0637C58E0}"/>
                </c:ext>
              </c:extLst>
            </c:dLbl>
            <c:dLbl>
              <c:idx val="24"/>
              <c:layout>
                <c:manualLayout>
                  <c:x val="4.5575389289783516E-3"/>
                  <c:y val="2.7732836267736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435-4157-9167-43C0637C58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'J-Admv.'!$B$103:$B$125</c:f>
              <c:strCache>
                <c:ptCount val="23"/>
                <c:pt idx="0">
                  <c:v>Total Arauca</c:v>
                </c:pt>
                <c:pt idx="1">
                  <c:v>Total Atlántico</c:v>
                </c:pt>
                <c:pt idx="2">
                  <c:v>Total Bolívar</c:v>
                </c:pt>
                <c:pt idx="3">
                  <c:v>Total Boyacá</c:v>
                </c:pt>
                <c:pt idx="4">
                  <c:v>Total Caldas</c:v>
                </c:pt>
                <c:pt idx="5">
                  <c:v>Total Caquetá</c:v>
                </c:pt>
                <c:pt idx="6">
                  <c:v>Total Casanare</c:v>
                </c:pt>
                <c:pt idx="7">
                  <c:v>Total Cauca</c:v>
                </c:pt>
                <c:pt idx="8">
                  <c:v>Total Cesar</c:v>
                </c:pt>
                <c:pt idx="9">
                  <c:v>Total Chocó</c:v>
                </c:pt>
                <c:pt idx="10">
                  <c:v>Total Córdoba</c:v>
                </c:pt>
                <c:pt idx="11">
                  <c:v>Total Huila</c:v>
                </c:pt>
                <c:pt idx="12">
                  <c:v>Total La Guajira</c:v>
                </c:pt>
                <c:pt idx="13">
                  <c:v>Total Magdalena</c:v>
                </c:pt>
                <c:pt idx="14">
                  <c:v>Total Meta</c:v>
                </c:pt>
                <c:pt idx="15">
                  <c:v>Total Nariño</c:v>
                </c:pt>
                <c:pt idx="16">
                  <c:v>Total Norte de Santander</c:v>
                </c:pt>
                <c:pt idx="17">
                  <c:v>Total Quindío</c:v>
                </c:pt>
                <c:pt idx="18">
                  <c:v>Total Risaralda</c:v>
                </c:pt>
                <c:pt idx="19">
                  <c:v>Total Santander</c:v>
                </c:pt>
                <c:pt idx="20">
                  <c:v>Total Sucre</c:v>
                </c:pt>
                <c:pt idx="21">
                  <c:v>Total Tolima</c:v>
                </c:pt>
                <c:pt idx="22">
                  <c:v>Total Valle del Cauca</c:v>
                </c:pt>
              </c:strCache>
            </c:strRef>
          </c:cat>
          <c:val>
            <c:numRef>
              <c:f>'J-Admv.'!$I$103:$I$125</c:f>
              <c:numCache>
                <c:formatCode>0</c:formatCode>
                <c:ptCount val="23"/>
                <c:pt idx="0">
                  <c:v>319</c:v>
                </c:pt>
                <c:pt idx="1">
                  <c:v>222.53333333333333</c:v>
                </c:pt>
                <c:pt idx="2">
                  <c:v>145.66666666666666</c:v>
                </c:pt>
                <c:pt idx="3">
                  <c:v>112.05263157894737</c:v>
                </c:pt>
                <c:pt idx="4">
                  <c:v>319.75</c:v>
                </c:pt>
                <c:pt idx="5">
                  <c:v>352.75</c:v>
                </c:pt>
                <c:pt idx="6">
                  <c:v>219.5</c:v>
                </c:pt>
                <c:pt idx="7">
                  <c:v>213.8</c:v>
                </c:pt>
                <c:pt idx="8">
                  <c:v>383.375</c:v>
                </c:pt>
                <c:pt idx="9">
                  <c:v>396</c:v>
                </c:pt>
                <c:pt idx="10">
                  <c:v>470.71428571428572</c:v>
                </c:pt>
                <c:pt idx="11">
                  <c:v>271.77777777777777</c:v>
                </c:pt>
                <c:pt idx="12">
                  <c:v>179.33333333333334</c:v>
                </c:pt>
                <c:pt idx="13">
                  <c:v>342.125</c:v>
                </c:pt>
                <c:pt idx="14">
                  <c:v>217.22222222222223</c:v>
                </c:pt>
                <c:pt idx="15">
                  <c:v>120.90909090909091</c:v>
                </c:pt>
                <c:pt idx="16">
                  <c:v>159.09090909090909</c:v>
                </c:pt>
                <c:pt idx="17">
                  <c:v>306</c:v>
                </c:pt>
                <c:pt idx="18">
                  <c:v>243.42857142857142</c:v>
                </c:pt>
                <c:pt idx="19">
                  <c:v>261.2</c:v>
                </c:pt>
                <c:pt idx="20">
                  <c:v>287.44444444444446</c:v>
                </c:pt>
                <c:pt idx="21">
                  <c:v>228.41666666666666</c:v>
                </c:pt>
                <c:pt idx="22">
                  <c:v>199.72413793103448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6435-4157-9167-43C0637C58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23537424"/>
        <c:axId val="-1623543408"/>
      </c:barChart>
      <c:catAx>
        <c:axId val="-1623537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623543408"/>
        <c:crosses val="autoZero"/>
        <c:auto val="1"/>
        <c:lblAlgn val="ctr"/>
        <c:lblOffset val="100"/>
        <c:noMultiLvlLbl val="0"/>
      </c:catAx>
      <c:valAx>
        <c:axId val="-162354340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2353742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('T-SP'!$D$12,'T-SP'!$D$24,'T-SP'!$D$36,'T-SP'!$D$61)</c:f>
              <c:numCache>
                <c:formatCode>0</c:formatCode>
                <c:ptCount val="4"/>
                <c:pt idx="0">
                  <c:v>156.25</c:v>
                </c:pt>
                <c:pt idx="1">
                  <c:v>138.25</c:v>
                </c:pt>
                <c:pt idx="2">
                  <c:v>105.75</c:v>
                </c:pt>
                <c:pt idx="3">
                  <c:v>124.5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2-4DF2-B79E-FFFC9E716B4B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('T-SP'!$G$12,'T-SP'!$G$24,'T-SP'!$G$36,'T-SP'!$G$61)</c:f>
              <c:numCache>
                <c:formatCode>0</c:formatCode>
                <c:ptCount val="4"/>
                <c:pt idx="0">
                  <c:v>158.5</c:v>
                </c:pt>
                <c:pt idx="1">
                  <c:v>112.5</c:v>
                </c:pt>
                <c:pt idx="2">
                  <c:v>110.5</c:v>
                </c:pt>
                <c:pt idx="3">
                  <c:v>115.5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2-4DF2-B79E-FFFC9E716B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19639776"/>
        <c:axId val="-1619638144"/>
      </c:barChart>
      <c:catAx>
        <c:axId val="-161963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38144"/>
        <c:crosses val="autoZero"/>
        <c:auto val="1"/>
        <c:lblAlgn val="ctr"/>
        <c:lblOffset val="100"/>
        <c:noMultiLvlLbl val="0"/>
      </c:catAx>
      <c:valAx>
        <c:axId val="-16196381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1963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596039131472201E-2"/>
          <c:y val="2.7762081157847441E-2"/>
          <c:w val="0.94138467712197127"/>
          <c:h val="0.71975442917048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'T-SP'!$F$80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D55-40DC-A94D-D8D329F2A1DF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BD55-40DC-A94D-D8D329F2A1DF}"/>
              </c:ext>
            </c:extLst>
          </c:dPt>
          <c:dLbls>
            <c:dLbl>
              <c:idx val="9"/>
              <c:layout>
                <c:manualLayout>
                  <c:x val="-5.4644800905755504E-3"/>
                  <c:y val="-1.018506752641599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55-40DC-A94D-D8D329F2A1DF}"/>
                </c:ext>
              </c:extLst>
            </c:dLbl>
            <c:dLbl>
              <c:idx val="12"/>
              <c:layout>
                <c:manualLayout>
                  <c:x val="-5.5096418732782371E-3"/>
                  <c:y val="-9.16847027014168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55-40DC-A94D-D8D329F2A1DF}"/>
                </c:ext>
              </c:extLst>
            </c:dLbl>
            <c:dLbl>
              <c:idx val="17"/>
              <c:layout>
                <c:manualLayout>
                  <c:x val="-3.6429867270503669E-3"/>
                  <c:y val="2.77777777777777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55-40DC-A94D-D8D329F2A1DF}"/>
                </c:ext>
              </c:extLst>
            </c:dLbl>
            <c:dLbl>
              <c:idx val="20"/>
              <c:layout>
                <c:manualLayout>
                  <c:x val="-2.7548209366391185E-3"/>
                  <c:y val="-2.8651469594192752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55-40DC-A94D-D8D329F2A1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'T-SP'!$B$81:$B$101</c:f>
              <c:strCache>
                <c:ptCount val="21"/>
                <c:pt idx="0">
                  <c:v>Total Armenia</c:v>
                </c:pt>
                <c:pt idx="1">
                  <c:v>Total Barranquilla</c:v>
                </c:pt>
                <c:pt idx="2">
                  <c:v>Total Bucaramanga</c:v>
                </c:pt>
                <c:pt idx="3">
                  <c:v>Total Buga</c:v>
                </c:pt>
                <c:pt idx="4">
                  <c:v>Total Cali</c:v>
                </c:pt>
                <c:pt idx="5">
                  <c:v>Total Cartagena</c:v>
                </c:pt>
                <c:pt idx="6">
                  <c:v>Total Cúcuta</c:v>
                </c:pt>
                <c:pt idx="7">
                  <c:v>Total Ibagué</c:v>
                </c:pt>
                <c:pt idx="8">
                  <c:v>Total Manizales</c:v>
                </c:pt>
                <c:pt idx="9">
                  <c:v>Total Montería</c:v>
                </c:pt>
                <c:pt idx="10">
                  <c:v>Total Neiva</c:v>
                </c:pt>
                <c:pt idx="11">
                  <c:v>Total Pasto</c:v>
                </c:pt>
                <c:pt idx="12">
                  <c:v>Total Pereira</c:v>
                </c:pt>
                <c:pt idx="13">
                  <c:v>Total Popayán</c:v>
                </c:pt>
                <c:pt idx="14">
                  <c:v>Total Riohacha</c:v>
                </c:pt>
                <c:pt idx="15">
                  <c:v>Total San Gil</c:v>
                </c:pt>
                <c:pt idx="16">
                  <c:v>Total Santa Marta</c:v>
                </c:pt>
                <c:pt idx="17">
                  <c:v>Total Sincelejo</c:v>
                </c:pt>
                <c:pt idx="18">
                  <c:v>Total Tunja</c:v>
                </c:pt>
                <c:pt idx="19">
                  <c:v>Total Valledupar</c:v>
                </c:pt>
                <c:pt idx="20">
                  <c:v>Total Villavicencio</c:v>
                </c:pt>
              </c:strCache>
            </c:strRef>
          </c:cat>
          <c:val>
            <c:numRef>
              <c:f>'T-SP'!$F$81:$F$101</c:f>
              <c:numCache>
                <c:formatCode>0</c:formatCode>
                <c:ptCount val="21"/>
                <c:pt idx="0">
                  <c:v>54.333333333333336</c:v>
                </c:pt>
                <c:pt idx="1">
                  <c:v>102.5</c:v>
                </c:pt>
                <c:pt idx="2">
                  <c:v>154.83333333333334</c:v>
                </c:pt>
                <c:pt idx="3">
                  <c:v>127.2</c:v>
                </c:pt>
                <c:pt idx="4">
                  <c:v>120.22222222222223</c:v>
                </c:pt>
                <c:pt idx="5">
                  <c:v>78</c:v>
                </c:pt>
                <c:pt idx="6">
                  <c:v>181.33333333333334</c:v>
                </c:pt>
                <c:pt idx="7">
                  <c:v>110.5</c:v>
                </c:pt>
                <c:pt idx="8">
                  <c:v>117.5</c:v>
                </c:pt>
                <c:pt idx="9">
                  <c:v>50.666666666666664</c:v>
                </c:pt>
                <c:pt idx="10">
                  <c:v>124.5</c:v>
                </c:pt>
                <c:pt idx="11">
                  <c:v>43.75</c:v>
                </c:pt>
                <c:pt idx="12">
                  <c:v>130.33333333333334</c:v>
                </c:pt>
                <c:pt idx="13">
                  <c:v>91</c:v>
                </c:pt>
                <c:pt idx="14">
                  <c:v>36.5</c:v>
                </c:pt>
                <c:pt idx="15">
                  <c:v>50</c:v>
                </c:pt>
                <c:pt idx="16">
                  <c:v>104</c:v>
                </c:pt>
                <c:pt idx="17">
                  <c:v>57.5</c:v>
                </c:pt>
                <c:pt idx="18">
                  <c:v>87</c:v>
                </c:pt>
                <c:pt idx="19">
                  <c:v>96.333333333333329</c:v>
                </c:pt>
                <c:pt idx="20">
                  <c:v>333.33333333333331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55-40DC-A94D-D8D329F2A1DF}"/>
            </c:ext>
          </c:extLst>
        </c:ser>
        <c:ser>
          <c:idx val="1"/>
          <c:order val="1"/>
          <c:tx>
            <c:strRef>
              <c:f>'T-SP'!$F$80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D55-40DC-A94D-D8D329F2A1DF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BD55-40DC-A94D-D8D329F2A1DF}"/>
              </c:ext>
            </c:extLst>
          </c:dPt>
          <c:dLbls>
            <c:dLbl>
              <c:idx val="2"/>
              <c:layout>
                <c:manualLayout>
                  <c:x val="4.1322314049586778E-3"/>
                  <c:y val="-4.5842351350708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D55-40DC-A94D-D8D329F2A1DF}"/>
                </c:ext>
              </c:extLst>
            </c:dLbl>
            <c:dLbl>
              <c:idx val="3"/>
              <c:layout>
                <c:manualLayout>
                  <c:x val="2.75482093663911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D55-40DC-A94D-D8D329F2A1DF}"/>
                </c:ext>
              </c:extLst>
            </c:dLbl>
            <c:dLbl>
              <c:idx val="4"/>
              <c:layout>
                <c:manualLayout>
                  <c:x val="2.7548209366391185E-3"/>
                  <c:y val="9.16847027014168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D55-40DC-A94D-D8D329F2A1DF}"/>
                </c:ext>
              </c:extLst>
            </c:dLbl>
            <c:dLbl>
              <c:idx val="6"/>
              <c:layout>
                <c:manualLayout>
                  <c:x val="4.1322314049586778E-3"/>
                  <c:y val="-4.5842351350708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D55-40DC-A94D-D8D329F2A1DF}"/>
                </c:ext>
              </c:extLst>
            </c:dLbl>
            <c:dLbl>
              <c:idx val="7"/>
              <c:layout>
                <c:manualLayout>
                  <c:x val="5.5096237970253207E-3"/>
                  <c:y val="6.81667039108544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D55-40DC-A94D-D8D329F2A1DF}"/>
                </c:ext>
              </c:extLst>
            </c:dLbl>
            <c:dLbl>
              <c:idx val="8"/>
              <c:layout>
                <c:manualLayout>
                  <c:x val="9.6992563429570793E-3"/>
                  <c:y val="2.2722234636951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D55-40DC-A94D-D8D329F2A1DF}"/>
                </c:ext>
              </c:extLst>
            </c:dLbl>
            <c:dLbl>
              <c:idx val="9"/>
              <c:layout>
                <c:manualLayout>
                  <c:x val="5.4644800905754168E-3"/>
                  <c:y val="5.55555555555545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D55-40DC-A94D-D8D329F2A1DF}"/>
                </c:ext>
              </c:extLst>
            </c:dLbl>
            <c:dLbl>
              <c:idx val="10"/>
              <c:layout>
                <c:manualLayout>
                  <c:x val="7.2859734541006671E-3"/>
                  <c:y val="8.3333333333333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D55-40DC-A94D-D8D329F2A1DF}"/>
                </c:ext>
              </c:extLst>
            </c:dLbl>
            <c:dLbl>
              <c:idx val="12"/>
              <c:layout>
                <c:manualLayout>
                  <c:x val="4.132231404958677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D55-40DC-A94D-D8D329F2A1DF}"/>
                </c:ext>
              </c:extLst>
            </c:dLbl>
            <c:dLbl>
              <c:idx val="14"/>
              <c:layout>
                <c:manualLayout>
                  <c:x val="7.2859734541006003E-3"/>
                  <c:y val="8.3333333333333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D55-40DC-A94D-D8D329F2A1DF}"/>
                </c:ext>
              </c:extLst>
            </c:dLbl>
            <c:dLbl>
              <c:idx val="17"/>
              <c:layout>
                <c:manualLayout>
                  <c:x val="5.4644800905755504E-3"/>
                  <c:y val="-1.018506752641599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D55-40DC-A94D-D8D329F2A1DF}"/>
                </c:ext>
              </c:extLst>
            </c:dLbl>
            <c:dLbl>
              <c:idx val="18"/>
              <c:layout>
                <c:manualLayout>
                  <c:x val="3.64298672705036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D55-40DC-A94D-D8D329F2A1DF}"/>
                </c:ext>
              </c:extLst>
            </c:dLbl>
            <c:dLbl>
              <c:idx val="20"/>
              <c:layout>
                <c:manualLayout>
                  <c:x val="5.4644800905755504E-3"/>
                  <c:y val="8.3333333333333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D55-40DC-A94D-D8D329F2A1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'T-SP'!$B$81:$B$101</c:f>
              <c:strCache>
                <c:ptCount val="21"/>
                <c:pt idx="0">
                  <c:v>Total Armenia</c:v>
                </c:pt>
                <c:pt idx="1">
                  <c:v>Total Barranquilla</c:v>
                </c:pt>
                <c:pt idx="2">
                  <c:v>Total Bucaramanga</c:v>
                </c:pt>
                <c:pt idx="3">
                  <c:v>Total Buga</c:v>
                </c:pt>
                <c:pt idx="4">
                  <c:v>Total Cali</c:v>
                </c:pt>
                <c:pt idx="5">
                  <c:v>Total Cartagena</c:v>
                </c:pt>
                <c:pt idx="6">
                  <c:v>Total Cúcuta</c:v>
                </c:pt>
                <c:pt idx="7">
                  <c:v>Total Ibagué</c:v>
                </c:pt>
                <c:pt idx="8">
                  <c:v>Total Manizales</c:v>
                </c:pt>
                <c:pt idx="9">
                  <c:v>Total Montería</c:v>
                </c:pt>
                <c:pt idx="10">
                  <c:v>Total Neiva</c:v>
                </c:pt>
                <c:pt idx="11">
                  <c:v>Total Pasto</c:v>
                </c:pt>
                <c:pt idx="12">
                  <c:v>Total Pereira</c:v>
                </c:pt>
                <c:pt idx="13">
                  <c:v>Total Popayán</c:v>
                </c:pt>
                <c:pt idx="14">
                  <c:v>Total Riohacha</c:v>
                </c:pt>
                <c:pt idx="15">
                  <c:v>Total San Gil</c:v>
                </c:pt>
                <c:pt idx="16">
                  <c:v>Total Santa Marta</c:v>
                </c:pt>
                <c:pt idx="17">
                  <c:v>Total Sincelejo</c:v>
                </c:pt>
                <c:pt idx="18">
                  <c:v>Total Tunja</c:v>
                </c:pt>
                <c:pt idx="19">
                  <c:v>Total Valledupar</c:v>
                </c:pt>
                <c:pt idx="20">
                  <c:v>Total Villavicencio</c:v>
                </c:pt>
              </c:strCache>
            </c:strRef>
          </c:cat>
          <c:val>
            <c:numRef>
              <c:f>'T-SP'!$H$81:$H$101</c:f>
              <c:numCache>
                <c:formatCode>0</c:formatCode>
                <c:ptCount val="21"/>
                <c:pt idx="0">
                  <c:v>62</c:v>
                </c:pt>
                <c:pt idx="1">
                  <c:v>87.75</c:v>
                </c:pt>
                <c:pt idx="2">
                  <c:v>140.83333333333334</c:v>
                </c:pt>
                <c:pt idx="3">
                  <c:v>111.6</c:v>
                </c:pt>
                <c:pt idx="4">
                  <c:v>108.77777777777777</c:v>
                </c:pt>
                <c:pt idx="5">
                  <c:v>71.666666666666671</c:v>
                </c:pt>
                <c:pt idx="6">
                  <c:v>171.33333333333334</c:v>
                </c:pt>
                <c:pt idx="7">
                  <c:v>106</c:v>
                </c:pt>
                <c:pt idx="8">
                  <c:v>110.75</c:v>
                </c:pt>
                <c:pt idx="9">
                  <c:v>45.666666666666664</c:v>
                </c:pt>
                <c:pt idx="10">
                  <c:v>115.5</c:v>
                </c:pt>
                <c:pt idx="11">
                  <c:v>37.25</c:v>
                </c:pt>
                <c:pt idx="12">
                  <c:v>134</c:v>
                </c:pt>
                <c:pt idx="13">
                  <c:v>90.75</c:v>
                </c:pt>
                <c:pt idx="14">
                  <c:v>17.5</c:v>
                </c:pt>
                <c:pt idx="15">
                  <c:v>45</c:v>
                </c:pt>
                <c:pt idx="16">
                  <c:v>79.666666666666671</c:v>
                </c:pt>
                <c:pt idx="17">
                  <c:v>44.5</c:v>
                </c:pt>
                <c:pt idx="18">
                  <c:v>64.25</c:v>
                </c:pt>
                <c:pt idx="19">
                  <c:v>88</c:v>
                </c:pt>
                <c:pt idx="20">
                  <c:v>267.66666666666669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BD55-40DC-A94D-D8D329F2A1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19645760"/>
        <c:axId val="-1619635968"/>
      </c:barChart>
      <c:catAx>
        <c:axId val="-1619645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CO"/>
          </a:p>
        </c:txPr>
        <c:crossAx val="-1619635968"/>
        <c:crosses val="autoZero"/>
        <c:auto val="1"/>
        <c:lblAlgn val="ctr"/>
        <c:lblOffset val="100"/>
        <c:noMultiLvlLbl val="0"/>
      </c:catAx>
      <c:valAx>
        <c:axId val="-161963596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1964576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('T-SCFL'!$D$13,'T-SCFL'!$D$25,'T-SCFL'!$D$37,'T-SCFL'!$D$64)</c:f>
              <c:numCache>
                <c:formatCode>0</c:formatCode>
                <c:ptCount val="4"/>
                <c:pt idx="0">
                  <c:v>281.39999999999998</c:v>
                </c:pt>
                <c:pt idx="1">
                  <c:v>283</c:v>
                </c:pt>
                <c:pt idx="2">
                  <c:v>278.2</c:v>
                </c:pt>
                <c:pt idx="3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42-41A6-B824-12DE48A2ED66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('T-SCFL'!$F$13,'T-SCFL'!$F$25,'T-SCFL'!$G$37,'T-SCFL'!$G$64)</c:f>
              <c:numCache>
                <c:formatCode>0</c:formatCode>
                <c:ptCount val="4"/>
                <c:pt idx="0">
                  <c:v>386</c:v>
                </c:pt>
                <c:pt idx="1">
                  <c:v>225.2</c:v>
                </c:pt>
                <c:pt idx="2">
                  <c:v>181.6</c:v>
                </c:pt>
                <c:pt idx="3">
                  <c:v>211.20000000000002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42-41A6-B824-12DE48A2ED6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852063696"/>
        <c:axId val="-1619632704"/>
      </c:barChart>
      <c:catAx>
        <c:axId val="-185206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19632704"/>
        <c:crosses val="autoZero"/>
        <c:auto val="1"/>
        <c:lblAlgn val="ctr"/>
        <c:lblOffset val="100"/>
        <c:noMultiLvlLbl val="0"/>
      </c:catAx>
      <c:valAx>
        <c:axId val="-16196327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85206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369203849518812E-2"/>
          <c:y val="1.3866285935118192E-2"/>
          <c:w val="0.93335301837270346"/>
          <c:h val="0.76008026135932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'T-SCFL'!$F$80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B987-4E39-B878-395501C3EAC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987-4E39-B878-395501C3EA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'T-SCFL'!$B$81:$B$88</c:f>
              <c:strCache>
                <c:ptCount val="8"/>
                <c:pt idx="0">
                  <c:v>Total Armenia</c:v>
                </c:pt>
                <c:pt idx="1">
                  <c:v>Total Montería</c:v>
                </c:pt>
                <c:pt idx="2">
                  <c:v>Total Neiva</c:v>
                </c:pt>
                <c:pt idx="3">
                  <c:v>Total Riohacha</c:v>
                </c:pt>
                <c:pt idx="4">
                  <c:v>Total San Gil</c:v>
                </c:pt>
                <c:pt idx="5">
                  <c:v>Total Sincelejo</c:v>
                </c:pt>
                <c:pt idx="6">
                  <c:v>Total Valledupar</c:v>
                </c:pt>
                <c:pt idx="7">
                  <c:v>Total Villavicencio</c:v>
                </c:pt>
              </c:strCache>
            </c:strRef>
          </c:cat>
          <c:val>
            <c:numRef>
              <c:f>'T-SCFL'!$F$81:$F$88</c:f>
              <c:numCache>
                <c:formatCode>0</c:formatCode>
                <c:ptCount val="8"/>
                <c:pt idx="0">
                  <c:v>101.8</c:v>
                </c:pt>
                <c:pt idx="1">
                  <c:v>373</c:v>
                </c:pt>
                <c:pt idx="2">
                  <c:v>236</c:v>
                </c:pt>
                <c:pt idx="3">
                  <c:v>162.66666666666666</c:v>
                </c:pt>
                <c:pt idx="4">
                  <c:v>93.333333333333329</c:v>
                </c:pt>
                <c:pt idx="5">
                  <c:v>262.66666666666669</c:v>
                </c:pt>
                <c:pt idx="6">
                  <c:v>308.33333333333331</c:v>
                </c:pt>
                <c:pt idx="7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87-4E39-B878-395501C3EAC9}"/>
            </c:ext>
          </c:extLst>
        </c:ser>
        <c:ser>
          <c:idx val="1"/>
          <c:order val="1"/>
          <c:tx>
            <c:strRef>
              <c:f>'T-SCFL'!$H$80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B987-4E39-B878-395501C3EAC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987-4E39-B878-395501C3EA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'T-SCFL'!$B$81:$B$88</c:f>
              <c:strCache>
                <c:ptCount val="8"/>
                <c:pt idx="0">
                  <c:v>Total Armenia</c:v>
                </c:pt>
                <c:pt idx="1">
                  <c:v>Total Montería</c:v>
                </c:pt>
                <c:pt idx="2">
                  <c:v>Total Neiva</c:v>
                </c:pt>
                <c:pt idx="3">
                  <c:v>Total Riohacha</c:v>
                </c:pt>
                <c:pt idx="4">
                  <c:v>Total San Gil</c:v>
                </c:pt>
                <c:pt idx="5">
                  <c:v>Total Sincelejo</c:v>
                </c:pt>
                <c:pt idx="6">
                  <c:v>Total Valledupar</c:v>
                </c:pt>
                <c:pt idx="7">
                  <c:v>Total Villavicencio</c:v>
                </c:pt>
              </c:strCache>
            </c:strRef>
          </c:cat>
          <c:val>
            <c:numRef>
              <c:f>'T-SCFL'!$H$81:$H$88</c:f>
              <c:numCache>
                <c:formatCode>0</c:formatCode>
                <c:ptCount val="8"/>
                <c:pt idx="0">
                  <c:v>83</c:v>
                </c:pt>
                <c:pt idx="1">
                  <c:v>358.5</c:v>
                </c:pt>
                <c:pt idx="2">
                  <c:v>211.2</c:v>
                </c:pt>
                <c:pt idx="3">
                  <c:v>177</c:v>
                </c:pt>
                <c:pt idx="4">
                  <c:v>66.666666666666671</c:v>
                </c:pt>
                <c:pt idx="5">
                  <c:v>164</c:v>
                </c:pt>
                <c:pt idx="6">
                  <c:v>154.33333333333334</c:v>
                </c:pt>
                <c:pt idx="7">
                  <c:v>119.75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987-4E39-B878-395501C3EA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23540688"/>
        <c:axId val="-1623532528"/>
      </c:barChart>
      <c:catAx>
        <c:axId val="-1623540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CO"/>
          </a:p>
        </c:txPr>
        <c:crossAx val="-1623532528"/>
        <c:crosses val="autoZero"/>
        <c:auto val="1"/>
        <c:lblAlgn val="ctr"/>
        <c:lblOffset val="100"/>
        <c:noMultiLvlLbl val="0"/>
      </c:catAx>
      <c:valAx>
        <c:axId val="-1623532528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2354068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'[Copia de 2019-4T COMP.xlsx]consol'!$E$7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0000943712872805E-3"/>
                  <c:y val="1.3506994283244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0E1-4FB6-9B58-ABFBDE447175}"/>
                </c:ext>
              </c:extLst>
            </c:dLbl>
            <c:dLbl>
              <c:idx val="2"/>
              <c:layout>
                <c:manualLayout>
                  <c:x val="2.0034100371717281E-3"/>
                  <c:y val="-6.752965370194734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3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421217067555449E-2"/>
                      <c:h val="2.57848520867136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8-E0E1-4FB6-9B58-ABFBDE447175}"/>
                </c:ext>
              </c:extLst>
            </c:dLbl>
            <c:dLbl>
              <c:idx val="3"/>
              <c:layout>
                <c:manualLayout>
                  <c:x val="1.6684843588500503E-2"/>
                  <c:y val="4.0474375389478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0E1-4FB6-9B58-ABFBDE447175}"/>
                </c:ext>
              </c:extLst>
            </c:dLbl>
            <c:dLbl>
              <c:idx val="4"/>
              <c:layout>
                <c:manualLayout>
                  <c:x val="9.2193488328383578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0E1-4FB6-9B58-ABFBDE447175}"/>
                </c:ext>
              </c:extLst>
            </c:dLbl>
            <c:dLbl>
              <c:idx val="5"/>
              <c:layout>
                <c:manualLayout>
                  <c:x val="1.0846692589953326E-2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0E1-4FB6-9B58-ABFBDE447175}"/>
                </c:ext>
              </c:extLst>
            </c:dLbl>
            <c:dLbl>
              <c:idx val="6"/>
              <c:layout>
                <c:manualLayout>
                  <c:x val="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0E1-4FB6-9B58-ABFBDE447175}"/>
                </c:ext>
              </c:extLst>
            </c:dLbl>
            <c:dLbl>
              <c:idx val="7"/>
              <c:layout>
                <c:manualLayout>
                  <c:x val="1.00574714540054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0E1-4FB6-9B58-ABFBDE447175}"/>
                </c:ext>
              </c:extLst>
            </c:dLbl>
            <c:dLbl>
              <c:idx val="8"/>
              <c:layout>
                <c:manualLayout>
                  <c:x val="8.3812262116712329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0E1-4FB6-9B58-ABFBDE447175}"/>
                </c:ext>
              </c:extLst>
            </c:dLbl>
            <c:dLbl>
              <c:idx val="9"/>
              <c:layout>
                <c:manualLayout>
                  <c:x val="1.0895594075172542E-2"/>
                  <c:y val="-4.95250735873533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0E1-4FB6-9B58-ABFBDE447175}"/>
                </c:ext>
              </c:extLst>
            </c:dLbl>
            <c:dLbl>
              <c:idx val="10"/>
              <c:layout>
                <c:manualLayout>
                  <c:x val="3.3524904846684933E-3"/>
                  <c:y val="1.3506994283244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0E1-4FB6-9B58-ABFBDE447175}"/>
                </c:ext>
              </c:extLst>
            </c:dLbl>
            <c:dLbl>
              <c:idx val="11"/>
              <c:layout>
                <c:manualLayout>
                  <c:x val="5.8668583481697404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0E1-4FB6-9B58-ABFBDE447175}"/>
                </c:ext>
              </c:extLst>
            </c:dLbl>
            <c:dLbl>
              <c:idx val="12"/>
              <c:layout>
                <c:manualLayout>
                  <c:x val="8.3812262116712329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0E1-4FB6-9B58-ABFBDE447175}"/>
                </c:ext>
              </c:extLst>
            </c:dLbl>
            <c:dLbl>
              <c:idx val="14"/>
              <c:layout>
                <c:manualLayout>
                  <c:x val="1.5086207181008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0E1-4FB6-9B58-ABFBDE447175}"/>
                </c:ext>
              </c:extLst>
            </c:dLbl>
            <c:dLbl>
              <c:idx val="15"/>
              <c:layout>
                <c:manualLayout>
                  <c:x val="9.2193488328383578E-3"/>
                  <c:y val="4.052098284973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0E1-4FB6-9B58-ABFBDE447175}"/>
                </c:ext>
              </c:extLst>
            </c:dLbl>
            <c:dLbl>
              <c:idx val="16"/>
              <c:layout>
                <c:manualLayout>
                  <c:x val="1.0057471454005604E-2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0E1-4FB6-9B58-ABFBDE447175}"/>
                </c:ext>
              </c:extLst>
            </c:dLbl>
            <c:dLbl>
              <c:idx val="17"/>
              <c:layout>
                <c:manualLayout>
                  <c:x val="2.514367863501493E-3"/>
                  <c:y val="2.7013988566488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0E1-4FB6-9B58-ABFBDE447175}"/>
                </c:ext>
              </c:extLst>
            </c:dLbl>
            <c:dLbl>
              <c:idx val="18"/>
              <c:layout>
                <c:manualLayout>
                  <c:x val="5.8668583481697404E-3"/>
                  <c:y val="6.7770352210524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COMP.xlsx]consol'!$E$8:$E$26</c:f>
              <c:numCache>
                <c:formatCode>0%</c:formatCode>
                <c:ptCount val="19"/>
                <c:pt idx="0">
                  <c:v>1.55</c:v>
                </c:pt>
                <c:pt idx="1">
                  <c:v>1.22</c:v>
                </c:pt>
                <c:pt idx="2">
                  <c:v>1.1399999999999999</c:v>
                </c:pt>
                <c:pt idx="3">
                  <c:v>1.02</c:v>
                </c:pt>
                <c:pt idx="4">
                  <c:v>1.06</c:v>
                </c:pt>
                <c:pt idx="5">
                  <c:v>2.2999999999999998</c:v>
                </c:pt>
                <c:pt idx="6">
                  <c:v>0.94</c:v>
                </c:pt>
                <c:pt idx="7">
                  <c:v>1.18</c:v>
                </c:pt>
                <c:pt idx="8">
                  <c:v>1.25</c:v>
                </c:pt>
                <c:pt idx="9">
                  <c:v>1.58</c:v>
                </c:pt>
                <c:pt idx="10">
                  <c:v>1.0900000000000001</c:v>
                </c:pt>
                <c:pt idx="11">
                  <c:v>1.0900000000000001</c:v>
                </c:pt>
                <c:pt idx="12">
                  <c:v>1.08</c:v>
                </c:pt>
                <c:pt idx="13">
                  <c:v>1.32</c:v>
                </c:pt>
                <c:pt idx="14">
                  <c:v>0.94</c:v>
                </c:pt>
                <c:pt idx="15">
                  <c:v>1.04</c:v>
                </c:pt>
                <c:pt idx="16">
                  <c:v>1.76</c:v>
                </c:pt>
                <c:pt idx="17">
                  <c:v>1.03</c:v>
                </c:pt>
                <c:pt idx="18">
                  <c:v>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E0E1-4FB6-9B58-ABFBDE447175}"/>
            </c:ext>
          </c:extLst>
        </c:ser>
        <c:ser>
          <c:idx val="3"/>
          <c:order val="1"/>
          <c:tx>
            <c:strRef>
              <c:f>'[Copia de 2019-4T COMP.xlsx]consol'!$F$7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COMP.xlsx]consol'!$F$8:$F$26</c:f>
              <c:numCache>
                <c:formatCode>0%</c:formatCode>
                <c:ptCount val="19"/>
                <c:pt idx="0">
                  <c:v>1.4</c:v>
                </c:pt>
                <c:pt idx="1">
                  <c:v>1.3</c:v>
                </c:pt>
                <c:pt idx="2">
                  <c:v>1.26</c:v>
                </c:pt>
                <c:pt idx="3">
                  <c:v>1.33</c:v>
                </c:pt>
                <c:pt idx="4">
                  <c:v>1.05</c:v>
                </c:pt>
                <c:pt idx="5">
                  <c:v>2.13</c:v>
                </c:pt>
                <c:pt idx="6">
                  <c:v>0.93</c:v>
                </c:pt>
                <c:pt idx="7">
                  <c:v>1.27</c:v>
                </c:pt>
                <c:pt idx="8">
                  <c:v>1.26</c:v>
                </c:pt>
                <c:pt idx="9">
                  <c:v>1.43</c:v>
                </c:pt>
                <c:pt idx="10">
                  <c:v>1.41</c:v>
                </c:pt>
                <c:pt idx="11">
                  <c:v>1.57</c:v>
                </c:pt>
                <c:pt idx="12">
                  <c:v>1.1100000000000001</c:v>
                </c:pt>
                <c:pt idx="14">
                  <c:v>0.93</c:v>
                </c:pt>
                <c:pt idx="15">
                  <c:v>1.36</c:v>
                </c:pt>
                <c:pt idx="16">
                  <c:v>1.35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('T-Admv.'!$D$14,'T-Admv.'!$D$28,'T-Admv.'!$D$42,'T-Admv.'!$D$71)</c:f>
              <c:numCache>
                <c:formatCode>0</c:formatCode>
                <c:ptCount val="4"/>
                <c:pt idx="0">
                  <c:v>238.33333333333334</c:v>
                </c:pt>
                <c:pt idx="1">
                  <c:v>362.66666666666669</c:v>
                </c:pt>
                <c:pt idx="2">
                  <c:v>356</c:v>
                </c:pt>
                <c:pt idx="3">
                  <c:v>442.33333333333337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A2-43E2-BFE8-5BACDF97EF27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('T-Admv.'!$F$14,'T-Admv.'!$F$28,'T-Admv.'!$G$42,'T-Admv.'!$G$71)</c:f>
              <c:numCache>
                <c:formatCode>0</c:formatCode>
                <c:ptCount val="4"/>
                <c:pt idx="0">
                  <c:v>186.83333333333334</c:v>
                </c:pt>
                <c:pt idx="1">
                  <c:v>189.83333333333334</c:v>
                </c:pt>
                <c:pt idx="2">
                  <c:v>302.5</c:v>
                </c:pt>
                <c:pt idx="3">
                  <c:v>420.16666666666669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A2-43E2-BFE8-5BACDF97EF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23554832"/>
        <c:axId val="-1623539056"/>
      </c:barChart>
      <c:catAx>
        <c:axId val="-162355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23539056"/>
        <c:crosses val="autoZero"/>
        <c:auto val="1"/>
        <c:lblAlgn val="ctr"/>
        <c:lblOffset val="100"/>
        <c:noMultiLvlLbl val="0"/>
      </c:catAx>
      <c:valAx>
        <c:axId val="-16235390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2355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'T-Admv.'!$G$88</c:f>
              <c:strCache>
                <c:ptCount val="1"/>
                <c:pt idx="0">
                  <c:v>INGRESOS</c:v>
                </c:pt>
              </c:strCache>
            </c:strRef>
          </c:tx>
          <c:invertIfNegative val="0"/>
          <c:dPt>
            <c:idx val="1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4AD5-4F79-B15A-CA7476510A25}"/>
              </c:ext>
            </c:extLst>
          </c:dPt>
          <c:dLbls>
            <c:dLbl>
              <c:idx val="0"/>
              <c:layout>
                <c:manualLayout>
                  <c:x val="-2.4411342752105008E-3"/>
                  <c:y val="6.1322732941262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D5-4F79-B15A-CA7476510A25}"/>
                </c:ext>
              </c:extLst>
            </c:dLbl>
            <c:dLbl>
              <c:idx val="2"/>
              <c:layout>
                <c:manualLayout>
                  <c:x val="-4.56678856356280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D5-4F79-B15A-CA7476510A25}"/>
                </c:ext>
              </c:extLst>
            </c:dLbl>
            <c:dLbl>
              <c:idx val="6"/>
              <c:layout>
                <c:manualLayout>
                  <c:x val="8.5933885941599699E-3"/>
                  <c:y val="4.522548823051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24-4E1D-B827-631D91005B1C}"/>
                </c:ext>
              </c:extLst>
            </c:dLbl>
            <c:dLbl>
              <c:idx val="11"/>
              <c:layout>
                <c:manualLayout>
                  <c:x val="1.823985408116735E-3"/>
                  <c:y val="3.0661412539890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D5-4F79-B15A-CA7476510A25}"/>
                </c:ext>
              </c:extLst>
            </c:dLbl>
            <c:dLbl>
              <c:idx val="12"/>
              <c:layout>
                <c:manualLayout>
                  <c:x val="9.1199270405836752E-3"/>
                  <c:y val="3.1414669288902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D5-4F79-B15A-CA7476510A25}"/>
                </c:ext>
              </c:extLst>
            </c:dLbl>
            <c:dLbl>
              <c:idx val="15"/>
              <c:layout>
                <c:manualLayout>
                  <c:x val="-5.4719562243502051E-3"/>
                  <c:y val="3.0658998255438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D5-4F79-B15A-CA7476510A25}"/>
                </c:ext>
              </c:extLst>
            </c:dLbl>
            <c:dLbl>
              <c:idx val="17"/>
              <c:layout>
                <c:manualLayout>
                  <c:x val="7.476473625176238E-3"/>
                  <c:y val="4.5223707699479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D5-4F79-B15A-CA7476510A25}"/>
                </c:ext>
              </c:extLst>
            </c:dLbl>
            <c:dLbl>
              <c:idx val="19"/>
              <c:layout>
                <c:manualLayout>
                  <c:x val="-8.2016112716388184E-3"/>
                  <c:y val="1.0654875752764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D5-4F79-B15A-CA7476510A25}"/>
                </c:ext>
              </c:extLst>
            </c:dLbl>
            <c:dLbl>
              <c:idx val="20"/>
              <c:layout>
                <c:manualLayout>
                  <c:x val="-1.3375738475183795E-16"/>
                  <c:y val="3.0661412539890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AD5-4F79-B15A-CA7476510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'T-Admv.'!$B$89:$B$111</c:f>
              <c:strCache>
                <c:ptCount val="23"/>
                <c:pt idx="0">
                  <c:v>Total Arauca</c:v>
                </c:pt>
                <c:pt idx="1">
                  <c:v>Total Atlántico</c:v>
                </c:pt>
                <c:pt idx="2">
                  <c:v>Total Bolívar</c:v>
                </c:pt>
                <c:pt idx="3">
                  <c:v>Total Boyacá</c:v>
                </c:pt>
                <c:pt idx="4">
                  <c:v>Total Caldas</c:v>
                </c:pt>
                <c:pt idx="5">
                  <c:v>Total Caquetá</c:v>
                </c:pt>
                <c:pt idx="6">
                  <c:v>Total Casanare</c:v>
                </c:pt>
                <c:pt idx="7">
                  <c:v>Total Cauca</c:v>
                </c:pt>
                <c:pt idx="8">
                  <c:v>Total Cesar</c:v>
                </c:pt>
                <c:pt idx="9">
                  <c:v>Total Chocó</c:v>
                </c:pt>
                <c:pt idx="10">
                  <c:v>Total Córdoba</c:v>
                </c:pt>
                <c:pt idx="11">
                  <c:v>Total Huila</c:v>
                </c:pt>
                <c:pt idx="12">
                  <c:v>Total La Guajira</c:v>
                </c:pt>
                <c:pt idx="13">
                  <c:v>Total Magdalena</c:v>
                </c:pt>
                <c:pt idx="14">
                  <c:v>Total Meta</c:v>
                </c:pt>
                <c:pt idx="15">
                  <c:v>Total Nariño</c:v>
                </c:pt>
                <c:pt idx="16">
                  <c:v>Total Norte de Santander</c:v>
                </c:pt>
                <c:pt idx="17">
                  <c:v>Total Quindío</c:v>
                </c:pt>
                <c:pt idx="18">
                  <c:v>Total Risaralda</c:v>
                </c:pt>
                <c:pt idx="19">
                  <c:v>Total Santander</c:v>
                </c:pt>
                <c:pt idx="20">
                  <c:v>Total Sucre</c:v>
                </c:pt>
                <c:pt idx="21">
                  <c:v>Total Tolima</c:v>
                </c:pt>
                <c:pt idx="22">
                  <c:v>Total Valle del Cauca</c:v>
                </c:pt>
              </c:strCache>
            </c:strRef>
          </c:cat>
          <c:val>
            <c:numRef>
              <c:f>'T-Admv.'!$G$89:$G$111</c:f>
              <c:numCache>
                <c:formatCode>0</c:formatCode>
                <c:ptCount val="23"/>
                <c:pt idx="0">
                  <c:v>184.66666666666666</c:v>
                </c:pt>
                <c:pt idx="1">
                  <c:v>362.22222222222223</c:v>
                </c:pt>
                <c:pt idx="2">
                  <c:v>327.5</c:v>
                </c:pt>
                <c:pt idx="3">
                  <c:v>447</c:v>
                </c:pt>
                <c:pt idx="4">
                  <c:v>357.33333333333331</c:v>
                </c:pt>
                <c:pt idx="5">
                  <c:v>241.75</c:v>
                </c:pt>
                <c:pt idx="6">
                  <c:v>185.33333333333334</c:v>
                </c:pt>
                <c:pt idx="7">
                  <c:v>310.60000000000002</c:v>
                </c:pt>
                <c:pt idx="8">
                  <c:v>487.25</c:v>
                </c:pt>
                <c:pt idx="9">
                  <c:v>385.33333333333331</c:v>
                </c:pt>
                <c:pt idx="10">
                  <c:v>589.5</c:v>
                </c:pt>
                <c:pt idx="11">
                  <c:v>442.33333333333331</c:v>
                </c:pt>
                <c:pt idx="12">
                  <c:v>151.66666666666666</c:v>
                </c:pt>
                <c:pt idx="13">
                  <c:v>511.75</c:v>
                </c:pt>
                <c:pt idx="14">
                  <c:v>388.4</c:v>
                </c:pt>
                <c:pt idx="15">
                  <c:v>340.5</c:v>
                </c:pt>
                <c:pt idx="16">
                  <c:v>407.6</c:v>
                </c:pt>
                <c:pt idx="17">
                  <c:v>374.8</c:v>
                </c:pt>
                <c:pt idx="18">
                  <c:v>426.5</c:v>
                </c:pt>
                <c:pt idx="19">
                  <c:v>609.83333333333337</c:v>
                </c:pt>
                <c:pt idx="20">
                  <c:v>439.25</c:v>
                </c:pt>
                <c:pt idx="21">
                  <c:v>301.83333333333331</c:v>
                </c:pt>
                <c:pt idx="22">
                  <c:v>381.41666666666669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AD5-4F79-B15A-CA7476510A25}"/>
            </c:ext>
          </c:extLst>
        </c:ser>
        <c:ser>
          <c:idx val="1"/>
          <c:order val="1"/>
          <c:tx>
            <c:strRef>
              <c:f>'T-Admv.'!$I$88</c:f>
              <c:strCache>
                <c:ptCount val="1"/>
                <c:pt idx="0">
                  <c:v>EGRESOS</c:v>
                </c:pt>
              </c:strCache>
            </c:strRef>
          </c:tx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4AD5-4F79-B15A-CA7476510A25}"/>
              </c:ext>
            </c:extLst>
          </c:dPt>
          <c:dLbls>
            <c:dLbl>
              <c:idx val="0"/>
              <c:layout>
                <c:manualLayout>
                  <c:x val="5.47195622435021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AD5-4F79-B15A-CA7476510A25}"/>
                </c:ext>
              </c:extLst>
            </c:dLbl>
            <c:dLbl>
              <c:idx val="1"/>
              <c:layout>
                <c:manualLayout>
                  <c:x val="5.4719562243501886E-3"/>
                  <c:y val="9.4241593582252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D5-4F79-B15A-CA7476510A25}"/>
                </c:ext>
              </c:extLst>
            </c:dLbl>
            <c:dLbl>
              <c:idx val="2"/>
              <c:layout>
                <c:manualLayout>
                  <c:x val="5.4719562243501722E-3"/>
                  <c:y val="-6.2827214770628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AD5-4F79-B15A-CA7476510A25}"/>
                </c:ext>
              </c:extLst>
            </c:dLbl>
            <c:dLbl>
              <c:idx val="3"/>
              <c:layout>
                <c:manualLayout>
                  <c:x val="5.4719562243502051E-3"/>
                  <c:y val="3.0658998255438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AD5-4F79-B15A-CA7476510A25}"/>
                </c:ext>
              </c:extLst>
            </c:dLbl>
            <c:dLbl>
              <c:idx val="4"/>
              <c:layout>
                <c:manualLayout>
                  <c:x val="1.1200839219954887E-2"/>
                  <c:y val="2.2612744115255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AD5-4F79-B15A-CA7476510A25}"/>
                </c:ext>
              </c:extLst>
            </c:dLbl>
            <c:dLbl>
              <c:idx val="5"/>
              <c:layout>
                <c:manualLayout>
                  <c:x val="5.4718126034519286E-3"/>
                  <c:y val="6.1322825079780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AD5-4F79-B15A-CA7476510A25}"/>
                </c:ext>
              </c:extLst>
            </c:dLbl>
            <c:dLbl>
              <c:idx val="6"/>
              <c:layout>
                <c:manualLayout>
                  <c:x val="5.4719562243502051E-3"/>
                  <c:y val="-1.151818964883888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AD5-4F79-B15A-CA7476510A25}"/>
                </c:ext>
              </c:extLst>
            </c:dLbl>
            <c:dLbl>
              <c:idx val="7"/>
              <c:layout>
                <c:manualLayout>
                  <c:x val="5.47195622435020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AD5-4F79-B15A-CA7476510A25}"/>
                </c:ext>
              </c:extLst>
            </c:dLbl>
            <c:dLbl>
              <c:idx val="8"/>
              <c:layout>
                <c:manualLayout>
                  <c:x val="5.4719562243502051E-3"/>
                  <c:y val="3.0661412539890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AD5-4F79-B15A-CA7476510A25}"/>
                </c:ext>
              </c:extLst>
            </c:dLbl>
            <c:dLbl>
              <c:idx val="9"/>
              <c:layout>
                <c:manualLayout>
                  <c:x val="7.2959416324669402E-3"/>
                  <c:y val="9.1984237619670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AD5-4F79-B15A-CA7476510A25}"/>
                </c:ext>
              </c:extLst>
            </c:dLbl>
            <c:dLbl>
              <c:idx val="10"/>
              <c:layout>
                <c:manualLayout>
                  <c:x val="5.4719562243502051E-3"/>
                  <c:y val="6.2826924293351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AD5-4F79-B15A-CA7476510A25}"/>
                </c:ext>
              </c:extLst>
            </c:dLbl>
            <c:dLbl>
              <c:idx val="11"/>
              <c:layout>
                <c:manualLayout>
                  <c:x val="7.2959416324668734E-3"/>
                  <c:y val="-3.1413607385314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D5-4F79-B15A-CA7476510A25}"/>
                </c:ext>
              </c:extLst>
            </c:dLbl>
            <c:dLbl>
              <c:idx val="12"/>
              <c:layout>
                <c:manualLayout>
                  <c:x val="5.47195622435020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D5-4F79-B15A-CA7476510A25}"/>
                </c:ext>
              </c:extLst>
            </c:dLbl>
            <c:dLbl>
              <c:idx val="13"/>
              <c:layout>
                <c:manualLayout>
                  <c:x val="5.4719562243502051E-3"/>
                  <c:y val="6.1320410795327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AD5-4F79-B15A-CA7476510A25}"/>
                </c:ext>
              </c:extLst>
            </c:dLbl>
            <c:dLbl>
              <c:idx val="14"/>
              <c:layout>
                <c:manualLayout>
                  <c:x val="7.2959416324669402E-3"/>
                  <c:y val="1.2565442954125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AD5-4F79-B15A-CA7476510A25}"/>
                </c:ext>
              </c:extLst>
            </c:dLbl>
            <c:dLbl>
              <c:idx val="15"/>
              <c:layout>
                <c:manualLayout>
                  <c:x val="3.044525709041758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AD5-4F79-B15A-CA7476510A25}"/>
                </c:ext>
              </c:extLst>
            </c:dLbl>
            <c:dLbl>
              <c:idx val="16"/>
              <c:layout>
                <c:manualLayout>
                  <c:x val="3.6479708162334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AD5-4F79-B15A-CA7476510A25}"/>
                </c:ext>
              </c:extLst>
            </c:dLbl>
            <c:dLbl>
              <c:idx val="17"/>
              <c:layout>
                <c:manualLayout>
                  <c:x val="4.8684842804783777E-3"/>
                  <c:y val="9.19852528319923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AD5-4F79-B15A-CA7476510A25}"/>
                </c:ext>
              </c:extLst>
            </c:dLbl>
            <c:dLbl>
              <c:idx val="18"/>
              <c:layout>
                <c:manualLayout>
                  <c:x val="5.4719562243500715E-3"/>
                  <c:y val="-6.2827214770628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AD5-4F79-B15A-CA7476510A25}"/>
                </c:ext>
              </c:extLst>
            </c:dLbl>
            <c:dLbl>
              <c:idx val="19"/>
              <c:layout>
                <c:manualLayout>
                  <c:x val="5.4719562243502051E-3"/>
                  <c:y val="3.06614125398894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AD5-4F79-B15A-CA7476510A25}"/>
                </c:ext>
              </c:extLst>
            </c:dLbl>
            <c:dLbl>
              <c:idx val="20"/>
              <c:layout>
                <c:manualLayout>
                  <c:x val="5.4718126034519286E-3"/>
                  <c:y val="6.13228250797805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AD5-4F79-B15A-CA7476510A25}"/>
                </c:ext>
              </c:extLst>
            </c:dLbl>
            <c:dLbl>
              <c:idx val="21"/>
              <c:layout>
                <c:manualLayout>
                  <c:x val="7.29579801156879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AD5-4F79-B15A-CA7476510A25}"/>
                </c:ext>
              </c:extLst>
            </c:dLbl>
            <c:dLbl>
              <c:idx val="22"/>
              <c:layout>
                <c:manualLayout>
                  <c:x val="6.08905141808362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AD5-4F79-B15A-CA7476510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'T-Admv.'!$B$89:$B$111</c:f>
              <c:strCache>
                <c:ptCount val="23"/>
                <c:pt idx="0">
                  <c:v>Total Arauca</c:v>
                </c:pt>
                <c:pt idx="1">
                  <c:v>Total Atlántico</c:v>
                </c:pt>
                <c:pt idx="2">
                  <c:v>Total Bolívar</c:v>
                </c:pt>
                <c:pt idx="3">
                  <c:v>Total Boyacá</c:v>
                </c:pt>
                <c:pt idx="4">
                  <c:v>Total Caldas</c:v>
                </c:pt>
                <c:pt idx="5">
                  <c:v>Total Caquetá</c:v>
                </c:pt>
                <c:pt idx="6">
                  <c:v>Total Casanare</c:v>
                </c:pt>
                <c:pt idx="7">
                  <c:v>Total Cauca</c:v>
                </c:pt>
                <c:pt idx="8">
                  <c:v>Total Cesar</c:v>
                </c:pt>
                <c:pt idx="9">
                  <c:v>Total Chocó</c:v>
                </c:pt>
                <c:pt idx="10">
                  <c:v>Total Córdoba</c:v>
                </c:pt>
                <c:pt idx="11">
                  <c:v>Total Huila</c:v>
                </c:pt>
                <c:pt idx="12">
                  <c:v>Total La Guajira</c:v>
                </c:pt>
                <c:pt idx="13">
                  <c:v>Total Magdalena</c:v>
                </c:pt>
                <c:pt idx="14">
                  <c:v>Total Meta</c:v>
                </c:pt>
                <c:pt idx="15">
                  <c:v>Total Nariño</c:v>
                </c:pt>
                <c:pt idx="16">
                  <c:v>Total Norte de Santander</c:v>
                </c:pt>
                <c:pt idx="17">
                  <c:v>Total Quindío</c:v>
                </c:pt>
                <c:pt idx="18">
                  <c:v>Total Risaralda</c:v>
                </c:pt>
                <c:pt idx="19">
                  <c:v>Total Santander</c:v>
                </c:pt>
                <c:pt idx="20">
                  <c:v>Total Sucre</c:v>
                </c:pt>
                <c:pt idx="21">
                  <c:v>Total Tolima</c:v>
                </c:pt>
                <c:pt idx="22">
                  <c:v>Total Valle del Cauca</c:v>
                </c:pt>
              </c:strCache>
            </c:strRef>
          </c:cat>
          <c:val>
            <c:numRef>
              <c:f>'T-Admv.'!$I$89:$I$111</c:f>
              <c:numCache>
                <c:formatCode>0</c:formatCode>
                <c:ptCount val="23"/>
                <c:pt idx="0">
                  <c:v>300</c:v>
                </c:pt>
                <c:pt idx="1">
                  <c:v>293.22222222222223</c:v>
                </c:pt>
                <c:pt idx="2">
                  <c:v>404.33333333333331</c:v>
                </c:pt>
                <c:pt idx="3">
                  <c:v>338.83333333333331</c:v>
                </c:pt>
                <c:pt idx="4">
                  <c:v>372.83333333333331</c:v>
                </c:pt>
                <c:pt idx="5">
                  <c:v>191</c:v>
                </c:pt>
                <c:pt idx="6">
                  <c:v>155</c:v>
                </c:pt>
                <c:pt idx="7">
                  <c:v>212.2</c:v>
                </c:pt>
                <c:pt idx="8">
                  <c:v>335.75</c:v>
                </c:pt>
                <c:pt idx="9">
                  <c:v>292.33333333333331</c:v>
                </c:pt>
                <c:pt idx="10">
                  <c:v>338</c:v>
                </c:pt>
                <c:pt idx="11">
                  <c:v>420.16666666666669</c:v>
                </c:pt>
                <c:pt idx="12">
                  <c:v>130</c:v>
                </c:pt>
                <c:pt idx="13">
                  <c:v>327.25</c:v>
                </c:pt>
                <c:pt idx="14">
                  <c:v>327.60000000000002</c:v>
                </c:pt>
                <c:pt idx="15">
                  <c:v>310.16666666666669</c:v>
                </c:pt>
                <c:pt idx="16">
                  <c:v>384.8</c:v>
                </c:pt>
                <c:pt idx="17">
                  <c:v>317</c:v>
                </c:pt>
                <c:pt idx="18">
                  <c:v>452.5</c:v>
                </c:pt>
                <c:pt idx="19">
                  <c:v>627</c:v>
                </c:pt>
                <c:pt idx="20">
                  <c:v>273.75</c:v>
                </c:pt>
                <c:pt idx="21">
                  <c:v>275.16666666666669</c:v>
                </c:pt>
                <c:pt idx="22">
                  <c:v>346.33333333333331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AD5-4F79-B15A-CA7476510A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23545040"/>
        <c:axId val="-1623555376"/>
      </c:barChart>
      <c:catAx>
        <c:axId val="-1623545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623555376"/>
        <c:crosses val="autoZero"/>
        <c:auto val="1"/>
        <c:lblAlgn val="ctr"/>
        <c:lblOffset val="100"/>
        <c:noMultiLvlLbl val="0"/>
      </c:catAx>
      <c:valAx>
        <c:axId val="-162355537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-16235450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4444444444445E-2"/>
          <c:y val="2.5325010342103365E-2"/>
          <c:w val="0.96527777777777779"/>
          <c:h val="0.79648915955409127"/>
        </c:manualLayout>
      </c:layout>
      <c:barChart>
        <c:barDir val="col"/>
        <c:grouping val="clustered"/>
        <c:varyColors val="0"/>
        <c:ser>
          <c:idx val="0"/>
          <c:order val="0"/>
          <c:tx>
            <c:v>INGRESOS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(Discp.!$D$9,Discp.!$D$18,Discp.!$D$28,Discp.!$D$49)</c:f>
              <c:numCache>
                <c:formatCode>0</c:formatCode>
                <c:ptCount val="4"/>
                <c:pt idx="0">
                  <c:v>339.5</c:v>
                </c:pt>
                <c:pt idx="1">
                  <c:v>343.5</c:v>
                </c:pt>
                <c:pt idx="2">
                  <c:v>403.5</c:v>
                </c:pt>
                <c:pt idx="3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1-4A4C-B7EB-3EE6690EBA3E}"/>
            </c:ext>
          </c:extLst>
        </c:ser>
        <c:ser>
          <c:idx val="1"/>
          <c:order val="1"/>
          <c:tx>
            <c:v>EGRESOS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4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</c:numLit>
          </c:cat>
          <c:val>
            <c:numRef>
              <c:f>(Discp.!$G$9,Discp.!$G$18,Discp.!$G$28,Discp.!$G$49)</c:f>
              <c:numCache>
                <c:formatCode>0</c:formatCode>
                <c:ptCount val="4"/>
                <c:pt idx="0">
                  <c:v>221.5</c:v>
                </c:pt>
                <c:pt idx="1">
                  <c:v>315.5</c:v>
                </c:pt>
                <c:pt idx="2">
                  <c:v>396.5</c:v>
                </c:pt>
                <c:pt idx="3">
                  <c:v>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81-4A4C-B7EB-3EE6690EBA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623527632"/>
        <c:axId val="-1623548848"/>
      </c:barChart>
      <c:catAx>
        <c:axId val="-162352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623548848"/>
        <c:crosses val="autoZero"/>
        <c:auto val="1"/>
        <c:lblAlgn val="ctr"/>
        <c:lblOffset val="100"/>
        <c:noMultiLvlLbl val="0"/>
      </c:catAx>
      <c:valAx>
        <c:axId val="-16235488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62352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2734033245839"/>
          <c:y val="0.92190923385770784"/>
          <c:w val="0.23494531933508311"/>
          <c:h val="5.276575580018875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Discp.!$D$69</c:f>
              <c:strCache>
                <c:ptCount val="1"/>
                <c:pt idx="0">
                  <c:v>INGRESO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A2E0-483D-A45C-9B80308B83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2E0-483D-A45C-9B80308B8357}"/>
              </c:ext>
            </c:extLst>
          </c:dPt>
          <c:dLbls>
            <c:dLbl>
              <c:idx val="3"/>
              <c:layout>
                <c:manualLayout>
                  <c:x val="6.927866508413128E-3"/>
                  <c:y val="1.85727934314896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E2-41BB-A14F-165813721AAB}"/>
                </c:ext>
              </c:extLst>
            </c:dLbl>
            <c:dLbl>
              <c:idx val="5"/>
              <c:layout>
                <c:manualLayout>
                  <c:x val="-8.31946646409966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E0-483D-A45C-9B80308B8357}"/>
                </c:ext>
              </c:extLst>
            </c:dLbl>
            <c:dLbl>
              <c:idx val="6"/>
              <c:layout>
                <c:manualLayout>
                  <c:x val="-2.7711466033652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E2-41BB-A14F-165813721AAB}"/>
                </c:ext>
              </c:extLst>
            </c:dLbl>
            <c:dLbl>
              <c:idx val="7"/>
              <c:layout>
                <c:manualLayout>
                  <c:x val="-3.34634631680572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E0-483D-A45C-9B80308B8357}"/>
                </c:ext>
              </c:extLst>
            </c:dLbl>
            <c:dLbl>
              <c:idx val="8"/>
              <c:layout>
                <c:manualLayout>
                  <c:x val="-1.2467214008124311E-2"/>
                  <c:y val="-6.80994558914055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E0-483D-A45C-9B80308B8357}"/>
                </c:ext>
              </c:extLst>
            </c:dLbl>
            <c:dLbl>
              <c:idx val="9"/>
              <c:layout>
                <c:manualLayout>
                  <c:x val="-2.76347143364768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E0-483D-A45C-9B80308B8357}"/>
                </c:ext>
              </c:extLst>
            </c:dLbl>
            <c:dLbl>
              <c:idx val="13"/>
              <c:layout>
                <c:manualLayout>
                  <c:x val="-6.92786650841310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E2-41BB-A14F-165813721AAB}"/>
                </c:ext>
              </c:extLst>
            </c:dLbl>
            <c:dLbl>
              <c:idx val="14"/>
              <c:layout>
                <c:manualLayout>
                  <c:x val="-6.9204137164997487E-3"/>
                  <c:y val="4.54115393939740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E0-483D-A45C-9B80308B8357}"/>
                </c:ext>
              </c:extLst>
            </c:dLbl>
            <c:dLbl>
              <c:idx val="15"/>
              <c:layout>
                <c:manualLayout>
                  <c:x val="-5.01951947520870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E0-483D-A45C-9B80308B8357}"/>
                </c:ext>
              </c:extLst>
            </c:dLbl>
            <c:dLbl>
              <c:idx val="16"/>
              <c:layout>
                <c:manualLayout>
                  <c:x val="-3.34634631680572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E0-483D-A45C-9B80308B8357}"/>
                </c:ext>
              </c:extLst>
            </c:dLbl>
            <c:dLbl>
              <c:idx val="19"/>
              <c:layout>
                <c:manualLayout>
                  <c:x val="-4.1452071504714545E-3"/>
                  <c:y val="-8.32922002197829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E0-483D-A45C-9B80308B8357}"/>
                </c:ext>
              </c:extLst>
            </c:dLbl>
            <c:dLbl>
              <c:idx val="20"/>
              <c:layout>
                <c:manualLayout>
                  <c:x val="-5.019519475208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E0-483D-A45C-9B80308B83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Discp.!$B$70:$B$90</c:f>
              <c:strCache>
                <c:ptCount val="21"/>
                <c:pt idx="0">
                  <c:v>Total Atlántico</c:v>
                </c:pt>
                <c:pt idx="1">
                  <c:v>Total Bolívar</c:v>
                </c:pt>
                <c:pt idx="2">
                  <c:v>Total Boyacá</c:v>
                </c:pt>
                <c:pt idx="3">
                  <c:v>Total Caldas</c:v>
                </c:pt>
                <c:pt idx="4">
                  <c:v>Total Caquetá</c:v>
                </c:pt>
                <c:pt idx="5">
                  <c:v>Total Cauca</c:v>
                </c:pt>
                <c:pt idx="6">
                  <c:v>Total Cesar</c:v>
                </c:pt>
                <c:pt idx="7">
                  <c:v>Total Chocó</c:v>
                </c:pt>
                <c:pt idx="8">
                  <c:v>Total Córdoba</c:v>
                </c:pt>
                <c:pt idx="9">
                  <c:v>Total Huila</c:v>
                </c:pt>
                <c:pt idx="10">
                  <c:v>Total La Guajira</c:v>
                </c:pt>
                <c:pt idx="11">
                  <c:v>Total Magdalena</c:v>
                </c:pt>
                <c:pt idx="12">
                  <c:v>Total Meta</c:v>
                </c:pt>
                <c:pt idx="13">
                  <c:v>Total Nariño</c:v>
                </c:pt>
                <c:pt idx="14">
                  <c:v>Total Norte de Santander</c:v>
                </c:pt>
                <c:pt idx="15">
                  <c:v>Total Quindío</c:v>
                </c:pt>
                <c:pt idx="16">
                  <c:v>Total Risaralda</c:v>
                </c:pt>
                <c:pt idx="17">
                  <c:v>Total Santander</c:v>
                </c:pt>
                <c:pt idx="18">
                  <c:v>Total Sucre</c:v>
                </c:pt>
                <c:pt idx="19">
                  <c:v>Total Tolima</c:v>
                </c:pt>
                <c:pt idx="20">
                  <c:v>Total Valle del Cauca</c:v>
                </c:pt>
              </c:strCache>
            </c:strRef>
          </c:cat>
          <c:val>
            <c:numRef>
              <c:f>Discp.!$E$70:$E$90</c:f>
              <c:numCache>
                <c:formatCode>#,##0</c:formatCode>
                <c:ptCount val="21"/>
                <c:pt idx="0">
                  <c:v>548</c:v>
                </c:pt>
                <c:pt idx="1">
                  <c:v>417</c:v>
                </c:pt>
                <c:pt idx="2">
                  <c:v>537</c:v>
                </c:pt>
                <c:pt idx="3">
                  <c:v>244.5</c:v>
                </c:pt>
                <c:pt idx="4">
                  <c:v>181</c:v>
                </c:pt>
                <c:pt idx="5">
                  <c:v>238</c:v>
                </c:pt>
                <c:pt idx="6">
                  <c:v>316</c:v>
                </c:pt>
                <c:pt idx="7">
                  <c:v>132.5</c:v>
                </c:pt>
                <c:pt idx="8">
                  <c:v>281</c:v>
                </c:pt>
                <c:pt idx="9">
                  <c:v>387</c:v>
                </c:pt>
                <c:pt idx="10">
                  <c:v>153.5</c:v>
                </c:pt>
                <c:pt idx="11">
                  <c:v>345</c:v>
                </c:pt>
                <c:pt idx="12">
                  <c:v>399.5</c:v>
                </c:pt>
                <c:pt idx="13">
                  <c:v>395</c:v>
                </c:pt>
                <c:pt idx="14">
                  <c:v>548.5</c:v>
                </c:pt>
                <c:pt idx="15">
                  <c:v>220</c:v>
                </c:pt>
                <c:pt idx="16">
                  <c:v>302.5</c:v>
                </c:pt>
                <c:pt idx="17">
                  <c:v>501.33333333333331</c:v>
                </c:pt>
                <c:pt idx="18">
                  <c:v>230.5</c:v>
                </c:pt>
                <c:pt idx="19">
                  <c:v>517.5</c:v>
                </c:pt>
                <c:pt idx="20">
                  <c:v>889.66666666666663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2E0-483D-A45C-9B80308B8357}"/>
            </c:ext>
          </c:extLst>
        </c:ser>
        <c:ser>
          <c:idx val="1"/>
          <c:order val="1"/>
          <c:tx>
            <c:strRef>
              <c:f>Discp.!$F$69</c:f>
              <c:strCache>
                <c:ptCount val="1"/>
                <c:pt idx="0">
                  <c:v>EGRESO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D-A2E0-483D-A45C-9B80308B83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A2E0-483D-A45C-9B80308B8357}"/>
              </c:ext>
            </c:extLst>
          </c:dPt>
          <c:dLbls>
            <c:dLbl>
              <c:idx val="0"/>
              <c:layout>
                <c:manualLayout>
                  <c:x val="4.0640392341990909E-3"/>
                  <c:y val="1.114367605889411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>
                        <a:solidFill>
                          <a:srgbClr val="FF0000"/>
                        </a:solidFill>
                      </a:defRPr>
                    </a:pPr>
                    <a:fld id="{B56F6E9F-9A0F-410A-AADC-451556F3DD67}" type="VALUE">
                      <a:rPr lang="en-US" sz="1200"/>
                      <a:pPr>
                        <a:defRPr sz="1200">
                          <a:solidFill>
                            <a:srgbClr val="FF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528604843327131E-2"/>
                      <c:h val="3.88381117432091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2E0-483D-A45C-9B80308B8357}"/>
                </c:ext>
              </c:extLst>
            </c:dLbl>
            <c:dLbl>
              <c:idx val="1"/>
              <c:layout>
                <c:manualLayout>
                  <c:x val="4.7318964756360993E-3"/>
                  <c:y val="1.1143676058894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2E0-483D-A45C-9B80308B8357}"/>
                </c:ext>
              </c:extLst>
            </c:dLbl>
            <c:dLbl>
              <c:idx val="2"/>
              <c:layout>
                <c:manualLayout>
                  <c:x val="5.01951947520858E-3"/>
                  <c:y val="2.604166132675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2E0-483D-A45C-9B80308B8357}"/>
                </c:ext>
              </c:extLst>
            </c:dLbl>
            <c:dLbl>
              <c:idx val="3"/>
              <c:layout>
                <c:manualLayout>
                  <c:x val="6.6926926336114403E-3"/>
                  <c:y val="1.0416664530703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2E0-483D-A45C-9B80308B8357}"/>
                </c:ext>
              </c:extLst>
            </c:dLbl>
            <c:dLbl>
              <c:idx val="4"/>
              <c:layout>
                <c:manualLayout>
                  <c:x val="6.6648752518931372E-3"/>
                  <c:y val="7.81240441775602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2E0-483D-A45C-9B80308B8357}"/>
                </c:ext>
              </c:extLst>
            </c:dLbl>
            <c:dLbl>
              <c:idx val="6"/>
              <c:layout>
                <c:manualLayout>
                  <c:x val="1.0840092730856968E-2"/>
                  <c:y val="7.9620249258587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2E0-483D-A45C-9B80308B8357}"/>
                </c:ext>
              </c:extLst>
            </c:dLbl>
            <c:dLbl>
              <c:idx val="7"/>
              <c:layout>
                <c:manualLayout>
                  <c:x val="3.34634631680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2E0-483D-A45C-9B80308B8357}"/>
                </c:ext>
              </c:extLst>
            </c:dLbl>
            <c:dLbl>
              <c:idx val="8"/>
              <c:layout>
                <c:manualLayout>
                  <c:x val="-7.1515220413618727E-3"/>
                  <c:y val="7.8434222843395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2E0-483D-A45C-9B80308B8357}"/>
                </c:ext>
              </c:extLst>
            </c:dLbl>
            <c:dLbl>
              <c:idx val="9"/>
              <c:layout>
                <c:manualLayout>
                  <c:x val="6.69269263361144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2E0-483D-A45C-9B80308B8357}"/>
                </c:ext>
              </c:extLst>
            </c:dLbl>
            <c:dLbl>
              <c:idx val="10"/>
              <c:layout>
                <c:manualLayout>
                  <c:x val="7.2661206682370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2E0-483D-A45C-9B80308B8357}"/>
                </c:ext>
              </c:extLst>
            </c:dLbl>
            <c:dLbl>
              <c:idx val="11"/>
              <c:layout>
                <c:manualLayout>
                  <c:x val="5.019519475208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2E0-483D-A45C-9B80308B8357}"/>
                </c:ext>
              </c:extLst>
            </c:dLbl>
            <c:dLbl>
              <c:idx val="12"/>
              <c:layout>
                <c:manualLayout>
                  <c:x val="6.69269263361144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2E0-483D-A45C-9B80308B8357}"/>
                </c:ext>
              </c:extLst>
            </c:dLbl>
            <c:dLbl>
              <c:idx val="13"/>
              <c:layout>
                <c:manualLayout>
                  <c:x val="5.1628590339756917E-3"/>
                  <c:y val="5.46813372126513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2E0-483D-A45C-9B80308B8357}"/>
                </c:ext>
              </c:extLst>
            </c:dLbl>
            <c:dLbl>
              <c:idx val="14"/>
              <c:layout>
                <c:manualLayout>
                  <c:x val="5.4495905011778126E-3"/>
                  <c:y val="2.6666666666666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2E0-483D-A45C-9B80308B8357}"/>
                </c:ext>
              </c:extLst>
            </c:dLbl>
            <c:dLbl>
              <c:idx val="15"/>
              <c:layout>
                <c:manualLayout>
                  <c:x val="1.6731731584028601E-3"/>
                  <c:y val="5.20833226535172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2E0-483D-A45C-9B80308B8357}"/>
                </c:ext>
              </c:extLst>
            </c:dLbl>
            <c:dLbl>
              <c:idx val="16"/>
              <c:layout>
                <c:manualLayout>
                  <c:x val="3.3463463168057202E-3"/>
                  <c:y val="5.20833226535172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2E0-483D-A45C-9B80308B8357}"/>
                </c:ext>
              </c:extLst>
            </c:dLbl>
            <c:dLbl>
              <c:idx val="17"/>
              <c:layout>
                <c:manualLayout>
                  <c:x val="7.266120668237082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2E0-483D-A45C-9B80308B8357}"/>
                </c:ext>
              </c:extLst>
            </c:dLbl>
            <c:dLbl>
              <c:idx val="18"/>
              <c:layout>
                <c:manualLayout>
                  <c:x val="1.6731731584027373E-3"/>
                  <c:y val="7.81249839802762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2E0-483D-A45C-9B80308B8357}"/>
                </c:ext>
              </c:extLst>
            </c:dLbl>
            <c:dLbl>
              <c:idx val="19"/>
              <c:layout>
                <c:manualLayout>
                  <c:x val="6.6926926336114403E-3"/>
                  <c:y val="5.20833226535172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2E0-483D-A45C-9B80308B8357}"/>
                </c:ext>
              </c:extLst>
            </c:dLbl>
            <c:dLbl>
              <c:idx val="20"/>
              <c:layout>
                <c:manualLayout>
                  <c:x val="5.449590501177812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2E0-483D-A45C-9B80308B83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Discp.!$B$70:$B$90</c:f>
              <c:strCache>
                <c:ptCount val="21"/>
                <c:pt idx="0">
                  <c:v>Total Atlántico</c:v>
                </c:pt>
                <c:pt idx="1">
                  <c:v>Total Bolívar</c:v>
                </c:pt>
                <c:pt idx="2">
                  <c:v>Total Boyacá</c:v>
                </c:pt>
                <c:pt idx="3">
                  <c:v>Total Caldas</c:v>
                </c:pt>
                <c:pt idx="4">
                  <c:v>Total Caquetá</c:v>
                </c:pt>
                <c:pt idx="5">
                  <c:v>Total Cauca</c:v>
                </c:pt>
                <c:pt idx="6">
                  <c:v>Total Cesar</c:v>
                </c:pt>
                <c:pt idx="7">
                  <c:v>Total Chocó</c:v>
                </c:pt>
                <c:pt idx="8">
                  <c:v>Total Córdoba</c:v>
                </c:pt>
                <c:pt idx="9">
                  <c:v>Total Huila</c:v>
                </c:pt>
                <c:pt idx="10">
                  <c:v>Total La Guajira</c:v>
                </c:pt>
                <c:pt idx="11">
                  <c:v>Total Magdalena</c:v>
                </c:pt>
                <c:pt idx="12">
                  <c:v>Total Meta</c:v>
                </c:pt>
                <c:pt idx="13">
                  <c:v>Total Nariño</c:v>
                </c:pt>
                <c:pt idx="14">
                  <c:v>Total Norte de Santander</c:v>
                </c:pt>
                <c:pt idx="15">
                  <c:v>Total Quindío</c:v>
                </c:pt>
                <c:pt idx="16">
                  <c:v>Total Risaralda</c:v>
                </c:pt>
                <c:pt idx="17">
                  <c:v>Total Santander</c:v>
                </c:pt>
                <c:pt idx="18">
                  <c:v>Total Sucre</c:v>
                </c:pt>
                <c:pt idx="19">
                  <c:v>Total Tolima</c:v>
                </c:pt>
                <c:pt idx="20">
                  <c:v>Total Valle del Cauca</c:v>
                </c:pt>
              </c:strCache>
            </c:strRef>
          </c:cat>
          <c:val>
            <c:numRef>
              <c:f>Discp.!$G$70:$G$90</c:f>
              <c:numCache>
                <c:formatCode>#,##0</c:formatCode>
                <c:ptCount val="21"/>
                <c:pt idx="0">
                  <c:v>375.66666666666669</c:v>
                </c:pt>
                <c:pt idx="1">
                  <c:v>398</c:v>
                </c:pt>
                <c:pt idx="2">
                  <c:v>253.5</c:v>
                </c:pt>
                <c:pt idx="3">
                  <c:v>233.5</c:v>
                </c:pt>
                <c:pt idx="4">
                  <c:v>153.5</c:v>
                </c:pt>
                <c:pt idx="5">
                  <c:v>208.5</c:v>
                </c:pt>
                <c:pt idx="6">
                  <c:v>314.5</c:v>
                </c:pt>
                <c:pt idx="7">
                  <c:v>99.5</c:v>
                </c:pt>
                <c:pt idx="8">
                  <c:v>372</c:v>
                </c:pt>
                <c:pt idx="9">
                  <c:v>498</c:v>
                </c:pt>
                <c:pt idx="10">
                  <c:v>97</c:v>
                </c:pt>
                <c:pt idx="11">
                  <c:v>230</c:v>
                </c:pt>
                <c:pt idx="12">
                  <c:v>250</c:v>
                </c:pt>
                <c:pt idx="13">
                  <c:v>413</c:v>
                </c:pt>
                <c:pt idx="14">
                  <c:v>695.5</c:v>
                </c:pt>
                <c:pt idx="15">
                  <c:v>218</c:v>
                </c:pt>
                <c:pt idx="16">
                  <c:v>232</c:v>
                </c:pt>
                <c:pt idx="17">
                  <c:v>432.33333333333331</c:v>
                </c:pt>
                <c:pt idx="18">
                  <c:v>200.5</c:v>
                </c:pt>
                <c:pt idx="19">
                  <c:v>633.5</c:v>
                </c:pt>
                <c:pt idx="20">
                  <c:v>1158.6666666666667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A2E0-483D-A45C-9B80308B83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623530896"/>
        <c:axId val="-1623547760"/>
      </c:barChart>
      <c:catAx>
        <c:axId val="-1623530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623547760"/>
        <c:crosses val="autoZero"/>
        <c:auto val="1"/>
        <c:lblAlgn val="ctr"/>
        <c:lblOffset val="100"/>
        <c:noMultiLvlLbl val="0"/>
      </c:catAx>
      <c:valAx>
        <c:axId val="-162354776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-16235308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'[Copia de 2019-4T COMP.xlsx]consol'!$C$7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942934408523671E-2"/>
                  <c:y val="8.1041965699465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E1-4FB6-9B58-ABFBDE447175}"/>
                </c:ext>
              </c:extLst>
            </c:dLbl>
            <c:dLbl>
              <c:idx val="1"/>
              <c:layout>
                <c:manualLayout>
                  <c:x val="-1.0780962658403526E-2"/>
                  <c:y val="8.1041965699466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E1-4FB6-9B58-ABFBDE447175}"/>
                </c:ext>
              </c:extLst>
            </c:dLbl>
            <c:dLbl>
              <c:idx val="2"/>
              <c:layout>
                <c:manualLayout>
                  <c:x val="3.8567496877589119E-3"/>
                  <c:y val="1.7478152996870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E1-4FB6-9B58-ABFBDE447175}"/>
                </c:ext>
              </c:extLst>
            </c:dLbl>
            <c:dLbl>
              <c:idx val="3"/>
              <c:layout>
                <c:manualLayout>
                  <c:x val="-1.0517382993132542E-2"/>
                  <c:y val="5.2433974867765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E1-4FB6-9B58-ABFBDE447175}"/>
                </c:ext>
              </c:extLst>
            </c:dLbl>
            <c:dLbl>
              <c:idx val="4"/>
              <c:layout>
                <c:manualLayout>
                  <c:x val="-9.924493731040776E-3"/>
                  <c:y val="4.2899064677869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E1-4FB6-9B58-ABFBDE447175}"/>
                </c:ext>
              </c:extLst>
            </c:dLbl>
            <c:dLbl>
              <c:idx val="5"/>
              <c:layout>
                <c:manualLayout>
                  <c:x val="-1.1103408888877743E-2"/>
                  <c:y val="3.4956526622179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E1-4FB6-9B58-ABFBDE447175}"/>
                </c:ext>
              </c:extLst>
            </c:dLbl>
            <c:dLbl>
              <c:idx val="6"/>
              <c:layout>
                <c:manualLayout>
                  <c:x val="-8.1291294862493729E-3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E1-4FB6-9B58-ABFBDE447175}"/>
                </c:ext>
              </c:extLst>
            </c:dLbl>
            <c:dLbl>
              <c:idx val="7"/>
              <c:layout>
                <c:manualLayout>
                  <c:x val="-1.0813827624178426E-2"/>
                  <c:y val="5.243478993326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E1-4FB6-9B58-ABFBDE447175}"/>
                </c:ext>
              </c:extLst>
            </c:dLbl>
            <c:dLbl>
              <c:idx val="8"/>
              <c:layout>
                <c:manualLayout>
                  <c:x val="-7.5431035905041107E-3"/>
                  <c:y val="6.5941784216513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E1-4FB6-9B58-ABFBDE447175}"/>
                </c:ext>
              </c:extLst>
            </c:dLbl>
            <c:dLbl>
              <c:idx val="9"/>
              <c:layout>
                <c:manualLayout>
                  <c:x val="-1.0895594075172604E-2"/>
                  <c:y val="6.99130532443587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0E1-4FB6-9B58-ABFBDE447175}"/>
                </c:ext>
              </c:extLst>
            </c:dLbl>
            <c:dLbl>
              <c:idx val="10"/>
              <c:layout>
                <c:manualLayout>
                  <c:x val="-8.3812262116712329E-3"/>
                  <c:y val="2.93920703946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E1-4FB6-9B58-ABFBDE447175}"/>
                </c:ext>
              </c:extLst>
            </c:dLbl>
            <c:dLbl>
              <c:idx val="11"/>
              <c:layout>
                <c:manualLayout>
                  <c:x val="-4.1906131058356165E-3"/>
                  <c:y val="5.4027977132977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E1-4FB6-9B58-ABFBDE447175}"/>
                </c:ext>
              </c:extLst>
            </c:dLbl>
            <c:dLbl>
              <c:idx val="12"/>
              <c:layout>
                <c:manualLayout>
                  <c:x val="-1.0517382993132542E-2"/>
                  <c:y val="1.985528159636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0E1-4FB6-9B58-ABFBDE447175}"/>
                </c:ext>
              </c:extLst>
            </c:dLbl>
            <c:dLbl>
              <c:idx val="14"/>
              <c:layout>
                <c:manualLayout>
                  <c:x val="-9.5975599148784181E-3"/>
                  <c:y val="1.191380708353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0E1-4FB6-9B58-ABFBDE447175}"/>
                </c:ext>
              </c:extLst>
            </c:dLbl>
            <c:dLbl>
              <c:idx val="15"/>
              <c:layout>
                <c:manualLayout>
                  <c:x val="-9.2193488328384792E-3"/>
                  <c:y val="5.2434789933268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E1-4FB6-9B58-ABFBDE447175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0E1-4FB6-9B58-ABFBDE447175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0E1-4FB6-9B58-ABFBDE447175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0E1-4FB6-9B58-ABFBDE447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COMP.xlsx]consol'!$C$8:$C$26</c:f>
              <c:numCache>
                <c:formatCode>0%</c:formatCode>
                <c:ptCount val="19"/>
                <c:pt idx="0">
                  <c:v>0.81</c:v>
                </c:pt>
                <c:pt idx="1">
                  <c:v>0.77</c:v>
                </c:pt>
                <c:pt idx="2">
                  <c:v>1.28</c:v>
                </c:pt>
                <c:pt idx="3">
                  <c:v>1.02</c:v>
                </c:pt>
                <c:pt idx="4">
                  <c:v>1.25</c:v>
                </c:pt>
                <c:pt idx="5">
                  <c:v>1.19</c:v>
                </c:pt>
                <c:pt idx="6">
                  <c:v>0.66</c:v>
                </c:pt>
                <c:pt idx="7">
                  <c:v>1.21</c:v>
                </c:pt>
                <c:pt idx="8">
                  <c:v>0.93</c:v>
                </c:pt>
                <c:pt idx="9">
                  <c:v>1.61</c:v>
                </c:pt>
                <c:pt idx="10">
                  <c:v>0.88</c:v>
                </c:pt>
                <c:pt idx="11">
                  <c:v>0.88</c:v>
                </c:pt>
                <c:pt idx="12">
                  <c:v>1.22</c:v>
                </c:pt>
                <c:pt idx="13">
                  <c:v>0.86</c:v>
                </c:pt>
                <c:pt idx="14">
                  <c:v>0.93</c:v>
                </c:pt>
                <c:pt idx="15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0E1-4FB6-9B58-ABFBDE447175}"/>
            </c:ext>
          </c:extLst>
        </c:ser>
        <c:ser>
          <c:idx val="3"/>
          <c:order val="1"/>
          <c:tx>
            <c:strRef>
              <c:f>'[Copia de 2019-4T COMP.xlsx]consol'!$F$7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COMP.xlsx]consol'!$F$8:$F$26</c:f>
              <c:numCache>
                <c:formatCode>0%</c:formatCode>
                <c:ptCount val="19"/>
                <c:pt idx="0">
                  <c:v>1.4</c:v>
                </c:pt>
                <c:pt idx="1">
                  <c:v>1.3</c:v>
                </c:pt>
                <c:pt idx="2">
                  <c:v>1.26</c:v>
                </c:pt>
                <c:pt idx="3">
                  <c:v>1.33</c:v>
                </c:pt>
                <c:pt idx="4">
                  <c:v>1.05</c:v>
                </c:pt>
                <c:pt idx="5">
                  <c:v>2.13</c:v>
                </c:pt>
                <c:pt idx="6">
                  <c:v>0.93</c:v>
                </c:pt>
                <c:pt idx="7">
                  <c:v>1.27</c:v>
                </c:pt>
                <c:pt idx="8">
                  <c:v>1.26</c:v>
                </c:pt>
                <c:pt idx="9">
                  <c:v>1.43</c:v>
                </c:pt>
                <c:pt idx="10">
                  <c:v>1.41</c:v>
                </c:pt>
                <c:pt idx="11">
                  <c:v>1.57</c:v>
                </c:pt>
                <c:pt idx="12">
                  <c:v>1.1100000000000001</c:v>
                </c:pt>
                <c:pt idx="14">
                  <c:v>0.93</c:v>
                </c:pt>
                <c:pt idx="15">
                  <c:v>1.36</c:v>
                </c:pt>
                <c:pt idx="16">
                  <c:v>1.35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61395476807E-2"/>
          <c:y val="1.2802815881833372E-2"/>
          <c:w val="0.94555948676257406"/>
          <c:h val="0.73696059713469941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'[Copia de 2019-4T COMP.xlsx]consol'!$F$7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'[Copia de 2019-4T COMP.xlsx]consol'!$B$8:$B$26</c:f>
              <c:strCache>
                <c:ptCount val="19"/>
                <c:pt idx="0">
                  <c:v>Disciplinario</c:v>
                </c:pt>
                <c:pt idx="1">
                  <c:v>Trib. Admin.</c:v>
                </c:pt>
                <c:pt idx="2">
                  <c:v>Tri. Sup. CFL</c:v>
                </c:pt>
                <c:pt idx="3">
                  <c:v>Tri. Sup. Penal</c:v>
                </c:pt>
                <c:pt idx="4">
                  <c:v>Juzg. Admin.</c:v>
                </c:pt>
                <c:pt idx="5">
                  <c:v>Juzg. Ej. Penas MS</c:v>
                </c:pt>
                <c:pt idx="6">
                  <c:v>Juzg. Penal Espec.</c:v>
                </c:pt>
                <c:pt idx="7">
                  <c:v>Juzg. Penal Circuito</c:v>
                </c:pt>
                <c:pt idx="8">
                  <c:v>J. Penal Mcp. Conoc.</c:v>
                </c:pt>
                <c:pt idx="9">
                  <c:v>J. Penal Mcp. Gtías.</c:v>
                </c:pt>
                <c:pt idx="10">
                  <c:v>J. R. P. Adoles. Cto.</c:v>
                </c:pt>
                <c:pt idx="11">
                  <c:v>J. R. P. Adoles. Mcp.</c:v>
                </c:pt>
                <c:pt idx="12">
                  <c:v>Juzg. Civil Cto.</c:v>
                </c:pt>
                <c:pt idx="13">
                  <c:v>Juzg. Civil Mcp.</c:v>
                </c:pt>
                <c:pt idx="14">
                  <c:v>Juzg. Familia</c:v>
                </c:pt>
                <c:pt idx="15">
                  <c:v>Juzg. Laborales</c:v>
                </c:pt>
                <c:pt idx="16">
                  <c:v>Juzg. Extinc. Dom.</c:v>
                </c:pt>
                <c:pt idx="17">
                  <c:v>J. Pq. C. Comp. Mult.</c:v>
                </c:pt>
                <c:pt idx="18">
                  <c:v>J. Pq. Causas Laboral</c:v>
                </c:pt>
              </c:strCache>
            </c:strRef>
          </c:cat>
          <c:val>
            <c:numRef>
              <c:f>'[Copia de 2019-4T COMP.xlsx]consol'!$F$8:$F$26</c:f>
              <c:numCache>
                <c:formatCode>0%</c:formatCode>
                <c:ptCount val="19"/>
                <c:pt idx="0">
                  <c:v>1.4</c:v>
                </c:pt>
                <c:pt idx="1">
                  <c:v>1.3</c:v>
                </c:pt>
                <c:pt idx="2">
                  <c:v>1.26</c:v>
                </c:pt>
                <c:pt idx="3">
                  <c:v>1.33</c:v>
                </c:pt>
                <c:pt idx="4">
                  <c:v>1.05</c:v>
                </c:pt>
                <c:pt idx="5">
                  <c:v>2.13</c:v>
                </c:pt>
                <c:pt idx="6">
                  <c:v>0.93</c:v>
                </c:pt>
                <c:pt idx="7">
                  <c:v>1.27</c:v>
                </c:pt>
                <c:pt idx="8">
                  <c:v>1.26</c:v>
                </c:pt>
                <c:pt idx="9">
                  <c:v>1.43</c:v>
                </c:pt>
                <c:pt idx="10">
                  <c:v>1.41</c:v>
                </c:pt>
                <c:pt idx="11">
                  <c:v>1.57</c:v>
                </c:pt>
                <c:pt idx="12">
                  <c:v>1.1100000000000001</c:v>
                </c:pt>
                <c:pt idx="14">
                  <c:v>0.93</c:v>
                </c:pt>
                <c:pt idx="15">
                  <c:v>1.36</c:v>
                </c:pt>
                <c:pt idx="16">
                  <c:v>1.35</c:v>
                </c:pt>
                <c:pt idx="1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E0E1-4FB6-9B58-ABFBDE447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6924536"/>
        <c:axId val="526920224"/>
      </c:barChart>
      <c:catAx>
        <c:axId val="52692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0224"/>
        <c:crosses val="autoZero"/>
        <c:auto val="1"/>
        <c:lblAlgn val="ctr"/>
        <c:lblOffset val="100"/>
        <c:noMultiLvlLbl val="0"/>
      </c:catAx>
      <c:valAx>
        <c:axId val="52692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692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1649168853899"/>
          <c:y val="9.6207489161787355E-2"/>
          <c:w val="0.28197801837270342"/>
          <c:h val="4.3245730813739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0.85047</cdr:x>
      <cdr:y>0</cdr:y>
    </cdr:from>
    <cdr:to>
      <cdr:x>1</cdr:x>
      <cdr:y>0.12312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52B2F121-9858-41AF-B963-EFE333EE152F}"/>
            </a:ext>
          </a:extLst>
        </cdr:cNvPr>
        <cdr:cNvSpPr txBox="1"/>
      </cdr:nvSpPr>
      <cdr:spPr>
        <a:xfrm xmlns:a="http://schemas.openxmlformats.org/drawingml/2006/main">
          <a:off x="6552728" y="-1558290"/>
          <a:ext cx="1152128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2800" b="1" dirty="0"/>
            <a:t>75%</a:t>
          </a:r>
        </a:p>
      </cdr:txBody>
    </cdr:sp>
  </cdr:relSizeAnchor>
  <cdr:relSizeAnchor xmlns:cdr="http://schemas.openxmlformats.org/drawingml/2006/chartDrawing">
    <cdr:from>
      <cdr:x>0.15888</cdr:x>
      <cdr:y>0.39981</cdr:y>
    </cdr:from>
    <cdr:to>
      <cdr:x>0.53271</cdr:x>
      <cdr:y>0.61526</cdr:y>
    </cdr:to>
    <cdr:cxnSp macro="">
      <cdr:nvCxnSpPr>
        <cdr:cNvPr id="12" name="Conector recto de flecha 11">
          <a:extLst xmlns:a="http://schemas.openxmlformats.org/drawingml/2006/main">
            <a:ext uri="{FF2B5EF4-FFF2-40B4-BE49-F238E27FC236}">
              <a16:creationId xmlns:a16="http://schemas.microsoft.com/office/drawing/2014/main" id="{C1C20BFC-D87A-458F-82F8-1A378BD424A0}"/>
            </a:ext>
          </a:extLst>
        </cdr:cNvPr>
        <cdr:cNvCxnSpPr/>
      </cdr:nvCxnSpPr>
      <cdr:spPr>
        <a:xfrm xmlns:a="http://schemas.openxmlformats.org/drawingml/2006/main" flipV="1">
          <a:off x="1224136" y="1870710"/>
          <a:ext cx="2880320" cy="1008114"/>
        </a:xfrm>
        <a:prstGeom xmlns:a="http://schemas.openxmlformats.org/drawingml/2006/main" prst="straightConnector1">
          <a:avLst/>
        </a:prstGeom>
        <a:ln xmlns:a="http://schemas.openxmlformats.org/drawingml/2006/main" w="38100" cap="flat" cmpd="sng" algn="ctr">
          <a:solidFill>
            <a:schemeClr val="accent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0.53271</cdr:x>
      <cdr:y>0.39981</cdr:y>
    </cdr:from>
    <cdr:to>
      <cdr:x>0.71963</cdr:x>
      <cdr:y>0.4152</cdr:y>
    </cdr:to>
    <cdr:cxnSp macro="">
      <cdr:nvCxnSpPr>
        <cdr:cNvPr id="20" name="Conector recto 19">
          <a:extLst xmlns:a="http://schemas.openxmlformats.org/drawingml/2006/main">
            <a:ext uri="{FF2B5EF4-FFF2-40B4-BE49-F238E27FC236}">
              <a16:creationId xmlns:a16="http://schemas.microsoft.com/office/drawing/2014/main" id="{AF355C80-68E9-45BD-B358-E28C98851094}"/>
            </a:ext>
          </a:extLst>
        </cdr:cNvPr>
        <cdr:cNvCxnSpPr/>
      </cdr:nvCxnSpPr>
      <cdr:spPr>
        <a:xfrm xmlns:a="http://schemas.openxmlformats.org/drawingml/2006/main">
          <a:off x="4104456" y="1870710"/>
          <a:ext cx="1440160" cy="72008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0.71963</cdr:x>
      <cdr:y>0.09202</cdr:y>
    </cdr:from>
    <cdr:to>
      <cdr:x>0.88785</cdr:x>
      <cdr:y>0.4152</cdr:y>
    </cdr:to>
    <cdr:cxnSp macro="">
      <cdr:nvCxnSpPr>
        <cdr:cNvPr id="22" name="Conector recto de flecha 21">
          <a:extLst xmlns:a="http://schemas.openxmlformats.org/drawingml/2006/main">
            <a:ext uri="{FF2B5EF4-FFF2-40B4-BE49-F238E27FC236}">
              <a16:creationId xmlns:a16="http://schemas.microsoft.com/office/drawing/2014/main" id="{22845A6B-76C6-4F0B-BD2D-DBE75672D018}"/>
            </a:ext>
          </a:extLst>
        </cdr:cNvPr>
        <cdr:cNvCxnSpPr/>
      </cdr:nvCxnSpPr>
      <cdr:spPr>
        <a:xfrm xmlns:a="http://schemas.openxmlformats.org/drawingml/2006/main" flipV="1">
          <a:off x="5544616" y="430550"/>
          <a:ext cx="1296144" cy="1512168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0.88132</cdr:x>
      <cdr:y>0.09234</cdr:y>
    </cdr:from>
    <cdr:to>
      <cdr:x>1</cdr:x>
      <cdr:y>0.28776</cdr:y>
    </cdr:to>
    <cdr:sp macro="" textlink="">
      <cdr:nvSpPr>
        <cdr:cNvPr id="24" name="CuadroTexto 23">
          <a:extLst xmlns:a="http://schemas.openxmlformats.org/drawingml/2006/main">
            <a:ext uri="{FF2B5EF4-FFF2-40B4-BE49-F238E27FC236}">
              <a16:creationId xmlns:a16="http://schemas.microsoft.com/office/drawing/2014/main" id="{E523D29B-87A9-49A1-91A3-4FFF12520954}"/>
            </a:ext>
          </a:extLst>
        </cdr:cNvPr>
        <cdr:cNvSpPr txBox="1"/>
      </cdr:nvSpPr>
      <cdr:spPr>
        <a:xfrm xmlns:a="http://schemas.openxmlformats.org/drawingml/2006/main">
          <a:off x="7043005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0.4655</cdr:x>
      <cdr:y>0.16928</cdr:y>
    </cdr:from>
    <cdr:to>
      <cdr:x>0.63373</cdr:x>
      <cdr:y>0.2924</cdr:y>
    </cdr:to>
    <cdr:sp macro="" textlink="">
      <cdr:nvSpPr>
        <cdr:cNvPr id="25" name="CuadroTexto 24">
          <a:extLst xmlns:a="http://schemas.openxmlformats.org/drawingml/2006/main">
            <a:ext uri="{FF2B5EF4-FFF2-40B4-BE49-F238E27FC236}">
              <a16:creationId xmlns:a16="http://schemas.microsoft.com/office/drawing/2014/main" id="{E3F048C6-FE10-4D44-BD45-7AFFD5ECCF3F}"/>
            </a:ext>
          </a:extLst>
        </cdr:cNvPr>
        <cdr:cNvSpPr txBox="1"/>
      </cdr:nvSpPr>
      <cdr:spPr>
        <a:xfrm xmlns:a="http://schemas.openxmlformats.org/drawingml/2006/main">
          <a:off x="3586621" y="792088"/>
          <a:ext cx="129614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2800" b="1" dirty="0"/>
            <a:t>39%</a:t>
          </a:r>
          <a:endParaRPr lang="es-MX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0.9166</cdr:x>
      <cdr:y>0.41486</cdr:y>
    </cdr:from>
    <cdr:to>
      <cdr:x>0.98678</cdr:x>
      <cdr:y>0.48999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ECF737E-6E9A-4706-A545-77BD1F549D30}"/>
            </a:ext>
          </a:extLst>
        </cdr:cNvPr>
        <cdr:cNvSpPr txBox="1"/>
      </cdr:nvSpPr>
      <cdr:spPr>
        <a:xfrm xmlns:a="http://schemas.openxmlformats.org/drawingml/2006/main">
          <a:off x="7524328" y="2039640"/>
          <a:ext cx="57606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/>
            <a:t>2%</a:t>
          </a:r>
        </a:p>
      </cdr:txBody>
    </cdr:sp>
  </cdr:relSizeAnchor>
  <cdr:relSizeAnchor xmlns:cdr="http://schemas.openxmlformats.org/drawingml/2006/chartDrawing">
    <cdr:from>
      <cdr:x>0.90351</cdr:x>
      <cdr:y>0.27943</cdr:y>
    </cdr:from>
    <cdr:to>
      <cdr:x>0.98246</cdr:x>
      <cdr:y>0.35455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6ECF737E-6E9A-4706-A545-77BD1F549D30}"/>
            </a:ext>
          </a:extLst>
        </cdr:cNvPr>
        <cdr:cNvSpPr txBox="1"/>
      </cdr:nvSpPr>
      <cdr:spPr>
        <a:xfrm xmlns:a="http://schemas.openxmlformats.org/drawingml/2006/main">
          <a:off x="7416824" y="1373784"/>
          <a:ext cx="6480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/>
            <a:t>10%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01T16:34:53.2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82CBD-7214-49EF-A26C-329377D156B3}" type="datetimeFigureOut">
              <a:rPr lang="es-ES" smtClean="0"/>
              <a:t>05/11/2021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296D-2B6B-4BB7-9984-DC6BC5E216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28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648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159AB-3994-47A3-9E32-54C88E7B6622}" type="slidenum">
              <a:rPr lang="es-MX" smtClean="0"/>
              <a:t>129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287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159AB-3994-47A3-9E32-54C88E7B6622}" type="slidenum">
              <a:rPr lang="es-MX" smtClean="0"/>
              <a:t>130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3665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159AB-3994-47A3-9E32-54C88E7B6622}" type="slidenum">
              <a:rPr lang="es-MX" smtClean="0"/>
              <a:t>132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27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515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210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58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843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58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58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378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296D-2B6B-4BB7-9984-DC6BC5E21614}" type="slidenum">
              <a:rPr lang="es-ES" smtClean="0"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55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26E4E-2FCF-4B74-912C-07178427818E}" type="datetime1">
              <a:rPr lang="es-ES" smtClean="0"/>
              <a:t>05/11/2021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90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0AD5-47EB-44FE-9360-21FCBEF6B05D}" type="datetime1">
              <a:rPr lang="es-ES" smtClean="0"/>
              <a:t>05/11/2021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066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9025-B566-4D7A-8891-F7CED6DEAE63}" type="datetime1">
              <a:rPr lang="es-ES" smtClean="0"/>
              <a:t>05/11/2021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15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8B49-9B85-4694-B18A-6FC01EB8A65F}" type="datetime1">
              <a:rPr lang="es-ES" smtClean="0"/>
              <a:t>05/11/2021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49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D360C-2D37-4DE2-BF80-3A5B226C6A53}" type="datetime1">
              <a:rPr lang="es-ES" smtClean="0"/>
              <a:t>05/11/2021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63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447ED-68AA-44E7-BDF0-E5A52CA6810A}" type="datetime1">
              <a:rPr lang="es-ES" smtClean="0"/>
              <a:t>05/11/2021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68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86C6-3E23-4597-A3A4-6DB96C7D7883}" type="datetime1">
              <a:rPr lang="es-ES" smtClean="0"/>
              <a:t>05/11/2021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76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5F78-D217-4815-8F68-D73083FA00ED}" type="datetime1">
              <a:rPr lang="es-ES" smtClean="0"/>
              <a:t>05/11/2021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07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E72E-4EFB-4FFC-A6D8-E069E3444BA1}" type="datetime1">
              <a:rPr lang="es-ES" smtClean="0"/>
              <a:t>05/11/2021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35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75A-4910-403F-8BC6-141DE7B50A15}" type="datetime1">
              <a:rPr lang="es-ES" smtClean="0"/>
              <a:t>05/11/2021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92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DED-46AD-4B6C-B923-099C47FC1E20}" type="datetime1">
              <a:rPr lang="es-ES" smtClean="0"/>
              <a:t>05/11/2021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24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2993B-85EF-48F1-AB9E-5196C4CD5879}" type="datetime1">
              <a:rPr lang="es-ES" smtClean="0"/>
              <a:t>05/11/2021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041F-816F-4CE2-A13F-4211866EEE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72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chart" Target="../charts/char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7.xml"/><Relationship Id="rId4" Type="http://schemas.openxmlformats.org/officeDocument/2006/relationships/image" Target="../media/image13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</a:t>
            </a:fld>
            <a:endParaRPr lang="es-ES"/>
          </a:p>
        </p:txBody>
      </p:sp>
      <p:pic>
        <p:nvPicPr>
          <p:cNvPr id="4098" name="Picture 2" descr="C:\Users\jdussanh\Downloads\FSCN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48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Vista de una montaña&#10;&#10;Descripción generada automáticamente">
            <a:extLst>
              <a:ext uri="{FF2B5EF4-FFF2-40B4-BE49-F238E27FC236}">
                <a16:creationId xmlns:a16="http://schemas.microsoft.com/office/drawing/2014/main" id="{9B13288B-D74D-4409-AF92-7821B68C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172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Pequeñas Causas - Laboral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481113"/>
              </p:ext>
            </p:extLst>
          </p:nvPr>
        </p:nvGraphicFramePr>
        <p:xfrm>
          <a:off x="-1" y="1196752"/>
          <a:ext cx="9144001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Gráfico 5" descr="Trofeo">
            <a:extLst>
              <a:ext uri="{FF2B5EF4-FFF2-40B4-BE49-F238E27FC236}">
                <a16:creationId xmlns:a16="http://schemas.microsoft.com/office/drawing/2014/main" id="{BDD52A7B-3D7B-4421-87F8-28D3AC3D3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00392" y="1124744"/>
            <a:ext cx="914400" cy="914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58DB41-6AC2-4C89-BB4B-58B4BD9F2B10}"/>
              </a:ext>
            </a:extLst>
          </p:cNvPr>
          <p:cNvSpPr txBox="1"/>
          <p:nvPr/>
        </p:nvSpPr>
        <p:spPr>
          <a:xfrm>
            <a:off x="7539136" y="101894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4°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21233796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dussanh\Desktop\fotos\dad\2016-06-27 18.09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101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7716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860032" y="440451"/>
            <a:ext cx="3456384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Administrativos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203421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74557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860032" y="440451"/>
            <a:ext cx="3456384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Administrativos</a:t>
            </a:r>
            <a:endParaRPr lang="es-ES" sz="2000" dirty="0"/>
          </a:p>
        </p:txBody>
      </p:sp>
      <p:graphicFrame>
        <p:nvGraphicFramePr>
          <p:cNvPr id="7" name="3 Gráfico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220084"/>
              </p:ext>
            </p:extLst>
          </p:nvPr>
        </p:nvGraphicFramePr>
        <p:xfrm>
          <a:off x="-21647" y="1268760"/>
          <a:ext cx="9187295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12464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104</a:t>
            </a:fld>
            <a:endParaRPr lang="es-ES"/>
          </a:p>
        </p:txBody>
      </p:sp>
      <p:pic>
        <p:nvPicPr>
          <p:cNvPr id="2050" name="Picture 2" descr="C:\Users\jdussanh\Downloads\IMG_0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8" y="0"/>
            <a:ext cx="919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0878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Tribunal Superior - Penal</a:t>
            </a:r>
            <a:endParaRPr lang="es-ES" sz="2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009642"/>
              </p:ext>
            </p:extLst>
          </p:nvPr>
        </p:nvGraphicFramePr>
        <p:xfrm>
          <a:off x="0" y="1341714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65050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Tribunal Superior - Penal</a:t>
            </a:r>
            <a:endParaRPr lang="es-ES" sz="2000" dirty="0"/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918372"/>
              </p:ext>
            </p:extLst>
          </p:nvPr>
        </p:nvGraphicFramePr>
        <p:xfrm>
          <a:off x="0" y="1268760"/>
          <a:ext cx="9144000" cy="558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6811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107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3681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Tribunal Superior - Civil</a:t>
            </a:r>
            <a:endParaRPr lang="es-ES" sz="2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459328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15827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Tribunal Superior - Civil</a:t>
            </a:r>
            <a:endParaRPr lang="es-ES" sz="2000" dirty="0"/>
          </a:p>
        </p:txBody>
      </p:sp>
      <p:graphicFrame>
        <p:nvGraphicFramePr>
          <p:cNvPr id="5" name="2 Gráfico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963771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288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71600" y="1484784"/>
            <a:ext cx="7560840" cy="410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CO" b="1" dirty="0"/>
              <a:t>CONVOCATORIAS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CO" b="1" dirty="0"/>
              <a:t>Convocatoria No.2 </a:t>
            </a:r>
            <a:r>
              <a:rPr lang="es-CO" dirty="0"/>
              <a:t>- Acuerdo No.118 del 9 de septiembre de 2009 para la conformación del Registro Seccional de Elegibles para la provisión de los cargos de empleados de carrera del </a:t>
            </a:r>
            <a:r>
              <a:rPr lang="es-CO" b="1" dirty="0">
                <a:solidFill>
                  <a:srgbClr val="FF0000"/>
                </a:solidFill>
              </a:rPr>
              <a:t>Consejo Seccional de la Judicatura del Huila, Dirección Seccional de Administración Judicial de Neiva y Oficinas de Coordinación Administrativa  y de Apoyo de Florencia, Caquetá</a:t>
            </a:r>
            <a:r>
              <a:rPr lang="es-CO" dirty="0"/>
              <a:t>.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dirty="0"/>
              <a:t>Se expidió la Resolución CSJHUR19-83 del 28 de marzo de 2019, modificada por la Resolución CSJHUR19-95 del 3 de abril de 2019, por medio de la cual se resolvieron las solicitudes de reclasificación.</a:t>
            </a:r>
            <a:endParaRPr lang="es-ES" dirty="0"/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dirty="0"/>
              <a:t>Se elaboraron </a:t>
            </a:r>
            <a:r>
              <a:rPr lang="es-CO" dirty="0">
                <a:solidFill>
                  <a:srgbClr val="FF0000"/>
                </a:solidFill>
              </a:rPr>
              <a:t>4 listas de elegibles </a:t>
            </a:r>
            <a:r>
              <a:rPr lang="es-CO" dirty="0"/>
              <a:t>las cuales fueron enviadas al respectivo nominador para el nombramiento.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Carrera Judicial</a:t>
            </a:r>
          </a:p>
        </p:txBody>
      </p:sp>
    </p:spTree>
    <p:extLst>
      <p:ext uri="{BB962C8B-B14F-4D97-AF65-F5344CB8AC3E}">
        <p14:creationId xmlns:p14="http://schemas.microsoft.com/office/powerpoint/2010/main" val="17590887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110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593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496220"/>
              </p:ext>
            </p:extLst>
          </p:nvPr>
        </p:nvGraphicFramePr>
        <p:xfrm>
          <a:off x="0" y="1341714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Tribunal Administrativo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616508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Tribunal Administrativo</a:t>
            </a:r>
            <a:endParaRPr lang="es-ES" sz="2000" dirty="0"/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515901"/>
              </p:ext>
            </p:extLst>
          </p:nvPr>
        </p:nvGraphicFramePr>
        <p:xfrm>
          <a:off x="0" y="1241698"/>
          <a:ext cx="8867282" cy="5616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39C8286-02EF-4484-B947-DF1D96316F06}"/>
              </a:ext>
            </a:extLst>
          </p:cNvPr>
          <p:cNvSpPr txBox="1"/>
          <p:nvPr/>
        </p:nvSpPr>
        <p:spPr>
          <a:xfrm>
            <a:off x="7596336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3°</a:t>
            </a:r>
            <a:endParaRPr lang="es-MX" sz="3600" b="1" dirty="0"/>
          </a:p>
        </p:txBody>
      </p:sp>
      <p:pic>
        <p:nvPicPr>
          <p:cNvPr id="6" name="Gráfico 5" descr="Trofeo">
            <a:extLst>
              <a:ext uri="{FF2B5EF4-FFF2-40B4-BE49-F238E27FC236}">
                <a16:creationId xmlns:a16="http://schemas.microsoft.com/office/drawing/2014/main" id="{9412DD5E-E132-4045-B541-C31C9B2E2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4104" y="980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78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113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1349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070627"/>
              </p:ext>
            </p:extLst>
          </p:nvPr>
        </p:nvGraphicFramePr>
        <p:xfrm>
          <a:off x="0" y="1341714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Sala Disciplinaria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446466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2 Gráfico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64884"/>
              </p:ext>
            </p:extLst>
          </p:nvPr>
        </p:nvGraphicFramePr>
        <p:xfrm>
          <a:off x="0" y="1341714"/>
          <a:ext cx="9154941" cy="5496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Sala Disciplinaria</a:t>
            </a:r>
            <a:endParaRPr lang="es-ES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DA4DD4-AB19-44D9-A447-5037FE17DB74}"/>
              </a:ext>
            </a:extLst>
          </p:cNvPr>
          <p:cNvSpPr txBox="1"/>
          <p:nvPr/>
        </p:nvSpPr>
        <p:spPr>
          <a:xfrm>
            <a:off x="7539136" y="101894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3°</a:t>
            </a:r>
            <a:endParaRPr lang="es-MX" sz="3600" b="1" dirty="0"/>
          </a:p>
        </p:txBody>
      </p:sp>
      <p:pic>
        <p:nvPicPr>
          <p:cNvPr id="7" name="Gráfico 6" descr="Trofeo">
            <a:extLst>
              <a:ext uri="{FF2B5EF4-FFF2-40B4-BE49-F238E27FC236}">
                <a16:creationId xmlns:a16="http://schemas.microsoft.com/office/drawing/2014/main" id="{847004B4-F339-4B88-87E4-27838A06A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00392" y="11247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836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8825"/>
            <a:ext cx="9901238" cy="83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116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504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Subtítulo"/>
          <p:cNvSpPr>
            <a:spLocks noGrp="1"/>
          </p:cNvSpPr>
          <p:nvPr>
            <p:ph type="subTitle" idx="1"/>
          </p:nvPr>
        </p:nvSpPr>
        <p:spPr>
          <a:xfrm>
            <a:off x="1352328" y="1628800"/>
            <a:ext cx="6768752" cy="4176464"/>
          </a:xfrm>
        </p:spPr>
        <p:txBody>
          <a:bodyPr>
            <a:noAutofit/>
          </a:bodyPr>
          <a:lstStyle/>
          <a:p>
            <a:r>
              <a:rPr lang="es-CO" sz="2400" i="1" dirty="0">
                <a:solidFill>
                  <a:schemeClr val="tx1"/>
                </a:solidFill>
              </a:rPr>
              <a:t>Orden del día</a:t>
            </a:r>
          </a:p>
          <a:p>
            <a:endParaRPr lang="es-CO" sz="240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Ejes de Acción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Rendimiento 2017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rgbClr val="FF0000"/>
                </a:solidFill>
              </a:rPr>
              <a:t>Calificación 2018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25677264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283968" y="729699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Calificación de servidores judiciales – 2017</a:t>
            </a:r>
          </a:p>
          <a:p>
            <a:r>
              <a:rPr lang="es-CO" dirty="0"/>
              <a:t>Acuerdo PSAA16-10618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71599" y="2030502"/>
            <a:ext cx="421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1">
                    <a:lumMod val="75000"/>
                  </a:schemeClr>
                </a:solidFill>
              </a:rPr>
              <a:t>Factores de calificación: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303748" y="2852936"/>
          <a:ext cx="4284476" cy="2448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45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1" u="none" strike="noStrike" dirty="0">
                          <a:effectLst/>
                        </a:rPr>
                        <a:t>Calidad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>
                          <a:effectLst/>
                        </a:rPr>
                        <a:t>42</a:t>
                      </a:r>
                      <a:endParaRPr lang="es-E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&gt; 2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5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1" u="none" strike="noStrike" dirty="0">
                          <a:effectLst/>
                        </a:rPr>
                        <a:t>Rendimiento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>
                          <a:effectLst/>
                        </a:rPr>
                        <a:t>45</a:t>
                      </a:r>
                      <a:endParaRPr lang="es-ES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&gt; 5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5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1" u="none" strike="noStrike" dirty="0">
                          <a:effectLst/>
                        </a:rPr>
                        <a:t>Organización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12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&lt;</a:t>
                      </a:r>
                      <a:r>
                        <a:rPr lang="es-ES" sz="2400" b="1" u="none" strike="noStrike" baseline="0" dirty="0">
                          <a:effectLst/>
                        </a:rPr>
                        <a:t> </a:t>
                      </a:r>
                      <a:r>
                        <a:rPr lang="es-ES" sz="2400" b="1" u="none" strike="noStrike" dirty="0">
                          <a:effectLst/>
                        </a:rPr>
                        <a:t>4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1" u="none" strike="noStrike" dirty="0">
                          <a:effectLst/>
                        </a:rPr>
                        <a:t>Publicaciones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1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&lt;</a:t>
                      </a:r>
                      <a:r>
                        <a:rPr lang="es-ES" sz="2400" b="1" u="none" strike="noStrike" baseline="0" dirty="0">
                          <a:effectLst/>
                        </a:rPr>
                        <a:t> </a:t>
                      </a:r>
                      <a:r>
                        <a:rPr lang="es-ES" sz="2400" b="1" u="none" strike="noStrike" dirty="0">
                          <a:effectLst/>
                        </a:rPr>
                        <a:t>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742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283968" y="729699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Calificación de servidores judiciales – 2017</a:t>
            </a:r>
          </a:p>
          <a:p>
            <a:r>
              <a:rPr lang="es-CO" dirty="0"/>
              <a:t>Acuerdo PSAA16-10618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2098"/>
            <a:ext cx="7330855" cy="499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287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71600" y="1484784"/>
            <a:ext cx="7560840" cy="337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CO" b="1" dirty="0"/>
              <a:t>CONVOCATORIAS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CO" b="1" dirty="0"/>
              <a:t>Convocatoria No.3 </a:t>
            </a:r>
            <a:r>
              <a:rPr lang="es-CO" dirty="0"/>
              <a:t>- Acuerdo CSJHA13-105 de 2013 Para la conformación del Registro Seccional de Elegibles para la provisión de los cargos de empleados de carrera de </a:t>
            </a:r>
            <a:r>
              <a:rPr lang="es-CO" b="1" dirty="0">
                <a:solidFill>
                  <a:srgbClr val="FF0000"/>
                </a:solidFill>
              </a:rPr>
              <a:t>Tribunales, Juzgados y Centros de Servicios del Distrito Judicial de Neiva y Distrito Judicial Administrativo del Huila</a:t>
            </a:r>
            <a:r>
              <a:rPr lang="es-CO" dirty="0"/>
              <a:t>.</a:t>
            </a:r>
          </a:p>
          <a:p>
            <a:pPr marL="342900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CO" dirty="0"/>
              <a:t>Se expidió la Resolución CSJHUR19-84 del 28 de marzo de 2019, por medio de la cual se resolvieron las solicitudes de reclasificación.</a:t>
            </a:r>
            <a:endParaRPr lang="es-ES" dirty="0"/>
          </a:p>
          <a:p>
            <a:pPr marL="342900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CO" dirty="0"/>
              <a:t>Se elaboraron </a:t>
            </a:r>
            <a:r>
              <a:rPr lang="es-CO" dirty="0">
                <a:solidFill>
                  <a:srgbClr val="FF0000"/>
                </a:solidFill>
              </a:rPr>
              <a:t>17 listas de elegibles</a:t>
            </a:r>
            <a:r>
              <a:rPr lang="es-CO" dirty="0"/>
              <a:t>, las cuales fueron enviadas al respectivo nominador para el nombramiento.</a:t>
            </a:r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Carrera Judicial</a:t>
            </a:r>
          </a:p>
        </p:txBody>
      </p:sp>
    </p:spTree>
    <p:extLst>
      <p:ext uri="{BB962C8B-B14F-4D97-AF65-F5344CB8AC3E}">
        <p14:creationId xmlns:p14="http://schemas.microsoft.com/office/powerpoint/2010/main" val="40426741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dussanh\Desktop\fotos\huila\2016-05-17 11.06.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120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1059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Subtítulo"/>
          <p:cNvSpPr>
            <a:spLocks noGrp="1"/>
          </p:cNvSpPr>
          <p:nvPr>
            <p:ph type="subTitle" idx="1"/>
          </p:nvPr>
        </p:nvSpPr>
        <p:spPr>
          <a:xfrm>
            <a:off x="1352328" y="1628800"/>
            <a:ext cx="6768752" cy="4176464"/>
          </a:xfrm>
        </p:spPr>
        <p:txBody>
          <a:bodyPr>
            <a:noAutofit/>
          </a:bodyPr>
          <a:lstStyle/>
          <a:p>
            <a:r>
              <a:rPr lang="es-CO" sz="2400" i="1" dirty="0">
                <a:solidFill>
                  <a:schemeClr val="tx1"/>
                </a:solidFill>
              </a:rPr>
              <a:t>Orden del día</a:t>
            </a:r>
          </a:p>
          <a:p>
            <a:endParaRPr lang="es-CO" sz="240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bg1">
                    <a:lumMod val="75000"/>
                  </a:schemeClr>
                </a:solidFill>
              </a:rPr>
              <a:t>Ejes de Acción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bg1">
                    <a:lumMod val="75000"/>
                  </a:schemeClr>
                </a:solidFill>
              </a:rPr>
              <a:t>Rendimiento 2017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bg1">
                    <a:lumMod val="75000"/>
                  </a:schemeClr>
                </a:solidFill>
              </a:rPr>
              <a:t>Calificación 2018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rgbClr val="FF0000"/>
                </a:solidFill>
              </a:rPr>
              <a:t>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23279426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5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403648" y="1484784"/>
            <a:ext cx="6768752" cy="4032448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Planeación: metas, indicadores, controles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Metas: por sala, por semana, por empleado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Método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lunes para sustanciación, tutelas, ponerse al día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viernes: organizar, revisar, programar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Controles: NO delegar estadística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Radar: Ojo con procesos antiguos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Especializar: trabajo en serie – agrupar por temas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Comunicación permanente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Buenas prácticas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497390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5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403648" y="1484784"/>
            <a:ext cx="6768752" cy="4752528"/>
          </a:xfrm>
        </p:spPr>
        <p:txBody>
          <a:bodyPr>
            <a:noAutofit/>
          </a:bodyPr>
          <a:lstStyle/>
          <a:p>
            <a:pPr algn="l"/>
            <a:r>
              <a:rPr lang="es-CO" sz="2400" i="1" dirty="0">
                <a:solidFill>
                  <a:schemeClr val="tx1"/>
                </a:solidFill>
              </a:rPr>
              <a:t>8. Clasificar expedientes </a:t>
            </a:r>
            <a:r>
              <a:rPr lang="es-CO" sz="2400" i="1" dirty="0">
                <a:solidFill>
                  <a:srgbClr val="FF0000"/>
                </a:solidFill>
              </a:rPr>
              <a:t>al despacho</a:t>
            </a:r>
            <a:r>
              <a:rPr lang="es-CO" sz="2400" i="1" dirty="0">
                <a:solidFill>
                  <a:schemeClr val="tx1"/>
                </a:solidFill>
              </a:rPr>
              <a:t>: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A. trámite: 8 días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A. interlocutorios: 15 días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Sentencias escritas: 2 meses</a:t>
            </a:r>
          </a:p>
          <a:p>
            <a:pPr lvl="1" algn="l"/>
            <a:endParaRPr lang="es-CO" sz="1200" i="1" dirty="0">
              <a:solidFill>
                <a:schemeClr val="tx1"/>
              </a:solidFill>
            </a:endParaRPr>
          </a:p>
          <a:p>
            <a:pPr algn="l"/>
            <a:r>
              <a:rPr lang="es-CO" sz="2400" i="1" dirty="0">
                <a:solidFill>
                  <a:schemeClr val="tx1"/>
                </a:solidFill>
              </a:rPr>
              <a:t>9. Calificar la demanda: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Demanda que llega, demanda que se califica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Demanda que llega, demanda que entra al despacho en grupo prioritario (tutelas y demandas)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Control 30 días de entrada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Libro Diario Excel: auto </a:t>
            </a:r>
            <a:r>
              <a:rPr lang="es-CO" sz="2000" i="1" dirty="0" err="1">
                <a:solidFill>
                  <a:schemeClr val="tx1"/>
                </a:solidFill>
              </a:rPr>
              <a:t>admisorio</a:t>
            </a:r>
            <a:r>
              <a:rPr lang="es-CO" sz="2000" i="1" dirty="0">
                <a:solidFill>
                  <a:schemeClr val="tx1"/>
                </a:solidFill>
              </a:rPr>
              <a:t>/</a:t>
            </a:r>
            <a:r>
              <a:rPr lang="es-CO" sz="2000" i="1" dirty="0" err="1">
                <a:solidFill>
                  <a:schemeClr val="tx1"/>
                </a:solidFill>
              </a:rPr>
              <a:t>inadmisorio</a:t>
            </a:r>
            <a:r>
              <a:rPr lang="es-CO" sz="2000" i="1" dirty="0">
                <a:solidFill>
                  <a:schemeClr val="tx1"/>
                </a:solidFill>
              </a:rPr>
              <a:t>/rechazo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b="1" i="1" dirty="0">
                <a:solidFill>
                  <a:srgbClr val="C00000"/>
                </a:solidFill>
              </a:rPr>
              <a:t>Inadmisiones: subsanaciones (5 días)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Término de 1 año</a:t>
            </a:r>
          </a:p>
          <a:p>
            <a:pPr marL="357188" indent="-357188" algn="l"/>
            <a:endParaRPr lang="es-CO" sz="2400" i="1" dirty="0">
              <a:solidFill>
                <a:schemeClr val="tx1"/>
              </a:solidFill>
            </a:endParaRPr>
          </a:p>
          <a:p>
            <a:pPr algn="l"/>
            <a:endParaRPr lang="es-CO" sz="2400" i="1" dirty="0">
              <a:solidFill>
                <a:schemeClr val="tx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Buenas prácticas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636475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5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403648" y="1356002"/>
            <a:ext cx="6768752" cy="4881310"/>
          </a:xfrm>
        </p:spPr>
        <p:txBody>
          <a:bodyPr>
            <a:noAutofit/>
          </a:bodyPr>
          <a:lstStyle/>
          <a:p>
            <a:pPr algn="l"/>
            <a:r>
              <a:rPr lang="es-CO" sz="2400" i="1" dirty="0">
                <a:solidFill>
                  <a:schemeClr val="tx1"/>
                </a:solidFill>
              </a:rPr>
              <a:t>10. Identificar cuellos de botella </a:t>
            </a:r>
            <a:r>
              <a:rPr lang="es-CO" sz="2400" i="1" dirty="0">
                <a:solidFill>
                  <a:srgbClr val="FF0000"/>
                </a:solidFill>
              </a:rPr>
              <a:t>en los procesos</a:t>
            </a:r>
            <a:r>
              <a:rPr lang="es-CO" sz="2400" i="1" dirty="0">
                <a:solidFill>
                  <a:schemeClr val="tx1"/>
                </a:solidFill>
              </a:rPr>
              <a:t>: cuál es el problema: autos o sentencias? Concentrar el equipo en lo que esta atrasado</a:t>
            </a:r>
          </a:p>
          <a:p>
            <a:pPr algn="l">
              <a:spcBef>
                <a:spcPts val="1200"/>
              </a:spcBef>
            </a:pPr>
            <a:r>
              <a:rPr lang="es-CO" sz="2400" i="1" dirty="0">
                <a:solidFill>
                  <a:schemeClr val="tx1"/>
                </a:solidFill>
              </a:rPr>
              <a:t>11. Identificar cuellos de botella </a:t>
            </a:r>
            <a:r>
              <a:rPr lang="es-CO" sz="2400" i="1" dirty="0">
                <a:solidFill>
                  <a:srgbClr val="FF0000"/>
                </a:solidFill>
              </a:rPr>
              <a:t>en el despacho</a:t>
            </a:r>
            <a:r>
              <a:rPr lang="es-CO" sz="2400" i="1" dirty="0">
                <a:solidFill>
                  <a:schemeClr val="tx1"/>
                </a:solidFill>
              </a:rPr>
              <a:t>: s</a:t>
            </a:r>
            <a:r>
              <a:rPr lang="es-CO" sz="2000" i="1" dirty="0">
                <a:solidFill>
                  <a:schemeClr val="tx1"/>
                </a:solidFill>
              </a:rPr>
              <a:t>ecretario demora entrada, Sustanciador no rinde, Juez no rinde, Sala no rinde.</a:t>
            </a:r>
            <a:endParaRPr lang="es-CO" sz="2400" i="1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s-CO" sz="2400" i="1" dirty="0">
                <a:solidFill>
                  <a:schemeClr val="tx1"/>
                </a:solidFill>
              </a:rPr>
              <a:t>12. Primero lo más antiguo y difícil</a:t>
            </a:r>
          </a:p>
          <a:p>
            <a:pPr algn="l">
              <a:lnSpc>
                <a:spcPct val="150000"/>
              </a:lnSpc>
            </a:pPr>
            <a:r>
              <a:rPr lang="es-CO" sz="2400" i="1" dirty="0">
                <a:solidFill>
                  <a:schemeClr val="tx1"/>
                </a:solidFill>
              </a:rPr>
              <a:t>13. Desbloquear: entreténgase en algo fácil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14. No quitarle tiempo al sustanciador: Judicantes en proceso de apoyo: audiencias, diligencias, tutelas sencillas</a:t>
            </a:r>
          </a:p>
          <a:p>
            <a:pPr marL="357188" indent="-357188" algn="l"/>
            <a:endParaRPr lang="es-CO" sz="2400" i="1" dirty="0">
              <a:solidFill>
                <a:schemeClr val="tx1"/>
              </a:solidFill>
            </a:endParaRPr>
          </a:p>
          <a:p>
            <a:pPr algn="l"/>
            <a:endParaRPr lang="es-CO" sz="2400" i="1" dirty="0">
              <a:solidFill>
                <a:schemeClr val="tx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Buenas prácticas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804911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5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403648" y="1412776"/>
            <a:ext cx="6768752" cy="4608512"/>
          </a:xfrm>
        </p:spPr>
        <p:txBody>
          <a:bodyPr>
            <a:noAutofit/>
          </a:bodyPr>
          <a:lstStyle/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15. Agrupar agenda por temas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16. Asegurar la realización de la audiencia o diligencia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17. Trabajo en equipo: flexibilidad en tareas y respaldo (</a:t>
            </a:r>
            <a:r>
              <a:rPr lang="es-CO" sz="2400" i="1" dirty="0">
                <a:solidFill>
                  <a:srgbClr val="FF0000"/>
                </a:solidFill>
              </a:rPr>
              <a:t>Comunicación permanente</a:t>
            </a:r>
            <a:r>
              <a:rPr lang="es-CO" sz="2400" i="1" dirty="0">
                <a:solidFill>
                  <a:schemeClr val="tx1"/>
                </a:solidFill>
              </a:rPr>
              <a:t>)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18.</a:t>
            </a:r>
            <a:r>
              <a:rPr lang="es-ES" sz="2400" i="1" dirty="0">
                <a:solidFill>
                  <a:schemeClr val="tx1"/>
                </a:solidFill>
              </a:rPr>
              <a:t> </a:t>
            </a:r>
            <a:r>
              <a:rPr lang="es-CO" sz="2400" i="1" dirty="0">
                <a:solidFill>
                  <a:schemeClr val="tx1"/>
                </a:solidFill>
              </a:rPr>
              <a:t>Control de la secretaria diario: </a:t>
            </a:r>
          </a:p>
          <a:p>
            <a:pPr marL="800100" lvl="1" indent="-342900" algn="l">
              <a:spcBef>
                <a:spcPts val="1800"/>
              </a:spcBef>
              <a:buFont typeface="Arial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revisar qué llegó, demandas admitidas y salidas (decisiones que ponen fin)</a:t>
            </a:r>
          </a:p>
          <a:p>
            <a:pPr marL="800100" lvl="1" indent="-342900" algn="l">
              <a:spcBef>
                <a:spcPts val="1800"/>
              </a:spcBef>
              <a:buFont typeface="Arial" pitchFamily="34" charset="0"/>
              <a:buChar char="•"/>
            </a:pPr>
            <a:r>
              <a:rPr lang="es-CO" sz="2000" i="1" dirty="0">
                <a:solidFill>
                  <a:schemeClr val="tx1"/>
                </a:solidFill>
              </a:rPr>
              <a:t>secretario al día con oficios, comisorios, etc. diariamente. </a:t>
            </a:r>
          </a:p>
          <a:p>
            <a:pPr algn="l">
              <a:spcBef>
                <a:spcPts val="1800"/>
              </a:spcBef>
            </a:pPr>
            <a:endParaRPr lang="es-CO" sz="2400" i="1" dirty="0">
              <a:solidFill>
                <a:schemeClr val="tx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Buenas prácticas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021771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5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403648" y="1484784"/>
            <a:ext cx="6768752" cy="3816424"/>
          </a:xfrm>
        </p:spPr>
        <p:txBody>
          <a:bodyPr>
            <a:noAutofit/>
          </a:bodyPr>
          <a:lstStyle/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19. Nunca suspender audiencia: preferible receso 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20. Si toca suspender, fijar fecha inmediata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21. Sentencia simple: no antecedentes, para eso esta la fijación del litigio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22. Sentido del fallo debe ser muy excepcional: es dispendioso, toca justificar</a:t>
            </a:r>
          </a:p>
          <a:p>
            <a:pPr algn="l">
              <a:spcBef>
                <a:spcPts val="1800"/>
              </a:spcBef>
            </a:pPr>
            <a:r>
              <a:rPr lang="es-CO" sz="2400" i="1" dirty="0">
                <a:solidFill>
                  <a:schemeClr val="tx1"/>
                </a:solidFill>
              </a:rPr>
              <a:t>23. Pla A – Plan B – Plan C - Plan Z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Buenas prácticas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3648963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5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352328" y="1556792"/>
            <a:ext cx="6768752" cy="4176464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El despacho es el reflejo del juez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Genere conciencia de calidad: somos los mejores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Nadie es perfecto – nadie es igual a otro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Lo perfecto es enemigo de lo bueno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Sea flexible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El empleado se congestiona igual que el juez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CO" sz="2400" i="1" dirty="0">
                <a:solidFill>
                  <a:srgbClr val="C00000"/>
                </a:solidFill>
              </a:rPr>
              <a:t>Compromiso es más que cumplir con el deber</a:t>
            </a:r>
          </a:p>
          <a:p>
            <a:pPr algn="l"/>
            <a:endParaRPr lang="es-CO" sz="2400" i="1" dirty="0">
              <a:solidFill>
                <a:schemeClr val="tx1"/>
              </a:solidFill>
            </a:endParaRPr>
          </a:p>
          <a:p>
            <a:pPr marL="357188" indent="-357188" algn="l"/>
            <a:endParaRPr lang="es-CO" sz="2400" i="1" dirty="0">
              <a:solidFill>
                <a:schemeClr val="tx1"/>
              </a:solidFill>
            </a:endParaRPr>
          </a:p>
          <a:p>
            <a:pPr algn="l"/>
            <a:endParaRPr lang="es-CO" sz="2400" i="1" dirty="0">
              <a:solidFill>
                <a:schemeClr val="tx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Buenas prácticas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7368755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128</a:t>
            </a:fld>
            <a:endParaRPr lang="es-ES"/>
          </a:p>
        </p:txBody>
      </p:sp>
      <p:pic>
        <p:nvPicPr>
          <p:cNvPr id="11266" name="Picture 2" descr="C:\Users\jdussanh\Downloads\IMG_0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7731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0F9C50-5AA9-49E4-9FD3-E6D0ADA0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4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71600" y="1484784"/>
            <a:ext cx="7560840" cy="542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CO" b="1" dirty="0"/>
              <a:t>CONVOCATORIAS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CO" b="1" dirty="0"/>
              <a:t>Convocatoria No.4 </a:t>
            </a:r>
            <a:r>
              <a:rPr lang="es-CO" dirty="0"/>
              <a:t>- Acuerdo CSJHUA17-491-CSJHUA17-494 de 2017 Para la conformación del Registro Seccional de Elegibles para la provisión de los cargos de empleados de carrera de </a:t>
            </a:r>
            <a:r>
              <a:rPr lang="es-CO" b="1" dirty="0">
                <a:solidFill>
                  <a:srgbClr val="FF0000"/>
                </a:solidFill>
              </a:rPr>
              <a:t>Tribunales, Juzgados y Centros de Servicios del Distrito Judicial de Neiva y Distrito Judicial Administrativo del Huila</a:t>
            </a:r>
            <a:r>
              <a:rPr lang="es-CO" dirty="0"/>
              <a:t>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dk1"/>
                </a:solidFill>
              </a:rPr>
              <a:t>El 3 de febrero se llevó a cabo la prueba de conocimientos, competencias, aptitudes y habilidades.</a:t>
            </a:r>
            <a:endParaRPr lang="es-ES" dirty="0">
              <a:solidFill>
                <a:schemeClr val="dk1"/>
              </a:solidFill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dk1"/>
                </a:solidFill>
              </a:rPr>
              <a:t>Se profirieron las Resoluciones </a:t>
            </a:r>
            <a:r>
              <a:rPr lang="es-CO" dirty="0"/>
              <a:t>CSJHUR19-137 y 138 del 17 de mayo de 2019, por medio de las cuales se publicaron los resultados de la prueba de conocimientos presentada por cerca de 5.000 aspirantes.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dk1"/>
                </a:solidFill>
              </a:rPr>
              <a:t>Se expidieron 6 resoluciones, por medio de las cuales se resolvieron las solicitudes de prueba supletoria; 13 resoluciones resolviendo recursos de reposición contra los resultados.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dk1"/>
                </a:solidFill>
              </a:rPr>
              <a:t>Se expidieron 3 resoluciones de exclusión de participantes.  </a:t>
            </a:r>
          </a:p>
          <a:p>
            <a:pPr marL="342900" lvl="0" indent="-342900" algn="just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Carrera Judicial</a:t>
            </a:r>
          </a:p>
        </p:txBody>
      </p:sp>
    </p:spTree>
    <p:extLst>
      <p:ext uri="{BB962C8B-B14F-4D97-AF65-F5344CB8AC3E}">
        <p14:creationId xmlns:p14="http://schemas.microsoft.com/office/powerpoint/2010/main" val="42055328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67B39FA-204E-48F4-9615-3C31540444DA}"/>
              </a:ext>
            </a:extLst>
          </p:cNvPr>
          <p:cNvSpPr txBox="1"/>
          <p:nvPr/>
        </p:nvSpPr>
        <p:spPr>
          <a:xfrm>
            <a:off x="7900147" y="1159809"/>
            <a:ext cx="37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230FBF8-0C98-42EC-83CD-C246FE283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587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69531-ABB9-407F-A887-028B5F5A9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05" y="991720"/>
            <a:ext cx="6200213" cy="463924"/>
          </a:xfrm>
        </p:spPr>
        <p:txBody>
          <a:bodyPr/>
          <a:lstStyle/>
          <a:p>
            <a:r>
              <a:rPr lang="es-MX" sz="2100" dirty="0"/>
              <a:t>Voz por la Justicia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67933C-74EC-430C-B59C-DF6D9DB7ACFD}"/>
              </a:ext>
            </a:extLst>
          </p:cNvPr>
          <p:cNvSpPr txBox="1"/>
          <p:nvPr/>
        </p:nvSpPr>
        <p:spPr>
          <a:xfrm>
            <a:off x="572027" y="1455643"/>
            <a:ext cx="47938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50" dirty="0"/>
              <a:t>Infraestructura y Tecnología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181C64-24B4-4840-AC33-D36DF85228CB}"/>
              </a:ext>
            </a:extLst>
          </p:cNvPr>
          <p:cNvSpPr txBox="1"/>
          <p:nvPr/>
        </p:nvSpPr>
        <p:spPr>
          <a:xfrm>
            <a:off x="7866993" y="1159809"/>
            <a:ext cx="40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11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10E352-DB0F-456D-A84F-00F24C25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4036"/>
            <a:ext cx="9144000" cy="51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737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67B39FA-204E-48F4-9615-3C31540444DA}"/>
              </a:ext>
            </a:extLst>
          </p:cNvPr>
          <p:cNvSpPr txBox="1"/>
          <p:nvPr/>
        </p:nvSpPr>
        <p:spPr>
          <a:xfrm>
            <a:off x="7900147" y="1159809"/>
            <a:ext cx="37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222669-4E61-42D7-9793-C8A50C2A1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69674"/>
            <a:ext cx="9144000" cy="51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710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33276B-93D1-49A8-8B39-A5561269D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61"/>
            <a:ext cx="9144000" cy="51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478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Resultado de imagen para Dick Fosbu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9" name="AutoShape 6" descr="Resultado de imagen para Dick Fosbu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/>
              <a:t>Conclusión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90EE7A-A897-4E17-AE13-1609E4739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696"/>
            <a:ext cx="9144000" cy="54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738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Gracias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679623" y="2564904"/>
            <a:ext cx="3784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ES" b="1" dirty="0"/>
              <a:t>jdussanh@cendoj.ramajudicial.gov.co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41967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371600" y="2756520"/>
            <a:ext cx="6400800" cy="1752600"/>
          </a:xfrm>
        </p:spPr>
        <p:txBody>
          <a:bodyPr/>
          <a:lstStyle/>
          <a:p>
            <a:r>
              <a:rPr lang="es-CO" dirty="0">
                <a:solidFill>
                  <a:schemeClr val="tx1"/>
                </a:solidFill>
              </a:rPr>
              <a:t>Muchas Gracias!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9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971600" y="1484784"/>
            <a:ext cx="7200800" cy="490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PCSJA19-11192: 2 Asistentes Administrativos Grado 6 para el Centro de Servicios de los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Juzgados de Ejecución de Penas y Medidas de Seguridad</a:t>
            </a:r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PCSJA19-11192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Acuerdo PCSJA19-11331: 1 sustanciador y 1 escribiente para el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Juzgado Promiscuo Municipal de San Agustín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PCSJA19-11212: transformación de 5 Juzgados Civiles Municipales de Neiva en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Juzgados de Pequeñas Causas y Competencia Múltiple de Neiva.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PCSJA19-11232: transformación del Juzgado 03 de SRPA en el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Juzgado 010 de Control de Garantías.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PCSJA19-11442: 2 cargos de Asistente Administrativo Grado 8 para el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Consejo Seccional de la Judicatura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PCSJA19-11443: 2 cargos de escribiente municipal para los 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Juzgados 001 y 002 de Pequeñas Causas y Competencia Múltiple de Neiva.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28206982-0286-4598-BA10-8E3A7A001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9992" y="440451"/>
            <a:ext cx="3816424" cy="578495"/>
          </a:xfrm>
        </p:spPr>
        <p:txBody>
          <a:bodyPr>
            <a:normAutofit fontScale="90000"/>
          </a:bodyPr>
          <a:lstStyle/>
          <a:p>
            <a:pPr marL="757238" lvl="1" indent="-357188" algn="r">
              <a:defRPr/>
            </a:pPr>
            <a:r>
              <a:rPr lang="es-CO" altLang="es-ES" sz="2000" b="1" dirty="0">
                <a:latin typeface="+mn-lt"/>
              </a:rPr>
              <a:t>Transformación de la arquitectura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769106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Comités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3609" y="1484784"/>
            <a:ext cx="7128792" cy="4187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ts val="1100"/>
            </a:pPr>
            <a:r>
              <a:rPr lang="es-ES" b="1" dirty="0"/>
              <a:t>COMITÉ SISTEMA INTEGRADO DE GESTION </a:t>
            </a:r>
          </a:p>
          <a:p>
            <a:pPr algn="ctr">
              <a:spcAft>
                <a:spcPts val="600"/>
              </a:spcAft>
              <a:buSzPts val="1100"/>
            </a:pPr>
            <a:r>
              <a:rPr lang="es-ES" b="1" dirty="0"/>
              <a:t>CONTROL DE CALIDAD Y MEDIO AMBIENTE - SIGCMA</a:t>
            </a:r>
            <a:endParaRPr lang="es-ES" dirty="0"/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Se </a:t>
            </a:r>
            <a:r>
              <a:rPr lang="es-E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actualizaron los mapas de riesgos </a:t>
            </a: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de cada procesos del Consejo Seccional de la Judicatura del Huila y la Dirección Ejecutiva Seccional de Administración Judicial Neiva.</a:t>
            </a:r>
            <a:endParaRPr lang="es-E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Se revisaron los </a:t>
            </a:r>
            <a:r>
              <a:rPr lang="es-E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indicadores</a:t>
            </a: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 de cada procesos y el </a:t>
            </a:r>
            <a:r>
              <a:rPr lang="es-E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cumplimiento de las metas </a:t>
            </a: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propuestas.</a:t>
            </a:r>
            <a:endParaRPr lang="es-E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Se realizó la </a:t>
            </a:r>
            <a:r>
              <a:rPr lang="es-E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Auditoría Interna de Calidad </a:t>
            </a:r>
            <a:r>
              <a:rPr lang="es-ES" dirty="0">
                <a:ea typeface="Times New Roman" panose="02020603050405020304" pitchFamily="18" charset="0"/>
                <a:cs typeface="Calibri" panose="020F0502020204030204" pitchFamily="34" charset="0"/>
              </a:rPr>
              <a:t>realizada por la Coordinación Nacional del SIGCMA, para definir las acciones de gestión y plan de mejoramiento a seguir.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MX" dirty="0"/>
              <a:t>Se revalidó la certificación del </a:t>
            </a:r>
            <a:r>
              <a:rPr lang="es-MX" b="1" dirty="0">
                <a:solidFill>
                  <a:srgbClr val="FF0000"/>
                </a:solidFill>
              </a:rPr>
              <a:t>ICONTEC  ISO 9001:2015</a:t>
            </a:r>
            <a:r>
              <a:rPr lang="es-MX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439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esultado de imagen para icontec iso 1000:20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417646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899592" y="1341715"/>
            <a:ext cx="7858125" cy="287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7188" indent="-357188" algn="just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s-ES" altLang="es-ES" b="1" kern="0" dirty="0">
              <a:solidFill>
                <a:srgbClr val="FF0000"/>
              </a:solidFill>
            </a:endParaRPr>
          </a:p>
        </p:txBody>
      </p:sp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755576" y="1412776"/>
            <a:ext cx="77866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s-ES" sz="2400" dirty="0">
                <a:latin typeface="+mn-lt"/>
              </a:rPr>
              <a:t>Certificación del ICONTEC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s-ES" sz="2400" b="1" dirty="0">
                <a:solidFill>
                  <a:srgbClr val="FF0000"/>
                </a:solidFill>
                <a:latin typeface="+mn-lt"/>
              </a:rPr>
              <a:t>ISO 9001:2015 y NTCGP 1000:2009</a:t>
            </a:r>
          </a:p>
          <a:p>
            <a:pPr marL="0" indent="0">
              <a:spcBef>
                <a:spcPct val="0"/>
              </a:spcBef>
              <a:buNone/>
            </a:pPr>
            <a:endParaRPr lang="es-ES" sz="2400" dirty="0"/>
          </a:p>
          <a:p>
            <a:pPr marL="0" indent="0" algn="ctr">
              <a:spcBef>
                <a:spcPct val="0"/>
              </a:spcBef>
              <a:buNone/>
            </a:pPr>
            <a:r>
              <a:rPr lang="es-ES" sz="2000" dirty="0">
                <a:latin typeface="+mn-lt"/>
              </a:rPr>
              <a:t>Administración de la Carrera Judicial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s-ES" sz="2000" dirty="0">
                <a:latin typeface="+mn-lt"/>
              </a:rPr>
              <a:t>Gestión de la Formación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s-ES" sz="2000" dirty="0">
                <a:latin typeface="+mn-lt"/>
              </a:rPr>
              <a:t>Gestión del Conocimiento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s-ES" sz="2000" dirty="0">
                <a:latin typeface="+mn-lt"/>
              </a:rPr>
              <a:t>Gestión de la Infraestructura Física y Tecnológica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s-ES" sz="2000" dirty="0">
                <a:latin typeface="+mn-lt"/>
              </a:rPr>
              <a:t>Reordenamiento y Modernización de la Gestión Judicial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s-ES" sz="2000" dirty="0">
                <a:latin typeface="+mn-lt"/>
              </a:rPr>
              <a:t>Registro y Control de Abogados y Auxiliares de la Justicia </a:t>
            </a:r>
            <a:r>
              <a:rPr lang="es-ES" sz="1800" dirty="0"/>
              <a:t>	</a:t>
            </a:r>
            <a:endParaRPr lang="es-CO" altLang="es-ES" sz="1800" dirty="0"/>
          </a:p>
        </p:txBody>
      </p:sp>
    </p:spTree>
    <p:extLst>
      <p:ext uri="{BB962C8B-B14F-4D97-AF65-F5344CB8AC3E}">
        <p14:creationId xmlns:p14="http://schemas.microsoft.com/office/powerpoint/2010/main" val="2436410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Vigilancia Judicial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F297FEB-9788-4263-9C6E-860A0603BB76}"/>
              </a:ext>
            </a:extLst>
          </p:cNvPr>
          <p:cNvGraphicFramePr>
            <a:graphicFrameLocks/>
          </p:cNvGraphicFramePr>
          <p:nvPr/>
        </p:nvGraphicFramePr>
        <p:xfrm>
          <a:off x="625339" y="1556792"/>
          <a:ext cx="7704856" cy="4679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833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396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043608" y="1844824"/>
            <a:ext cx="7048500" cy="356711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s-CO" sz="1800" b="1" dirty="0">
                <a:solidFill>
                  <a:schemeClr val="tx1"/>
                </a:solidFill>
              </a:rPr>
              <a:t>Portal Web Transaccional Banco Agrario.</a:t>
            </a:r>
          </a:p>
          <a:p>
            <a:pPr algn="l">
              <a:defRPr/>
            </a:pPr>
            <a:endParaRPr lang="es-CO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s-CO" sz="1800" b="1" dirty="0">
                <a:solidFill>
                  <a:schemeClr val="tx1"/>
                </a:solidFill>
              </a:rPr>
              <a:t>Implementación Justicia XXI  Web :  Circuitos de Pitalito, Garzón y La Plata.</a:t>
            </a:r>
          </a:p>
          <a:p>
            <a:pPr algn="l">
              <a:defRPr/>
            </a:pPr>
            <a:endParaRPr lang="es-CO" altLang="es-ES" sz="1800" b="1" dirty="0">
              <a:solidFill>
                <a:schemeClr val="tx1"/>
              </a:solidFill>
            </a:endParaRPr>
          </a:p>
          <a:p>
            <a:pPr marL="285750" lvl="0" indent="-285750" algn="l" fontAlgn="base">
              <a:buFont typeface="Arial" panose="020B0604020202020204" pitchFamily="34" charset="0"/>
              <a:buChar char="•"/>
              <a:defRPr/>
            </a:pPr>
            <a:r>
              <a:rPr lang="es-MX" sz="1800" b="1" dirty="0">
                <a:solidFill>
                  <a:schemeClr val="tx1"/>
                </a:solidFill>
              </a:rPr>
              <a:t>Oficina de Comunicaciones: </a:t>
            </a:r>
            <a:r>
              <a:rPr lang="es-MX" sz="1800" b="1" dirty="0">
                <a:solidFill>
                  <a:srgbClr val="0070C0"/>
                </a:solidFill>
              </a:rPr>
              <a:t>Facebook Rama Judicial Neiva</a:t>
            </a:r>
            <a:endParaRPr lang="es-ES" sz="1800" b="1" dirty="0">
              <a:solidFill>
                <a:srgbClr val="0070C0"/>
              </a:solidFill>
            </a:endParaRPr>
          </a:p>
          <a:p>
            <a:pPr algn="l">
              <a:defRPr/>
            </a:pPr>
            <a:endParaRPr lang="es-ES" sz="1800" b="1" dirty="0">
              <a:solidFill>
                <a:schemeClr val="tx1"/>
              </a:solidFill>
            </a:endParaRPr>
          </a:p>
          <a:p>
            <a:pPr marL="285750" lvl="0" indent="-285750" algn="l" fontAlgn="base">
              <a:buFont typeface="Arial" panose="020B0604020202020204" pitchFamily="34" charset="0"/>
              <a:buChar char="•"/>
              <a:defRPr/>
            </a:pPr>
            <a:r>
              <a:rPr lang="es-MX" sz="1800" b="1" dirty="0">
                <a:solidFill>
                  <a:schemeClr val="tx1"/>
                </a:solidFill>
              </a:rPr>
              <a:t>Elección del representante de empleados y funcionarios ante la Comisión Seccional Interinstitucional del Huila, para el periodo 2019-2021.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Otras gestiones</a:t>
            </a:r>
          </a:p>
        </p:txBody>
      </p:sp>
    </p:spTree>
    <p:extLst>
      <p:ext uri="{BB962C8B-B14F-4D97-AF65-F5344CB8AC3E}">
        <p14:creationId xmlns:p14="http://schemas.microsoft.com/office/powerpoint/2010/main" val="242776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971600" y="1484784"/>
            <a:ext cx="778611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s-MX" b="1" dirty="0"/>
              <a:t>Inscripciones 				:			</a:t>
            </a:r>
            <a:endParaRPr lang="es-ES" b="1" dirty="0"/>
          </a:p>
          <a:p>
            <a:pPr>
              <a:spcAft>
                <a:spcPts val="600"/>
              </a:spcAft>
            </a:pPr>
            <a:r>
              <a:rPr lang="es-MX" b="1" dirty="0"/>
              <a:t>Actualizaciones				:	</a:t>
            </a:r>
            <a:endParaRPr lang="es-ES" b="1" dirty="0"/>
          </a:p>
          <a:p>
            <a:pPr>
              <a:spcAft>
                <a:spcPts val="600"/>
              </a:spcAft>
            </a:pPr>
            <a:r>
              <a:rPr lang="es-MX" b="1" dirty="0"/>
              <a:t>Exclusiones por retiro del servicios		:         			</a:t>
            </a:r>
            <a:endParaRPr lang="es-ES" b="1" dirty="0"/>
          </a:p>
          <a:p>
            <a:pPr>
              <a:spcAft>
                <a:spcPts val="600"/>
              </a:spcAft>
            </a:pPr>
            <a:r>
              <a:rPr lang="es-MX" b="1" dirty="0"/>
              <a:t>Traslados de servidor de carrera		:	</a:t>
            </a:r>
            <a:endParaRPr lang="es-ES" b="1" dirty="0"/>
          </a:p>
          <a:p>
            <a:pPr>
              <a:spcAft>
                <a:spcPts val="600"/>
              </a:spcAft>
            </a:pPr>
            <a:r>
              <a:rPr lang="es-MX" b="1" dirty="0"/>
              <a:t>Traslados por salud				:	</a:t>
            </a:r>
          </a:p>
          <a:p>
            <a:pPr algn="just">
              <a:spcAft>
                <a:spcPts val="600"/>
              </a:spcAft>
              <a:defRPr/>
            </a:pPr>
            <a:r>
              <a:rPr lang="es-CO" altLang="es-ES" b="1" dirty="0"/>
              <a:t>Cierres extraordinarios			:	</a:t>
            </a:r>
            <a:endParaRPr lang="es-MX" altLang="es-ES" kern="0" dirty="0"/>
          </a:p>
          <a:p>
            <a:pPr algn="just">
              <a:spcAft>
                <a:spcPts val="600"/>
              </a:spcAft>
              <a:defRPr/>
            </a:pPr>
            <a:r>
              <a:rPr lang="es-CO" b="1" dirty="0"/>
              <a:t>Permisos para residir fuera de la jurisdicción	: 	</a:t>
            </a:r>
            <a:r>
              <a:rPr lang="es-CO" dirty="0"/>
              <a:t> </a:t>
            </a:r>
          </a:p>
          <a:p>
            <a:pPr algn="just">
              <a:spcAft>
                <a:spcPts val="600"/>
              </a:spcAft>
              <a:defRPr/>
            </a:pPr>
            <a:r>
              <a:rPr lang="es-CO" b="1" dirty="0"/>
              <a:t>Permisos de estudio			: 	</a:t>
            </a:r>
            <a:endParaRPr lang="es-MX" b="1" dirty="0"/>
          </a:p>
          <a:p>
            <a:pPr algn="just">
              <a:spcAft>
                <a:spcPts val="600"/>
              </a:spcAft>
              <a:defRPr/>
            </a:pPr>
            <a:r>
              <a:rPr lang="es-CO" altLang="es-ES" b="1" dirty="0"/>
              <a:t>Controles estadísticos trimestrales		:	584</a:t>
            </a:r>
          </a:p>
          <a:p>
            <a:pPr algn="just">
              <a:spcAft>
                <a:spcPts val="600"/>
              </a:spcAft>
              <a:defRPr/>
            </a:pPr>
            <a:r>
              <a:rPr lang="es-CO" altLang="es-ES" b="1" dirty="0"/>
              <a:t>Autorizaciones para contratar		: 	</a:t>
            </a:r>
            <a:endParaRPr lang="es-CO" altLang="es-ES" b="1" dirty="0">
              <a:solidFill>
                <a:srgbClr val="FF0000"/>
              </a:solidFill>
            </a:endParaRPr>
          </a:p>
          <a:p>
            <a:pPr lvl="0">
              <a:spcAft>
                <a:spcPts val="600"/>
              </a:spcAft>
            </a:pPr>
            <a:r>
              <a:rPr lang="es-CO" b="1" dirty="0"/>
              <a:t>Intervenciones en Acciones de Tutela		:		</a:t>
            </a:r>
            <a:endParaRPr lang="es-ES" b="1" dirty="0"/>
          </a:p>
          <a:p>
            <a:pPr lvl="0">
              <a:spcAft>
                <a:spcPts val="600"/>
              </a:spcAft>
            </a:pPr>
            <a:r>
              <a:rPr lang="es-CO" b="1" dirty="0"/>
              <a:t>Respuesta a Derechos de Petición		:	</a:t>
            </a:r>
            <a:endParaRPr lang="es-ES" b="1" dirty="0"/>
          </a:p>
          <a:p>
            <a:pPr>
              <a:spcAft>
                <a:spcPts val="600"/>
              </a:spcAft>
            </a:pPr>
            <a:r>
              <a:rPr lang="es-CO" b="1" dirty="0"/>
              <a:t>Recursos					:</a:t>
            </a:r>
            <a:r>
              <a:rPr lang="es-CO" dirty="0"/>
              <a:t>	 </a:t>
            </a:r>
            <a:endParaRPr lang="es-ES" altLang="es-ES" b="1" kern="0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endParaRPr lang="es-ES" b="1" dirty="0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Otras gestiones</a:t>
            </a:r>
          </a:p>
        </p:txBody>
      </p:sp>
    </p:spTree>
    <p:extLst>
      <p:ext uri="{BB962C8B-B14F-4D97-AF65-F5344CB8AC3E}">
        <p14:creationId xmlns:p14="http://schemas.microsoft.com/office/powerpoint/2010/main" val="218666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352328" y="1700808"/>
            <a:ext cx="6768752" cy="374441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Rendición de cuentas</a:t>
            </a:r>
            <a:endParaRPr lang="es-E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s-CO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Consejo Seccional de la Judicatura</a:t>
            </a:r>
          </a:p>
          <a:p>
            <a:r>
              <a:rPr lang="es-CO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Distrito Judicial del Huila</a:t>
            </a:r>
            <a:endParaRPr lang="es-E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s-E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s-CO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</a:t>
            </a:r>
            <a:endParaRPr lang="es-ES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0741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G_17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03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1352328" y="1628800"/>
            <a:ext cx="6768752" cy="4176464"/>
          </a:xfrm>
        </p:spPr>
        <p:txBody>
          <a:bodyPr>
            <a:noAutofit/>
          </a:bodyPr>
          <a:lstStyle/>
          <a:p>
            <a:r>
              <a:rPr lang="es-CO" sz="2400" i="1" dirty="0">
                <a:solidFill>
                  <a:schemeClr val="tx1"/>
                </a:solidFill>
              </a:rPr>
              <a:t>Orden del día</a:t>
            </a:r>
          </a:p>
          <a:p>
            <a:endParaRPr lang="es-CO" sz="240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bg1">
                    <a:lumMod val="75000"/>
                  </a:schemeClr>
                </a:solidFill>
              </a:rPr>
              <a:t>Ejes de Acción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rgbClr val="FF0000"/>
                </a:solidFill>
              </a:rPr>
              <a:t>Rendimiento 2019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bg1">
                    <a:lumMod val="75000"/>
                  </a:schemeClr>
                </a:solidFill>
              </a:rPr>
              <a:t>Calificación 2018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bg1">
                    <a:lumMod val="75000"/>
                  </a:schemeClr>
                </a:solidFill>
              </a:rPr>
              <a:t>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21420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FB21712-D6DA-43B9-890B-0B3ED44AA1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542956"/>
              </p:ext>
            </p:extLst>
          </p:nvPr>
        </p:nvGraphicFramePr>
        <p:xfrm>
          <a:off x="467544" y="1501139"/>
          <a:ext cx="8208912" cy="491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6ECF737E-6E9A-4706-A545-77BD1F549D30}"/>
              </a:ext>
            </a:extLst>
          </p:cNvPr>
          <p:cNvSpPr txBox="1"/>
          <p:nvPr/>
        </p:nvSpPr>
        <p:spPr>
          <a:xfrm>
            <a:off x="7884368" y="19888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15903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03312"/>
              </p:ext>
            </p:extLst>
          </p:nvPr>
        </p:nvGraphicFramePr>
        <p:xfrm>
          <a:off x="1403649" y="1988840"/>
          <a:ext cx="6480718" cy="36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1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3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Nacional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Huila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Participación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Jueces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5.371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146</a:t>
                      </a:r>
                      <a:endParaRPr lang="es-E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>
                          <a:effectLst/>
                        </a:rPr>
                        <a:t>2,7%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Demanda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2.862.121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78.265</a:t>
                      </a:r>
                      <a:endParaRPr lang="es-E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2,7%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Respuesta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2.377.717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69.481</a:t>
                      </a:r>
                      <a:endParaRPr lang="es-E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2,9%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Congestión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484.404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8.784</a:t>
                      </a:r>
                      <a:endParaRPr lang="es-E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 12,6%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Inventario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1.855.040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46.876</a:t>
                      </a:r>
                      <a:endParaRPr lang="es-E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 2,5%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Descongestión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años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 20.503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Déficit jueces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 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 43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29%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B80D53E3-CC3E-4EEE-AFA6-8ACF01B7A75D}"/>
              </a:ext>
            </a:extLst>
          </p:cNvPr>
          <p:cNvCxnSpPr>
            <a:cxnSpLocks/>
          </p:cNvCxnSpPr>
          <p:nvPr/>
        </p:nvCxnSpPr>
        <p:spPr>
          <a:xfrm>
            <a:off x="5940152" y="3573016"/>
            <a:ext cx="792088" cy="432048"/>
          </a:xfrm>
          <a:prstGeom prst="bentConnector3">
            <a:avLst>
              <a:gd name="adj1" fmla="val 15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01848932-866B-4E94-BA9E-67DAC71A73E2}"/>
                  </a:ext>
                </a:extLst>
              </p14:cNvPr>
              <p14:cNvContentPartPr/>
              <p14:nvPr/>
            </p14:nvContentPartPr>
            <p14:xfrm>
              <a:off x="6277877" y="4005932"/>
              <a:ext cx="3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01848932-866B-4E94-BA9E-67DAC71A73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8877" y="399729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5062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683"/>
            <a:ext cx="5688632" cy="65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572000" y="3068960"/>
            <a:ext cx="36724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ts val="576"/>
              </a:spcBef>
              <a:spcAft>
                <a:spcPts val="0"/>
              </a:spcAft>
              <a:defRPr/>
            </a:pPr>
            <a:r>
              <a:rPr lang="es-MX" sz="2000" b="1" kern="0" dirty="0">
                <a:latin typeface="+mn-lt"/>
              </a:rPr>
              <a:t>El departamento del Huila tiene </a:t>
            </a:r>
            <a:r>
              <a:rPr lang="es-MX" sz="2000" b="1" kern="0" dirty="0">
                <a:solidFill>
                  <a:srgbClr val="FF0000"/>
                </a:solidFill>
                <a:latin typeface="+mn-lt"/>
              </a:rPr>
              <a:t>37 </a:t>
            </a:r>
            <a:r>
              <a:rPr lang="es-MX" sz="2000" b="1" kern="0" dirty="0">
                <a:latin typeface="+mn-lt"/>
              </a:rPr>
              <a:t>municipios y una población estimada de </a:t>
            </a:r>
            <a:r>
              <a:rPr lang="es-MX" sz="2000" b="1" kern="0" dirty="0">
                <a:solidFill>
                  <a:srgbClr val="FF0000"/>
                </a:solidFill>
                <a:latin typeface="+mn-lt"/>
              </a:rPr>
              <a:t>1.102.992 </a:t>
            </a:r>
            <a:r>
              <a:rPr lang="es-MX" sz="2000" b="1" kern="0" dirty="0">
                <a:latin typeface="+mn-lt"/>
              </a:rPr>
              <a:t>habs.</a:t>
            </a:r>
            <a:r>
              <a:rPr lang="es-ES" sz="2000" b="1" kern="0" dirty="0">
                <a:latin typeface="+mn-lt"/>
              </a:rPr>
              <a:t>, para una oferta de </a:t>
            </a:r>
            <a:r>
              <a:rPr lang="es-ES" sz="2000" b="1" kern="0" dirty="0">
                <a:solidFill>
                  <a:srgbClr val="FF0000"/>
                </a:solidFill>
                <a:latin typeface="+mn-lt"/>
              </a:rPr>
              <a:t>13,2</a:t>
            </a:r>
            <a:r>
              <a:rPr lang="es-ES" sz="2000" b="1" kern="0" dirty="0">
                <a:latin typeface="+mn-lt"/>
              </a:rPr>
              <a:t> jueces/100.000 habs.</a:t>
            </a:r>
            <a:endParaRPr lang="es-ES" altLang="es-ES" sz="2800" b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</p:spTree>
    <p:extLst>
      <p:ext uri="{BB962C8B-B14F-4D97-AF65-F5344CB8AC3E}">
        <p14:creationId xmlns:p14="http://schemas.microsoft.com/office/powerpoint/2010/main" val="212545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288"/>
            <a:ext cx="9120187" cy="684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25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300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89952"/>
              </p:ext>
            </p:extLst>
          </p:nvPr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3861048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2924944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99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3861048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548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3861048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49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1352328" y="1628800"/>
            <a:ext cx="6768752" cy="4176464"/>
          </a:xfrm>
        </p:spPr>
        <p:txBody>
          <a:bodyPr>
            <a:noAutofit/>
          </a:bodyPr>
          <a:lstStyle/>
          <a:p>
            <a:r>
              <a:rPr lang="es-CO" sz="2400" i="1" dirty="0">
                <a:solidFill>
                  <a:schemeClr val="tx1"/>
                </a:solidFill>
              </a:rPr>
              <a:t>Orden del día</a:t>
            </a:r>
          </a:p>
          <a:p>
            <a:endParaRPr lang="es-CO" sz="240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Informe de gestión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Rendimiento 2019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CO" sz="2400" i="1">
                <a:solidFill>
                  <a:schemeClr val="tx1"/>
                </a:solidFill>
              </a:rPr>
              <a:t>Calificación</a:t>
            </a:r>
            <a:endParaRPr lang="es-CO" sz="2400" i="1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CO" sz="2400" i="1" dirty="0">
                <a:solidFill>
                  <a:schemeClr val="tx1"/>
                </a:solidFill>
              </a:rPr>
              <a:t>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3882861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3573016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629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3573016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52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7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Oferta Judicial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CD4CF81-C36B-40F4-A63E-5B1AA4DD9123}"/>
              </a:ext>
            </a:extLst>
          </p:cNvPr>
          <p:cNvCxnSpPr/>
          <p:nvPr/>
        </p:nvCxnSpPr>
        <p:spPr>
          <a:xfrm>
            <a:off x="395536" y="3573016"/>
            <a:ext cx="874846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385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jdussanh\Desktop\fotos\huila\2015-04-29 14.08.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33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865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graphicFrame>
        <p:nvGraphicFramePr>
          <p:cNvPr id="5" name="7 Gráfico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771349"/>
              </p:ext>
            </p:extLst>
          </p:nvPr>
        </p:nvGraphicFramePr>
        <p:xfrm>
          <a:off x="0" y="1296144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27C81A5-7F60-438F-9726-273B9181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579478"/>
              </p:ext>
            </p:extLst>
          </p:nvPr>
        </p:nvGraphicFramePr>
        <p:xfrm>
          <a:off x="6156176" y="1268760"/>
          <a:ext cx="2718048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227">
                  <a:extLst>
                    <a:ext uri="{9D8B030D-6E8A-4147-A177-3AD203B41FA5}">
                      <a16:colId xmlns:a16="http://schemas.microsoft.com/office/drawing/2014/main" val="3700860705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23573926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AUDIENCIAS CANCELADA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1559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effectLst/>
                        </a:rPr>
                        <a:t>AUDIENCIAS PROGRAMADAS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274916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Porcentaje de cancelación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26%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2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200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graphicFrame>
        <p:nvGraphicFramePr>
          <p:cNvPr id="8" name="8 Gráfico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4687"/>
              </p:ext>
            </p:extLst>
          </p:nvPr>
        </p:nvGraphicFramePr>
        <p:xfrm>
          <a:off x="7938" y="1268760"/>
          <a:ext cx="9128124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13A2135-15FD-47C1-B5D0-0319FE3AD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63600"/>
              </p:ext>
            </p:extLst>
          </p:nvPr>
        </p:nvGraphicFramePr>
        <p:xfrm>
          <a:off x="6156176" y="1268760"/>
          <a:ext cx="2718048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227">
                  <a:extLst>
                    <a:ext uri="{9D8B030D-6E8A-4147-A177-3AD203B41FA5}">
                      <a16:colId xmlns:a16="http://schemas.microsoft.com/office/drawing/2014/main" val="3700860705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23573926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AUDIENCIAS CANCELADA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2945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1559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effectLst/>
                        </a:rPr>
                        <a:t>AUDIENCIAS PROGRAMADAS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8813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274916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Porcentaje de cancelación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33%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2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711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graphicFrame>
        <p:nvGraphicFramePr>
          <p:cNvPr id="5" name="6 Gráfico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581073"/>
              </p:ext>
            </p:extLst>
          </p:nvPr>
        </p:nvGraphicFramePr>
        <p:xfrm>
          <a:off x="0" y="1296144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2E3562F-4022-4CBE-8A0B-2CB4386DE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25403"/>
              </p:ext>
            </p:extLst>
          </p:nvPr>
        </p:nvGraphicFramePr>
        <p:xfrm>
          <a:off x="6156176" y="1268760"/>
          <a:ext cx="2718048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227">
                  <a:extLst>
                    <a:ext uri="{9D8B030D-6E8A-4147-A177-3AD203B41FA5}">
                      <a16:colId xmlns:a16="http://schemas.microsoft.com/office/drawing/2014/main" val="3700860705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23573926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AUDIENCIAS CANCELADA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1537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1559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effectLst/>
                        </a:rPr>
                        <a:t>AUDIENCIAS PROGRAMADAS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6592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274916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Porcentaje de cancelación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23%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2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00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586780"/>
              </p:ext>
            </p:extLst>
          </p:nvPr>
        </p:nvGraphicFramePr>
        <p:xfrm>
          <a:off x="0" y="1268760"/>
          <a:ext cx="9143999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6755D88-7540-4D7A-BD95-A73CED6A9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00796"/>
              </p:ext>
            </p:extLst>
          </p:nvPr>
        </p:nvGraphicFramePr>
        <p:xfrm>
          <a:off x="6156176" y="1268760"/>
          <a:ext cx="2718048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227">
                  <a:extLst>
                    <a:ext uri="{9D8B030D-6E8A-4147-A177-3AD203B41FA5}">
                      <a16:colId xmlns:a16="http://schemas.microsoft.com/office/drawing/2014/main" val="3700860705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23573926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AUDIENCIAS CANCELADA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172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1559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effectLst/>
                        </a:rPr>
                        <a:t>AUDIENCIAS PROGRAMADAS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1037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274916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Porcentaje de cancelación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17%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2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515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graphicFrame>
        <p:nvGraphicFramePr>
          <p:cNvPr id="5" name="2 Gráfico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882279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95498B4-2CB5-4EE3-A1CA-BC1541B98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841882"/>
              </p:ext>
            </p:extLst>
          </p:nvPr>
        </p:nvGraphicFramePr>
        <p:xfrm>
          <a:off x="6156176" y="1268760"/>
          <a:ext cx="2718048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227">
                  <a:extLst>
                    <a:ext uri="{9D8B030D-6E8A-4147-A177-3AD203B41FA5}">
                      <a16:colId xmlns:a16="http://schemas.microsoft.com/office/drawing/2014/main" val="3700860705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23573926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AUDIENCIAS CANCELADA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105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1559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effectLst/>
                        </a:rPr>
                        <a:t>AUDIENCIAS PROGRAMADAS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466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274916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Porcentaje de cancelación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22%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2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196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graphicFrame>
        <p:nvGraphicFramePr>
          <p:cNvPr id="6" name="3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983539"/>
              </p:ext>
            </p:extLst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8F326D0-D7D7-4362-9422-D131DD04D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289405"/>
              </p:ext>
            </p:extLst>
          </p:nvPr>
        </p:nvGraphicFramePr>
        <p:xfrm>
          <a:off x="6156176" y="1268760"/>
          <a:ext cx="2718048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227">
                  <a:extLst>
                    <a:ext uri="{9D8B030D-6E8A-4147-A177-3AD203B41FA5}">
                      <a16:colId xmlns:a16="http://schemas.microsoft.com/office/drawing/2014/main" val="3700860705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23573926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AUDIENCIAS CANCELADA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679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1559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effectLst/>
                        </a:rPr>
                        <a:t>AUDIENCIAS PROGRAMADAS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1483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274916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Porcentaje de cancelación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46%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32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135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jdussanh\Desktop\fotos\huila\2015-07-16 11.10.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6"/>
            <a:ext cx="9182400" cy="6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4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049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</a:t>
            </a:r>
            <a:endParaRPr lang="es-ES" sz="20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2A146FC-3547-4D55-9686-E3F4DB3E1C73}"/>
              </a:ext>
            </a:extLst>
          </p:cNvPr>
          <p:cNvSpPr/>
          <p:nvPr/>
        </p:nvSpPr>
        <p:spPr>
          <a:xfrm>
            <a:off x="611560" y="1548656"/>
            <a:ext cx="79208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/>
              <a:t>Al igual que en 2018, las entidades responsables de la mayor cantidad de aplazamientos fueron la Defensoría del Pueblo (25%) y la Fiscalía General de la Nación (25%). 				</a:t>
            </a:r>
          </a:p>
          <a:p>
            <a:r>
              <a:rPr lang="es-MX" sz="1600" dirty="0"/>
              <a:t>En el caso de la Defensoría del Pueblo, fue necesario reprogramar </a:t>
            </a:r>
            <a:r>
              <a:rPr lang="es-MX" sz="1600" b="1" dirty="0">
                <a:solidFill>
                  <a:srgbClr val="FF0000"/>
                </a:solidFill>
              </a:rPr>
              <a:t>1181 audiencias en los juzgados penales municipales</a:t>
            </a:r>
            <a:r>
              <a:rPr lang="es-MX" sz="1600" dirty="0"/>
              <a:t>, que equivalente al </a:t>
            </a:r>
            <a:r>
              <a:rPr lang="es-MX" sz="1600" b="1" dirty="0">
                <a:solidFill>
                  <a:srgbClr val="FF0000"/>
                </a:solidFill>
              </a:rPr>
              <a:t>40%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/>
              <a:t>de las audiencias aplazadas en estos despachos, situación que se produce por la falta de defensores públicos. Esta situación también impactó la celebración de las audiencias de los </a:t>
            </a:r>
            <a:r>
              <a:rPr lang="es-MX" sz="1600" b="1" dirty="0">
                <a:solidFill>
                  <a:srgbClr val="FF0000"/>
                </a:solidFill>
              </a:rPr>
              <a:t>jueces penales del circuito en un 26%</a:t>
            </a:r>
            <a:r>
              <a:rPr lang="es-MX" sz="1600" dirty="0"/>
              <a:t>, siendo la principal causa de aplazamiento en estos dos grupos.							</a:t>
            </a:r>
          </a:p>
          <a:p>
            <a:r>
              <a:rPr lang="es-MX" sz="1600" dirty="0"/>
              <a:t>Por su parte, los aplazamientos de la Fiscalía se deben, principalmente, a causas propias de la investigación penal, como la dificultad de obtener pruebas y testigos, la posibilidad de llegar a preacuerdos con los acusados y a la falta de personal. 							</a:t>
            </a:r>
          </a:p>
          <a:p>
            <a:r>
              <a:rPr lang="es-MX" sz="1600" dirty="0"/>
              <a:t>En tercer lugar, un 15% de las audiencias se aplaza por causa de los defensores de confianza y los acusados. Los jueces son responsables del 10% de las audiencias aplazadas	.</a:t>
            </a:r>
          </a:p>
          <a:p>
            <a:r>
              <a:rPr lang="es-MX" sz="1600" dirty="0"/>
              <a:t>	</a:t>
            </a:r>
          </a:p>
          <a:p>
            <a:r>
              <a:rPr lang="es-MX" sz="1600" dirty="0"/>
              <a:t>En el grupo de "Otras causas" se incluyen las audiencias canceladas por cese de actividades de los servidores judiciales.	</a:t>
            </a:r>
          </a:p>
        </p:txBody>
      </p:sp>
    </p:spTree>
    <p:extLst>
      <p:ext uri="{BB962C8B-B14F-4D97-AF65-F5344CB8AC3E}">
        <p14:creationId xmlns:p14="http://schemas.microsoft.com/office/powerpoint/2010/main" val="688485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dussanh\Downloads\IMG_028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787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8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300105"/>
              </p:ext>
            </p:extLst>
          </p:nvPr>
        </p:nvGraphicFramePr>
        <p:xfrm>
          <a:off x="0" y="1369099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del Circuito</a:t>
            </a:r>
          </a:p>
          <a:p>
            <a:pPr algn="r"/>
            <a:r>
              <a:rPr lang="es-CO" sz="2000" dirty="0"/>
              <a:t>Neiva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202622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4942269"/>
              </p:ext>
            </p:extLst>
          </p:nvPr>
        </p:nvGraphicFramePr>
        <p:xfrm>
          <a:off x="-1" y="669974"/>
          <a:ext cx="9144001" cy="618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del Circuito</a:t>
            </a:r>
          </a:p>
          <a:p>
            <a:pPr algn="r"/>
            <a:r>
              <a:rPr lang="es-CO" sz="2000" dirty="0"/>
              <a:t>Neiva</a:t>
            </a:r>
            <a:endParaRPr lang="es-ES" sz="2000" dirty="0"/>
          </a:p>
        </p:txBody>
      </p:sp>
      <p:pic>
        <p:nvPicPr>
          <p:cNvPr id="5" name="Gráfico 4" descr="Trofeo">
            <a:extLst>
              <a:ext uri="{FF2B5EF4-FFF2-40B4-BE49-F238E27FC236}">
                <a16:creationId xmlns:a16="http://schemas.microsoft.com/office/drawing/2014/main" id="{C6ADFE0C-ACEA-4F01-BA55-E11084BCE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96336" y="1114037"/>
            <a:ext cx="914400" cy="91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1D5DEA-E6D2-4083-85A8-A3920ACBC533}"/>
              </a:ext>
            </a:extLst>
          </p:cNvPr>
          <p:cNvSpPr txBox="1"/>
          <p:nvPr/>
        </p:nvSpPr>
        <p:spPr>
          <a:xfrm>
            <a:off x="7020272" y="108421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3°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1509063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4D4FCFE-8FCC-47B4-BA87-F97482206F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294112"/>
              </p:ext>
            </p:extLst>
          </p:nvPr>
        </p:nvGraphicFramePr>
        <p:xfrm>
          <a:off x="0" y="1340768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del Circuito</a:t>
            </a:r>
          </a:p>
          <a:p>
            <a:pPr algn="r"/>
            <a:r>
              <a:rPr lang="es-CO" sz="2000" dirty="0"/>
              <a:t>Garzón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353355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95F1F99-3703-4792-9506-D3C4A5D485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365345"/>
              </p:ext>
            </p:extLst>
          </p:nvPr>
        </p:nvGraphicFramePr>
        <p:xfrm>
          <a:off x="0" y="1369098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del Circuito</a:t>
            </a:r>
          </a:p>
          <a:p>
            <a:pPr algn="r"/>
            <a:r>
              <a:rPr lang="es-CO" sz="2000" dirty="0"/>
              <a:t>Pitalito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475178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46</a:t>
            </a:fld>
            <a:endParaRPr lang="es-ES"/>
          </a:p>
        </p:txBody>
      </p:sp>
      <p:pic>
        <p:nvPicPr>
          <p:cNvPr id="5122" name="Picture 2" descr="C:\Users\jdussanh\Downloads\IMG_0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6"/>
            <a:ext cx="9144000" cy="6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39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Jurisdicción Penal Municipal </a:t>
            </a:r>
            <a:endParaRPr lang="es-ES" sz="20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8066CD67-D10C-4072-8B3B-CE539E9C5BD7}"/>
              </a:ext>
            </a:extLst>
          </p:cNvPr>
          <p:cNvGraphicFramePr>
            <a:graphicFrameLocks/>
          </p:cNvGraphicFramePr>
          <p:nvPr/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2229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9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956864"/>
              </p:ext>
            </p:extLst>
          </p:nvPr>
        </p:nvGraphicFramePr>
        <p:xfrm>
          <a:off x="0" y="1412776"/>
          <a:ext cx="9144000" cy="544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1 Título">
            <a:extLst>
              <a:ext uri="{FF2B5EF4-FFF2-40B4-BE49-F238E27FC236}">
                <a16:creationId xmlns:a16="http://schemas.microsoft.com/office/drawing/2014/main" id="{4FF2A185-4BB9-404C-B8D1-C35CBF8CA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- Conocimiento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922681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- Conocimiento </a:t>
            </a:r>
            <a:endParaRPr lang="es-ES" sz="2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461665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3CB90C32-496F-4005-B88A-9F166781A4E0}"/>
              </a:ext>
            </a:extLst>
          </p:cNvPr>
          <p:cNvSpPr txBox="1"/>
          <p:nvPr/>
        </p:nvSpPr>
        <p:spPr>
          <a:xfrm>
            <a:off x="7452320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5°</a:t>
            </a:r>
            <a:endParaRPr lang="es-MX" sz="3600" b="1" dirty="0"/>
          </a:p>
        </p:txBody>
      </p:sp>
      <p:pic>
        <p:nvPicPr>
          <p:cNvPr id="11" name="Gráfico 10" descr="Trofeo">
            <a:extLst>
              <a:ext uri="{FF2B5EF4-FFF2-40B4-BE49-F238E27FC236}">
                <a16:creationId xmlns:a16="http://schemas.microsoft.com/office/drawing/2014/main" id="{BF2C2D6F-06AF-45C6-8389-18DCC3F6E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28384" y="14847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3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403648" y="1484785"/>
            <a:ext cx="6264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7238" lvl="1" indent="-357188">
              <a:lnSpc>
                <a:spcPct val="150000"/>
              </a:lnSpc>
              <a:defRPr/>
            </a:pPr>
            <a:endParaRPr lang="es-CO" altLang="es-ES" sz="2000" b="1" dirty="0"/>
          </a:p>
          <a:p>
            <a:pPr marL="757238" lvl="1" indent="-357188">
              <a:lnSpc>
                <a:spcPct val="150000"/>
              </a:lnSpc>
              <a:defRPr/>
            </a:pPr>
            <a:r>
              <a:rPr lang="es-CO" altLang="es-ES" sz="2000" b="1" dirty="0"/>
              <a:t>Constitución Política </a:t>
            </a:r>
          </a:p>
          <a:p>
            <a:pPr marL="1157288" lvl="2" indent="-357188">
              <a:lnSpc>
                <a:spcPct val="150000"/>
              </a:lnSpc>
              <a:defRPr/>
            </a:pPr>
            <a:r>
              <a:rPr lang="es-CO" altLang="es-ES" sz="1600" b="1" dirty="0"/>
              <a:t>Artículos 254 y 256</a:t>
            </a:r>
          </a:p>
          <a:p>
            <a:pPr marL="757238" lvl="1" indent="-357188">
              <a:lnSpc>
                <a:spcPct val="150000"/>
              </a:lnSpc>
              <a:defRPr/>
            </a:pPr>
            <a:endParaRPr lang="es-CO" altLang="es-ES" sz="2000" b="1" dirty="0"/>
          </a:p>
          <a:p>
            <a:pPr marL="757238" lvl="1" indent="-357188">
              <a:lnSpc>
                <a:spcPct val="150000"/>
              </a:lnSpc>
              <a:defRPr/>
            </a:pPr>
            <a:r>
              <a:rPr lang="es-CO" altLang="es-ES" sz="2000" b="1" dirty="0"/>
              <a:t>Ley Estatutaria de la Administración de Justicia </a:t>
            </a:r>
          </a:p>
          <a:p>
            <a:pPr marL="757238" lvl="1" indent="-357188">
              <a:lnSpc>
                <a:spcPct val="150000"/>
              </a:lnSpc>
              <a:defRPr/>
            </a:pPr>
            <a:r>
              <a:rPr lang="es-CO" altLang="es-ES" sz="1600" b="1" dirty="0"/>
              <a:t>(Ley 270 de 1996; Ley 771 de 2002; Ley 1285 de 2009)</a:t>
            </a:r>
          </a:p>
          <a:p>
            <a:pPr marL="1157288" lvl="2" indent="-357188">
              <a:lnSpc>
                <a:spcPct val="150000"/>
              </a:lnSpc>
              <a:defRPr/>
            </a:pPr>
            <a:r>
              <a:rPr lang="es-CO" altLang="es-ES" sz="1600" b="1" dirty="0"/>
              <a:t>Artículo 101 LEAJ</a:t>
            </a:r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Marco normativo</a:t>
            </a:r>
          </a:p>
        </p:txBody>
      </p:sp>
    </p:spTree>
    <p:extLst>
      <p:ext uri="{BB962C8B-B14F-4D97-AF65-F5344CB8AC3E}">
        <p14:creationId xmlns:p14="http://schemas.microsoft.com/office/powerpoint/2010/main" val="1798440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A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103638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76035F7C-0CEE-4AD3-9ED6-37F10FB30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- Garantías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391885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4BAC0E8-21E8-467C-9489-7DF693623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103172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2C06FB-81F8-4D6C-9FB8-3441718DEF08}"/>
              </a:ext>
            </a:extLst>
          </p:cNvPr>
          <p:cNvSpPr txBox="1"/>
          <p:nvPr/>
        </p:nvSpPr>
        <p:spPr>
          <a:xfrm>
            <a:off x="7164288" y="1309553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3°</a:t>
            </a:r>
            <a:endParaRPr lang="es-MX" sz="3600" b="1" dirty="0"/>
          </a:p>
        </p:txBody>
      </p:sp>
      <p:pic>
        <p:nvPicPr>
          <p:cNvPr id="9" name="Gráfico 8" descr="Trofeo">
            <a:extLst>
              <a:ext uri="{FF2B5EF4-FFF2-40B4-BE49-F238E27FC236}">
                <a16:creationId xmlns:a16="http://schemas.microsoft.com/office/drawing/2014/main" id="{AFA7DC96-1B6D-4B89-ADD8-8E64047B0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3800" y="1394499"/>
            <a:ext cx="914400" cy="914400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6C386053-5DD7-486C-AF87-92B8DC8FCAB8}"/>
              </a:ext>
            </a:extLst>
          </p:cNvPr>
          <p:cNvSpPr txBox="1">
            <a:spLocks/>
          </p:cNvSpPr>
          <p:nvPr/>
        </p:nvSpPr>
        <p:spPr>
          <a:xfrm>
            <a:off x="5652120" y="440451"/>
            <a:ext cx="2664296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/>
              <a:t>Penal Municipal - Garantías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2714765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dussanh\Desktop\fotos\huila\2016-04-21 10.47.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52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845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356197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88CD528D-F380-4F0C-889D-D804F7A0C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– La Plata Garantías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741897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B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9974071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1 Título">
            <a:extLst>
              <a:ext uri="{FF2B5EF4-FFF2-40B4-BE49-F238E27FC236}">
                <a16:creationId xmlns:a16="http://schemas.microsoft.com/office/drawing/2014/main" id="{25043FF2-D5F5-4518-ADF0-420CEE532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– Garzón Garantías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053074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442375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1 Título">
            <a:extLst>
              <a:ext uri="{FF2B5EF4-FFF2-40B4-BE49-F238E27FC236}">
                <a16:creationId xmlns:a16="http://schemas.microsoft.com/office/drawing/2014/main" id="{AF6221E6-4CF1-47CB-94F6-136672E5F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– Pitalito Garantías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38723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EBB93E-5814-4BE4-91B2-127F95DC1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948650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7716EF92-8944-48EA-9A6D-2671C3E0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– La Plata Conocimiento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8918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DE8FD29-1A0F-485C-80B9-41E6AA3F9C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830727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1 Título">
            <a:extLst>
              <a:ext uri="{FF2B5EF4-FFF2-40B4-BE49-F238E27FC236}">
                <a16:creationId xmlns:a16="http://schemas.microsoft.com/office/drawing/2014/main" id="{EBEE5686-26C9-4E4B-9798-0A6025297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– Garzón Conocimiento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020112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D43569-9A13-484B-9E65-8A540E3B6A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450612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1 Título">
            <a:extLst>
              <a:ext uri="{FF2B5EF4-FFF2-40B4-BE49-F238E27FC236}">
                <a16:creationId xmlns:a16="http://schemas.microsoft.com/office/drawing/2014/main" id="{9450B7A9-7CC2-45F4-A5A0-CAE75B744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440451"/>
            <a:ext cx="2664296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Penal Municipal – Pitalito Conocimiento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4410338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D10DFBD-D72A-47F9-9544-79A838E5B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626839"/>
              </p:ext>
            </p:extLst>
          </p:nvPr>
        </p:nvGraphicFramePr>
        <p:xfrm>
          <a:off x="0" y="1341714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1 Título">
            <a:extLst>
              <a:ext uri="{FF2B5EF4-FFF2-40B4-BE49-F238E27FC236}">
                <a16:creationId xmlns:a16="http://schemas.microsoft.com/office/drawing/2014/main" id="{2A7751EA-DC59-493F-91E7-5B0628C52096}"/>
              </a:ext>
            </a:extLst>
          </p:cNvPr>
          <p:cNvSpPr txBox="1">
            <a:spLocks/>
          </p:cNvSpPr>
          <p:nvPr/>
        </p:nvSpPr>
        <p:spPr>
          <a:xfrm>
            <a:off x="5652120" y="440451"/>
            <a:ext cx="2664296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/>
              <a:t>Penal Municipal – Pitalito Conocimiento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79895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87624" y="1484784"/>
            <a:ext cx="669674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s-MX" altLang="es-ES" sz="2000" b="1" dirty="0"/>
              <a:t>Funciones:</a:t>
            </a:r>
          </a:p>
          <a:p>
            <a:pPr marL="533400" indent="-533400">
              <a:spcBef>
                <a:spcPts val="1200"/>
              </a:spcBef>
              <a:buFontTx/>
              <a:buAutoNum type="arabicPeriod"/>
              <a:defRPr/>
            </a:pPr>
            <a:r>
              <a:rPr lang="es-MX" altLang="es-ES" b="1" dirty="0"/>
              <a:t>Administrar  la Carrera Judicial</a:t>
            </a:r>
          </a:p>
          <a:p>
            <a:pPr marL="990600" lvl="1" indent="-533400" algn="just">
              <a:spcBef>
                <a:spcPts val="1200"/>
              </a:spcBef>
              <a:buFont typeface="+mj-lt"/>
              <a:buAutoNum type="alphaLcPeriod"/>
              <a:defRPr/>
            </a:pPr>
            <a:r>
              <a:rPr lang="es-MX" altLang="es-ES" dirty="0"/>
              <a:t>Adelantar </a:t>
            </a:r>
            <a:r>
              <a:rPr lang="es-MX" altLang="es-ES" b="1" dirty="0">
                <a:solidFill>
                  <a:srgbClr val="FF0000"/>
                </a:solidFill>
              </a:rPr>
              <a:t>concurso de méritos </a:t>
            </a:r>
            <a:r>
              <a:rPr lang="es-MX" altLang="es-ES" dirty="0"/>
              <a:t>para empleados y empleadas de Tribunales, Juzgados, Dirección Ejecutiva y Centros de Servicios. </a:t>
            </a:r>
          </a:p>
          <a:p>
            <a:pPr marL="990600" lvl="1" indent="-533400" algn="just">
              <a:spcBef>
                <a:spcPts val="1200"/>
              </a:spcBef>
              <a:buFont typeface="+mj-lt"/>
              <a:buAutoNum type="alphaLcPeriod"/>
              <a:defRPr/>
            </a:pPr>
            <a:r>
              <a:rPr lang="es-MX" altLang="es-ES" dirty="0"/>
              <a:t>Enviar </a:t>
            </a:r>
            <a:r>
              <a:rPr lang="es-MX" altLang="es-ES" b="1" dirty="0">
                <a:solidFill>
                  <a:srgbClr val="FF0000"/>
                </a:solidFill>
              </a:rPr>
              <a:t>listas de elegibles </a:t>
            </a:r>
            <a:r>
              <a:rPr lang="es-MX" altLang="es-ES" dirty="0"/>
              <a:t>de los empleados y empleadas de los Tribunales Superior, Contencioso Administrativo, Juzgados, Dirección Ejecutiva y Centros de Servicios.</a:t>
            </a:r>
          </a:p>
          <a:p>
            <a:pPr marL="990600" lvl="1" indent="-533400" algn="just">
              <a:spcBef>
                <a:spcPts val="1200"/>
              </a:spcBef>
              <a:buFont typeface="+mj-lt"/>
              <a:buAutoNum type="alphaLcPeriod"/>
              <a:defRPr/>
            </a:pPr>
            <a:r>
              <a:rPr lang="es-MX" altLang="es-ES" b="1" dirty="0">
                <a:solidFill>
                  <a:srgbClr val="FF0000"/>
                </a:solidFill>
              </a:rPr>
              <a:t>Registro Nacional de Escalafón</a:t>
            </a:r>
            <a:r>
              <a:rPr lang="es-MX" altLang="es-ES" dirty="0"/>
              <a:t>: inscripciones, actualizaciones, exclusiones y  traslados.</a:t>
            </a:r>
          </a:p>
          <a:p>
            <a:pPr marL="990600" lvl="1" indent="-533400" algn="just">
              <a:spcBef>
                <a:spcPts val="1200"/>
              </a:spcBef>
              <a:buFont typeface="+mj-lt"/>
              <a:buAutoNum type="alphaLcPeriod"/>
              <a:defRPr/>
            </a:pPr>
            <a:r>
              <a:rPr lang="es-MX" altLang="es-ES" b="1" dirty="0">
                <a:solidFill>
                  <a:srgbClr val="FF0000"/>
                </a:solidFill>
              </a:rPr>
              <a:t>Calificación  integral </a:t>
            </a:r>
            <a:r>
              <a:rPr lang="es-MX" altLang="es-ES" dirty="0"/>
              <a:t>de servicios de los jueces y las juezas</a:t>
            </a:r>
          </a:p>
        </p:txBody>
      </p:sp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Marco normativo</a:t>
            </a:r>
          </a:p>
        </p:txBody>
      </p:sp>
    </p:spTree>
    <p:extLst>
      <p:ext uri="{BB962C8B-B14F-4D97-AF65-F5344CB8AC3E}">
        <p14:creationId xmlns:p14="http://schemas.microsoft.com/office/powerpoint/2010/main" val="15253911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60</a:t>
            </a:fld>
            <a:endParaRPr lang="es-ES"/>
          </a:p>
        </p:txBody>
      </p:sp>
      <p:pic>
        <p:nvPicPr>
          <p:cNvPr id="7170" name="Picture 2" descr="C:\Users\jdussanh\Downloads\IMG_0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494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Especializados</a:t>
            </a:r>
            <a:endParaRPr lang="es-ES" sz="20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0175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Especializados</a:t>
            </a:r>
            <a:endParaRPr lang="es-ES" sz="2000" dirty="0"/>
          </a:p>
        </p:txBody>
      </p:sp>
      <p:graphicFrame>
        <p:nvGraphicFramePr>
          <p:cNvPr id="6" name="2 Gráfico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/>
        </p:nvGraphicFramePr>
        <p:xfrm>
          <a:off x="0" y="1268761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7900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Extinción de dominio</a:t>
            </a:r>
            <a:endParaRPr lang="es-ES" sz="2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3637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Extinción de dominio</a:t>
            </a:r>
            <a:endParaRPr lang="es-ES" sz="2000" dirty="0"/>
          </a:p>
        </p:txBody>
      </p:sp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/>
        </p:nvGraphicFramePr>
        <p:xfrm>
          <a:off x="0" y="1412776"/>
          <a:ext cx="9143999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A718D3A-63B5-4057-92D5-6A462FFF604A}"/>
              </a:ext>
            </a:extLst>
          </p:cNvPr>
          <p:cNvSpPr txBox="1"/>
          <p:nvPr/>
        </p:nvSpPr>
        <p:spPr>
          <a:xfrm>
            <a:off x="7380312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1°</a:t>
            </a:r>
            <a:endParaRPr lang="es-MX" sz="3600" b="1" dirty="0"/>
          </a:p>
        </p:txBody>
      </p:sp>
      <p:pic>
        <p:nvPicPr>
          <p:cNvPr id="8" name="Gráfico 7" descr="Trofeo">
            <a:extLst>
              <a:ext uri="{FF2B5EF4-FFF2-40B4-BE49-F238E27FC236}">
                <a16:creationId xmlns:a16="http://schemas.microsoft.com/office/drawing/2014/main" id="{E507EC3E-ED7D-47F3-B746-9E614E83F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28384" y="14847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9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65</a:t>
            </a:fld>
            <a:endParaRPr lang="es-ES"/>
          </a:p>
        </p:txBody>
      </p:sp>
      <p:pic>
        <p:nvPicPr>
          <p:cNvPr id="1026" name="Picture 2" descr="C:\Users\jdussanh\Downloads\IMG_0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049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Ejecución de Penas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992286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Ejecución de Penas</a:t>
            </a:r>
            <a:endParaRPr lang="es-ES" sz="2000" dirty="0"/>
          </a:p>
        </p:txBody>
      </p:sp>
      <p:pic>
        <p:nvPicPr>
          <p:cNvPr id="3" name="Gráfico 2" descr="Trofeo">
            <a:extLst>
              <a:ext uri="{FF2B5EF4-FFF2-40B4-BE49-F238E27FC236}">
                <a16:creationId xmlns:a16="http://schemas.microsoft.com/office/drawing/2014/main" id="{D441D604-BCD9-4A16-8BDE-72B90FF25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28384" y="1484784"/>
            <a:ext cx="914400" cy="914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0CF2BC-8C27-45C6-8023-854A902D3665}"/>
              </a:ext>
            </a:extLst>
          </p:cNvPr>
          <p:cNvSpPr txBox="1"/>
          <p:nvPr/>
        </p:nvSpPr>
        <p:spPr>
          <a:xfrm>
            <a:off x="7452320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2°</a:t>
            </a:r>
            <a:endParaRPr lang="es-MX" sz="3600" b="1" dirty="0"/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/>
        </p:nvGraphicFramePr>
        <p:xfrm>
          <a:off x="-1" y="1341714"/>
          <a:ext cx="9144001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07043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68</a:t>
            </a:fld>
            <a:endParaRPr lang="es-ES"/>
          </a:p>
        </p:txBody>
      </p:sp>
      <p:pic>
        <p:nvPicPr>
          <p:cNvPr id="5122" name="Picture 2" descr="C:\Users\jdussanh\Downloads\IMG_0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53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004048" y="440451"/>
            <a:ext cx="3312368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Adolescentes – Circuito</a:t>
            </a:r>
            <a:endParaRPr lang="es-ES" sz="20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B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1341716"/>
          <a:ext cx="9144000" cy="551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133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87624" y="1484784"/>
            <a:ext cx="691276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s-MX" altLang="es-ES" sz="2000" b="1" kern="200" dirty="0"/>
              <a:t>Funciones: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s-CO" altLang="es-ES" b="1" kern="200" dirty="0"/>
              <a:t>Presentar propuestas de reordenamiento judicial.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s-MX" altLang="es-ES" b="1" kern="200" dirty="0"/>
              <a:t>Ejercer Vigilancia Judicial Administrativa.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s-MX" altLang="es-ES" kern="200" dirty="0"/>
              <a:t>Proponer planes y programas de capacitación.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s-MX" altLang="es-ES" kern="200" dirty="0"/>
              <a:t>Proponer proyectos de inversión.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es-MX" altLang="es-ES" b="1" kern="200" dirty="0"/>
              <a:t>Asistir  a comités,  comisiones y mesas de trabajo </a:t>
            </a:r>
            <a:r>
              <a:rPr lang="es-CO" altLang="es-ES" b="1" kern="200" dirty="0"/>
              <a:t>con el fin de coordinar acciones interinstitucionales que propendan por mejorar la convivencia pacífica y el acceso a la administración de Justicia.</a:t>
            </a:r>
            <a:endParaRPr lang="es-ES" altLang="es-ES" b="1" kern="200" dirty="0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Marco normativo</a:t>
            </a:r>
          </a:p>
        </p:txBody>
      </p:sp>
    </p:spTree>
    <p:extLst>
      <p:ext uri="{BB962C8B-B14F-4D97-AF65-F5344CB8AC3E}">
        <p14:creationId xmlns:p14="http://schemas.microsoft.com/office/powerpoint/2010/main" val="37567205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004048" y="440451"/>
            <a:ext cx="3312368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Adolescentes – Circuito</a:t>
            </a:r>
            <a:endParaRPr lang="es-ES" sz="2000" dirty="0"/>
          </a:p>
        </p:txBody>
      </p:sp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/>
        </p:nvGraphicFramePr>
        <p:xfrm>
          <a:off x="0" y="1341716"/>
          <a:ext cx="9144000" cy="551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009C106-CDAF-4BDA-8F0B-13B66568C7B7}"/>
              </a:ext>
            </a:extLst>
          </p:cNvPr>
          <p:cNvSpPr txBox="1"/>
          <p:nvPr/>
        </p:nvSpPr>
        <p:spPr>
          <a:xfrm>
            <a:off x="7452320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4°</a:t>
            </a:r>
            <a:endParaRPr lang="es-MX" sz="3600" b="1" dirty="0"/>
          </a:p>
        </p:txBody>
      </p:sp>
      <p:pic>
        <p:nvPicPr>
          <p:cNvPr id="7" name="Gráfico 6" descr="Trofeo">
            <a:extLst>
              <a:ext uri="{FF2B5EF4-FFF2-40B4-BE49-F238E27FC236}">
                <a16:creationId xmlns:a16="http://schemas.microsoft.com/office/drawing/2014/main" id="{73D9380B-6337-40B9-9020-51AF96A38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28384" y="14847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9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860032" y="440451"/>
            <a:ext cx="3456384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Adolescentes – Municipal </a:t>
            </a:r>
            <a:endParaRPr lang="es-ES" sz="20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/>
        </p:nvGraphicFramePr>
        <p:xfrm>
          <a:off x="0" y="1412776"/>
          <a:ext cx="9144000" cy="544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7833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004048" y="440451"/>
            <a:ext cx="3312368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Penal Adolescentes – Municipal</a:t>
            </a:r>
            <a:endParaRPr lang="es-ES" sz="2000" dirty="0"/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/>
        </p:nvGraphicFramePr>
        <p:xfrm>
          <a:off x="0" y="1369098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áfico 6" descr="Trofeo">
            <a:extLst>
              <a:ext uri="{FF2B5EF4-FFF2-40B4-BE49-F238E27FC236}">
                <a16:creationId xmlns:a16="http://schemas.microsoft.com/office/drawing/2014/main" id="{EC9A5057-C6B4-4278-98EB-C20AF7935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28384" y="1484784"/>
            <a:ext cx="914400" cy="91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B4591E-837B-4242-8FEB-06D3881E6973}"/>
              </a:ext>
            </a:extLst>
          </p:cNvPr>
          <p:cNvSpPr txBox="1"/>
          <p:nvPr/>
        </p:nvSpPr>
        <p:spPr>
          <a:xfrm>
            <a:off x="7452320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4°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2649042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73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490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Civil – Municipal</a:t>
            </a:r>
            <a:br>
              <a:rPr lang="es-CO" sz="2000" dirty="0"/>
            </a:br>
            <a:r>
              <a:rPr lang="es-CO" sz="2000" dirty="0"/>
              <a:t>Neiva 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524049"/>
              </p:ext>
            </p:extLst>
          </p:nvPr>
        </p:nvGraphicFramePr>
        <p:xfrm>
          <a:off x="0" y="1341715"/>
          <a:ext cx="9143999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30801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Civil – Municipal</a:t>
            </a:r>
            <a:br>
              <a:rPr lang="es-CO" sz="2000" dirty="0"/>
            </a:br>
            <a:r>
              <a:rPr lang="es-CO" sz="2000" dirty="0"/>
              <a:t>La Plata</a:t>
            </a:r>
            <a:endParaRPr lang="es-ES" sz="2000" dirty="0"/>
          </a:p>
        </p:txBody>
      </p:sp>
      <p:graphicFrame>
        <p:nvGraphicFramePr>
          <p:cNvPr id="7" name="4 Gráfico">
            <a:extLst>
              <a:ext uri="{FF2B5EF4-FFF2-40B4-BE49-F238E27FC236}">
                <a16:creationId xmlns:a16="http://schemas.microsoft.com/office/drawing/2014/main" id="{00000000-0008-0000-0F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732341"/>
              </p:ext>
            </p:extLst>
          </p:nvPr>
        </p:nvGraphicFramePr>
        <p:xfrm>
          <a:off x="-1" y="1329267"/>
          <a:ext cx="9152467" cy="5528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Gráfico 7" descr="Trofeo">
            <a:extLst>
              <a:ext uri="{FF2B5EF4-FFF2-40B4-BE49-F238E27FC236}">
                <a16:creationId xmlns:a16="http://schemas.microsoft.com/office/drawing/2014/main" id="{37864EF3-DB71-4BBE-A50D-A66D80C83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84368" y="1434480"/>
            <a:ext cx="914400" cy="914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2BF060-C24F-444D-8896-CBEC49C6C4AA}"/>
              </a:ext>
            </a:extLst>
          </p:cNvPr>
          <p:cNvSpPr txBox="1"/>
          <p:nvPr/>
        </p:nvSpPr>
        <p:spPr>
          <a:xfrm>
            <a:off x="7308304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3°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13090248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Civil – Municipal</a:t>
            </a:r>
            <a:br>
              <a:rPr lang="es-CO" sz="2000" dirty="0"/>
            </a:br>
            <a:r>
              <a:rPr lang="es-CO" sz="2000" dirty="0"/>
              <a:t>Garzón</a:t>
            </a:r>
            <a:endParaRPr lang="es-ES" sz="2000" dirty="0"/>
          </a:p>
        </p:txBody>
      </p:sp>
      <p:graphicFrame>
        <p:nvGraphicFramePr>
          <p:cNvPr id="5" name="6 Gráfico">
            <a:extLst>
              <a:ext uri="{FF2B5EF4-FFF2-40B4-BE49-F238E27FC236}">
                <a16:creationId xmlns:a16="http://schemas.microsoft.com/office/drawing/2014/main" id="{00000000-0008-0000-0F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866156"/>
              </p:ext>
            </p:extLst>
          </p:nvPr>
        </p:nvGraphicFramePr>
        <p:xfrm>
          <a:off x="0" y="1341715"/>
          <a:ext cx="9143999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8718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Civil – Municipal</a:t>
            </a:r>
            <a:br>
              <a:rPr lang="es-CO" sz="2000" dirty="0"/>
            </a:br>
            <a:r>
              <a:rPr lang="es-CO" sz="2000" dirty="0"/>
              <a:t>Pitalito</a:t>
            </a:r>
            <a:endParaRPr lang="es-ES" sz="2000" dirty="0"/>
          </a:p>
        </p:txBody>
      </p:sp>
      <p:graphicFrame>
        <p:nvGraphicFramePr>
          <p:cNvPr id="6" name="6 Gráfico">
            <a:extLst>
              <a:ext uri="{FF2B5EF4-FFF2-40B4-BE49-F238E27FC236}">
                <a16:creationId xmlns:a16="http://schemas.microsoft.com/office/drawing/2014/main" id="{00000000-0008-0000-0F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229213"/>
              </p:ext>
            </p:extLst>
          </p:nvPr>
        </p:nvGraphicFramePr>
        <p:xfrm>
          <a:off x="0" y="1412776"/>
          <a:ext cx="9143999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1417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78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50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Civil del Circuito</a:t>
            </a:r>
          </a:p>
          <a:p>
            <a:pPr algn="r"/>
            <a:r>
              <a:rPr lang="es-CO" sz="2000" dirty="0"/>
              <a:t>Neiva</a:t>
            </a:r>
            <a:endParaRPr lang="es-ES" sz="2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E00-000006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3999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1124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Comités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71600" y="1484784"/>
            <a:ext cx="7200800" cy="4588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A. Presidencia</a:t>
            </a:r>
            <a:endParaRPr lang="es-E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s-E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Comisión Seccional Interinstitucional.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Comisión de Moralización.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 Seccional de Apoyo.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General del Sistema Penal Acusatorio – SAP.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del Centro de Servicios Judiciales del Sistema Acusatorio – SAP.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del Centro de Servicios Judiciales del Sistema de Responsabilidad Penal de Adolescentes – SRPA.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Coordinador Seccional de Aplicación y Seguimiento.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Comité del Sistema Integrado de Gestión de la Calidad y Medio Ambiente – SIGCMA.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199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Civil del Circuito</a:t>
            </a:r>
          </a:p>
          <a:p>
            <a:pPr algn="r"/>
            <a:r>
              <a:rPr lang="es-CO" sz="2000" dirty="0"/>
              <a:t>Neiva</a:t>
            </a:r>
            <a:endParaRPr lang="es-ES" sz="2000" dirty="0"/>
          </a:p>
        </p:txBody>
      </p:sp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00000000-0008-0000-0E00-000003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27122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Civil del Circuito</a:t>
            </a:r>
          </a:p>
          <a:p>
            <a:pPr algn="r"/>
            <a:r>
              <a:rPr lang="es-CO" sz="2000" dirty="0"/>
              <a:t>Garzón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E00-000007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3999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14955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Civil del Circuito</a:t>
            </a:r>
          </a:p>
          <a:p>
            <a:pPr algn="r"/>
            <a:r>
              <a:rPr lang="es-CO" sz="2000" dirty="0"/>
              <a:t>Pitalito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E00-000008000000}"/>
              </a:ext>
            </a:extLst>
          </p:cNvPr>
          <p:cNvGraphicFramePr>
            <a:graphicFrameLocks/>
          </p:cNvGraphicFramePr>
          <p:nvPr/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82831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83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8414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Promiscuos de Circuito</a:t>
            </a:r>
            <a:endParaRPr lang="es-ES" sz="2000" dirty="0"/>
          </a:p>
        </p:txBody>
      </p:sp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273543"/>
              </p:ext>
            </p:extLst>
          </p:nvPr>
        </p:nvGraphicFramePr>
        <p:xfrm>
          <a:off x="0" y="1341716"/>
          <a:ext cx="9144000" cy="551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78643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Promiscuos de Circuito</a:t>
            </a:r>
            <a:endParaRPr lang="es-ES" sz="2000" dirty="0"/>
          </a:p>
        </p:txBody>
      </p:sp>
      <p:graphicFrame>
        <p:nvGraphicFramePr>
          <p:cNvPr id="6" name="3 Gráfico">
            <a:extLst>
              <a:ext uri="{FF2B5EF4-FFF2-40B4-BE49-F238E27FC236}">
                <a16:creationId xmlns:a16="http://schemas.microsoft.com/office/drawing/2014/main" id="{00000000-0008-0000-1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957659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89743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86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3832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Promiscuos de Familia</a:t>
            </a:r>
            <a:br>
              <a:rPr lang="es-CO" sz="2000" dirty="0"/>
            </a:br>
            <a:r>
              <a:rPr lang="es-CO" sz="2000" dirty="0"/>
              <a:t>Garzón</a:t>
            </a:r>
            <a:endParaRPr lang="es-ES" sz="2000" dirty="0"/>
          </a:p>
        </p:txBody>
      </p:sp>
      <p:graphicFrame>
        <p:nvGraphicFramePr>
          <p:cNvPr id="10" name="4 Gráfico">
            <a:extLst>
              <a:ext uri="{FF2B5EF4-FFF2-40B4-BE49-F238E27FC236}">
                <a16:creationId xmlns:a16="http://schemas.microsoft.com/office/drawing/2014/main" id="{00000000-0008-0000-1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916055"/>
              </p:ext>
            </p:extLst>
          </p:nvPr>
        </p:nvGraphicFramePr>
        <p:xfrm>
          <a:off x="0" y="1341715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55040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Promiscuos de Familia</a:t>
            </a:r>
            <a:br>
              <a:rPr lang="es-CO" sz="2000" dirty="0"/>
            </a:br>
            <a:r>
              <a:rPr lang="es-CO" sz="2000" dirty="0"/>
              <a:t>Pitalito</a:t>
            </a:r>
            <a:endParaRPr lang="es-ES" sz="2000" dirty="0"/>
          </a:p>
        </p:txBody>
      </p:sp>
      <p:graphicFrame>
        <p:nvGraphicFramePr>
          <p:cNvPr id="7" name="5 Gráfico">
            <a:extLst>
              <a:ext uri="{FF2B5EF4-FFF2-40B4-BE49-F238E27FC236}">
                <a16:creationId xmlns:a16="http://schemas.microsoft.com/office/drawing/2014/main" id="{00000000-0008-0000-1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618186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1574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 fontScale="90000"/>
          </a:bodyPr>
          <a:lstStyle/>
          <a:p>
            <a:pPr algn="r"/>
            <a:r>
              <a:rPr lang="es-CO" sz="2000" dirty="0"/>
              <a:t>Promiscuos de Familia</a:t>
            </a:r>
            <a:br>
              <a:rPr lang="es-CO" sz="2000" dirty="0"/>
            </a:br>
            <a:r>
              <a:rPr lang="es-CO" sz="2000" dirty="0"/>
              <a:t>La Plata</a:t>
            </a:r>
            <a:endParaRPr lang="es-ES" sz="2000" dirty="0"/>
          </a:p>
        </p:txBody>
      </p:sp>
      <p:graphicFrame>
        <p:nvGraphicFramePr>
          <p:cNvPr id="5" name="5 Gráfico">
            <a:extLst>
              <a:ext uri="{FF2B5EF4-FFF2-40B4-BE49-F238E27FC236}">
                <a16:creationId xmlns:a16="http://schemas.microsoft.com/office/drawing/2014/main" id="{00000000-0008-0000-1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042531"/>
              </p:ext>
            </p:extLst>
          </p:nvPr>
        </p:nvGraphicFramePr>
        <p:xfrm>
          <a:off x="0" y="1341716"/>
          <a:ext cx="9144000" cy="551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12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marL="757238" lvl="1" indent="-357188" algn="ctr">
              <a:lnSpc>
                <a:spcPct val="150000"/>
              </a:lnSpc>
              <a:defRPr/>
            </a:pPr>
            <a:r>
              <a:rPr lang="es-CO" altLang="es-ES" sz="2000" b="1" dirty="0">
                <a:latin typeface="+mn-lt"/>
              </a:rPr>
              <a:t>Comités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71600" y="1484784"/>
            <a:ext cx="7200800" cy="487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s-ES" dirty="0"/>
              <a:t>B. Vicepresidencia</a:t>
            </a:r>
          </a:p>
          <a:p>
            <a:r>
              <a:rPr lang="es-ES" dirty="0"/>
              <a:t> 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Mesa Departamental de Coordinación </a:t>
            </a:r>
            <a:r>
              <a:rPr lang="es-ES" dirty="0" err="1"/>
              <a:t>Interjurisdiccional</a:t>
            </a:r>
            <a:r>
              <a:rPr lang="es-ES" dirty="0"/>
              <a:t>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Comité Interinstitucional Consultivo para la Prevención y Atención de la Violencia Sexual y el Maltrato Infantil en Niños, Niñas y Adolescentes y el Comité Interinstitucional Consultivo contra la Violencia de Género. 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Comité Departamental del Sistema Nacional de Coordinación de Responsabilidad Penal para Adolescentes.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Comisión de Género.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Comité Seccional de Archivo.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Comité de Control Interno.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Comité Paritario de Salud y Seguridad en el Trabajo – COPASST.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Comité Operativo de Emergencias- COE.</a:t>
            </a:r>
          </a:p>
        </p:txBody>
      </p:sp>
    </p:spTree>
    <p:extLst>
      <p:ext uri="{BB962C8B-B14F-4D97-AF65-F5344CB8AC3E}">
        <p14:creationId xmlns:p14="http://schemas.microsoft.com/office/powerpoint/2010/main" val="13469940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5220072" y="440451"/>
            <a:ext cx="3096344" cy="578495"/>
          </a:xfrm>
        </p:spPr>
        <p:txBody>
          <a:bodyPr>
            <a:normAutofit/>
          </a:bodyPr>
          <a:lstStyle/>
          <a:p>
            <a:pPr algn="r"/>
            <a:r>
              <a:rPr lang="es-CO" sz="2000" dirty="0"/>
              <a:t>Promiscuos de Familia</a:t>
            </a:r>
            <a:endParaRPr lang="es-ES" sz="2000" dirty="0"/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00000000-0008-0000-1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859149"/>
              </p:ext>
            </p:extLst>
          </p:nvPr>
        </p:nvGraphicFramePr>
        <p:xfrm>
          <a:off x="-10509" y="1268761"/>
          <a:ext cx="9154509" cy="558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59572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dussanh\Desktop\fotos\huila\2015-07-16 11.04.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7633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Laboral del Circuito</a:t>
            </a:r>
          </a:p>
          <a:p>
            <a:pPr algn="r"/>
            <a:r>
              <a:rPr lang="es-CO" sz="2000" dirty="0"/>
              <a:t>Neiva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1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825419"/>
              </p:ext>
            </p:extLst>
          </p:nvPr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34261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Laboral del Circuito</a:t>
            </a:r>
            <a:endParaRPr lang="es-ES" sz="2000" dirty="0"/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00000000-0008-0000-1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531580"/>
              </p:ext>
            </p:extLst>
          </p:nvPr>
        </p:nvGraphicFramePr>
        <p:xfrm>
          <a:off x="0" y="1341714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3A9E532C-954E-48F8-8E12-C7E84681E47A}"/>
              </a:ext>
            </a:extLst>
          </p:cNvPr>
          <p:cNvSpPr txBox="1"/>
          <p:nvPr/>
        </p:nvSpPr>
        <p:spPr>
          <a:xfrm>
            <a:off x="7452320" y="14127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4°</a:t>
            </a:r>
            <a:endParaRPr lang="es-MX" sz="3600" b="1" dirty="0"/>
          </a:p>
        </p:txBody>
      </p:sp>
      <p:pic>
        <p:nvPicPr>
          <p:cNvPr id="11" name="Gráfico 10" descr="Trofeo">
            <a:extLst>
              <a:ext uri="{FF2B5EF4-FFF2-40B4-BE49-F238E27FC236}">
                <a16:creationId xmlns:a16="http://schemas.microsoft.com/office/drawing/2014/main" id="{886CB625-C9FB-4EB5-88AA-566A8008D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28384" y="14847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30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Laboral del Circuito</a:t>
            </a:r>
          </a:p>
          <a:p>
            <a:pPr algn="r"/>
            <a:r>
              <a:rPr lang="es-CO" sz="2000" dirty="0"/>
              <a:t>Garzón</a:t>
            </a:r>
            <a:endParaRPr lang="es-ES" sz="2000" dirty="0"/>
          </a:p>
        </p:txBody>
      </p:sp>
      <p:graphicFrame>
        <p:nvGraphicFramePr>
          <p:cNvPr id="8" name="3 Gráfico">
            <a:extLst>
              <a:ext uri="{FF2B5EF4-FFF2-40B4-BE49-F238E27FC236}">
                <a16:creationId xmlns:a16="http://schemas.microsoft.com/office/drawing/2014/main" id="{00000000-0008-0000-1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208540"/>
              </p:ext>
            </p:extLst>
          </p:nvPr>
        </p:nvGraphicFramePr>
        <p:xfrm>
          <a:off x="0" y="1341714"/>
          <a:ext cx="9143999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60174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Laboral del Circuito</a:t>
            </a:r>
          </a:p>
          <a:p>
            <a:pPr algn="r"/>
            <a:r>
              <a:rPr lang="es-CO" sz="2000" dirty="0"/>
              <a:t>Pitalito</a:t>
            </a:r>
            <a:endParaRPr lang="es-ES" sz="2000" dirty="0"/>
          </a:p>
        </p:txBody>
      </p:sp>
      <p:graphicFrame>
        <p:nvGraphicFramePr>
          <p:cNvPr id="6" name="4 Gráfico">
            <a:extLst>
              <a:ext uri="{FF2B5EF4-FFF2-40B4-BE49-F238E27FC236}">
                <a16:creationId xmlns:a16="http://schemas.microsoft.com/office/drawing/2014/main" id="{00000000-0008-0000-1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850150"/>
              </p:ext>
            </p:extLst>
          </p:nvPr>
        </p:nvGraphicFramePr>
        <p:xfrm>
          <a:off x="1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44639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dussanh\Desktop\fotos\huila\2015-11-16 12.54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041F-816F-4CE2-A13F-4211866EEE43}" type="slidenum">
              <a:rPr lang="es-ES" smtClean="0"/>
              <a:t>96</a:t>
            </a:fld>
            <a:endParaRPr lang="es-ES"/>
          </a:p>
        </p:txBody>
      </p:sp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6348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Pequeñas Causas – Civil</a:t>
            </a:r>
          </a:p>
          <a:p>
            <a:pPr algn="r"/>
            <a:r>
              <a:rPr lang="es-CO" sz="2000" dirty="0"/>
              <a:t>001 y 002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1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470257"/>
              </p:ext>
            </p:extLst>
          </p:nvPr>
        </p:nvGraphicFramePr>
        <p:xfrm>
          <a:off x="0" y="1341714"/>
          <a:ext cx="9144000" cy="55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8637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Pequeñas Causas – Civil</a:t>
            </a:r>
          </a:p>
          <a:p>
            <a:pPr algn="r"/>
            <a:r>
              <a:rPr lang="es-CO" sz="2000" dirty="0"/>
              <a:t>006, 007, 008, 009, 010</a:t>
            </a:r>
            <a:endParaRPr lang="es-ES" sz="20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1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883118"/>
              </p:ext>
            </p:extLst>
          </p:nvPr>
        </p:nvGraphicFramePr>
        <p:xfrm>
          <a:off x="0" y="1412776"/>
          <a:ext cx="9144000" cy="544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69593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SJ RGB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83"/>
            <a:ext cx="3709035" cy="12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37635" y="440451"/>
            <a:ext cx="4378781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dirty="0"/>
              <a:t>Pequeñas Causas - Laboral</a:t>
            </a:r>
            <a:endParaRPr lang="es-ES" sz="20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1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210774"/>
              </p:ext>
            </p:extLst>
          </p:nvPr>
        </p:nvGraphicFramePr>
        <p:xfrm>
          <a:off x="0" y="1341715"/>
          <a:ext cx="9144000" cy="551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2754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13002</TotalTime>
  <Words>2357</Words>
  <Application>Microsoft Office PowerPoint</Application>
  <PresentationFormat>Presentación en pantalla (4:3)</PresentationFormat>
  <Paragraphs>439</Paragraphs>
  <Slides>136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136</vt:i4>
      </vt:variant>
    </vt:vector>
  </HeadingPairs>
  <TitlesOfParts>
    <vt:vector size="141" baseType="lpstr">
      <vt:lpstr>Arial</vt:lpstr>
      <vt:lpstr>Calibri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Marco normativo</vt:lpstr>
      <vt:lpstr>Marco normativo</vt:lpstr>
      <vt:lpstr>Marco normativo</vt:lpstr>
      <vt:lpstr>Comités</vt:lpstr>
      <vt:lpstr>Comités</vt:lpstr>
      <vt:lpstr>Presentación de PowerPoint</vt:lpstr>
      <vt:lpstr>Carrera Judicial</vt:lpstr>
      <vt:lpstr>Carrera Judicial</vt:lpstr>
      <vt:lpstr>Carrera Judicial</vt:lpstr>
      <vt:lpstr>Transformación de la arquitectura organizacional</vt:lpstr>
      <vt:lpstr>Comités</vt:lpstr>
      <vt:lpstr>Presentación de PowerPoint</vt:lpstr>
      <vt:lpstr>Vigilancia Judicial</vt:lpstr>
      <vt:lpstr>Otras gestiones</vt:lpstr>
      <vt:lpstr>Otras gestiones</vt:lpstr>
      <vt:lpstr>Presentación de PowerPoint</vt:lpstr>
      <vt:lpstr>Presentación de PowerPoint</vt:lpstr>
      <vt:lpstr>Oferta Judicial</vt:lpstr>
      <vt:lpstr>Oferta Judicial</vt:lpstr>
      <vt:lpstr>Oferta Judicial</vt:lpstr>
      <vt:lpstr>Presentación de PowerPoint</vt:lpstr>
      <vt:lpstr>Oferta Judicial</vt:lpstr>
      <vt:lpstr>Oferta Judicial</vt:lpstr>
      <vt:lpstr>Oferta Judicial</vt:lpstr>
      <vt:lpstr>Oferta Judicial</vt:lpstr>
      <vt:lpstr>Oferta Judicial</vt:lpstr>
      <vt:lpstr>Oferta Judicial</vt:lpstr>
      <vt:lpstr>Oferta Judicial</vt:lpstr>
      <vt:lpstr>Presentación de PowerPoint</vt:lpstr>
      <vt:lpstr>Jurisdicción Penal</vt:lpstr>
      <vt:lpstr>Jurisdicción Penal</vt:lpstr>
      <vt:lpstr>Jurisdicción Penal</vt:lpstr>
      <vt:lpstr>Jurisdicción Penal</vt:lpstr>
      <vt:lpstr>Jurisdicción Penal</vt:lpstr>
      <vt:lpstr>Jurisdicción Penal</vt:lpstr>
      <vt:lpstr>Jurisdicción Penal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Jurisdicción Penal Municipal </vt:lpstr>
      <vt:lpstr>Penal Municipal - Conocimiento </vt:lpstr>
      <vt:lpstr>Penal Municipal - Conocimiento </vt:lpstr>
      <vt:lpstr>Penal Municipal - Garantías </vt:lpstr>
      <vt:lpstr>Presentación de PowerPoint</vt:lpstr>
      <vt:lpstr>Presentación de PowerPoint</vt:lpstr>
      <vt:lpstr>Penal Municipal – La Plata Garantías </vt:lpstr>
      <vt:lpstr>Penal Municipal – Garzón Garantías </vt:lpstr>
      <vt:lpstr>Penal Municipal – Pitalito Garantías </vt:lpstr>
      <vt:lpstr>Penal Municipal – La Plata Conocimiento</vt:lpstr>
      <vt:lpstr>Penal Municipal – Garzón Conocimiento</vt:lpstr>
      <vt:lpstr>Penal Municipal – Pitalito Conocimiento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Civil – Municipal Neiva </vt:lpstr>
      <vt:lpstr>Civil – Municipal La Plata</vt:lpstr>
      <vt:lpstr>Civil – Municipal Garzón</vt:lpstr>
      <vt:lpstr>Civil – Municipal Pitalito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Promiscuos de Circuito</vt:lpstr>
      <vt:lpstr>Promiscuos de Circuito</vt:lpstr>
      <vt:lpstr>Presentación de PowerPoint</vt:lpstr>
      <vt:lpstr>Promiscuos de Familia Garzón</vt:lpstr>
      <vt:lpstr>Promiscuos de Familia Pitalito</vt:lpstr>
      <vt:lpstr>Promiscuos de Familia La Plata</vt:lpstr>
      <vt:lpstr>Promiscuos de Familia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Voz por la Justicia</vt:lpstr>
      <vt:lpstr>Presentación de PowerPoint</vt:lpstr>
      <vt:lpstr>Presentación de PowerPoint</vt:lpstr>
      <vt:lpstr>Presentación de PowerPoint</vt:lpstr>
      <vt:lpstr>Gracias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Jurisdicción Disciplinaria</dc:title>
  <dc:creator>Usuario de Windows</dc:creator>
  <cp:lastModifiedBy>Diana Patricia Rojas Parrasi</cp:lastModifiedBy>
  <cp:revision>481</cp:revision>
  <dcterms:created xsi:type="dcterms:W3CDTF">2016-09-01T15:55:51Z</dcterms:created>
  <dcterms:modified xsi:type="dcterms:W3CDTF">2021-11-05T16:09:39Z</dcterms:modified>
</cp:coreProperties>
</file>