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charts/chart8.xml" ContentType="application/vnd.openxmlformats-officedocument.drawingml.chart+xml"/>
  <Override PartName="/ppt/charts/chart9.xml" ContentType="application/vnd.openxmlformats-officedocument.drawingml.chart+xml"/>
  <Override PartName="/ppt/charts/chart10.xml" ContentType="application/vnd.openxmlformats-officedocument.drawingml.chart+xml"/>
  <Override PartName="/ppt/charts/chart11.xml" ContentType="application/vnd.openxmlformats-officedocument.drawingml.chart+xml"/>
  <Override PartName="/ppt/charts/chart12.xml" ContentType="application/vnd.openxmlformats-officedocument.drawingml.chart+xml"/>
  <Override PartName="/ppt/charts/chart13.xml" ContentType="application/vnd.openxmlformats-officedocument.drawingml.chart+xml"/>
  <Override PartName="/ppt/charts/chart14.xml" ContentType="application/vnd.openxmlformats-officedocument.drawingml.chart+xml"/>
  <Override PartName="/ppt/charts/chart15.xml" ContentType="application/vnd.openxmlformats-officedocument.drawingml.chart+xml"/>
  <Override PartName="/ppt/charts/chart16.xml" ContentType="application/vnd.openxmlformats-officedocument.drawingml.chart+xml"/>
  <Override PartName="/ppt/charts/chart17.xml" ContentType="application/vnd.openxmlformats-officedocument.drawingml.chart+xml"/>
  <Override PartName="/ppt/charts/chart18.xml" ContentType="application/vnd.openxmlformats-officedocument.drawingml.chart+xml"/>
  <Override PartName="/ppt/charts/chart19.xml" ContentType="application/vnd.openxmlformats-officedocument.drawingml.chart+xml"/>
  <Override PartName="/ppt/charts/chart20.xml" ContentType="application/vnd.openxmlformats-officedocument.drawingml.chart+xml"/>
  <Override PartName="/ppt/charts/chart21.xml" ContentType="application/vnd.openxmlformats-officedocument.drawingml.chart+xml"/>
  <Override PartName="/ppt/charts/chart22.xml" ContentType="application/vnd.openxmlformats-officedocument.drawingml.chart+xml"/>
  <Override PartName="/docProps/core.xml" ContentType="application/vnd.openxmlformats-package.core-properties+xml"/>
  <Override PartName="/docProps/app.xml" ContentType="application/vnd.openxmlformats-officedocument.extended-properties+xml"/>
  <Override PartName="/ppt/charts/style2.xml" ContentType="application/vnd.ms-office.chartstyle+xml"/>
  <Override PartName="/ppt/charts/colors2.xml" ContentType="application/vnd.ms-office.chartcolorstyle+xml"/>
  <Override PartName="/ppt/charts/style3.xml" ContentType="application/vnd.ms-office.chartstyle+xml"/>
  <Override PartName="/ppt/charts/colors3.xml" ContentType="application/vnd.ms-office.chartcolorstyle+xml"/>
  <Override PartName="/ppt/charts/style4.xml" ContentType="application/vnd.ms-office.chartstyle+xml"/>
  <Override PartName="/ppt/charts/colors4.xml" ContentType="application/vnd.ms-office.chartcolorstyle+xml"/>
  <Override PartName="/ppt/charts/style5.xml" ContentType="application/vnd.ms-office.chartstyle+xml"/>
  <Override PartName="/ppt/charts/colors5.xml" ContentType="application/vnd.ms-office.chartcolor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80" r:id="rId2"/>
    <p:sldId id="283" r:id="rId3"/>
    <p:sldId id="281" r:id="rId4"/>
    <p:sldId id="284" r:id="rId5"/>
    <p:sldId id="282" r:id="rId6"/>
    <p:sldId id="257" r:id="rId7"/>
    <p:sldId id="262" r:id="rId8"/>
    <p:sldId id="258" r:id="rId9"/>
    <p:sldId id="267" r:id="rId10"/>
    <p:sldId id="260" r:id="rId11"/>
    <p:sldId id="261" r:id="rId12"/>
    <p:sldId id="264" r:id="rId13"/>
    <p:sldId id="266" r:id="rId14"/>
    <p:sldId id="265" r:id="rId15"/>
    <p:sldId id="285" r:id="rId16"/>
    <p:sldId id="268" r:id="rId17"/>
    <p:sldId id="269" r:id="rId18"/>
    <p:sldId id="270" r:id="rId19"/>
    <p:sldId id="272" r:id="rId20"/>
    <p:sldId id="273" r:id="rId21"/>
    <p:sldId id="274" r:id="rId22"/>
    <p:sldId id="276" r:id="rId23"/>
    <p:sldId id="278" r:id="rId24"/>
    <p:sldId id="279" r:id="rId25"/>
  </p:sldIdLst>
  <p:sldSz cx="7559675" cy="972026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3061">
          <p15:clr>
            <a:srgbClr val="A4A3A4"/>
          </p15:clr>
        </p15:guide>
        <p15:guide id="2" pos="238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CC"/>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p:scale>
          <a:sx n="90" d="100"/>
          <a:sy n="90" d="100"/>
        </p:scale>
        <p:origin x="-1800" y="-72"/>
      </p:cViewPr>
      <p:guideLst>
        <p:guide orient="horz" pos="3061"/>
        <p:guide pos="2381"/>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oleObject" Target="file:///C:\Users\jdussanh\Documents\PENDIENTES\JORGE%20DUSSAN%20H\mapa\2018-4T.xlsx" TargetMode="External"/></Relationships>
</file>

<file path=ppt/charts/_rels/chart10.xml.rels><?xml version="1.0" encoding="UTF-8" standalone="yes"?>
<Relationships xmlns="http://schemas.openxmlformats.org/package/2006/relationships"><Relationship Id="rId1" Type="http://schemas.openxmlformats.org/officeDocument/2006/relationships/oleObject" Target="file:///C:\Users\Pcsmart\Desktop\2018-4T.xlsx" TargetMode="External"/></Relationships>
</file>

<file path=ppt/charts/_rels/chart11.xml.rels><?xml version="1.0" encoding="UTF-8" standalone="yes"?>
<Relationships xmlns="http://schemas.openxmlformats.org/package/2006/relationships"><Relationship Id="rId1" Type="http://schemas.openxmlformats.org/officeDocument/2006/relationships/oleObject" Target="file:///C:\Users\Pcsmart\Desktop\2018-4T.xlsx" TargetMode="External"/></Relationships>
</file>

<file path=ppt/charts/_rels/chart12.xml.rels><?xml version="1.0" encoding="UTF-8" standalone="yes"?>
<Relationships xmlns="http://schemas.openxmlformats.org/package/2006/relationships"><Relationship Id="rId3" Type="http://schemas.microsoft.com/office/2011/relationships/chartStyle" Target="style2.xml"/><Relationship Id="rId2" Type="http://schemas.microsoft.com/office/2011/relationships/chartColorStyle" Target="colors2.xml"/><Relationship Id="rId1" Type="http://schemas.openxmlformats.org/officeDocument/2006/relationships/oleObject" Target="file:///C:\Users\Pcsmart\Desktop\2018-4T.xlsx" TargetMode="External"/></Relationships>
</file>

<file path=ppt/charts/_rels/chart13.xml.rels><?xml version="1.0" encoding="UTF-8" standalone="yes"?>
<Relationships xmlns="http://schemas.openxmlformats.org/package/2006/relationships"><Relationship Id="rId3" Type="http://schemas.microsoft.com/office/2011/relationships/chartStyle" Target="style3.xml"/><Relationship Id="rId2" Type="http://schemas.microsoft.com/office/2011/relationships/chartColorStyle" Target="colors3.xml"/><Relationship Id="rId1" Type="http://schemas.openxmlformats.org/officeDocument/2006/relationships/oleObject" Target="file:///C:\Users\Pcsmart\Desktop\2018-4T.xlsx" TargetMode="External"/></Relationships>
</file>

<file path=ppt/charts/_rels/chart14.xml.rels><?xml version="1.0" encoding="UTF-8" standalone="yes"?>
<Relationships xmlns="http://schemas.openxmlformats.org/package/2006/relationships"><Relationship Id="rId1" Type="http://schemas.openxmlformats.org/officeDocument/2006/relationships/oleObject" Target="file:///C:\Users\Pcsmart\Desktop\2018-4T.xlsx" TargetMode="External"/></Relationships>
</file>

<file path=ppt/charts/_rels/chart15.xml.rels><?xml version="1.0" encoding="UTF-8" standalone="yes"?>
<Relationships xmlns="http://schemas.openxmlformats.org/package/2006/relationships"><Relationship Id="rId1" Type="http://schemas.openxmlformats.org/officeDocument/2006/relationships/oleObject" Target="file:///C:\Users\Pcsmart\Desktop\2018-4T.xlsx" TargetMode="External"/></Relationships>
</file>

<file path=ppt/charts/_rels/chart16.xml.rels><?xml version="1.0" encoding="UTF-8" standalone="yes"?>
<Relationships xmlns="http://schemas.openxmlformats.org/package/2006/relationships"><Relationship Id="rId1" Type="http://schemas.openxmlformats.org/officeDocument/2006/relationships/oleObject" Target="file:///C:\Users\Pcsmart\Desktop\2018-4T.xlsx" TargetMode="External"/></Relationships>
</file>

<file path=ppt/charts/_rels/chart17.xml.rels><?xml version="1.0" encoding="UTF-8" standalone="yes"?>
<Relationships xmlns="http://schemas.openxmlformats.org/package/2006/relationships"><Relationship Id="rId1" Type="http://schemas.openxmlformats.org/officeDocument/2006/relationships/oleObject" Target="file:///C:\Users\Pcsmart\Desktop\2018-4T.xlsx" TargetMode="External"/></Relationships>
</file>

<file path=ppt/charts/_rels/chart18.xml.rels><?xml version="1.0" encoding="UTF-8" standalone="yes"?>
<Relationships xmlns="http://schemas.openxmlformats.org/package/2006/relationships"><Relationship Id="rId1" Type="http://schemas.openxmlformats.org/officeDocument/2006/relationships/oleObject" Target="file:///C:\Users\Pcsmart\Desktop\2018-4T.xlsx" TargetMode="External"/></Relationships>
</file>

<file path=ppt/charts/_rels/chart19.xml.rels><?xml version="1.0" encoding="UTF-8" standalone="yes"?>
<Relationships xmlns="http://schemas.openxmlformats.org/package/2006/relationships"><Relationship Id="rId1" Type="http://schemas.openxmlformats.org/officeDocument/2006/relationships/oleObject" Target="file:///C:\Users\Pcsmart\Desktop\2018-4T.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F:\CSJH\ESTADISTICA\2018\2018-4T.xlsx" TargetMode="External"/></Relationships>
</file>

<file path=ppt/charts/_rels/chart20.xml.rels><?xml version="1.0" encoding="UTF-8" standalone="yes"?>
<Relationships xmlns="http://schemas.openxmlformats.org/package/2006/relationships"><Relationship Id="rId1" Type="http://schemas.openxmlformats.org/officeDocument/2006/relationships/oleObject" Target="file:///C:\Users\Pcsmart\Desktop\2018-4T.xlsx" TargetMode="External"/></Relationships>
</file>

<file path=ppt/charts/_rels/chart21.xml.rels><?xml version="1.0" encoding="UTF-8" standalone="yes"?>
<Relationships xmlns="http://schemas.openxmlformats.org/package/2006/relationships"><Relationship Id="rId3" Type="http://schemas.microsoft.com/office/2011/relationships/chartStyle" Target="style4.xml"/><Relationship Id="rId2" Type="http://schemas.microsoft.com/office/2011/relationships/chartColorStyle" Target="colors4.xml"/><Relationship Id="rId1" Type="http://schemas.openxmlformats.org/officeDocument/2006/relationships/oleObject" Target="file:///C:\Users\Pcsmart\Desktop\2018-4T.xlsx" TargetMode="External"/></Relationships>
</file>

<file path=ppt/charts/_rels/chart22.xml.rels><?xml version="1.0" encoding="UTF-8" standalone="yes"?>
<Relationships xmlns="http://schemas.openxmlformats.org/package/2006/relationships"><Relationship Id="rId3" Type="http://schemas.microsoft.com/office/2011/relationships/chartStyle" Target="style5.xml"/><Relationship Id="rId2" Type="http://schemas.microsoft.com/office/2011/relationships/chartColorStyle" Target="colors5.xml"/><Relationship Id="rId1" Type="http://schemas.openxmlformats.org/officeDocument/2006/relationships/oleObject" Target="file:///C:\Users\Pcsmart\Desktop\2018-4T.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F:\CSJH\ESTADISTICA\audiencias_cancel.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Users\Pcsmart\Desktop\2018-4T.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C:\Users\Pcsmart\Desktop\2018-4T.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C:\Users\Pcsmart\Desktop\2018-4T.xlsx"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C:\Users\Pcsmart\Desktop\2018-4T.xlsx"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file:///C:\Users\Pcsmart\Desktop\2018-4T.xlsx" TargetMode="External"/></Relationships>
</file>

<file path=ppt/charts/_rels/chart9.xml.rels><?xml version="1.0" encoding="UTF-8" standalone="yes"?>
<Relationships xmlns="http://schemas.openxmlformats.org/package/2006/relationships"><Relationship Id="rId1" Type="http://schemas.openxmlformats.org/officeDocument/2006/relationships/oleObject" Target="file:///C:\Users\Pcsmart\Desktop\2018-4T.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164561525995733E-2"/>
          <c:y val="9.6564570791121782E-2"/>
          <c:w val="0.95670876948008532"/>
          <c:h val="0.81854064737515386"/>
        </c:manualLayout>
      </c:layout>
      <c:lineChart>
        <c:grouping val="standard"/>
        <c:varyColors val="0"/>
        <c:ser>
          <c:idx val="0"/>
          <c:order val="0"/>
          <c:tx>
            <c:strRef>
              <c:f>consol!$D$42</c:f>
              <c:strCache>
                <c:ptCount val="1"/>
                <c:pt idx="0">
                  <c:v>Ingresos </c:v>
                </c:pt>
              </c:strCache>
            </c:strRef>
          </c:tx>
          <c:marker>
            <c:symbol val="none"/>
          </c:marker>
          <c:dLbls>
            <c:dLbl>
              <c:idx val="0"/>
              <c:layout>
                <c:manualLayout>
                  <c:x val="1.1503135656977256E-17"/>
                  <c:y val="1.0940172118196019E-2"/>
                </c:manualLayout>
              </c:layout>
              <c:showLegendKey val="0"/>
              <c:showVal val="1"/>
              <c:showCatName val="0"/>
              <c:showSerName val="0"/>
              <c:showPercent val="0"/>
              <c:showBubbleSize val="0"/>
            </c:dLbl>
            <c:dLbl>
              <c:idx val="1"/>
              <c:layout>
                <c:manualLayout>
                  <c:x val="1.2549020227834414E-3"/>
                  <c:y val="3.4931021999437057E-4"/>
                </c:manualLayout>
              </c:layout>
              <c:showLegendKey val="0"/>
              <c:showVal val="1"/>
              <c:showCatName val="0"/>
              <c:showSerName val="0"/>
              <c:showPercent val="0"/>
              <c:showBubbleSize val="0"/>
            </c:dLbl>
            <c:dLbl>
              <c:idx val="2"/>
              <c:layout>
                <c:manualLayout>
                  <c:x val="-3.7647060683504617E-2"/>
                  <c:y val="-1.6795963851776199E-2"/>
                </c:manualLayout>
              </c:layout>
              <c:showLegendKey val="0"/>
              <c:showVal val="1"/>
              <c:showCatName val="0"/>
              <c:showSerName val="0"/>
              <c:showPercent val="0"/>
              <c:showBubbleSize val="0"/>
            </c:dLbl>
            <c:dLbl>
              <c:idx val="3"/>
              <c:layout>
                <c:manualLayout>
                  <c:x val="-1.5058824273401848E-2"/>
                  <c:y val="-1.9988857391626123E-2"/>
                </c:manualLayout>
              </c:layout>
              <c:showLegendKey val="0"/>
              <c:showVal val="1"/>
              <c:showCatName val="0"/>
              <c:showSerName val="0"/>
              <c:showPercent val="0"/>
              <c:showBubbleSize val="0"/>
            </c:dLbl>
            <c:dLbl>
              <c:idx val="4"/>
              <c:layout>
                <c:manualLayout>
                  <c:x val="-1.3803922250618361E-2"/>
                  <c:y val="-1.9952461937138323E-2"/>
                </c:manualLayout>
              </c:layout>
              <c:showLegendKey val="0"/>
              <c:showVal val="1"/>
              <c:showCatName val="0"/>
              <c:showSerName val="0"/>
              <c:showPercent val="0"/>
              <c:showBubbleSize val="0"/>
            </c:dLbl>
            <c:dLbl>
              <c:idx val="5"/>
              <c:layout>
                <c:manualLayout>
                  <c:x val="-2.2588236410102772E-2"/>
                  <c:y val="-1.704469037378481E-2"/>
                </c:manualLayout>
              </c:layout>
              <c:showLegendKey val="0"/>
              <c:showVal val="1"/>
              <c:showCatName val="0"/>
              <c:showSerName val="0"/>
              <c:showPercent val="0"/>
              <c:showBubbleSize val="0"/>
            </c:dLbl>
            <c:dLbl>
              <c:idx val="6"/>
              <c:layout>
                <c:manualLayout>
                  <c:x val="-2.1333334387319283E-2"/>
                  <c:y val="-2.3494862672527678E-2"/>
                </c:manualLayout>
              </c:layout>
              <c:showLegendKey val="0"/>
              <c:showVal val="1"/>
              <c:showCatName val="0"/>
              <c:showSerName val="0"/>
              <c:showPercent val="0"/>
              <c:showBubbleSize val="0"/>
            </c:dLbl>
            <c:dLbl>
              <c:idx val="7"/>
              <c:layout>
                <c:manualLayout>
                  <c:x val="-2.0078432364535798E-2"/>
                  <c:y val="-1.6446403870769375E-2"/>
                </c:manualLayout>
              </c:layout>
              <c:showLegendKey val="0"/>
              <c:showVal val="1"/>
              <c:showCatName val="0"/>
              <c:showSerName val="0"/>
              <c:showPercent val="0"/>
              <c:showBubbleSize val="0"/>
            </c:dLbl>
            <c:dLbl>
              <c:idx val="8"/>
              <c:layout>
                <c:manualLayout>
                  <c:x val="-1.3804021061801165E-2"/>
                  <c:y val="-2.5844348939780448E-2"/>
                </c:manualLayout>
              </c:layout>
              <c:showLegendKey val="0"/>
              <c:showVal val="1"/>
              <c:showCatName val="0"/>
              <c:showSerName val="0"/>
              <c:showPercent val="0"/>
              <c:showBubbleSize val="0"/>
            </c:dLbl>
            <c:dLbl>
              <c:idx val="9"/>
              <c:layout>
                <c:manualLayout>
                  <c:x val="-1.2549020227834874E-2"/>
                  <c:y val="-1.4096917603516607E-2"/>
                </c:manualLayout>
              </c:layout>
              <c:showLegendKey val="0"/>
              <c:showVal val="1"/>
              <c:showCatName val="0"/>
              <c:showSerName val="0"/>
              <c:showPercent val="0"/>
              <c:showBubbleSize val="0"/>
            </c:dLbl>
            <c:txPr>
              <a:bodyPr/>
              <a:lstStyle/>
              <a:p>
                <a:pPr>
                  <a:defRPr sz="1000" b="1">
                    <a:solidFill>
                      <a:schemeClr val="accent1">
                        <a:lumMod val="75000"/>
                      </a:schemeClr>
                    </a:solidFill>
                  </a:defRPr>
                </a:pPr>
                <a:endParaRPr lang="es-ES"/>
              </a:p>
            </c:txPr>
            <c:showLegendKey val="0"/>
            <c:showVal val="1"/>
            <c:showCatName val="0"/>
            <c:showSerName val="0"/>
            <c:showPercent val="0"/>
            <c:showBubbleSize val="0"/>
            <c:showLeaderLines val="0"/>
          </c:dLbls>
          <c:cat>
            <c:numRef>
              <c:f>consol!$C$43:$C$53</c:f>
              <c:numCache>
                <c:formatCode>General</c:formatCode>
                <c:ptCount val="7"/>
                <c:pt idx="0">
                  <c:v>2008</c:v>
                </c:pt>
                <c:pt idx="1">
                  <c:v>2010</c:v>
                </c:pt>
                <c:pt idx="2">
                  <c:v>2012</c:v>
                </c:pt>
                <c:pt idx="3">
                  <c:v>2014</c:v>
                </c:pt>
                <c:pt idx="4">
                  <c:v>2016</c:v>
                </c:pt>
                <c:pt idx="5">
                  <c:v>2017</c:v>
                </c:pt>
                <c:pt idx="6">
                  <c:v>2018</c:v>
                </c:pt>
              </c:numCache>
            </c:numRef>
          </c:cat>
          <c:val>
            <c:numRef>
              <c:f>consol!$D$43:$D$53</c:f>
              <c:numCache>
                <c:formatCode>#,##0</c:formatCode>
                <c:ptCount val="7"/>
                <c:pt idx="0">
                  <c:v>2130893</c:v>
                </c:pt>
                <c:pt idx="1">
                  <c:v>2426938</c:v>
                </c:pt>
                <c:pt idx="2">
                  <c:v>2820229</c:v>
                </c:pt>
                <c:pt idx="3">
                  <c:v>2647245</c:v>
                </c:pt>
                <c:pt idx="4">
                  <c:v>2647666</c:v>
                </c:pt>
                <c:pt idx="5">
                  <c:v>2717444</c:v>
                </c:pt>
                <c:pt idx="6">
                  <c:v>2723771</c:v>
                </c:pt>
              </c:numCache>
            </c:numRef>
          </c:val>
          <c:smooth val="0"/>
        </c:ser>
        <c:ser>
          <c:idx val="1"/>
          <c:order val="1"/>
          <c:tx>
            <c:strRef>
              <c:f>consol!$E$42</c:f>
              <c:strCache>
                <c:ptCount val="1"/>
                <c:pt idx="0">
                  <c:v>Egresos</c:v>
                </c:pt>
              </c:strCache>
            </c:strRef>
          </c:tx>
          <c:marker>
            <c:symbol val="none"/>
          </c:marker>
          <c:dLbls>
            <c:dLbl>
              <c:idx val="1"/>
              <c:layout>
                <c:manualLayout>
                  <c:x val="2.5098040455669287E-3"/>
                  <c:y val="2.0337952253901531E-2"/>
                </c:manualLayout>
              </c:layout>
              <c:showLegendKey val="0"/>
              <c:showVal val="1"/>
              <c:showCatName val="0"/>
              <c:showSerName val="0"/>
              <c:showPercent val="0"/>
              <c:showBubbleSize val="0"/>
            </c:dLbl>
            <c:dLbl>
              <c:idx val="2"/>
              <c:layout>
                <c:manualLayout>
                  <c:x val="-3.7647060683504617E-2"/>
                  <c:y val="4.333901805925218E-2"/>
                </c:manualLayout>
              </c:layout>
              <c:showLegendKey val="0"/>
              <c:showVal val="1"/>
              <c:showCatName val="0"/>
              <c:showSerName val="0"/>
              <c:showPercent val="0"/>
              <c:showBubbleSize val="0"/>
            </c:dLbl>
            <c:dLbl>
              <c:idx val="3"/>
              <c:layout>
                <c:manualLayout>
                  <c:x val="-6.0235297093607393E-2"/>
                  <c:y val="-1.2868054417449783E-2"/>
                </c:manualLayout>
              </c:layout>
              <c:showLegendKey val="0"/>
              <c:showVal val="1"/>
              <c:showCatName val="0"/>
              <c:showSerName val="0"/>
              <c:showPercent val="0"/>
              <c:showBubbleSize val="0"/>
            </c:dLbl>
            <c:dLbl>
              <c:idx val="4"/>
              <c:layout>
                <c:manualLayout>
                  <c:x val="-1.6313726296185334E-2"/>
                  <c:y val="-2.1880344236392138E-2"/>
                </c:manualLayout>
              </c:layout>
              <c:showLegendKey val="0"/>
              <c:showVal val="1"/>
              <c:showCatName val="0"/>
              <c:showSerName val="0"/>
              <c:showPercent val="0"/>
              <c:showBubbleSize val="0"/>
            </c:dLbl>
            <c:dLbl>
              <c:idx val="5"/>
              <c:layout>
                <c:manualLayout>
                  <c:x val="-2.0078432364535704E-2"/>
                  <c:y val="-2.2163324278976972E-2"/>
                </c:manualLayout>
              </c:layout>
              <c:showLegendKey val="0"/>
              <c:showVal val="1"/>
              <c:showCatName val="0"/>
              <c:showSerName val="0"/>
              <c:showPercent val="0"/>
              <c:showBubbleSize val="0"/>
            </c:dLbl>
            <c:dLbl>
              <c:idx val="6"/>
              <c:layout>
                <c:manualLayout>
                  <c:x val="-1.8823530341752309E-2"/>
                  <c:y val="-1.8795890138022145E-2"/>
                </c:manualLayout>
              </c:layout>
              <c:showLegendKey val="0"/>
              <c:showVal val="1"/>
              <c:showCatName val="0"/>
              <c:showSerName val="0"/>
              <c:showPercent val="0"/>
              <c:showBubbleSize val="0"/>
            </c:dLbl>
            <c:dLbl>
              <c:idx val="7"/>
              <c:layout>
                <c:manualLayout>
                  <c:x val="-1.7568628318968823E-2"/>
                  <c:y val="-1.8795890138022145E-2"/>
                </c:manualLayout>
              </c:layout>
              <c:showLegendKey val="0"/>
              <c:showVal val="1"/>
              <c:showCatName val="0"/>
              <c:showSerName val="0"/>
              <c:showPercent val="0"/>
              <c:showBubbleSize val="0"/>
            </c:dLbl>
            <c:dLbl>
              <c:idx val="8"/>
              <c:layout>
                <c:manualLayout>
                  <c:x val="-8.7843141594842276E-3"/>
                  <c:y val="-2.8193835207033214E-2"/>
                </c:manualLayout>
              </c:layout>
              <c:showLegendKey val="0"/>
              <c:showVal val="1"/>
              <c:showCatName val="0"/>
              <c:showSerName val="0"/>
              <c:showPercent val="0"/>
              <c:showBubbleSize val="0"/>
            </c:dLbl>
            <c:dLbl>
              <c:idx val="9"/>
              <c:layout>
                <c:manualLayout>
                  <c:x val="-1.1294118205051386E-2"/>
                  <c:y val="-2.8193835207033214E-2"/>
                </c:manualLayout>
              </c:layout>
              <c:showLegendKey val="0"/>
              <c:showVal val="1"/>
              <c:showCatName val="0"/>
              <c:showSerName val="0"/>
              <c:showPercent val="0"/>
              <c:showBubbleSize val="0"/>
            </c:dLbl>
            <c:txPr>
              <a:bodyPr/>
              <a:lstStyle/>
              <a:p>
                <a:pPr>
                  <a:defRPr sz="1000" b="1">
                    <a:solidFill>
                      <a:schemeClr val="accent2">
                        <a:lumMod val="75000"/>
                      </a:schemeClr>
                    </a:solidFill>
                  </a:defRPr>
                </a:pPr>
                <a:endParaRPr lang="es-ES"/>
              </a:p>
            </c:txPr>
            <c:showLegendKey val="0"/>
            <c:showVal val="1"/>
            <c:showCatName val="0"/>
            <c:showSerName val="0"/>
            <c:showPercent val="0"/>
            <c:showBubbleSize val="0"/>
            <c:showLeaderLines val="0"/>
          </c:dLbls>
          <c:cat>
            <c:numRef>
              <c:f>consol!$C$43:$C$53</c:f>
              <c:numCache>
                <c:formatCode>General</c:formatCode>
                <c:ptCount val="7"/>
                <c:pt idx="0">
                  <c:v>2008</c:v>
                </c:pt>
                <c:pt idx="1">
                  <c:v>2010</c:v>
                </c:pt>
                <c:pt idx="2">
                  <c:v>2012</c:v>
                </c:pt>
                <c:pt idx="3">
                  <c:v>2014</c:v>
                </c:pt>
                <c:pt idx="4">
                  <c:v>2016</c:v>
                </c:pt>
                <c:pt idx="5">
                  <c:v>2017</c:v>
                </c:pt>
                <c:pt idx="6">
                  <c:v>2018</c:v>
                </c:pt>
              </c:numCache>
            </c:numRef>
          </c:cat>
          <c:val>
            <c:numRef>
              <c:f>consol!$E$43:$E$53</c:f>
              <c:numCache>
                <c:formatCode>#,##0</c:formatCode>
                <c:ptCount val="7"/>
                <c:pt idx="0">
                  <c:v>1598079</c:v>
                </c:pt>
                <c:pt idx="1">
                  <c:v>2264467</c:v>
                </c:pt>
                <c:pt idx="2">
                  <c:v>2371286</c:v>
                </c:pt>
                <c:pt idx="3">
                  <c:v>2452671</c:v>
                </c:pt>
                <c:pt idx="4">
                  <c:v>2036849</c:v>
                </c:pt>
                <c:pt idx="5">
                  <c:v>2165848</c:v>
                </c:pt>
                <c:pt idx="6">
                  <c:v>2249181</c:v>
                </c:pt>
              </c:numCache>
            </c:numRef>
          </c:val>
          <c:smooth val="0"/>
        </c:ser>
        <c:ser>
          <c:idx val="2"/>
          <c:order val="2"/>
          <c:tx>
            <c:strRef>
              <c:f>consol!$F$42</c:f>
              <c:strCache>
                <c:ptCount val="1"/>
                <c:pt idx="0">
                  <c:v>Inventario Final</c:v>
                </c:pt>
              </c:strCache>
            </c:strRef>
          </c:tx>
          <c:marker>
            <c:symbol val="none"/>
          </c:marker>
          <c:dLbls>
            <c:dLbl>
              <c:idx val="0"/>
              <c:layout>
                <c:manualLayout>
                  <c:x val="-1.1503135656977256E-17"/>
                  <c:y val="-9.3979450690110725E-3"/>
                </c:manualLayout>
              </c:layout>
              <c:showLegendKey val="0"/>
              <c:showVal val="1"/>
              <c:showCatName val="0"/>
              <c:showSerName val="0"/>
              <c:showPercent val="0"/>
              <c:showBubbleSize val="0"/>
            </c:dLbl>
            <c:dLbl>
              <c:idx val="1"/>
              <c:layout>
                <c:manualLayout>
                  <c:x val="5.0196080911339494E-3"/>
                  <c:y val="-9.3979450690110725E-3"/>
                </c:manualLayout>
              </c:layout>
              <c:showLegendKey val="0"/>
              <c:showVal val="1"/>
              <c:showCatName val="0"/>
              <c:showSerName val="0"/>
              <c:showPercent val="0"/>
              <c:showBubbleSize val="0"/>
            </c:dLbl>
            <c:dLbl>
              <c:idx val="2"/>
              <c:layout>
                <c:manualLayout>
                  <c:x val="-3.7647060683504617E-2"/>
                  <c:y val="-3.9097763143981494E-2"/>
                </c:manualLayout>
              </c:layout>
              <c:showLegendKey val="0"/>
              <c:showVal val="1"/>
              <c:showCatName val="0"/>
              <c:showSerName val="0"/>
              <c:showPercent val="0"/>
              <c:showBubbleSize val="0"/>
            </c:dLbl>
            <c:dLbl>
              <c:idx val="3"/>
              <c:layout>
                <c:manualLayout>
                  <c:x val="-8.7843141594844115E-3"/>
                  <c:y val="-2.268750496668729E-2"/>
                </c:manualLayout>
              </c:layout>
              <c:showLegendKey val="0"/>
              <c:showVal val="1"/>
              <c:showCatName val="0"/>
              <c:showSerName val="0"/>
              <c:showPercent val="0"/>
              <c:showBubbleSize val="0"/>
            </c:dLbl>
            <c:dLbl>
              <c:idx val="4"/>
              <c:layout>
                <c:manualLayout>
                  <c:x val="-1.3803922250618361E-2"/>
                  <c:y val="-2.8121626286735452E-2"/>
                </c:manualLayout>
              </c:layout>
              <c:showLegendKey val="0"/>
              <c:showVal val="1"/>
              <c:showCatName val="0"/>
              <c:showSerName val="0"/>
              <c:showPercent val="0"/>
              <c:showBubbleSize val="0"/>
            </c:dLbl>
            <c:dLbl>
              <c:idx val="5"/>
              <c:layout>
                <c:manualLayout>
                  <c:x val="-2.0078432364535704E-2"/>
                  <c:y val="-2.3844191274695926E-2"/>
                </c:manualLayout>
              </c:layout>
              <c:showLegendKey val="0"/>
              <c:showVal val="1"/>
              <c:showCatName val="0"/>
              <c:showSerName val="0"/>
              <c:showPercent val="0"/>
              <c:showBubbleSize val="0"/>
            </c:dLbl>
            <c:dLbl>
              <c:idx val="6"/>
              <c:layout>
                <c:manualLayout>
                  <c:x val="-1.7568628318968823E-2"/>
                  <c:y val="-2.4266077045946785E-2"/>
                </c:manualLayout>
              </c:layout>
              <c:showLegendKey val="0"/>
              <c:showVal val="1"/>
              <c:showCatName val="0"/>
              <c:showSerName val="0"/>
              <c:showPercent val="0"/>
              <c:showBubbleSize val="0"/>
            </c:dLbl>
            <c:dLbl>
              <c:idx val="7"/>
              <c:layout>
                <c:manualLayout>
                  <c:x val="-5.0196080911338575E-3"/>
                  <c:y val="-2.3494862672527764E-2"/>
                </c:manualLayout>
              </c:layout>
              <c:showLegendKey val="0"/>
              <c:showVal val="1"/>
              <c:showCatName val="0"/>
              <c:showSerName val="0"/>
              <c:showPercent val="0"/>
              <c:showBubbleSize val="0"/>
            </c:dLbl>
            <c:dLbl>
              <c:idx val="8"/>
              <c:layout>
                <c:manualLayout>
                  <c:x val="-6.2745101139175287E-3"/>
                  <c:y val="-2.8193835207033214E-2"/>
                </c:manualLayout>
              </c:layout>
              <c:showLegendKey val="0"/>
              <c:showVal val="1"/>
              <c:showCatName val="0"/>
              <c:showSerName val="0"/>
              <c:showPercent val="0"/>
              <c:showBubbleSize val="0"/>
            </c:dLbl>
            <c:dLbl>
              <c:idx val="9"/>
              <c:layout>
                <c:manualLayout>
                  <c:x val="-8.7843141594844115E-3"/>
                  <c:y val="-2.5844348939780448E-2"/>
                </c:manualLayout>
              </c:layout>
              <c:showLegendKey val="0"/>
              <c:showVal val="1"/>
              <c:showCatName val="0"/>
              <c:showSerName val="0"/>
              <c:showPercent val="0"/>
              <c:showBubbleSize val="0"/>
            </c:dLbl>
            <c:txPr>
              <a:bodyPr/>
              <a:lstStyle/>
              <a:p>
                <a:pPr>
                  <a:defRPr sz="1000" b="1">
                    <a:solidFill>
                      <a:schemeClr val="accent3">
                        <a:lumMod val="75000"/>
                      </a:schemeClr>
                    </a:solidFill>
                  </a:defRPr>
                </a:pPr>
                <a:endParaRPr lang="es-ES"/>
              </a:p>
            </c:txPr>
            <c:showLegendKey val="0"/>
            <c:showVal val="1"/>
            <c:showCatName val="0"/>
            <c:showSerName val="0"/>
            <c:showPercent val="0"/>
            <c:showBubbleSize val="0"/>
            <c:showLeaderLines val="0"/>
          </c:dLbls>
          <c:cat>
            <c:numRef>
              <c:f>consol!$C$43:$C$53</c:f>
              <c:numCache>
                <c:formatCode>General</c:formatCode>
                <c:ptCount val="7"/>
                <c:pt idx="0">
                  <c:v>2008</c:v>
                </c:pt>
                <c:pt idx="1">
                  <c:v>2010</c:v>
                </c:pt>
                <c:pt idx="2">
                  <c:v>2012</c:v>
                </c:pt>
                <c:pt idx="3">
                  <c:v>2014</c:v>
                </c:pt>
                <c:pt idx="4">
                  <c:v>2016</c:v>
                </c:pt>
                <c:pt idx="5">
                  <c:v>2017</c:v>
                </c:pt>
                <c:pt idx="6">
                  <c:v>2018</c:v>
                </c:pt>
              </c:numCache>
            </c:numRef>
          </c:cat>
          <c:val>
            <c:numRef>
              <c:f>consol!$F$43:$F$53</c:f>
              <c:numCache>
                <c:formatCode>#,##0</c:formatCode>
                <c:ptCount val="7"/>
                <c:pt idx="0">
                  <c:v>3181703</c:v>
                </c:pt>
                <c:pt idx="1">
                  <c:v>2655892</c:v>
                </c:pt>
                <c:pt idx="2">
                  <c:v>2309372</c:v>
                </c:pt>
                <c:pt idx="3">
                  <c:v>1698233</c:v>
                </c:pt>
                <c:pt idx="4">
                  <c:v>1735331</c:v>
                </c:pt>
                <c:pt idx="5">
                  <c:v>1824060</c:v>
                </c:pt>
                <c:pt idx="6">
                  <c:v>1905067</c:v>
                </c:pt>
              </c:numCache>
            </c:numRef>
          </c:val>
          <c:smooth val="0"/>
        </c:ser>
        <c:dLbls>
          <c:showLegendKey val="0"/>
          <c:showVal val="1"/>
          <c:showCatName val="0"/>
          <c:showSerName val="0"/>
          <c:showPercent val="0"/>
          <c:showBubbleSize val="0"/>
        </c:dLbls>
        <c:marker val="1"/>
        <c:smooth val="0"/>
        <c:axId val="112864256"/>
        <c:axId val="87784192"/>
      </c:lineChart>
      <c:catAx>
        <c:axId val="112864256"/>
        <c:scaling>
          <c:orientation val="minMax"/>
        </c:scaling>
        <c:delete val="0"/>
        <c:axPos val="b"/>
        <c:numFmt formatCode="General" sourceLinked="1"/>
        <c:majorTickMark val="none"/>
        <c:minorTickMark val="none"/>
        <c:tickLblPos val="nextTo"/>
        <c:txPr>
          <a:bodyPr/>
          <a:lstStyle/>
          <a:p>
            <a:pPr>
              <a:defRPr b="1"/>
            </a:pPr>
            <a:endParaRPr lang="es-ES"/>
          </a:p>
        </c:txPr>
        <c:crossAx val="87784192"/>
        <c:crosses val="autoZero"/>
        <c:auto val="1"/>
        <c:lblAlgn val="ctr"/>
        <c:lblOffset val="100"/>
        <c:noMultiLvlLbl val="0"/>
      </c:catAx>
      <c:valAx>
        <c:axId val="87784192"/>
        <c:scaling>
          <c:orientation val="minMax"/>
        </c:scaling>
        <c:delete val="1"/>
        <c:axPos val="l"/>
        <c:numFmt formatCode="#,##0" sourceLinked="1"/>
        <c:majorTickMark val="out"/>
        <c:minorTickMark val="none"/>
        <c:tickLblPos val="nextTo"/>
        <c:crossAx val="112864256"/>
        <c:crosses val="autoZero"/>
        <c:crossBetween val="between"/>
      </c:valAx>
    </c:plotArea>
    <c:legend>
      <c:legendPos val="t"/>
      <c:layout/>
      <c:overlay val="0"/>
      <c:txPr>
        <a:bodyPr/>
        <a:lstStyle/>
        <a:p>
          <a:pPr>
            <a:defRPr b="1"/>
          </a:pPr>
          <a:endParaRPr lang="es-ES"/>
        </a:p>
      </c:txPr>
    </c:legend>
    <c:plotVisOnly val="1"/>
    <c:dispBlanksAs val="gap"/>
    <c:showDLblsOverMax val="0"/>
  </c:chart>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5.8906723506228054E-2"/>
          <c:y val="3.7871013158781774E-2"/>
          <c:w val="0.92965692621521512"/>
          <c:h val="0.67281090519300912"/>
        </c:manualLayout>
      </c:layout>
      <c:barChart>
        <c:barDir val="col"/>
        <c:grouping val="clustered"/>
        <c:varyColors val="0"/>
        <c:ser>
          <c:idx val="0"/>
          <c:order val="0"/>
          <c:tx>
            <c:strRef>
              <c:f>EPMS!$C$46</c:f>
              <c:strCache>
                <c:ptCount val="1"/>
                <c:pt idx="0">
                  <c:v>INGRESOS EFECTIVOS</c:v>
                </c:pt>
              </c:strCache>
            </c:strRef>
          </c:tx>
          <c:invertIfNegative val="0"/>
          <c:dPt>
            <c:idx val="14"/>
            <c:invertIfNegative val="0"/>
            <c:bubble3D val="0"/>
            <c:spPr>
              <a:solidFill>
                <a:srgbClr val="FFC000"/>
              </a:solidFill>
            </c:spPr>
          </c:dPt>
          <c:dLbls>
            <c:dLbl>
              <c:idx val="1"/>
              <c:layout>
                <c:manualLayout>
                  <c:x val="-1.4975999979794685E-17"/>
                  <c:y val="1.3644114753451115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3.2675286510162336E-3"/>
                  <c:y val="6.8220573767255573E-3"/>
                </c:manualLayout>
              </c:layout>
              <c:showLegendKey val="0"/>
              <c:showVal val="1"/>
              <c:showCatName val="0"/>
              <c:showSerName val="0"/>
              <c:showPercent val="0"/>
              <c:showBubbleSize val="0"/>
              <c:extLst>
                <c:ext xmlns:c15="http://schemas.microsoft.com/office/drawing/2012/chart" uri="{CE6537A1-D6FC-4f65-9D91-7224C49458BB}">
                  <c15:layout/>
                </c:ext>
              </c:extLst>
            </c:dLbl>
            <c:dLbl>
              <c:idx val="3"/>
              <c:layout>
                <c:manualLayout>
                  <c:x val="-2.995199995958937E-17"/>
                  <c:y val="1.7055143441813893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4"/>
              <c:layout>
                <c:manualLayout>
                  <c:x val="0"/>
                  <c:y val="1.3644114753451115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6"/>
              <c:layout>
                <c:manualLayout>
                  <c:x val="-5.9903999919178739E-17"/>
                  <c:y val="6.8220573767254948E-3"/>
                </c:manualLayout>
              </c:layout>
              <c:showLegendKey val="0"/>
              <c:showVal val="1"/>
              <c:showCatName val="0"/>
              <c:showSerName val="0"/>
              <c:showPercent val="0"/>
              <c:showBubbleSize val="0"/>
              <c:extLst>
                <c:ext xmlns:c15="http://schemas.microsoft.com/office/drawing/2012/chart" uri="{CE6537A1-D6FC-4f65-9D91-7224C49458BB}">
                  <c15:layout/>
                </c:ext>
              </c:extLst>
            </c:dLbl>
            <c:dLbl>
              <c:idx val="18"/>
              <c:layout>
                <c:manualLayout>
                  <c:x val="-4.9012929765243508E-3"/>
                  <c:y val="1.7055143441813893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25"/>
              <c:layout>
                <c:manualLayout>
                  <c:x val="6.5350573020324671E-3"/>
                  <c:y val="0"/>
                </c:manualLayout>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wrap="square" lIns="38100" tIns="19050" rIns="38100" bIns="19050" anchor="ctr">
                <a:spAutoFit/>
              </a:bodyPr>
              <a:lstStyle/>
              <a:p>
                <a:pPr>
                  <a:defRPr sz="900">
                    <a:solidFill>
                      <a:schemeClr val="accent1">
                        <a:lumMod val="75000"/>
                      </a:schemeClr>
                    </a:solidFill>
                  </a:defRPr>
                </a:pPr>
                <a:endParaRPr lang="es-E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EPMS!$B$47:$B$74</c:f>
              <c:strCache>
                <c:ptCount val="28"/>
                <c:pt idx="0">
                  <c:v>Arauca</c:v>
                </c:pt>
                <c:pt idx="1">
                  <c:v>Barranquilla</c:v>
                </c:pt>
                <c:pt idx="2">
                  <c:v>Tunja</c:v>
                </c:pt>
                <c:pt idx="3">
                  <c:v>Buga</c:v>
                </c:pt>
                <c:pt idx="4">
                  <c:v>Manizales</c:v>
                </c:pt>
                <c:pt idx="5">
                  <c:v>Florencia</c:v>
                </c:pt>
                <c:pt idx="6">
                  <c:v>Yopal</c:v>
                </c:pt>
                <c:pt idx="7">
                  <c:v>Popayán</c:v>
                </c:pt>
                <c:pt idx="8">
                  <c:v>Valledupar</c:v>
                </c:pt>
                <c:pt idx="9">
                  <c:v>Quibdó</c:v>
                </c:pt>
                <c:pt idx="10">
                  <c:v>Montería</c:v>
                </c:pt>
                <c:pt idx="11">
                  <c:v>Riohacha</c:v>
                </c:pt>
                <c:pt idx="12">
                  <c:v>Neiva</c:v>
                </c:pt>
                <c:pt idx="13">
                  <c:v>Pamplona</c:v>
                </c:pt>
                <c:pt idx="14">
                  <c:v>S. Marta</c:v>
                </c:pt>
                <c:pt idx="15">
                  <c:v>Villavicencio</c:v>
                </c:pt>
                <c:pt idx="16">
                  <c:v>Pasto</c:v>
                </c:pt>
                <c:pt idx="17">
                  <c:v>Cúcuta</c:v>
                </c:pt>
                <c:pt idx="18">
                  <c:v>Armenia</c:v>
                </c:pt>
                <c:pt idx="19">
                  <c:v>Pereira</c:v>
                </c:pt>
                <c:pt idx="20">
                  <c:v>Bucaramanga</c:v>
                </c:pt>
                <c:pt idx="21">
                  <c:v>Sincelejo</c:v>
                </c:pt>
                <c:pt idx="22">
                  <c:v>S. Gil</c:v>
                </c:pt>
                <c:pt idx="23">
                  <c:v>Ibagué</c:v>
                </c:pt>
                <c:pt idx="24">
                  <c:v>Cali</c:v>
                </c:pt>
                <c:pt idx="25">
                  <c:v>Mocoa</c:v>
                </c:pt>
                <c:pt idx="26">
                  <c:v>Acacías</c:v>
                </c:pt>
                <c:pt idx="27">
                  <c:v>Zipaquirá</c:v>
                </c:pt>
              </c:strCache>
            </c:strRef>
          </c:cat>
          <c:val>
            <c:numRef>
              <c:f>EPMS!$C$47:$C$74</c:f>
              <c:numCache>
                <c:formatCode>0</c:formatCode>
                <c:ptCount val="28"/>
                <c:pt idx="0">
                  <c:v>497</c:v>
                </c:pt>
                <c:pt idx="1">
                  <c:v>579</c:v>
                </c:pt>
                <c:pt idx="2">
                  <c:v>444</c:v>
                </c:pt>
                <c:pt idx="3">
                  <c:v>690</c:v>
                </c:pt>
                <c:pt idx="4">
                  <c:v>828</c:v>
                </c:pt>
                <c:pt idx="5">
                  <c:v>902</c:v>
                </c:pt>
                <c:pt idx="6">
                  <c:v>508</c:v>
                </c:pt>
                <c:pt idx="7">
                  <c:v>671</c:v>
                </c:pt>
                <c:pt idx="8">
                  <c:v>653</c:v>
                </c:pt>
                <c:pt idx="9">
                  <c:v>740</c:v>
                </c:pt>
                <c:pt idx="10">
                  <c:v>856</c:v>
                </c:pt>
                <c:pt idx="11">
                  <c:v>324</c:v>
                </c:pt>
                <c:pt idx="12">
                  <c:v>894</c:v>
                </c:pt>
                <c:pt idx="13">
                  <c:v>319</c:v>
                </c:pt>
                <c:pt idx="14">
                  <c:v>705</c:v>
                </c:pt>
                <c:pt idx="15">
                  <c:v>746</c:v>
                </c:pt>
                <c:pt idx="16">
                  <c:v>756</c:v>
                </c:pt>
                <c:pt idx="17">
                  <c:v>739</c:v>
                </c:pt>
                <c:pt idx="18">
                  <c:v>533</c:v>
                </c:pt>
                <c:pt idx="19">
                  <c:v>688</c:v>
                </c:pt>
                <c:pt idx="20">
                  <c:v>770</c:v>
                </c:pt>
                <c:pt idx="21">
                  <c:v>544</c:v>
                </c:pt>
                <c:pt idx="22">
                  <c:v>446</c:v>
                </c:pt>
                <c:pt idx="23">
                  <c:v>811</c:v>
                </c:pt>
                <c:pt idx="24">
                  <c:v>757</c:v>
                </c:pt>
                <c:pt idx="25">
                  <c:v>550</c:v>
                </c:pt>
                <c:pt idx="26">
                  <c:v>832</c:v>
                </c:pt>
                <c:pt idx="27">
                  <c:v>446</c:v>
                </c:pt>
              </c:numCache>
            </c:numRef>
          </c:val>
        </c:ser>
        <c:ser>
          <c:idx val="1"/>
          <c:order val="1"/>
          <c:tx>
            <c:strRef>
              <c:f>EPMS!$D$46</c:f>
              <c:strCache>
                <c:ptCount val="1"/>
                <c:pt idx="0">
                  <c:v>EGRESOS EFECTIVOS</c:v>
                </c:pt>
              </c:strCache>
            </c:strRef>
          </c:tx>
          <c:invertIfNegative val="0"/>
          <c:dPt>
            <c:idx val="14"/>
            <c:invertIfNegative val="0"/>
            <c:bubble3D val="0"/>
            <c:spPr>
              <a:solidFill>
                <a:srgbClr val="00B050"/>
              </a:solidFill>
            </c:spPr>
          </c:dPt>
          <c:dLbls>
            <c:dLbl>
              <c:idx val="0"/>
              <c:layout>
                <c:manualLayout>
                  <c:x val="4.9012929765243508E-3"/>
                  <c:y val="3.4110286883627786E-3"/>
                </c:manualLayout>
              </c:layout>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8.1688216275405835E-3"/>
                  <c:y val="0"/>
                </c:manualLayout>
              </c:layout>
              <c:showLegendKey val="0"/>
              <c:showVal val="1"/>
              <c:showCatName val="0"/>
              <c:showSerName val="0"/>
              <c:showPercent val="0"/>
              <c:showBubbleSize val="0"/>
              <c:extLst>
                <c:ext xmlns:c15="http://schemas.microsoft.com/office/drawing/2012/chart" uri="{CE6537A1-D6FC-4f65-9D91-7224C49458BB}">
                  <c15:layout/>
                </c:ext>
              </c:extLst>
            </c:dLbl>
            <c:dLbl>
              <c:idx val="3"/>
              <c:layout>
                <c:manualLayout>
                  <c:x val="3.2675286510162036E-3"/>
                  <c:y val="6.8220573767254948E-3"/>
                </c:manualLayout>
              </c:layout>
              <c:showLegendKey val="0"/>
              <c:showVal val="1"/>
              <c:showCatName val="0"/>
              <c:showSerName val="0"/>
              <c:showPercent val="0"/>
              <c:showBubbleSize val="0"/>
              <c:extLst>
                <c:ext xmlns:c15="http://schemas.microsoft.com/office/drawing/2012/chart" uri="{CE6537A1-D6FC-4f65-9D91-7224C49458BB}">
                  <c15:layout/>
                </c:ext>
              </c:extLst>
            </c:dLbl>
            <c:dLbl>
              <c:idx val="4"/>
              <c:layout>
                <c:manualLayout>
                  <c:x val="4.9012929765243508E-3"/>
                  <c:y val="1.3644114753451115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5"/>
              <c:layout>
                <c:manualLayout>
                  <c:x val="6.5350573020324671E-3"/>
                  <c:y val="-6.2534803545930744E-17"/>
                </c:manualLayout>
              </c:layout>
              <c:showLegendKey val="0"/>
              <c:showVal val="1"/>
              <c:showCatName val="0"/>
              <c:showSerName val="0"/>
              <c:showPercent val="0"/>
              <c:showBubbleSize val="0"/>
              <c:extLst>
                <c:ext xmlns:c15="http://schemas.microsoft.com/office/drawing/2012/chart" uri="{CE6537A1-D6FC-4f65-9D91-7224C49458BB}">
                  <c15:layout/>
                </c:ext>
              </c:extLst>
            </c:dLbl>
            <c:dLbl>
              <c:idx val="6"/>
              <c:layout>
                <c:manualLayout>
                  <c:x val="3.2675286510162036E-3"/>
                  <c:y val="-6.2534803545930744E-17"/>
                </c:manualLayout>
              </c:layout>
              <c:showLegendKey val="0"/>
              <c:showVal val="1"/>
              <c:showCatName val="0"/>
              <c:showSerName val="0"/>
              <c:showPercent val="0"/>
              <c:showBubbleSize val="0"/>
              <c:extLst>
                <c:ext xmlns:c15="http://schemas.microsoft.com/office/drawing/2012/chart" uri="{CE6537A1-D6FC-4f65-9D91-7224C49458BB}">
                  <c15:layout/>
                </c:ext>
              </c:extLst>
            </c:dLbl>
            <c:dLbl>
              <c:idx val="7"/>
              <c:layout>
                <c:manualLayout>
                  <c:x val="3.2675286510161737E-3"/>
                  <c:y val="3.4110286883627786E-3"/>
                </c:manualLayout>
              </c:layout>
              <c:showLegendKey val="0"/>
              <c:showVal val="1"/>
              <c:showCatName val="0"/>
              <c:showSerName val="0"/>
              <c:showPercent val="0"/>
              <c:showBubbleSize val="0"/>
              <c:extLst>
                <c:ext xmlns:c15="http://schemas.microsoft.com/office/drawing/2012/chart" uri="{CE6537A1-D6FC-4f65-9D91-7224C49458BB}">
                  <c15:layout/>
                </c:ext>
              </c:extLst>
            </c:dLbl>
            <c:dLbl>
              <c:idx val="8"/>
              <c:layout>
                <c:manualLayout>
                  <c:x val="4.9012929765243508E-3"/>
                  <c:y val="6.8220573767254948E-3"/>
                </c:manualLayout>
              </c:layout>
              <c:showLegendKey val="0"/>
              <c:showVal val="1"/>
              <c:showCatName val="0"/>
              <c:showSerName val="0"/>
              <c:showPercent val="0"/>
              <c:showBubbleSize val="0"/>
              <c:extLst>
                <c:ext xmlns:c15="http://schemas.microsoft.com/office/drawing/2012/chart" uri="{CE6537A1-D6FC-4f65-9D91-7224C49458BB}">
                  <c15:layout/>
                </c:ext>
              </c:extLst>
            </c:dLbl>
            <c:dLbl>
              <c:idx val="9"/>
              <c:layout>
                <c:manualLayout>
                  <c:x val="3.2675286510161737E-3"/>
                  <c:y val="3.4110286883627162E-3"/>
                </c:manualLayout>
              </c:layout>
              <c:showLegendKey val="0"/>
              <c:showVal val="1"/>
              <c:showCatName val="0"/>
              <c:showSerName val="0"/>
              <c:showPercent val="0"/>
              <c:showBubbleSize val="0"/>
              <c:extLst>
                <c:ext xmlns:c15="http://schemas.microsoft.com/office/drawing/2012/chart" uri="{CE6537A1-D6FC-4f65-9D91-7224C49458BB}">
                  <c15:layout/>
                </c:ext>
              </c:extLst>
            </c:dLbl>
            <c:dLbl>
              <c:idx val="10"/>
              <c:layout>
                <c:manualLayout>
                  <c:x val="6.5350573020324671E-3"/>
                  <c:y val="1.0233086065088336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11"/>
              <c:layout>
                <c:manualLayout>
                  <c:x val="3.2675286510162336E-3"/>
                  <c:y val="6.8220573767255573E-3"/>
                </c:manualLayout>
              </c:layout>
              <c:showLegendKey val="0"/>
              <c:showVal val="1"/>
              <c:showCatName val="0"/>
              <c:showSerName val="0"/>
              <c:showPercent val="0"/>
              <c:showBubbleSize val="0"/>
              <c:extLst>
                <c:ext xmlns:c15="http://schemas.microsoft.com/office/drawing/2012/chart" uri="{CE6537A1-D6FC-4f65-9D91-7224C49458BB}">
                  <c15:layout/>
                </c:ext>
              </c:extLst>
            </c:dLbl>
            <c:dLbl>
              <c:idx val="13"/>
              <c:layout>
                <c:manualLayout>
                  <c:x val="3.2675286510162336E-3"/>
                  <c:y val="0"/>
                </c:manualLayout>
              </c:layout>
              <c:showLegendKey val="0"/>
              <c:showVal val="1"/>
              <c:showCatName val="0"/>
              <c:showSerName val="0"/>
              <c:showPercent val="0"/>
              <c:showBubbleSize val="0"/>
              <c:extLst>
                <c:ext xmlns:c15="http://schemas.microsoft.com/office/drawing/2012/chart" uri="{CE6537A1-D6FC-4f65-9D91-7224C49458BB}">
                  <c15:layout/>
                </c:ext>
              </c:extLst>
            </c:dLbl>
            <c:dLbl>
              <c:idx val="14"/>
              <c:layout>
                <c:manualLayout>
                  <c:x val="4.9012929765243508E-3"/>
                  <c:y val="0"/>
                </c:manualLayout>
              </c:layout>
              <c:showLegendKey val="0"/>
              <c:showVal val="1"/>
              <c:showCatName val="0"/>
              <c:showSerName val="0"/>
              <c:showPercent val="0"/>
              <c:showBubbleSize val="0"/>
              <c:extLst>
                <c:ext xmlns:c15="http://schemas.microsoft.com/office/drawing/2012/chart" uri="{CE6537A1-D6FC-4f65-9D91-7224C49458BB}">
                  <c15:layout/>
                </c:ext>
              </c:extLst>
            </c:dLbl>
            <c:dLbl>
              <c:idx val="15"/>
              <c:layout>
                <c:manualLayout>
                  <c:x val="3.2675286510162336E-3"/>
                  <c:y val="0"/>
                </c:manualLayout>
              </c:layout>
              <c:showLegendKey val="0"/>
              <c:showVal val="1"/>
              <c:showCatName val="0"/>
              <c:showSerName val="0"/>
              <c:showPercent val="0"/>
              <c:showBubbleSize val="0"/>
              <c:extLst>
                <c:ext xmlns:c15="http://schemas.microsoft.com/office/drawing/2012/chart" uri="{CE6537A1-D6FC-4f65-9D91-7224C49458BB}">
                  <c15:layout/>
                </c:ext>
              </c:extLst>
            </c:dLbl>
            <c:dLbl>
              <c:idx val="16"/>
              <c:layout>
                <c:manualLayout>
                  <c:x val="3.2675286510161139E-3"/>
                  <c:y val="3.4110286883627786E-3"/>
                </c:manualLayout>
              </c:layout>
              <c:showLegendKey val="0"/>
              <c:showVal val="1"/>
              <c:showCatName val="0"/>
              <c:showSerName val="0"/>
              <c:showPercent val="0"/>
              <c:showBubbleSize val="0"/>
              <c:extLst>
                <c:ext xmlns:c15="http://schemas.microsoft.com/office/drawing/2012/chart" uri="{CE6537A1-D6FC-4f65-9D91-7224C49458BB}">
                  <c15:layout/>
                </c:ext>
              </c:extLst>
            </c:dLbl>
            <c:dLbl>
              <c:idx val="17"/>
              <c:layout>
                <c:manualLayout>
                  <c:x val="1.6337643255081168E-3"/>
                  <c:y val="6.8220573767255573E-3"/>
                </c:manualLayout>
              </c:layout>
              <c:showLegendKey val="0"/>
              <c:showVal val="1"/>
              <c:showCatName val="0"/>
              <c:showSerName val="0"/>
              <c:showPercent val="0"/>
              <c:showBubbleSize val="0"/>
              <c:extLst>
                <c:ext xmlns:c15="http://schemas.microsoft.com/office/drawing/2012/chart" uri="{CE6537A1-D6FC-4f65-9D91-7224C49458BB}">
                  <c15:layout/>
                </c:ext>
              </c:extLst>
            </c:dLbl>
            <c:dLbl>
              <c:idx val="19"/>
              <c:layout>
                <c:manualLayout>
                  <c:x val="3.2675286510162336E-3"/>
                  <c:y val="3.4110286883627786E-3"/>
                </c:manualLayout>
              </c:layout>
              <c:showLegendKey val="0"/>
              <c:showVal val="1"/>
              <c:showCatName val="0"/>
              <c:showSerName val="0"/>
              <c:showPercent val="0"/>
              <c:showBubbleSize val="0"/>
              <c:extLst>
                <c:ext xmlns:c15="http://schemas.microsoft.com/office/drawing/2012/chart" uri="{CE6537A1-D6FC-4f65-9D91-7224C49458BB}">
                  <c15:layout/>
                </c:ext>
              </c:extLst>
            </c:dLbl>
            <c:dLbl>
              <c:idx val="20"/>
              <c:layout>
                <c:manualLayout>
                  <c:x val="6.5350573020324671E-3"/>
                  <c:y val="1.0233086065088336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21"/>
              <c:layout>
                <c:manualLayout>
                  <c:x val="4.9012929765243508E-3"/>
                  <c:y val="6.2534803545930744E-17"/>
                </c:manualLayout>
              </c:layout>
              <c:showLegendKey val="0"/>
              <c:showVal val="1"/>
              <c:showCatName val="0"/>
              <c:showSerName val="0"/>
              <c:showPercent val="0"/>
              <c:showBubbleSize val="0"/>
              <c:extLst>
                <c:ext xmlns:c15="http://schemas.microsoft.com/office/drawing/2012/chart" uri="{CE6537A1-D6FC-4f65-9D91-7224C49458BB}">
                  <c15:layout/>
                </c:ext>
              </c:extLst>
            </c:dLbl>
            <c:dLbl>
              <c:idx val="22"/>
              <c:layout>
                <c:manualLayout>
                  <c:x val="1.6337643255079971E-3"/>
                  <c:y val="1.0233086065088274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23"/>
              <c:layout>
                <c:manualLayout>
                  <c:x val="3.2675286510162336E-3"/>
                  <c:y val="6.8220573767255573E-3"/>
                </c:manualLayout>
              </c:layout>
              <c:showLegendKey val="0"/>
              <c:showVal val="1"/>
              <c:showCatName val="0"/>
              <c:showSerName val="0"/>
              <c:showPercent val="0"/>
              <c:showBubbleSize val="0"/>
              <c:extLst>
                <c:ext xmlns:c15="http://schemas.microsoft.com/office/drawing/2012/chart" uri="{CE6537A1-D6FC-4f65-9D91-7224C49458BB}">
                  <c15:layout/>
                </c:ext>
              </c:extLst>
            </c:dLbl>
            <c:dLbl>
              <c:idx val="24"/>
              <c:layout>
                <c:manualLayout>
                  <c:x val="3.2675286510162336E-3"/>
                  <c:y val="6.8220573767254948E-3"/>
                </c:manualLayout>
              </c:layout>
              <c:showLegendKey val="0"/>
              <c:showVal val="1"/>
              <c:showCatName val="0"/>
              <c:showSerName val="0"/>
              <c:showPercent val="0"/>
              <c:showBubbleSize val="0"/>
              <c:extLst>
                <c:ext xmlns:c15="http://schemas.microsoft.com/office/drawing/2012/chart" uri="{CE6537A1-D6FC-4f65-9D91-7224C49458BB}">
                  <c15:layout/>
                </c:ext>
              </c:extLst>
            </c:dLbl>
            <c:dLbl>
              <c:idx val="25"/>
              <c:layout>
                <c:manualLayout>
                  <c:x val="4.9012929765243508E-3"/>
                  <c:y val="1.0233086065088336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26"/>
              <c:layout>
                <c:manualLayout>
                  <c:x val="4.9012929765243508E-3"/>
                  <c:y val="-3.4110286883627786E-3"/>
                </c:manualLayout>
              </c:layout>
              <c:showLegendKey val="0"/>
              <c:showVal val="1"/>
              <c:showCatName val="0"/>
              <c:showSerName val="0"/>
              <c:showPercent val="0"/>
              <c:showBubbleSize val="0"/>
              <c:extLst>
                <c:ext xmlns:c15="http://schemas.microsoft.com/office/drawing/2012/chart" uri="{CE6537A1-D6FC-4f65-9D91-7224C49458BB}">
                  <c15:layout/>
                </c:ext>
              </c:extLst>
            </c:dLbl>
            <c:dLbl>
              <c:idx val="27"/>
              <c:layout>
                <c:manualLayout>
                  <c:x val="4.9012929765243508E-3"/>
                  <c:y val="-6.2534803545930744E-17"/>
                </c:manualLayout>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wrap="square" lIns="38100" tIns="19050" rIns="38100" bIns="19050" anchor="ctr">
                <a:spAutoFit/>
              </a:bodyPr>
              <a:lstStyle/>
              <a:p>
                <a:pPr>
                  <a:defRPr sz="900">
                    <a:solidFill>
                      <a:srgbClr val="FF0000"/>
                    </a:solidFill>
                  </a:defRPr>
                </a:pPr>
                <a:endParaRPr lang="es-E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EPMS!$B$47:$B$74</c:f>
              <c:strCache>
                <c:ptCount val="28"/>
                <c:pt idx="0">
                  <c:v>Arauca</c:v>
                </c:pt>
                <c:pt idx="1">
                  <c:v>Barranquilla</c:v>
                </c:pt>
                <c:pt idx="2">
                  <c:v>Tunja</c:v>
                </c:pt>
                <c:pt idx="3">
                  <c:v>Buga</c:v>
                </c:pt>
                <c:pt idx="4">
                  <c:v>Manizales</c:v>
                </c:pt>
                <c:pt idx="5">
                  <c:v>Florencia</c:v>
                </c:pt>
                <c:pt idx="6">
                  <c:v>Yopal</c:v>
                </c:pt>
                <c:pt idx="7">
                  <c:v>Popayán</c:v>
                </c:pt>
                <c:pt idx="8">
                  <c:v>Valledupar</c:v>
                </c:pt>
                <c:pt idx="9">
                  <c:v>Quibdó</c:v>
                </c:pt>
                <c:pt idx="10">
                  <c:v>Montería</c:v>
                </c:pt>
                <c:pt idx="11">
                  <c:v>Riohacha</c:v>
                </c:pt>
                <c:pt idx="12">
                  <c:v>Neiva</c:v>
                </c:pt>
                <c:pt idx="13">
                  <c:v>Pamplona</c:v>
                </c:pt>
                <c:pt idx="14">
                  <c:v>S. Marta</c:v>
                </c:pt>
                <c:pt idx="15">
                  <c:v>Villavicencio</c:v>
                </c:pt>
                <c:pt idx="16">
                  <c:v>Pasto</c:v>
                </c:pt>
                <c:pt idx="17">
                  <c:v>Cúcuta</c:v>
                </c:pt>
                <c:pt idx="18">
                  <c:v>Armenia</c:v>
                </c:pt>
                <c:pt idx="19">
                  <c:v>Pereira</c:v>
                </c:pt>
                <c:pt idx="20">
                  <c:v>Bucaramanga</c:v>
                </c:pt>
                <c:pt idx="21">
                  <c:v>Sincelejo</c:v>
                </c:pt>
                <c:pt idx="22">
                  <c:v>S. Gil</c:v>
                </c:pt>
                <c:pt idx="23">
                  <c:v>Ibagué</c:v>
                </c:pt>
                <c:pt idx="24">
                  <c:v>Cali</c:v>
                </c:pt>
                <c:pt idx="25">
                  <c:v>Mocoa</c:v>
                </c:pt>
                <c:pt idx="26">
                  <c:v>Acacías</c:v>
                </c:pt>
                <c:pt idx="27">
                  <c:v>Zipaquirá</c:v>
                </c:pt>
              </c:strCache>
            </c:strRef>
          </c:cat>
          <c:val>
            <c:numRef>
              <c:f>EPMS!$D$47:$D$74</c:f>
              <c:numCache>
                <c:formatCode>0</c:formatCode>
                <c:ptCount val="28"/>
                <c:pt idx="0">
                  <c:v>308</c:v>
                </c:pt>
                <c:pt idx="1">
                  <c:v>487</c:v>
                </c:pt>
                <c:pt idx="2">
                  <c:v>201</c:v>
                </c:pt>
                <c:pt idx="3">
                  <c:v>372</c:v>
                </c:pt>
                <c:pt idx="4">
                  <c:v>568</c:v>
                </c:pt>
                <c:pt idx="5">
                  <c:v>545</c:v>
                </c:pt>
                <c:pt idx="6">
                  <c:v>407</c:v>
                </c:pt>
                <c:pt idx="7">
                  <c:v>399</c:v>
                </c:pt>
                <c:pt idx="8">
                  <c:v>334</c:v>
                </c:pt>
                <c:pt idx="9">
                  <c:v>202</c:v>
                </c:pt>
                <c:pt idx="10">
                  <c:v>487</c:v>
                </c:pt>
                <c:pt idx="11">
                  <c:v>236</c:v>
                </c:pt>
                <c:pt idx="12">
                  <c:v>1141</c:v>
                </c:pt>
                <c:pt idx="13">
                  <c:v>75</c:v>
                </c:pt>
                <c:pt idx="14">
                  <c:v>530</c:v>
                </c:pt>
                <c:pt idx="15">
                  <c:v>569</c:v>
                </c:pt>
                <c:pt idx="16">
                  <c:v>460</c:v>
                </c:pt>
                <c:pt idx="17">
                  <c:v>261</c:v>
                </c:pt>
                <c:pt idx="18">
                  <c:v>572</c:v>
                </c:pt>
                <c:pt idx="19">
                  <c:v>443</c:v>
                </c:pt>
                <c:pt idx="20">
                  <c:v>239</c:v>
                </c:pt>
                <c:pt idx="21">
                  <c:v>275</c:v>
                </c:pt>
                <c:pt idx="22">
                  <c:v>420</c:v>
                </c:pt>
                <c:pt idx="23">
                  <c:v>542</c:v>
                </c:pt>
                <c:pt idx="24">
                  <c:v>548</c:v>
                </c:pt>
                <c:pt idx="25">
                  <c:v>387</c:v>
                </c:pt>
                <c:pt idx="26">
                  <c:v>485</c:v>
                </c:pt>
                <c:pt idx="27">
                  <c:v>324</c:v>
                </c:pt>
              </c:numCache>
            </c:numRef>
          </c:val>
        </c:ser>
        <c:dLbls>
          <c:showLegendKey val="0"/>
          <c:showVal val="1"/>
          <c:showCatName val="0"/>
          <c:showSerName val="0"/>
          <c:showPercent val="0"/>
          <c:showBubbleSize val="0"/>
        </c:dLbls>
        <c:gapWidth val="75"/>
        <c:axId val="137204736"/>
        <c:axId val="111068288"/>
      </c:barChart>
      <c:catAx>
        <c:axId val="137204736"/>
        <c:scaling>
          <c:orientation val="minMax"/>
        </c:scaling>
        <c:delete val="0"/>
        <c:axPos val="b"/>
        <c:numFmt formatCode="General" sourceLinked="0"/>
        <c:majorTickMark val="none"/>
        <c:minorTickMark val="none"/>
        <c:tickLblPos val="nextTo"/>
        <c:crossAx val="111068288"/>
        <c:crosses val="autoZero"/>
        <c:auto val="1"/>
        <c:lblAlgn val="ctr"/>
        <c:lblOffset val="100"/>
        <c:noMultiLvlLbl val="0"/>
      </c:catAx>
      <c:valAx>
        <c:axId val="111068288"/>
        <c:scaling>
          <c:orientation val="minMax"/>
        </c:scaling>
        <c:delete val="0"/>
        <c:axPos val="l"/>
        <c:numFmt formatCode="0" sourceLinked="1"/>
        <c:majorTickMark val="none"/>
        <c:minorTickMark val="none"/>
        <c:tickLblPos val="nextTo"/>
        <c:crossAx val="137204736"/>
        <c:crosses val="autoZero"/>
        <c:crossBetween val="between"/>
      </c:valAx>
    </c:plotArea>
    <c:legend>
      <c:legendPos val="b"/>
      <c:layout/>
      <c:overlay val="0"/>
    </c:legend>
    <c:plotVisOnly val="1"/>
    <c:dispBlanksAs val="gap"/>
    <c:showDLblsOverMax val="0"/>
  </c:chart>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5.2584258364569134E-2"/>
          <c:y val="3.1121390353126419E-2"/>
          <c:w val="0.92996966580736729"/>
          <c:h val="0.75420652766904639"/>
        </c:manualLayout>
      </c:layout>
      <c:barChart>
        <c:barDir val="col"/>
        <c:grouping val="clustered"/>
        <c:varyColors val="0"/>
        <c:ser>
          <c:idx val="0"/>
          <c:order val="0"/>
          <c:tx>
            <c:strRef>
              <c:f>'P-Cto'!$D$104</c:f>
              <c:strCache>
                <c:ptCount val="1"/>
                <c:pt idx="0">
                  <c:v>INGRESOS EFECTIVOS</c:v>
                </c:pt>
              </c:strCache>
            </c:strRef>
          </c:tx>
          <c:invertIfNegative val="0"/>
          <c:dPt>
            <c:idx val="16"/>
            <c:invertIfNegative val="0"/>
            <c:bubble3D val="0"/>
            <c:spPr>
              <a:solidFill>
                <a:srgbClr val="00B050"/>
              </a:solidFill>
            </c:spPr>
          </c:dPt>
          <c:dLbls>
            <c:dLbl>
              <c:idx val="1"/>
              <c:layout>
                <c:manualLayout>
                  <c:x val="-7.1073205401563609E-3"/>
                  <c:y val="5.3067987822777154E-3"/>
                </c:manualLayout>
              </c:layout>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5.6858564321251017E-3"/>
                  <c:y val="7.9601981734165241E-3"/>
                </c:manualLayout>
              </c:layout>
              <c:showLegendKey val="0"/>
              <c:showVal val="1"/>
              <c:showCatName val="0"/>
              <c:showSerName val="0"/>
              <c:showPercent val="0"/>
              <c:showBubbleSize val="0"/>
              <c:extLst>
                <c:ext xmlns:c15="http://schemas.microsoft.com/office/drawing/2012/chart" uri="{CE6537A1-D6FC-4f65-9D91-7224C49458BB}">
                  <c15:layout/>
                </c:ext>
              </c:extLst>
            </c:dLbl>
            <c:dLbl>
              <c:idx val="3"/>
              <c:layout>
                <c:manualLayout>
                  <c:x val="-2.8429282160625444E-3"/>
                  <c:y val="1.5920396346833145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5"/>
              <c:layout>
                <c:manualLayout>
                  <c:x val="2.839228887790209E-3"/>
                  <c:y val="-1.0497312047838973E-16"/>
                </c:manualLayout>
              </c:layout>
              <c:showLegendKey val="0"/>
              <c:showVal val="1"/>
              <c:showCatName val="0"/>
              <c:showSerName val="0"/>
              <c:showPercent val="0"/>
              <c:showBubbleSize val="0"/>
              <c:extLst>
                <c:ext xmlns:c15="http://schemas.microsoft.com/office/drawing/2012/chart" uri="{CE6537A1-D6FC-4f65-9D91-7224C49458BB}">
                  <c15:layout/>
                </c:ext>
              </c:extLst>
            </c:dLbl>
            <c:dLbl>
              <c:idx val="6"/>
              <c:layout>
                <c:manualLayout>
                  <c:x val="-1.4214641080312722E-3"/>
                  <c:y val="1.0613597564555479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13"/>
              <c:layout>
                <c:manualLayout>
                  <c:x val="2.8429282160625964E-3"/>
                  <c:y val="-4.8645093551940632E-17"/>
                </c:manualLayout>
              </c:layout>
              <c:showLegendKey val="0"/>
              <c:showVal val="1"/>
              <c:showCatName val="0"/>
              <c:showSerName val="0"/>
              <c:showPercent val="0"/>
              <c:showBubbleSize val="0"/>
              <c:extLst>
                <c:ext xmlns:c15="http://schemas.microsoft.com/office/drawing/2012/chart" uri="{CE6537A1-D6FC-4f65-9D91-7224C49458BB}">
                  <c15:layout/>
                </c:ext>
              </c:extLst>
            </c:dLbl>
            <c:dLbl>
              <c:idx val="15"/>
              <c:layout>
                <c:manualLayout>
                  <c:x val="4.2643923240938165E-3"/>
                  <c:y val="7.9601981734165727E-3"/>
                </c:manualLayout>
              </c:layout>
              <c:showLegendKey val="0"/>
              <c:showVal val="1"/>
              <c:showCatName val="0"/>
              <c:showSerName val="0"/>
              <c:showPercent val="0"/>
              <c:showBubbleSize val="0"/>
              <c:extLst>
                <c:ext xmlns:c15="http://schemas.microsoft.com/office/drawing/2012/chart" uri="{CE6537A1-D6FC-4f65-9D91-7224C49458BB}">
                  <c15:layout/>
                </c:ext>
              </c:extLst>
            </c:dLbl>
            <c:dLbl>
              <c:idx val="17"/>
              <c:layout>
                <c:manualLayout>
                  <c:x val="-5.6747690136396923E-3"/>
                  <c:y val="7.9600902163094421E-3"/>
                </c:manualLayout>
              </c:layout>
              <c:showLegendKey val="0"/>
              <c:showVal val="1"/>
              <c:showCatName val="0"/>
              <c:showSerName val="0"/>
              <c:showPercent val="0"/>
              <c:showBubbleSize val="0"/>
              <c:extLst>
                <c:ext xmlns:c15="http://schemas.microsoft.com/office/drawing/2012/chart" uri="{CE6537A1-D6FC-4f65-9D91-7224C49458BB}">
                  <c15:layout/>
                </c:ext>
              </c:extLst>
            </c:dLbl>
            <c:dLbl>
              <c:idx val="22"/>
              <c:layout>
                <c:manualLayout>
                  <c:x val="-7.0980722194755232E-3"/>
                  <c:y val="0"/>
                </c:manualLayout>
              </c:layout>
              <c:showLegendKey val="0"/>
              <c:showVal val="1"/>
              <c:showCatName val="0"/>
              <c:showSerName val="0"/>
              <c:showPercent val="0"/>
              <c:showBubbleSize val="0"/>
              <c:extLst>
                <c:ext xmlns:c15="http://schemas.microsoft.com/office/drawing/2012/chart" uri="{CE6537A1-D6FC-4f65-9D91-7224C49458BB}">
                  <c15:layout/>
                </c:ext>
              </c:extLst>
            </c:dLbl>
            <c:dLbl>
              <c:idx val="23"/>
              <c:layout>
                <c:manualLayout>
                  <c:x val="0"/>
                  <c:y val="1.0613597564555382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24"/>
              <c:layout>
                <c:manualLayout>
                  <c:x val="-2.8392288877903131E-3"/>
                  <c:y val="2.8629363582772715E-3"/>
                </c:manualLayout>
              </c:layout>
              <c:showLegendKey val="0"/>
              <c:showVal val="1"/>
              <c:showCatName val="0"/>
              <c:showSerName val="0"/>
              <c:showPercent val="0"/>
              <c:showBubbleSize val="0"/>
              <c:extLst>
                <c:ext xmlns:c15="http://schemas.microsoft.com/office/drawing/2012/chart" uri="{CE6537A1-D6FC-4f65-9D91-7224C49458BB}">
                  <c15:layout/>
                </c:ext>
              </c:extLst>
            </c:dLbl>
            <c:dLbl>
              <c:idx val="28"/>
              <c:layout>
                <c:manualLayout>
                  <c:x val="2.8429282160624403E-3"/>
                  <c:y val="5.3067987822776183E-3"/>
                </c:manualLayout>
              </c:layout>
              <c:showLegendKey val="0"/>
              <c:showVal val="1"/>
              <c:showCatName val="0"/>
              <c:showSerName val="0"/>
              <c:showPercent val="0"/>
              <c:showBubbleSize val="0"/>
              <c:extLst>
                <c:ext xmlns:c15="http://schemas.microsoft.com/office/drawing/2012/chart" uri="{CE6537A1-D6FC-4f65-9D91-7224C49458BB}">
                  <c15:layout/>
                </c:ext>
              </c:extLst>
            </c:dLbl>
            <c:dLbl>
              <c:idx val="29"/>
              <c:layout>
                <c:manualLayout>
                  <c:x val="-4.2643923240938165E-3"/>
                  <c:y val="2.6533993911389063E-3"/>
                </c:manualLayout>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wrap="square" lIns="38100" tIns="19050" rIns="38100" bIns="19050" anchor="ctr">
                <a:spAutoFit/>
              </a:bodyPr>
              <a:lstStyle/>
              <a:p>
                <a:pPr>
                  <a:defRPr sz="800">
                    <a:solidFill>
                      <a:schemeClr val="accent1">
                        <a:lumMod val="75000"/>
                      </a:schemeClr>
                    </a:solidFill>
                  </a:defRPr>
                </a:pPr>
                <a:endParaRPr lang="es-E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'P-Cto'!$C$105:$C$134</c:f>
              <c:strCache>
                <c:ptCount val="30"/>
                <c:pt idx="0">
                  <c:v>Arauca</c:v>
                </c:pt>
                <c:pt idx="1">
                  <c:v>Barranquilla</c:v>
                </c:pt>
                <c:pt idx="2">
                  <c:v>Cartagena</c:v>
                </c:pt>
                <c:pt idx="3">
                  <c:v>Cartago</c:v>
                </c:pt>
                <c:pt idx="4">
                  <c:v>Tunja</c:v>
                </c:pt>
                <c:pt idx="5">
                  <c:v>Buenaventura</c:v>
                </c:pt>
                <c:pt idx="6">
                  <c:v>Buga</c:v>
                </c:pt>
                <c:pt idx="7">
                  <c:v>Manizales</c:v>
                </c:pt>
                <c:pt idx="8">
                  <c:v>Florencia</c:v>
                </c:pt>
                <c:pt idx="9">
                  <c:v>Girardot</c:v>
                </c:pt>
                <c:pt idx="10">
                  <c:v>Yopal</c:v>
                </c:pt>
                <c:pt idx="11">
                  <c:v>Popayán</c:v>
                </c:pt>
                <c:pt idx="12">
                  <c:v>Valledupar</c:v>
                </c:pt>
                <c:pt idx="13">
                  <c:v>Quibdó</c:v>
                </c:pt>
                <c:pt idx="14">
                  <c:v>Montería</c:v>
                </c:pt>
                <c:pt idx="15">
                  <c:v>Riohacha</c:v>
                </c:pt>
                <c:pt idx="16">
                  <c:v>Neiva</c:v>
                </c:pt>
                <c:pt idx="17">
                  <c:v>Pamplona</c:v>
                </c:pt>
                <c:pt idx="18">
                  <c:v>S. Marta</c:v>
                </c:pt>
                <c:pt idx="19">
                  <c:v>Villavicencio*</c:v>
                </c:pt>
                <c:pt idx="20">
                  <c:v>Pasto</c:v>
                </c:pt>
                <c:pt idx="21">
                  <c:v>Cúcuta**</c:v>
                </c:pt>
                <c:pt idx="22">
                  <c:v>Armenia</c:v>
                </c:pt>
                <c:pt idx="23">
                  <c:v>Pereira</c:v>
                </c:pt>
                <c:pt idx="24">
                  <c:v>Bucaramanga***</c:v>
                </c:pt>
                <c:pt idx="25">
                  <c:v>Sincelejo</c:v>
                </c:pt>
                <c:pt idx="26">
                  <c:v>Ibagué****</c:v>
                </c:pt>
                <c:pt idx="27">
                  <c:v>Cali*****</c:v>
                </c:pt>
                <c:pt idx="28">
                  <c:v>Mocoa</c:v>
                </c:pt>
                <c:pt idx="29">
                  <c:v>Tulúa</c:v>
                </c:pt>
              </c:strCache>
            </c:strRef>
          </c:cat>
          <c:val>
            <c:numRef>
              <c:f>'P-Cto'!$D$105:$D$134</c:f>
              <c:numCache>
                <c:formatCode>0</c:formatCode>
                <c:ptCount val="30"/>
                <c:pt idx="0">
                  <c:v>258</c:v>
                </c:pt>
                <c:pt idx="1">
                  <c:v>505</c:v>
                </c:pt>
                <c:pt idx="2">
                  <c:v>651</c:v>
                </c:pt>
                <c:pt idx="3">
                  <c:v>335</c:v>
                </c:pt>
                <c:pt idx="4">
                  <c:v>250</c:v>
                </c:pt>
                <c:pt idx="5">
                  <c:v>221</c:v>
                </c:pt>
                <c:pt idx="6">
                  <c:v>383</c:v>
                </c:pt>
                <c:pt idx="7">
                  <c:v>380</c:v>
                </c:pt>
                <c:pt idx="8">
                  <c:v>867</c:v>
                </c:pt>
                <c:pt idx="9">
                  <c:v>400</c:v>
                </c:pt>
                <c:pt idx="10">
                  <c:v>264</c:v>
                </c:pt>
                <c:pt idx="11">
                  <c:v>457</c:v>
                </c:pt>
                <c:pt idx="12">
                  <c:v>501</c:v>
                </c:pt>
                <c:pt idx="13">
                  <c:v>396</c:v>
                </c:pt>
                <c:pt idx="14">
                  <c:v>432</c:v>
                </c:pt>
                <c:pt idx="15">
                  <c:v>355</c:v>
                </c:pt>
                <c:pt idx="16">
                  <c:v>536</c:v>
                </c:pt>
                <c:pt idx="17">
                  <c:v>410</c:v>
                </c:pt>
                <c:pt idx="18">
                  <c:v>445</c:v>
                </c:pt>
                <c:pt idx="19">
                  <c:v>688</c:v>
                </c:pt>
                <c:pt idx="20">
                  <c:v>552</c:v>
                </c:pt>
                <c:pt idx="21">
                  <c:v>793</c:v>
                </c:pt>
                <c:pt idx="22">
                  <c:v>412</c:v>
                </c:pt>
                <c:pt idx="23">
                  <c:v>402</c:v>
                </c:pt>
                <c:pt idx="24">
                  <c:v>521</c:v>
                </c:pt>
                <c:pt idx="25">
                  <c:v>371</c:v>
                </c:pt>
                <c:pt idx="26">
                  <c:v>495</c:v>
                </c:pt>
                <c:pt idx="27">
                  <c:v>363</c:v>
                </c:pt>
                <c:pt idx="28">
                  <c:v>309</c:v>
                </c:pt>
                <c:pt idx="29">
                  <c:v>398</c:v>
                </c:pt>
              </c:numCache>
            </c:numRef>
          </c:val>
        </c:ser>
        <c:ser>
          <c:idx val="1"/>
          <c:order val="1"/>
          <c:tx>
            <c:strRef>
              <c:f>'P-Cto'!$E$104</c:f>
              <c:strCache>
                <c:ptCount val="1"/>
                <c:pt idx="0">
                  <c:v>EGRESOS EFECTIVOS</c:v>
                </c:pt>
              </c:strCache>
            </c:strRef>
          </c:tx>
          <c:invertIfNegative val="0"/>
          <c:dPt>
            <c:idx val="16"/>
            <c:invertIfNegative val="0"/>
            <c:bubble3D val="0"/>
            <c:spPr>
              <a:solidFill>
                <a:srgbClr val="FFC000"/>
              </a:solidFill>
            </c:spPr>
          </c:dPt>
          <c:dLbls>
            <c:dLbl>
              <c:idx val="0"/>
              <c:layout>
                <c:manualLayout>
                  <c:x val="4.2643923240938105E-3"/>
                  <c:y val="0"/>
                </c:manualLayout>
              </c:layout>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4.2643923240937905E-3"/>
                  <c:y val="7.9601981734165241E-3"/>
                </c:manualLayout>
              </c:layout>
              <c:showLegendKey val="0"/>
              <c:showVal val="1"/>
              <c:showCatName val="0"/>
              <c:showSerName val="0"/>
              <c:showPercent val="0"/>
              <c:showBubbleSize val="0"/>
              <c:extLst>
                <c:ext xmlns:c15="http://schemas.microsoft.com/office/drawing/2012/chart" uri="{CE6537A1-D6FC-4f65-9D91-7224C49458BB}">
                  <c15:layout/>
                </c:ext>
              </c:extLst>
            </c:dLbl>
            <c:dLbl>
              <c:idx val="3"/>
              <c:layout>
                <c:manualLayout>
                  <c:x val="5.6858564321250887E-3"/>
                  <c:y val="0"/>
                </c:manualLayout>
              </c:layout>
              <c:showLegendKey val="0"/>
              <c:showVal val="1"/>
              <c:showCatName val="0"/>
              <c:showSerName val="0"/>
              <c:showPercent val="0"/>
              <c:showBubbleSize val="0"/>
              <c:extLst>
                <c:ext xmlns:c15="http://schemas.microsoft.com/office/drawing/2012/chart" uri="{CE6537A1-D6FC-4f65-9D91-7224C49458BB}">
                  <c15:layout/>
                </c:ext>
              </c:extLst>
            </c:dLbl>
            <c:dLbl>
              <c:idx val="4"/>
              <c:layout>
                <c:manualLayout>
                  <c:x val="4.2643923240938165E-3"/>
                  <c:y val="2.6533993911388577E-3"/>
                </c:manualLayout>
              </c:layout>
              <c:showLegendKey val="0"/>
              <c:showVal val="1"/>
              <c:showCatName val="0"/>
              <c:showSerName val="0"/>
              <c:showPercent val="0"/>
              <c:showBubbleSize val="0"/>
              <c:extLst>
                <c:ext xmlns:c15="http://schemas.microsoft.com/office/drawing/2012/chart" uri="{CE6537A1-D6FC-4f65-9D91-7224C49458BB}">
                  <c15:layout/>
                </c:ext>
              </c:extLst>
            </c:dLbl>
            <c:dLbl>
              <c:idx val="5"/>
              <c:layout>
                <c:manualLayout>
                  <c:x val="4.2643923240938165E-3"/>
                  <c:y val="5.3067987822777154E-3"/>
                </c:manualLayout>
              </c:layout>
              <c:showLegendKey val="0"/>
              <c:showVal val="1"/>
              <c:showCatName val="0"/>
              <c:showSerName val="0"/>
              <c:showPercent val="0"/>
              <c:showBubbleSize val="0"/>
              <c:extLst>
                <c:ext xmlns:c15="http://schemas.microsoft.com/office/drawing/2012/chart" uri="{CE6537A1-D6FC-4f65-9D91-7224C49458BB}">
                  <c15:layout/>
                </c:ext>
              </c:extLst>
            </c:dLbl>
            <c:dLbl>
              <c:idx val="6"/>
              <c:layout>
                <c:manualLayout>
                  <c:x val="7.1073205401563089E-3"/>
                  <c:y val="-5.306798782277764E-3"/>
                </c:manualLayout>
              </c:layout>
              <c:showLegendKey val="0"/>
              <c:showVal val="1"/>
              <c:showCatName val="0"/>
              <c:showSerName val="0"/>
              <c:showPercent val="0"/>
              <c:showBubbleSize val="0"/>
              <c:extLst>
                <c:ext xmlns:c15="http://schemas.microsoft.com/office/drawing/2012/chart" uri="{CE6537A1-D6FC-4f65-9D91-7224C49458BB}">
                  <c15:layout/>
                </c:ext>
              </c:extLst>
            </c:dLbl>
            <c:dLbl>
              <c:idx val="7"/>
              <c:layout>
                <c:manualLayout>
                  <c:x val="4.2643923240938165E-3"/>
                  <c:y val="1.3266996955694289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8"/>
              <c:layout>
                <c:manualLayout>
                  <c:x val="5.6858564321250887E-3"/>
                  <c:y val="5.3067987822777154E-3"/>
                </c:manualLayout>
              </c:layout>
              <c:showLegendKey val="0"/>
              <c:showVal val="1"/>
              <c:showCatName val="0"/>
              <c:showSerName val="0"/>
              <c:showPercent val="0"/>
              <c:showBubbleSize val="0"/>
              <c:extLst>
                <c:ext xmlns:c15="http://schemas.microsoft.com/office/drawing/2012/chart" uri="{CE6537A1-D6FC-4f65-9D91-7224C49458BB}">
                  <c15:layout/>
                </c:ext>
              </c:extLst>
            </c:dLbl>
            <c:dLbl>
              <c:idx val="14"/>
              <c:layout>
                <c:manualLayout>
                  <c:x val="7.1072086138486423E-3"/>
                  <c:y val="2.6533993911388577E-3"/>
                </c:manualLayout>
              </c:layout>
              <c:showLegendKey val="0"/>
              <c:showVal val="1"/>
              <c:showCatName val="0"/>
              <c:showSerName val="0"/>
              <c:showPercent val="0"/>
              <c:showBubbleSize val="0"/>
              <c:extLst>
                <c:ext xmlns:c15="http://schemas.microsoft.com/office/drawing/2012/chart" uri="{CE6537A1-D6FC-4f65-9D91-7224C49458BB}">
                  <c15:layout/>
                </c:ext>
              </c:extLst>
            </c:dLbl>
            <c:dLbl>
              <c:idx val="16"/>
              <c:layout>
                <c:manualLayout>
                  <c:x val="2.8429282160625444E-3"/>
                  <c:y val="2.6533993911388091E-3"/>
                </c:manualLayout>
              </c:layout>
              <c:showLegendKey val="0"/>
              <c:showVal val="1"/>
              <c:showCatName val="0"/>
              <c:showSerName val="0"/>
              <c:showPercent val="0"/>
              <c:showBubbleSize val="0"/>
              <c:extLst>
                <c:ext xmlns:c15="http://schemas.microsoft.com/office/drawing/2012/chart" uri="{CE6537A1-D6FC-4f65-9D91-7224C49458BB}">
                  <c15:layout/>
                </c:ext>
              </c:extLst>
            </c:dLbl>
            <c:dLbl>
              <c:idx val="17"/>
              <c:layout>
                <c:manualLayout>
                  <c:x val="5.678457775580314E-3"/>
                  <c:y val="0"/>
                </c:manualLayout>
              </c:layout>
              <c:showLegendKey val="0"/>
              <c:showVal val="1"/>
              <c:showCatName val="0"/>
              <c:showSerName val="0"/>
              <c:showPercent val="0"/>
              <c:showBubbleSize val="0"/>
              <c:extLst>
                <c:ext xmlns:c15="http://schemas.microsoft.com/office/drawing/2012/chart" uri="{CE6537A1-D6FC-4f65-9D91-7224C49458BB}">
                  <c15:layout/>
                </c:ext>
              </c:extLst>
            </c:dLbl>
            <c:dLbl>
              <c:idx val="19"/>
              <c:layout>
                <c:manualLayout>
                  <c:x val="4.2643923240938165E-3"/>
                  <c:y val="1.3266788026608373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20"/>
              <c:layout>
                <c:manualLayout>
                  <c:x val="2.8429282160626484E-3"/>
                  <c:y val="7.9601981734165727E-3"/>
                </c:manualLayout>
              </c:layout>
              <c:showLegendKey val="0"/>
              <c:showVal val="1"/>
              <c:showCatName val="0"/>
              <c:showSerName val="0"/>
              <c:showPercent val="0"/>
              <c:showBubbleSize val="0"/>
              <c:extLst>
                <c:ext xmlns:c15="http://schemas.microsoft.com/office/drawing/2012/chart" uri="{CE6537A1-D6FC-4f65-9D91-7224C49458BB}">
                  <c15:layout/>
                </c:ext>
              </c:extLst>
            </c:dLbl>
            <c:dLbl>
              <c:idx val="21"/>
              <c:layout>
                <c:manualLayout>
                  <c:x val="4.2643923240937125E-3"/>
                  <c:y val="1.0613597564555431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22"/>
              <c:layout>
                <c:manualLayout>
                  <c:x val="2.839228887790105E-3"/>
                  <c:y val="0"/>
                </c:manualLayout>
              </c:layout>
              <c:showLegendKey val="0"/>
              <c:showVal val="1"/>
              <c:showCatName val="0"/>
              <c:showSerName val="0"/>
              <c:showPercent val="0"/>
              <c:showBubbleSize val="0"/>
              <c:extLst>
                <c:ext xmlns:c15="http://schemas.microsoft.com/office/drawing/2012/chart" uri="{CE6537A1-D6FC-4f65-9D91-7224C49458BB}">
                  <c15:layout/>
                </c:ext>
              </c:extLst>
            </c:dLbl>
            <c:dLbl>
              <c:idx val="23"/>
              <c:layout>
                <c:manualLayout>
                  <c:x val="2.8429282160625444E-3"/>
                  <c:y val="1.3266996955694338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24"/>
              <c:layout>
                <c:manualLayout>
                  <c:x val="5.6784577755805222E-3"/>
                  <c:y val="5.725872716554648E-3"/>
                </c:manualLayout>
              </c:layout>
              <c:showLegendKey val="0"/>
              <c:showVal val="1"/>
              <c:showCatName val="0"/>
              <c:showSerName val="0"/>
              <c:showPercent val="0"/>
              <c:showBubbleSize val="0"/>
              <c:extLst>
                <c:ext xmlns:c15="http://schemas.microsoft.com/office/drawing/2012/chart" uri="{CE6537A1-D6FC-4f65-9D91-7224C49458BB}">
                  <c15:layout/>
                </c:ext>
              </c:extLst>
            </c:dLbl>
            <c:dLbl>
              <c:idx val="28"/>
              <c:layout>
                <c:manualLayout>
                  <c:x val="1.4214641080312722E-3"/>
                  <c:y val="7.9601981734165727E-3"/>
                </c:manualLayout>
              </c:layout>
              <c:showLegendKey val="0"/>
              <c:showVal val="1"/>
              <c:showCatName val="0"/>
              <c:showSerName val="0"/>
              <c:showPercent val="0"/>
              <c:showBubbleSize val="0"/>
              <c:extLst>
                <c:ext xmlns:c15="http://schemas.microsoft.com/office/drawing/2012/chart" uri="{CE6537A1-D6FC-4f65-9D91-7224C49458BB}">
                  <c15:layout/>
                </c:ext>
              </c:extLst>
            </c:dLbl>
            <c:dLbl>
              <c:idx val="29"/>
              <c:layout>
                <c:manualLayout>
                  <c:x val="2.8429282160625444E-3"/>
                  <c:y val="1.5920187417747183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30"/>
              <c:layout>
                <c:manualLayout>
                  <c:x val="4.2643923240938165E-3"/>
                  <c:y val="2.6533993911388577E-3"/>
                </c:manualLayout>
              </c:layout>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wrap="square" lIns="38100" tIns="19050" rIns="38100" bIns="19050" anchor="ctr">
                <a:spAutoFit/>
              </a:bodyPr>
              <a:lstStyle/>
              <a:p>
                <a:pPr>
                  <a:defRPr sz="800">
                    <a:solidFill>
                      <a:srgbClr val="FF0000"/>
                    </a:solidFill>
                  </a:defRPr>
                </a:pPr>
                <a:endParaRPr lang="es-E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'P-Cto'!$C$105:$C$134</c:f>
              <c:strCache>
                <c:ptCount val="30"/>
                <c:pt idx="0">
                  <c:v>Arauca</c:v>
                </c:pt>
                <c:pt idx="1">
                  <c:v>Barranquilla</c:v>
                </c:pt>
                <c:pt idx="2">
                  <c:v>Cartagena</c:v>
                </c:pt>
                <c:pt idx="3">
                  <c:v>Cartago</c:v>
                </c:pt>
                <c:pt idx="4">
                  <c:v>Tunja</c:v>
                </c:pt>
                <c:pt idx="5">
                  <c:v>Buenaventura</c:v>
                </c:pt>
                <c:pt idx="6">
                  <c:v>Buga</c:v>
                </c:pt>
                <c:pt idx="7">
                  <c:v>Manizales</c:v>
                </c:pt>
                <c:pt idx="8">
                  <c:v>Florencia</c:v>
                </c:pt>
                <c:pt idx="9">
                  <c:v>Girardot</c:v>
                </c:pt>
                <c:pt idx="10">
                  <c:v>Yopal</c:v>
                </c:pt>
                <c:pt idx="11">
                  <c:v>Popayán</c:v>
                </c:pt>
                <c:pt idx="12">
                  <c:v>Valledupar</c:v>
                </c:pt>
                <c:pt idx="13">
                  <c:v>Quibdó</c:v>
                </c:pt>
                <c:pt idx="14">
                  <c:v>Montería</c:v>
                </c:pt>
                <c:pt idx="15">
                  <c:v>Riohacha</c:v>
                </c:pt>
                <c:pt idx="16">
                  <c:v>Neiva</c:v>
                </c:pt>
                <c:pt idx="17">
                  <c:v>Pamplona</c:v>
                </c:pt>
                <c:pt idx="18">
                  <c:v>S. Marta</c:v>
                </c:pt>
                <c:pt idx="19">
                  <c:v>Villavicencio*</c:v>
                </c:pt>
                <c:pt idx="20">
                  <c:v>Pasto</c:v>
                </c:pt>
                <c:pt idx="21">
                  <c:v>Cúcuta**</c:v>
                </c:pt>
                <c:pt idx="22">
                  <c:v>Armenia</c:v>
                </c:pt>
                <c:pt idx="23">
                  <c:v>Pereira</c:v>
                </c:pt>
                <c:pt idx="24">
                  <c:v>Bucaramanga***</c:v>
                </c:pt>
                <c:pt idx="25">
                  <c:v>Sincelejo</c:v>
                </c:pt>
                <c:pt idx="26">
                  <c:v>Ibagué****</c:v>
                </c:pt>
                <c:pt idx="27">
                  <c:v>Cali*****</c:v>
                </c:pt>
                <c:pt idx="28">
                  <c:v>Mocoa</c:v>
                </c:pt>
                <c:pt idx="29">
                  <c:v>Tulúa</c:v>
                </c:pt>
              </c:strCache>
            </c:strRef>
          </c:cat>
          <c:val>
            <c:numRef>
              <c:f>'P-Cto'!$E$105:$E$134</c:f>
              <c:numCache>
                <c:formatCode>0</c:formatCode>
                <c:ptCount val="30"/>
                <c:pt idx="0">
                  <c:v>214</c:v>
                </c:pt>
                <c:pt idx="1">
                  <c:v>511</c:v>
                </c:pt>
                <c:pt idx="2">
                  <c:v>503</c:v>
                </c:pt>
                <c:pt idx="3">
                  <c:v>336</c:v>
                </c:pt>
                <c:pt idx="4">
                  <c:v>227</c:v>
                </c:pt>
                <c:pt idx="5">
                  <c:v>195</c:v>
                </c:pt>
                <c:pt idx="6">
                  <c:v>399</c:v>
                </c:pt>
                <c:pt idx="7">
                  <c:v>368</c:v>
                </c:pt>
                <c:pt idx="8">
                  <c:v>794</c:v>
                </c:pt>
                <c:pt idx="9">
                  <c:v>290</c:v>
                </c:pt>
                <c:pt idx="10">
                  <c:v>209</c:v>
                </c:pt>
                <c:pt idx="11">
                  <c:v>401</c:v>
                </c:pt>
                <c:pt idx="12">
                  <c:v>420</c:v>
                </c:pt>
                <c:pt idx="13">
                  <c:v>282</c:v>
                </c:pt>
                <c:pt idx="14">
                  <c:v>370</c:v>
                </c:pt>
                <c:pt idx="15">
                  <c:v>202</c:v>
                </c:pt>
                <c:pt idx="16">
                  <c:v>442</c:v>
                </c:pt>
                <c:pt idx="17">
                  <c:v>405</c:v>
                </c:pt>
                <c:pt idx="18">
                  <c:v>352</c:v>
                </c:pt>
                <c:pt idx="19">
                  <c:v>508</c:v>
                </c:pt>
                <c:pt idx="20">
                  <c:v>537</c:v>
                </c:pt>
                <c:pt idx="21">
                  <c:v>640</c:v>
                </c:pt>
                <c:pt idx="22">
                  <c:v>405</c:v>
                </c:pt>
                <c:pt idx="23">
                  <c:v>388</c:v>
                </c:pt>
                <c:pt idx="24">
                  <c:v>520</c:v>
                </c:pt>
                <c:pt idx="25">
                  <c:v>274</c:v>
                </c:pt>
                <c:pt idx="26">
                  <c:v>450</c:v>
                </c:pt>
                <c:pt idx="27">
                  <c:v>340</c:v>
                </c:pt>
                <c:pt idx="28">
                  <c:v>259</c:v>
                </c:pt>
                <c:pt idx="29">
                  <c:v>334</c:v>
                </c:pt>
              </c:numCache>
            </c:numRef>
          </c:val>
        </c:ser>
        <c:dLbls>
          <c:showLegendKey val="0"/>
          <c:showVal val="1"/>
          <c:showCatName val="0"/>
          <c:showSerName val="0"/>
          <c:showPercent val="0"/>
          <c:showBubbleSize val="0"/>
        </c:dLbls>
        <c:gapWidth val="75"/>
        <c:axId val="137394688"/>
        <c:axId val="111071168"/>
      </c:barChart>
      <c:catAx>
        <c:axId val="137394688"/>
        <c:scaling>
          <c:orientation val="minMax"/>
        </c:scaling>
        <c:delete val="0"/>
        <c:axPos val="b"/>
        <c:numFmt formatCode="General" sourceLinked="0"/>
        <c:majorTickMark val="none"/>
        <c:minorTickMark val="none"/>
        <c:tickLblPos val="nextTo"/>
        <c:txPr>
          <a:bodyPr/>
          <a:lstStyle/>
          <a:p>
            <a:pPr>
              <a:defRPr sz="800"/>
            </a:pPr>
            <a:endParaRPr lang="es-ES"/>
          </a:p>
        </c:txPr>
        <c:crossAx val="111071168"/>
        <c:crosses val="autoZero"/>
        <c:auto val="1"/>
        <c:lblAlgn val="ctr"/>
        <c:lblOffset val="100"/>
        <c:noMultiLvlLbl val="0"/>
      </c:catAx>
      <c:valAx>
        <c:axId val="111071168"/>
        <c:scaling>
          <c:orientation val="minMax"/>
        </c:scaling>
        <c:delete val="0"/>
        <c:axPos val="l"/>
        <c:numFmt formatCode="0" sourceLinked="1"/>
        <c:majorTickMark val="none"/>
        <c:minorTickMark val="none"/>
        <c:tickLblPos val="nextTo"/>
        <c:txPr>
          <a:bodyPr/>
          <a:lstStyle/>
          <a:p>
            <a:pPr>
              <a:defRPr sz="800"/>
            </a:pPr>
            <a:endParaRPr lang="es-ES"/>
          </a:p>
        </c:txPr>
        <c:crossAx val="137394688"/>
        <c:crosses val="autoZero"/>
        <c:crossBetween val="between"/>
      </c:valAx>
    </c:plotArea>
    <c:legend>
      <c:legendPos val="b"/>
      <c:layout>
        <c:manualLayout>
          <c:xMode val="edge"/>
          <c:yMode val="edge"/>
          <c:x val="0.3365165324234633"/>
          <c:y val="0.92375169739253937"/>
          <c:w val="0.32347771998746083"/>
          <c:h val="4.625693679694861E-2"/>
        </c:manualLayout>
      </c:layout>
      <c:overlay val="0"/>
      <c:txPr>
        <a:bodyPr/>
        <a:lstStyle/>
        <a:p>
          <a:pPr>
            <a:defRPr sz="800"/>
          </a:pPr>
          <a:endParaRPr lang="es-ES"/>
        </a:p>
      </c:txPr>
    </c:legend>
    <c:plotVisOnly val="1"/>
    <c:dispBlanksAs val="gap"/>
    <c:showDLblsOverMax val="0"/>
  </c:chart>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7412546517809677E-2"/>
          <c:y val="1.664399904557385E-2"/>
          <c:w val="0.92558054226475284"/>
          <c:h val="0.7262020997375328"/>
        </c:manualLayout>
      </c:layout>
      <c:barChart>
        <c:barDir val="col"/>
        <c:grouping val="clustered"/>
        <c:varyColors val="0"/>
        <c:ser>
          <c:idx val="0"/>
          <c:order val="0"/>
          <c:tx>
            <c:strRef>
              <c:f>'P-Mcp'!$D$135</c:f>
              <c:strCache>
                <c:ptCount val="1"/>
                <c:pt idx="0">
                  <c:v>INGRESOS EFECTIVOS</c:v>
                </c:pt>
              </c:strCache>
            </c:strRef>
          </c:tx>
          <c:spPr>
            <a:solidFill>
              <a:schemeClr val="accent1"/>
            </a:solidFill>
            <a:ln>
              <a:solidFill>
                <a:schemeClr val="tx2">
                  <a:lumMod val="60000"/>
                  <a:lumOff val="40000"/>
                </a:schemeClr>
              </a:solidFill>
            </a:ln>
            <a:effectLst>
              <a:glow>
                <a:schemeClr val="accent1">
                  <a:alpha val="40000"/>
                </a:schemeClr>
              </a:glow>
              <a:softEdge rad="0"/>
            </a:effectLst>
          </c:spPr>
          <c:invertIfNegative val="0"/>
          <c:dPt>
            <c:idx val="12"/>
            <c:invertIfNegative val="0"/>
            <c:bubble3D val="0"/>
            <c:spPr>
              <a:solidFill>
                <a:srgbClr val="FFC000"/>
              </a:solidFill>
              <a:ln>
                <a:solidFill>
                  <a:schemeClr val="tx2">
                    <a:lumMod val="60000"/>
                    <a:lumOff val="40000"/>
                  </a:schemeClr>
                </a:solidFill>
              </a:ln>
              <a:effectLst>
                <a:glow>
                  <a:schemeClr val="accent1">
                    <a:alpha val="40000"/>
                  </a:schemeClr>
                </a:glow>
                <a:softEdge rad="0"/>
              </a:effectLst>
            </c:spPr>
          </c:dPt>
          <c:dLbls>
            <c:dLbl>
              <c:idx val="2"/>
              <c:layout>
                <c:manualLayout>
                  <c:x val="-6.2827222540824401E-3"/>
                  <c:y val="-3.1746031746031746E-3"/>
                </c:manualLayout>
              </c:layout>
              <c:showLegendKey val="0"/>
              <c:showVal val="1"/>
              <c:showCatName val="0"/>
              <c:showSerName val="0"/>
              <c:showPercent val="0"/>
              <c:showBubbleSize val="0"/>
              <c:extLst>
                <c:ext xmlns:c15="http://schemas.microsoft.com/office/drawing/2012/chart" uri="{CE6537A1-D6FC-4f65-9D91-7224C49458BB}">
                  <c15:layout/>
                </c:ext>
              </c:extLst>
            </c:dLbl>
            <c:dLbl>
              <c:idx val="12"/>
              <c:layout>
                <c:manualLayout>
                  <c:x val="-4.7120416905618301E-3"/>
                  <c:y val="6.3492063492063492E-3"/>
                </c:manualLayout>
              </c:layout>
              <c:showLegendKey val="0"/>
              <c:showVal val="1"/>
              <c:showCatName val="0"/>
              <c:showSerName val="0"/>
              <c:showPercent val="0"/>
              <c:showBubbleSize val="0"/>
              <c:extLst>
                <c:ext xmlns:c15="http://schemas.microsoft.com/office/drawing/2012/chart" uri="{CE6537A1-D6FC-4f65-9D91-7224C49458BB}">
                  <c15:layout/>
                </c:ext>
              </c:extLst>
            </c:dLbl>
            <c:dLbl>
              <c:idx val="13"/>
              <c:layout>
                <c:manualLayout>
                  <c:x val="-3.141361127041335E-3"/>
                  <c:y val="9.5238095238095247E-3"/>
                </c:manualLayout>
              </c:layout>
              <c:showLegendKey val="0"/>
              <c:showVal val="1"/>
              <c:showCatName val="0"/>
              <c:showSerName val="0"/>
              <c:showPercent val="0"/>
              <c:showBubbleSize val="0"/>
              <c:extLst>
                <c:ext xmlns:c15="http://schemas.microsoft.com/office/drawing/2012/chart" uri="{CE6537A1-D6FC-4f65-9D91-7224C49458BB}">
                  <c15:layout/>
                </c:ext>
              </c:extLst>
            </c:dLbl>
            <c:dLbl>
              <c:idx val="14"/>
              <c:layout>
                <c:manualLayout>
                  <c:x val="-3.1413611270412201E-3"/>
                  <c:y val="-5.8200385865234258E-17"/>
                </c:manualLayout>
              </c:layout>
              <c:showLegendKey val="0"/>
              <c:showVal val="1"/>
              <c:showCatName val="0"/>
              <c:showSerName val="0"/>
              <c:showPercent val="0"/>
              <c:showBubbleSize val="0"/>
              <c:extLst>
                <c:ext xmlns:c15="http://schemas.microsoft.com/office/drawing/2012/chart" uri="{CE6537A1-D6FC-4f65-9D91-7224C49458BB}">
                  <c15:layout/>
                </c:ext>
              </c:extLst>
            </c:dLbl>
            <c:dLbl>
              <c:idx val="15"/>
              <c:layout>
                <c:manualLayout>
                  <c:x val="-6.2827222540824401E-3"/>
                  <c:y val="0"/>
                </c:manualLayout>
              </c:layout>
              <c:showLegendKey val="0"/>
              <c:showVal val="1"/>
              <c:showCatName val="0"/>
              <c:showSerName val="0"/>
              <c:showPercent val="0"/>
              <c:showBubbleSize val="0"/>
              <c:extLst>
                <c:ext xmlns:c15="http://schemas.microsoft.com/office/drawing/2012/chart" uri="{CE6537A1-D6FC-4f65-9D91-7224C49458BB}">
                  <c15:layout/>
                </c:ext>
              </c:extLst>
            </c:dLbl>
            <c:dLbl>
              <c:idx val="16"/>
              <c:layout>
                <c:manualLayout>
                  <c:x val="0"/>
                  <c:y val="3.0303030303030025E-3"/>
                </c:manualLayout>
              </c:layout>
              <c:showLegendKey val="0"/>
              <c:showVal val="1"/>
              <c:showCatName val="0"/>
              <c:showSerName val="0"/>
              <c:showPercent val="0"/>
              <c:showBubbleSize val="0"/>
              <c:extLst>
                <c:ext xmlns:c15="http://schemas.microsoft.com/office/drawing/2012/chart" uri="{CE6537A1-D6FC-4f65-9D91-7224C49458BB}">
                  <c15:layout/>
                </c:ext>
              </c:extLst>
            </c:dLbl>
            <c:dLbl>
              <c:idx val="17"/>
              <c:layout>
                <c:manualLayout>
                  <c:x val="-3.141361127041335E-3"/>
                  <c:y val="6.3492063492063492E-3"/>
                </c:manualLayout>
              </c:layout>
              <c:showLegendKey val="0"/>
              <c:showVal val="1"/>
              <c:showCatName val="0"/>
              <c:showSerName val="0"/>
              <c:showPercent val="0"/>
              <c:showBubbleSize val="0"/>
              <c:extLst>
                <c:ext xmlns:c15="http://schemas.microsoft.com/office/drawing/2012/chart" uri="{CE6537A1-D6FC-4f65-9D91-7224C49458BB}">
                  <c15:layout/>
                </c:ext>
              </c:extLst>
            </c:dLbl>
            <c:dLbl>
              <c:idx val="18"/>
              <c:layout>
                <c:manualLayout>
                  <c:x val="-4.7120416905619454E-3"/>
                  <c:y val="3.1746031746031746E-3"/>
                </c:manualLayout>
              </c:layout>
              <c:showLegendKey val="0"/>
              <c:showVal val="1"/>
              <c:showCatName val="0"/>
              <c:showSerName val="0"/>
              <c:showPercent val="0"/>
              <c:showBubbleSize val="0"/>
              <c:extLst>
                <c:ext xmlns:c15="http://schemas.microsoft.com/office/drawing/2012/chart" uri="{CE6537A1-D6FC-4f65-9D91-7224C49458BB}">
                  <c15:layout/>
                </c:ext>
              </c:extLst>
            </c:dLbl>
            <c:dLbl>
              <c:idx val="19"/>
              <c:layout>
                <c:manualLayout>
                  <c:x val="2.0397395002656922E-3"/>
                  <c:y val="0"/>
                </c:manualLayout>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accent1">
                        <a:lumMod val="75000"/>
                      </a:schemeClr>
                    </a:solidFill>
                    <a:latin typeface="+mn-lt"/>
                    <a:ea typeface="+mn-ea"/>
                    <a:cs typeface="+mn-cs"/>
                  </a:defRPr>
                </a:pPr>
                <a:endParaRPr lang="es-E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'P-Mcp'!$C$136:$C$155</c:f>
              <c:strCache>
                <c:ptCount val="20"/>
                <c:pt idx="0">
                  <c:v>Leticia</c:v>
                </c:pt>
                <c:pt idx="1">
                  <c:v>Barranquilla</c:v>
                </c:pt>
                <c:pt idx="2">
                  <c:v>Cartago</c:v>
                </c:pt>
                <c:pt idx="3">
                  <c:v>Tunja*</c:v>
                </c:pt>
                <c:pt idx="4">
                  <c:v>Buenaventura</c:v>
                </c:pt>
                <c:pt idx="5">
                  <c:v>Buga</c:v>
                </c:pt>
                <c:pt idx="6">
                  <c:v>Manizales</c:v>
                </c:pt>
                <c:pt idx="7">
                  <c:v>Florencia**</c:v>
                </c:pt>
                <c:pt idx="8">
                  <c:v>Popayán</c:v>
                </c:pt>
                <c:pt idx="9">
                  <c:v>Valledupar</c:v>
                </c:pt>
                <c:pt idx="10">
                  <c:v>Quibdó</c:v>
                </c:pt>
                <c:pt idx="11">
                  <c:v>Montería</c:v>
                </c:pt>
                <c:pt idx="12">
                  <c:v>Neiva</c:v>
                </c:pt>
                <c:pt idx="13">
                  <c:v>Villavicencio</c:v>
                </c:pt>
                <c:pt idx="14">
                  <c:v>Pasto***</c:v>
                </c:pt>
                <c:pt idx="15">
                  <c:v>Armenia</c:v>
                </c:pt>
                <c:pt idx="16">
                  <c:v>Pereira</c:v>
                </c:pt>
                <c:pt idx="17">
                  <c:v>Bucaramanga</c:v>
                </c:pt>
                <c:pt idx="18">
                  <c:v>Ibagué</c:v>
                </c:pt>
                <c:pt idx="19">
                  <c:v>Cali</c:v>
                </c:pt>
              </c:strCache>
            </c:strRef>
          </c:cat>
          <c:val>
            <c:numRef>
              <c:f>'P-Mcp'!$D$136:$D$155</c:f>
              <c:numCache>
                <c:formatCode>0</c:formatCode>
                <c:ptCount val="20"/>
                <c:pt idx="0">
                  <c:v>479</c:v>
                </c:pt>
                <c:pt idx="1">
                  <c:v>868</c:v>
                </c:pt>
                <c:pt idx="2">
                  <c:v>379</c:v>
                </c:pt>
                <c:pt idx="3">
                  <c:v>228</c:v>
                </c:pt>
                <c:pt idx="4">
                  <c:v>190</c:v>
                </c:pt>
                <c:pt idx="5">
                  <c:v>287</c:v>
                </c:pt>
                <c:pt idx="6">
                  <c:v>443</c:v>
                </c:pt>
                <c:pt idx="7">
                  <c:v>576</c:v>
                </c:pt>
                <c:pt idx="8">
                  <c:v>723</c:v>
                </c:pt>
                <c:pt idx="9">
                  <c:v>700</c:v>
                </c:pt>
                <c:pt idx="10">
                  <c:v>396</c:v>
                </c:pt>
                <c:pt idx="11">
                  <c:v>993</c:v>
                </c:pt>
                <c:pt idx="12">
                  <c:v>485</c:v>
                </c:pt>
                <c:pt idx="13">
                  <c:v>537</c:v>
                </c:pt>
                <c:pt idx="14">
                  <c:v>341</c:v>
                </c:pt>
                <c:pt idx="15">
                  <c:v>436</c:v>
                </c:pt>
                <c:pt idx="16">
                  <c:v>737</c:v>
                </c:pt>
                <c:pt idx="17">
                  <c:v>429</c:v>
                </c:pt>
                <c:pt idx="18">
                  <c:v>260</c:v>
                </c:pt>
                <c:pt idx="19">
                  <c:v>411</c:v>
                </c:pt>
              </c:numCache>
            </c:numRef>
          </c:val>
        </c:ser>
        <c:ser>
          <c:idx val="1"/>
          <c:order val="1"/>
          <c:tx>
            <c:strRef>
              <c:f>'P-Mcp'!$E$135</c:f>
              <c:strCache>
                <c:ptCount val="1"/>
                <c:pt idx="0">
                  <c:v>EGRESOS EFECTIVOS</c:v>
                </c:pt>
              </c:strCache>
            </c:strRef>
          </c:tx>
          <c:spPr>
            <a:solidFill>
              <a:schemeClr val="accent2"/>
            </a:solidFill>
            <a:ln w="31750">
              <a:noFill/>
            </a:ln>
            <a:effectLst>
              <a:outerShdw dist="50800" dir="5400000" algn="ctr" rotWithShape="0">
                <a:srgbClr val="C00000"/>
              </a:outerShdw>
            </a:effectLst>
          </c:spPr>
          <c:invertIfNegative val="0"/>
          <c:dPt>
            <c:idx val="12"/>
            <c:invertIfNegative val="0"/>
            <c:bubble3D val="0"/>
            <c:spPr>
              <a:solidFill>
                <a:srgbClr val="92D050"/>
              </a:solidFill>
              <a:ln w="31750">
                <a:noFill/>
              </a:ln>
              <a:effectLst>
                <a:outerShdw dist="50800" dir="5400000" algn="ctr" rotWithShape="0">
                  <a:srgbClr val="C00000"/>
                </a:outerShdw>
              </a:effectLst>
            </c:spPr>
          </c:dPt>
          <c:dLbls>
            <c:dLbl>
              <c:idx val="0"/>
              <c:layout>
                <c:manualLayout>
                  <c:x val="6.2827222540824401E-3"/>
                  <c:y val="6.3492063492063492E-3"/>
                </c:manualLayout>
              </c:layout>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4.7120416905618301E-3"/>
                  <c:y val="3.1746031746031746E-3"/>
                </c:manualLayout>
              </c:layout>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0"/>
                  <c:y val="6.3492063492063492E-3"/>
                </c:manualLayout>
              </c:layout>
              <c:showLegendKey val="0"/>
              <c:showVal val="1"/>
              <c:showCatName val="0"/>
              <c:showSerName val="0"/>
              <c:showPercent val="0"/>
              <c:showBubbleSize val="0"/>
              <c:extLst>
                <c:ext xmlns:c15="http://schemas.microsoft.com/office/drawing/2012/chart" uri="{CE6537A1-D6FC-4f65-9D91-7224C49458BB}">
                  <c15:layout/>
                </c:ext>
              </c:extLst>
            </c:dLbl>
            <c:dLbl>
              <c:idx val="3"/>
              <c:layout>
                <c:manualLayout>
                  <c:x val="1.5706805635205812E-3"/>
                  <c:y val="9.5238095238094067E-3"/>
                </c:manualLayout>
              </c:layout>
              <c:showLegendKey val="0"/>
              <c:showVal val="1"/>
              <c:showCatName val="0"/>
              <c:showSerName val="0"/>
              <c:showPercent val="0"/>
              <c:showBubbleSize val="0"/>
              <c:extLst>
                <c:ext xmlns:c15="http://schemas.microsoft.com/office/drawing/2012/chart" uri="{CE6537A1-D6FC-4f65-9D91-7224C49458BB}">
                  <c15:layout/>
                </c:ext>
              </c:extLst>
            </c:dLbl>
            <c:dLbl>
              <c:idx val="5"/>
              <c:layout>
                <c:manualLayout>
                  <c:x val="7.8534028176030501E-3"/>
                  <c:y val="-1.1640077173046852E-16"/>
                </c:manualLayout>
              </c:layout>
              <c:showLegendKey val="0"/>
              <c:showVal val="1"/>
              <c:showCatName val="0"/>
              <c:showSerName val="0"/>
              <c:showPercent val="0"/>
              <c:showBubbleSize val="0"/>
              <c:extLst>
                <c:ext xmlns:c15="http://schemas.microsoft.com/office/drawing/2012/chart" uri="{CE6537A1-D6FC-4f65-9D91-7224C49458BB}">
                  <c15:layout/>
                </c:ext>
              </c:extLst>
            </c:dLbl>
            <c:dLbl>
              <c:idx val="6"/>
              <c:layout>
                <c:manualLayout>
                  <c:x val="3.1413611270411624E-3"/>
                  <c:y val="1.2698412698412698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7"/>
              <c:layout>
                <c:manualLayout>
                  <c:x val="4.7120416905618301E-3"/>
                  <c:y val="-5.8200385865234258E-17"/>
                </c:manualLayout>
              </c:layout>
              <c:showLegendKey val="0"/>
              <c:showVal val="1"/>
              <c:showCatName val="0"/>
              <c:showSerName val="0"/>
              <c:showPercent val="0"/>
              <c:showBubbleSize val="0"/>
              <c:extLst>
                <c:ext xmlns:c15="http://schemas.microsoft.com/office/drawing/2012/chart" uri="{CE6537A1-D6FC-4f65-9D91-7224C49458BB}">
                  <c15:layout/>
                </c:ext>
              </c:extLst>
            </c:dLbl>
            <c:dLbl>
              <c:idx val="8"/>
              <c:layout>
                <c:manualLayout>
                  <c:x val="3.1413611270412201E-3"/>
                  <c:y val="3.1746031746031165E-3"/>
                </c:manualLayout>
              </c:layout>
              <c:showLegendKey val="0"/>
              <c:showVal val="1"/>
              <c:showCatName val="0"/>
              <c:showSerName val="0"/>
              <c:showPercent val="0"/>
              <c:showBubbleSize val="0"/>
              <c:extLst>
                <c:ext xmlns:c15="http://schemas.microsoft.com/office/drawing/2012/chart" uri="{CE6537A1-D6FC-4f65-9D91-7224C49458BB}">
                  <c15:layout/>
                </c:ext>
              </c:extLst>
            </c:dLbl>
            <c:dLbl>
              <c:idx val="9"/>
              <c:layout>
                <c:manualLayout>
                  <c:x val="3.1413611270412201E-3"/>
                  <c:y val="0"/>
                </c:manualLayout>
              </c:layout>
              <c:showLegendKey val="0"/>
              <c:showVal val="1"/>
              <c:showCatName val="0"/>
              <c:showSerName val="0"/>
              <c:showPercent val="0"/>
              <c:showBubbleSize val="0"/>
              <c:extLst>
                <c:ext xmlns:c15="http://schemas.microsoft.com/office/drawing/2012/chart" uri="{CE6537A1-D6FC-4f65-9D91-7224C49458BB}">
                  <c15:layout/>
                </c:ext>
              </c:extLst>
            </c:dLbl>
            <c:dLbl>
              <c:idx val="10"/>
              <c:layout>
                <c:manualLayout>
                  <c:x val="3.1413611270412201E-3"/>
                  <c:y val="3.1746031746030584E-3"/>
                </c:manualLayout>
              </c:layout>
              <c:showLegendKey val="0"/>
              <c:showVal val="1"/>
              <c:showCatName val="0"/>
              <c:showSerName val="0"/>
              <c:showPercent val="0"/>
              <c:showBubbleSize val="0"/>
              <c:extLst>
                <c:ext xmlns:c15="http://schemas.microsoft.com/office/drawing/2012/chart" uri="{CE6537A1-D6FC-4f65-9D91-7224C49458BB}">
                  <c15:layout/>
                </c:ext>
              </c:extLst>
            </c:dLbl>
            <c:dLbl>
              <c:idx val="11"/>
              <c:layout>
                <c:manualLayout>
                  <c:x val="4.7120416905618301E-3"/>
                  <c:y val="3.1746031746031746E-3"/>
                </c:manualLayout>
              </c:layout>
              <c:showLegendKey val="0"/>
              <c:showVal val="1"/>
              <c:showCatName val="0"/>
              <c:showSerName val="0"/>
              <c:showPercent val="0"/>
              <c:showBubbleSize val="0"/>
              <c:extLst>
                <c:ext xmlns:c15="http://schemas.microsoft.com/office/drawing/2012/chart" uri="{CE6537A1-D6FC-4f65-9D91-7224C49458BB}">
                  <c15:layout/>
                </c:ext>
              </c:extLst>
            </c:dLbl>
            <c:dLbl>
              <c:idx val="12"/>
              <c:layout>
                <c:manualLayout>
                  <c:x val="1.4534821903242957E-3"/>
                  <c:y val="3.0303030303030303E-3"/>
                </c:manualLayout>
              </c:layout>
              <c:showLegendKey val="0"/>
              <c:showVal val="1"/>
              <c:showCatName val="0"/>
              <c:showSerName val="0"/>
              <c:showPercent val="0"/>
              <c:showBubbleSize val="0"/>
              <c:extLst>
                <c:ext xmlns:c15="http://schemas.microsoft.com/office/drawing/2012/chart" uri="{CE6537A1-D6FC-4f65-9D91-7224C49458BB}">
                  <c15:layout/>
                </c:ext>
              </c:extLst>
            </c:dLbl>
            <c:dLbl>
              <c:idx val="13"/>
              <c:layout>
                <c:manualLayout>
                  <c:x val="4.7120416905618301E-3"/>
                  <c:y val="0"/>
                </c:manualLayout>
              </c:layout>
              <c:showLegendKey val="0"/>
              <c:showVal val="1"/>
              <c:showCatName val="0"/>
              <c:showSerName val="0"/>
              <c:showPercent val="0"/>
              <c:showBubbleSize val="0"/>
              <c:extLst>
                <c:ext xmlns:c15="http://schemas.microsoft.com/office/drawing/2012/chart" uri="{CE6537A1-D6FC-4f65-9D91-7224C49458BB}">
                  <c15:layout/>
                </c:ext>
              </c:extLst>
            </c:dLbl>
            <c:dLbl>
              <c:idx val="14"/>
              <c:layout>
                <c:manualLayout>
                  <c:x val="0"/>
                  <c:y val="6.3492063492063492E-3"/>
                </c:manualLayout>
              </c:layout>
              <c:showLegendKey val="0"/>
              <c:showVal val="1"/>
              <c:showCatName val="0"/>
              <c:showSerName val="0"/>
              <c:showPercent val="0"/>
              <c:showBubbleSize val="0"/>
              <c:extLst>
                <c:ext xmlns:c15="http://schemas.microsoft.com/office/drawing/2012/chart" uri="{CE6537A1-D6FC-4f65-9D91-7224C49458BB}">
                  <c15:layout/>
                </c:ext>
              </c:extLst>
            </c:dLbl>
            <c:dLbl>
              <c:idx val="15"/>
              <c:layout>
                <c:manualLayout>
                  <c:x val="3.1413611270412201E-3"/>
                  <c:y val="6.3492063492062911E-3"/>
                </c:manualLayout>
              </c:layout>
              <c:showLegendKey val="0"/>
              <c:showVal val="1"/>
              <c:showCatName val="0"/>
              <c:showSerName val="0"/>
              <c:showPercent val="0"/>
              <c:showBubbleSize val="0"/>
              <c:extLst>
                <c:ext xmlns:c15="http://schemas.microsoft.com/office/drawing/2012/chart" uri="{CE6537A1-D6FC-4f65-9D91-7224C49458BB}">
                  <c15:layout/>
                </c:ext>
              </c:extLst>
            </c:dLbl>
            <c:dLbl>
              <c:idx val="16"/>
              <c:layout>
                <c:manualLayout>
                  <c:x val="7.8534028176029339E-3"/>
                  <c:y val="6.3492063492063492E-3"/>
                </c:manualLayout>
              </c:layout>
              <c:showLegendKey val="0"/>
              <c:showVal val="1"/>
              <c:showCatName val="0"/>
              <c:showSerName val="0"/>
              <c:showPercent val="0"/>
              <c:showBubbleSize val="0"/>
              <c:extLst>
                <c:ext xmlns:c15="http://schemas.microsoft.com/office/drawing/2012/chart" uri="{CE6537A1-D6FC-4f65-9D91-7224C49458BB}">
                  <c15:layout/>
                </c:ext>
              </c:extLst>
            </c:dLbl>
            <c:dLbl>
              <c:idx val="17"/>
              <c:layout>
                <c:manualLayout>
                  <c:x val="7.8534028176029339E-3"/>
                  <c:y val="0"/>
                </c:manualLayout>
              </c:layout>
              <c:showLegendKey val="0"/>
              <c:showVal val="1"/>
              <c:showCatName val="0"/>
              <c:showSerName val="0"/>
              <c:showPercent val="0"/>
              <c:showBubbleSize val="0"/>
              <c:extLst>
                <c:ext xmlns:c15="http://schemas.microsoft.com/office/drawing/2012/chart" uri="{CE6537A1-D6FC-4f65-9D91-7224C49458BB}">
                  <c15:layout/>
                </c:ext>
              </c:extLst>
            </c:dLbl>
            <c:dLbl>
              <c:idx val="19"/>
              <c:layout>
                <c:manualLayout>
                  <c:x val="3.1413611270411047E-3"/>
                  <c:y val="9.5238095238094657E-3"/>
                </c:manualLayout>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rgbClr val="FF0000"/>
                    </a:solidFill>
                    <a:latin typeface="+mn-lt"/>
                    <a:ea typeface="+mn-ea"/>
                    <a:cs typeface="+mn-cs"/>
                  </a:defRPr>
                </a:pPr>
                <a:endParaRPr lang="es-E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'P-Mcp'!$C$136:$C$155</c:f>
              <c:strCache>
                <c:ptCount val="20"/>
                <c:pt idx="0">
                  <c:v>Leticia</c:v>
                </c:pt>
                <c:pt idx="1">
                  <c:v>Barranquilla</c:v>
                </c:pt>
                <c:pt idx="2">
                  <c:v>Cartago</c:v>
                </c:pt>
                <c:pt idx="3">
                  <c:v>Tunja*</c:v>
                </c:pt>
                <c:pt idx="4">
                  <c:v>Buenaventura</c:v>
                </c:pt>
                <c:pt idx="5">
                  <c:v>Buga</c:v>
                </c:pt>
                <c:pt idx="6">
                  <c:v>Manizales</c:v>
                </c:pt>
                <c:pt idx="7">
                  <c:v>Florencia**</c:v>
                </c:pt>
                <c:pt idx="8">
                  <c:v>Popayán</c:v>
                </c:pt>
                <c:pt idx="9">
                  <c:v>Valledupar</c:v>
                </c:pt>
                <c:pt idx="10">
                  <c:v>Quibdó</c:v>
                </c:pt>
                <c:pt idx="11">
                  <c:v>Montería</c:v>
                </c:pt>
                <c:pt idx="12">
                  <c:v>Neiva</c:v>
                </c:pt>
                <c:pt idx="13">
                  <c:v>Villavicencio</c:v>
                </c:pt>
                <c:pt idx="14">
                  <c:v>Pasto***</c:v>
                </c:pt>
                <c:pt idx="15">
                  <c:v>Armenia</c:v>
                </c:pt>
                <c:pt idx="16">
                  <c:v>Pereira</c:v>
                </c:pt>
                <c:pt idx="17">
                  <c:v>Bucaramanga</c:v>
                </c:pt>
                <c:pt idx="18">
                  <c:v>Ibagué</c:v>
                </c:pt>
                <c:pt idx="19">
                  <c:v>Cali</c:v>
                </c:pt>
              </c:strCache>
            </c:strRef>
          </c:cat>
          <c:val>
            <c:numRef>
              <c:f>'P-Mcp'!$E$136:$E$155</c:f>
              <c:numCache>
                <c:formatCode>0</c:formatCode>
                <c:ptCount val="20"/>
                <c:pt idx="0">
                  <c:v>465</c:v>
                </c:pt>
                <c:pt idx="1">
                  <c:v>805</c:v>
                </c:pt>
                <c:pt idx="2">
                  <c:v>366</c:v>
                </c:pt>
                <c:pt idx="3">
                  <c:v>204</c:v>
                </c:pt>
                <c:pt idx="4">
                  <c:v>160</c:v>
                </c:pt>
                <c:pt idx="5">
                  <c:v>289</c:v>
                </c:pt>
                <c:pt idx="6">
                  <c:v>426</c:v>
                </c:pt>
                <c:pt idx="7">
                  <c:v>393</c:v>
                </c:pt>
                <c:pt idx="8">
                  <c:v>578</c:v>
                </c:pt>
                <c:pt idx="9">
                  <c:v>547</c:v>
                </c:pt>
                <c:pt idx="10">
                  <c:v>324</c:v>
                </c:pt>
                <c:pt idx="11">
                  <c:v>944</c:v>
                </c:pt>
                <c:pt idx="12">
                  <c:v>496</c:v>
                </c:pt>
                <c:pt idx="13">
                  <c:v>542</c:v>
                </c:pt>
                <c:pt idx="14">
                  <c:v>325</c:v>
                </c:pt>
                <c:pt idx="15">
                  <c:v>421</c:v>
                </c:pt>
                <c:pt idx="16">
                  <c:v>647</c:v>
                </c:pt>
                <c:pt idx="17">
                  <c:v>441</c:v>
                </c:pt>
                <c:pt idx="18">
                  <c:v>420</c:v>
                </c:pt>
                <c:pt idx="19">
                  <c:v>403</c:v>
                </c:pt>
              </c:numCache>
            </c:numRef>
          </c:val>
        </c:ser>
        <c:dLbls>
          <c:showLegendKey val="0"/>
          <c:showVal val="0"/>
          <c:showCatName val="0"/>
          <c:showSerName val="0"/>
          <c:showPercent val="0"/>
          <c:showBubbleSize val="0"/>
        </c:dLbls>
        <c:gapWidth val="40"/>
        <c:overlap val="-25"/>
        <c:axId val="136089600"/>
        <c:axId val="111074624"/>
      </c:barChart>
      <c:catAx>
        <c:axId val="13608960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ES"/>
          </a:p>
        </c:txPr>
        <c:crossAx val="111074624"/>
        <c:crosses val="autoZero"/>
        <c:auto val="1"/>
        <c:lblAlgn val="ctr"/>
        <c:lblOffset val="100"/>
        <c:noMultiLvlLbl val="0"/>
      </c:catAx>
      <c:valAx>
        <c:axId val="111074624"/>
        <c:scaling>
          <c:orientation val="minMax"/>
        </c:scaling>
        <c:delete val="0"/>
        <c:axPos val="l"/>
        <c:majorGridlines>
          <c:spPr>
            <a:ln w="6350"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ES"/>
          </a:p>
        </c:txPr>
        <c:crossAx val="136089600"/>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ES"/>
        </a:p>
      </c:txPr>
    </c:legend>
    <c:plotVisOnly val="1"/>
    <c:dispBlanksAs val="gap"/>
    <c:showDLblsOverMax val="0"/>
  </c:chart>
  <c:spPr>
    <a:noFill/>
    <a:ln>
      <a:noFill/>
    </a:ln>
    <a:effectLst/>
  </c:spPr>
  <c:txPr>
    <a:bodyPr/>
    <a:lstStyle/>
    <a:p>
      <a:pPr>
        <a:defRPr/>
      </a:pPr>
      <a:endParaRPr lang="es-ES"/>
    </a:p>
  </c:txPr>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Gtías!$D$139</c:f>
              <c:strCache>
                <c:ptCount val="1"/>
                <c:pt idx="0">
                  <c:v>INGRESOS EFECTIVOS</c:v>
                </c:pt>
              </c:strCache>
            </c:strRef>
          </c:tx>
          <c:spPr>
            <a:solidFill>
              <a:schemeClr val="accent1"/>
            </a:solidFill>
            <a:ln>
              <a:noFill/>
            </a:ln>
            <a:effectLst/>
          </c:spPr>
          <c:invertIfNegative val="0"/>
          <c:dPt>
            <c:idx val="13"/>
            <c:invertIfNegative val="0"/>
            <c:bubble3D val="0"/>
            <c:spPr>
              <a:solidFill>
                <a:srgbClr val="92D050"/>
              </a:solidFill>
              <a:ln>
                <a:noFill/>
              </a:ln>
              <a:effectLst/>
            </c:spPr>
          </c:dPt>
          <c:dLbls>
            <c:dLbl>
              <c:idx val="1"/>
              <c:layout>
                <c:manualLayout>
                  <c:x val="1.8034477661175335E-3"/>
                  <c:y val="2.8069393729827888E-3"/>
                </c:manualLayout>
              </c:layout>
              <c:showLegendKey val="0"/>
              <c:showVal val="1"/>
              <c:showCatName val="0"/>
              <c:showSerName val="0"/>
              <c:showPercent val="0"/>
              <c:showBubbleSize val="0"/>
              <c:extLst>
                <c:ext xmlns:c15="http://schemas.microsoft.com/office/drawing/2012/chart" uri="{CE6537A1-D6FC-4f65-9D91-7224C49458BB}">
                  <c15:layout/>
                </c:ext>
              </c:extLst>
            </c:dLbl>
            <c:dLbl>
              <c:idx val="3"/>
              <c:layout>
                <c:manualLayout>
                  <c:x val="-3.6068955322350669E-3"/>
                  <c:y val="0"/>
                </c:manualLayout>
              </c:layout>
              <c:showLegendKey val="0"/>
              <c:showVal val="1"/>
              <c:showCatName val="0"/>
              <c:showSerName val="0"/>
              <c:showPercent val="0"/>
              <c:showBubbleSize val="0"/>
              <c:extLst>
                <c:ext xmlns:c15="http://schemas.microsoft.com/office/drawing/2012/chart" uri="{CE6537A1-D6FC-4f65-9D91-7224C49458BB}">
                  <c15:layout/>
                </c:ext>
              </c:extLst>
            </c:dLbl>
            <c:dLbl>
              <c:idx val="4"/>
              <c:layout>
                <c:manualLayout>
                  <c:x val="-2.5477707006369191E-3"/>
                  <c:y val="-6.1953674344275438E-17"/>
                </c:manualLayout>
              </c:layout>
              <c:showLegendKey val="0"/>
              <c:showVal val="1"/>
              <c:showCatName val="0"/>
              <c:showSerName val="0"/>
              <c:showPercent val="0"/>
              <c:showBubbleSize val="0"/>
              <c:extLst>
                <c:ext xmlns:c15="http://schemas.microsoft.com/office/drawing/2012/chart" uri="{CE6537A1-D6FC-4f65-9D91-7224C49458BB}">
                  <c15:layout/>
                </c:ext>
              </c:extLst>
            </c:dLbl>
            <c:dLbl>
              <c:idx val="6"/>
              <c:layout>
                <c:manualLayout>
                  <c:x val="-5.4103432983526366E-3"/>
                  <c:y val="-1.4034696864913924E-3"/>
                </c:manualLayout>
              </c:layout>
              <c:spPr>
                <a:noFill/>
                <a:ln>
                  <a:noFill/>
                </a:ln>
                <a:effectLst/>
              </c:spPr>
              <c:txPr>
                <a:bodyPr rot="0" spcFirstLastPara="1" vertOverflow="ellipsis" vert="horz" wrap="square" lIns="38100" tIns="19050" rIns="38100" bIns="19050" anchor="ctr" anchorCtr="1">
                  <a:noAutofit/>
                </a:bodyPr>
                <a:lstStyle/>
                <a:p>
                  <a:pPr>
                    <a:defRPr sz="900" b="0" i="0" u="none" strike="noStrike" kern="1200" baseline="0">
                      <a:solidFill>
                        <a:schemeClr val="accent1">
                          <a:lumMod val="75000"/>
                        </a:schemeClr>
                      </a:solidFill>
                      <a:latin typeface="+mn-lt"/>
                      <a:ea typeface="+mn-ea"/>
                      <a:cs typeface="+mn-cs"/>
                    </a:defRPr>
                  </a:pPr>
                  <a:endParaRPr lang="es-ES"/>
                </a:p>
              </c:txPr>
              <c:showLegendKey val="0"/>
              <c:showVal val="1"/>
              <c:showCatName val="0"/>
              <c:showSerName val="0"/>
              <c:showPercent val="0"/>
              <c:showBubbleSize val="0"/>
              <c:extLst>
                <c:ext xmlns:c15="http://schemas.microsoft.com/office/drawing/2012/chart" uri="{CE6537A1-D6FC-4f65-9D91-7224C49458BB}">
                  <c15:layout>
                    <c:manualLayout>
                      <c:w val="3.5491852037193052E-2"/>
                      <c:h val="3.6448218267605643E-2"/>
                    </c:manualLayout>
                  </c15:layout>
                </c:ext>
              </c:extLst>
            </c:dLbl>
            <c:dLbl>
              <c:idx val="7"/>
              <c:layout>
                <c:manualLayout>
                  <c:x val="-7.9581747802172295E-3"/>
                  <c:y val="1.4607135681923818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10"/>
              <c:layout>
                <c:manualLayout>
                  <c:x val="-7.9581747802172295E-3"/>
                  <c:y val="1.0137913551129727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11"/>
              <c:layout>
                <c:manualLayout>
                  <c:x val="-9.3417179860121218E-17"/>
                  <c:y val="1.0137991097194064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12"/>
              <c:layout>
                <c:manualLayout>
                  <c:x val="-6.6125654201776161E-17"/>
                  <c:y val="5.6138787459654744E-3"/>
                </c:manualLayout>
              </c:layout>
              <c:showLegendKey val="0"/>
              <c:showVal val="1"/>
              <c:showCatName val="0"/>
              <c:showSerName val="0"/>
              <c:showPercent val="0"/>
              <c:showBubbleSize val="0"/>
              <c:extLst>
                <c:ext xmlns:c15="http://schemas.microsoft.com/office/drawing/2012/chart" uri="{CE6537A1-D6FC-4f65-9D91-7224C49458BB}">
                  <c15:layout/>
                </c:ext>
              </c:extLst>
            </c:dLbl>
            <c:dLbl>
              <c:idx val="16"/>
              <c:layout>
                <c:manualLayout>
                  <c:x val="-5.0955209599681459E-3"/>
                  <c:y val="1.5179574498933668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23"/>
              <c:layout>
                <c:manualLayout>
                  <c:x val="0"/>
                  <c:y val="5.6138787459655776E-3"/>
                </c:manualLayout>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accent1">
                        <a:lumMod val="75000"/>
                      </a:schemeClr>
                    </a:solidFill>
                    <a:latin typeface="+mn-lt"/>
                    <a:ea typeface="+mn-ea"/>
                    <a:cs typeface="+mn-cs"/>
                  </a:defRPr>
                </a:pPr>
                <a:endParaRPr lang="es-E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Gtías!$C$140:$C$163</c:f>
              <c:strCache>
                <c:ptCount val="24"/>
                <c:pt idx="0">
                  <c:v>Barranquilla</c:v>
                </c:pt>
                <c:pt idx="1">
                  <c:v>Cartagena</c:v>
                </c:pt>
                <c:pt idx="2">
                  <c:v>Cartago</c:v>
                </c:pt>
                <c:pt idx="3">
                  <c:v>Sogamoso</c:v>
                </c:pt>
                <c:pt idx="4">
                  <c:v>Tunja</c:v>
                </c:pt>
                <c:pt idx="5">
                  <c:v>Buenaventura</c:v>
                </c:pt>
                <c:pt idx="6">
                  <c:v>Buga</c:v>
                </c:pt>
                <c:pt idx="7">
                  <c:v>Manizales</c:v>
                </c:pt>
                <c:pt idx="8">
                  <c:v>Popayán</c:v>
                </c:pt>
                <c:pt idx="9">
                  <c:v>Valledupar</c:v>
                </c:pt>
                <c:pt idx="10">
                  <c:v>Quibdó</c:v>
                </c:pt>
                <c:pt idx="11">
                  <c:v>Montería</c:v>
                </c:pt>
                <c:pt idx="12">
                  <c:v>Riohacha</c:v>
                </c:pt>
                <c:pt idx="13">
                  <c:v>Neiva</c:v>
                </c:pt>
                <c:pt idx="14">
                  <c:v>S. Marta</c:v>
                </c:pt>
                <c:pt idx="15">
                  <c:v>Villavicencio</c:v>
                </c:pt>
                <c:pt idx="16">
                  <c:v>Pasto</c:v>
                </c:pt>
                <c:pt idx="17">
                  <c:v>Cúcuta</c:v>
                </c:pt>
                <c:pt idx="18">
                  <c:v>Armenia</c:v>
                </c:pt>
                <c:pt idx="19">
                  <c:v>Pereira</c:v>
                </c:pt>
                <c:pt idx="20">
                  <c:v>Bucaramanga</c:v>
                </c:pt>
                <c:pt idx="21">
                  <c:v>Sincelejo</c:v>
                </c:pt>
                <c:pt idx="22">
                  <c:v>Cali</c:v>
                </c:pt>
                <c:pt idx="23">
                  <c:v>Zipaquirá</c:v>
                </c:pt>
              </c:strCache>
            </c:strRef>
          </c:cat>
          <c:val>
            <c:numRef>
              <c:f>Gtías!$D$140:$D$163</c:f>
              <c:numCache>
                <c:formatCode>0</c:formatCode>
                <c:ptCount val="24"/>
                <c:pt idx="0">
                  <c:v>1007</c:v>
                </c:pt>
                <c:pt idx="1">
                  <c:v>1276</c:v>
                </c:pt>
                <c:pt idx="2">
                  <c:v>1050</c:v>
                </c:pt>
                <c:pt idx="3">
                  <c:v>882</c:v>
                </c:pt>
                <c:pt idx="4">
                  <c:v>590</c:v>
                </c:pt>
                <c:pt idx="5" formatCode="General">
                  <c:v>679</c:v>
                </c:pt>
                <c:pt idx="6">
                  <c:v>954</c:v>
                </c:pt>
                <c:pt idx="7">
                  <c:v>938</c:v>
                </c:pt>
                <c:pt idx="8">
                  <c:v>1356</c:v>
                </c:pt>
                <c:pt idx="9">
                  <c:v>1852</c:v>
                </c:pt>
                <c:pt idx="10">
                  <c:v>676</c:v>
                </c:pt>
                <c:pt idx="11">
                  <c:v>967</c:v>
                </c:pt>
                <c:pt idx="12">
                  <c:v>230</c:v>
                </c:pt>
                <c:pt idx="13">
                  <c:v>1722</c:v>
                </c:pt>
                <c:pt idx="14">
                  <c:v>513</c:v>
                </c:pt>
                <c:pt idx="15">
                  <c:v>1199</c:v>
                </c:pt>
                <c:pt idx="16">
                  <c:v>1555</c:v>
                </c:pt>
                <c:pt idx="17">
                  <c:v>1339</c:v>
                </c:pt>
                <c:pt idx="18">
                  <c:v>1249</c:v>
                </c:pt>
                <c:pt idx="19">
                  <c:v>1627</c:v>
                </c:pt>
                <c:pt idx="20">
                  <c:v>1113</c:v>
                </c:pt>
                <c:pt idx="21">
                  <c:v>663</c:v>
                </c:pt>
                <c:pt idx="22">
                  <c:v>1007</c:v>
                </c:pt>
                <c:pt idx="23">
                  <c:v>430</c:v>
                </c:pt>
              </c:numCache>
            </c:numRef>
          </c:val>
        </c:ser>
        <c:ser>
          <c:idx val="1"/>
          <c:order val="1"/>
          <c:tx>
            <c:strRef>
              <c:f>Gtías!$E$139</c:f>
              <c:strCache>
                <c:ptCount val="1"/>
                <c:pt idx="0">
                  <c:v>EGRESOS EFECTIVOS</c:v>
                </c:pt>
              </c:strCache>
            </c:strRef>
          </c:tx>
          <c:spPr>
            <a:solidFill>
              <a:schemeClr val="accent2"/>
            </a:solidFill>
            <a:ln>
              <a:noFill/>
            </a:ln>
            <a:effectLst/>
          </c:spPr>
          <c:invertIfNegative val="0"/>
          <c:dPt>
            <c:idx val="13"/>
            <c:invertIfNegative val="0"/>
            <c:bubble3D val="0"/>
            <c:spPr>
              <a:solidFill>
                <a:srgbClr val="FFC000"/>
              </a:solidFill>
              <a:ln>
                <a:noFill/>
              </a:ln>
              <a:effectLst/>
            </c:spPr>
          </c:dPt>
          <c:dLbls>
            <c:dLbl>
              <c:idx val="0"/>
              <c:layout>
                <c:manualLayout>
                  <c:x val="2.5477707006369425E-3"/>
                  <c:y val="1.0137991097194064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7.4285007512708816E-3"/>
                  <c:y val="1.3517291741122392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2.5477707006369191E-3"/>
                  <c:y val="1.0137991097194004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3"/>
              <c:layout>
                <c:manualLayout>
                  <c:x val="7.4285007512708652E-3"/>
                  <c:y val="1.6324231114105178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4"/>
              <c:layout>
                <c:manualLayout>
                  <c:x val="2.5478314818646285E-3"/>
                  <c:y val="1.2944852924112515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5"/>
              <c:layout>
                <c:manualLayout>
                  <c:x val="2.5477707006369425E-3"/>
                  <c:y val="6.7586607314627095E-3"/>
                </c:manualLayout>
              </c:layout>
              <c:showLegendKey val="0"/>
              <c:showVal val="1"/>
              <c:showCatName val="0"/>
              <c:showSerName val="0"/>
              <c:showPercent val="0"/>
              <c:showBubbleSize val="0"/>
              <c:extLst>
                <c:ext xmlns:c15="http://schemas.microsoft.com/office/drawing/2012/chart" uri="{CE6537A1-D6FC-4f65-9D91-7224C49458BB}">
                  <c15:layout/>
                </c:ext>
              </c:extLst>
            </c:dLbl>
            <c:dLbl>
              <c:idx val="6"/>
              <c:layout>
                <c:manualLayout>
                  <c:x val="7.9581747802172295E-3"/>
                  <c:y val="1.180019630894103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7"/>
              <c:layout>
                <c:manualLayout>
                  <c:x val="3.821656050955414E-3"/>
                  <c:y val="-6.1953674344275438E-17"/>
                </c:manualLayout>
              </c:layout>
              <c:showLegendKey val="0"/>
              <c:showVal val="1"/>
              <c:showCatName val="0"/>
              <c:showSerName val="0"/>
              <c:showPercent val="0"/>
              <c:showBubbleSize val="0"/>
              <c:extLst>
                <c:ext xmlns:c15="http://schemas.microsoft.com/office/drawing/2012/chart" uri="{CE6537A1-D6FC-4f65-9D91-7224C49458BB}">
                  <c15:layout/>
                </c:ext>
              </c:extLst>
            </c:dLbl>
            <c:dLbl>
              <c:idx val="8"/>
              <c:layout>
                <c:manualLayout>
                  <c:x val="3.8216560509553672E-3"/>
                  <c:y val="3.3793303657313548E-3"/>
                </c:manualLayout>
              </c:layout>
              <c:showLegendKey val="0"/>
              <c:showVal val="1"/>
              <c:showCatName val="0"/>
              <c:showSerName val="0"/>
              <c:showPercent val="0"/>
              <c:showBubbleSize val="0"/>
              <c:extLst>
                <c:ext xmlns:c15="http://schemas.microsoft.com/office/drawing/2012/chart" uri="{CE6537A1-D6FC-4f65-9D91-7224C49458BB}">
                  <c15:layout/>
                </c:ext>
              </c:extLst>
            </c:dLbl>
            <c:dLbl>
              <c:idx val="9"/>
              <c:layout>
                <c:manualLayout>
                  <c:x val="1.0191082802547817E-2"/>
                  <c:y val="1.6896651828656774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10"/>
              <c:layout>
                <c:manualLayout>
                  <c:x val="5.625052985153361E-3"/>
                  <c:y val="1.1541383237621123E-2"/>
                </c:manualLayout>
              </c:layout>
              <c:spPr>
                <a:noFill/>
                <a:ln>
                  <a:noFill/>
                </a:ln>
                <a:effectLst/>
              </c:spPr>
              <c:txPr>
                <a:bodyPr rot="0" spcFirstLastPara="1" vertOverflow="ellipsis" vert="horz" wrap="square" lIns="38100" tIns="19050" rIns="38100" bIns="19050" anchor="ctr" anchorCtr="1">
                  <a:noAutofit/>
                </a:bodyPr>
                <a:lstStyle/>
                <a:p>
                  <a:pPr>
                    <a:defRPr sz="900" b="0" i="0" u="none" strike="noStrike" kern="1200" baseline="0">
                      <a:solidFill>
                        <a:srgbClr val="FF0000"/>
                      </a:solidFill>
                      <a:latin typeface="+mn-lt"/>
                      <a:ea typeface="+mn-ea"/>
                      <a:cs typeface="+mn-cs"/>
                    </a:defRPr>
                  </a:pPr>
                  <a:endParaRPr lang="es-ES"/>
                </a:p>
              </c:txPr>
              <c:showLegendKey val="0"/>
              <c:showVal val="1"/>
              <c:showCatName val="0"/>
              <c:showSerName val="0"/>
              <c:showPercent val="0"/>
              <c:showBubbleSize val="0"/>
              <c:extLst>
                <c:ext xmlns:c15="http://schemas.microsoft.com/office/drawing/2012/chart" uri="{CE6537A1-D6FC-4f65-9D91-7224C49458BB}">
                  <c15:layout>
                    <c:manualLayout>
                      <c:w val="3.5491852037193052E-2"/>
                      <c:h val="4.206209701357122E-2"/>
                    </c:manualLayout>
                  </c15:layout>
                </c:ext>
              </c:extLst>
            </c:dLbl>
            <c:dLbl>
              <c:idx val="11"/>
              <c:layout>
                <c:manualLayout>
                  <c:x val="9.9763322331355275E-3"/>
                  <c:y val="1.6896669931115004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12"/>
              <c:layout>
                <c:manualLayout>
                  <c:x val="4.8808112731673807E-3"/>
                  <c:y val="1.2944631905264351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13"/>
              <c:layout>
                <c:manualLayout>
                  <c:x val="9.231948517388365E-3"/>
                  <c:y val="-2.8069393729827888E-3"/>
                </c:manualLayout>
              </c:layout>
              <c:showLegendKey val="0"/>
              <c:showVal val="1"/>
              <c:showCatName val="0"/>
              <c:showSerName val="0"/>
              <c:showPercent val="0"/>
              <c:showBubbleSize val="0"/>
              <c:extLst>
                <c:ext xmlns:c15="http://schemas.microsoft.com/office/drawing/2012/chart" uri="{CE6537A1-D6FC-4f65-9D91-7224C49458BB}">
                  <c15:layout/>
                </c:ext>
              </c:extLst>
            </c:dLbl>
            <c:dLbl>
              <c:idx val="14"/>
              <c:layout>
                <c:manualLayout>
                  <c:x val="6.1547270140996958E-3"/>
                  <c:y val="0"/>
                </c:manualLayout>
              </c:layout>
              <c:showLegendKey val="0"/>
              <c:showVal val="1"/>
              <c:showCatName val="0"/>
              <c:showSerName val="0"/>
              <c:showPercent val="0"/>
              <c:showBubbleSize val="0"/>
              <c:extLst>
                <c:ext xmlns:c15="http://schemas.microsoft.com/office/drawing/2012/chart" uri="{CE6537A1-D6FC-4f65-9D91-7224C49458BB}">
                  <c15:layout/>
                </c:ext>
              </c:extLst>
            </c:dLbl>
            <c:dLbl>
              <c:idx val="15"/>
              <c:layout>
                <c:manualLayout>
                  <c:x val="6.1547270140996958E-3"/>
                  <c:y val="3.3793781899926129E-3"/>
                </c:manualLayout>
              </c:layout>
              <c:showLegendKey val="0"/>
              <c:showVal val="1"/>
              <c:showCatName val="0"/>
              <c:showSerName val="0"/>
              <c:showPercent val="0"/>
              <c:showBubbleSize val="0"/>
              <c:extLst>
                <c:ext xmlns:c15="http://schemas.microsoft.com/office/drawing/2012/chart" uri="{CE6537A1-D6FC-4f65-9D91-7224C49458BB}">
                  <c15:layout/>
                </c:ext>
              </c:extLst>
            </c:dLbl>
            <c:dLbl>
              <c:idx val="16"/>
              <c:layout>
                <c:manualLayout>
                  <c:x val="5.4103432983526002E-3"/>
                  <c:y val="0"/>
                </c:manualLayout>
              </c:layout>
              <c:showLegendKey val="0"/>
              <c:showVal val="1"/>
              <c:showCatName val="0"/>
              <c:showSerName val="0"/>
              <c:showPercent val="0"/>
              <c:showBubbleSize val="0"/>
              <c:extLst>
                <c:ext xmlns:c15="http://schemas.microsoft.com/office/drawing/2012/chart" uri="{CE6537A1-D6FC-4f65-9D91-7224C49458BB}">
                  <c15:layout/>
                </c:ext>
              </c:extLst>
            </c:dLbl>
            <c:dLbl>
              <c:idx val="17"/>
              <c:layout>
                <c:manualLayout>
                  <c:x val="5.0955209599681459E-3"/>
                  <c:y val="2.8069393729827888E-3"/>
                </c:manualLayout>
              </c:layout>
              <c:showLegendKey val="0"/>
              <c:showVal val="1"/>
              <c:showCatName val="0"/>
              <c:showSerName val="0"/>
              <c:showPercent val="0"/>
              <c:showBubbleSize val="0"/>
              <c:extLst>
                <c:ext xmlns:c15="http://schemas.microsoft.com/office/drawing/2012/chart" uri="{CE6537A1-D6FC-4f65-9D91-7224C49458BB}">
                  <c15:layout/>
                </c:ext>
              </c:extLst>
            </c:dLbl>
            <c:dLbl>
              <c:idx val="18"/>
              <c:layout>
                <c:manualLayout>
                  <c:x val="4.8808112731673807E-3"/>
                  <c:y val="1.0137913551129727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19"/>
              <c:layout>
                <c:manualLayout>
                  <c:x val="8.1728844670179938E-3"/>
                  <c:y val="2.8069393729827888E-3"/>
                </c:manualLayout>
              </c:layout>
              <c:showLegendKey val="0"/>
              <c:showVal val="1"/>
              <c:showCatName val="0"/>
              <c:showSerName val="0"/>
              <c:showPercent val="0"/>
              <c:showBubbleSize val="0"/>
              <c:extLst>
                <c:ext xmlns:c15="http://schemas.microsoft.com/office/drawing/2012/chart" uri="{CE6537A1-D6FC-4f65-9D91-7224C49458BB}">
                  <c15:layout/>
                </c:ext>
              </c:extLst>
            </c:dLbl>
            <c:dLbl>
              <c:idx val="20"/>
              <c:layout>
                <c:manualLayout>
                  <c:x val="5.0955414012736986E-3"/>
                  <c:y val="3.3793303657312932E-3"/>
                </c:manualLayout>
              </c:layout>
              <c:showLegendKey val="0"/>
              <c:showVal val="1"/>
              <c:showCatName val="0"/>
              <c:showSerName val="0"/>
              <c:showPercent val="0"/>
              <c:showBubbleSize val="0"/>
              <c:extLst>
                <c:ext xmlns:c15="http://schemas.microsoft.com/office/drawing/2012/chart" uri="{CE6537A1-D6FC-4f65-9D91-7224C49458BB}">
                  <c15:layout/>
                </c:ext>
              </c:extLst>
            </c:dLbl>
            <c:dLbl>
              <c:idx val="21"/>
              <c:layout>
                <c:manualLayout>
                  <c:x val="3.8216052190358312E-3"/>
                  <c:y val="1.2944852924112515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22"/>
              <c:layout>
                <c:manualLayout>
                  <c:x val="9.0172388305876667E-3"/>
                  <c:y val="2.8069393729827372E-3"/>
                </c:manualLayout>
              </c:layout>
              <c:showLegendKey val="0"/>
              <c:showVal val="1"/>
              <c:showCatName val="0"/>
              <c:showSerName val="0"/>
              <c:showPercent val="0"/>
              <c:showBubbleSize val="0"/>
              <c:extLst>
                <c:ext xmlns:c15="http://schemas.microsoft.com/office/drawing/2012/chart" uri="{CE6537A1-D6FC-4f65-9D91-7224C49458BB}">
                  <c15:layout/>
                </c:ext>
              </c:extLst>
            </c:dLbl>
            <c:dLbl>
              <c:idx val="23"/>
              <c:layout>
                <c:manualLayout>
                  <c:x val="6.1547270140996958E-3"/>
                  <c:y val="3.3793781899926646E-3"/>
                </c:manualLayout>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rgbClr val="FF0000"/>
                    </a:solidFill>
                    <a:latin typeface="+mn-lt"/>
                    <a:ea typeface="+mn-ea"/>
                    <a:cs typeface="+mn-cs"/>
                  </a:defRPr>
                </a:pPr>
                <a:endParaRPr lang="es-E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Gtías!$C$140:$C$163</c:f>
              <c:strCache>
                <c:ptCount val="24"/>
                <c:pt idx="0">
                  <c:v>Barranquilla</c:v>
                </c:pt>
                <c:pt idx="1">
                  <c:v>Cartagena</c:v>
                </c:pt>
                <c:pt idx="2">
                  <c:v>Cartago</c:v>
                </c:pt>
                <c:pt idx="3">
                  <c:v>Sogamoso</c:v>
                </c:pt>
                <c:pt idx="4">
                  <c:v>Tunja</c:v>
                </c:pt>
                <c:pt idx="5">
                  <c:v>Buenaventura</c:v>
                </c:pt>
                <c:pt idx="6">
                  <c:v>Buga</c:v>
                </c:pt>
                <c:pt idx="7">
                  <c:v>Manizales</c:v>
                </c:pt>
                <c:pt idx="8">
                  <c:v>Popayán</c:v>
                </c:pt>
                <c:pt idx="9">
                  <c:v>Valledupar</c:v>
                </c:pt>
                <c:pt idx="10">
                  <c:v>Quibdó</c:v>
                </c:pt>
                <c:pt idx="11">
                  <c:v>Montería</c:v>
                </c:pt>
                <c:pt idx="12">
                  <c:v>Riohacha</c:v>
                </c:pt>
                <c:pt idx="13">
                  <c:v>Neiva</c:v>
                </c:pt>
                <c:pt idx="14">
                  <c:v>S. Marta</c:v>
                </c:pt>
                <c:pt idx="15">
                  <c:v>Villavicencio</c:v>
                </c:pt>
                <c:pt idx="16">
                  <c:v>Pasto</c:v>
                </c:pt>
                <c:pt idx="17">
                  <c:v>Cúcuta</c:v>
                </c:pt>
                <c:pt idx="18">
                  <c:v>Armenia</c:v>
                </c:pt>
                <c:pt idx="19">
                  <c:v>Pereira</c:v>
                </c:pt>
                <c:pt idx="20">
                  <c:v>Bucaramanga</c:v>
                </c:pt>
                <c:pt idx="21">
                  <c:v>Sincelejo</c:v>
                </c:pt>
                <c:pt idx="22">
                  <c:v>Cali</c:v>
                </c:pt>
                <c:pt idx="23">
                  <c:v>Zipaquirá</c:v>
                </c:pt>
              </c:strCache>
            </c:strRef>
          </c:cat>
          <c:val>
            <c:numRef>
              <c:f>Gtías!$E$140:$E$163</c:f>
              <c:numCache>
                <c:formatCode>0</c:formatCode>
                <c:ptCount val="24"/>
                <c:pt idx="0">
                  <c:v>803</c:v>
                </c:pt>
                <c:pt idx="1">
                  <c:v>1161</c:v>
                </c:pt>
                <c:pt idx="2">
                  <c:v>1019</c:v>
                </c:pt>
                <c:pt idx="3">
                  <c:v>879</c:v>
                </c:pt>
                <c:pt idx="4">
                  <c:v>574</c:v>
                </c:pt>
                <c:pt idx="5" formatCode="General">
                  <c:v>615</c:v>
                </c:pt>
                <c:pt idx="6">
                  <c:v>847</c:v>
                </c:pt>
                <c:pt idx="7">
                  <c:v>966</c:v>
                </c:pt>
                <c:pt idx="8">
                  <c:v>1227</c:v>
                </c:pt>
                <c:pt idx="9">
                  <c:v>1834</c:v>
                </c:pt>
                <c:pt idx="10">
                  <c:v>679</c:v>
                </c:pt>
                <c:pt idx="11">
                  <c:v>966</c:v>
                </c:pt>
                <c:pt idx="12">
                  <c:v>129</c:v>
                </c:pt>
                <c:pt idx="13">
                  <c:v>1538</c:v>
                </c:pt>
                <c:pt idx="14">
                  <c:v>316</c:v>
                </c:pt>
                <c:pt idx="15">
                  <c:v>1127</c:v>
                </c:pt>
                <c:pt idx="16">
                  <c:v>1570</c:v>
                </c:pt>
                <c:pt idx="17">
                  <c:v>1120</c:v>
                </c:pt>
                <c:pt idx="18">
                  <c:v>1199</c:v>
                </c:pt>
                <c:pt idx="19">
                  <c:v>1340</c:v>
                </c:pt>
                <c:pt idx="20">
                  <c:v>973</c:v>
                </c:pt>
                <c:pt idx="21">
                  <c:v>644</c:v>
                </c:pt>
                <c:pt idx="22">
                  <c:v>835</c:v>
                </c:pt>
                <c:pt idx="23">
                  <c:v>330</c:v>
                </c:pt>
              </c:numCache>
            </c:numRef>
          </c:val>
        </c:ser>
        <c:dLbls>
          <c:showLegendKey val="0"/>
          <c:showVal val="0"/>
          <c:showCatName val="0"/>
          <c:showSerName val="0"/>
          <c:showPercent val="0"/>
          <c:showBubbleSize val="0"/>
        </c:dLbls>
        <c:gapWidth val="110"/>
        <c:overlap val="-5"/>
        <c:axId val="137395200"/>
        <c:axId val="136023424"/>
      </c:barChart>
      <c:catAx>
        <c:axId val="13739520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ES"/>
          </a:p>
        </c:txPr>
        <c:crossAx val="136023424"/>
        <c:crosses val="autoZero"/>
        <c:auto val="1"/>
        <c:lblAlgn val="ctr"/>
        <c:lblOffset val="100"/>
        <c:noMultiLvlLbl val="0"/>
      </c:catAx>
      <c:valAx>
        <c:axId val="136023424"/>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ES"/>
          </a:p>
        </c:txPr>
        <c:crossAx val="137395200"/>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ES"/>
        </a:p>
      </c:txPr>
    </c:legend>
    <c:plotVisOnly val="1"/>
    <c:dispBlanksAs val="gap"/>
    <c:showDLblsOverMax val="0"/>
  </c:chart>
  <c:spPr>
    <a:noFill/>
    <a:ln>
      <a:noFill/>
    </a:ln>
    <a:effectLst/>
  </c:spPr>
  <c:txPr>
    <a:bodyPr/>
    <a:lstStyle/>
    <a:p>
      <a:pPr>
        <a:defRPr/>
      </a:pPr>
      <a:endParaRPr lang="es-ES"/>
    </a:p>
  </c:txPr>
  <c:externalData r:id="rId1">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Extinc.!$D$37</c:f>
              <c:strCache>
                <c:ptCount val="1"/>
                <c:pt idx="0">
                  <c:v>INGRESOS EFECTIVOS</c:v>
                </c:pt>
              </c:strCache>
            </c:strRef>
          </c:tx>
          <c:invertIfNegative val="0"/>
          <c:dPt>
            <c:idx val="0"/>
            <c:invertIfNegative val="0"/>
            <c:bubble3D val="0"/>
            <c:spPr>
              <a:solidFill>
                <a:srgbClr val="FFC000"/>
              </a:solidFill>
            </c:spPr>
          </c:dPt>
          <c:dLbls>
            <c:spPr>
              <a:noFill/>
              <a:ln>
                <a:noFill/>
              </a:ln>
              <a:effectLst/>
            </c:spPr>
            <c:txPr>
              <a:bodyPr wrap="square" lIns="38100" tIns="19050" rIns="38100" bIns="19050" anchor="ctr">
                <a:spAutoFit/>
              </a:bodyPr>
              <a:lstStyle/>
              <a:p>
                <a:pPr>
                  <a:defRPr>
                    <a:solidFill>
                      <a:schemeClr val="accent1">
                        <a:lumMod val="75000"/>
                      </a:schemeClr>
                    </a:solidFill>
                  </a:defRPr>
                </a:pPr>
                <a:endParaRPr lang="es-E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Extinc.!$C$38:$C$42</c:f>
              <c:strCache>
                <c:ptCount val="5"/>
                <c:pt idx="0">
                  <c:v>Neiva</c:v>
                </c:pt>
                <c:pt idx="1">
                  <c:v>Villavicencio</c:v>
                </c:pt>
                <c:pt idx="2">
                  <c:v>Cúcuta</c:v>
                </c:pt>
                <c:pt idx="3">
                  <c:v>Pereira</c:v>
                </c:pt>
                <c:pt idx="4">
                  <c:v>Cali</c:v>
                </c:pt>
              </c:strCache>
            </c:strRef>
          </c:cat>
          <c:val>
            <c:numRef>
              <c:f>Extinc.!$D$38:$D$42</c:f>
              <c:numCache>
                <c:formatCode>0</c:formatCode>
                <c:ptCount val="5"/>
                <c:pt idx="0">
                  <c:v>191</c:v>
                </c:pt>
                <c:pt idx="1">
                  <c:v>46</c:v>
                </c:pt>
                <c:pt idx="2">
                  <c:v>246</c:v>
                </c:pt>
                <c:pt idx="3">
                  <c:v>86</c:v>
                </c:pt>
                <c:pt idx="4">
                  <c:v>185</c:v>
                </c:pt>
              </c:numCache>
            </c:numRef>
          </c:val>
        </c:ser>
        <c:ser>
          <c:idx val="1"/>
          <c:order val="1"/>
          <c:tx>
            <c:strRef>
              <c:f>Extinc.!$E$37</c:f>
              <c:strCache>
                <c:ptCount val="1"/>
                <c:pt idx="0">
                  <c:v>EGRESOS EFECTIVOS</c:v>
                </c:pt>
              </c:strCache>
            </c:strRef>
          </c:tx>
          <c:invertIfNegative val="0"/>
          <c:dPt>
            <c:idx val="0"/>
            <c:invertIfNegative val="0"/>
            <c:bubble3D val="0"/>
            <c:spPr>
              <a:solidFill>
                <a:srgbClr val="00B050"/>
              </a:solidFill>
            </c:spPr>
          </c:dPt>
          <c:dLbls>
            <c:spPr>
              <a:noFill/>
              <a:ln>
                <a:noFill/>
              </a:ln>
              <a:effectLst/>
            </c:spPr>
            <c:txPr>
              <a:bodyPr wrap="square" lIns="38100" tIns="19050" rIns="38100" bIns="19050" anchor="ctr">
                <a:spAutoFit/>
              </a:bodyPr>
              <a:lstStyle/>
              <a:p>
                <a:pPr>
                  <a:defRPr>
                    <a:solidFill>
                      <a:srgbClr val="FF0000"/>
                    </a:solidFill>
                  </a:defRPr>
                </a:pPr>
                <a:endParaRPr lang="es-E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Extinc.!$C$38:$C$42</c:f>
              <c:strCache>
                <c:ptCount val="5"/>
                <c:pt idx="0">
                  <c:v>Neiva</c:v>
                </c:pt>
                <c:pt idx="1">
                  <c:v>Villavicencio</c:v>
                </c:pt>
                <c:pt idx="2">
                  <c:v>Cúcuta</c:v>
                </c:pt>
                <c:pt idx="3">
                  <c:v>Pereira</c:v>
                </c:pt>
                <c:pt idx="4">
                  <c:v>Cali</c:v>
                </c:pt>
              </c:strCache>
            </c:strRef>
          </c:cat>
          <c:val>
            <c:numRef>
              <c:f>Extinc.!$E$38:$E$42</c:f>
              <c:numCache>
                <c:formatCode>0</c:formatCode>
                <c:ptCount val="5"/>
                <c:pt idx="0">
                  <c:v>197</c:v>
                </c:pt>
                <c:pt idx="1">
                  <c:v>39</c:v>
                </c:pt>
                <c:pt idx="2">
                  <c:v>187</c:v>
                </c:pt>
                <c:pt idx="3">
                  <c:v>45</c:v>
                </c:pt>
                <c:pt idx="4">
                  <c:v>67</c:v>
                </c:pt>
              </c:numCache>
            </c:numRef>
          </c:val>
        </c:ser>
        <c:dLbls>
          <c:showLegendKey val="0"/>
          <c:showVal val="1"/>
          <c:showCatName val="0"/>
          <c:showSerName val="0"/>
          <c:showPercent val="0"/>
          <c:showBubbleSize val="0"/>
        </c:dLbls>
        <c:gapWidth val="75"/>
        <c:axId val="85564416"/>
        <c:axId val="138988928"/>
      </c:barChart>
      <c:catAx>
        <c:axId val="85564416"/>
        <c:scaling>
          <c:orientation val="minMax"/>
        </c:scaling>
        <c:delete val="0"/>
        <c:axPos val="b"/>
        <c:numFmt formatCode="General" sourceLinked="0"/>
        <c:majorTickMark val="none"/>
        <c:minorTickMark val="none"/>
        <c:tickLblPos val="nextTo"/>
        <c:crossAx val="138988928"/>
        <c:crosses val="autoZero"/>
        <c:auto val="1"/>
        <c:lblAlgn val="ctr"/>
        <c:lblOffset val="100"/>
        <c:noMultiLvlLbl val="0"/>
      </c:catAx>
      <c:valAx>
        <c:axId val="138988928"/>
        <c:scaling>
          <c:orientation val="minMax"/>
        </c:scaling>
        <c:delete val="0"/>
        <c:axPos val="l"/>
        <c:numFmt formatCode="0" sourceLinked="1"/>
        <c:majorTickMark val="none"/>
        <c:minorTickMark val="none"/>
        <c:tickLblPos val="nextTo"/>
        <c:crossAx val="85564416"/>
        <c:crosses val="autoZero"/>
        <c:crossBetween val="between"/>
      </c:valAx>
    </c:plotArea>
    <c:legend>
      <c:legendPos val="b"/>
      <c:layout/>
      <c:overlay val="0"/>
    </c:legend>
    <c:plotVisOnly val="1"/>
    <c:dispBlanksAs val="gap"/>
    <c:showDLblsOverMax val="0"/>
  </c:chart>
  <c:externalData r:id="rId1">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'RPA-Cto'!$D$41</c:f>
              <c:strCache>
                <c:ptCount val="1"/>
                <c:pt idx="0">
                  <c:v>INGRESOS EFECTIVOS</c:v>
                </c:pt>
              </c:strCache>
            </c:strRef>
          </c:tx>
          <c:invertIfNegative val="0"/>
          <c:dPt>
            <c:idx val="11"/>
            <c:invertIfNegative val="0"/>
            <c:bubble3D val="0"/>
            <c:spPr>
              <a:solidFill>
                <a:srgbClr val="92D050"/>
              </a:solidFill>
            </c:spPr>
          </c:dPt>
          <c:dLbls>
            <c:dLbl>
              <c:idx val="2"/>
              <c:layout>
                <c:manualLayout>
                  <c:x val="-3.5567778673195826E-3"/>
                  <c:y val="1.1756443518465947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3"/>
              <c:layout>
                <c:manualLayout>
                  <c:x val="-3.0234012178463432E-3"/>
                  <c:y val="1.1756443518465876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6"/>
              <c:layout>
                <c:manualLayout>
                  <c:x val="-3.2603420479600636E-17"/>
                  <c:y val="1.1756443518465947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7"/>
              <c:layout>
                <c:manualLayout>
                  <c:x val="-3.0234315948602219E-3"/>
                  <c:y val="1.2713543101789153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11"/>
              <c:layout>
                <c:manualLayout>
                  <c:x val="-5.3351668009793745E-3"/>
                  <c:y val="3.9188145061552796E-3"/>
                </c:manualLayout>
              </c:layout>
              <c:showLegendKey val="0"/>
              <c:showVal val="1"/>
              <c:showCatName val="0"/>
              <c:showSerName val="0"/>
              <c:showPercent val="0"/>
              <c:showBubbleSize val="0"/>
              <c:extLst>
                <c:ext xmlns:c15="http://schemas.microsoft.com/office/drawing/2012/chart" uri="{CE6537A1-D6FC-4f65-9D91-7224C49458BB}">
                  <c15:layout/>
                </c:ext>
              </c:extLst>
            </c:dLbl>
            <c:dLbl>
              <c:idx val="13"/>
              <c:layout>
                <c:manualLayout>
                  <c:x val="-6.5206840959201273E-17"/>
                  <c:y val="7.8376290123106322E-3"/>
                </c:manualLayout>
              </c:layout>
              <c:showLegendKey val="0"/>
              <c:showVal val="1"/>
              <c:showCatName val="0"/>
              <c:showSerName val="0"/>
              <c:showPercent val="0"/>
              <c:showBubbleSize val="0"/>
              <c:extLst>
                <c:ext xmlns:c15="http://schemas.microsoft.com/office/drawing/2012/chart" uri="{CE6537A1-D6FC-4f65-9D91-7224C49458BB}">
                  <c15:layout/>
                </c:ext>
              </c:extLst>
            </c:dLbl>
            <c:dLbl>
              <c:idx val="17"/>
              <c:layout>
                <c:manualLayout>
                  <c:x val="0"/>
                  <c:y val="1.1756443518465947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21"/>
              <c:layout>
                <c:manualLayout>
                  <c:x val="-1.2450122841865517E-3"/>
                  <c:y val="2.2213815456544974E-3"/>
                </c:manualLayout>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wrap="square" lIns="38100" tIns="19050" rIns="38100" bIns="19050" anchor="ctr">
                <a:spAutoFit/>
              </a:bodyPr>
              <a:lstStyle/>
              <a:p>
                <a:pPr>
                  <a:defRPr sz="900">
                    <a:solidFill>
                      <a:schemeClr val="accent1">
                        <a:lumMod val="75000"/>
                      </a:schemeClr>
                    </a:solidFill>
                  </a:defRPr>
                </a:pPr>
                <a:endParaRPr lang="es-E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'RPA-Cto'!$C$42:$C$64</c:f>
              <c:strCache>
                <c:ptCount val="23"/>
                <c:pt idx="0">
                  <c:v>Arauca</c:v>
                </c:pt>
                <c:pt idx="1">
                  <c:v>Barranquilla</c:v>
                </c:pt>
                <c:pt idx="2">
                  <c:v>Cartagena</c:v>
                </c:pt>
                <c:pt idx="3">
                  <c:v>Tunja</c:v>
                </c:pt>
                <c:pt idx="4">
                  <c:v>Florencia</c:v>
                </c:pt>
                <c:pt idx="5">
                  <c:v>Manizales</c:v>
                </c:pt>
                <c:pt idx="6">
                  <c:v>Popayán</c:v>
                </c:pt>
                <c:pt idx="7">
                  <c:v>Valledupar</c:v>
                </c:pt>
                <c:pt idx="8">
                  <c:v>Quibdó</c:v>
                </c:pt>
                <c:pt idx="9">
                  <c:v>Montería</c:v>
                </c:pt>
                <c:pt idx="10">
                  <c:v>Riohacha</c:v>
                </c:pt>
                <c:pt idx="11">
                  <c:v>Neiva</c:v>
                </c:pt>
                <c:pt idx="12">
                  <c:v>S. Marta</c:v>
                </c:pt>
                <c:pt idx="13">
                  <c:v>Villavicencio</c:v>
                </c:pt>
                <c:pt idx="14">
                  <c:v>Pasto</c:v>
                </c:pt>
                <c:pt idx="15">
                  <c:v>Cúcuta</c:v>
                </c:pt>
                <c:pt idx="16">
                  <c:v>Armenia</c:v>
                </c:pt>
                <c:pt idx="17">
                  <c:v>Pereira</c:v>
                </c:pt>
                <c:pt idx="18">
                  <c:v>Bucaramanga</c:v>
                </c:pt>
                <c:pt idx="19">
                  <c:v>Sincelejo</c:v>
                </c:pt>
                <c:pt idx="20">
                  <c:v>Ibagué</c:v>
                </c:pt>
                <c:pt idx="21">
                  <c:v>Mocoa</c:v>
                </c:pt>
                <c:pt idx="22">
                  <c:v>Cali</c:v>
                </c:pt>
              </c:strCache>
            </c:strRef>
          </c:cat>
          <c:val>
            <c:numRef>
              <c:f>'RPA-Cto'!$D$42:$D$64</c:f>
              <c:numCache>
                <c:formatCode>0</c:formatCode>
                <c:ptCount val="23"/>
                <c:pt idx="0">
                  <c:v>215</c:v>
                </c:pt>
                <c:pt idx="1">
                  <c:v>626</c:v>
                </c:pt>
                <c:pt idx="2">
                  <c:v>243</c:v>
                </c:pt>
                <c:pt idx="3">
                  <c:v>321</c:v>
                </c:pt>
                <c:pt idx="4">
                  <c:v>472</c:v>
                </c:pt>
                <c:pt idx="5">
                  <c:v>290</c:v>
                </c:pt>
                <c:pt idx="6">
                  <c:v>310</c:v>
                </c:pt>
                <c:pt idx="7">
                  <c:v>495</c:v>
                </c:pt>
                <c:pt idx="8">
                  <c:v>177</c:v>
                </c:pt>
                <c:pt idx="9">
                  <c:v>663</c:v>
                </c:pt>
                <c:pt idx="10">
                  <c:v>149</c:v>
                </c:pt>
                <c:pt idx="11">
                  <c:v>368</c:v>
                </c:pt>
                <c:pt idx="12">
                  <c:v>321</c:v>
                </c:pt>
                <c:pt idx="13">
                  <c:v>371</c:v>
                </c:pt>
                <c:pt idx="14">
                  <c:v>699</c:v>
                </c:pt>
                <c:pt idx="15">
                  <c:v>562</c:v>
                </c:pt>
                <c:pt idx="16">
                  <c:v>283</c:v>
                </c:pt>
                <c:pt idx="17">
                  <c:v>386</c:v>
                </c:pt>
                <c:pt idx="18">
                  <c:v>254</c:v>
                </c:pt>
                <c:pt idx="19">
                  <c:v>259</c:v>
                </c:pt>
                <c:pt idx="20">
                  <c:v>298</c:v>
                </c:pt>
                <c:pt idx="21">
                  <c:v>255</c:v>
                </c:pt>
                <c:pt idx="22">
                  <c:v>350</c:v>
                </c:pt>
              </c:numCache>
            </c:numRef>
          </c:val>
        </c:ser>
        <c:ser>
          <c:idx val="1"/>
          <c:order val="1"/>
          <c:tx>
            <c:strRef>
              <c:f>'RPA-Cto'!$E$41</c:f>
              <c:strCache>
                <c:ptCount val="1"/>
                <c:pt idx="0">
                  <c:v>EGRESOS EFECTIVOS</c:v>
                </c:pt>
              </c:strCache>
            </c:strRef>
          </c:tx>
          <c:invertIfNegative val="0"/>
          <c:dPt>
            <c:idx val="11"/>
            <c:invertIfNegative val="0"/>
            <c:bubble3D val="0"/>
            <c:spPr>
              <a:solidFill>
                <a:srgbClr val="FFC000"/>
              </a:solidFill>
            </c:spPr>
          </c:dPt>
          <c:dLbls>
            <c:dLbl>
              <c:idx val="0"/>
              <c:layout>
                <c:manualLayout>
                  <c:x val="5.3351668009793745E-3"/>
                  <c:y val="7.8376290123105593E-3"/>
                </c:manualLayout>
              </c:layout>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9.0702947845804991E-3"/>
                  <c:y val="9.5351573263418865E-3"/>
                </c:manualLayout>
              </c:layout>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4.5351473922902496E-3"/>
                  <c:y val="-3.1783857754473536E-3"/>
                </c:manualLayout>
              </c:layout>
              <c:showLegendKey val="0"/>
              <c:showVal val="1"/>
              <c:showCatName val="0"/>
              <c:showSerName val="0"/>
              <c:showPercent val="0"/>
              <c:showBubbleSize val="0"/>
              <c:extLst>
                <c:ext xmlns:c15="http://schemas.microsoft.com/office/drawing/2012/chart" uri="{CE6537A1-D6FC-4f65-9D91-7224C49458BB}">
                  <c15:layout/>
                </c:ext>
              </c:extLst>
            </c:dLbl>
            <c:dLbl>
              <c:idx val="3"/>
              <c:layout>
                <c:manualLayout>
                  <c:x val="4.5351473922902218E-3"/>
                  <c:y val="9.5351573263418275E-3"/>
                </c:manualLayout>
              </c:layout>
              <c:showLegendKey val="0"/>
              <c:showVal val="1"/>
              <c:showCatName val="0"/>
              <c:showSerName val="0"/>
              <c:showPercent val="0"/>
              <c:showBubbleSize val="0"/>
              <c:extLst>
                <c:ext xmlns:c15="http://schemas.microsoft.com/office/drawing/2012/chart" uri="{CE6537A1-D6FC-4f65-9D91-7224C49458BB}">
                  <c15:layout/>
                </c:ext>
              </c:extLst>
            </c:dLbl>
            <c:dLbl>
              <c:idx val="4"/>
              <c:layout>
                <c:manualLayout>
                  <c:x val="6.3135607757416551E-3"/>
                  <c:y val="2.2052434355228502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5"/>
              <c:layout>
                <c:manualLayout>
                  <c:x val="6.0468024356926534E-3"/>
                  <c:y val="1.1756443518465947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6"/>
              <c:layout>
                <c:manualLayout>
                  <c:x val="9.0721979905685375E-3"/>
                  <c:y val="1.3474526437765642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7"/>
              <c:layout>
                <c:manualLayout>
                  <c:x val="3.0234315948601664E-3"/>
                  <c:y val="-2.913486637313769E-17"/>
                </c:manualLayout>
              </c:layout>
              <c:showLegendKey val="0"/>
              <c:showVal val="1"/>
              <c:showCatName val="0"/>
              <c:showSerName val="0"/>
              <c:showPercent val="0"/>
              <c:showBubbleSize val="0"/>
              <c:extLst>
                <c:ext xmlns:c15="http://schemas.microsoft.com/office/drawing/2012/chart" uri="{CE6537A1-D6FC-4f65-9D91-7224C49458BB}">
                  <c15:layout/>
                </c:ext>
              </c:extLst>
            </c:dLbl>
            <c:dLbl>
              <c:idx val="8"/>
              <c:layout>
                <c:manualLayout>
                  <c:x val="3.0234315948600553E-3"/>
                  <c:y val="6.3567715508944739E-3"/>
                </c:manualLayout>
              </c:layout>
              <c:showLegendKey val="0"/>
              <c:showVal val="1"/>
              <c:showCatName val="0"/>
              <c:showSerName val="0"/>
              <c:showPercent val="0"/>
              <c:showBubbleSize val="0"/>
              <c:extLst>
                <c:ext xmlns:c15="http://schemas.microsoft.com/office/drawing/2012/chart" uri="{CE6537A1-D6FC-4f65-9D91-7224C49458BB}">
                  <c15:layout/>
                </c:ext>
              </c:extLst>
            </c:dLbl>
            <c:dLbl>
              <c:idx val="9"/>
              <c:layout>
                <c:manualLayout>
                  <c:x val="7.5510114061944694E-3"/>
                  <c:y val="1.688607913660185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10"/>
              <c:layout>
                <c:manualLayout>
                  <c:x val="3.5567778673196481E-3"/>
                  <c:y val="1.9594072530776652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11"/>
              <c:layout>
                <c:manualLayout>
                  <c:x val="2.4900245683731033E-3"/>
                  <c:y val="9.5350619728113775E-3"/>
                </c:manualLayout>
              </c:layout>
              <c:showLegendKey val="0"/>
              <c:showVal val="1"/>
              <c:showCatName val="0"/>
              <c:showSerName val="0"/>
              <c:showPercent val="0"/>
              <c:showBubbleSize val="0"/>
              <c:extLst>
                <c:ext xmlns:c15="http://schemas.microsoft.com/office/drawing/2012/chart" uri="{CE6537A1-D6FC-4f65-9D91-7224C49458BB}">
                  <c15:layout/>
                </c:ext>
              </c:extLst>
            </c:dLbl>
            <c:dLbl>
              <c:idx val="12"/>
              <c:layout>
                <c:manualLayout>
                  <c:x val="3.5567778673196481E-3"/>
                  <c:y val="7.8376290123106322E-3"/>
                </c:manualLayout>
              </c:layout>
              <c:showLegendKey val="0"/>
              <c:showVal val="1"/>
              <c:showCatName val="0"/>
              <c:showSerName val="0"/>
              <c:showPercent val="0"/>
              <c:showBubbleSize val="0"/>
              <c:extLst>
                <c:ext xmlns:c15="http://schemas.microsoft.com/office/drawing/2012/chart" uri="{CE6537A1-D6FC-4f65-9D91-7224C49458BB}">
                  <c15:layout/>
                </c:ext>
              </c:extLst>
            </c:dLbl>
            <c:dLbl>
              <c:idx val="13"/>
              <c:layout>
                <c:manualLayout>
                  <c:x val="6.5763982582990902E-3"/>
                  <c:y val="1.0782911253354135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14"/>
              <c:layout>
                <c:manualLayout>
                  <c:x val="4.5351473922902496E-3"/>
                  <c:y val="0"/>
                </c:manualLayout>
              </c:layout>
              <c:showLegendKey val="0"/>
              <c:showVal val="1"/>
              <c:showCatName val="0"/>
              <c:showSerName val="0"/>
              <c:showPercent val="0"/>
              <c:showBubbleSize val="0"/>
              <c:extLst>
                <c:ext xmlns:c15="http://schemas.microsoft.com/office/drawing/2012/chart" uri="{CE6537A1-D6FC-4f65-9D91-7224C49458BB}">
                  <c15:layout/>
                </c:ext>
              </c:extLst>
            </c:dLbl>
            <c:dLbl>
              <c:idx val="15"/>
              <c:layout>
                <c:manualLayout>
                  <c:x val="3.0196276989258885E-3"/>
                  <c:y val="0"/>
                </c:manualLayout>
              </c:layout>
              <c:showLegendKey val="0"/>
              <c:showVal val="1"/>
              <c:showCatName val="0"/>
              <c:showSerName val="0"/>
              <c:showPercent val="0"/>
              <c:showBubbleSize val="0"/>
              <c:extLst>
                <c:ext xmlns:c15="http://schemas.microsoft.com/office/drawing/2012/chart" uri="{CE6537A1-D6FC-4f65-9D91-7224C49458BB}">
                  <c15:layout/>
                </c:ext>
              </c:extLst>
            </c:dLbl>
            <c:dLbl>
              <c:idx val="16"/>
              <c:layout>
                <c:manualLayout>
                  <c:x val="3.5567778673194525E-3"/>
                  <c:y val="1.5675258024621264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17"/>
              <c:layout>
                <c:manualLayout>
                  <c:x val="9.0702947845806101E-3"/>
                  <c:y val="0"/>
                </c:manualLayout>
              </c:layout>
              <c:showLegendKey val="0"/>
              <c:showVal val="1"/>
              <c:showCatName val="0"/>
              <c:showSerName val="0"/>
              <c:showPercent val="0"/>
              <c:showBubbleSize val="0"/>
              <c:extLst>
                <c:ext xmlns:c15="http://schemas.microsoft.com/office/drawing/2012/chart" uri="{CE6537A1-D6FC-4f65-9D91-7224C49458BB}">
                  <c15:layout/>
                </c:ext>
              </c:extLst>
            </c:dLbl>
            <c:dLbl>
              <c:idx val="18"/>
              <c:layout>
                <c:manualLayout>
                  <c:x val="4.5351473922902496E-3"/>
                  <c:y val="0"/>
                </c:manualLayout>
              </c:layout>
              <c:showLegendKey val="0"/>
              <c:showVal val="1"/>
              <c:showCatName val="0"/>
              <c:showSerName val="0"/>
              <c:showPercent val="0"/>
              <c:showBubbleSize val="0"/>
              <c:extLst>
                <c:ext xmlns:c15="http://schemas.microsoft.com/office/drawing/2012/chart" uri="{CE6537A1-D6FC-4f65-9D91-7224C49458BB}">
                  <c15:layout/>
                </c:ext>
              </c:extLst>
            </c:dLbl>
            <c:dLbl>
              <c:idx val="19"/>
              <c:layout>
                <c:manualLayout>
                  <c:x val="6.0507232931842191E-3"/>
                  <c:y val="1.9107152114184997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21"/>
              <c:layout>
                <c:manualLayout>
                  <c:x val="6.8470074405272436E-3"/>
                  <c:y val="1.9332098238199667E-2"/>
                </c:manualLayout>
              </c:layout>
              <c:spPr>
                <a:noFill/>
                <a:ln>
                  <a:noFill/>
                </a:ln>
                <a:effectLst/>
              </c:spPr>
              <c:txPr>
                <a:bodyPr wrap="square" lIns="38100" tIns="19050" rIns="38100" bIns="19050" anchor="ctr">
                  <a:noAutofit/>
                </a:bodyPr>
                <a:lstStyle/>
                <a:p>
                  <a:pPr>
                    <a:defRPr sz="900">
                      <a:solidFill>
                        <a:srgbClr val="FF0000"/>
                      </a:solidFill>
                    </a:defRPr>
                  </a:pPr>
                  <a:endParaRPr lang="es-ES"/>
                </a:p>
              </c:txPr>
              <c:showLegendKey val="0"/>
              <c:showVal val="1"/>
              <c:showCatName val="0"/>
              <c:showSerName val="0"/>
              <c:showPercent val="0"/>
              <c:showBubbleSize val="0"/>
              <c:extLst>
                <c:ext xmlns:c15="http://schemas.microsoft.com/office/drawing/2012/chart" uri="{CE6537A1-D6FC-4f65-9D91-7224C49458BB}">
                  <c15:layout>
                    <c:manualLayout>
                      <c:w val="3.499869421442469E-2"/>
                      <c:h val="5.0885960646462454E-2"/>
                    </c:manualLayout>
                  </c15:layout>
                </c:ext>
              </c:extLst>
            </c:dLbl>
            <c:dLbl>
              <c:idx val="22"/>
              <c:layout>
                <c:manualLayout>
                  <c:x val="3.0234012178462126E-3"/>
                  <c:y val="1.7372690985122081E-2"/>
                </c:manualLayout>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wrap="square" lIns="38100" tIns="19050" rIns="38100" bIns="19050" anchor="ctr">
                <a:spAutoFit/>
              </a:bodyPr>
              <a:lstStyle/>
              <a:p>
                <a:pPr>
                  <a:defRPr sz="900">
                    <a:solidFill>
                      <a:srgbClr val="FF0000"/>
                    </a:solidFill>
                  </a:defRPr>
                </a:pPr>
                <a:endParaRPr lang="es-E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'RPA-Cto'!$C$42:$C$64</c:f>
              <c:strCache>
                <c:ptCount val="23"/>
                <c:pt idx="0">
                  <c:v>Arauca</c:v>
                </c:pt>
                <c:pt idx="1">
                  <c:v>Barranquilla</c:v>
                </c:pt>
                <c:pt idx="2">
                  <c:v>Cartagena</c:v>
                </c:pt>
                <c:pt idx="3">
                  <c:v>Tunja</c:v>
                </c:pt>
                <c:pt idx="4">
                  <c:v>Florencia</c:v>
                </c:pt>
                <c:pt idx="5">
                  <c:v>Manizales</c:v>
                </c:pt>
                <c:pt idx="6">
                  <c:v>Popayán</c:v>
                </c:pt>
                <c:pt idx="7">
                  <c:v>Valledupar</c:v>
                </c:pt>
                <c:pt idx="8">
                  <c:v>Quibdó</c:v>
                </c:pt>
                <c:pt idx="9">
                  <c:v>Montería</c:v>
                </c:pt>
                <c:pt idx="10">
                  <c:v>Riohacha</c:v>
                </c:pt>
                <c:pt idx="11">
                  <c:v>Neiva</c:v>
                </c:pt>
                <c:pt idx="12">
                  <c:v>S. Marta</c:v>
                </c:pt>
                <c:pt idx="13">
                  <c:v>Villavicencio</c:v>
                </c:pt>
                <c:pt idx="14">
                  <c:v>Pasto</c:v>
                </c:pt>
                <c:pt idx="15">
                  <c:v>Cúcuta</c:v>
                </c:pt>
                <c:pt idx="16">
                  <c:v>Armenia</c:v>
                </c:pt>
                <c:pt idx="17">
                  <c:v>Pereira</c:v>
                </c:pt>
                <c:pt idx="18">
                  <c:v>Bucaramanga</c:v>
                </c:pt>
                <c:pt idx="19">
                  <c:v>Sincelejo</c:v>
                </c:pt>
                <c:pt idx="20">
                  <c:v>Ibagué</c:v>
                </c:pt>
                <c:pt idx="21">
                  <c:v>Mocoa</c:v>
                </c:pt>
                <c:pt idx="22">
                  <c:v>Cali</c:v>
                </c:pt>
              </c:strCache>
            </c:strRef>
          </c:cat>
          <c:val>
            <c:numRef>
              <c:f>'RPA-Cto'!$E$42:$E$64</c:f>
              <c:numCache>
                <c:formatCode>0</c:formatCode>
                <c:ptCount val="23"/>
                <c:pt idx="0">
                  <c:v>197</c:v>
                </c:pt>
                <c:pt idx="1">
                  <c:v>489</c:v>
                </c:pt>
                <c:pt idx="2">
                  <c:v>254</c:v>
                </c:pt>
                <c:pt idx="3">
                  <c:v>340</c:v>
                </c:pt>
                <c:pt idx="4">
                  <c:v>467</c:v>
                </c:pt>
                <c:pt idx="5">
                  <c:v>275</c:v>
                </c:pt>
                <c:pt idx="6">
                  <c:v>312</c:v>
                </c:pt>
                <c:pt idx="7">
                  <c:v>509</c:v>
                </c:pt>
                <c:pt idx="8">
                  <c:v>159</c:v>
                </c:pt>
                <c:pt idx="9">
                  <c:v>659</c:v>
                </c:pt>
                <c:pt idx="10">
                  <c:v>143</c:v>
                </c:pt>
                <c:pt idx="11">
                  <c:v>347</c:v>
                </c:pt>
                <c:pt idx="12">
                  <c:v>300</c:v>
                </c:pt>
                <c:pt idx="13">
                  <c:v>313</c:v>
                </c:pt>
                <c:pt idx="14">
                  <c:v>606</c:v>
                </c:pt>
                <c:pt idx="15">
                  <c:v>524</c:v>
                </c:pt>
                <c:pt idx="16">
                  <c:v>268</c:v>
                </c:pt>
                <c:pt idx="17">
                  <c:v>394</c:v>
                </c:pt>
                <c:pt idx="18">
                  <c:v>204</c:v>
                </c:pt>
                <c:pt idx="19">
                  <c:v>252</c:v>
                </c:pt>
                <c:pt idx="20">
                  <c:v>263</c:v>
                </c:pt>
                <c:pt idx="21">
                  <c:v>252</c:v>
                </c:pt>
                <c:pt idx="22">
                  <c:v>334</c:v>
                </c:pt>
              </c:numCache>
            </c:numRef>
          </c:val>
        </c:ser>
        <c:dLbls>
          <c:showLegendKey val="0"/>
          <c:showVal val="1"/>
          <c:showCatName val="0"/>
          <c:showSerName val="0"/>
          <c:showPercent val="0"/>
          <c:showBubbleSize val="0"/>
        </c:dLbls>
        <c:gapWidth val="75"/>
        <c:axId val="138728960"/>
        <c:axId val="136026304"/>
      </c:barChart>
      <c:catAx>
        <c:axId val="138728960"/>
        <c:scaling>
          <c:orientation val="minMax"/>
        </c:scaling>
        <c:delete val="0"/>
        <c:axPos val="b"/>
        <c:numFmt formatCode="General" sourceLinked="0"/>
        <c:majorTickMark val="none"/>
        <c:minorTickMark val="none"/>
        <c:tickLblPos val="nextTo"/>
        <c:crossAx val="136026304"/>
        <c:crosses val="autoZero"/>
        <c:auto val="1"/>
        <c:lblAlgn val="ctr"/>
        <c:lblOffset val="100"/>
        <c:noMultiLvlLbl val="0"/>
      </c:catAx>
      <c:valAx>
        <c:axId val="136026304"/>
        <c:scaling>
          <c:orientation val="minMax"/>
        </c:scaling>
        <c:delete val="0"/>
        <c:axPos val="l"/>
        <c:numFmt formatCode="0" sourceLinked="1"/>
        <c:majorTickMark val="none"/>
        <c:minorTickMark val="none"/>
        <c:tickLblPos val="nextTo"/>
        <c:crossAx val="138728960"/>
        <c:crosses val="autoZero"/>
        <c:crossBetween val="between"/>
      </c:valAx>
    </c:plotArea>
    <c:legend>
      <c:legendPos val="b"/>
      <c:layout/>
      <c:overlay val="0"/>
    </c:legend>
    <c:plotVisOnly val="1"/>
    <c:dispBlanksAs val="gap"/>
    <c:showDLblsOverMax val="0"/>
  </c:chart>
  <c:externalData r:id="rId1">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6.4043438223219354E-2"/>
          <c:y val="2.1458184028376258E-2"/>
          <c:w val="0.92158807918186525"/>
          <c:h val="0.64448959752912471"/>
        </c:manualLayout>
      </c:layout>
      <c:barChart>
        <c:barDir val="col"/>
        <c:grouping val="clustered"/>
        <c:varyColors val="0"/>
        <c:ser>
          <c:idx val="0"/>
          <c:order val="0"/>
          <c:tx>
            <c:strRef>
              <c:f>'RPA-Mcp'!$D$42</c:f>
              <c:strCache>
                <c:ptCount val="1"/>
                <c:pt idx="0">
                  <c:v>INGRESOS EFECTIVOS</c:v>
                </c:pt>
              </c:strCache>
            </c:strRef>
          </c:tx>
          <c:invertIfNegative val="0"/>
          <c:dPt>
            <c:idx val="11"/>
            <c:invertIfNegative val="0"/>
            <c:bubble3D val="0"/>
            <c:spPr>
              <a:solidFill>
                <a:srgbClr val="00B050"/>
              </a:solidFill>
            </c:spPr>
          </c:dPt>
          <c:dLbls>
            <c:dLbl>
              <c:idx val="8"/>
              <c:layout>
                <c:manualLayout>
                  <c:x val="-3.2840722495894909E-3"/>
                  <c:y val="-1.1653949465849345E-16"/>
                </c:manualLayout>
              </c:layout>
              <c:showLegendKey val="0"/>
              <c:showVal val="1"/>
              <c:showCatName val="0"/>
              <c:showSerName val="0"/>
              <c:showPercent val="0"/>
              <c:showBubbleSize val="0"/>
              <c:extLst>
                <c:ext xmlns:c15="http://schemas.microsoft.com/office/drawing/2012/chart" uri="{CE6537A1-D6FC-4f65-9D91-7224C49458BB}">
                  <c15:layout/>
                </c:ext>
              </c:extLst>
            </c:dLbl>
            <c:dLbl>
              <c:idx val="10"/>
              <c:layout>
                <c:manualLayout>
                  <c:x val="-3.6068955322350669E-3"/>
                  <c:y val="3.6330608537692342E-3"/>
                </c:manualLayout>
              </c:layout>
              <c:showLegendKey val="0"/>
              <c:showVal val="1"/>
              <c:showCatName val="0"/>
              <c:showSerName val="0"/>
              <c:showPercent val="0"/>
              <c:showBubbleSize val="0"/>
              <c:extLst>
                <c:ext xmlns:c15="http://schemas.microsoft.com/office/drawing/2012/chart" uri="{CE6537A1-D6FC-4f65-9D91-7224C49458BB}">
                  <c15:layout/>
                </c:ext>
              </c:extLst>
            </c:dLbl>
            <c:dLbl>
              <c:idx val="12"/>
              <c:layout>
                <c:manualLayout>
                  <c:x val="-4.9261083743842365E-3"/>
                  <c:y val="9.5351597126738536E-3"/>
                </c:manualLayout>
              </c:layout>
              <c:showLegendKey val="0"/>
              <c:showVal val="1"/>
              <c:showCatName val="0"/>
              <c:showSerName val="0"/>
              <c:showPercent val="0"/>
              <c:showBubbleSize val="0"/>
              <c:extLst>
                <c:ext xmlns:c15="http://schemas.microsoft.com/office/drawing/2012/chart" uri="{CE6537A1-D6FC-4f65-9D91-7224C49458BB}">
                  <c15:layout/>
                </c:ext>
              </c:extLst>
            </c:dLbl>
            <c:dLbl>
              <c:idx val="16"/>
              <c:layout>
                <c:manualLayout>
                  <c:x val="-4.9261083743842365E-3"/>
                  <c:y val="-3.1783865708912848E-3"/>
                </c:manualLayout>
              </c:layout>
              <c:showLegendKey val="0"/>
              <c:showVal val="1"/>
              <c:showCatName val="0"/>
              <c:showSerName val="0"/>
              <c:showPercent val="0"/>
              <c:showBubbleSize val="0"/>
              <c:extLst>
                <c:ext xmlns:c15="http://schemas.microsoft.com/office/drawing/2012/chart" uri="{CE6537A1-D6FC-4f65-9D91-7224C49458BB}">
                  <c15:layout/>
                </c:ext>
              </c:extLst>
            </c:dLbl>
            <c:dLbl>
              <c:idx val="19"/>
              <c:layout>
                <c:manualLayout>
                  <c:x val="-4.9261083743842365E-3"/>
                  <c:y val="-3.1783865708912848E-3"/>
                </c:manualLayout>
              </c:layout>
              <c:showLegendKey val="0"/>
              <c:showVal val="1"/>
              <c:showCatName val="0"/>
              <c:showSerName val="0"/>
              <c:showPercent val="0"/>
              <c:showBubbleSize val="0"/>
              <c:extLst>
                <c:ext xmlns:c15="http://schemas.microsoft.com/office/drawing/2012/chart" uri="{CE6537A1-D6FC-4f65-9D91-7224C49458BB}">
                  <c15:layout/>
                </c:ext>
              </c:extLst>
            </c:dLbl>
            <c:dLbl>
              <c:idx val="22"/>
              <c:layout>
                <c:manualLayout>
                  <c:x val="-4.9193764554770515E-3"/>
                  <c:y val="1.3166915274269697E-2"/>
                </c:manualLayout>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a:lstStyle/>
              <a:p>
                <a:pPr>
                  <a:defRPr sz="900">
                    <a:solidFill>
                      <a:schemeClr val="accent1">
                        <a:lumMod val="75000"/>
                      </a:schemeClr>
                    </a:solidFill>
                  </a:defRPr>
                </a:pPr>
                <a:endParaRPr lang="es-E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'RPA-Mcp'!$C$43:$C$65</c:f>
              <c:strCache>
                <c:ptCount val="23"/>
                <c:pt idx="0">
                  <c:v>Arauca</c:v>
                </c:pt>
                <c:pt idx="1">
                  <c:v>Barranquilla</c:v>
                </c:pt>
                <c:pt idx="2">
                  <c:v>Cartagena</c:v>
                </c:pt>
                <c:pt idx="3">
                  <c:v>Tunja</c:v>
                </c:pt>
                <c:pt idx="4">
                  <c:v>Buga</c:v>
                </c:pt>
                <c:pt idx="5">
                  <c:v>Manizales</c:v>
                </c:pt>
                <c:pt idx="6">
                  <c:v>Popayán</c:v>
                </c:pt>
                <c:pt idx="7">
                  <c:v>Valledupar</c:v>
                </c:pt>
                <c:pt idx="8">
                  <c:v>Quibdó</c:v>
                </c:pt>
                <c:pt idx="9">
                  <c:v>Montería</c:v>
                </c:pt>
                <c:pt idx="10">
                  <c:v>Riohacha</c:v>
                </c:pt>
                <c:pt idx="11">
                  <c:v>Neiva</c:v>
                </c:pt>
                <c:pt idx="12">
                  <c:v>S. Marta</c:v>
                </c:pt>
                <c:pt idx="13">
                  <c:v>Villavicencio</c:v>
                </c:pt>
                <c:pt idx="14">
                  <c:v>Pasto</c:v>
                </c:pt>
                <c:pt idx="15">
                  <c:v>Cúcuta</c:v>
                </c:pt>
                <c:pt idx="16">
                  <c:v>Armenia</c:v>
                </c:pt>
                <c:pt idx="17">
                  <c:v>Pereira</c:v>
                </c:pt>
                <c:pt idx="18">
                  <c:v>Bucaramanga</c:v>
                </c:pt>
                <c:pt idx="19">
                  <c:v>Sincelejo</c:v>
                </c:pt>
                <c:pt idx="20">
                  <c:v>Ibagué</c:v>
                </c:pt>
                <c:pt idx="21">
                  <c:v>Palmira</c:v>
                </c:pt>
                <c:pt idx="22">
                  <c:v>Cali</c:v>
                </c:pt>
              </c:strCache>
            </c:strRef>
          </c:cat>
          <c:val>
            <c:numRef>
              <c:f>'RPA-Mcp'!$D$43:$D$65</c:f>
              <c:numCache>
                <c:formatCode>0</c:formatCode>
                <c:ptCount val="23"/>
                <c:pt idx="0">
                  <c:v>858</c:v>
                </c:pt>
                <c:pt idx="1">
                  <c:v>522</c:v>
                </c:pt>
                <c:pt idx="2">
                  <c:v>399</c:v>
                </c:pt>
                <c:pt idx="3">
                  <c:v>166</c:v>
                </c:pt>
                <c:pt idx="4">
                  <c:v>118</c:v>
                </c:pt>
                <c:pt idx="5">
                  <c:v>339</c:v>
                </c:pt>
                <c:pt idx="6">
                  <c:v>304</c:v>
                </c:pt>
                <c:pt idx="7">
                  <c:v>462</c:v>
                </c:pt>
                <c:pt idx="8">
                  <c:v>246</c:v>
                </c:pt>
                <c:pt idx="9">
                  <c:v>581</c:v>
                </c:pt>
                <c:pt idx="10">
                  <c:v>141</c:v>
                </c:pt>
                <c:pt idx="11">
                  <c:v>456</c:v>
                </c:pt>
                <c:pt idx="12">
                  <c:v>328</c:v>
                </c:pt>
                <c:pt idx="13">
                  <c:v>474</c:v>
                </c:pt>
                <c:pt idx="14">
                  <c:v>284</c:v>
                </c:pt>
                <c:pt idx="15">
                  <c:v>721</c:v>
                </c:pt>
                <c:pt idx="16">
                  <c:v>393</c:v>
                </c:pt>
                <c:pt idx="17">
                  <c:v>687</c:v>
                </c:pt>
                <c:pt idx="18">
                  <c:v>528</c:v>
                </c:pt>
                <c:pt idx="19">
                  <c:v>316</c:v>
                </c:pt>
                <c:pt idx="20">
                  <c:v>281</c:v>
                </c:pt>
                <c:pt idx="21">
                  <c:v>402</c:v>
                </c:pt>
                <c:pt idx="22">
                  <c:v>585</c:v>
                </c:pt>
              </c:numCache>
            </c:numRef>
          </c:val>
        </c:ser>
        <c:ser>
          <c:idx val="1"/>
          <c:order val="1"/>
          <c:tx>
            <c:strRef>
              <c:f>'RPA-Mcp'!$E$42</c:f>
              <c:strCache>
                <c:ptCount val="1"/>
                <c:pt idx="0">
                  <c:v>EGRESOS EFECTIVOS</c:v>
                </c:pt>
              </c:strCache>
            </c:strRef>
          </c:tx>
          <c:invertIfNegative val="0"/>
          <c:dPt>
            <c:idx val="11"/>
            <c:invertIfNegative val="0"/>
            <c:bubble3D val="0"/>
            <c:spPr>
              <a:solidFill>
                <a:srgbClr val="FFC000"/>
              </a:solidFill>
            </c:spPr>
          </c:dPt>
          <c:dLbls>
            <c:dLbl>
              <c:idx val="0"/>
              <c:layout>
                <c:manualLayout>
                  <c:x val="9.852216748768473E-3"/>
                  <c:y val="6.3567731417825696E-3"/>
                </c:manualLayout>
              </c:layout>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6.568144499178967E-3"/>
                  <c:y val="6.3567731417825696E-3"/>
                </c:manualLayout>
              </c:layout>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4.9261083743842365E-3"/>
                  <c:y val="6.3567731417825696E-3"/>
                </c:manualLayout>
              </c:layout>
              <c:showLegendKey val="0"/>
              <c:showVal val="1"/>
              <c:showCatName val="0"/>
              <c:showSerName val="0"/>
              <c:showPercent val="0"/>
              <c:showBubbleSize val="0"/>
              <c:extLst>
                <c:ext xmlns:c15="http://schemas.microsoft.com/office/drawing/2012/chart" uri="{CE6537A1-D6FC-4f65-9D91-7224C49458BB}">
                  <c15:layout/>
                </c:ext>
              </c:extLst>
            </c:dLbl>
            <c:dLbl>
              <c:idx val="3"/>
              <c:layout>
                <c:manualLayout>
                  <c:x val="4.9261083743842365E-3"/>
                  <c:y val="1.2713546283565139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4"/>
              <c:layout>
                <c:manualLayout>
                  <c:x val="4.9261083743842365E-3"/>
                  <c:y val="1.5891932854456423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5"/>
              <c:layout>
                <c:manualLayout>
                  <c:x val="4.9193764554768711E-3"/>
                  <c:y val="0"/>
                </c:manualLayout>
              </c:layout>
              <c:showLegendKey val="0"/>
              <c:showVal val="1"/>
              <c:showCatName val="0"/>
              <c:showSerName val="0"/>
              <c:showPercent val="0"/>
              <c:showBubbleSize val="0"/>
              <c:extLst>
                <c:ext xmlns:c15="http://schemas.microsoft.com/office/drawing/2012/chart" uri="{CE6537A1-D6FC-4f65-9D91-7224C49458BB}">
                  <c15:layout/>
                </c:ext>
              </c:extLst>
            </c:dLbl>
            <c:dLbl>
              <c:idx val="6"/>
              <c:layout>
                <c:manualLayout>
                  <c:x val="3.2840722495894306E-3"/>
                  <c:y val="6.3567731417826278E-3"/>
                </c:manualLayout>
              </c:layout>
              <c:showLegendKey val="0"/>
              <c:showVal val="1"/>
              <c:showCatName val="0"/>
              <c:showSerName val="0"/>
              <c:showPercent val="0"/>
              <c:showBubbleSize val="0"/>
              <c:extLst>
                <c:ext xmlns:c15="http://schemas.microsoft.com/office/drawing/2012/chart" uri="{CE6537A1-D6FC-4f65-9D91-7224C49458BB}">
                  <c15:layout/>
                </c:ext>
              </c:extLst>
            </c:dLbl>
            <c:dLbl>
              <c:idx val="7"/>
              <c:layout>
                <c:manualLayout>
                  <c:x val="4.9261083743841767E-3"/>
                  <c:y val="9.5351597126738536E-3"/>
                </c:manualLayout>
              </c:layout>
              <c:showLegendKey val="0"/>
              <c:showVal val="1"/>
              <c:showCatName val="0"/>
              <c:showSerName val="0"/>
              <c:showPercent val="0"/>
              <c:showBubbleSize val="0"/>
              <c:extLst>
                <c:ext xmlns:c15="http://schemas.microsoft.com/office/drawing/2012/chart" uri="{CE6537A1-D6FC-4f65-9D91-7224C49458BB}">
                  <c15:layout/>
                </c:ext>
              </c:extLst>
            </c:dLbl>
            <c:dLbl>
              <c:idx val="8"/>
              <c:layout>
                <c:manualLayout>
                  <c:x val="4.9261083743842365E-3"/>
                  <c:y val="-2.5026665918356774E-7"/>
                </c:manualLayout>
              </c:layout>
              <c:showLegendKey val="0"/>
              <c:showVal val="1"/>
              <c:showCatName val="0"/>
              <c:showSerName val="0"/>
              <c:showPercent val="0"/>
              <c:showBubbleSize val="0"/>
              <c:extLst>
                <c:ext xmlns:c15="http://schemas.microsoft.com/office/drawing/2012/chart" uri="{CE6537A1-D6FC-4f65-9D91-7224C49458BB}">
                  <c15:layout/>
                </c:ext>
              </c:extLst>
            </c:dLbl>
            <c:dLbl>
              <c:idx val="9"/>
              <c:layout>
                <c:manualLayout>
                  <c:x val="4.9261083743842365E-3"/>
                  <c:y val="3.1783865708912848E-3"/>
                </c:manualLayout>
              </c:layout>
              <c:showLegendKey val="0"/>
              <c:showVal val="1"/>
              <c:showCatName val="0"/>
              <c:showSerName val="0"/>
              <c:showPercent val="0"/>
              <c:showBubbleSize val="0"/>
              <c:extLst>
                <c:ext xmlns:c15="http://schemas.microsoft.com/office/drawing/2012/chart" uri="{CE6537A1-D6FC-4f65-9D91-7224C49458BB}">
                  <c15:layout/>
                </c:ext>
              </c:extLst>
            </c:dLbl>
            <c:dLbl>
              <c:idx val="10"/>
              <c:layout>
                <c:manualLayout>
                  <c:x val="4.9194362961897413E-3"/>
                  <c:y val="1.0557903695280597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11"/>
              <c:layout>
                <c:manualLayout>
                  <c:x val="1.1494252873563218E-2"/>
                  <c:y val="3.7136246973354191E-4"/>
                </c:manualLayout>
              </c:layout>
              <c:showLegendKey val="0"/>
              <c:showVal val="1"/>
              <c:showCatName val="0"/>
              <c:showSerName val="0"/>
              <c:showPercent val="0"/>
              <c:showBubbleSize val="0"/>
              <c:extLst>
                <c:ext xmlns:c15="http://schemas.microsoft.com/office/drawing/2012/chart" uri="{CE6537A1-D6FC-4f65-9D91-7224C49458BB}">
                  <c15:layout/>
                </c:ext>
              </c:extLst>
            </c:dLbl>
            <c:dLbl>
              <c:idx val="12"/>
              <c:layout>
                <c:manualLayout>
                  <c:x val="6.8910165154633628E-3"/>
                  <c:y val="7.7206834159354058E-3"/>
                </c:manualLayout>
              </c:layout>
              <c:showLegendKey val="0"/>
              <c:showVal val="1"/>
              <c:showCatName val="0"/>
              <c:showSerName val="0"/>
              <c:showPercent val="0"/>
              <c:showBubbleSize val="0"/>
              <c:extLst>
                <c:ext xmlns:c15="http://schemas.microsoft.com/office/drawing/2012/chart" uri="{CE6537A1-D6FC-4f65-9D91-7224C49458BB}">
                  <c15:layout/>
                </c:ext>
              </c:extLst>
            </c:dLbl>
            <c:dLbl>
              <c:idx val="13"/>
              <c:layout>
                <c:manualLayout>
                  <c:x val="8.2101806239737278E-3"/>
                  <c:y val="3.1783865708912263E-3"/>
                </c:manualLayout>
              </c:layout>
              <c:showLegendKey val="0"/>
              <c:showVal val="1"/>
              <c:showCatName val="0"/>
              <c:showSerName val="0"/>
              <c:showPercent val="0"/>
              <c:showBubbleSize val="0"/>
              <c:extLst>
                <c:ext xmlns:c15="http://schemas.microsoft.com/office/drawing/2012/chart" uri="{CE6537A1-D6FC-4f65-9D91-7224C49458BB}">
                  <c15:layout/>
                </c:ext>
              </c:extLst>
            </c:dLbl>
            <c:dLbl>
              <c:idx val="14"/>
              <c:layout>
                <c:manualLayout>
                  <c:x val="0"/>
                  <c:y val="7.2661217075385351E-3"/>
                </c:manualLayout>
              </c:layout>
              <c:showLegendKey val="0"/>
              <c:showVal val="1"/>
              <c:showCatName val="0"/>
              <c:showSerName val="0"/>
              <c:showPercent val="0"/>
              <c:showBubbleSize val="0"/>
              <c:extLst>
                <c:ext xmlns:c15="http://schemas.microsoft.com/office/drawing/2012/chart" uri="{CE6537A1-D6FC-4f65-9D91-7224C49458BB}">
                  <c15:layout/>
                </c:ext>
              </c:extLst>
            </c:dLbl>
            <c:dLbl>
              <c:idx val="15"/>
              <c:layout>
                <c:manualLayout>
                  <c:x val="3.2840722495894909E-3"/>
                  <c:y val="9.5351597126738831E-3"/>
                </c:manualLayout>
              </c:layout>
              <c:showLegendKey val="0"/>
              <c:showVal val="1"/>
              <c:showCatName val="0"/>
              <c:showSerName val="0"/>
              <c:showPercent val="0"/>
              <c:showBubbleSize val="0"/>
              <c:extLst>
                <c:ext xmlns:c15="http://schemas.microsoft.com/office/drawing/2012/chart" uri="{CE6537A1-D6FC-4f65-9D91-7224C49458BB}">
                  <c15:layout/>
                </c:ext>
              </c:extLst>
            </c:dLbl>
            <c:dLbl>
              <c:idx val="16"/>
              <c:layout>
                <c:manualLayout>
                  <c:x val="3.2840722495893707E-3"/>
                  <c:y val="1.2713546283565139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17"/>
              <c:layout>
                <c:manualLayout>
                  <c:x val="8.2101806239736064E-3"/>
                  <c:y val="3.1783865708912848E-3"/>
                </c:manualLayout>
              </c:layout>
              <c:showLegendKey val="0"/>
              <c:showVal val="1"/>
              <c:showCatName val="0"/>
              <c:showSerName val="0"/>
              <c:showPercent val="0"/>
              <c:showBubbleSize val="0"/>
              <c:extLst>
                <c:ext xmlns:c15="http://schemas.microsoft.com/office/drawing/2012/chart" uri="{CE6537A1-D6FC-4f65-9D91-7224C49458BB}">
                  <c15:layout/>
                </c:ext>
              </c:extLst>
            </c:dLbl>
            <c:dLbl>
              <c:idx val="18"/>
              <c:layout>
                <c:manualLayout>
                  <c:x val="8.2101806239737278E-3"/>
                  <c:y val="9.5351597126738536E-3"/>
                </c:manualLayout>
              </c:layout>
              <c:showLegendKey val="0"/>
              <c:showVal val="1"/>
              <c:showCatName val="0"/>
              <c:showSerName val="0"/>
              <c:showPercent val="0"/>
              <c:showBubbleSize val="0"/>
              <c:extLst>
                <c:ext xmlns:c15="http://schemas.microsoft.com/office/drawing/2012/chart" uri="{CE6537A1-D6FC-4f65-9D91-7224C49458BB}">
                  <c15:layout/>
                </c:ext>
              </c:extLst>
            </c:dLbl>
            <c:dLbl>
              <c:idx val="19"/>
              <c:layout>
                <c:manualLayout>
                  <c:x val="0"/>
                  <c:y val="1.5891932854456364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20"/>
              <c:layout>
                <c:manualLayout>
                  <c:x val="6.5681444991791023E-3"/>
                  <c:y val="1.5891932854456423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22"/>
              <c:layout>
                <c:manualLayout>
                  <c:x val="1.6397921518256438E-3"/>
                  <c:y val="0"/>
                </c:manualLayout>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a:lstStyle/>
              <a:p>
                <a:pPr>
                  <a:defRPr sz="900">
                    <a:solidFill>
                      <a:srgbClr val="FF0000"/>
                    </a:solidFill>
                  </a:defRPr>
                </a:pPr>
                <a:endParaRPr lang="es-E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'RPA-Mcp'!$C$43:$C$65</c:f>
              <c:strCache>
                <c:ptCount val="23"/>
                <c:pt idx="0">
                  <c:v>Arauca</c:v>
                </c:pt>
                <c:pt idx="1">
                  <c:v>Barranquilla</c:v>
                </c:pt>
                <c:pt idx="2">
                  <c:v>Cartagena</c:v>
                </c:pt>
                <c:pt idx="3">
                  <c:v>Tunja</c:v>
                </c:pt>
                <c:pt idx="4">
                  <c:v>Buga</c:v>
                </c:pt>
                <c:pt idx="5">
                  <c:v>Manizales</c:v>
                </c:pt>
                <c:pt idx="6">
                  <c:v>Popayán</c:v>
                </c:pt>
                <c:pt idx="7">
                  <c:v>Valledupar</c:v>
                </c:pt>
                <c:pt idx="8">
                  <c:v>Quibdó</c:v>
                </c:pt>
                <c:pt idx="9">
                  <c:v>Montería</c:v>
                </c:pt>
                <c:pt idx="10">
                  <c:v>Riohacha</c:v>
                </c:pt>
                <c:pt idx="11">
                  <c:v>Neiva</c:v>
                </c:pt>
                <c:pt idx="12">
                  <c:v>S. Marta</c:v>
                </c:pt>
                <c:pt idx="13">
                  <c:v>Villavicencio</c:v>
                </c:pt>
                <c:pt idx="14">
                  <c:v>Pasto</c:v>
                </c:pt>
                <c:pt idx="15">
                  <c:v>Cúcuta</c:v>
                </c:pt>
                <c:pt idx="16">
                  <c:v>Armenia</c:v>
                </c:pt>
                <c:pt idx="17">
                  <c:v>Pereira</c:v>
                </c:pt>
                <c:pt idx="18">
                  <c:v>Bucaramanga</c:v>
                </c:pt>
                <c:pt idx="19">
                  <c:v>Sincelejo</c:v>
                </c:pt>
                <c:pt idx="20">
                  <c:v>Ibagué</c:v>
                </c:pt>
                <c:pt idx="21">
                  <c:v>Palmira</c:v>
                </c:pt>
                <c:pt idx="22">
                  <c:v>Cali</c:v>
                </c:pt>
              </c:strCache>
            </c:strRef>
          </c:cat>
          <c:val>
            <c:numRef>
              <c:f>'RPA-Mcp'!$E$43:$E$65</c:f>
              <c:numCache>
                <c:formatCode>0</c:formatCode>
                <c:ptCount val="23"/>
                <c:pt idx="0">
                  <c:v>848</c:v>
                </c:pt>
                <c:pt idx="1">
                  <c:v>490</c:v>
                </c:pt>
                <c:pt idx="2">
                  <c:v>363</c:v>
                </c:pt>
                <c:pt idx="3">
                  <c:v>156</c:v>
                </c:pt>
                <c:pt idx="4">
                  <c:v>106</c:v>
                </c:pt>
                <c:pt idx="5">
                  <c:v>364</c:v>
                </c:pt>
                <c:pt idx="6">
                  <c:v>289</c:v>
                </c:pt>
                <c:pt idx="7">
                  <c:v>446</c:v>
                </c:pt>
                <c:pt idx="8">
                  <c:v>241</c:v>
                </c:pt>
                <c:pt idx="9">
                  <c:v>541</c:v>
                </c:pt>
                <c:pt idx="10">
                  <c:v>136</c:v>
                </c:pt>
                <c:pt idx="11">
                  <c:v>435</c:v>
                </c:pt>
                <c:pt idx="12">
                  <c:v>320</c:v>
                </c:pt>
                <c:pt idx="13">
                  <c:v>443</c:v>
                </c:pt>
                <c:pt idx="14">
                  <c:v>255</c:v>
                </c:pt>
                <c:pt idx="15">
                  <c:v>704</c:v>
                </c:pt>
                <c:pt idx="16">
                  <c:v>389</c:v>
                </c:pt>
                <c:pt idx="17">
                  <c:v>666</c:v>
                </c:pt>
                <c:pt idx="18">
                  <c:v>517</c:v>
                </c:pt>
                <c:pt idx="19">
                  <c:v>312</c:v>
                </c:pt>
                <c:pt idx="20">
                  <c:v>274</c:v>
                </c:pt>
                <c:pt idx="21">
                  <c:v>454</c:v>
                </c:pt>
                <c:pt idx="22">
                  <c:v>603</c:v>
                </c:pt>
              </c:numCache>
            </c:numRef>
          </c:val>
        </c:ser>
        <c:dLbls>
          <c:showLegendKey val="0"/>
          <c:showVal val="1"/>
          <c:showCatName val="0"/>
          <c:showSerName val="0"/>
          <c:showPercent val="0"/>
          <c:showBubbleSize val="0"/>
        </c:dLbls>
        <c:gapWidth val="75"/>
        <c:axId val="138413568"/>
        <c:axId val="138806400"/>
      </c:barChart>
      <c:catAx>
        <c:axId val="138413568"/>
        <c:scaling>
          <c:orientation val="minMax"/>
        </c:scaling>
        <c:delete val="0"/>
        <c:axPos val="b"/>
        <c:numFmt formatCode="General" sourceLinked="0"/>
        <c:majorTickMark val="none"/>
        <c:minorTickMark val="none"/>
        <c:tickLblPos val="nextTo"/>
        <c:crossAx val="138806400"/>
        <c:crosses val="autoZero"/>
        <c:auto val="1"/>
        <c:lblAlgn val="ctr"/>
        <c:lblOffset val="100"/>
        <c:noMultiLvlLbl val="0"/>
      </c:catAx>
      <c:valAx>
        <c:axId val="138806400"/>
        <c:scaling>
          <c:orientation val="minMax"/>
        </c:scaling>
        <c:delete val="0"/>
        <c:axPos val="l"/>
        <c:numFmt formatCode="0" sourceLinked="1"/>
        <c:majorTickMark val="none"/>
        <c:minorTickMark val="none"/>
        <c:tickLblPos val="nextTo"/>
        <c:crossAx val="138413568"/>
        <c:crosses val="autoZero"/>
        <c:crossBetween val="between"/>
      </c:valAx>
    </c:plotArea>
    <c:legend>
      <c:legendPos val="b"/>
      <c:layout/>
      <c:overlay val="0"/>
    </c:legend>
    <c:plotVisOnly val="1"/>
    <c:dispBlanksAs val="gap"/>
    <c:showDLblsOverMax val="0"/>
  </c:chart>
  <c:externalData r:id="rId1">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'C-Cto'!$D$109</c:f>
              <c:strCache>
                <c:ptCount val="1"/>
                <c:pt idx="0">
                  <c:v>INGRESOS EFECTIVOS</c:v>
                </c:pt>
              </c:strCache>
            </c:strRef>
          </c:tx>
          <c:invertIfNegative val="0"/>
          <c:dPt>
            <c:idx val="15"/>
            <c:invertIfNegative val="0"/>
            <c:bubble3D val="0"/>
            <c:spPr>
              <a:solidFill>
                <a:srgbClr val="00B050"/>
              </a:solidFill>
            </c:spPr>
          </c:dPt>
          <c:dLbls>
            <c:dLbl>
              <c:idx val="2"/>
              <c:layout>
                <c:manualLayout>
                  <c:x val="1.7590486331483519E-3"/>
                  <c:y val="3.2331885017633606E-3"/>
                </c:manualLayout>
              </c:layout>
              <c:spPr>
                <a:noFill/>
                <a:ln>
                  <a:noFill/>
                </a:ln>
                <a:effectLst/>
              </c:spPr>
              <c:txPr>
                <a:bodyPr wrap="square" lIns="38100" tIns="19050" rIns="38100" bIns="19050" anchor="ctr">
                  <a:noAutofit/>
                </a:bodyPr>
                <a:lstStyle/>
                <a:p>
                  <a:pPr>
                    <a:defRPr sz="900">
                      <a:solidFill>
                        <a:schemeClr val="accent1">
                          <a:lumMod val="75000"/>
                        </a:schemeClr>
                      </a:solidFill>
                    </a:defRPr>
                  </a:pPr>
                  <a:endParaRPr lang="es-ES"/>
                </a:p>
              </c:txPr>
              <c:showLegendKey val="0"/>
              <c:showVal val="1"/>
              <c:showCatName val="0"/>
              <c:showSerName val="0"/>
              <c:showPercent val="0"/>
              <c:showBubbleSize val="0"/>
              <c:extLst>
                <c:ext xmlns:c15="http://schemas.microsoft.com/office/drawing/2012/chart" uri="{CE6537A1-D6FC-4f65-9D91-7224C49458BB}">
                  <c15:layout>
                    <c:manualLayout>
                      <c:w val="3.4616714237594617E-2"/>
                      <c:h val="4.1983079986283131E-2"/>
                    </c:manualLayout>
                  </c15:layout>
                </c:ext>
              </c:extLst>
            </c:dLbl>
            <c:dLbl>
              <c:idx val="6"/>
              <c:layout>
                <c:manualLayout>
                  <c:x val="-1.7589793819915967E-3"/>
                  <c:y val="1.2932754007053442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8"/>
              <c:layout>
                <c:manualLayout>
                  <c:x val="-4.0858018386108275E-3"/>
                  <c:y val="4.7619047619047623E-3"/>
                </c:manualLayout>
              </c:layout>
              <c:showLegendKey val="0"/>
              <c:showVal val="1"/>
              <c:showCatName val="0"/>
              <c:showSerName val="0"/>
              <c:showPercent val="0"/>
              <c:showBubbleSize val="0"/>
              <c:extLst>
                <c:ext xmlns:c15="http://schemas.microsoft.com/office/drawing/2012/chart" uri="{CE6537A1-D6FC-4f65-9D91-7224C49458BB}">
                  <c15:layout/>
                </c:ext>
              </c:extLst>
            </c:dLbl>
            <c:dLbl>
              <c:idx val="16"/>
              <c:layout>
                <c:manualLayout>
                  <c:x val="1.7589793819915967E-3"/>
                  <c:y val="3.2331885017633606E-3"/>
                </c:manualLayout>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wrap="square" lIns="38100" tIns="19050" rIns="38100" bIns="19050" anchor="ctr">
                <a:spAutoFit/>
              </a:bodyPr>
              <a:lstStyle/>
              <a:p>
                <a:pPr>
                  <a:defRPr sz="900">
                    <a:solidFill>
                      <a:schemeClr val="accent1">
                        <a:lumMod val="75000"/>
                      </a:schemeClr>
                    </a:solidFill>
                  </a:defRPr>
                </a:pPr>
                <a:endParaRPr lang="es-E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'C-Cto'!$C$110:$C$137</c:f>
              <c:strCache>
                <c:ptCount val="28"/>
                <c:pt idx="0">
                  <c:v>Arauca</c:v>
                </c:pt>
                <c:pt idx="1">
                  <c:v>Barrancabermeja</c:v>
                </c:pt>
                <c:pt idx="2">
                  <c:v>Cartagena</c:v>
                </c:pt>
                <c:pt idx="3">
                  <c:v>Cartago</c:v>
                </c:pt>
                <c:pt idx="4">
                  <c:v>Tunja</c:v>
                </c:pt>
                <c:pt idx="5">
                  <c:v>Buenaventura</c:v>
                </c:pt>
                <c:pt idx="6">
                  <c:v>Buga</c:v>
                </c:pt>
                <c:pt idx="7">
                  <c:v>Manizales</c:v>
                </c:pt>
                <c:pt idx="8">
                  <c:v>Florencia</c:v>
                </c:pt>
                <c:pt idx="9">
                  <c:v>Yopal </c:v>
                </c:pt>
                <c:pt idx="10">
                  <c:v>Popayán</c:v>
                </c:pt>
                <c:pt idx="11">
                  <c:v>Valledupar</c:v>
                </c:pt>
                <c:pt idx="12">
                  <c:v>Quibdó</c:v>
                </c:pt>
                <c:pt idx="13">
                  <c:v>Montería</c:v>
                </c:pt>
                <c:pt idx="14">
                  <c:v>Riohacha</c:v>
                </c:pt>
                <c:pt idx="15">
                  <c:v>Neiva*</c:v>
                </c:pt>
                <c:pt idx="16">
                  <c:v>S. Marta</c:v>
                </c:pt>
                <c:pt idx="17">
                  <c:v>Villavicencio</c:v>
                </c:pt>
                <c:pt idx="18">
                  <c:v>Pasto</c:v>
                </c:pt>
                <c:pt idx="19">
                  <c:v>Cúcuta</c:v>
                </c:pt>
                <c:pt idx="20">
                  <c:v>Armenia</c:v>
                </c:pt>
                <c:pt idx="21">
                  <c:v>Pereira</c:v>
                </c:pt>
                <c:pt idx="22">
                  <c:v>Bucaramanga</c:v>
                </c:pt>
                <c:pt idx="23">
                  <c:v>Sincelejo</c:v>
                </c:pt>
                <c:pt idx="24">
                  <c:v>Ibagué</c:v>
                </c:pt>
                <c:pt idx="25">
                  <c:v>Cali</c:v>
                </c:pt>
                <c:pt idx="26">
                  <c:v>Mocoa</c:v>
                </c:pt>
                <c:pt idx="27">
                  <c:v>Palmira</c:v>
                </c:pt>
              </c:strCache>
            </c:strRef>
          </c:cat>
          <c:val>
            <c:numRef>
              <c:f>'C-Cto'!$D$110:$D$137</c:f>
              <c:numCache>
                <c:formatCode>0</c:formatCode>
                <c:ptCount val="28"/>
                <c:pt idx="0">
                  <c:v>208</c:v>
                </c:pt>
                <c:pt idx="1">
                  <c:v>553</c:v>
                </c:pt>
                <c:pt idx="2">
                  <c:v>528</c:v>
                </c:pt>
                <c:pt idx="3">
                  <c:v>270</c:v>
                </c:pt>
                <c:pt idx="4">
                  <c:v>383</c:v>
                </c:pt>
                <c:pt idx="5">
                  <c:v>261</c:v>
                </c:pt>
                <c:pt idx="6">
                  <c:v>223</c:v>
                </c:pt>
                <c:pt idx="7">
                  <c:v>457</c:v>
                </c:pt>
                <c:pt idx="8">
                  <c:v>713</c:v>
                </c:pt>
                <c:pt idx="9">
                  <c:v>354</c:v>
                </c:pt>
                <c:pt idx="10">
                  <c:v>335</c:v>
                </c:pt>
                <c:pt idx="11">
                  <c:v>637</c:v>
                </c:pt>
                <c:pt idx="12">
                  <c:v>345</c:v>
                </c:pt>
                <c:pt idx="13">
                  <c:v>571</c:v>
                </c:pt>
                <c:pt idx="14">
                  <c:v>233</c:v>
                </c:pt>
                <c:pt idx="15">
                  <c:v>451</c:v>
                </c:pt>
                <c:pt idx="16">
                  <c:v>386</c:v>
                </c:pt>
                <c:pt idx="17">
                  <c:v>670</c:v>
                </c:pt>
                <c:pt idx="18">
                  <c:v>508</c:v>
                </c:pt>
                <c:pt idx="19">
                  <c:v>698</c:v>
                </c:pt>
                <c:pt idx="20">
                  <c:v>502</c:v>
                </c:pt>
                <c:pt idx="21">
                  <c:v>879</c:v>
                </c:pt>
                <c:pt idx="22">
                  <c:v>601</c:v>
                </c:pt>
                <c:pt idx="23">
                  <c:v>272</c:v>
                </c:pt>
                <c:pt idx="24">
                  <c:v>495</c:v>
                </c:pt>
                <c:pt idx="25">
                  <c:v>497</c:v>
                </c:pt>
                <c:pt idx="26">
                  <c:v>352</c:v>
                </c:pt>
                <c:pt idx="27">
                  <c:v>314</c:v>
                </c:pt>
              </c:numCache>
            </c:numRef>
          </c:val>
        </c:ser>
        <c:ser>
          <c:idx val="1"/>
          <c:order val="1"/>
          <c:tx>
            <c:strRef>
              <c:f>'C-Cto'!$E$109</c:f>
              <c:strCache>
                <c:ptCount val="1"/>
                <c:pt idx="0">
                  <c:v>EGRESOS EFECTIVOS</c:v>
                </c:pt>
              </c:strCache>
            </c:strRef>
          </c:tx>
          <c:invertIfNegative val="0"/>
          <c:dPt>
            <c:idx val="15"/>
            <c:invertIfNegative val="0"/>
            <c:bubble3D val="0"/>
            <c:spPr>
              <a:solidFill>
                <a:srgbClr val="FFC000"/>
              </a:solidFill>
            </c:spPr>
          </c:dPt>
          <c:dLbls>
            <c:dLbl>
              <c:idx val="0"/>
              <c:layout>
                <c:manualLayout>
                  <c:x val="7.0359175279663712E-3"/>
                  <c:y val="3.2331885017633606E-3"/>
                </c:manualLayout>
              </c:layout>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2.8946983530412731E-3"/>
                  <c:y val="6.4663770035266622E-3"/>
                </c:manualLayout>
              </c:layout>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6.8096697310180455E-3"/>
                  <c:y val="2.3809523809524245E-3"/>
                </c:manualLayout>
              </c:layout>
              <c:showLegendKey val="0"/>
              <c:showVal val="1"/>
              <c:showCatName val="0"/>
              <c:showSerName val="0"/>
              <c:showPercent val="0"/>
              <c:showBubbleSize val="0"/>
              <c:extLst>
                <c:ext xmlns:c15="http://schemas.microsoft.com/office/drawing/2012/chart" uri="{CE6537A1-D6FC-4f65-9D91-7224C49458BB}">
                  <c15:layout/>
                </c:ext>
              </c:extLst>
            </c:dLbl>
            <c:dLbl>
              <c:idx val="3"/>
              <c:layout>
                <c:manualLayout>
                  <c:x val="3.5179587639831613E-3"/>
                  <c:y val="1.2932754007053383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4"/>
              <c:layout>
                <c:manualLayout>
                  <c:x val="7.3057826707985567E-3"/>
                  <c:y val="-6.5605137657142381E-3"/>
                </c:manualLayout>
              </c:layout>
              <c:showLegendKey val="0"/>
              <c:showVal val="1"/>
              <c:showCatName val="0"/>
              <c:showSerName val="0"/>
              <c:showPercent val="0"/>
              <c:showBubbleSize val="0"/>
              <c:extLst>
                <c:ext xmlns:c15="http://schemas.microsoft.com/office/drawing/2012/chart" uri="{CE6537A1-D6FC-4f65-9D91-7224C49458BB}">
                  <c15:layout/>
                </c:ext>
              </c:extLst>
            </c:dLbl>
            <c:dLbl>
              <c:idx val="5"/>
              <c:layout>
                <c:manualLayout>
                  <c:x val="1.7589793819915967E-3"/>
                  <c:y val="1.2932754007053442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6"/>
              <c:layout>
                <c:manualLayout>
                  <c:x val="5.4792900260605629E-3"/>
                  <c:y val="1.6260137764379928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7"/>
              <c:layout>
                <c:manualLayout>
                  <c:x val="5.4477357848144361E-3"/>
                  <c:y val="0"/>
                </c:manualLayout>
              </c:layout>
              <c:showLegendKey val="0"/>
              <c:showVal val="1"/>
              <c:showCatName val="0"/>
              <c:showSerName val="0"/>
              <c:showPercent val="0"/>
              <c:showBubbleSize val="0"/>
              <c:extLst>
                <c:ext xmlns:c15="http://schemas.microsoft.com/office/drawing/2012/chart" uri="{CE6537A1-D6FC-4f65-9D91-7224C49458BB}">
                  <c15:layout/>
                </c:ext>
              </c:extLst>
            </c:dLbl>
            <c:dLbl>
              <c:idx val="9"/>
              <c:layout>
                <c:manualLayout>
                  <c:x val="3.5179587639831934E-3"/>
                  <c:y val="3.2331885017633012E-3"/>
                </c:manualLayout>
              </c:layout>
              <c:showLegendKey val="0"/>
              <c:showVal val="1"/>
              <c:showCatName val="0"/>
              <c:showSerName val="0"/>
              <c:showPercent val="0"/>
              <c:showBubbleSize val="0"/>
              <c:extLst>
                <c:ext xmlns:c15="http://schemas.microsoft.com/office/drawing/2012/chart" uri="{CE6537A1-D6FC-4f65-9D91-7224C49458BB}">
                  <c15:layout/>
                </c:ext>
              </c:extLst>
            </c:dLbl>
            <c:dLbl>
              <c:idx val="10"/>
              <c:layout>
                <c:manualLayout>
                  <c:x val="3.5179587639831934E-3"/>
                  <c:y val="-5.9274437788964854E-17"/>
                </c:manualLayout>
              </c:layout>
              <c:showLegendKey val="0"/>
              <c:showVal val="1"/>
              <c:showCatName val="0"/>
              <c:showSerName val="0"/>
              <c:showPercent val="0"/>
              <c:showBubbleSize val="0"/>
              <c:extLst>
                <c:ext xmlns:c15="http://schemas.microsoft.com/office/drawing/2012/chart" uri="{CE6537A1-D6FC-4f65-9D91-7224C49458BB}">
                  <c15:layout/>
                </c:ext>
              </c:extLst>
            </c:dLbl>
            <c:dLbl>
              <c:idx val="11"/>
              <c:layout>
                <c:manualLayout>
                  <c:x val="7.3057826707985567E-3"/>
                  <c:y val="9.8407706485713585E-3"/>
                </c:manualLayout>
              </c:layout>
              <c:showLegendKey val="0"/>
              <c:showVal val="1"/>
              <c:showCatName val="0"/>
              <c:showSerName val="0"/>
              <c:showPercent val="0"/>
              <c:showBubbleSize val="0"/>
              <c:extLst>
                <c:ext xmlns:c15="http://schemas.microsoft.com/office/drawing/2012/chart" uri="{CE6537A1-D6FC-4f65-9D91-7224C49458BB}">
                  <c15:layout/>
                </c:ext>
              </c:extLst>
            </c:dLbl>
            <c:dLbl>
              <c:idx val="12"/>
              <c:layout>
                <c:manualLayout>
                  <c:x val="2.7238678924071183E-3"/>
                  <c:y val="1.1904761904761817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13"/>
              <c:layout>
                <c:manualLayout>
                  <c:x val="9.5335376234252645E-3"/>
                  <c:y val="0"/>
                </c:manualLayout>
              </c:layout>
              <c:showLegendKey val="0"/>
              <c:showVal val="1"/>
              <c:showCatName val="0"/>
              <c:showSerName val="0"/>
              <c:showPercent val="0"/>
              <c:showBubbleSize val="0"/>
              <c:extLst>
                <c:ext xmlns:c15="http://schemas.microsoft.com/office/drawing/2012/chart" uri="{CE6537A1-D6FC-4f65-9D91-7224C49458BB}">
                  <c15:layout/>
                </c:ext>
              </c:extLst>
            </c:dLbl>
            <c:dLbl>
              <c:idx val="14"/>
              <c:layout>
                <c:manualLayout>
                  <c:x val="4.6178056358254053E-3"/>
                  <c:y val="1.3026949262616569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15"/>
              <c:layout>
                <c:manualLayout>
                  <c:x val="8.1716036772215544E-3"/>
                  <c:y val="0"/>
                </c:manualLayout>
              </c:layout>
              <c:showLegendKey val="0"/>
              <c:showVal val="1"/>
              <c:showCatName val="0"/>
              <c:showSerName val="0"/>
              <c:showPercent val="0"/>
              <c:showBubbleSize val="0"/>
              <c:extLst>
                <c:ext xmlns:c15="http://schemas.microsoft.com/office/drawing/2012/chart" uri="{CE6537A1-D6FC-4f65-9D91-7224C49458BB}">
                  <c15:layout/>
                </c:ext>
              </c:extLst>
            </c:dLbl>
            <c:dLbl>
              <c:idx val="16"/>
              <c:layout>
                <c:manualLayout>
                  <c:x val="3.5179587639831934E-3"/>
                  <c:y val="6.4663770035267212E-3"/>
                </c:manualLayout>
              </c:layout>
              <c:showLegendKey val="0"/>
              <c:showVal val="1"/>
              <c:showCatName val="0"/>
              <c:showSerName val="0"/>
              <c:showPercent val="0"/>
              <c:showBubbleSize val="0"/>
              <c:extLst>
                <c:ext xmlns:c15="http://schemas.microsoft.com/office/drawing/2012/chart" uri="{CE6537A1-D6FC-4f65-9D91-7224C49458BB}">
                  <c15:layout/>
                </c:ext>
              </c:extLst>
            </c:dLbl>
            <c:dLbl>
              <c:idx val="17"/>
              <c:layout>
                <c:manualLayout>
                  <c:x val="5.844797631499637E-3"/>
                  <c:y val="0"/>
                </c:manualLayout>
              </c:layout>
              <c:showLegendKey val="0"/>
              <c:showVal val="1"/>
              <c:showCatName val="0"/>
              <c:showSerName val="0"/>
              <c:showPercent val="0"/>
              <c:showBubbleSize val="0"/>
              <c:extLst>
                <c:ext xmlns:c15="http://schemas.microsoft.com/office/drawing/2012/chart" uri="{CE6537A1-D6FC-4f65-9D91-7224C49458BB}">
                  <c15:layout/>
                </c:ext>
              </c:extLst>
            </c:dLbl>
            <c:dLbl>
              <c:idx val="18"/>
              <c:layout>
                <c:manualLayout>
                  <c:x val="6.8096047476377047E-3"/>
                  <c:y val="3.2331885017633606E-3"/>
                </c:manualLayout>
              </c:layout>
              <c:showLegendKey val="0"/>
              <c:showVal val="1"/>
              <c:showCatName val="0"/>
              <c:showSerName val="0"/>
              <c:showPercent val="0"/>
              <c:showBubbleSize val="0"/>
              <c:extLst>
                <c:ext xmlns:c15="http://schemas.microsoft.com/office/drawing/2012/chart" uri="{CE6537A1-D6FC-4f65-9D91-7224C49458BB}">
                  <c15:layout/>
                </c:ext>
              </c:extLst>
            </c:dLbl>
            <c:dLbl>
              <c:idx val="19"/>
              <c:layout>
                <c:manualLayout>
                  <c:x val="8.171603677221655E-3"/>
                  <c:y val="-2.1825144699462845E-17"/>
                </c:manualLayout>
              </c:layout>
              <c:showLegendKey val="0"/>
              <c:showVal val="1"/>
              <c:showCatName val="0"/>
              <c:showSerName val="0"/>
              <c:showPercent val="0"/>
              <c:showBubbleSize val="0"/>
              <c:extLst>
                <c:ext xmlns:c15="http://schemas.microsoft.com/office/drawing/2012/chart" uri="{CE6537A1-D6FC-4f65-9D91-7224C49458BB}">
                  <c15:layout/>
                </c:ext>
              </c:extLst>
            </c:dLbl>
            <c:dLbl>
              <c:idx val="20"/>
              <c:layout>
                <c:manualLayout>
                  <c:x val="3.5179587639831934E-3"/>
                  <c:y val="6.4663770035266622E-3"/>
                </c:manualLayout>
              </c:layout>
              <c:showLegendKey val="0"/>
              <c:showVal val="1"/>
              <c:showCatName val="0"/>
              <c:showSerName val="0"/>
              <c:showPercent val="0"/>
              <c:showBubbleSize val="0"/>
              <c:extLst>
                <c:ext xmlns:c15="http://schemas.microsoft.com/office/drawing/2012/chart" uri="{CE6537A1-D6FC-4f65-9D91-7224C49458BB}">
                  <c15:layout/>
                </c:ext>
              </c:extLst>
            </c:dLbl>
            <c:dLbl>
              <c:idx val="21"/>
              <c:layout>
                <c:manualLayout>
                  <c:x val="3.5179587639831934E-3"/>
                  <c:y val="3.2331885017633606E-3"/>
                </c:manualLayout>
              </c:layout>
              <c:showLegendKey val="0"/>
              <c:showVal val="1"/>
              <c:showCatName val="0"/>
              <c:showSerName val="0"/>
              <c:showPercent val="0"/>
              <c:showBubbleSize val="0"/>
              <c:extLst>
                <c:ext xmlns:c15="http://schemas.microsoft.com/office/drawing/2012/chart" uri="{CE6537A1-D6FC-4f65-9D91-7224C49458BB}">
                  <c15:layout/>
                </c:ext>
              </c:extLst>
            </c:dLbl>
            <c:dLbl>
              <c:idx val="22"/>
              <c:layout>
                <c:manualLayout>
                  <c:x val="4.0858018386108275E-3"/>
                  <c:y val="0"/>
                </c:manualLayout>
              </c:layout>
              <c:showLegendKey val="0"/>
              <c:showVal val="1"/>
              <c:showCatName val="0"/>
              <c:showSerName val="0"/>
              <c:showPercent val="0"/>
              <c:showBubbleSize val="0"/>
              <c:extLst>
                <c:ext xmlns:c15="http://schemas.microsoft.com/office/drawing/2012/chart" uri="{CE6537A1-D6FC-4f65-9D91-7224C49458BB}">
                  <c15:layout/>
                </c:ext>
              </c:extLst>
            </c:dLbl>
            <c:dLbl>
              <c:idx val="23"/>
              <c:layout>
                <c:manualLayout>
                  <c:x val="5.2769381459747905E-3"/>
                  <c:y val="9.6995655052900219E-3"/>
                </c:manualLayout>
              </c:layout>
              <c:showLegendKey val="0"/>
              <c:showVal val="1"/>
              <c:showCatName val="0"/>
              <c:showSerName val="0"/>
              <c:showPercent val="0"/>
              <c:showBubbleSize val="0"/>
              <c:extLst>
                <c:ext xmlns:c15="http://schemas.microsoft.com/office/drawing/2012/chart" uri="{CE6537A1-D6FC-4f65-9D91-7224C49458BB}">
                  <c15:layout/>
                </c:ext>
              </c:extLst>
            </c:dLbl>
            <c:dLbl>
              <c:idx val="24"/>
              <c:layout>
                <c:manualLayout>
                  <c:x val="1.7589793819915967E-3"/>
                  <c:y val="3.2331885017633606E-3"/>
                </c:manualLayout>
              </c:layout>
              <c:showLegendKey val="0"/>
              <c:showVal val="1"/>
              <c:showCatName val="0"/>
              <c:showSerName val="0"/>
              <c:showPercent val="0"/>
              <c:showBubbleSize val="0"/>
              <c:extLst>
                <c:ext xmlns:c15="http://schemas.microsoft.com/office/drawing/2012/chart" uri="{CE6537A1-D6FC-4f65-9D91-7224C49458BB}">
                  <c15:layout/>
                </c:ext>
              </c:extLst>
            </c:dLbl>
            <c:dLbl>
              <c:idx val="25"/>
              <c:layout>
                <c:manualLayout>
                  <c:x val="4.0858018386107278E-3"/>
                  <c:y val="-4.365028939892569E-17"/>
                </c:manualLayout>
              </c:layout>
              <c:showLegendKey val="0"/>
              <c:showVal val="1"/>
              <c:showCatName val="0"/>
              <c:showSerName val="0"/>
              <c:showPercent val="0"/>
              <c:showBubbleSize val="0"/>
              <c:extLst>
                <c:ext xmlns:c15="http://schemas.microsoft.com/office/drawing/2012/chart" uri="{CE6537A1-D6FC-4f65-9D91-7224C49458BB}">
                  <c15:layout/>
                </c:ext>
              </c:extLst>
            </c:dLbl>
            <c:dLbl>
              <c:idx val="26"/>
              <c:layout>
                <c:manualLayout>
                  <c:x val="4.0858182495080398E-3"/>
                  <c:y val="3.2331885017633606E-3"/>
                </c:manualLayout>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wrap="square" lIns="38100" tIns="19050" rIns="38100" bIns="19050" anchor="ctr">
                <a:spAutoFit/>
              </a:bodyPr>
              <a:lstStyle/>
              <a:p>
                <a:pPr>
                  <a:defRPr sz="900">
                    <a:solidFill>
                      <a:srgbClr val="FF0000"/>
                    </a:solidFill>
                  </a:defRPr>
                </a:pPr>
                <a:endParaRPr lang="es-E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'C-Cto'!$C$110:$C$137</c:f>
              <c:strCache>
                <c:ptCount val="28"/>
                <c:pt idx="0">
                  <c:v>Arauca</c:v>
                </c:pt>
                <c:pt idx="1">
                  <c:v>Barrancabermeja</c:v>
                </c:pt>
                <c:pt idx="2">
                  <c:v>Cartagena</c:v>
                </c:pt>
                <c:pt idx="3">
                  <c:v>Cartago</c:v>
                </c:pt>
                <c:pt idx="4">
                  <c:v>Tunja</c:v>
                </c:pt>
                <c:pt idx="5">
                  <c:v>Buenaventura</c:v>
                </c:pt>
                <c:pt idx="6">
                  <c:v>Buga</c:v>
                </c:pt>
                <c:pt idx="7">
                  <c:v>Manizales</c:v>
                </c:pt>
                <c:pt idx="8">
                  <c:v>Florencia</c:v>
                </c:pt>
                <c:pt idx="9">
                  <c:v>Yopal </c:v>
                </c:pt>
                <c:pt idx="10">
                  <c:v>Popayán</c:v>
                </c:pt>
                <c:pt idx="11">
                  <c:v>Valledupar</c:v>
                </c:pt>
                <c:pt idx="12">
                  <c:v>Quibdó</c:v>
                </c:pt>
                <c:pt idx="13">
                  <c:v>Montería</c:v>
                </c:pt>
                <c:pt idx="14">
                  <c:v>Riohacha</c:v>
                </c:pt>
                <c:pt idx="15">
                  <c:v>Neiva*</c:v>
                </c:pt>
                <c:pt idx="16">
                  <c:v>S. Marta</c:v>
                </c:pt>
                <c:pt idx="17">
                  <c:v>Villavicencio</c:v>
                </c:pt>
                <c:pt idx="18">
                  <c:v>Pasto</c:v>
                </c:pt>
                <c:pt idx="19">
                  <c:v>Cúcuta</c:v>
                </c:pt>
                <c:pt idx="20">
                  <c:v>Armenia</c:v>
                </c:pt>
                <c:pt idx="21">
                  <c:v>Pereira</c:v>
                </c:pt>
                <c:pt idx="22">
                  <c:v>Bucaramanga</c:v>
                </c:pt>
                <c:pt idx="23">
                  <c:v>Sincelejo</c:v>
                </c:pt>
                <c:pt idx="24">
                  <c:v>Ibagué</c:v>
                </c:pt>
                <c:pt idx="25">
                  <c:v>Cali</c:v>
                </c:pt>
                <c:pt idx="26">
                  <c:v>Mocoa</c:v>
                </c:pt>
                <c:pt idx="27">
                  <c:v>Palmira</c:v>
                </c:pt>
              </c:strCache>
            </c:strRef>
          </c:cat>
          <c:val>
            <c:numRef>
              <c:f>'C-Cto'!$E$110:$E$137</c:f>
              <c:numCache>
                <c:formatCode>0</c:formatCode>
                <c:ptCount val="28"/>
                <c:pt idx="0">
                  <c:v>145</c:v>
                </c:pt>
                <c:pt idx="1">
                  <c:v>485</c:v>
                </c:pt>
                <c:pt idx="2">
                  <c:v>458</c:v>
                </c:pt>
                <c:pt idx="3">
                  <c:v>261</c:v>
                </c:pt>
                <c:pt idx="4">
                  <c:v>281</c:v>
                </c:pt>
                <c:pt idx="5">
                  <c:v>247</c:v>
                </c:pt>
                <c:pt idx="6">
                  <c:v>203</c:v>
                </c:pt>
                <c:pt idx="7">
                  <c:v>381</c:v>
                </c:pt>
                <c:pt idx="8">
                  <c:v>735</c:v>
                </c:pt>
                <c:pt idx="9">
                  <c:v>258</c:v>
                </c:pt>
                <c:pt idx="10">
                  <c:v>288</c:v>
                </c:pt>
                <c:pt idx="11">
                  <c:v>551</c:v>
                </c:pt>
                <c:pt idx="12">
                  <c:v>456</c:v>
                </c:pt>
                <c:pt idx="13">
                  <c:v>452</c:v>
                </c:pt>
                <c:pt idx="14">
                  <c:v>178</c:v>
                </c:pt>
                <c:pt idx="15">
                  <c:v>412</c:v>
                </c:pt>
                <c:pt idx="16">
                  <c:v>338</c:v>
                </c:pt>
                <c:pt idx="17">
                  <c:v>563</c:v>
                </c:pt>
                <c:pt idx="18">
                  <c:v>367</c:v>
                </c:pt>
                <c:pt idx="19">
                  <c:v>658</c:v>
                </c:pt>
                <c:pt idx="20">
                  <c:v>395</c:v>
                </c:pt>
                <c:pt idx="21">
                  <c:v>479</c:v>
                </c:pt>
                <c:pt idx="22">
                  <c:v>504</c:v>
                </c:pt>
                <c:pt idx="23">
                  <c:v>260</c:v>
                </c:pt>
                <c:pt idx="24">
                  <c:v>420</c:v>
                </c:pt>
                <c:pt idx="25">
                  <c:v>388</c:v>
                </c:pt>
                <c:pt idx="26">
                  <c:v>291</c:v>
                </c:pt>
                <c:pt idx="27">
                  <c:v>278</c:v>
                </c:pt>
              </c:numCache>
            </c:numRef>
          </c:val>
        </c:ser>
        <c:dLbls>
          <c:showLegendKey val="0"/>
          <c:showVal val="1"/>
          <c:showCatName val="0"/>
          <c:showSerName val="0"/>
          <c:showPercent val="0"/>
          <c:showBubbleSize val="0"/>
        </c:dLbls>
        <c:gapWidth val="75"/>
        <c:axId val="138588160"/>
        <c:axId val="138808704"/>
      </c:barChart>
      <c:catAx>
        <c:axId val="138588160"/>
        <c:scaling>
          <c:orientation val="minMax"/>
        </c:scaling>
        <c:delete val="0"/>
        <c:axPos val="b"/>
        <c:numFmt formatCode="General" sourceLinked="0"/>
        <c:majorTickMark val="none"/>
        <c:minorTickMark val="none"/>
        <c:tickLblPos val="nextTo"/>
        <c:crossAx val="138808704"/>
        <c:crosses val="autoZero"/>
        <c:auto val="1"/>
        <c:lblAlgn val="ctr"/>
        <c:lblOffset val="100"/>
        <c:noMultiLvlLbl val="0"/>
      </c:catAx>
      <c:valAx>
        <c:axId val="138808704"/>
        <c:scaling>
          <c:orientation val="minMax"/>
        </c:scaling>
        <c:delete val="0"/>
        <c:axPos val="l"/>
        <c:numFmt formatCode="0" sourceLinked="1"/>
        <c:majorTickMark val="none"/>
        <c:minorTickMark val="none"/>
        <c:tickLblPos val="nextTo"/>
        <c:crossAx val="138588160"/>
        <c:crosses val="autoZero"/>
        <c:crossBetween val="between"/>
      </c:valAx>
    </c:plotArea>
    <c:legend>
      <c:legendPos val="b"/>
      <c:layout/>
      <c:overlay val="0"/>
    </c:legend>
    <c:plotVisOnly val="1"/>
    <c:dispBlanksAs val="gap"/>
    <c:showDLblsOverMax val="0"/>
  </c:chart>
  <c:externalData r:id="rId1">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'C-Mcp'!$D$148</c:f>
              <c:strCache>
                <c:ptCount val="1"/>
                <c:pt idx="0">
                  <c:v>INGRESOS EFECTIVOS</c:v>
                </c:pt>
              </c:strCache>
            </c:strRef>
          </c:tx>
          <c:invertIfNegative val="0"/>
          <c:dPt>
            <c:idx val="15"/>
            <c:invertIfNegative val="0"/>
            <c:bubble3D val="0"/>
            <c:spPr>
              <a:solidFill>
                <a:srgbClr val="FFC000"/>
              </a:solidFill>
            </c:spPr>
          </c:dPt>
          <c:dLbls>
            <c:dLbl>
              <c:idx val="2"/>
              <c:layout>
                <c:manualLayout>
                  <c:x val="3.6629260116345492E-3"/>
                  <c:y val="7.3260052130007169E-3"/>
                </c:manualLayout>
              </c:layout>
              <c:showLegendKey val="0"/>
              <c:showVal val="1"/>
              <c:showCatName val="0"/>
              <c:showSerName val="0"/>
              <c:showPercent val="0"/>
              <c:showBubbleSize val="0"/>
              <c:extLst>
                <c:ext xmlns:c15="http://schemas.microsoft.com/office/drawing/2012/chart" uri="{CE6537A1-D6FC-4f65-9D91-7224C49458BB}">
                  <c15:layout/>
                </c:ext>
              </c:extLst>
            </c:dLbl>
            <c:dLbl>
              <c:idx val="3"/>
              <c:layout>
                <c:manualLayout>
                  <c:x val="7.3258520232690983E-3"/>
                  <c:y val="7.3260052130006839E-3"/>
                </c:manualLayout>
              </c:layout>
              <c:showLegendKey val="0"/>
              <c:showVal val="1"/>
              <c:showCatName val="0"/>
              <c:showSerName val="0"/>
              <c:showPercent val="0"/>
              <c:showBubbleSize val="0"/>
              <c:extLst>
                <c:ext xmlns:c15="http://schemas.microsoft.com/office/drawing/2012/chart" uri="{CE6537A1-D6FC-4f65-9D91-7224C49458BB}">
                  <c15:layout/>
                </c:ext>
              </c:extLst>
            </c:dLbl>
            <c:dLbl>
              <c:idx val="4"/>
              <c:layout>
                <c:manualLayout>
                  <c:x val="5.4943890174518235E-3"/>
                  <c:y val="1.8315013032501725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5"/>
              <c:layout>
                <c:manualLayout>
                  <c:x val="5.4943890174518235E-3"/>
                  <c:y val="0"/>
                </c:manualLayout>
              </c:layout>
              <c:showLegendKey val="0"/>
              <c:showVal val="1"/>
              <c:showCatName val="0"/>
              <c:showSerName val="0"/>
              <c:showPercent val="0"/>
              <c:showBubbleSize val="0"/>
              <c:extLst>
                <c:ext xmlns:c15="http://schemas.microsoft.com/office/drawing/2012/chart" uri="{CE6537A1-D6FC-4f65-9D91-7224C49458BB}">
                  <c15:layout/>
                </c:ext>
              </c:extLst>
            </c:dLbl>
            <c:dLbl>
              <c:idx val="10"/>
              <c:layout>
                <c:manualLayout>
                  <c:x val="3.6629260116345492E-3"/>
                  <c:y val="0"/>
                </c:manualLayout>
              </c:layout>
              <c:showLegendKey val="0"/>
              <c:showVal val="1"/>
              <c:showCatName val="0"/>
              <c:showSerName val="0"/>
              <c:showPercent val="0"/>
              <c:showBubbleSize val="0"/>
              <c:extLst>
                <c:ext xmlns:c15="http://schemas.microsoft.com/office/drawing/2012/chart" uri="{CE6537A1-D6FC-4f65-9D91-7224C49458BB}">
                  <c15:layout/>
                </c:ext>
              </c:extLst>
            </c:dLbl>
            <c:dLbl>
              <c:idx val="14"/>
              <c:layout>
                <c:manualLayout>
                  <c:x val="-6.7152867790974296E-17"/>
                  <c:y val="1.0989007819501077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22"/>
              <c:layout>
                <c:manualLayout>
                  <c:x val="-3.6629260116345492E-3"/>
                  <c:y val="-7.3260052130007169E-3"/>
                </c:manualLayout>
              </c:layout>
              <c:showLegendKey val="0"/>
              <c:showVal val="1"/>
              <c:showCatName val="0"/>
              <c:showSerName val="0"/>
              <c:showPercent val="0"/>
              <c:showBubbleSize val="0"/>
              <c:extLst>
                <c:ext xmlns:c15="http://schemas.microsoft.com/office/drawing/2012/chart" uri="{CE6537A1-D6FC-4f65-9D91-7224C49458BB}">
                  <c15:layout/>
                </c:ext>
              </c:extLst>
            </c:dLbl>
            <c:dLbl>
              <c:idx val="23"/>
              <c:layout>
                <c:manualLayout>
                  <c:x val="3.6629260116345492E-3"/>
                  <c:y val="0"/>
                </c:manualLayout>
              </c:layout>
              <c:showLegendKey val="0"/>
              <c:showVal val="1"/>
              <c:showCatName val="0"/>
              <c:showSerName val="0"/>
              <c:showPercent val="0"/>
              <c:showBubbleSize val="0"/>
              <c:extLst>
                <c:ext xmlns:c15="http://schemas.microsoft.com/office/drawing/2012/chart" uri="{CE6537A1-D6FC-4f65-9D91-7224C49458BB}">
                  <c15:layout/>
                </c:ext>
              </c:extLst>
            </c:dLbl>
            <c:dLbl>
              <c:idx val="24"/>
              <c:layout>
                <c:manualLayout>
                  <c:x val="3.6629260116345492E-3"/>
                  <c:y val="7.3260052130007169E-3"/>
                </c:manualLayout>
              </c:layout>
              <c:showLegendKey val="0"/>
              <c:showVal val="1"/>
              <c:showCatName val="0"/>
              <c:showSerName val="0"/>
              <c:showPercent val="0"/>
              <c:showBubbleSize val="0"/>
              <c:extLst>
                <c:ext xmlns:c15="http://schemas.microsoft.com/office/drawing/2012/chart" uri="{CE6537A1-D6FC-4f65-9D91-7224C49458BB}">
                  <c15:layout/>
                </c:ext>
              </c:extLst>
            </c:dLbl>
            <c:dLbl>
              <c:idx val="26"/>
              <c:layout>
                <c:manualLayout>
                  <c:x val="-3.6629260116345492E-3"/>
                  <c:y val="1.4652010426001434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27"/>
              <c:layout>
                <c:manualLayout>
                  <c:x val="7.3258520232689639E-3"/>
                  <c:y val="7.3260052130007169E-3"/>
                </c:manualLayout>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wrap="square" lIns="38100" tIns="19050" rIns="38100" bIns="19050" anchor="ctr">
                <a:spAutoFit/>
              </a:bodyPr>
              <a:lstStyle/>
              <a:p>
                <a:pPr>
                  <a:defRPr sz="900">
                    <a:solidFill>
                      <a:schemeClr val="accent1">
                        <a:lumMod val="75000"/>
                      </a:schemeClr>
                    </a:solidFill>
                  </a:defRPr>
                </a:pPr>
                <a:endParaRPr lang="es-E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'C-Mcp'!$C$149:$C$176</c:f>
              <c:strCache>
                <c:ptCount val="28"/>
                <c:pt idx="0">
                  <c:v>Palmira</c:v>
                </c:pt>
                <c:pt idx="1">
                  <c:v>Barranquilla</c:v>
                </c:pt>
                <c:pt idx="2">
                  <c:v>Barrancabermeja</c:v>
                </c:pt>
                <c:pt idx="3">
                  <c:v>Cartagena</c:v>
                </c:pt>
                <c:pt idx="4">
                  <c:v>Tunja</c:v>
                </c:pt>
                <c:pt idx="5">
                  <c:v>Buenaventura</c:v>
                </c:pt>
                <c:pt idx="6">
                  <c:v>Buga</c:v>
                </c:pt>
                <c:pt idx="7">
                  <c:v>Manizales</c:v>
                </c:pt>
                <c:pt idx="8">
                  <c:v>Florencia</c:v>
                </c:pt>
                <c:pt idx="9">
                  <c:v>Yopal</c:v>
                </c:pt>
                <c:pt idx="10">
                  <c:v>Popayán</c:v>
                </c:pt>
                <c:pt idx="11">
                  <c:v>Valledupar</c:v>
                </c:pt>
                <c:pt idx="12">
                  <c:v>Quibdó</c:v>
                </c:pt>
                <c:pt idx="13">
                  <c:v>Montería</c:v>
                </c:pt>
                <c:pt idx="14">
                  <c:v>Riohacha</c:v>
                </c:pt>
                <c:pt idx="15">
                  <c:v>Neiva</c:v>
                </c:pt>
                <c:pt idx="16">
                  <c:v>S. Marta</c:v>
                </c:pt>
                <c:pt idx="17">
                  <c:v>Villavicencio</c:v>
                </c:pt>
                <c:pt idx="18">
                  <c:v>Pasto</c:v>
                </c:pt>
                <c:pt idx="19">
                  <c:v>Cúcuta</c:v>
                </c:pt>
                <c:pt idx="20">
                  <c:v>Armenia</c:v>
                </c:pt>
                <c:pt idx="21">
                  <c:v>Pereira</c:v>
                </c:pt>
                <c:pt idx="22">
                  <c:v>Bucaramanga</c:v>
                </c:pt>
                <c:pt idx="23">
                  <c:v>Sincelejo</c:v>
                </c:pt>
                <c:pt idx="24">
                  <c:v>Ibagué</c:v>
                </c:pt>
                <c:pt idx="25">
                  <c:v>Cali</c:v>
                </c:pt>
                <c:pt idx="26">
                  <c:v>Mocoa</c:v>
                </c:pt>
                <c:pt idx="27">
                  <c:v>La Plata</c:v>
                </c:pt>
              </c:strCache>
            </c:strRef>
          </c:cat>
          <c:val>
            <c:numRef>
              <c:f>'C-Mcp'!$D$149:$D$176</c:f>
              <c:numCache>
                <c:formatCode>0</c:formatCode>
                <c:ptCount val="28"/>
                <c:pt idx="0">
                  <c:v>519</c:v>
                </c:pt>
                <c:pt idx="1">
                  <c:v>794</c:v>
                </c:pt>
                <c:pt idx="2">
                  <c:v>1261</c:v>
                </c:pt>
                <c:pt idx="3">
                  <c:v>972</c:v>
                </c:pt>
                <c:pt idx="4">
                  <c:v>668</c:v>
                </c:pt>
                <c:pt idx="5">
                  <c:v>314</c:v>
                </c:pt>
                <c:pt idx="6">
                  <c:v>572</c:v>
                </c:pt>
                <c:pt idx="7">
                  <c:v>803</c:v>
                </c:pt>
                <c:pt idx="8">
                  <c:v>898</c:v>
                </c:pt>
                <c:pt idx="9">
                  <c:v>1710</c:v>
                </c:pt>
                <c:pt idx="10">
                  <c:v>829</c:v>
                </c:pt>
                <c:pt idx="11">
                  <c:v>790</c:v>
                </c:pt>
                <c:pt idx="12">
                  <c:v>851</c:v>
                </c:pt>
                <c:pt idx="13">
                  <c:v>873</c:v>
                </c:pt>
                <c:pt idx="14">
                  <c:v>719</c:v>
                </c:pt>
                <c:pt idx="15">
                  <c:v>954</c:v>
                </c:pt>
                <c:pt idx="16">
                  <c:v>760</c:v>
                </c:pt>
                <c:pt idx="17">
                  <c:v>1137</c:v>
                </c:pt>
                <c:pt idx="18">
                  <c:v>997</c:v>
                </c:pt>
                <c:pt idx="19">
                  <c:v>1207</c:v>
                </c:pt>
                <c:pt idx="20">
                  <c:v>816</c:v>
                </c:pt>
                <c:pt idx="21">
                  <c:v>1284</c:v>
                </c:pt>
                <c:pt idx="22">
                  <c:v>888</c:v>
                </c:pt>
                <c:pt idx="23">
                  <c:v>839</c:v>
                </c:pt>
                <c:pt idx="24">
                  <c:v>809</c:v>
                </c:pt>
                <c:pt idx="25">
                  <c:v>868</c:v>
                </c:pt>
                <c:pt idx="26">
                  <c:v>423</c:v>
                </c:pt>
                <c:pt idx="27">
                  <c:v>919</c:v>
                </c:pt>
              </c:numCache>
            </c:numRef>
          </c:val>
        </c:ser>
        <c:ser>
          <c:idx val="1"/>
          <c:order val="1"/>
          <c:tx>
            <c:strRef>
              <c:f>'C-Mcp'!$E$148</c:f>
              <c:strCache>
                <c:ptCount val="1"/>
                <c:pt idx="0">
                  <c:v>EGRESOS EFECTIVOS</c:v>
                </c:pt>
              </c:strCache>
            </c:strRef>
          </c:tx>
          <c:invertIfNegative val="0"/>
          <c:dPt>
            <c:idx val="15"/>
            <c:invertIfNegative val="0"/>
            <c:bubble3D val="0"/>
            <c:spPr>
              <a:solidFill>
                <a:srgbClr val="00B050"/>
              </a:solidFill>
            </c:spPr>
          </c:dPt>
          <c:dLbls>
            <c:dLbl>
              <c:idx val="0"/>
              <c:layout>
                <c:manualLayout>
                  <c:x val="3.6629260116345574E-3"/>
                  <c:y val="-6.7154272013959105E-17"/>
                </c:manualLayout>
              </c:layout>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5.4943890174518071E-3"/>
                  <c:y val="1.4652010426001368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1.0988778034903647E-2"/>
                  <c:y val="-3.3577136006979552E-17"/>
                </c:manualLayout>
              </c:layout>
              <c:showLegendKey val="0"/>
              <c:showVal val="1"/>
              <c:showCatName val="0"/>
              <c:showSerName val="0"/>
              <c:showPercent val="0"/>
              <c:showBubbleSize val="0"/>
              <c:extLst>
                <c:ext xmlns:c15="http://schemas.microsoft.com/office/drawing/2012/chart" uri="{CE6537A1-D6FC-4f65-9D91-7224C49458BB}">
                  <c15:layout/>
                </c:ext>
              </c:extLst>
            </c:dLbl>
            <c:dLbl>
              <c:idx val="3"/>
              <c:layout>
                <c:manualLayout>
                  <c:x val="7.3258520232690983E-3"/>
                  <c:y val="3.6630026065002917E-3"/>
                </c:manualLayout>
              </c:layout>
              <c:showLegendKey val="0"/>
              <c:showVal val="1"/>
              <c:showCatName val="0"/>
              <c:showSerName val="0"/>
              <c:showPercent val="0"/>
              <c:showBubbleSize val="0"/>
              <c:extLst>
                <c:ext xmlns:c15="http://schemas.microsoft.com/office/drawing/2012/chart" uri="{CE6537A1-D6FC-4f65-9D91-7224C49458BB}">
                  <c15:layout/>
                </c:ext>
              </c:extLst>
            </c:dLbl>
            <c:dLbl>
              <c:idx val="4"/>
              <c:layout>
                <c:manualLayout>
                  <c:x val="3.6629260116345153E-3"/>
                  <c:y val="-6.7154272013959105E-17"/>
                </c:manualLayout>
              </c:layout>
              <c:showLegendKey val="0"/>
              <c:showVal val="1"/>
              <c:showCatName val="0"/>
              <c:showSerName val="0"/>
              <c:showPercent val="0"/>
              <c:showBubbleSize val="0"/>
              <c:extLst>
                <c:ext xmlns:c15="http://schemas.microsoft.com/office/drawing/2012/chart" uri="{CE6537A1-D6FC-4f65-9D91-7224C49458BB}">
                  <c15:layout/>
                </c:ext>
              </c:extLst>
            </c:dLbl>
            <c:dLbl>
              <c:idx val="5"/>
              <c:layout>
                <c:manualLayout>
                  <c:x val="3.6629260116345153E-3"/>
                  <c:y val="7.3260052130006501E-3"/>
                </c:manualLayout>
              </c:layout>
              <c:showLegendKey val="0"/>
              <c:showVal val="1"/>
              <c:showCatName val="0"/>
              <c:showSerName val="0"/>
              <c:showPercent val="0"/>
              <c:showBubbleSize val="0"/>
              <c:extLst>
                <c:ext xmlns:c15="http://schemas.microsoft.com/office/drawing/2012/chart" uri="{CE6537A1-D6FC-4f65-9D91-7224C49458BB}">
                  <c15:layout/>
                </c:ext>
              </c:extLst>
            </c:dLbl>
            <c:dLbl>
              <c:idx val="6"/>
              <c:layout>
                <c:manualLayout>
                  <c:x val="5.4943890174518235E-3"/>
                  <c:y val="7.3260052130007169E-3"/>
                </c:manualLayout>
              </c:layout>
              <c:showLegendKey val="0"/>
              <c:showVal val="1"/>
              <c:showCatName val="0"/>
              <c:showSerName val="0"/>
              <c:showPercent val="0"/>
              <c:showBubbleSize val="0"/>
              <c:extLst>
                <c:ext xmlns:c15="http://schemas.microsoft.com/office/drawing/2012/chart" uri="{CE6537A1-D6FC-4f65-9D91-7224C49458BB}">
                  <c15:layout/>
                </c:ext>
              </c:extLst>
            </c:dLbl>
            <c:dLbl>
              <c:idx val="7"/>
              <c:layout>
                <c:manualLayout>
                  <c:x val="-3.3576433895487148E-17"/>
                  <c:y val="7.3260052130007169E-3"/>
                </c:manualLayout>
              </c:layout>
              <c:showLegendKey val="0"/>
              <c:showVal val="1"/>
              <c:showCatName val="0"/>
              <c:showSerName val="0"/>
              <c:showPercent val="0"/>
              <c:showBubbleSize val="0"/>
              <c:extLst>
                <c:ext xmlns:c15="http://schemas.microsoft.com/office/drawing/2012/chart" uri="{CE6537A1-D6FC-4f65-9D91-7224C49458BB}">
                  <c15:layout/>
                </c:ext>
              </c:extLst>
            </c:dLbl>
            <c:dLbl>
              <c:idx val="8"/>
              <c:layout>
                <c:manualLayout>
                  <c:x val="3.6629260116345492E-3"/>
                  <c:y val="7.3260052130007169E-3"/>
                </c:manualLayout>
              </c:layout>
              <c:showLegendKey val="0"/>
              <c:showVal val="1"/>
              <c:showCatName val="0"/>
              <c:showSerName val="0"/>
              <c:showPercent val="0"/>
              <c:showBubbleSize val="0"/>
              <c:extLst>
                <c:ext xmlns:c15="http://schemas.microsoft.com/office/drawing/2012/chart" uri="{CE6537A1-D6FC-4f65-9D91-7224C49458BB}">
                  <c15:layout/>
                </c:ext>
              </c:extLst>
            </c:dLbl>
            <c:dLbl>
              <c:idx val="9"/>
              <c:layout>
                <c:manualLayout>
                  <c:x val="3.6629260116345492E-3"/>
                  <c:y val="7.3260052130007169E-3"/>
                </c:manualLayout>
              </c:layout>
              <c:showLegendKey val="0"/>
              <c:showVal val="1"/>
              <c:showCatName val="0"/>
              <c:showSerName val="0"/>
              <c:showPercent val="0"/>
              <c:showBubbleSize val="0"/>
              <c:extLst>
                <c:ext xmlns:c15="http://schemas.microsoft.com/office/drawing/2012/chart" uri="{CE6537A1-D6FC-4f65-9D91-7224C49458BB}">
                  <c15:layout/>
                </c:ext>
              </c:extLst>
            </c:dLbl>
            <c:dLbl>
              <c:idx val="10"/>
              <c:layout>
                <c:manualLayout>
                  <c:x val="3.6629260116345492E-3"/>
                  <c:y val="3.6630026065003585E-3"/>
                </c:manualLayout>
              </c:layout>
              <c:showLegendKey val="0"/>
              <c:showVal val="1"/>
              <c:showCatName val="0"/>
              <c:showSerName val="0"/>
              <c:showPercent val="0"/>
              <c:showBubbleSize val="0"/>
              <c:extLst>
                <c:ext xmlns:c15="http://schemas.microsoft.com/office/drawing/2012/chart" uri="{CE6537A1-D6FC-4f65-9D91-7224C49458BB}">
                  <c15:layout/>
                </c:ext>
              </c:extLst>
            </c:dLbl>
            <c:dLbl>
              <c:idx val="11"/>
              <c:layout>
                <c:manualLayout>
                  <c:x val="3.6629260116345492E-3"/>
                  <c:y val="7.3260052130007169E-3"/>
                </c:manualLayout>
              </c:layout>
              <c:showLegendKey val="0"/>
              <c:showVal val="1"/>
              <c:showCatName val="0"/>
              <c:showSerName val="0"/>
              <c:showPercent val="0"/>
              <c:showBubbleSize val="0"/>
              <c:extLst>
                <c:ext xmlns:c15="http://schemas.microsoft.com/office/drawing/2012/chart" uri="{CE6537A1-D6FC-4f65-9D91-7224C49458BB}">
                  <c15:layout/>
                </c:ext>
              </c:extLst>
            </c:dLbl>
            <c:dLbl>
              <c:idx val="12"/>
              <c:layout>
                <c:manualLayout>
                  <c:x val="3.6629260116345492E-3"/>
                  <c:y val="0"/>
                </c:manualLayout>
              </c:layout>
              <c:showLegendKey val="0"/>
              <c:showVal val="1"/>
              <c:showCatName val="0"/>
              <c:showSerName val="0"/>
              <c:showPercent val="0"/>
              <c:showBubbleSize val="0"/>
              <c:extLst>
                <c:ext xmlns:c15="http://schemas.microsoft.com/office/drawing/2012/chart" uri="{CE6537A1-D6FC-4f65-9D91-7224C49458BB}">
                  <c15:layout/>
                </c:ext>
              </c:extLst>
            </c:dLbl>
            <c:dLbl>
              <c:idx val="13"/>
              <c:layout>
                <c:manualLayout>
                  <c:x val="3.6629260116344819E-3"/>
                  <c:y val="7.3260052130007169E-3"/>
                </c:manualLayout>
              </c:layout>
              <c:showLegendKey val="0"/>
              <c:showVal val="1"/>
              <c:showCatName val="0"/>
              <c:showSerName val="0"/>
              <c:showPercent val="0"/>
              <c:showBubbleSize val="0"/>
              <c:extLst>
                <c:ext xmlns:c15="http://schemas.microsoft.com/office/drawing/2012/chart" uri="{CE6537A1-D6FC-4f65-9D91-7224C49458BB}">
                  <c15:layout/>
                </c:ext>
              </c:extLst>
            </c:dLbl>
            <c:dLbl>
              <c:idx val="14"/>
              <c:layout>
                <c:manualLayout>
                  <c:x val="3.6629260116344147E-3"/>
                  <c:y val="-6.7154272013959105E-17"/>
                </c:manualLayout>
              </c:layout>
              <c:showLegendKey val="0"/>
              <c:showVal val="1"/>
              <c:showCatName val="0"/>
              <c:showSerName val="0"/>
              <c:showPercent val="0"/>
              <c:showBubbleSize val="0"/>
              <c:extLst>
                <c:ext xmlns:c15="http://schemas.microsoft.com/office/drawing/2012/chart" uri="{CE6537A1-D6FC-4f65-9D91-7224C49458BB}">
                  <c15:layout/>
                </c:ext>
              </c:extLst>
            </c:dLbl>
            <c:dLbl>
              <c:idx val="15"/>
              <c:layout>
                <c:manualLayout>
                  <c:x val="3.6629260116344147E-3"/>
                  <c:y val="7.3260052130007169E-3"/>
                </c:manualLayout>
              </c:layout>
              <c:showLegendKey val="0"/>
              <c:showVal val="1"/>
              <c:showCatName val="0"/>
              <c:showSerName val="0"/>
              <c:showPercent val="0"/>
              <c:showBubbleSize val="0"/>
              <c:extLst>
                <c:ext xmlns:c15="http://schemas.microsoft.com/office/drawing/2012/chart" uri="{CE6537A1-D6FC-4f65-9D91-7224C49458BB}">
                  <c15:layout/>
                </c:ext>
              </c:extLst>
            </c:dLbl>
            <c:dLbl>
              <c:idx val="16"/>
              <c:layout>
                <c:manualLayout>
                  <c:x val="3.6629260116344147E-3"/>
                  <c:y val="3.6630026065003585E-3"/>
                </c:manualLayout>
              </c:layout>
              <c:showLegendKey val="0"/>
              <c:showVal val="1"/>
              <c:showCatName val="0"/>
              <c:showSerName val="0"/>
              <c:showPercent val="0"/>
              <c:showBubbleSize val="0"/>
              <c:extLst>
                <c:ext xmlns:c15="http://schemas.microsoft.com/office/drawing/2012/chart" uri="{CE6537A1-D6FC-4f65-9D91-7224C49458BB}">
                  <c15:layout/>
                </c:ext>
              </c:extLst>
            </c:dLbl>
            <c:dLbl>
              <c:idx val="17"/>
              <c:layout>
                <c:manualLayout>
                  <c:x val="5.4943890174518235E-3"/>
                  <c:y val="3.6630026065002917E-3"/>
                </c:manualLayout>
              </c:layout>
              <c:showLegendKey val="0"/>
              <c:showVal val="1"/>
              <c:showCatName val="0"/>
              <c:showSerName val="0"/>
              <c:showPercent val="0"/>
              <c:showBubbleSize val="0"/>
              <c:extLst>
                <c:ext xmlns:c15="http://schemas.microsoft.com/office/drawing/2012/chart" uri="{CE6537A1-D6FC-4f65-9D91-7224C49458BB}">
                  <c15:layout/>
                </c:ext>
              </c:extLst>
            </c:dLbl>
            <c:dLbl>
              <c:idx val="18"/>
              <c:layout>
                <c:manualLayout>
                  <c:x val="3.6629260116344147E-3"/>
                  <c:y val="7.3260052130007169E-3"/>
                </c:manualLayout>
              </c:layout>
              <c:showLegendKey val="0"/>
              <c:showVal val="1"/>
              <c:showCatName val="0"/>
              <c:showSerName val="0"/>
              <c:showPercent val="0"/>
              <c:showBubbleSize val="0"/>
              <c:extLst>
                <c:ext xmlns:c15="http://schemas.microsoft.com/office/drawing/2012/chart" uri="{CE6537A1-D6FC-4f65-9D91-7224C49458BB}">
                  <c15:layout/>
                </c:ext>
              </c:extLst>
            </c:dLbl>
            <c:dLbl>
              <c:idx val="19"/>
              <c:layout>
                <c:manualLayout>
                  <c:x val="7.3258520232690983E-3"/>
                  <c:y val="0"/>
                </c:manualLayout>
              </c:layout>
              <c:showLegendKey val="0"/>
              <c:showVal val="1"/>
              <c:showCatName val="0"/>
              <c:showSerName val="0"/>
              <c:showPercent val="0"/>
              <c:showBubbleSize val="0"/>
              <c:extLst>
                <c:ext xmlns:c15="http://schemas.microsoft.com/office/drawing/2012/chart" uri="{CE6537A1-D6FC-4f65-9D91-7224C49458BB}">
                  <c15:layout/>
                </c:ext>
              </c:extLst>
            </c:dLbl>
            <c:dLbl>
              <c:idx val="20"/>
              <c:layout>
                <c:manualLayout>
                  <c:x val="1.8314630058172746E-3"/>
                  <c:y val="-6.7154272013959105E-17"/>
                </c:manualLayout>
              </c:layout>
              <c:showLegendKey val="0"/>
              <c:showVal val="1"/>
              <c:showCatName val="0"/>
              <c:showSerName val="0"/>
              <c:showPercent val="0"/>
              <c:showBubbleSize val="0"/>
              <c:extLst>
                <c:ext xmlns:c15="http://schemas.microsoft.com/office/drawing/2012/chart" uri="{CE6537A1-D6FC-4f65-9D91-7224C49458BB}">
                  <c15:layout/>
                </c:ext>
              </c:extLst>
            </c:dLbl>
            <c:dLbl>
              <c:idx val="21"/>
              <c:layout>
                <c:manualLayout>
                  <c:x val="1.0988778034903647E-2"/>
                  <c:y val="-3.6630026065003585E-3"/>
                </c:manualLayout>
              </c:layout>
              <c:showLegendKey val="0"/>
              <c:showVal val="1"/>
              <c:showCatName val="0"/>
              <c:showSerName val="0"/>
              <c:showPercent val="0"/>
              <c:showBubbleSize val="0"/>
              <c:extLst>
                <c:ext xmlns:c15="http://schemas.microsoft.com/office/drawing/2012/chart" uri="{CE6537A1-D6FC-4f65-9D91-7224C49458BB}">
                  <c15:layout/>
                </c:ext>
              </c:extLst>
            </c:dLbl>
            <c:dLbl>
              <c:idx val="23"/>
              <c:layout>
                <c:manualLayout>
                  <c:x val="0"/>
                  <c:y val="7.3260052130006501E-3"/>
                </c:manualLayout>
              </c:layout>
              <c:showLegendKey val="0"/>
              <c:showVal val="1"/>
              <c:showCatName val="0"/>
              <c:showSerName val="0"/>
              <c:showPercent val="0"/>
              <c:showBubbleSize val="0"/>
              <c:extLst>
                <c:ext xmlns:c15="http://schemas.microsoft.com/office/drawing/2012/chart" uri="{CE6537A1-D6FC-4f65-9D91-7224C49458BB}">
                  <c15:layout/>
                </c:ext>
              </c:extLst>
            </c:dLbl>
            <c:dLbl>
              <c:idx val="24"/>
              <c:layout>
                <c:manualLayout>
                  <c:x val="5.4943890174518235E-3"/>
                  <c:y val="7.3260052130006501E-3"/>
                </c:manualLayout>
              </c:layout>
              <c:showLegendKey val="0"/>
              <c:showVal val="1"/>
              <c:showCatName val="0"/>
              <c:showSerName val="0"/>
              <c:showPercent val="0"/>
              <c:showBubbleSize val="0"/>
              <c:extLst>
                <c:ext xmlns:c15="http://schemas.microsoft.com/office/drawing/2012/chart" uri="{CE6537A1-D6FC-4f65-9D91-7224C49458BB}">
                  <c15:layout/>
                </c:ext>
              </c:extLst>
            </c:dLbl>
            <c:dLbl>
              <c:idx val="25"/>
              <c:layout>
                <c:manualLayout>
                  <c:x val="7.3258520232690983E-3"/>
                  <c:y val="7.3260052130007169E-3"/>
                </c:manualLayout>
              </c:layout>
              <c:showLegendKey val="0"/>
              <c:showVal val="1"/>
              <c:showCatName val="0"/>
              <c:showSerName val="0"/>
              <c:showPercent val="0"/>
              <c:showBubbleSize val="0"/>
              <c:extLst>
                <c:ext xmlns:c15="http://schemas.microsoft.com/office/drawing/2012/chart" uri="{CE6537A1-D6FC-4f65-9D91-7224C49458BB}">
                  <c15:layout/>
                </c:ext>
              </c:extLst>
            </c:dLbl>
            <c:dLbl>
              <c:idx val="26"/>
              <c:layout>
                <c:manualLayout>
                  <c:x val="3.6629260116344147E-3"/>
                  <c:y val="-7.3260052130007169E-3"/>
                </c:manualLayout>
              </c:layout>
              <c:showLegendKey val="0"/>
              <c:showVal val="1"/>
              <c:showCatName val="0"/>
              <c:showSerName val="0"/>
              <c:showPercent val="0"/>
              <c:showBubbleSize val="0"/>
              <c:extLst>
                <c:ext xmlns:c15="http://schemas.microsoft.com/office/drawing/2012/chart" uri="{CE6537A1-D6FC-4f65-9D91-7224C49458BB}">
                  <c15:layout/>
                </c:ext>
              </c:extLst>
            </c:dLbl>
            <c:dLbl>
              <c:idx val="27"/>
              <c:layout>
                <c:manualLayout>
                  <c:x val="1.2508892329731985E-2"/>
                  <c:y val="1.8315013032501794E-2"/>
                </c:manualLayout>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wrap="square" lIns="38100" tIns="19050" rIns="38100" bIns="19050" anchor="ctr">
                <a:spAutoFit/>
              </a:bodyPr>
              <a:lstStyle/>
              <a:p>
                <a:pPr>
                  <a:defRPr sz="900">
                    <a:solidFill>
                      <a:srgbClr val="FF0000"/>
                    </a:solidFill>
                  </a:defRPr>
                </a:pPr>
                <a:endParaRPr lang="es-E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'C-Mcp'!$C$149:$C$176</c:f>
              <c:strCache>
                <c:ptCount val="28"/>
                <c:pt idx="0">
                  <c:v>Palmira</c:v>
                </c:pt>
                <c:pt idx="1">
                  <c:v>Barranquilla</c:v>
                </c:pt>
                <c:pt idx="2">
                  <c:v>Barrancabermeja</c:v>
                </c:pt>
                <c:pt idx="3">
                  <c:v>Cartagena</c:v>
                </c:pt>
                <c:pt idx="4">
                  <c:v>Tunja</c:v>
                </c:pt>
                <c:pt idx="5">
                  <c:v>Buenaventura</c:v>
                </c:pt>
                <c:pt idx="6">
                  <c:v>Buga</c:v>
                </c:pt>
                <c:pt idx="7">
                  <c:v>Manizales</c:v>
                </c:pt>
                <c:pt idx="8">
                  <c:v>Florencia</c:v>
                </c:pt>
                <c:pt idx="9">
                  <c:v>Yopal</c:v>
                </c:pt>
                <c:pt idx="10">
                  <c:v>Popayán</c:v>
                </c:pt>
                <c:pt idx="11">
                  <c:v>Valledupar</c:v>
                </c:pt>
                <c:pt idx="12">
                  <c:v>Quibdó</c:v>
                </c:pt>
                <c:pt idx="13">
                  <c:v>Montería</c:v>
                </c:pt>
                <c:pt idx="14">
                  <c:v>Riohacha</c:v>
                </c:pt>
                <c:pt idx="15">
                  <c:v>Neiva</c:v>
                </c:pt>
                <c:pt idx="16">
                  <c:v>S. Marta</c:v>
                </c:pt>
                <c:pt idx="17">
                  <c:v>Villavicencio</c:v>
                </c:pt>
                <c:pt idx="18">
                  <c:v>Pasto</c:v>
                </c:pt>
                <c:pt idx="19">
                  <c:v>Cúcuta</c:v>
                </c:pt>
                <c:pt idx="20">
                  <c:v>Armenia</c:v>
                </c:pt>
                <c:pt idx="21">
                  <c:v>Pereira</c:v>
                </c:pt>
                <c:pt idx="22">
                  <c:v>Bucaramanga</c:v>
                </c:pt>
                <c:pt idx="23">
                  <c:v>Sincelejo</c:v>
                </c:pt>
                <c:pt idx="24">
                  <c:v>Ibagué</c:v>
                </c:pt>
                <c:pt idx="25">
                  <c:v>Cali</c:v>
                </c:pt>
                <c:pt idx="26">
                  <c:v>Mocoa</c:v>
                </c:pt>
                <c:pt idx="27">
                  <c:v>La Plata</c:v>
                </c:pt>
              </c:strCache>
            </c:strRef>
          </c:cat>
          <c:val>
            <c:numRef>
              <c:f>'C-Mcp'!$E$149:$E$176</c:f>
              <c:numCache>
                <c:formatCode>0</c:formatCode>
                <c:ptCount val="28"/>
                <c:pt idx="0">
                  <c:v>414</c:v>
                </c:pt>
                <c:pt idx="1">
                  <c:v>718</c:v>
                </c:pt>
                <c:pt idx="2">
                  <c:v>1047</c:v>
                </c:pt>
                <c:pt idx="3">
                  <c:v>751</c:v>
                </c:pt>
                <c:pt idx="4">
                  <c:v>281</c:v>
                </c:pt>
                <c:pt idx="5">
                  <c:v>269</c:v>
                </c:pt>
                <c:pt idx="6">
                  <c:v>468</c:v>
                </c:pt>
                <c:pt idx="7">
                  <c:v>595</c:v>
                </c:pt>
                <c:pt idx="8">
                  <c:v>674</c:v>
                </c:pt>
                <c:pt idx="9">
                  <c:v>765</c:v>
                </c:pt>
                <c:pt idx="10">
                  <c:v>721</c:v>
                </c:pt>
                <c:pt idx="11">
                  <c:v>545</c:v>
                </c:pt>
                <c:pt idx="12">
                  <c:v>577</c:v>
                </c:pt>
                <c:pt idx="13">
                  <c:v>819</c:v>
                </c:pt>
                <c:pt idx="14">
                  <c:v>310</c:v>
                </c:pt>
                <c:pt idx="15">
                  <c:v>695</c:v>
                </c:pt>
                <c:pt idx="16">
                  <c:v>508</c:v>
                </c:pt>
                <c:pt idx="17">
                  <c:v>902</c:v>
                </c:pt>
                <c:pt idx="18">
                  <c:v>667</c:v>
                </c:pt>
                <c:pt idx="19">
                  <c:v>943</c:v>
                </c:pt>
                <c:pt idx="20">
                  <c:v>579</c:v>
                </c:pt>
                <c:pt idx="21">
                  <c:v>1068</c:v>
                </c:pt>
                <c:pt idx="22">
                  <c:v>840</c:v>
                </c:pt>
                <c:pt idx="23">
                  <c:v>787</c:v>
                </c:pt>
                <c:pt idx="24">
                  <c:v>542</c:v>
                </c:pt>
                <c:pt idx="25">
                  <c:v>601</c:v>
                </c:pt>
                <c:pt idx="26">
                  <c:v>434</c:v>
                </c:pt>
                <c:pt idx="27">
                  <c:v>846</c:v>
                </c:pt>
              </c:numCache>
            </c:numRef>
          </c:val>
        </c:ser>
        <c:dLbls>
          <c:showLegendKey val="0"/>
          <c:showVal val="1"/>
          <c:showCatName val="0"/>
          <c:showSerName val="0"/>
          <c:showPercent val="0"/>
          <c:showBubbleSize val="0"/>
        </c:dLbls>
        <c:gapWidth val="75"/>
        <c:axId val="139018240"/>
        <c:axId val="138812736"/>
      </c:barChart>
      <c:catAx>
        <c:axId val="139018240"/>
        <c:scaling>
          <c:orientation val="minMax"/>
        </c:scaling>
        <c:delete val="0"/>
        <c:axPos val="b"/>
        <c:numFmt formatCode="General" sourceLinked="0"/>
        <c:majorTickMark val="none"/>
        <c:minorTickMark val="none"/>
        <c:tickLblPos val="nextTo"/>
        <c:crossAx val="138812736"/>
        <c:crosses val="autoZero"/>
        <c:auto val="1"/>
        <c:lblAlgn val="ctr"/>
        <c:lblOffset val="100"/>
        <c:noMultiLvlLbl val="0"/>
      </c:catAx>
      <c:valAx>
        <c:axId val="138812736"/>
        <c:scaling>
          <c:orientation val="minMax"/>
        </c:scaling>
        <c:delete val="0"/>
        <c:axPos val="l"/>
        <c:numFmt formatCode="0" sourceLinked="1"/>
        <c:majorTickMark val="none"/>
        <c:minorTickMark val="none"/>
        <c:tickLblPos val="nextTo"/>
        <c:crossAx val="139018240"/>
        <c:crosses val="autoZero"/>
        <c:crossBetween val="between"/>
      </c:valAx>
    </c:plotArea>
    <c:legend>
      <c:legendPos val="b"/>
      <c:layout/>
      <c:overlay val="0"/>
    </c:legend>
    <c:plotVisOnly val="1"/>
    <c:dispBlanksAs val="gap"/>
    <c:showDLblsOverMax val="0"/>
  </c:chart>
  <c:externalData r:id="rId1">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Fmla.!$D$132</c:f>
              <c:strCache>
                <c:ptCount val="1"/>
                <c:pt idx="0">
                  <c:v>INGRESOS EFECTIVOS</c:v>
                </c:pt>
              </c:strCache>
            </c:strRef>
          </c:tx>
          <c:invertIfNegative val="0"/>
          <c:dPt>
            <c:idx val="10"/>
            <c:invertIfNegative val="0"/>
            <c:bubble3D val="0"/>
            <c:spPr>
              <a:solidFill>
                <a:srgbClr val="FFC000"/>
              </a:solidFill>
            </c:spPr>
          </c:dPt>
          <c:dLbls>
            <c:spPr>
              <a:noFill/>
              <a:ln>
                <a:noFill/>
              </a:ln>
              <a:effectLst/>
            </c:spPr>
            <c:txPr>
              <a:bodyPr wrap="square" lIns="38100" tIns="19050" rIns="38100" bIns="19050" anchor="ctr">
                <a:spAutoFit/>
              </a:bodyPr>
              <a:lstStyle/>
              <a:p>
                <a:pPr>
                  <a:defRPr sz="900">
                    <a:solidFill>
                      <a:schemeClr val="accent1">
                        <a:lumMod val="75000"/>
                      </a:schemeClr>
                    </a:solidFill>
                  </a:defRPr>
                </a:pPr>
                <a:endParaRPr lang="es-E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Fmla.!$C$133:$C$153</c:f>
              <c:strCache>
                <c:ptCount val="21"/>
                <c:pt idx="0">
                  <c:v>Barranquilla</c:v>
                </c:pt>
                <c:pt idx="1">
                  <c:v>Cartagena</c:v>
                </c:pt>
                <c:pt idx="2">
                  <c:v>Tunja</c:v>
                </c:pt>
                <c:pt idx="3">
                  <c:v>Manizales</c:v>
                </c:pt>
                <c:pt idx="4">
                  <c:v>Florencia</c:v>
                </c:pt>
                <c:pt idx="5">
                  <c:v>Yopal</c:v>
                </c:pt>
                <c:pt idx="6">
                  <c:v>Popayán</c:v>
                </c:pt>
                <c:pt idx="7">
                  <c:v>Valledupar</c:v>
                </c:pt>
                <c:pt idx="8">
                  <c:v>Quibdó</c:v>
                </c:pt>
                <c:pt idx="9">
                  <c:v>Montería</c:v>
                </c:pt>
                <c:pt idx="10">
                  <c:v>Neiva</c:v>
                </c:pt>
                <c:pt idx="11">
                  <c:v>S. Marta</c:v>
                </c:pt>
                <c:pt idx="12">
                  <c:v>Villavicencio</c:v>
                </c:pt>
                <c:pt idx="13">
                  <c:v>Pasto</c:v>
                </c:pt>
                <c:pt idx="14">
                  <c:v>Cúcuta</c:v>
                </c:pt>
                <c:pt idx="15">
                  <c:v>Armenia</c:v>
                </c:pt>
                <c:pt idx="16">
                  <c:v>Pereira</c:v>
                </c:pt>
                <c:pt idx="17">
                  <c:v>Bucaramanga</c:v>
                </c:pt>
                <c:pt idx="18">
                  <c:v>Sincelejo*</c:v>
                </c:pt>
                <c:pt idx="19">
                  <c:v>Ibagué</c:v>
                </c:pt>
                <c:pt idx="20">
                  <c:v>Cali</c:v>
                </c:pt>
              </c:strCache>
            </c:strRef>
          </c:cat>
          <c:val>
            <c:numRef>
              <c:f>Fmla.!$D$133:$D$153</c:f>
              <c:numCache>
                <c:formatCode>0</c:formatCode>
                <c:ptCount val="21"/>
                <c:pt idx="0">
                  <c:v>497</c:v>
                </c:pt>
                <c:pt idx="1">
                  <c:v>629</c:v>
                </c:pt>
                <c:pt idx="2">
                  <c:v>547</c:v>
                </c:pt>
                <c:pt idx="3">
                  <c:v>487</c:v>
                </c:pt>
                <c:pt idx="4">
                  <c:v>821</c:v>
                </c:pt>
                <c:pt idx="5">
                  <c:v>735</c:v>
                </c:pt>
                <c:pt idx="6">
                  <c:v>474</c:v>
                </c:pt>
                <c:pt idx="7">
                  <c:v>567</c:v>
                </c:pt>
                <c:pt idx="8">
                  <c:v>503</c:v>
                </c:pt>
                <c:pt idx="9">
                  <c:v>565</c:v>
                </c:pt>
                <c:pt idx="10">
                  <c:v>525</c:v>
                </c:pt>
                <c:pt idx="11">
                  <c:v>382</c:v>
                </c:pt>
                <c:pt idx="12">
                  <c:v>512</c:v>
                </c:pt>
                <c:pt idx="13">
                  <c:v>382</c:v>
                </c:pt>
                <c:pt idx="14">
                  <c:v>633</c:v>
                </c:pt>
                <c:pt idx="15">
                  <c:v>472</c:v>
                </c:pt>
                <c:pt idx="16">
                  <c:v>588</c:v>
                </c:pt>
                <c:pt idx="17">
                  <c:v>614</c:v>
                </c:pt>
                <c:pt idx="18">
                  <c:v>818</c:v>
                </c:pt>
                <c:pt idx="19">
                  <c:v>567</c:v>
                </c:pt>
                <c:pt idx="20">
                  <c:v>531</c:v>
                </c:pt>
              </c:numCache>
            </c:numRef>
          </c:val>
        </c:ser>
        <c:ser>
          <c:idx val="1"/>
          <c:order val="1"/>
          <c:tx>
            <c:strRef>
              <c:f>Fmla.!$E$132</c:f>
              <c:strCache>
                <c:ptCount val="1"/>
                <c:pt idx="0">
                  <c:v>EGRESOS EFECTIVOS</c:v>
                </c:pt>
              </c:strCache>
            </c:strRef>
          </c:tx>
          <c:invertIfNegative val="0"/>
          <c:dPt>
            <c:idx val="10"/>
            <c:invertIfNegative val="0"/>
            <c:bubble3D val="0"/>
            <c:spPr>
              <a:solidFill>
                <a:srgbClr val="00B050"/>
              </a:solidFill>
            </c:spPr>
          </c:dPt>
          <c:dLbls>
            <c:spPr>
              <a:noFill/>
              <a:ln>
                <a:noFill/>
              </a:ln>
              <a:effectLst/>
            </c:spPr>
            <c:txPr>
              <a:bodyPr wrap="square" lIns="38100" tIns="19050" rIns="38100" bIns="19050" anchor="ctr">
                <a:spAutoFit/>
              </a:bodyPr>
              <a:lstStyle/>
              <a:p>
                <a:pPr>
                  <a:defRPr sz="900">
                    <a:solidFill>
                      <a:srgbClr val="FF0000"/>
                    </a:solidFill>
                  </a:defRPr>
                </a:pPr>
                <a:endParaRPr lang="es-E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Fmla.!$C$133:$C$153</c:f>
              <c:strCache>
                <c:ptCount val="21"/>
                <c:pt idx="0">
                  <c:v>Barranquilla</c:v>
                </c:pt>
                <c:pt idx="1">
                  <c:v>Cartagena</c:v>
                </c:pt>
                <c:pt idx="2">
                  <c:v>Tunja</c:v>
                </c:pt>
                <c:pt idx="3">
                  <c:v>Manizales</c:v>
                </c:pt>
                <c:pt idx="4">
                  <c:v>Florencia</c:v>
                </c:pt>
                <c:pt idx="5">
                  <c:v>Yopal</c:v>
                </c:pt>
                <c:pt idx="6">
                  <c:v>Popayán</c:v>
                </c:pt>
                <c:pt idx="7">
                  <c:v>Valledupar</c:v>
                </c:pt>
                <c:pt idx="8">
                  <c:v>Quibdó</c:v>
                </c:pt>
                <c:pt idx="9">
                  <c:v>Montería</c:v>
                </c:pt>
                <c:pt idx="10">
                  <c:v>Neiva</c:v>
                </c:pt>
                <c:pt idx="11">
                  <c:v>S. Marta</c:v>
                </c:pt>
                <c:pt idx="12">
                  <c:v>Villavicencio</c:v>
                </c:pt>
                <c:pt idx="13">
                  <c:v>Pasto</c:v>
                </c:pt>
                <c:pt idx="14">
                  <c:v>Cúcuta</c:v>
                </c:pt>
                <c:pt idx="15">
                  <c:v>Armenia</c:v>
                </c:pt>
                <c:pt idx="16">
                  <c:v>Pereira</c:v>
                </c:pt>
                <c:pt idx="17">
                  <c:v>Bucaramanga</c:v>
                </c:pt>
                <c:pt idx="18">
                  <c:v>Sincelejo*</c:v>
                </c:pt>
                <c:pt idx="19">
                  <c:v>Ibagué</c:v>
                </c:pt>
                <c:pt idx="20">
                  <c:v>Cali</c:v>
                </c:pt>
              </c:strCache>
            </c:strRef>
          </c:cat>
          <c:val>
            <c:numRef>
              <c:f>Fmla.!$E$133:$E$153</c:f>
              <c:numCache>
                <c:formatCode>0</c:formatCode>
                <c:ptCount val="21"/>
                <c:pt idx="0">
                  <c:v>398</c:v>
                </c:pt>
                <c:pt idx="1">
                  <c:v>561</c:v>
                </c:pt>
                <c:pt idx="2">
                  <c:v>459</c:v>
                </c:pt>
                <c:pt idx="3">
                  <c:v>387</c:v>
                </c:pt>
                <c:pt idx="4">
                  <c:v>710</c:v>
                </c:pt>
                <c:pt idx="5">
                  <c:v>499</c:v>
                </c:pt>
                <c:pt idx="6">
                  <c:v>306</c:v>
                </c:pt>
                <c:pt idx="7">
                  <c:v>337</c:v>
                </c:pt>
                <c:pt idx="8">
                  <c:v>420</c:v>
                </c:pt>
                <c:pt idx="9">
                  <c:v>454</c:v>
                </c:pt>
                <c:pt idx="10">
                  <c:v>399</c:v>
                </c:pt>
                <c:pt idx="11">
                  <c:v>336</c:v>
                </c:pt>
                <c:pt idx="12">
                  <c:v>365</c:v>
                </c:pt>
                <c:pt idx="13">
                  <c:v>260</c:v>
                </c:pt>
                <c:pt idx="14">
                  <c:v>474</c:v>
                </c:pt>
                <c:pt idx="15">
                  <c:v>368</c:v>
                </c:pt>
                <c:pt idx="16">
                  <c:v>443</c:v>
                </c:pt>
                <c:pt idx="17">
                  <c:v>403</c:v>
                </c:pt>
                <c:pt idx="18">
                  <c:v>790</c:v>
                </c:pt>
                <c:pt idx="19">
                  <c:v>379</c:v>
                </c:pt>
                <c:pt idx="20">
                  <c:v>335</c:v>
                </c:pt>
              </c:numCache>
            </c:numRef>
          </c:val>
        </c:ser>
        <c:dLbls>
          <c:showLegendKey val="0"/>
          <c:showVal val="1"/>
          <c:showCatName val="0"/>
          <c:showSerName val="0"/>
          <c:showPercent val="0"/>
          <c:showBubbleSize val="0"/>
        </c:dLbls>
        <c:gapWidth val="75"/>
        <c:axId val="139444224"/>
        <c:axId val="138979584"/>
      </c:barChart>
      <c:catAx>
        <c:axId val="139444224"/>
        <c:scaling>
          <c:orientation val="minMax"/>
        </c:scaling>
        <c:delete val="0"/>
        <c:axPos val="b"/>
        <c:numFmt formatCode="General" sourceLinked="0"/>
        <c:majorTickMark val="none"/>
        <c:minorTickMark val="none"/>
        <c:tickLblPos val="nextTo"/>
        <c:crossAx val="138979584"/>
        <c:crosses val="autoZero"/>
        <c:auto val="1"/>
        <c:lblAlgn val="ctr"/>
        <c:lblOffset val="100"/>
        <c:noMultiLvlLbl val="0"/>
      </c:catAx>
      <c:valAx>
        <c:axId val="138979584"/>
        <c:scaling>
          <c:orientation val="minMax"/>
        </c:scaling>
        <c:delete val="0"/>
        <c:axPos val="l"/>
        <c:numFmt formatCode="0" sourceLinked="1"/>
        <c:majorTickMark val="none"/>
        <c:minorTickMark val="none"/>
        <c:tickLblPos val="nextTo"/>
        <c:crossAx val="139444224"/>
        <c:crosses val="autoZero"/>
        <c:crossBetween val="between"/>
      </c:valAx>
    </c:plotArea>
    <c:legend>
      <c:legendPos val="b"/>
      <c:layout/>
      <c:overlay val="0"/>
    </c:legend>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4269338167140125E-2"/>
          <c:y val="1.3437554853907116E-2"/>
          <c:w val="0.91951735018440206"/>
          <c:h val="0.67280481435812534"/>
        </c:manualLayout>
      </c:layout>
      <c:barChart>
        <c:barDir val="col"/>
        <c:grouping val="clustered"/>
        <c:varyColors val="0"/>
        <c:ser>
          <c:idx val="0"/>
          <c:order val="0"/>
          <c:tx>
            <c:strRef>
              <c:f>consol!$C$7</c:f>
              <c:strCache>
                <c:ptCount val="1"/>
                <c:pt idx="0">
                  <c:v>2017</c:v>
                </c:pt>
              </c:strCache>
            </c:strRef>
          </c:tx>
          <c:spPr>
            <a:solidFill>
              <a:schemeClr val="accent1"/>
            </a:solidFill>
            <a:ln>
              <a:noFill/>
            </a:ln>
            <a:effectLst/>
          </c:spPr>
          <c:invertIfNegative val="0"/>
          <c:dLbls>
            <c:dLbl>
              <c:idx val="2"/>
              <c:layout>
                <c:manualLayout>
                  <c:x val="3.8567496877589119E-3"/>
                  <c:y val="1.7478152996870172E-3"/>
                </c:manualLayout>
              </c:layout>
              <c:showLegendKey val="0"/>
              <c:showVal val="1"/>
              <c:showCatName val="0"/>
              <c:showSerName val="0"/>
              <c:showPercent val="0"/>
              <c:showBubbleSize val="0"/>
              <c:extLst>
                <c:ext xmlns:c15="http://schemas.microsoft.com/office/drawing/2012/chart" uri="{CE6537A1-D6FC-4f65-9D91-7224C49458BB}"/>
              </c:extLst>
            </c:dLbl>
            <c:dLbl>
              <c:idx val="3"/>
              <c:layout>
                <c:manualLayout>
                  <c:x val="2.8924992120377886E-3"/>
                  <c:y val="1.0747573425679322E-2"/>
                </c:manualLayout>
              </c:layout>
              <c:showLegendKey val="0"/>
              <c:showVal val="1"/>
              <c:showCatName val="0"/>
              <c:showSerName val="0"/>
              <c:showPercent val="0"/>
              <c:showBubbleSize val="0"/>
              <c:extLst>
                <c:ext xmlns:c15="http://schemas.microsoft.com/office/drawing/2012/chart" uri="{CE6537A1-D6FC-4f65-9D91-7224C49458BB}"/>
              </c:extLst>
            </c:dLbl>
            <c:dLbl>
              <c:idx val="4"/>
              <c:layout>
                <c:manualLayout>
                  <c:x val="2.209924212759419E-2"/>
                  <c:y val="2.0752059256305626E-2"/>
                </c:manualLayout>
              </c:layout>
              <c:showLegendKey val="0"/>
              <c:showVal val="1"/>
              <c:showCatName val="0"/>
              <c:showSerName val="0"/>
              <c:showPercent val="0"/>
              <c:showBubbleSize val="0"/>
              <c:extLst>
                <c:ext xmlns:c15="http://schemas.microsoft.com/office/drawing/2012/chart" uri="{CE6537A1-D6FC-4f65-9D91-7224C49458BB}"/>
              </c:extLst>
            </c:dLbl>
            <c:dLbl>
              <c:idx val="5"/>
              <c:layout>
                <c:manualLayout>
                  <c:x val="1.4078209586577147E-2"/>
                  <c:y val="1.450440239851074E-2"/>
                </c:manualLayout>
              </c:layout>
              <c:showLegendKey val="0"/>
              <c:showVal val="1"/>
              <c:showCatName val="0"/>
              <c:showSerName val="0"/>
              <c:showPercent val="0"/>
              <c:showBubbleSize val="0"/>
              <c:extLst>
                <c:ext xmlns:c15="http://schemas.microsoft.com/office/drawing/2012/chart" uri="{CE6537A1-D6FC-4f65-9D91-7224C49458BB}"/>
              </c:extLst>
            </c:dLbl>
            <c:dLbl>
              <c:idx val="6"/>
              <c:layout>
                <c:manualLayout>
                  <c:x val="3.7798860727642648E-3"/>
                  <c:y val="1.0747790132472863E-2"/>
                </c:manualLayout>
              </c:layout>
              <c:showLegendKey val="0"/>
              <c:showVal val="1"/>
              <c:showCatName val="0"/>
              <c:showSerName val="0"/>
              <c:showPercent val="0"/>
              <c:showBubbleSize val="0"/>
              <c:extLst>
                <c:ext xmlns:c15="http://schemas.microsoft.com/office/drawing/2012/chart" uri="{CE6537A1-D6FC-4f65-9D91-7224C49458BB}"/>
              </c:extLst>
            </c:dLbl>
            <c:dLbl>
              <c:idx val="7"/>
              <c:layout>
                <c:manualLayout>
                  <c:x val="1.6206800937565693E-3"/>
                  <c:y val="-5.765484242165558E-3"/>
                </c:manualLayout>
              </c:layout>
              <c:showLegendKey val="0"/>
              <c:showVal val="1"/>
              <c:showCatName val="0"/>
              <c:showSerName val="0"/>
              <c:showPercent val="0"/>
              <c:showBubbleSize val="0"/>
              <c:extLst>
                <c:ext xmlns:c15="http://schemas.microsoft.com/office/drawing/2012/chart" uri="{CE6537A1-D6FC-4f65-9D91-7224C49458BB}"/>
              </c:extLst>
            </c:dLbl>
            <c:dLbl>
              <c:idx val="8"/>
              <c:layout>
                <c:manualLayout>
                  <c:x val="0"/>
                  <c:y val="5.2434458990609873E-3"/>
                </c:manualLayout>
              </c:layout>
              <c:showLegendKey val="0"/>
              <c:showVal val="1"/>
              <c:showCatName val="0"/>
              <c:showSerName val="0"/>
              <c:showPercent val="0"/>
              <c:showBubbleSize val="0"/>
            </c:dLbl>
            <c:dLbl>
              <c:idx val="9"/>
              <c:layout>
                <c:manualLayout>
                  <c:x val="5.5543682263313205E-3"/>
                  <c:y val="1.2495530422383211E-2"/>
                </c:manualLayout>
              </c:layout>
              <c:showLegendKey val="0"/>
              <c:showVal val="1"/>
              <c:showCatName val="0"/>
              <c:showSerName val="0"/>
              <c:showPercent val="0"/>
              <c:showBubbleSize val="0"/>
              <c:extLst>
                <c:ext xmlns:c15="http://schemas.microsoft.com/office/drawing/2012/chart" uri="{CE6537A1-D6FC-4f65-9D91-7224C49458BB}"/>
              </c:extLst>
            </c:dLbl>
            <c:dLbl>
              <c:idx val="10"/>
              <c:layout>
                <c:manualLayout>
                  <c:x val="3.7029121508875473E-3"/>
                  <c:y val="1.2495530422383211E-2"/>
                </c:manualLayout>
              </c:layout>
              <c:showLegendKey val="0"/>
              <c:showVal val="1"/>
              <c:showCatName val="0"/>
              <c:showSerName val="0"/>
              <c:showPercent val="0"/>
              <c:showBubbleSize val="0"/>
              <c:extLst>
                <c:ext xmlns:c15="http://schemas.microsoft.com/office/drawing/2012/chart" uri="{CE6537A1-D6FC-4f65-9D91-7224C49458BB}"/>
              </c:extLst>
            </c:dLbl>
            <c:dLbl>
              <c:idx val="11"/>
              <c:layout>
                <c:manualLayout>
                  <c:x val="3.7029121508874115E-3"/>
                  <c:y val="1.1008705111896453E-2"/>
                </c:manualLayout>
              </c:layout>
              <c:showLegendKey val="0"/>
              <c:showVal val="1"/>
              <c:showCatName val="0"/>
              <c:showSerName val="0"/>
              <c:showPercent val="0"/>
              <c:showBubbleSize val="0"/>
            </c:dLbl>
            <c:dLbl>
              <c:idx val="12"/>
              <c:layout>
                <c:manualLayout>
                  <c:x val="2.8924992120377886E-3"/>
                  <c:y val="-7.7739228047060049E-3"/>
                </c:manualLayout>
              </c:layout>
              <c:showLegendKey val="0"/>
              <c:showVal val="1"/>
              <c:showCatName val="0"/>
              <c:showSerName val="0"/>
              <c:showPercent val="0"/>
              <c:showBubbleSize val="0"/>
            </c:dLbl>
            <c:dLbl>
              <c:idx val="14"/>
              <c:layout>
                <c:manualLayout>
                  <c:x val="-8.4468674383691086E-3"/>
                  <c:y val="5.2434375765245357E-3"/>
                </c:manualLayout>
              </c:layout>
              <c:showLegendKey val="0"/>
              <c:showVal val="1"/>
              <c:showCatName val="0"/>
              <c:showSerName val="0"/>
              <c:showPercent val="0"/>
              <c:showBubbleSize val="0"/>
            </c:dLbl>
            <c:dLbl>
              <c:idx val="15"/>
              <c:layout>
                <c:manualLayout>
                  <c:x val="5.5543682263313205E-3"/>
                  <c:y val="1.0747790132472863E-2"/>
                </c:manualLayout>
              </c:layout>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lumMod val="75000"/>
                        <a:lumOff val="25000"/>
                      </a:schemeClr>
                    </a:solidFill>
                    <a:latin typeface="+mn-lt"/>
                    <a:ea typeface="+mn-ea"/>
                    <a:cs typeface="+mn-cs"/>
                  </a:defRPr>
                </a:pPr>
                <a:endParaRPr lang="es-E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consol!$B$8:$B$26</c:f>
              <c:strCache>
                <c:ptCount val="19"/>
                <c:pt idx="0">
                  <c:v>Disciplinario</c:v>
                </c:pt>
                <c:pt idx="1">
                  <c:v>Trib. Admin.</c:v>
                </c:pt>
                <c:pt idx="2">
                  <c:v>Tri. Sup. CFL</c:v>
                </c:pt>
                <c:pt idx="3">
                  <c:v>Tri. Sup. Penal</c:v>
                </c:pt>
                <c:pt idx="4">
                  <c:v>Juzg. Admin.</c:v>
                </c:pt>
                <c:pt idx="5">
                  <c:v>Juzg. Ej. Penas MS</c:v>
                </c:pt>
                <c:pt idx="6">
                  <c:v>Juzg. Penal Espec.</c:v>
                </c:pt>
                <c:pt idx="7">
                  <c:v>Juzg. Penal Circuito</c:v>
                </c:pt>
                <c:pt idx="8">
                  <c:v>J. Penal Mcp. Conoc.</c:v>
                </c:pt>
                <c:pt idx="9">
                  <c:v>J. Penal Mcp. Gtías.</c:v>
                </c:pt>
                <c:pt idx="10">
                  <c:v>J. R. P. Adoles. Cto.</c:v>
                </c:pt>
                <c:pt idx="11">
                  <c:v>J. R. P. Adoles. Mcp.</c:v>
                </c:pt>
                <c:pt idx="12">
                  <c:v>Juzg. Civil Cto.</c:v>
                </c:pt>
                <c:pt idx="13">
                  <c:v>Juzg. Civil Mcp.</c:v>
                </c:pt>
                <c:pt idx="14">
                  <c:v>Juzg. Familia</c:v>
                </c:pt>
                <c:pt idx="15">
                  <c:v>Juzg. Laborales</c:v>
                </c:pt>
                <c:pt idx="16">
                  <c:v>Juzg. Extinc. Dom.</c:v>
                </c:pt>
                <c:pt idx="17">
                  <c:v>J. Pq. C. Comp. Mult.</c:v>
                </c:pt>
                <c:pt idx="18">
                  <c:v>J. Pq. Causas Laboral</c:v>
                </c:pt>
              </c:strCache>
            </c:strRef>
          </c:cat>
          <c:val>
            <c:numRef>
              <c:f>consol!$C$8:$C$26</c:f>
              <c:numCache>
                <c:formatCode>0%</c:formatCode>
                <c:ptCount val="19"/>
                <c:pt idx="0">
                  <c:v>0.81</c:v>
                </c:pt>
                <c:pt idx="1">
                  <c:v>0.77</c:v>
                </c:pt>
                <c:pt idx="2">
                  <c:v>1.28</c:v>
                </c:pt>
                <c:pt idx="3">
                  <c:v>1.02</c:v>
                </c:pt>
                <c:pt idx="4">
                  <c:v>1.25</c:v>
                </c:pt>
                <c:pt idx="5">
                  <c:v>1.19</c:v>
                </c:pt>
                <c:pt idx="6">
                  <c:v>0.66</c:v>
                </c:pt>
                <c:pt idx="7">
                  <c:v>1.21</c:v>
                </c:pt>
                <c:pt idx="8">
                  <c:v>0.93</c:v>
                </c:pt>
                <c:pt idx="9">
                  <c:v>1.61</c:v>
                </c:pt>
                <c:pt idx="10">
                  <c:v>0.88</c:v>
                </c:pt>
                <c:pt idx="11">
                  <c:v>0.88</c:v>
                </c:pt>
                <c:pt idx="12">
                  <c:v>1.22</c:v>
                </c:pt>
                <c:pt idx="13">
                  <c:v>0.86</c:v>
                </c:pt>
                <c:pt idx="14">
                  <c:v>0.93</c:v>
                </c:pt>
                <c:pt idx="15">
                  <c:v>1.28</c:v>
                </c:pt>
              </c:numCache>
            </c:numRef>
          </c:val>
        </c:ser>
        <c:dLbls>
          <c:showLegendKey val="0"/>
          <c:showVal val="0"/>
          <c:showCatName val="0"/>
          <c:showSerName val="0"/>
          <c:showPercent val="0"/>
          <c:showBubbleSize val="0"/>
        </c:dLbls>
        <c:gapWidth val="219"/>
        <c:axId val="123750400"/>
        <c:axId val="87201984"/>
      </c:barChart>
      <c:lineChart>
        <c:grouping val="standard"/>
        <c:varyColors val="0"/>
        <c:ser>
          <c:idx val="1"/>
          <c:order val="1"/>
          <c:tx>
            <c:strRef>
              <c:f>consol!$D$7</c:f>
              <c:strCache>
                <c:ptCount val="1"/>
                <c:pt idx="0">
                  <c:v>2018</c:v>
                </c:pt>
              </c:strCache>
            </c:strRef>
          </c:tx>
          <c:spPr>
            <a:ln w="28575" cap="rnd">
              <a:solidFill>
                <a:schemeClr val="accent2"/>
              </a:solidFill>
              <a:round/>
            </a:ln>
            <a:effectLst/>
          </c:spPr>
          <c:marker>
            <c:symbol val="none"/>
          </c:marker>
          <c:dLbls>
            <c:dLbl>
              <c:idx val="0"/>
              <c:layout>
                <c:manualLayout>
                  <c:x val="-1.9283748438794567E-2"/>
                  <c:y val="-1.5730337697183155E-2"/>
                </c:manualLayout>
              </c:layout>
              <c:showLegendKey val="0"/>
              <c:showVal val="1"/>
              <c:showCatName val="0"/>
              <c:showSerName val="0"/>
              <c:showPercent val="0"/>
              <c:showBubbleSize val="0"/>
              <c:extLst>
                <c:ext xmlns:c15="http://schemas.microsoft.com/office/drawing/2012/chart" uri="{CE6537A1-D6FC-4f65-9D91-7224C49458BB}"/>
              </c:extLst>
            </c:dLbl>
            <c:dLbl>
              <c:idx val="1"/>
              <c:layout>
                <c:manualLayout>
                  <c:x val="-1.8976258501755074E-2"/>
                  <c:y val="-1.9486924995611738E-2"/>
                </c:manualLayout>
              </c:layout>
              <c:showLegendKey val="0"/>
              <c:showVal val="1"/>
              <c:showCatName val="0"/>
              <c:showSerName val="0"/>
              <c:showPercent val="0"/>
              <c:showBubbleSize val="0"/>
              <c:extLst>
                <c:ext xmlns:c15="http://schemas.microsoft.com/office/drawing/2012/chart" uri="{CE6537A1-D6FC-4f65-9D91-7224C49458BB}"/>
              </c:extLst>
            </c:dLbl>
            <c:dLbl>
              <c:idx val="2"/>
              <c:layout>
                <c:manualLayout>
                  <c:x val="-3.7029121508875473E-3"/>
                  <c:y val="-3.6221673713249233E-2"/>
                </c:manualLayout>
              </c:layout>
              <c:showLegendKey val="0"/>
              <c:showVal val="1"/>
              <c:showCatName val="0"/>
              <c:showSerName val="0"/>
              <c:showPercent val="0"/>
              <c:showBubbleSize val="0"/>
              <c:extLst>
                <c:ext xmlns:c15="http://schemas.microsoft.com/office/drawing/2012/chart" uri="{CE6537A1-D6FC-4f65-9D91-7224C49458BB}"/>
              </c:extLst>
            </c:dLbl>
            <c:dLbl>
              <c:idx val="3"/>
              <c:layout>
                <c:manualLayout>
                  <c:x val="-6.2879530272473101E-3"/>
                  <c:y val="5.2434375765245868E-3"/>
                </c:manualLayout>
              </c:layout>
              <c:showLegendKey val="0"/>
              <c:showVal val="1"/>
              <c:showCatName val="0"/>
              <c:showSerName val="0"/>
              <c:showPercent val="0"/>
              <c:showBubbleSize val="0"/>
              <c:extLst>
                <c:ext xmlns:c15="http://schemas.microsoft.com/office/drawing/2012/chart" uri="{CE6537A1-D6FC-4f65-9D91-7224C49458BB}"/>
              </c:extLst>
            </c:dLbl>
            <c:dLbl>
              <c:idx val="4"/>
              <c:layout>
                <c:manualLayout>
                  <c:x val="-5.2491841201632895E-2"/>
                  <c:y val="-8.4782198837151344E-3"/>
                </c:manualLayout>
              </c:layout>
              <c:showLegendKey val="0"/>
              <c:showVal val="1"/>
              <c:showCatName val="0"/>
              <c:showSerName val="0"/>
              <c:showPercent val="0"/>
              <c:showBubbleSize val="0"/>
              <c:extLst>
                <c:ext xmlns:c15="http://schemas.microsoft.com/office/drawing/2012/chart" uri="{CE6537A1-D6FC-4f65-9D91-7224C49458BB}"/>
              </c:extLst>
            </c:dLbl>
            <c:dLbl>
              <c:idx val="5"/>
              <c:layout>
                <c:manualLayout>
                  <c:x val="-2.0247935860734288E-2"/>
                  <c:y val="-1.5730337697183155E-2"/>
                </c:manualLayout>
              </c:layout>
              <c:showLegendKey val="0"/>
              <c:showVal val="1"/>
              <c:showCatName val="0"/>
              <c:showSerName val="0"/>
              <c:showPercent val="0"/>
              <c:showBubbleSize val="0"/>
              <c:extLst>
                <c:ext xmlns:c15="http://schemas.microsoft.com/office/drawing/2012/chart" uri="{CE6537A1-D6FC-4f65-9D91-7224C49458BB}"/>
              </c:extLst>
            </c:dLbl>
            <c:dLbl>
              <c:idx val="6"/>
              <c:layout>
                <c:manualLayout>
                  <c:x val="-2.5648498002614199E-2"/>
                  <c:y val="1.3982355732869869E-2"/>
                </c:manualLayout>
              </c:layout>
              <c:showLegendKey val="0"/>
              <c:showVal val="1"/>
              <c:showCatName val="0"/>
              <c:showSerName val="0"/>
              <c:showPercent val="0"/>
              <c:showBubbleSize val="0"/>
              <c:extLst>
                <c:ext xmlns:c15="http://schemas.microsoft.com/office/drawing/2012/chart" uri="{CE6537A1-D6FC-4f65-9D91-7224C49458BB}"/>
              </c:extLst>
            </c:dLbl>
            <c:dLbl>
              <c:idx val="7"/>
              <c:layout>
                <c:manualLayout>
                  <c:x val="-3.1474753282544149E-2"/>
                  <c:y val="-1.9226010016188049E-2"/>
                </c:manualLayout>
              </c:layout>
              <c:showLegendKey val="0"/>
              <c:showVal val="1"/>
              <c:showCatName val="0"/>
              <c:showSerName val="0"/>
              <c:showPercent val="0"/>
              <c:showBubbleSize val="0"/>
              <c:extLst>
                <c:ext xmlns:c15="http://schemas.microsoft.com/office/drawing/2012/chart" uri="{CE6537A1-D6FC-4f65-9D91-7224C49458BB}"/>
              </c:extLst>
            </c:dLbl>
            <c:dLbl>
              <c:idx val="8"/>
              <c:layout>
                <c:manualLayout>
                  <c:x val="-4.1075500629349282E-2"/>
                  <c:y val="-2.097418371968543E-2"/>
                </c:manualLayout>
              </c:layout>
              <c:showLegendKey val="0"/>
              <c:showVal val="1"/>
              <c:showCatName val="0"/>
              <c:showSerName val="0"/>
              <c:showPercent val="0"/>
              <c:showBubbleSize val="0"/>
              <c:extLst>
                <c:ext xmlns:c15="http://schemas.microsoft.com/office/drawing/2012/chart" uri="{CE6537A1-D6FC-4f65-9D91-7224C49458BB}"/>
              </c:extLst>
            </c:dLbl>
            <c:dLbl>
              <c:idx val="9"/>
              <c:layout>
                <c:manualLayout>
                  <c:x val="-3.1433642210632724E-2"/>
                  <c:y val="-3.6704063035672106E-2"/>
                </c:manualLayout>
              </c:layout>
              <c:showLegendKey val="0"/>
              <c:showVal val="1"/>
              <c:showCatName val="0"/>
              <c:showSerName val="0"/>
              <c:showPercent val="0"/>
              <c:showBubbleSize val="0"/>
              <c:extLst>
                <c:ext xmlns:c15="http://schemas.microsoft.com/office/drawing/2012/chart" uri="{CE6537A1-D6FC-4f65-9D91-7224C49458BB}"/>
              </c:extLst>
            </c:dLbl>
            <c:dLbl>
              <c:idx val="10"/>
              <c:layout>
                <c:manualLayout>
                  <c:x val="-1.8899138795935428E-2"/>
                  <c:y val="-1.9226226722981538E-2"/>
                </c:manualLayout>
              </c:layout>
              <c:showLegendKey val="0"/>
              <c:showVal val="1"/>
              <c:showCatName val="0"/>
              <c:showSerName val="0"/>
              <c:showPercent val="0"/>
              <c:showBubbleSize val="0"/>
              <c:extLst>
                <c:ext xmlns:c15="http://schemas.microsoft.com/office/drawing/2012/chart" uri="{CE6537A1-D6FC-4f65-9D91-7224C49458BB}"/>
              </c:extLst>
            </c:dLbl>
            <c:dLbl>
              <c:idx val="11"/>
              <c:layout>
                <c:manualLayout>
                  <c:x val="-2.3140498126553471E-2"/>
                  <c:y val="-1.5730337697183218E-2"/>
                </c:manualLayout>
              </c:layout>
              <c:showLegendKey val="0"/>
              <c:showVal val="1"/>
              <c:showCatName val="0"/>
              <c:showSerName val="0"/>
              <c:showPercent val="0"/>
              <c:showBubbleSize val="0"/>
              <c:extLst>
                <c:ext xmlns:c15="http://schemas.microsoft.com/office/drawing/2012/chart" uri="{CE6537A1-D6FC-4f65-9D91-7224C49458BB}"/>
              </c:extLst>
            </c:dLbl>
            <c:dLbl>
              <c:idx val="12"/>
              <c:layout>
                <c:manualLayout>
                  <c:x val="-3.0510538283883906E-2"/>
                  <c:y val="-3.5999982663456519E-2"/>
                </c:manualLayout>
              </c:layout>
              <c:showLegendKey val="0"/>
              <c:showVal val="1"/>
              <c:showCatName val="0"/>
              <c:showSerName val="0"/>
              <c:showPercent val="0"/>
              <c:showBubbleSize val="0"/>
              <c:extLst>
                <c:ext xmlns:c15="http://schemas.microsoft.com/office/drawing/2012/chart" uri="{CE6537A1-D6FC-4f65-9D91-7224C49458BB}"/>
              </c:extLst>
            </c:dLbl>
            <c:dLbl>
              <c:idx val="13"/>
              <c:layout>
                <c:manualLayout>
                  <c:x val="-3.2900520244578804E-2"/>
                  <c:y val="-1.3239701551403884E-2"/>
                </c:manualLayout>
              </c:layout>
              <c:showLegendKey val="0"/>
              <c:showVal val="1"/>
              <c:showCatName val="0"/>
              <c:showSerName val="0"/>
              <c:showPercent val="0"/>
              <c:showBubbleSize val="0"/>
              <c:extLst>
                <c:ext xmlns:c15="http://schemas.microsoft.com/office/drawing/2012/chart" uri="{CE6537A1-D6FC-4f65-9D91-7224C49458BB}"/>
              </c:extLst>
            </c:dLbl>
            <c:dLbl>
              <c:idx val="14"/>
              <c:layout>
                <c:manualLayout>
                  <c:x val="-3.702912150887683E-3"/>
                  <c:y val="-2.1670679354127073E-7"/>
                </c:manualLayout>
              </c:layout>
              <c:showLegendKey val="0"/>
              <c:showVal val="1"/>
              <c:showCatName val="0"/>
              <c:showSerName val="0"/>
              <c:showPercent val="0"/>
              <c:showBubbleSize val="0"/>
            </c:dLbl>
            <c:dLbl>
              <c:idx val="15"/>
              <c:layout>
                <c:manualLayout>
                  <c:x val="-5.1450943848981828E-2"/>
                  <c:y val="-1.398257243966341E-2"/>
                </c:manualLayout>
              </c:layout>
              <c:showLegendKey val="0"/>
              <c:showVal val="1"/>
              <c:showCatName val="0"/>
              <c:showSerName val="0"/>
              <c:showPercent val="0"/>
              <c:showBubbleSize val="0"/>
              <c:extLst>
                <c:ext xmlns:c15="http://schemas.microsoft.com/office/drawing/2012/chart" uri="{CE6537A1-D6FC-4f65-9D91-7224C49458BB}"/>
              </c:extLst>
            </c:dLbl>
            <c:dLbl>
              <c:idx val="16"/>
              <c:layout>
                <c:manualLayout>
                  <c:x val="-2.0247935860734288E-2"/>
                  <c:y val="-1.9225968296557188E-2"/>
                </c:manualLayout>
              </c:layout>
              <c:showLegendKey val="0"/>
              <c:showVal val="1"/>
              <c:showCatName val="0"/>
              <c:showSerName val="0"/>
              <c:showPercent val="0"/>
              <c:showBubbleSize val="0"/>
              <c:extLst>
                <c:ext xmlns:c15="http://schemas.microsoft.com/office/drawing/2012/chart" uri="{CE6537A1-D6FC-4f65-9D91-7224C49458BB}"/>
              </c:extLst>
            </c:dLbl>
            <c:dLbl>
              <c:idx val="17"/>
              <c:layout>
                <c:manualLayout>
                  <c:x val="-1.8319561016854974E-2"/>
                  <c:y val="1.2234707097809057E-2"/>
                </c:manualLayout>
              </c:layout>
              <c:showLegendKey val="0"/>
              <c:showVal val="1"/>
              <c:showCatName val="0"/>
              <c:showSerName val="0"/>
              <c:showPercent val="0"/>
              <c:showBubbleSize val="0"/>
              <c:extLst>
                <c:ext xmlns:c15="http://schemas.microsoft.com/office/drawing/2012/chart" uri="{CE6537A1-D6FC-4f65-9D91-7224C49458BB}"/>
              </c:extLst>
            </c:dLbl>
            <c:dLbl>
              <c:idx val="18"/>
              <c:layout>
                <c:manualLayout>
                  <c:x val="0"/>
                  <c:y val="-2.2017626930586648E-2"/>
                </c:manualLayout>
              </c:layout>
              <c:showLegendKey val="0"/>
              <c:showVal val="1"/>
              <c:showCatName val="0"/>
              <c:showSerName val="0"/>
              <c:showPercent val="0"/>
              <c:showBubbleSize val="0"/>
            </c:dLbl>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rgbClr val="FF0000"/>
                    </a:solidFill>
                    <a:latin typeface="+mn-lt"/>
                    <a:ea typeface="+mn-ea"/>
                    <a:cs typeface="+mn-cs"/>
                  </a:defRPr>
                </a:pPr>
                <a:endParaRPr lang="es-E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consol!$B$8:$B$26</c:f>
              <c:strCache>
                <c:ptCount val="19"/>
                <c:pt idx="0">
                  <c:v>Disciplinario</c:v>
                </c:pt>
                <c:pt idx="1">
                  <c:v>Trib. Admin.</c:v>
                </c:pt>
                <c:pt idx="2">
                  <c:v>Tri. Sup. CFL</c:v>
                </c:pt>
                <c:pt idx="3">
                  <c:v>Tri. Sup. Penal</c:v>
                </c:pt>
                <c:pt idx="4">
                  <c:v>Juzg. Admin.</c:v>
                </c:pt>
                <c:pt idx="5">
                  <c:v>Juzg. Ej. Penas MS</c:v>
                </c:pt>
                <c:pt idx="6">
                  <c:v>Juzg. Penal Espec.</c:v>
                </c:pt>
                <c:pt idx="7">
                  <c:v>Juzg. Penal Circuito</c:v>
                </c:pt>
                <c:pt idx="8">
                  <c:v>J. Penal Mcp. Conoc.</c:v>
                </c:pt>
                <c:pt idx="9">
                  <c:v>J. Penal Mcp. Gtías.</c:v>
                </c:pt>
                <c:pt idx="10">
                  <c:v>J. R. P. Adoles. Cto.</c:v>
                </c:pt>
                <c:pt idx="11">
                  <c:v>J. R. P. Adoles. Mcp.</c:v>
                </c:pt>
                <c:pt idx="12">
                  <c:v>Juzg. Civil Cto.</c:v>
                </c:pt>
                <c:pt idx="13">
                  <c:v>Juzg. Civil Mcp.</c:v>
                </c:pt>
                <c:pt idx="14">
                  <c:v>Juzg. Familia</c:v>
                </c:pt>
                <c:pt idx="15">
                  <c:v>Juzg. Laborales</c:v>
                </c:pt>
                <c:pt idx="16">
                  <c:v>Juzg. Extinc. Dom.</c:v>
                </c:pt>
                <c:pt idx="17">
                  <c:v>J. Pq. C. Comp. Mult.</c:v>
                </c:pt>
                <c:pt idx="18">
                  <c:v>J. Pq. Causas Laboral</c:v>
                </c:pt>
              </c:strCache>
            </c:strRef>
          </c:cat>
          <c:val>
            <c:numRef>
              <c:f>consol!$D$8:$D$26</c:f>
              <c:numCache>
                <c:formatCode>0%</c:formatCode>
                <c:ptCount val="19"/>
                <c:pt idx="0">
                  <c:v>1.31</c:v>
                </c:pt>
                <c:pt idx="1">
                  <c:v>1.02</c:v>
                </c:pt>
                <c:pt idx="2">
                  <c:v>1.05</c:v>
                </c:pt>
                <c:pt idx="3">
                  <c:v>0.99</c:v>
                </c:pt>
                <c:pt idx="4">
                  <c:v>1.31</c:v>
                </c:pt>
                <c:pt idx="5">
                  <c:v>2.7</c:v>
                </c:pt>
                <c:pt idx="6">
                  <c:v>0.93</c:v>
                </c:pt>
                <c:pt idx="7">
                  <c:v>1.17</c:v>
                </c:pt>
                <c:pt idx="8">
                  <c:v>1.08</c:v>
                </c:pt>
                <c:pt idx="9">
                  <c:v>1.63</c:v>
                </c:pt>
                <c:pt idx="10">
                  <c:v>1.01</c:v>
                </c:pt>
                <c:pt idx="11">
                  <c:v>1.07</c:v>
                </c:pt>
                <c:pt idx="12">
                  <c:v>1.1200000000000001</c:v>
                </c:pt>
                <c:pt idx="13">
                  <c:v>1.08</c:v>
                </c:pt>
                <c:pt idx="14">
                  <c:v>0.92</c:v>
                </c:pt>
                <c:pt idx="15">
                  <c:v>1.72</c:v>
                </c:pt>
                <c:pt idx="16">
                  <c:v>2.0499999999999998</c:v>
                </c:pt>
                <c:pt idx="17">
                  <c:v>0.96</c:v>
                </c:pt>
                <c:pt idx="18">
                  <c:v>1.26</c:v>
                </c:pt>
              </c:numCache>
            </c:numRef>
          </c:val>
          <c:smooth val="0"/>
        </c:ser>
        <c:dLbls>
          <c:showLegendKey val="0"/>
          <c:showVal val="0"/>
          <c:showCatName val="0"/>
          <c:showSerName val="0"/>
          <c:showPercent val="0"/>
          <c:showBubbleSize val="0"/>
        </c:dLbls>
        <c:marker val="1"/>
        <c:smooth val="0"/>
        <c:axId val="123750400"/>
        <c:axId val="87201984"/>
      </c:lineChart>
      <c:catAx>
        <c:axId val="12375040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1" i="0" u="none" strike="noStrike" kern="1200" baseline="0">
                <a:solidFill>
                  <a:schemeClr val="tx1">
                    <a:lumMod val="65000"/>
                    <a:lumOff val="35000"/>
                  </a:schemeClr>
                </a:solidFill>
                <a:latin typeface="+mn-lt"/>
                <a:ea typeface="+mn-ea"/>
                <a:cs typeface="+mn-cs"/>
              </a:defRPr>
            </a:pPr>
            <a:endParaRPr lang="es-ES"/>
          </a:p>
        </c:txPr>
        <c:crossAx val="87201984"/>
        <c:crosses val="autoZero"/>
        <c:auto val="1"/>
        <c:lblAlgn val="ctr"/>
        <c:lblOffset val="100"/>
        <c:noMultiLvlLbl val="0"/>
      </c:catAx>
      <c:valAx>
        <c:axId val="87201984"/>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800" b="0" i="0" u="none" strike="noStrike" kern="1200" baseline="0">
                <a:solidFill>
                  <a:schemeClr val="tx1">
                    <a:lumMod val="65000"/>
                    <a:lumOff val="35000"/>
                  </a:schemeClr>
                </a:solidFill>
                <a:latin typeface="+mn-lt"/>
                <a:ea typeface="+mn-ea"/>
                <a:cs typeface="+mn-cs"/>
              </a:defRPr>
            </a:pPr>
            <a:endParaRPr lang="es-ES"/>
          </a:p>
        </c:txPr>
        <c:crossAx val="123750400"/>
        <c:crosses val="autoZero"/>
        <c:crossBetween val="between"/>
      </c:valAx>
      <c:spPr>
        <a:noFill/>
        <a:ln>
          <a:noFill/>
        </a:ln>
        <a:effectLst/>
      </c:spPr>
    </c:plotArea>
    <c:legend>
      <c:legendPos val="b"/>
      <c:layout>
        <c:manualLayout>
          <c:xMode val="edge"/>
          <c:yMode val="edge"/>
          <c:x val="0.3889422296137921"/>
          <c:y val="0.92980975310595015"/>
          <c:w val="0.21470957068669777"/>
          <c:h val="5.6429365504179194E-2"/>
        </c:manualLayout>
      </c:layout>
      <c:overlay val="0"/>
      <c:spPr>
        <a:noFill/>
        <a:ln>
          <a:noFill/>
        </a:ln>
        <a:effectLst/>
      </c:spPr>
      <c:txPr>
        <a:bodyPr rot="0" spcFirstLastPara="1" vertOverflow="ellipsis" vert="horz" wrap="square" anchor="ctr" anchorCtr="1"/>
        <a:lstStyle/>
        <a:p>
          <a:pPr>
            <a:defRPr sz="1000" b="1" i="0" u="none" strike="noStrike" kern="1200" baseline="0">
              <a:solidFill>
                <a:schemeClr val="tx1">
                  <a:lumMod val="65000"/>
                  <a:lumOff val="35000"/>
                </a:schemeClr>
              </a:solidFill>
              <a:latin typeface="+mn-lt"/>
              <a:ea typeface="+mn-ea"/>
              <a:cs typeface="+mn-cs"/>
            </a:defRPr>
          </a:pPr>
          <a:endParaRPr lang="es-ES"/>
        </a:p>
      </c:txPr>
    </c:legend>
    <c:plotVisOnly val="1"/>
    <c:dispBlanksAs val="gap"/>
    <c:showDLblsOverMax val="0"/>
  </c:chart>
  <c:spPr>
    <a:solidFill>
      <a:schemeClr val="bg1"/>
    </a:solidFill>
    <a:ln w="9525" cap="flat" cmpd="sng" algn="ctr">
      <a:solidFill>
        <a:schemeClr val="tx1">
          <a:lumMod val="15000"/>
          <a:lumOff val="85000"/>
        </a:schemeClr>
      </a:solidFill>
      <a:round/>
    </a:ln>
    <a:effectLst/>
  </c:spPr>
  <c:txPr>
    <a:bodyPr/>
    <a:lstStyle/>
    <a:p>
      <a:pPr>
        <a:defRPr/>
      </a:pPr>
      <a:endParaRPr lang="es-ES"/>
    </a:p>
  </c:txPr>
  <c:externalData r:id="rId1">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Laboral!$D$97</c:f>
              <c:strCache>
                <c:ptCount val="1"/>
                <c:pt idx="0">
                  <c:v>INGRESOS EFECTIVOS</c:v>
                </c:pt>
              </c:strCache>
            </c:strRef>
          </c:tx>
          <c:invertIfNegative val="0"/>
          <c:dPt>
            <c:idx val="15"/>
            <c:invertIfNegative val="0"/>
            <c:bubble3D val="0"/>
            <c:spPr>
              <a:solidFill>
                <a:srgbClr val="00B050"/>
              </a:solidFill>
            </c:spPr>
          </c:dPt>
          <c:dLbls>
            <c:dLbl>
              <c:idx val="12"/>
              <c:layout>
                <c:manualLayout>
                  <c:x val="-4.5084395233415042E-3"/>
                  <c:y val="1.4648999690748626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13"/>
              <c:layout>
                <c:manualLayout>
                  <c:x val="1.806904252285881E-3"/>
                  <c:y val="0"/>
                </c:manualLayout>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wrap="square" lIns="38100" tIns="19050" rIns="38100" bIns="19050" anchor="ctr">
                <a:spAutoFit/>
              </a:bodyPr>
              <a:lstStyle/>
              <a:p>
                <a:pPr>
                  <a:defRPr sz="800">
                    <a:solidFill>
                      <a:schemeClr val="accent1">
                        <a:lumMod val="75000"/>
                      </a:schemeClr>
                    </a:solidFill>
                  </a:defRPr>
                </a:pPr>
                <a:endParaRPr lang="es-E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Laboral!$C$98:$C$124</c:f>
              <c:strCache>
                <c:ptCount val="27"/>
                <c:pt idx="0">
                  <c:v>Arauca</c:v>
                </c:pt>
                <c:pt idx="1">
                  <c:v>Barranquilla</c:v>
                </c:pt>
                <c:pt idx="2">
                  <c:v>Cartagena</c:v>
                </c:pt>
                <c:pt idx="3">
                  <c:v>Cartago</c:v>
                </c:pt>
                <c:pt idx="4">
                  <c:v>Tunja</c:v>
                </c:pt>
                <c:pt idx="5">
                  <c:v>Buenaventura</c:v>
                </c:pt>
                <c:pt idx="6">
                  <c:v>Buga</c:v>
                </c:pt>
                <c:pt idx="7">
                  <c:v>Manizales</c:v>
                </c:pt>
                <c:pt idx="8">
                  <c:v>Florencia</c:v>
                </c:pt>
                <c:pt idx="9">
                  <c:v>Yopal</c:v>
                </c:pt>
                <c:pt idx="10">
                  <c:v>Popayán</c:v>
                </c:pt>
                <c:pt idx="11">
                  <c:v>Valledupar</c:v>
                </c:pt>
                <c:pt idx="12">
                  <c:v>Quibdó</c:v>
                </c:pt>
                <c:pt idx="13">
                  <c:v>Montería</c:v>
                </c:pt>
                <c:pt idx="14">
                  <c:v>Riohacha</c:v>
                </c:pt>
                <c:pt idx="15">
                  <c:v>Neiva</c:v>
                </c:pt>
                <c:pt idx="16">
                  <c:v>S. Marta</c:v>
                </c:pt>
                <c:pt idx="17">
                  <c:v>Villavicencio</c:v>
                </c:pt>
                <c:pt idx="18">
                  <c:v>Pasto</c:v>
                </c:pt>
                <c:pt idx="19">
                  <c:v>Cúcuta</c:v>
                </c:pt>
                <c:pt idx="20">
                  <c:v>Armenia</c:v>
                </c:pt>
                <c:pt idx="21">
                  <c:v>Pereira</c:v>
                </c:pt>
                <c:pt idx="22">
                  <c:v>Bucaramanga</c:v>
                </c:pt>
                <c:pt idx="23">
                  <c:v>Sincelejo</c:v>
                </c:pt>
                <c:pt idx="24">
                  <c:v>Ibagué</c:v>
                </c:pt>
                <c:pt idx="25">
                  <c:v>Palmira</c:v>
                </c:pt>
                <c:pt idx="26">
                  <c:v>Cali</c:v>
                </c:pt>
              </c:strCache>
            </c:strRef>
          </c:cat>
          <c:val>
            <c:numRef>
              <c:f>Laboral!$D$98:$D$124</c:f>
              <c:numCache>
                <c:formatCode>0</c:formatCode>
                <c:ptCount val="27"/>
                <c:pt idx="0">
                  <c:v>254</c:v>
                </c:pt>
                <c:pt idx="1">
                  <c:v>444</c:v>
                </c:pt>
                <c:pt idx="2">
                  <c:v>614</c:v>
                </c:pt>
                <c:pt idx="3">
                  <c:v>257</c:v>
                </c:pt>
                <c:pt idx="4">
                  <c:v>374</c:v>
                </c:pt>
                <c:pt idx="5">
                  <c:v>219</c:v>
                </c:pt>
                <c:pt idx="6">
                  <c:v>456</c:v>
                </c:pt>
                <c:pt idx="7">
                  <c:v>655</c:v>
                </c:pt>
                <c:pt idx="8">
                  <c:v>566</c:v>
                </c:pt>
                <c:pt idx="9">
                  <c:v>351</c:v>
                </c:pt>
                <c:pt idx="10">
                  <c:v>381</c:v>
                </c:pt>
                <c:pt idx="11">
                  <c:v>434</c:v>
                </c:pt>
                <c:pt idx="12">
                  <c:v>399</c:v>
                </c:pt>
                <c:pt idx="13">
                  <c:v>436</c:v>
                </c:pt>
                <c:pt idx="14">
                  <c:v>275</c:v>
                </c:pt>
                <c:pt idx="15">
                  <c:v>678</c:v>
                </c:pt>
                <c:pt idx="16">
                  <c:v>512</c:v>
                </c:pt>
                <c:pt idx="17">
                  <c:v>451</c:v>
                </c:pt>
                <c:pt idx="18">
                  <c:v>405</c:v>
                </c:pt>
                <c:pt idx="19">
                  <c:v>555</c:v>
                </c:pt>
                <c:pt idx="20">
                  <c:v>394</c:v>
                </c:pt>
                <c:pt idx="21">
                  <c:v>559</c:v>
                </c:pt>
                <c:pt idx="22">
                  <c:v>600</c:v>
                </c:pt>
                <c:pt idx="23">
                  <c:v>578</c:v>
                </c:pt>
                <c:pt idx="24">
                  <c:v>561</c:v>
                </c:pt>
                <c:pt idx="25">
                  <c:v>528</c:v>
                </c:pt>
                <c:pt idx="26">
                  <c:v>732</c:v>
                </c:pt>
              </c:numCache>
            </c:numRef>
          </c:val>
        </c:ser>
        <c:ser>
          <c:idx val="1"/>
          <c:order val="1"/>
          <c:tx>
            <c:strRef>
              <c:f>Laboral!$E$97</c:f>
              <c:strCache>
                <c:ptCount val="1"/>
                <c:pt idx="0">
                  <c:v>EGRESOS EFECTIVOS</c:v>
                </c:pt>
              </c:strCache>
            </c:strRef>
          </c:tx>
          <c:invertIfNegative val="0"/>
          <c:dPt>
            <c:idx val="15"/>
            <c:invertIfNegative val="0"/>
            <c:bubble3D val="0"/>
            <c:spPr>
              <a:solidFill>
                <a:srgbClr val="FFC000"/>
              </a:solidFill>
            </c:spPr>
          </c:dPt>
          <c:dLbls>
            <c:dLbl>
              <c:idx val="0"/>
              <c:layout>
                <c:manualLayout>
                  <c:x val="3.6138085045718947E-3"/>
                  <c:y val="-7.3849432215705091E-17"/>
                </c:manualLayout>
              </c:layout>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5.4207127568578423E-3"/>
                  <c:y val="1.2084592145015069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3"/>
              <c:layout>
                <c:manualLayout>
                  <c:x val="3.6138085045718947E-3"/>
                  <c:y val="-7.3849432215705091E-17"/>
                </c:manualLayout>
              </c:layout>
              <c:showLegendKey val="0"/>
              <c:showVal val="1"/>
              <c:showCatName val="0"/>
              <c:showSerName val="0"/>
              <c:showPercent val="0"/>
              <c:showBubbleSize val="0"/>
              <c:extLst>
                <c:ext xmlns:c15="http://schemas.microsoft.com/office/drawing/2012/chart" uri="{CE6537A1-D6FC-4f65-9D91-7224C49458BB}">
                  <c15:layout/>
                </c:ext>
              </c:extLst>
            </c:dLbl>
            <c:dLbl>
              <c:idx val="4"/>
              <c:layout>
                <c:manualLayout>
                  <c:x val="5.4207127568578423E-3"/>
                  <c:y val="4.0281973816716282E-3"/>
                </c:manualLayout>
              </c:layout>
              <c:showLegendKey val="0"/>
              <c:showVal val="1"/>
              <c:showCatName val="0"/>
              <c:showSerName val="0"/>
              <c:showPercent val="0"/>
              <c:showBubbleSize val="0"/>
              <c:extLst>
                <c:ext xmlns:c15="http://schemas.microsoft.com/office/drawing/2012/chart" uri="{CE6537A1-D6FC-4f65-9D91-7224C49458BB}">
                  <c15:layout/>
                </c:ext>
              </c:extLst>
            </c:dLbl>
            <c:dLbl>
              <c:idx val="5"/>
              <c:layout>
                <c:manualLayout>
                  <c:x val="3.6137373666092062E-3"/>
                  <c:y val="2.0139401003876796E-3"/>
                </c:manualLayout>
              </c:layout>
              <c:spPr>
                <a:noFill/>
                <a:ln>
                  <a:noFill/>
                </a:ln>
                <a:effectLst/>
              </c:spPr>
              <c:txPr>
                <a:bodyPr wrap="square" lIns="38100" tIns="19050" rIns="38100" bIns="19050" anchor="ctr">
                  <a:noAutofit/>
                </a:bodyPr>
                <a:lstStyle/>
                <a:p>
                  <a:pPr>
                    <a:defRPr sz="800">
                      <a:solidFill>
                        <a:srgbClr val="FF0000"/>
                      </a:solidFill>
                    </a:defRPr>
                  </a:pPr>
                  <a:endParaRPr lang="es-ES"/>
                </a:p>
              </c:txPr>
              <c:showLegendKey val="0"/>
              <c:showVal val="1"/>
              <c:showCatName val="0"/>
              <c:showSerName val="0"/>
              <c:showPercent val="0"/>
              <c:showBubbleSize val="0"/>
              <c:extLst>
                <c:ext xmlns:c15="http://schemas.microsoft.com/office/drawing/2012/chart" uri="{CE6537A1-D6FC-4f65-9D91-7224C49458BB}">
                  <c15:layout>
                    <c:manualLayout>
                      <c:w val="3.2822486880736919E-2"/>
                      <c:h val="5.5448295549159067E-2"/>
                    </c:manualLayout>
                  </c15:layout>
                </c:ext>
              </c:extLst>
            </c:dLbl>
            <c:dLbl>
              <c:idx val="6"/>
              <c:layout>
                <c:manualLayout>
                  <c:x val="1.8069042522859803E-3"/>
                  <c:y val="4.0281973816717019E-3"/>
                </c:manualLayout>
              </c:layout>
              <c:showLegendKey val="0"/>
              <c:showVal val="1"/>
              <c:showCatName val="0"/>
              <c:showSerName val="0"/>
              <c:showPercent val="0"/>
              <c:showBubbleSize val="0"/>
              <c:extLst>
                <c:ext xmlns:c15="http://schemas.microsoft.com/office/drawing/2012/chart" uri="{CE6537A1-D6FC-4f65-9D91-7224C49458BB}">
                  <c15:layout/>
                </c:ext>
              </c:extLst>
            </c:dLbl>
            <c:dLbl>
              <c:idx val="7"/>
              <c:layout>
                <c:manualLayout>
                  <c:x val="3.6138796425345828E-3"/>
                  <c:y val="4.0283559721197622E-3"/>
                </c:manualLayout>
              </c:layout>
              <c:showLegendKey val="0"/>
              <c:showVal val="1"/>
              <c:showCatName val="0"/>
              <c:showSerName val="0"/>
              <c:showPercent val="0"/>
              <c:showBubbleSize val="0"/>
              <c:extLst>
                <c:ext xmlns:c15="http://schemas.microsoft.com/office/drawing/2012/chart" uri="{CE6537A1-D6FC-4f65-9D91-7224C49458BB}">
                  <c15:layout>
                    <c:manualLayout>
                      <c:w val="3.555987568498744E-2"/>
                      <c:h val="5.633449897312684E-2"/>
                    </c:manualLayout>
                  </c15:layout>
                </c:ext>
              </c:extLst>
            </c:dLbl>
            <c:dLbl>
              <c:idx val="8"/>
              <c:layout>
                <c:manualLayout>
                  <c:x val="5.1166691043275214E-3"/>
                  <c:y val="1.4648999690748626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9"/>
              <c:layout>
                <c:manualLayout>
                  <c:x val="3.6138085045718947E-3"/>
                  <c:y val="-7.3849432215705091E-17"/>
                </c:manualLayout>
              </c:layout>
              <c:showLegendKey val="0"/>
              <c:showVal val="1"/>
              <c:showCatName val="0"/>
              <c:showSerName val="0"/>
              <c:showPercent val="0"/>
              <c:showBubbleSize val="0"/>
              <c:extLst>
                <c:ext xmlns:c15="http://schemas.microsoft.com/office/drawing/2012/chart" uri="{CE6537A1-D6FC-4f65-9D91-7224C49458BB}">
                  <c15:layout/>
                </c:ext>
              </c:extLst>
            </c:dLbl>
            <c:dLbl>
              <c:idx val="10"/>
              <c:layout>
                <c:manualLayout>
                  <c:x val="3.6138085045718284E-3"/>
                  <c:y val="-7.3849432215705091E-17"/>
                </c:manualLayout>
              </c:layout>
              <c:showLegendKey val="0"/>
              <c:showVal val="1"/>
              <c:showCatName val="0"/>
              <c:showSerName val="0"/>
              <c:showPercent val="0"/>
              <c:showBubbleSize val="0"/>
              <c:extLst>
                <c:ext xmlns:c15="http://schemas.microsoft.com/office/drawing/2012/chart" uri="{CE6537A1-D6FC-4f65-9D91-7224C49458BB}">
                  <c15:layout/>
                </c:ext>
              </c:extLst>
            </c:dLbl>
            <c:dLbl>
              <c:idx val="11"/>
              <c:layout>
                <c:manualLayout>
                  <c:x val="3.6138085045718947E-3"/>
                  <c:y val="8.0563947633433674E-3"/>
                </c:manualLayout>
              </c:layout>
              <c:showLegendKey val="0"/>
              <c:showVal val="1"/>
              <c:showCatName val="0"/>
              <c:showSerName val="0"/>
              <c:showPercent val="0"/>
              <c:showBubbleSize val="0"/>
              <c:extLst>
                <c:ext xmlns:c15="http://schemas.microsoft.com/office/drawing/2012/chart" uri="{CE6537A1-D6FC-4f65-9D91-7224C49458BB}">
                  <c15:layout/>
                </c:ext>
              </c:extLst>
            </c:dLbl>
            <c:dLbl>
              <c:idx val="12"/>
              <c:layout>
                <c:manualLayout>
                  <c:x val="3.0056358037962995E-3"/>
                  <c:y val="0"/>
                </c:manualLayout>
              </c:layout>
              <c:showLegendKey val="0"/>
              <c:showVal val="1"/>
              <c:showCatName val="0"/>
              <c:showSerName val="0"/>
              <c:showPercent val="0"/>
              <c:showBubbleSize val="0"/>
              <c:extLst>
                <c:ext xmlns:c15="http://schemas.microsoft.com/office/drawing/2012/chart" uri="{CE6537A1-D6FC-4f65-9D91-7224C49458BB}">
                  <c15:layout/>
                </c:ext>
              </c:extLst>
            </c:dLbl>
            <c:dLbl>
              <c:idx val="13"/>
              <c:layout>
                <c:manualLayout>
                  <c:x val="7.2276881471064775E-3"/>
                  <c:y val="-4.0280387912236043E-3"/>
                </c:manualLayout>
              </c:layout>
              <c:showLegendKey val="0"/>
              <c:showVal val="1"/>
              <c:showCatName val="0"/>
              <c:showSerName val="0"/>
              <c:showPercent val="0"/>
              <c:showBubbleSize val="0"/>
              <c:extLst>
                <c:ext xmlns:c15="http://schemas.microsoft.com/office/drawing/2012/chart" uri="{CE6537A1-D6FC-4f65-9D91-7224C49458BB}">
                  <c15:layout>
                    <c:manualLayout>
                      <c:w val="3.555987568498744E-2"/>
                      <c:h val="5.633449897312684E-2"/>
                    </c:manualLayout>
                  </c15:layout>
                </c:ext>
              </c:extLst>
            </c:dLbl>
            <c:dLbl>
              <c:idx val="14"/>
              <c:layout>
                <c:manualLayout>
                  <c:x val="3.6138085045718284E-3"/>
                  <c:y val="0"/>
                </c:manualLayout>
              </c:layout>
              <c:showLegendKey val="0"/>
              <c:showVal val="1"/>
              <c:showCatName val="0"/>
              <c:showSerName val="0"/>
              <c:showPercent val="0"/>
              <c:showBubbleSize val="0"/>
              <c:extLst>
                <c:ext xmlns:c15="http://schemas.microsoft.com/office/drawing/2012/chart" uri="{CE6537A1-D6FC-4f65-9D91-7224C49458BB}">
                  <c15:layout/>
                </c:ext>
              </c:extLst>
            </c:dLbl>
            <c:dLbl>
              <c:idx val="15"/>
              <c:layout>
                <c:manualLayout>
                  <c:x val="7.2276170091437894E-3"/>
                  <c:y val="0"/>
                </c:manualLayout>
              </c:layout>
              <c:showLegendKey val="0"/>
              <c:showVal val="1"/>
              <c:showCatName val="0"/>
              <c:showSerName val="0"/>
              <c:showPercent val="0"/>
              <c:showBubbleSize val="0"/>
              <c:extLst>
                <c:ext xmlns:c15="http://schemas.microsoft.com/office/drawing/2012/chart" uri="{CE6537A1-D6FC-4f65-9D91-7224C49458BB}">
                  <c15:layout/>
                </c:ext>
              </c:extLst>
            </c:dLbl>
            <c:dLbl>
              <c:idx val="16"/>
              <c:layout>
                <c:manualLayout>
                  <c:x val="5.4207127568578423E-3"/>
                  <c:y val="4.0281973816717019E-3"/>
                </c:manualLayout>
              </c:layout>
              <c:showLegendKey val="0"/>
              <c:showVal val="1"/>
              <c:showCatName val="0"/>
              <c:showSerName val="0"/>
              <c:showPercent val="0"/>
              <c:showBubbleSize val="0"/>
              <c:extLst>
                <c:ext xmlns:c15="http://schemas.microsoft.com/office/drawing/2012/chart" uri="{CE6537A1-D6FC-4f65-9D91-7224C49458BB}">
                  <c15:layout/>
                </c:ext>
              </c:extLst>
            </c:dLbl>
            <c:dLbl>
              <c:idx val="17"/>
              <c:layout>
                <c:manualLayout>
                  <c:x val="3.6138085045718947E-3"/>
                  <c:y val="0"/>
                </c:manualLayout>
              </c:layout>
              <c:showLegendKey val="0"/>
              <c:showVal val="1"/>
              <c:showCatName val="0"/>
              <c:showSerName val="0"/>
              <c:showPercent val="0"/>
              <c:showBubbleSize val="0"/>
              <c:extLst>
                <c:ext xmlns:c15="http://schemas.microsoft.com/office/drawing/2012/chart" uri="{CE6537A1-D6FC-4f65-9D91-7224C49458BB}">
                  <c15:layout/>
                </c:ext>
              </c:extLst>
            </c:dLbl>
            <c:dLbl>
              <c:idx val="18"/>
              <c:layout>
                <c:manualLayout>
                  <c:x val="1.8069042522859474E-3"/>
                  <c:y val="-2.0140986908359264E-3"/>
                </c:manualLayout>
              </c:layout>
              <c:spPr>
                <a:noFill/>
                <a:ln>
                  <a:noFill/>
                </a:ln>
                <a:effectLst/>
              </c:spPr>
              <c:txPr>
                <a:bodyPr wrap="square" lIns="38100" tIns="19050" rIns="38100" bIns="19050" anchor="ctr">
                  <a:noAutofit/>
                </a:bodyPr>
                <a:lstStyle/>
                <a:p>
                  <a:pPr>
                    <a:defRPr sz="800">
                      <a:solidFill>
                        <a:srgbClr val="FF0000"/>
                      </a:solidFill>
                    </a:defRPr>
                  </a:pPr>
                  <a:endParaRPr lang="es-ES"/>
                </a:p>
              </c:txPr>
              <c:showLegendKey val="0"/>
              <c:showVal val="1"/>
              <c:showCatName val="0"/>
              <c:showSerName val="0"/>
              <c:showPercent val="0"/>
              <c:showBubbleSize val="0"/>
              <c:extLst>
                <c:ext xmlns:c15="http://schemas.microsoft.com/office/drawing/2012/chart" uri="{CE6537A1-D6FC-4f65-9D91-7224C49458BB}">
                  <c15:layout>
                    <c:manualLayout>
                      <c:w val="3.2822486880736919E-2"/>
                      <c:h val="4.739190078581567E-2"/>
                    </c:manualLayout>
                  </c15:layout>
                </c:ext>
              </c:extLst>
            </c:dLbl>
            <c:dLbl>
              <c:idx val="19"/>
              <c:layout>
                <c:manualLayout>
                  <c:x val="3.613808504571762E-3"/>
                  <c:y val="4.0281973816716646E-3"/>
                </c:manualLayout>
              </c:layout>
              <c:showLegendKey val="0"/>
              <c:showVal val="1"/>
              <c:showCatName val="0"/>
              <c:showSerName val="0"/>
              <c:showPercent val="0"/>
              <c:showBubbleSize val="0"/>
              <c:extLst>
                <c:ext xmlns:c15="http://schemas.microsoft.com/office/drawing/2012/chart" uri="{CE6537A1-D6FC-4f65-9D91-7224C49458BB}">
                  <c15:layout/>
                </c:ext>
              </c:extLst>
            </c:dLbl>
            <c:dLbl>
              <c:idx val="20"/>
              <c:layout>
                <c:manualLayout>
                  <c:x val="7.2275458711811005E-3"/>
                  <c:y val="1.5859044809731109E-7"/>
                </c:manualLayout>
              </c:layout>
              <c:showLegendKey val="0"/>
              <c:showVal val="1"/>
              <c:showCatName val="0"/>
              <c:showSerName val="0"/>
              <c:showPercent val="0"/>
              <c:showBubbleSize val="0"/>
              <c:extLst>
                <c:ext xmlns:c15="http://schemas.microsoft.com/office/drawing/2012/chart" uri="{CE6537A1-D6FC-4f65-9D91-7224C49458BB}">
                  <c15:layout>
                    <c:manualLayout>
                      <c:w val="3.2822486880736919E-2"/>
                      <c:h val="5.1420098167487362E-2"/>
                    </c:manualLayout>
                  </c15:layout>
                </c:ext>
              </c:extLst>
            </c:dLbl>
            <c:dLbl>
              <c:idx val="21"/>
              <c:layout>
                <c:manualLayout>
                  <c:x val="5.4207127568577096E-3"/>
                  <c:y val="4.0281973816717019E-3"/>
                </c:manualLayout>
              </c:layout>
              <c:showLegendKey val="0"/>
              <c:showVal val="1"/>
              <c:showCatName val="0"/>
              <c:showSerName val="0"/>
              <c:showPercent val="0"/>
              <c:showBubbleSize val="0"/>
              <c:extLst>
                <c:ext xmlns:c15="http://schemas.microsoft.com/office/drawing/2012/chart" uri="{CE6537A1-D6FC-4f65-9D91-7224C49458BB}">
                  <c15:layout/>
                </c:ext>
              </c:extLst>
            </c:dLbl>
            <c:dLbl>
              <c:idx val="22"/>
              <c:layout>
                <c:manualLayout>
                  <c:x val="5.4207127568578423E-3"/>
                  <c:y val="4.0281973816717392E-3"/>
                </c:manualLayout>
              </c:layout>
              <c:showLegendKey val="0"/>
              <c:showVal val="1"/>
              <c:showCatName val="0"/>
              <c:showSerName val="0"/>
              <c:showPercent val="0"/>
              <c:showBubbleSize val="0"/>
              <c:extLst>
                <c:ext xmlns:c15="http://schemas.microsoft.com/office/drawing/2012/chart" uri="{CE6537A1-D6FC-4f65-9D91-7224C49458BB}">
                  <c15:layout/>
                </c:ext>
              </c:extLst>
            </c:dLbl>
            <c:dLbl>
              <c:idx val="23"/>
              <c:layout>
                <c:manualLayout>
                  <c:x val="3.6138085045718947E-3"/>
                  <c:y val="0"/>
                </c:manualLayout>
              </c:layout>
              <c:showLegendKey val="0"/>
              <c:showVal val="1"/>
              <c:showCatName val="0"/>
              <c:showSerName val="0"/>
              <c:showPercent val="0"/>
              <c:showBubbleSize val="0"/>
              <c:extLst>
                <c:ext xmlns:c15="http://schemas.microsoft.com/office/drawing/2012/chart" uri="{CE6537A1-D6FC-4f65-9D91-7224C49458BB}">
                  <c15:layout/>
                </c:ext>
              </c:extLst>
            </c:dLbl>
            <c:dLbl>
              <c:idx val="24"/>
              <c:layout>
                <c:manualLayout>
                  <c:x val="3.6138085045718947E-3"/>
                  <c:y val="3.6924716107852546E-17"/>
                </c:manualLayout>
              </c:layout>
              <c:showLegendKey val="0"/>
              <c:showVal val="1"/>
              <c:showCatName val="0"/>
              <c:showSerName val="0"/>
              <c:showPercent val="0"/>
              <c:showBubbleSize val="0"/>
              <c:extLst>
                <c:ext xmlns:c15="http://schemas.microsoft.com/office/drawing/2012/chart" uri="{CE6537A1-D6FC-4f65-9D91-7224C49458BB}">
                  <c15:layout/>
                </c:ext>
              </c:extLst>
            </c:dLbl>
            <c:dLbl>
              <c:idx val="25"/>
              <c:layout>
                <c:manualLayout>
                  <c:x val="7.2276170091437894E-3"/>
                  <c:y val="0"/>
                </c:manualLayout>
              </c:layout>
              <c:showLegendKey val="0"/>
              <c:showVal val="1"/>
              <c:showCatName val="0"/>
              <c:showSerName val="0"/>
              <c:showPercent val="0"/>
              <c:showBubbleSize val="0"/>
              <c:extLst>
                <c:ext xmlns:c15="http://schemas.microsoft.com/office/drawing/2012/chart" uri="{CE6537A1-D6FC-4f65-9D91-7224C49458BB}">
                  <c15:layout/>
                </c:ext>
              </c:extLst>
            </c:dLbl>
            <c:dLbl>
              <c:idx val="26"/>
              <c:layout>
                <c:manualLayout>
                  <c:x val="8.4262916804435858E-3"/>
                  <c:y val="8.0563947633433674E-3"/>
                </c:manualLayout>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wrap="square" lIns="38100" tIns="19050" rIns="38100" bIns="19050" anchor="ctr">
                <a:spAutoFit/>
              </a:bodyPr>
              <a:lstStyle/>
              <a:p>
                <a:pPr>
                  <a:defRPr sz="800">
                    <a:solidFill>
                      <a:srgbClr val="FF0000"/>
                    </a:solidFill>
                  </a:defRPr>
                </a:pPr>
                <a:endParaRPr lang="es-E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Laboral!$C$98:$C$124</c:f>
              <c:strCache>
                <c:ptCount val="27"/>
                <c:pt idx="0">
                  <c:v>Arauca</c:v>
                </c:pt>
                <c:pt idx="1">
                  <c:v>Barranquilla</c:v>
                </c:pt>
                <c:pt idx="2">
                  <c:v>Cartagena</c:v>
                </c:pt>
                <c:pt idx="3">
                  <c:v>Cartago</c:v>
                </c:pt>
                <c:pt idx="4">
                  <c:v>Tunja</c:v>
                </c:pt>
                <c:pt idx="5">
                  <c:v>Buenaventura</c:v>
                </c:pt>
                <c:pt idx="6">
                  <c:v>Buga</c:v>
                </c:pt>
                <c:pt idx="7">
                  <c:v>Manizales</c:v>
                </c:pt>
                <c:pt idx="8">
                  <c:v>Florencia</c:v>
                </c:pt>
                <c:pt idx="9">
                  <c:v>Yopal</c:v>
                </c:pt>
                <c:pt idx="10">
                  <c:v>Popayán</c:v>
                </c:pt>
                <c:pt idx="11">
                  <c:v>Valledupar</c:v>
                </c:pt>
                <c:pt idx="12">
                  <c:v>Quibdó</c:v>
                </c:pt>
                <c:pt idx="13">
                  <c:v>Montería</c:v>
                </c:pt>
                <c:pt idx="14">
                  <c:v>Riohacha</c:v>
                </c:pt>
                <c:pt idx="15">
                  <c:v>Neiva</c:v>
                </c:pt>
                <c:pt idx="16">
                  <c:v>S. Marta</c:v>
                </c:pt>
                <c:pt idx="17">
                  <c:v>Villavicencio</c:v>
                </c:pt>
                <c:pt idx="18">
                  <c:v>Pasto</c:v>
                </c:pt>
                <c:pt idx="19">
                  <c:v>Cúcuta</c:v>
                </c:pt>
                <c:pt idx="20">
                  <c:v>Armenia</c:v>
                </c:pt>
                <c:pt idx="21">
                  <c:v>Pereira</c:v>
                </c:pt>
                <c:pt idx="22">
                  <c:v>Bucaramanga</c:v>
                </c:pt>
                <c:pt idx="23">
                  <c:v>Sincelejo</c:v>
                </c:pt>
                <c:pt idx="24">
                  <c:v>Ibagué</c:v>
                </c:pt>
                <c:pt idx="25">
                  <c:v>Palmira</c:v>
                </c:pt>
                <c:pt idx="26">
                  <c:v>Cali</c:v>
                </c:pt>
              </c:strCache>
            </c:strRef>
          </c:cat>
          <c:val>
            <c:numRef>
              <c:f>Laboral!$E$98:$E$124</c:f>
              <c:numCache>
                <c:formatCode>0</c:formatCode>
                <c:ptCount val="27"/>
                <c:pt idx="0">
                  <c:v>186</c:v>
                </c:pt>
                <c:pt idx="1">
                  <c:v>412</c:v>
                </c:pt>
                <c:pt idx="2">
                  <c:v>458</c:v>
                </c:pt>
                <c:pt idx="3">
                  <c:v>151</c:v>
                </c:pt>
                <c:pt idx="4">
                  <c:v>300</c:v>
                </c:pt>
                <c:pt idx="5">
                  <c:v>151</c:v>
                </c:pt>
                <c:pt idx="6">
                  <c:v>296</c:v>
                </c:pt>
                <c:pt idx="7">
                  <c:v>376</c:v>
                </c:pt>
                <c:pt idx="8">
                  <c:v>549</c:v>
                </c:pt>
                <c:pt idx="9">
                  <c:v>271</c:v>
                </c:pt>
                <c:pt idx="10">
                  <c:v>285</c:v>
                </c:pt>
                <c:pt idx="11">
                  <c:v>352</c:v>
                </c:pt>
                <c:pt idx="12">
                  <c:v>409</c:v>
                </c:pt>
                <c:pt idx="13">
                  <c:v>323</c:v>
                </c:pt>
                <c:pt idx="14">
                  <c:v>152</c:v>
                </c:pt>
                <c:pt idx="15">
                  <c:v>580</c:v>
                </c:pt>
                <c:pt idx="16">
                  <c:v>380</c:v>
                </c:pt>
                <c:pt idx="17">
                  <c:v>300</c:v>
                </c:pt>
                <c:pt idx="18">
                  <c:v>287</c:v>
                </c:pt>
                <c:pt idx="19">
                  <c:v>353</c:v>
                </c:pt>
                <c:pt idx="20">
                  <c:v>277</c:v>
                </c:pt>
                <c:pt idx="21">
                  <c:v>325</c:v>
                </c:pt>
                <c:pt idx="22">
                  <c:v>409</c:v>
                </c:pt>
                <c:pt idx="23">
                  <c:v>392</c:v>
                </c:pt>
                <c:pt idx="24">
                  <c:v>364</c:v>
                </c:pt>
                <c:pt idx="25">
                  <c:v>315</c:v>
                </c:pt>
                <c:pt idx="26">
                  <c:v>471</c:v>
                </c:pt>
              </c:numCache>
            </c:numRef>
          </c:val>
        </c:ser>
        <c:dLbls>
          <c:showLegendKey val="0"/>
          <c:showVal val="1"/>
          <c:showCatName val="0"/>
          <c:showSerName val="0"/>
          <c:showPercent val="0"/>
          <c:showBubbleSize val="0"/>
        </c:dLbls>
        <c:gapWidth val="75"/>
        <c:axId val="139841536"/>
        <c:axId val="138981888"/>
      </c:barChart>
      <c:catAx>
        <c:axId val="139841536"/>
        <c:scaling>
          <c:orientation val="minMax"/>
        </c:scaling>
        <c:delete val="0"/>
        <c:axPos val="b"/>
        <c:numFmt formatCode="General" sourceLinked="0"/>
        <c:majorTickMark val="none"/>
        <c:minorTickMark val="none"/>
        <c:tickLblPos val="nextTo"/>
        <c:crossAx val="138981888"/>
        <c:crosses val="autoZero"/>
        <c:auto val="1"/>
        <c:lblAlgn val="ctr"/>
        <c:lblOffset val="100"/>
        <c:noMultiLvlLbl val="0"/>
      </c:catAx>
      <c:valAx>
        <c:axId val="138981888"/>
        <c:scaling>
          <c:orientation val="minMax"/>
        </c:scaling>
        <c:delete val="0"/>
        <c:axPos val="l"/>
        <c:numFmt formatCode="0" sourceLinked="1"/>
        <c:majorTickMark val="none"/>
        <c:minorTickMark val="none"/>
        <c:tickLblPos val="nextTo"/>
        <c:txPr>
          <a:bodyPr/>
          <a:lstStyle/>
          <a:p>
            <a:pPr>
              <a:defRPr sz="800"/>
            </a:pPr>
            <a:endParaRPr lang="es-ES"/>
          </a:p>
        </c:txPr>
        <c:crossAx val="139841536"/>
        <c:crosses val="autoZero"/>
        <c:crossBetween val="between"/>
      </c:valAx>
    </c:plotArea>
    <c:legend>
      <c:legendPos val="b"/>
      <c:layout/>
      <c:overlay val="0"/>
    </c:legend>
    <c:plotVisOnly val="1"/>
    <c:dispBlanksAs val="gap"/>
    <c:showDLblsOverMax val="0"/>
  </c:chart>
  <c:externalData r:id="rId1">
    <c:autoUpdate val="0"/>
  </c:externalData>
</c:chartSpace>
</file>

<file path=ppt/charts/chart21.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PqCCM!$D$40</c:f>
              <c:strCache>
                <c:ptCount val="1"/>
                <c:pt idx="0">
                  <c:v>INGRESOS EFECTIVOS</c:v>
                </c:pt>
              </c:strCache>
            </c:strRef>
          </c:tx>
          <c:spPr>
            <a:solidFill>
              <a:schemeClr val="accent1"/>
            </a:solidFill>
            <a:ln>
              <a:noFill/>
            </a:ln>
            <a:effectLst/>
          </c:spPr>
          <c:invertIfNegative val="0"/>
          <c:dPt>
            <c:idx val="7"/>
            <c:invertIfNegative val="0"/>
            <c:bubble3D val="0"/>
            <c:spPr>
              <a:solidFill>
                <a:srgbClr val="00B050"/>
              </a:solidFill>
              <a:ln>
                <a:noFill/>
              </a:ln>
              <a:effectLst/>
            </c:spPr>
          </c:dPt>
          <c:dLbls>
            <c:dLbl>
              <c:idx val="5"/>
              <c:layout>
                <c:manualLayout>
                  <c:x val="-3.5120922504882739E-17"/>
                  <c:y val="4.1088848001351076E-3"/>
                </c:manualLayout>
              </c:layout>
              <c:showLegendKey val="0"/>
              <c:showVal val="1"/>
              <c:showCatName val="0"/>
              <c:showSerName val="0"/>
              <c:showPercent val="0"/>
              <c:showBubbleSize val="0"/>
              <c:extLst>
                <c:ext xmlns:c15="http://schemas.microsoft.com/office/drawing/2012/chart" uri="{CE6537A1-D6FC-4f65-9D91-7224C49458BB}">
                  <c15:layout/>
                </c:ext>
              </c:extLst>
            </c:dLbl>
            <c:dLbl>
              <c:idx val="8"/>
              <c:layout>
                <c:manualLayout>
                  <c:x val="-5.7471264367816091E-3"/>
                  <c:y val="0"/>
                </c:manualLayout>
              </c:layout>
              <c:showLegendKey val="0"/>
              <c:showVal val="1"/>
              <c:showCatName val="0"/>
              <c:showSerName val="0"/>
              <c:showPercent val="0"/>
              <c:showBubbleSize val="0"/>
              <c:extLst>
                <c:ext xmlns:c15="http://schemas.microsoft.com/office/drawing/2012/chart" uri="{CE6537A1-D6FC-4f65-9D91-7224C49458BB}">
                  <c15:layout/>
                </c:ext>
              </c:extLst>
            </c:dLbl>
            <c:dLbl>
              <c:idx val="9"/>
              <c:layout>
                <c:manualLayout>
                  <c:x val="-3.8314176245210023E-3"/>
                  <c:y val="0"/>
                </c:manualLayout>
              </c:layout>
              <c:showLegendKey val="0"/>
              <c:showVal val="1"/>
              <c:showCatName val="0"/>
              <c:showSerName val="0"/>
              <c:showPercent val="0"/>
              <c:showBubbleSize val="0"/>
              <c:extLst>
                <c:ext xmlns:c15="http://schemas.microsoft.com/office/drawing/2012/chart" uri="{CE6537A1-D6FC-4f65-9D91-7224C49458BB}">
                  <c15:layout/>
                </c:ext>
              </c:extLst>
            </c:dLbl>
            <c:dLbl>
              <c:idx val="10"/>
              <c:layout>
                <c:manualLayout>
                  <c:x val="0"/>
                  <c:y val="8.2177696002702152E-3"/>
                </c:manualLayout>
              </c:layout>
              <c:showLegendKey val="0"/>
              <c:showVal val="1"/>
              <c:showCatName val="0"/>
              <c:showSerName val="0"/>
              <c:showPercent val="0"/>
              <c:showBubbleSize val="0"/>
              <c:extLst>
                <c:ext xmlns:c15="http://schemas.microsoft.com/office/drawing/2012/chart" uri="{CE6537A1-D6FC-4f65-9D91-7224C49458BB}">
                  <c15:layout/>
                </c:ext>
              </c:extLst>
            </c:dLbl>
            <c:dLbl>
              <c:idx val="13"/>
              <c:layout>
                <c:manualLayout>
                  <c:x val="-3.8314176245210726E-3"/>
                  <c:y val="4.1088848001350322E-3"/>
                </c:manualLayout>
              </c:layout>
              <c:showLegendKey val="0"/>
              <c:showVal val="1"/>
              <c:showCatName val="0"/>
              <c:showSerName val="0"/>
              <c:showPercent val="0"/>
              <c:showBubbleSize val="0"/>
              <c:extLst>
                <c:ext xmlns:c15="http://schemas.microsoft.com/office/drawing/2012/chart" uri="{CE6537A1-D6FC-4f65-9D91-7224C49458BB}">
                  <c15:layout/>
                </c:ext>
              </c:extLst>
            </c:dLbl>
            <c:dLbl>
              <c:idx val="15"/>
              <c:layout>
                <c:manualLayout>
                  <c:x val="-1.9157088122605363E-3"/>
                  <c:y val="0"/>
                </c:manualLayout>
              </c:layout>
              <c:showLegendKey val="0"/>
              <c:showVal val="1"/>
              <c:showCatName val="0"/>
              <c:showSerName val="0"/>
              <c:showPercent val="0"/>
              <c:showBubbleSize val="0"/>
              <c:extLst>
                <c:ext xmlns:c15="http://schemas.microsoft.com/office/drawing/2012/chart" uri="{CE6537A1-D6FC-4f65-9D91-7224C49458BB}">
                  <c15:layout/>
                </c:ext>
              </c:extLst>
            </c:dLbl>
            <c:dLbl>
              <c:idx val="16"/>
              <c:layout>
                <c:manualLayout>
                  <c:x val="-1.4048369001953096E-16"/>
                  <c:y val="4.1088848001351076E-3"/>
                </c:manualLayout>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accent1">
                        <a:lumMod val="75000"/>
                      </a:schemeClr>
                    </a:solidFill>
                    <a:latin typeface="+mn-lt"/>
                    <a:ea typeface="+mn-ea"/>
                    <a:cs typeface="+mn-cs"/>
                  </a:defRPr>
                </a:pPr>
                <a:endParaRPr lang="es-E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PqCCM!$C$41:$C$58</c:f>
              <c:strCache>
                <c:ptCount val="18"/>
                <c:pt idx="0">
                  <c:v>Barranquilla</c:v>
                </c:pt>
                <c:pt idx="1">
                  <c:v>Cartagena</c:v>
                </c:pt>
                <c:pt idx="2">
                  <c:v>Tunja</c:v>
                </c:pt>
                <c:pt idx="3">
                  <c:v>Buenaventura</c:v>
                </c:pt>
                <c:pt idx="4">
                  <c:v>Popayán</c:v>
                </c:pt>
                <c:pt idx="5">
                  <c:v>Valledupar</c:v>
                </c:pt>
                <c:pt idx="6">
                  <c:v>Montería</c:v>
                </c:pt>
                <c:pt idx="7">
                  <c:v>Neiva*</c:v>
                </c:pt>
                <c:pt idx="8">
                  <c:v>S. Marta</c:v>
                </c:pt>
                <c:pt idx="9">
                  <c:v>Villavicencio</c:v>
                </c:pt>
                <c:pt idx="10">
                  <c:v>Pasto</c:v>
                </c:pt>
                <c:pt idx="11">
                  <c:v>Cúcuta</c:v>
                </c:pt>
                <c:pt idx="12">
                  <c:v>Pereira</c:v>
                </c:pt>
                <c:pt idx="13">
                  <c:v>Bucaramanga</c:v>
                </c:pt>
                <c:pt idx="14">
                  <c:v>Sincelejo</c:v>
                </c:pt>
                <c:pt idx="15">
                  <c:v>Ibagué</c:v>
                </c:pt>
                <c:pt idx="16">
                  <c:v>Cali</c:v>
                </c:pt>
                <c:pt idx="17">
                  <c:v>Palmira</c:v>
                </c:pt>
              </c:strCache>
            </c:strRef>
          </c:cat>
          <c:val>
            <c:numRef>
              <c:f>PqCCM!$D$41:$D$58</c:f>
              <c:numCache>
                <c:formatCode>0</c:formatCode>
                <c:ptCount val="18"/>
                <c:pt idx="0">
                  <c:v>685</c:v>
                </c:pt>
                <c:pt idx="1">
                  <c:v>921</c:v>
                </c:pt>
                <c:pt idx="2">
                  <c:v>1667</c:v>
                </c:pt>
                <c:pt idx="3">
                  <c:v>221</c:v>
                </c:pt>
                <c:pt idx="4">
                  <c:v>1153</c:v>
                </c:pt>
                <c:pt idx="5">
                  <c:v>1500</c:v>
                </c:pt>
                <c:pt idx="6">
                  <c:v>2410</c:v>
                </c:pt>
                <c:pt idx="7">
                  <c:v>230</c:v>
                </c:pt>
                <c:pt idx="8">
                  <c:v>1450</c:v>
                </c:pt>
                <c:pt idx="9">
                  <c:v>845</c:v>
                </c:pt>
                <c:pt idx="10">
                  <c:v>799</c:v>
                </c:pt>
                <c:pt idx="11">
                  <c:v>1270</c:v>
                </c:pt>
                <c:pt idx="12">
                  <c:v>984</c:v>
                </c:pt>
                <c:pt idx="13">
                  <c:v>238</c:v>
                </c:pt>
                <c:pt idx="14">
                  <c:v>1112</c:v>
                </c:pt>
                <c:pt idx="15">
                  <c:v>964</c:v>
                </c:pt>
                <c:pt idx="16">
                  <c:v>881</c:v>
                </c:pt>
                <c:pt idx="17">
                  <c:v>1015</c:v>
                </c:pt>
              </c:numCache>
            </c:numRef>
          </c:val>
        </c:ser>
        <c:ser>
          <c:idx val="1"/>
          <c:order val="1"/>
          <c:tx>
            <c:strRef>
              <c:f>PqCCM!$E$40</c:f>
              <c:strCache>
                <c:ptCount val="1"/>
                <c:pt idx="0">
                  <c:v>EGRESOS EFECTIVOS</c:v>
                </c:pt>
              </c:strCache>
            </c:strRef>
          </c:tx>
          <c:spPr>
            <a:solidFill>
              <a:schemeClr val="accent2"/>
            </a:solidFill>
            <a:ln>
              <a:noFill/>
            </a:ln>
            <a:effectLst/>
          </c:spPr>
          <c:invertIfNegative val="0"/>
          <c:dPt>
            <c:idx val="7"/>
            <c:invertIfNegative val="0"/>
            <c:bubble3D val="0"/>
            <c:spPr>
              <a:solidFill>
                <a:srgbClr val="FFFF00"/>
              </a:solidFill>
              <a:ln>
                <a:noFill/>
              </a:ln>
              <a:effectLst/>
            </c:spPr>
          </c:dPt>
          <c:dLbls>
            <c:dLbl>
              <c:idx val="0"/>
              <c:layout>
                <c:manualLayout>
                  <c:x val="3.8314176245210726E-3"/>
                  <c:y val="4.1088848001350322E-3"/>
                </c:manualLayout>
              </c:layout>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7.6628352490421634E-3"/>
                  <c:y val="-7.5328684465752653E-17"/>
                </c:manualLayout>
              </c:layout>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7.6628352490421452E-3"/>
                  <c:y val="8.2177696002702152E-3"/>
                </c:manualLayout>
              </c:layout>
              <c:showLegendKey val="0"/>
              <c:showVal val="1"/>
              <c:showCatName val="0"/>
              <c:showSerName val="0"/>
              <c:showPercent val="0"/>
              <c:showBubbleSize val="0"/>
              <c:extLst>
                <c:ext xmlns:c15="http://schemas.microsoft.com/office/drawing/2012/chart" uri="{CE6537A1-D6FC-4f65-9D91-7224C49458BB}">
                  <c15:layout/>
                </c:ext>
              </c:extLst>
            </c:dLbl>
            <c:dLbl>
              <c:idx val="3"/>
              <c:layout>
                <c:manualLayout>
                  <c:x val="5.7471264367816091E-3"/>
                  <c:y val="0"/>
                </c:manualLayout>
              </c:layout>
              <c:showLegendKey val="0"/>
              <c:showVal val="1"/>
              <c:showCatName val="0"/>
              <c:showSerName val="0"/>
              <c:showPercent val="0"/>
              <c:showBubbleSize val="0"/>
              <c:extLst>
                <c:ext xmlns:c15="http://schemas.microsoft.com/office/drawing/2012/chart" uri="{CE6537A1-D6FC-4f65-9D91-7224C49458BB}">
                  <c15:layout/>
                </c:ext>
              </c:extLst>
            </c:dLbl>
            <c:dLbl>
              <c:idx val="4"/>
              <c:layout>
                <c:manualLayout>
                  <c:x val="0"/>
                  <c:y val="4.1088848001351076E-3"/>
                </c:manualLayout>
              </c:layout>
              <c:showLegendKey val="0"/>
              <c:showVal val="1"/>
              <c:showCatName val="0"/>
              <c:showSerName val="0"/>
              <c:showPercent val="0"/>
              <c:showBubbleSize val="0"/>
              <c:extLst>
                <c:ext xmlns:c15="http://schemas.microsoft.com/office/drawing/2012/chart" uri="{CE6537A1-D6FC-4f65-9D91-7224C49458BB}">
                  <c15:layout/>
                </c:ext>
              </c:extLst>
            </c:dLbl>
            <c:dLbl>
              <c:idx val="5"/>
              <c:layout>
                <c:manualLayout>
                  <c:x val="7.6628352490421452E-3"/>
                  <c:y val="4.1088848001350322E-3"/>
                </c:manualLayout>
              </c:layout>
              <c:showLegendKey val="0"/>
              <c:showVal val="1"/>
              <c:showCatName val="0"/>
              <c:showSerName val="0"/>
              <c:showPercent val="0"/>
              <c:showBubbleSize val="0"/>
              <c:extLst>
                <c:ext xmlns:c15="http://schemas.microsoft.com/office/drawing/2012/chart" uri="{CE6537A1-D6FC-4f65-9D91-7224C49458BB}">
                  <c15:layout/>
                </c:ext>
              </c:extLst>
            </c:dLbl>
            <c:dLbl>
              <c:idx val="6"/>
              <c:layout>
                <c:manualLayout>
                  <c:x val="1.1494252873563218E-2"/>
                  <c:y val="4.1088848001350703E-3"/>
                </c:manualLayout>
              </c:layout>
              <c:showLegendKey val="0"/>
              <c:showVal val="1"/>
              <c:showCatName val="0"/>
              <c:showSerName val="0"/>
              <c:showPercent val="0"/>
              <c:showBubbleSize val="0"/>
              <c:extLst>
                <c:ext xmlns:c15="http://schemas.microsoft.com/office/drawing/2012/chart" uri="{CE6537A1-D6FC-4f65-9D91-7224C49458BB}">
                  <c15:layout/>
                </c:ext>
              </c:extLst>
            </c:dLbl>
            <c:dLbl>
              <c:idx val="8"/>
              <c:layout>
                <c:manualLayout>
                  <c:x val="1.1494252873563149E-2"/>
                  <c:y val="1.2326654400405323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9"/>
              <c:layout>
                <c:manualLayout>
                  <c:x val="1.9157088122605363E-3"/>
                  <c:y val="8.2177696002702152E-3"/>
                </c:manualLayout>
              </c:layout>
              <c:showLegendKey val="0"/>
              <c:showVal val="1"/>
              <c:showCatName val="0"/>
              <c:showSerName val="0"/>
              <c:showPercent val="0"/>
              <c:showBubbleSize val="0"/>
              <c:extLst>
                <c:ext xmlns:c15="http://schemas.microsoft.com/office/drawing/2012/chart" uri="{CE6537A1-D6FC-4f65-9D91-7224C49458BB}">
                  <c15:layout/>
                </c:ext>
              </c:extLst>
            </c:dLbl>
            <c:dLbl>
              <c:idx val="11"/>
              <c:layout>
                <c:manualLayout>
                  <c:x val="3.8314176245210726E-3"/>
                  <c:y val="8.2177696002702152E-3"/>
                </c:manualLayout>
              </c:layout>
              <c:showLegendKey val="0"/>
              <c:showVal val="1"/>
              <c:showCatName val="0"/>
              <c:showSerName val="0"/>
              <c:showPercent val="0"/>
              <c:showBubbleSize val="0"/>
              <c:extLst>
                <c:ext xmlns:c15="http://schemas.microsoft.com/office/drawing/2012/chart" uri="{CE6537A1-D6FC-4f65-9D91-7224C49458BB}">
                  <c15:layout/>
                </c:ext>
              </c:extLst>
            </c:dLbl>
            <c:dLbl>
              <c:idx val="12"/>
              <c:layout>
                <c:manualLayout>
                  <c:x val="5.7471264367816091E-3"/>
                  <c:y val="8.2177696002702152E-3"/>
                </c:manualLayout>
              </c:layout>
              <c:showLegendKey val="0"/>
              <c:showVal val="1"/>
              <c:showCatName val="0"/>
              <c:showSerName val="0"/>
              <c:showPercent val="0"/>
              <c:showBubbleSize val="0"/>
              <c:extLst>
                <c:ext xmlns:c15="http://schemas.microsoft.com/office/drawing/2012/chart" uri="{CE6537A1-D6FC-4f65-9D91-7224C49458BB}">
                  <c15:layout/>
                </c:ext>
              </c:extLst>
            </c:dLbl>
            <c:dLbl>
              <c:idx val="13"/>
              <c:layout>
                <c:manualLayout>
                  <c:x val="1.9157088122605363E-3"/>
                  <c:y val="8.2177696002701407E-3"/>
                </c:manualLayout>
              </c:layout>
              <c:showLegendKey val="0"/>
              <c:showVal val="1"/>
              <c:showCatName val="0"/>
              <c:showSerName val="0"/>
              <c:showPercent val="0"/>
              <c:showBubbleSize val="0"/>
              <c:extLst>
                <c:ext xmlns:c15="http://schemas.microsoft.com/office/drawing/2012/chart" uri="{CE6537A1-D6FC-4f65-9D91-7224C49458BB}">
                  <c15:layout/>
                </c:ext>
              </c:extLst>
            </c:dLbl>
            <c:dLbl>
              <c:idx val="15"/>
              <c:layout>
                <c:manualLayout>
                  <c:x val="5.7471264367816091E-3"/>
                  <c:y val="4.1088848001350322E-3"/>
                </c:manualLayout>
              </c:layout>
              <c:showLegendKey val="0"/>
              <c:showVal val="1"/>
              <c:showCatName val="0"/>
              <c:showSerName val="0"/>
              <c:showPercent val="0"/>
              <c:showBubbleSize val="0"/>
              <c:extLst>
                <c:ext xmlns:c15="http://schemas.microsoft.com/office/drawing/2012/chart" uri="{CE6537A1-D6FC-4f65-9D91-7224C49458BB}">
                  <c15:layout/>
                </c:ext>
              </c:extLst>
            </c:dLbl>
            <c:dLbl>
              <c:idx val="16"/>
              <c:layout>
                <c:manualLayout>
                  <c:x val="1.915708812260396E-3"/>
                  <c:y val="4.1088848001351076E-3"/>
                </c:manualLayout>
              </c:layout>
              <c:showLegendKey val="0"/>
              <c:showVal val="1"/>
              <c:showCatName val="0"/>
              <c:showSerName val="0"/>
              <c:showPercent val="0"/>
              <c:showBubbleSize val="0"/>
              <c:extLst>
                <c:ext xmlns:c15="http://schemas.microsoft.com/office/drawing/2012/chart" uri="{CE6537A1-D6FC-4f65-9D91-7224C49458BB}">
                  <c15:layout/>
                </c:ext>
              </c:extLst>
            </c:dLbl>
            <c:dLbl>
              <c:idx val="17"/>
              <c:layout>
                <c:manualLayout>
                  <c:x val="1.9157088122605363E-3"/>
                  <c:y val="4.1088848001350322E-3"/>
                </c:manualLayout>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rgbClr val="FF0000"/>
                    </a:solidFill>
                    <a:latin typeface="+mn-lt"/>
                    <a:ea typeface="+mn-ea"/>
                    <a:cs typeface="+mn-cs"/>
                  </a:defRPr>
                </a:pPr>
                <a:endParaRPr lang="es-E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PqCCM!$C$41:$C$58</c:f>
              <c:strCache>
                <c:ptCount val="18"/>
                <c:pt idx="0">
                  <c:v>Barranquilla</c:v>
                </c:pt>
                <c:pt idx="1">
                  <c:v>Cartagena</c:v>
                </c:pt>
                <c:pt idx="2">
                  <c:v>Tunja</c:v>
                </c:pt>
                <c:pt idx="3">
                  <c:v>Buenaventura</c:v>
                </c:pt>
                <c:pt idx="4">
                  <c:v>Popayán</c:v>
                </c:pt>
                <c:pt idx="5">
                  <c:v>Valledupar</c:v>
                </c:pt>
                <c:pt idx="6">
                  <c:v>Montería</c:v>
                </c:pt>
                <c:pt idx="7">
                  <c:v>Neiva*</c:v>
                </c:pt>
                <c:pt idx="8">
                  <c:v>S. Marta</c:v>
                </c:pt>
                <c:pt idx="9">
                  <c:v>Villavicencio</c:v>
                </c:pt>
                <c:pt idx="10">
                  <c:v>Pasto</c:v>
                </c:pt>
                <c:pt idx="11">
                  <c:v>Cúcuta</c:v>
                </c:pt>
                <c:pt idx="12">
                  <c:v>Pereira</c:v>
                </c:pt>
                <c:pt idx="13">
                  <c:v>Bucaramanga</c:v>
                </c:pt>
                <c:pt idx="14">
                  <c:v>Sincelejo</c:v>
                </c:pt>
                <c:pt idx="15">
                  <c:v>Ibagué</c:v>
                </c:pt>
                <c:pt idx="16">
                  <c:v>Cali</c:v>
                </c:pt>
                <c:pt idx="17">
                  <c:v>Palmira</c:v>
                </c:pt>
              </c:strCache>
            </c:strRef>
          </c:cat>
          <c:val>
            <c:numRef>
              <c:f>PqCCM!$E$41:$E$58</c:f>
              <c:numCache>
                <c:formatCode>0</c:formatCode>
                <c:ptCount val="18"/>
                <c:pt idx="0">
                  <c:v>464</c:v>
                </c:pt>
                <c:pt idx="1">
                  <c:v>594</c:v>
                </c:pt>
                <c:pt idx="2">
                  <c:v>1307</c:v>
                </c:pt>
                <c:pt idx="3">
                  <c:v>182</c:v>
                </c:pt>
                <c:pt idx="4">
                  <c:v>516</c:v>
                </c:pt>
                <c:pt idx="5">
                  <c:v>1215</c:v>
                </c:pt>
                <c:pt idx="6">
                  <c:v>1506</c:v>
                </c:pt>
                <c:pt idx="7">
                  <c:v>794</c:v>
                </c:pt>
                <c:pt idx="8">
                  <c:v>1389</c:v>
                </c:pt>
                <c:pt idx="9">
                  <c:v>783</c:v>
                </c:pt>
                <c:pt idx="10">
                  <c:v>926</c:v>
                </c:pt>
                <c:pt idx="11">
                  <c:v>1137</c:v>
                </c:pt>
                <c:pt idx="12">
                  <c:v>776</c:v>
                </c:pt>
                <c:pt idx="13">
                  <c:v>138</c:v>
                </c:pt>
                <c:pt idx="14">
                  <c:v>987</c:v>
                </c:pt>
                <c:pt idx="15">
                  <c:v>960</c:v>
                </c:pt>
                <c:pt idx="16">
                  <c:v>664</c:v>
                </c:pt>
                <c:pt idx="17">
                  <c:v>565</c:v>
                </c:pt>
              </c:numCache>
            </c:numRef>
          </c:val>
        </c:ser>
        <c:dLbls>
          <c:showLegendKey val="0"/>
          <c:showVal val="0"/>
          <c:showCatName val="0"/>
          <c:showSerName val="0"/>
          <c:showPercent val="0"/>
          <c:showBubbleSize val="0"/>
        </c:dLbls>
        <c:gapWidth val="100"/>
        <c:overlap val="-5"/>
        <c:axId val="140242944"/>
        <c:axId val="136908160"/>
      </c:barChart>
      <c:catAx>
        <c:axId val="14024294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ES"/>
          </a:p>
        </c:txPr>
        <c:crossAx val="136908160"/>
        <c:crosses val="autoZero"/>
        <c:auto val="1"/>
        <c:lblAlgn val="ctr"/>
        <c:lblOffset val="100"/>
        <c:noMultiLvlLbl val="0"/>
      </c:catAx>
      <c:valAx>
        <c:axId val="136908160"/>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ES"/>
          </a:p>
        </c:txPr>
        <c:crossAx val="140242944"/>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ES"/>
        </a:p>
      </c:txPr>
    </c:legend>
    <c:plotVisOnly val="1"/>
    <c:dispBlanksAs val="gap"/>
    <c:showDLblsOverMax val="0"/>
  </c:chart>
  <c:spPr>
    <a:noFill/>
    <a:ln>
      <a:noFill/>
    </a:ln>
    <a:effectLst/>
  </c:spPr>
  <c:txPr>
    <a:bodyPr/>
    <a:lstStyle/>
    <a:p>
      <a:pPr>
        <a:defRPr/>
      </a:pPr>
      <a:endParaRPr lang="es-ES"/>
    </a:p>
  </c:txPr>
  <c:externalData r:id="rId1">
    <c:autoUpdate val="0"/>
  </c:externalData>
</c:chartSpace>
</file>

<file path=ppt/charts/chart22.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PqCLab!$D$39</c:f>
              <c:strCache>
                <c:ptCount val="1"/>
                <c:pt idx="0">
                  <c:v>INGRESOS EFECTIVOS</c:v>
                </c:pt>
              </c:strCache>
            </c:strRef>
          </c:tx>
          <c:spPr>
            <a:solidFill>
              <a:schemeClr val="accent1"/>
            </a:solidFill>
            <a:ln>
              <a:noFill/>
            </a:ln>
            <a:effectLst/>
          </c:spPr>
          <c:invertIfNegative val="0"/>
          <c:dPt>
            <c:idx val="13"/>
            <c:invertIfNegative val="0"/>
            <c:bubble3D val="0"/>
            <c:spPr>
              <a:solidFill>
                <a:srgbClr val="92D050"/>
              </a:solidFill>
              <a:ln>
                <a:noFill/>
              </a:ln>
              <a:effectLst/>
            </c:spPr>
          </c:dPt>
          <c:dLbls>
            <c:dLbl>
              <c:idx val="2"/>
              <c:layout>
                <c:manualLayout>
                  <c:x val="1.6042781424176931E-3"/>
                  <c:y val="6.5377275785543703E-3"/>
                </c:manualLayout>
              </c:layout>
              <c:showLegendKey val="0"/>
              <c:showVal val="1"/>
              <c:showCatName val="0"/>
              <c:showSerName val="0"/>
              <c:showPercent val="0"/>
              <c:showBubbleSize val="0"/>
              <c:extLst>
                <c:ext xmlns:c15="http://schemas.microsoft.com/office/drawing/2012/chart" uri="{CE6537A1-D6FC-4f65-9D91-7224C49458BB}">
                  <c15:layout/>
                </c:ext>
              </c:extLst>
            </c:dLbl>
            <c:dLbl>
              <c:idx val="3"/>
              <c:layout>
                <c:manualLayout>
                  <c:x val="3.2085562848353862E-3"/>
                  <c:y val="9.8065913678316002E-3"/>
                </c:manualLayout>
              </c:layout>
              <c:showLegendKey val="0"/>
              <c:showVal val="1"/>
              <c:showCatName val="0"/>
              <c:showSerName val="0"/>
              <c:showPercent val="0"/>
              <c:showBubbleSize val="0"/>
              <c:extLst>
                <c:ext xmlns:c15="http://schemas.microsoft.com/office/drawing/2012/chart" uri="{CE6537A1-D6FC-4f65-9D91-7224C49458BB}">
                  <c15:layout/>
                </c:ext>
              </c:extLst>
            </c:dLbl>
            <c:dLbl>
              <c:idx val="4"/>
              <c:layout>
                <c:manualLayout>
                  <c:x val="0"/>
                  <c:y val="6.53772757855434E-3"/>
                </c:manualLayout>
              </c:layout>
              <c:showLegendKey val="0"/>
              <c:showVal val="1"/>
              <c:showCatName val="0"/>
              <c:showSerName val="0"/>
              <c:showPercent val="0"/>
              <c:showBubbleSize val="0"/>
              <c:extLst>
                <c:ext xmlns:c15="http://schemas.microsoft.com/office/drawing/2012/chart" uri="{CE6537A1-D6FC-4f65-9D91-7224C49458BB}">
                  <c15:layout/>
                </c:ext>
              </c:extLst>
            </c:dLbl>
            <c:dLbl>
              <c:idx val="10"/>
              <c:layout>
                <c:manualLayout>
                  <c:x val="-3.2085562848354157E-3"/>
                  <c:y val="-1.1985695434239965E-16"/>
                </c:manualLayout>
              </c:layout>
              <c:showLegendKey val="0"/>
              <c:showVal val="1"/>
              <c:showCatName val="0"/>
              <c:showSerName val="0"/>
              <c:showPercent val="0"/>
              <c:showBubbleSize val="0"/>
              <c:extLst>
                <c:ext xmlns:c15="http://schemas.microsoft.com/office/drawing/2012/chart" uri="{CE6537A1-D6FC-4f65-9D91-7224C49458BB}">
                  <c15:layout/>
                </c:ext>
              </c:extLst>
            </c:dLbl>
            <c:dLbl>
              <c:idx val="11"/>
              <c:layout>
                <c:manualLayout>
                  <c:x val="-4.8128344272530647E-3"/>
                  <c:y val="6.5377275785544007E-3"/>
                </c:manualLayout>
              </c:layout>
              <c:showLegendKey val="0"/>
              <c:showVal val="1"/>
              <c:showCatName val="0"/>
              <c:showSerName val="0"/>
              <c:showPercent val="0"/>
              <c:showBubbleSize val="0"/>
              <c:extLst>
                <c:ext xmlns:c15="http://schemas.microsoft.com/office/drawing/2012/chart" uri="{CE6537A1-D6FC-4f65-9D91-7224C49458BB}">
                  <c15:layout/>
                </c:ext>
              </c:extLst>
            </c:dLbl>
            <c:dLbl>
              <c:idx val="12"/>
              <c:layout>
                <c:manualLayout>
                  <c:x val="-3.2085562848354742E-3"/>
                  <c:y val="6.5377275785542801E-3"/>
                </c:manualLayout>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accent1">
                        <a:lumMod val="75000"/>
                      </a:schemeClr>
                    </a:solidFill>
                    <a:latin typeface="+mn-lt"/>
                    <a:ea typeface="+mn-ea"/>
                    <a:cs typeface="+mn-cs"/>
                  </a:defRPr>
                </a:pPr>
                <a:endParaRPr lang="es-E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PqCLab!$C$40:$C$63</c:f>
              <c:strCache>
                <c:ptCount val="24"/>
                <c:pt idx="0">
                  <c:v>Arauca</c:v>
                </c:pt>
                <c:pt idx="1">
                  <c:v>Barranquilla</c:v>
                </c:pt>
                <c:pt idx="2">
                  <c:v>Cartagena</c:v>
                </c:pt>
                <c:pt idx="3">
                  <c:v>Tunja</c:v>
                </c:pt>
                <c:pt idx="4">
                  <c:v>Buga</c:v>
                </c:pt>
                <c:pt idx="5">
                  <c:v>Manizales</c:v>
                </c:pt>
                <c:pt idx="6">
                  <c:v>Florencia</c:v>
                </c:pt>
                <c:pt idx="7">
                  <c:v>Yopal</c:v>
                </c:pt>
                <c:pt idx="8">
                  <c:v>Popayán</c:v>
                </c:pt>
                <c:pt idx="9">
                  <c:v>Valledupar</c:v>
                </c:pt>
                <c:pt idx="10">
                  <c:v>Quibdó</c:v>
                </c:pt>
                <c:pt idx="11">
                  <c:v>Montería</c:v>
                </c:pt>
                <c:pt idx="12">
                  <c:v>Riohacha</c:v>
                </c:pt>
                <c:pt idx="13">
                  <c:v>Neiva</c:v>
                </c:pt>
                <c:pt idx="14">
                  <c:v>Villavicencio</c:v>
                </c:pt>
                <c:pt idx="15">
                  <c:v>Pasto</c:v>
                </c:pt>
                <c:pt idx="16">
                  <c:v>Cúcuta</c:v>
                </c:pt>
                <c:pt idx="17">
                  <c:v>Armenia</c:v>
                </c:pt>
                <c:pt idx="18">
                  <c:v>Pereira</c:v>
                </c:pt>
                <c:pt idx="19">
                  <c:v>Bucaramanga</c:v>
                </c:pt>
                <c:pt idx="20">
                  <c:v>Sincelejo</c:v>
                </c:pt>
                <c:pt idx="21">
                  <c:v>Ibagué</c:v>
                </c:pt>
                <c:pt idx="22">
                  <c:v>Cali</c:v>
                </c:pt>
                <c:pt idx="23">
                  <c:v>Mocoa</c:v>
                </c:pt>
              </c:strCache>
            </c:strRef>
          </c:cat>
          <c:val>
            <c:numRef>
              <c:f>PqCLab!$D$40:$D$63</c:f>
              <c:numCache>
                <c:formatCode>0</c:formatCode>
                <c:ptCount val="24"/>
                <c:pt idx="0">
                  <c:v>344</c:v>
                </c:pt>
                <c:pt idx="1">
                  <c:v>950</c:v>
                </c:pt>
                <c:pt idx="2">
                  <c:v>781</c:v>
                </c:pt>
                <c:pt idx="3">
                  <c:v>571</c:v>
                </c:pt>
                <c:pt idx="4">
                  <c:v>506</c:v>
                </c:pt>
                <c:pt idx="5">
                  <c:v>862</c:v>
                </c:pt>
                <c:pt idx="6">
                  <c:v>382</c:v>
                </c:pt>
                <c:pt idx="7">
                  <c:v>576</c:v>
                </c:pt>
                <c:pt idx="8">
                  <c:v>679</c:v>
                </c:pt>
                <c:pt idx="9">
                  <c:v>955</c:v>
                </c:pt>
                <c:pt idx="10">
                  <c:v>237</c:v>
                </c:pt>
                <c:pt idx="11">
                  <c:v>563</c:v>
                </c:pt>
                <c:pt idx="12">
                  <c:v>243</c:v>
                </c:pt>
                <c:pt idx="13">
                  <c:v>926</c:v>
                </c:pt>
                <c:pt idx="14">
                  <c:v>810</c:v>
                </c:pt>
                <c:pt idx="15">
                  <c:v>637</c:v>
                </c:pt>
                <c:pt idx="16">
                  <c:v>904</c:v>
                </c:pt>
                <c:pt idx="17">
                  <c:v>448</c:v>
                </c:pt>
                <c:pt idx="18">
                  <c:v>739</c:v>
                </c:pt>
                <c:pt idx="19">
                  <c:v>949</c:v>
                </c:pt>
                <c:pt idx="20">
                  <c:v>775</c:v>
                </c:pt>
                <c:pt idx="21">
                  <c:v>732</c:v>
                </c:pt>
                <c:pt idx="22">
                  <c:v>822</c:v>
                </c:pt>
                <c:pt idx="23">
                  <c:v>158</c:v>
                </c:pt>
              </c:numCache>
            </c:numRef>
          </c:val>
        </c:ser>
        <c:ser>
          <c:idx val="1"/>
          <c:order val="1"/>
          <c:tx>
            <c:strRef>
              <c:f>PqCLab!$E$39</c:f>
              <c:strCache>
                <c:ptCount val="1"/>
                <c:pt idx="0">
                  <c:v>EGRESOS EFECTIVOS</c:v>
                </c:pt>
              </c:strCache>
            </c:strRef>
          </c:tx>
          <c:spPr>
            <a:solidFill>
              <a:schemeClr val="accent2"/>
            </a:solidFill>
            <a:ln>
              <a:noFill/>
            </a:ln>
            <a:effectLst/>
          </c:spPr>
          <c:invertIfNegative val="0"/>
          <c:dPt>
            <c:idx val="13"/>
            <c:invertIfNegative val="0"/>
            <c:bubble3D val="0"/>
            <c:spPr>
              <a:solidFill>
                <a:srgbClr val="FFC000"/>
              </a:solidFill>
              <a:ln>
                <a:noFill/>
              </a:ln>
              <a:effectLst/>
            </c:spPr>
          </c:dPt>
          <c:dLbls>
            <c:dLbl>
              <c:idx val="0"/>
              <c:layout>
                <c:manualLayout>
                  <c:x val="4.8128344272531237E-3"/>
                  <c:y val="6.5377275785544007E-3"/>
                </c:manualLayout>
              </c:layout>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3.2085562848354304E-3"/>
                  <c:y val="-2.9964238585599913E-17"/>
                </c:manualLayout>
              </c:layout>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6.4171125696708018E-3"/>
                  <c:y val="0"/>
                </c:manualLayout>
              </c:layout>
              <c:showLegendKey val="0"/>
              <c:showVal val="1"/>
              <c:showCatName val="0"/>
              <c:showSerName val="0"/>
              <c:showPercent val="0"/>
              <c:showBubbleSize val="0"/>
              <c:extLst>
                <c:ext xmlns:c15="http://schemas.microsoft.com/office/drawing/2012/chart" uri="{CE6537A1-D6FC-4f65-9D91-7224C49458BB}">
                  <c15:layout/>
                </c:ext>
              </c:extLst>
            </c:dLbl>
            <c:dLbl>
              <c:idx val="3"/>
              <c:layout>
                <c:manualLayout>
                  <c:x val="3.2085562848354157E-3"/>
                  <c:y val="1.3075455157108741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4"/>
              <c:layout>
                <c:manualLayout>
                  <c:x val="3.2085562848354157E-3"/>
                  <c:y val="6.53772757855434E-3"/>
                </c:manualLayout>
              </c:layout>
              <c:showLegendKey val="0"/>
              <c:showVal val="1"/>
              <c:showCatName val="0"/>
              <c:showSerName val="0"/>
              <c:showPercent val="0"/>
              <c:showBubbleSize val="0"/>
              <c:extLst>
                <c:ext xmlns:c15="http://schemas.microsoft.com/office/drawing/2012/chart" uri="{CE6537A1-D6FC-4f65-9D91-7224C49458BB}">
                  <c15:layout/>
                </c:ext>
              </c:extLst>
            </c:dLbl>
            <c:dLbl>
              <c:idx val="5"/>
              <c:layout>
                <c:manualLayout>
                  <c:x val="6.4171125696708313E-3"/>
                  <c:y val="6.5377275785544007E-3"/>
                </c:manualLayout>
              </c:layout>
              <c:showLegendKey val="0"/>
              <c:showVal val="1"/>
              <c:showCatName val="0"/>
              <c:showSerName val="0"/>
              <c:showPercent val="0"/>
              <c:showBubbleSize val="0"/>
              <c:extLst>
                <c:ext xmlns:c15="http://schemas.microsoft.com/office/drawing/2012/chart" uri="{CE6537A1-D6FC-4f65-9D91-7224C49458BB}">
                  <c15:layout/>
                </c:ext>
              </c:extLst>
            </c:dLbl>
            <c:dLbl>
              <c:idx val="6"/>
              <c:layout>
                <c:manualLayout>
                  <c:x val="1.6042781424177078E-3"/>
                  <c:y val="9.8065913678314805E-3"/>
                </c:manualLayout>
              </c:layout>
              <c:showLegendKey val="0"/>
              <c:showVal val="1"/>
              <c:showCatName val="0"/>
              <c:showSerName val="0"/>
              <c:showPercent val="0"/>
              <c:showBubbleSize val="0"/>
              <c:extLst>
                <c:ext xmlns:c15="http://schemas.microsoft.com/office/drawing/2012/chart" uri="{CE6537A1-D6FC-4f65-9D91-7224C49458BB}">
                  <c15:layout/>
                </c:ext>
              </c:extLst>
            </c:dLbl>
            <c:dLbl>
              <c:idx val="7"/>
              <c:layout>
                <c:manualLayout>
                  <c:x val="6.4171125696708313E-3"/>
                  <c:y val="-5.9928477171199826E-17"/>
                </c:manualLayout>
              </c:layout>
              <c:showLegendKey val="0"/>
              <c:showVal val="1"/>
              <c:showCatName val="0"/>
              <c:showSerName val="0"/>
              <c:showPercent val="0"/>
              <c:showBubbleSize val="0"/>
              <c:extLst>
                <c:ext xmlns:c15="http://schemas.microsoft.com/office/drawing/2012/chart" uri="{CE6537A1-D6FC-4f65-9D91-7224C49458BB}">
                  <c15:layout/>
                </c:ext>
              </c:extLst>
            </c:dLbl>
            <c:dLbl>
              <c:idx val="8"/>
              <c:layout>
                <c:manualLayout>
                  <c:x val="4.8128344272531237E-3"/>
                  <c:y val="9.8065913678316002E-3"/>
                </c:manualLayout>
              </c:layout>
              <c:showLegendKey val="0"/>
              <c:showVal val="1"/>
              <c:showCatName val="0"/>
              <c:showSerName val="0"/>
              <c:showPercent val="0"/>
              <c:showBubbleSize val="0"/>
              <c:extLst>
                <c:ext xmlns:c15="http://schemas.microsoft.com/office/drawing/2012/chart" uri="{CE6537A1-D6FC-4f65-9D91-7224C49458BB}">
                  <c15:layout/>
                </c:ext>
              </c:extLst>
            </c:dLbl>
            <c:dLbl>
              <c:idx val="9"/>
              <c:layout>
                <c:manualLayout>
                  <c:x val="3.2085562848354157E-3"/>
                  <c:y val="3.2688637892772003E-3"/>
                </c:manualLayout>
              </c:layout>
              <c:showLegendKey val="0"/>
              <c:showVal val="1"/>
              <c:showCatName val="0"/>
              <c:showSerName val="0"/>
              <c:showPercent val="0"/>
              <c:showBubbleSize val="0"/>
              <c:extLst>
                <c:ext xmlns:c15="http://schemas.microsoft.com/office/drawing/2012/chart" uri="{CE6537A1-D6FC-4f65-9D91-7224C49458BB}">
                  <c15:layout/>
                </c:ext>
              </c:extLst>
            </c:dLbl>
            <c:dLbl>
              <c:idx val="10"/>
              <c:layout>
                <c:manualLayout>
                  <c:x val="3.2085562848354157E-3"/>
                  <c:y val="6.5377275785544007E-3"/>
                </c:manualLayout>
              </c:layout>
              <c:showLegendKey val="0"/>
              <c:showVal val="1"/>
              <c:showCatName val="0"/>
              <c:showSerName val="0"/>
              <c:showPercent val="0"/>
              <c:showBubbleSize val="0"/>
              <c:extLst>
                <c:ext xmlns:c15="http://schemas.microsoft.com/office/drawing/2012/chart" uri="{CE6537A1-D6FC-4f65-9D91-7224C49458BB}">
                  <c15:layout/>
                </c:ext>
              </c:extLst>
            </c:dLbl>
            <c:dLbl>
              <c:idx val="11"/>
              <c:layout>
                <c:manualLayout>
                  <c:x val="6.4171125696707723E-3"/>
                  <c:y val="9.8065913678316002E-3"/>
                </c:manualLayout>
              </c:layout>
              <c:showLegendKey val="0"/>
              <c:showVal val="1"/>
              <c:showCatName val="0"/>
              <c:showSerName val="0"/>
              <c:showPercent val="0"/>
              <c:showBubbleSize val="0"/>
              <c:extLst>
                <c:ext xmlns:c15="http://schemas.microsoft.com/office/drawing/2012/chart" uri="{CE6537A1-D6FC-4f65-9D91-7224C49458BB}">
                  <c15:layout/>
                </c:ext>
              </c:extLst>
            </c:dLbl>
            <c:dLbl>
              <c:idx val="12"/>
              <c:layout>
                <c:manualLayout>
                  <c:x val="6.4171125696707134E-3"/>
                  <c:y val="9.8065913678316002E-3"/>
                </c:manualLayout>
              </c:layout>
              <c:showLegendKey val="0"/>
              <c:showVal val="1"/>
              <c:showCatName val="0"/>
              <c:showSerName val="0"/>
              <c:showPercent val="0"/>
              <c:showBubbleSize val="0"/>
              <c:extLst>
                <c:ext xmlns:c15="http://schemas.microsoft.com/office/drawing/2012/chart" uri="{CE6537A1-D6FC-4f65-9D91-7224C49458BB}">
                  <c15:layout/>
                </c:ext>
              </c:extLst>
            </c:dLbl>
            <c:dLbl>
              <c:idx val="13"/>
              <c:layout>
                <c:manualLayout>
                  <c:x val="4.8128344272531237E-3"/>
                  <c:y val="6.5377275785544605E-3"/>
                </c:manualLayout>
              </c:layout>
              <c:showLegendKey val="0"/>
              <c:showVal val="1"/>
              <c:showCatName val="0"/>
              <c:showSerName val="0"/>
              <c:showPercent val="0"/>
              <c:showBubbleSize val="0"/>
              <c:extLst>
                <c:ext xmlns:c15="http://schemas.microsoft.com/office/drawing/2012/chart" uri="{CE6537A1-D6FC-4f65-9D91-7224C49458BB}">
                  <c15:layout/>
                </c:ext>
              </c:extLst>
            </c:dLbl>
            <c:dLbl>
              <c:idx val="14"/>
              <c:layout>
                <c:manualLayout>
                  <c:x val="3.2085562848354157E-3"/>
                  <c:y val="3.2688637892772003E-3"/>
                </c:manualLayout>
              </c:layout>
              <c:showLegendKey val="0"/>
              <c:showVal val="1"/>
              <c:showCatName val="0"/>
              <c:showSerName val="0"/>
              <c:showPercent val="0"/>
              <c:showBubbleSize val="0"/>
              <c:extLst>
                <c:ext xmlns:c15="http://schemas.microsoft.com/office/drawing/2012/chart" uri="{CE6537A1-D6FC-4f65-9D91-7224C49458BB}">
                  <c15:layout/>
                </c:ext>
              </c:extLst>
            </c:dLbl>
            <c:dLbl>
              <c:idx val="15"/>
              <c:layout>
                <c:manualLayout>
                  <c:x val="6.4171125696708313E-3"/>
                  <c:y val="9.8065913678316002E-3"/>
                </c:manualLayout>
              </c:layout>
              <c:showLegendKey val="0"/>
              <c:showVal val="1"/>
              <c:showCatName val="0"/>
              <c:showSerName val="0"/>
              <c:showPercent val="0"/>
              <c:showBubbleSize val="0"/>
              <c:extLst>
                <c:ext xmlns:c15="http://schemas.microsoft.com/office/drawing/2012/chart" uri="{CE6537A1-D6FC-4f65-9D91-7224C49458BB}">
                  <c15:layout/>
                </c:ext>
              </c:extLst>
            </c:dLbl>
            <c:dLbl>
              <c:idx val="16"/>
              <c:layout>
                <c:manualLayout>
                  <c:x val="4.8128344272531237E-3"/>
                  <c:y val="3.26886378927717E-3"/>
                </c:manualLayout>
              </c:layout>
              <c:showLegendKey val="0"/>
              <c:showVal val="1"/>
              <c:showCatName val="0"/>
              <c:showSerName val="0"/>
              <c:showPercent val="0"/>
              <c:showBubbleSize val="0"/>
              <c:extLst>
                <c:ext xmlns:c15="http://schemas.microsoft.com/office/drawing/2012/chart" uri="{CE6537A1-D6FC-4f65-9D91-7224C49458BB}">
                  <c15:layout/>
                </c:ext>
              </c:extLst>
            </c:dLbl>
            <c:dLbl>
              <c:idx val="17"/>
              <c:layout>
                <c:manualLayout>
                  <c:x val="3.2085562848354157E-3"/>
                  <c:y val="1.3075455157108741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18"/>
              <c:layout>
                <c:manualLayout>
                  <c:x val="3.2085562848352981E-3"/>
                  <c:y val="3.2688637892772003E-3"/>
                </c:manualLayout>
              </c:layout>
              <c:showLegendKey val="0"/>
              <c:showVal val="1"/>
              <c:showCatName val="0"/>
              <c:showSerName val="0"/>
              <c:showPercent val="0"/>
              <c:showBubbleSize val="0"/>
              <c:extLst>
                <c:ext xmlns:c15="http://schemas.microsoft.com/office/drawing/2012/chart" uri="{CE6537A1-D6FC-4f65-9D91-7224C49458BB}">
                  <c15:layout/>
                </c:ext>
              </c:extLst>
            </c:dLbl>
            <c:dLbl>
              <c:idx val="19"/>
              <c:layout>
                <c:manualLayout>
                  <c:x val="4.8128344272531237E-3"/>
                  <c:y val="6.5377275785544605E-3"/>
                </c:manualLayout>
              </c:layout>
              <c:showLegendKey val="0"/>
              <c:showVal val="1"/>
              <c:showCatName val="0"/>
              <c:showSerName val="0"/>
              <c:showPercent val="0"/>
              <c:showBubbleSize val="0"/>
              <c:extLst>
                <c:ext xmlns:c15="http://schemas.microsoft.com/office/drawing/2012/chart" uri="{CE6537A1-D6FC-4f65-9D91-7224C49458BB}">
                  <c15:layout/>
                </c:ext>
              </c:extLst>
            </c:dLbl>
            <c:dLbl>
              <c:idx val="20"/>
              <c:layout>
                <c:manualLayout>
                  <c:x val="3.2085562848352981E-3"/>
                  <c:y val="9.8065913678316002E-3"/>
                </c:manualLayout>
              </c:layout>
              <c:showLegendKey val="0"/>
              <c:showVal val="1"/>
              <c:showCatName val="0"/>
              <c:showSerName val="0"/>
              <c:showPercent val="0"/>
              <c:showBubbleSize val="0"/>
              <c:extLst>
                <c:ext xmlns:c15="http://schemas.microsoft.com/office/drawing/2012/chart" uri="{CE6537A1-D6FC-4f65-9D91-7224C49458BB}">
                  <c15:layout/>
                </c:ext>
              </c:extLst>
            </c:dLbl>
            <c:dLbl>
              <c:idx val="21"/>
              <c:layout>
                <c:manualLayout>
                  <c:x val="8.021390712088421E-3"/>
                  <c:y val="1.3075455157108741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22"/>
              <c:layout>
                <c:manualLayout>
                  <c:x val="4.8128344272530058E-3"/>
                  <c:y val="1.634431894638597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23"/>
              <c:layout>
                <c:manualLayout>
                  <c:x val="4.8128344272530058E-3"/>
                  <c:y val="6.5377275785544007E-3"/>
                </c:manualLayout>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rgbClr val="FF0000"/>
                    </a:solidFill>
                    <a:latin typeface="+mn-lt"/>
                    <a:ea typeface="+mn-ea"/>
                    <a:cs typeface="+mn-cs"/>
                  </a:defRPr>
                </a:pPr>
                <a:endParaRPr lang="es-E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PqCLab!$C$40:$C$63</c:f>
              <c:strCache>
                <c:ptCount val="24"/>
                <c:pt idx="0">
                  <c:v>Arauca</c:v>
                </c:pt>
                <c:pt idx="1">
                  <c:v>Barranquilla</c:v>
                </c:pt>
                <c:pt idx="2">
                  <c:v>Cartagena</c:v>
                </c:pt>
                <c:pt idx="3">
                  <c:v>Tunja</c:v>
                </c:pt>
                <c:pt idx="4">
                  <c:v>Buga</c:v>
                </c:pt>
                <c:pt idx="5">
                  <c:v>Manizales</c:v>
                </c:pt>
                <c:pt idx="6">
                  <c:v>Florencia</c:v>
                </c:pt>
                <c:pt idx="7">
                  <c:v>Yopal</c:v>
                </c:pt>
                <c:pt idx="8">
                  <c:v>Popayán</c:v>
                </c:pt>
                <c:pt idx="9">
                  <c:v>Valledupar</c:v>
                </c:pt>
                <c:pt idx="10">
                  <c:v>Quibdó</c:v>
                </c:pt>
                <c:pt idx="11">
                  <c:v>Montería</c:v>
                </c:pt>
                <c:pt idx="12">
                  <c:v>Riohacha</c:v>
                </c:pt>
                <c:pt idx="13">
                  <c:v>Neiva</c:v>
                </c:pt>
                <c:pt idx="14">
                  <c:v>Villavicencio</c:v>
                </c:pt>
                <c:pt idx="15">
                  <c:v>Pasto</c:v>
                </c:pt>
                <c:pt idx="16">
                  <c:v>Cúcuta</c:v>
                </c:pt>
                <c:pt idx="17">
                  <c:v>Armenia</c:v>
                </c:pt>
                <c:pt idx="18">
                  <c:v>Pereira</c:v>
                </c:pt>
                <c:pt idx="19">
                  <c:v>Bucaramanga</c:v>
                </c:pt>
                <c:pt idx="20">
                  <c:v>Sincelejo</c:v>
                </c:pt>
                <c:pt idx="21">
                  <c:v>Ibagué</c:v>
                </c:pt>
                <c:pt idx="22">
                  <c:v>Cali</c:v>
                </c:pt>
                <c:pt idx="23">
                  <c:v>Mocoa</c:v>
                </c:pt>
              </c:strCache>
            </c:strRef>
          </c:cat>
          <c:val>
            <c:numRef>
              <c:f>PqCLab!$E$40:$E$63</c:f>
              <c:numCache>
                <c:formatCode>0</c:formatCode>
                <c:ptCount val="24"/>
                <c:pt idx="0">
                  <c:v>298</c:v>
                </c:pt>
                <c:pt idx="1">
                  <c:v>798</c:v>
                </c:pt>
                <c:pt idx="2">
                  <c:v>591</c:v>
                </c:pt>
                <c:pt idx="3">
                  <c:v>436</c:v>
                </c:pt>
                <c:pt idx="4">
                  <c:v>458</c:v>
                </c:pt>
                <c:pt idx="5">
                  <c:v>579</c:v>
                </c:pt>
                <c:pt idx="6">
                  <c:v>329</c:v>
                </c:pt>
                <c:pt idx="7">
                  <c:v>461</c:v>
                </c:pt>
                <c:pt idx="8">
                  <c:v>649</c:v>
                </c:pt>
                <c:pt idx="9">
                  <c:v>575</c:v>
                </c:pt>
                <c:pt idx="10">
                  <c:v>236</c:v>
                </c:pt>
                <c:pt idx="11">
                  <c:v>558</c:v>
                </c:pt>
                <c:pt idx="12">
                  <c:v>154</c:v>
                </c:pt>
                <c:pt idx="13">
                  <c:v>653</c:v>
                </c:pt>
                <c:pt idx="14">
                  <c:v>440</c:v>
                </c:pt>
                <c:pt idx="15">
                  <c:v>421</c:v>
                </c:pt>
                <c:pt idx="16">
                  <c:v>761</c:v>
                </c:pt>
                <c:pt idx="17">
                  <c:v>432</c:v>
                </c:pt>
                <c:pt idx="18">
                  <c:v>587</c:v>
                </c:pt>
                <c:pt idx="19">
                  <c:v>690</c:v>
                </c:pt>
                <c:pt idx="20">
                  <c:v>716</c:v>
                </c:pt>
                <c:pt idx="21">
                  <c:v>694</c:v>
                </c:pt>
                <c:pt idx="22">
                  <c:v>792</c:v>
                </c:pt>
                <c:pt idx="23">
                  <c:v>116</c:v>
                </c:pt>
              </c:numCache>
            </c:numRef>
          </c:val>
        </c:ser>
        <c:dLbls>
          <c:showLegendKey val="0"/>
          <c:showVal val="0"/>
          <c:showCatName val="0"/>
          <c:showSerName val="0"/>
          <c:showPercent val="0"/>
          <c:showBubbleSize val="0"/>
        </c:dLbls>
        <c:gapWidth val="100"/>
        <c:overlap val="-5"/>
        <c:axId val="140260864"/>
        <c:axId val="136911040"/>
      </c:barChart>
      <c:catAx>
        <c:axId val="14026086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ES"/>
          </a:p>
        </c:txPr>
        <c:crossAx val="136911040"/>
        <c:crosses val="autoZero"/>
        <c:auto val="1"/>
        <c:lblAlgn val="ctr"/>
        <c:lblOffset val="100"/>
        <c:noMultiLvlLbl val="0"/>
      </c:catAx>
      <c:valAx>
        <c:axId val="136911040"/>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ES"/>
          </a:p>
        </c:txPr>
        <c:crossAx val="140260864"/>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ES"/>
        </a:p>
      </c:txPr>
    </c:legend>
    <c:plotVisOnly val="1"/>
    <c:dispBlanksAs val="gap"/>
    <c:showDLblsOverMax val="0"/>
  </c:chart>
  <c:spPr>
    <a:noFill/>
    <a:ln>
      <a:noFill/>
    </a:ln>
    <a:effectLst/>
  </c:spPr>
  <c:txPr>
    <a:bodyPr/>
    <a:lstStyle/>
    <a:p>
      <a:pPr>
        <a:defRPr/>
      </a:pPr>
      <a:endParaRPr lang="es-E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6063610766309583E-2"/>
          <c:y val="2.0480519478731748E-2"/>
          <c:w val="0.8000075005860382"/>
          <c:h val="0.92887818632798669"/>
        </c:manualLayout>
      </c:layout>
      <c:barChart>
        <c:barDir val="col"/>
        <c:grouping val="percentStacked"/>
        <c:varyColors val="0"/>
        <c:ser>
          <c:idx val="0"/>
          <c:order val="0"/>
          <c:tx>
            <c:strRef>
              <c:f>'2018'!$A$50</c:f>
              <c:strCache>
                <c:ptCount val="1"/>
                <c:pt idx="0">
                  <c:v>Defensor</c:v>
                </c:pt>
              </c:strCache>
            </c:strRef>
          </c:tx>
          <c:spPr>
            <a:solidFill>
              <a:srgbClr val="FF0000"/>
            </a:solidFill>
          </c:spPr>
          <c:invertIfNegative val="0"/>
          <c:cat>
            <c:strRef>
              <c:f>'2018'!$B$49:$J$49</c:f>
              <c:strCache>
                <c:ptCount val="6"/>
                <c:pt idx="0">
                  <c:v>SPA Municipales Garantías</c:v>
                </c:pt>
                <c:pt idx="1">
                  <c:v>SPA Municipales Conocimiento</c:v>
                </c:pt>
                <c:pt idx="2">
                  <c:v>SPA Circuito</c:v>
                </c:pt>
                <c:pt idx="3">
                  <c:v>SPA Especializados</c:v>
                </c:pt>
                <c:pt idx="4">
                  <c:v>SRPA Circuito</c:v>
                </c:pt>
                <c:pt idx="5">
                  <c:v>SRPA Garantías</c:v>
                </c:pt>
              </c:strCache>
            </c:strRef>
          </c:cat>
          <c:val>
            <c:numRef>
              <c:f>'2018'!$B$50:$J$50</c:f>
              <c:numCache>
                <c:formatCode>General</c:formatCode>
                <c:ptCount val="6"/>
                <c:pt idx="0">
                  <c:v>486</c:v>
                </c:pt>
                <c:pt idx="1">
                  <c:v>783</c:v>
                </c:pt>
                <c:pt idx="2">
                  <c:v>214</c:v>
                </c:pt>
                <c:pt idx="3">
                  <c:v>30</c:v>
                </c:pt>
                <c:pt idx="4">
                  <c:v>45</c:v>
                </c:pt>
                <c:pt idx="5">
                  <c:v>8</c:v>
                </c:pt>
              </c:numCache>
            </c:numRef>
          </c:val>
        </c:ser>
        <c:ser>
          <c:idx val="1"/>
          <c:order val="1"/>
          <c:tx>
            <c:strRef>
              <c:f>'2018'!$A$51</c:f>
              <c:strCache>
                <c:ptCount val="1"/>
                <c:pt idx="0">
                  <c:v>Fiscalía</c:v>
                </c:pt>
              </c:strCache>
            </c:strRef>
          </c:tx>
          <c:spPr>
            <a:solidFill>
              <a:srgbClr val="FFC000"/>
            </a:solidFill>
          </c:spPr>
          <c:invertIfNegative val="0"/>
          <c:cat>
            <c:strRef>
              <c:f>'2018'!$B$49:$J$49</c:f>
              <c:strCache>
                <c:ptCount val="6"/>
                <c:pt idx="0">
                  <c:v>SPA Municipales Garantías</c:v>
                </c:pt>
                <c:pt idx="1">
                  <c:v>SPA Municipales Conocimiento</c:v>
                </c:pt>
                <c:pt idx="2">
                  <c:v>SPA Circuito</c:v>
                </c:pt>
                <c:pt idx="3">
                  <c:v>SPA Especializados</c:v>
                </c:pt>
                <c:pt idx="4">
                  <c:v>SRPA Circuito</c:v>
                </c:pt>
                <c:pt idx="5">
                  <c:v>SRPA Garantías</c:v>
                </c:pt>
              </c:strCache>
            </c:strRef>
          </c:cat>
          <c:val>
            <c:numRef>
              <c:f>'2018'!$B$51:$J$51</c:f>
              <c:numCache>
                <c:formatCode>General</c:formatCode>
                <c:ptCount val="6"/>
                <c:pt idx="0">
                  <c:v>286</c:v>
                </c:pt>
                <c:pt idx="1">
                  <c:v>329</c:v>
                </c:pt>
                <c:pt idx="2">
                  <c:v>86</c:v>
                </c:pt>
                <c:pt idx="3">
                  <c:v>13</c:v>
                </c:pt>
                <c:pt idx="4">
                  <c:v>111</c:v>
                </c:pt>
                <c:pt idx="5">
                  <c:v>76</c:v>
                </c:pt>
              </c:numCache>
            </c:numRef>
          </c:val>
        </c:ser>
        <c:ser>
          <c:idx val="2"/>
          <c:order val="2"/>
          <c:tx>
            <c:strRef>
              <c:f>'2018'!$A$52</c:f>
              <c:strCache>
                <c:ptCount val="1"/>
                <c:pt idx="0">
                  <c:v>Acusado</c:v>
                </c:pt>
              </c:strCache>
            </c:strRef>
          </c:tx>
          <c:spPr>
            <a:solidFill>
              <a:srgbClr val="00B050"/>
            </a:solidFill>
          </c:spPr>
          <c:invertIfNegative val="0"/>
          <c:cat>
            <c:strRef>
              <c:f>'2018'!$B$49:$J$49</c:f>
              <c:strCache>
                <c:ptCount val="6"/>
                <c:pt idx="0">
                  <c:v>SPA Municipales Garantías</c:v>
                </c:pt>
                <c:pt idx="1">
                  <c:v>SPA Municipales Conocimiento</c:v>
                </c:pt>
                <c:pt idx="2">
                  <c:v>SPA Circuito</c:v>
                </c:pt>
                <c:pt idx="3">
                  <c:v>SPA Especializados</c:v>
                </c:pt>
                <c:pt idx="4">
                  <c:v>SRPA Circuito</c:v>
                </c:pt>
                <c:pt idx="5">
                  <c:v>SRPA Garantías</c:v>
                </c:pt>
              </c:strCache>
            </c:strRef>
          </c:cat>
          <c:val>
            <c:numRef>
              <c:f>'2018'!$B$52:$J$52</c:f>
              <c:numCache>
                <c:formatCode>General</c:formatCode>
                <c:ptCount val="6"/>
                <c:pt idx="0">
                  <c:v>156</c:v>
                </c:pt>
                <c:pt idx="1">
                  <c:v>89</c:v>
                </c:pt>
                <c:pt idx="2">
                  <c:v>16</c:v>
                </c:pt>
                <c:pt idx="4">
                  <c:v>21</c:v>
                </c:pt>
                <c:pt idx="5">
                  <c:v>9</c:v>
                </c:pt>
              </c:numCache>
            </c:numRef>
          </c:val>
        </c:ser>
        <c:ser>
          <c:idx val="3"/>
          <c:order val="3"/>
          <c:tx>
            <c:strRef>
              <c:f>'2018'!$A$53</c:f>
              <c:strCache>
                <c:ptCount val="1"/>
                <c:pt idx="0">
                  <c:v>INPEC</c:v>
                </c:pt>
              </c:strCache>
            </c:strRef>
          </c:tx>
          <c:spPr>
            <a:solidFill>
              <a:schemeClr val="bg2">
                <a:lumMod val="90000"/>
              </a:schemeClr>
            </a:solidFill>
          </c:spPr>
          <c:invertIfNegative val="0"/>
          <c:cat>
            <c:strRef>
              <c:f>'2018'!$B$49:$J$49</c:f>
              <c:strCache>
                <c:ptCount val="6"/>
                <c:pt idx="0">
                  <c:v>SPA Municipales Garantías</c:v>
                </c:pt>
                <c:pt idx="1">
                  <c:v>SPA Municipales Conocimiento</c:v>
                </c:pt>
                <c:pt idx="2">
                  <c:v>SPA Circuito</c:v>
                </c:pt>
                <c:pt idx="3">
                  <c:v>SPA Especializados</c:v>
                </c:pt>
                <c:pt idx="4">
                  <c:v>SRPA Circuito</c:v>
                </c:pt>
                <c:pt idx="5">
                  <c:v>SRPA Garantías</c:v>
                </c:pt>
              </c:strCache>
            </c:strRef>
          </c:cat>
          <c:val>
            <c:numRef>
              <c:f>'2018'!$B$53:$J$53</c:f>
              <c:numCache>
                <c:formatCode>General</c:formatCode>
                <c:ptCount val="6"/>
                <c:pt idx="0">
                  <c:v>20</c:v>
                </c:pt>
                <c:pt idx="1">
                  <c:v>40</c:v>
                </c:pt>
                <c:pt idx="2">
                  <c:v>19</c:v>
                </c:pt>
                <c:pt idx="3">
                  <c:v>1</c:v>
                </c:pt>
              </c:numCache>
            </c:numRef>
          </c:val>
        </c:ser>
        <c:ser>
          <c:idx val="4"/>
          <c:order val="4"/>
          <c:tx>
            <c:strRef>
              <c:f>'2018'!$A$54</c:f>
              <c:strCache>
                <c:ptCount val="1"/>
                <c:pt idx="0">
                  <c:v>Juez</c:v>
                </c:pt>
              </c:strCache>
            </c:strRef>
          </c:tx>
          <c:spPr>
            <a:solidFill>
              <a:schemeClr val="tx2">
                <a:lumMod val="60000"/>
                <a:lumOff val="40000"/>
              </a:schemeClr>
            </a:solidFill>
          </c:spPr>
          <c:invertIfNegative val="0"/>
          <c:cat>
            <c:strRef>
              <c:f>'2018'!$B$49:$J$49</c:f>
              <c:strCache>
                <c:ptCount val="6"/>
                <c:pt idx="0">
                  <c:v>SPA Municipales Garantías</c:v>
                </c:pt>
                <c:pt idx="1">
                  <c:v>SPA Municipales Conocimiento</c:v>
                </c:pt>
                <c:pt idx="2">
                  <c:v>SPA Circuito</c:v>
                </c:pt>
                <c:pt idx="3">
                  <c:v>SPA Especializados</c:v>
                </c:pt>
                <c:pt idx="4">
                  <c:v>SRPA Circuito</c:v>
                </c:pt>
                <c:pt idx="5">
                  <c:v>SRPA Garantías</c:v>
                </c:pt>
              </c:strCache>
            </c:strRef>
          </c:cat>
          <c:val>
            <c:numRef>
              <c:f>'2018'!$B$54:$J$54</c:f>
              <c:numCache>
                <c:formatCode>General</c:formatCode>
                <c:ptCount val="6"/>
                <c:pt idx="0">
                  <c:v>434</c:v>
                </c:pt>
                <c:pt idx="1">
                  <c:v>218</c:v>
                </c:pt>
                <c:pt idx="2">
                  <c:v>26</c:v>
                </c:pt>
                <c:pt idx="3">
                  <c:v>4</c:v>
                </c:pt>
                <c:pt idx="4">
                  <c:v>52</c:v>
                </c:pt>
                <c:pt idx="5">
                  <c:v>26</c:v>
                </c:pt>
              </c:numCache>
            </c:numRef>
          </c:val>
        </c:ser>
        <c:ser>
          <c:idx val="5"/>
          <c:order val="5"/>
          <c:tx>
            <c:strRef>
              <c:f>'2018'!$A$55</c:f>
              <c:strCache>
                <c:ptCount val="1"/>
                <c:pt idx="0">
                  <c:v>ICBF</c:v>
                </c:pt>
              </c:strCache>
            </c:strRef>
          </c:tx>
          <c:invertIfNegative val="0"/>
          <c:cat>
            <c:strRef>
              <c:f>'2018'!$B$49:$J$49</c:f>
              <c:strCache>
                <c:ptCount val="6"/>
                <c:pt idx="0">
                  <c:v>SPA Municipales Garantías</c:v>
                </c:pt>
                <c:pt idx="1">
                  <c:v>SPA Municipales Conocimiento</c:v>
                </c:pt>
                <c:pt idx="2">
                  <c:v>SPA Circuito</c:v>
                </c:pt>
                <c:pt idx="3">
                  <c:v>SPA Especializados</c:v>
                </c:pt>
                <c:pt idx="4">
                  <c:v>SRPA Circuito</c:v>
                </c:pt>
                <c:pt idx="5">
                  <c:v>SRPA Garantías</c:v>
                </c:pt>
              </c:strCache>
            </c:strRef>
          </c:cat>
          <c:val>
            <c:numRef>
              <c:f>'2018'!$B$55:$J$55</c:f>
              <c:numCache>
                <c:formatCode>General</c:formatCode>
                <c:ptCount val="6"/>
                <c:pt idx="0">
                  <c:v>20</c:v>
                </c:pt>
                <c:pt idx="4">
                  <c:v>15</c:v>
                </c:pt>
                <c:pt idx="5">
                  <c:v>8</c:v>
                </c:pt>
              </c:numCache>
            </c:numRef>
          </c:val>
        </c:ser>
        <c:ser>
          <c:idx val="6"/>
          <c:order val="6"/>
          <c:tx>
            <c:strRef>
              <c:f>'2018'!$A$56</c:f>
              <c:strCache>
                <c:ptCount val="1"/>
                <c:pt idx="0">
                  <c:v>Víctima o apoderado</c:v>
                </c:pt>
              </c:strCache>
            </c:strRef>
          </c:tx>
          <c:spPr>
            <a:solidFill>
              <a:srgbClr val="C00000"/>
            </a:solidFill>
          </c:spPr>
          <c:invertIfNegative val="0"/>
          <c:dLbls>
            <c:dLbl>
              <c:idx val="0"/>
              <c:layout>
                <c:manualLayout>
                  <c:x val="-9.0718969075794052E-3"/>
                  <c:y val="-1.7991183621362872E-2"/>
                </c:manualLayout>
              </c:layout>
              <c:showLegendKey val="0"/>
              <c:showVal val="1"/>
              <c:showCatName val="0"/>
              <c:showSerName val="0"/>
              <c:showPercent val="0"/>
              <c:showBubbleSize val="0"/>
            </c:dLbl>
            <c:showLegendKey val="0"/>
            <c:showVal val="1"/>
            <c:showCatName val="0"/>
            <c:showSerName val="0"/>
            <c:showPercent val="0"/>
            <c:showBubbleSize val="0"/>
            <c:showLeaderLines val="0"/>
          </c:dLbls>
          <c:cat>
            <c:strRef>
              <c:f>'2018'!$B$49:$J$49</c:f>
              <c:strCache>
                <c:ptCount val="6"/>
                <c:pt idx="0">
                  <c:v>SPA Municipales Garantías</c:v>
                </c:pt>
                <c:pt idx="1">
                  <c:v>SPA Municipales Conocimiento</c:v>
                </c:pt>
                <c:pt idx="2">
                  <c:v>SPA Circuito</c:v>
                </c:pt>
                <c:pt idx="3">
                  <c:v>SPA Especializados</c:v>
                </c:pt>
                <c:pt idx="4">
                  <c:v>SRPA Circuito</c:v>
                </c:pt>
                <c:pt idx="5">
                  <c:v>SRPA Garantías</c:v>
                </c:pt>
              </c:strCache>
            </c:strRef>
          </c:cat>
          <c:val>
            <c:numRef>
              <c:f>'2018'!$B$56:$J$56</c:f>
              <c:numCache>
                <c:formatCode>General</c:formatCode>
                <c:ptCount val="6"/>
                <c:pt idx="0">
                  <c:v>34</c:v>
                </c:pt>
                <c:pt idx="1">
                  <c:v>47</c:v>
                </c:pt>
                <c:pt idx="2">
                  <c:v>10</c:v>
                </c:pt>
                <c:pt idx="4">
                  <c:v>36</c:v>
                </c:pt>
                <c:pt idx="5">
                  <c:v>1</c:v>
                </c:pt>
              </c:numCache>
            </c:numRef>
          </c:val>
        </c:ser>
        <c:ser>
          <c:idx val="7"/>
          <c:order val="7"/>
          <c:tx>
            <c:strRef>
              <c:f>'2018'!$A$57</c:f>
              <c:strCache>
                <c:ptCount val="1"/>
                <c:pt idx="0">
                  <c:v>Centro de servicios</c:v>
                </c:pt>
              </c:strCache>
            </c:strRef>
          </c:tx>
          <c:invertIfNegative val="0"/>
          <c:dLbls>
            <c:dLbl>
              <c:idx val="5"/>
              <c:layout>
                <c:manualLayout>
                  <c:x val="1.4500547481300573E-2"/>
                  <c:y val="3.4964491081508069E-3"/>
                </c:manualLayout>
              </c:layout>
              <c:showLegendKey val="0"/>
              <c:showVal val="1"/>
              <c:showCatName val="0"/>
              <c:showSerName val="0"/>
              <c:showPercent val="0"/>
              <c:showBubbleSize val="0"/>
            </c:dLbl>
            <c:showLegendKey val="0"/>
            <c:showVal val="1"/>
            <c:showCatName val="0"/>
            <c:showSerName val="0"/>
            <c:showPercent val="0"/>
            <c:showBubbleSize val="0"/>
            <c:showLeaderLines val="0"/>
          </c:dLbls>
          <c:cat>
            <c:strRef>
              <c:f>'2018'!$B$49:$J$49</c:f>
              <c:strCache>
                <c:ptCount val="6"/>
                <c:pt idx="0">
                  <c:v>SPA Municipales Garantías</c:v>
                </c:pt>
                <c:pt idx="1">
                  <c:v>SPA Municipales Conocimiento</c:v>
                </c:pt>
                <c:pt idx="2">
                  <c:v>SPA Circuito</c:v>
                </c:pt>
                <c:pt idx="3">
                  <c:v>SPA Especializados</c:v>
                </c:pt>
                <c:pt idx="4">
                  <c:v>SRPA Circuito</c:v>
                </c:pt>
                <c:pt idx="5">
                  <c:v>SRPA Garantías</c:v>
                </c:pt>
              </c:strCache>
            </c:strRef>
          </c:cat>
          <c:val>
            <c:numRef>
              <c:f>'2018'!$B$57:$J$57</c:f>
              <c:numCache>
                <c:formatCode>General</c:formatCode>
                <c:ptCount val="6"/>
                <c:pt idx="0">
                  <c:v>260</c:v>
                </c:pt>
                <c:pt idx="3">
                  <c:v>8</c:v>
                </c:pt>
                <c:pt idx="4">
                  <c:v>43</c:v>
                </c:pt>
                <c:pt idx="5">
                  <c:v>1</c:v>
                </c:pt>
              </c:numCache>
            </c:numRef>
          </c:val>
        </c:ser>
        <c:ser>
          <c:idx val="8"/>
          <c:order val="8"/>
          <c:tx>
            <c:strRef>
              <c:f>'2018'!$A$58</c:f>
              <c:strCache>
                <c:ptCount val="1"/>
                <c:pt idx="0">
                  <c:v>Otros</c:v>
                </c:pt>
              </c:strCache>
            </c:strRef>
          </c:tx>
          <c:invertIfNegative val="0"/>
          <c:cat>
            <c:strRef>
              <c:f>'2018'!$B$49:$J$49</c:f>
              <c:strCache>
                <c:ptCount val="6"/>
                <c:pt idx="0">
                  <c:v>SPA Municipales Garantías</c:v>
                </c:pt>
                <c:pt idx="1">
                  <c:v>SPA Municipales Conocimiento</c:v>
                </c:pt>
                <c:pt idx="2">
                  <c:v>SPA Circuito</c:v>
                </c:pt>
                <c:pt idx="3">
                  <c:v>SPA Especializados</c:v>
                </c:pt>
                <c:pt idx="4">
                  <c:v>SRPA Circuito</c:v>
                </c:pt>
                <c:pt idx="5">
                  <c:v>SRPA Garantías</c:v>
                </c:pt>
              </c:strCache>
            </c:strRef>
          </c:cat>
          <c:val>
            <c:numRef>
              <c:f>'2018'!$B$58:$J$58</c:f>
              <c:numCache>
                <c:formatCode>General</c:formatCode>
                <c:ptCount val="6"/>
                <c:pt idx="0">
                  <c:v>66</c:v>
                </c:pt>
                <c:pt idx="1">
                  <c:v>115</c:v>
                </c:pt>
                <c:pt idx="2">
                  <c:v>32</c:v>
                </c:pt>
                <c:pt idx="4">
                  <c:v>58</c:v>
                </c:pt>
                <c:pt idx="5">
                  <c:v>5</c:v>
                </c:pt>
              </c:numCache>
            </c:numRef>
          </c:val>
        </c:ser>
        <c:dLbls>
          <c:showLegendKey val="0"/>
          <c:showVal val="1"/>
          <c:showCatName val="0"/>
          <c:showSerName val="0"/>
          <c:showPercent val="0"/>
          <c:showBubbleSize val="0"/>
        </c:dLbls>
        <c:gapWidth val="75"/>
        <c:overlap val="100"/>
        <c:axId val="135545856"/>
        <c:axId val="111440960"/>
      </c:barChart>
      <c:catAx>
        <c:axId val="135545856"/>
        <c:scaling>
          <c:orientation val="minMax"/>
        </c:scaling>
        <c:delete val="0"/>
        <c:axPos val="b"/>
        <c:majorTickMark val="none"/>
        <c:minorTickMark val="none"/>
        <c:tickLblPos val="nextTo"/>
        <c:txPr>
          <a:bodyPr/>
          <a:lstStyle/>
          <a:p>
            <a:pPr>
              <a:defRPr sz="1000"/>
            </a:pPr>
            <a:endParaRPr lang="es-ES"/>
          </a:p>
        </c:txPr>
        <c:crossAx val="111440960"/>
        <c:crosses val="autoZero"/>
        <c:auto val="1"/>
        <c:lblAlgn val="ctr"/>
        <c:lblOffset val="100"/>
        <c:noMultiLvlLbl val="0"/>
      </c:catAx>
      <c:valAx>
        <c:axId val="111440960"/>
        <c:scaling>
          <c:orientation val="minMax"/>
        </c:scaling>
        <c:delete val="0"/>
        <c:axPos val="l"/>
        <c:numFmt formatCode="0%" sourceLinked="1"/>
        <c:majorTickMark val="none"/>
        <c:minorTickMark val="none"/>
        <c:tickLblPos val="nextTo"/>
        <c:crossAx val="135545856"/>
        <c:crosses val="autoZero"/>
        <c:crossBetween val="between"/>
      </c:valAx>
    </c:plotArea>
    <c:legend>
      <c:legendPos val="b"/>
      <c:layout>
        <c:manualLayout>
          <c:xMode val="edge"/>
          <c:yMode val="edge"/>
          <c:x val="0.86883103098643233"/>
          <c:y val="1.6840347043781512E-2"/>
          <c:w val="0.11922664566502576"/>
          <c:h val="0.95071514936889434"/>
        </c:manualLayout>
      </c:layout>
      <c:overlay val="0"/>
      <c:txPr>
        <a:bodyPr/>
        <a:lstStyle/>
        <a:p>
          <a:pPr>
            <a:defRPr sz="900"/>
          </a:pPr>
          <a:endParaRPr lang="es-ES"/>
        </a:p>
      </c:txPr>
    </c:legend>
    <c:plotVisOnly val="1"/>
    <c:dispBlanksAs val="gap"/>
    <c:showDLblsOverMax val="0"/>
  </c:chart>
  <c:txPr>
    <a:bodyPr/>
    <a:lstStyle/>
    <a:p>
      <a:pPr>
        <a:defRPr sz="1050"/>
      </a:pPr>
      <a:endParaRPr lang="es-E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Discp.!$C$43</c:f>
              <c:strCache>
                <c:ptCount val="1"/>
                <c:pt idx="0">
                  <c:v>INGRESOS EFECTIVOS</c:v>
                </c:pt>
              </c:strCache>
            </c:strRef>
          </c:tx>
          <c:invertIfNegative val="0"/>
          <c:dPt>
            <c:idx val="10"/>
            <c:invertIfNegative val="0"/>
            <c:bubble3D val="0"/>
            <c:spPr>
              <a:solidFill>
                <a:srgbClr val="FFC000"/>
              </a:solidFill>
            </c:spPr>
          </c:dPt>
          <c:dLbls>
            <c:dLbl>
              <c:idx val="5"/>
              <c:layout>
                <c:manualLayout>
                  <c:x val="-7.432029119509403E-3"/>
                  <c:y val="3.004342813020585E-3"/>
                </c:manualLayout>
              </c:layout>
              <c:showLegendKey val="0"/>
              <c:showVal val="1"/>
              <c:showCatName val="0"/>
              <c:showSerName val="0"/>
              <c:showPercent val="0"/>
              <c:showBubbleSize val="0"/>
              <c:extLst>
                <c:ext xmlns:c15="http://schemas.microsoft.com/office/drawing/2012/chart" uri="{CE6537A1-D6FC-4f65-9D91-7224C49458BB}">
                  <c15:layout/>
                </c:ext>
              </c:extLst>
            </c:dLbl>
            <c:dLbl>
              <c:idx val="7"/>
              <c:layout>
                <c:manualLayout>
                  <c:x val="-3.3463463168057202E-3"/>
                  <c:y val="0"/>
                </c:manualLayout>
              </c:layout>
              <c:showLegendKey val="0"/>
              <c:showVal val="1"/>
              <c:showCatName val="0"/>
              <c:showSerName val="0"/>
              <c:showPercent val="0"/>
              <c:showBubbleSize val="0"/>
              <c:extLst>
                <c:ext xmlns:c15="http://schemas.microsoft.com/office/drawing/2012/chart" uri="{CE6537A1-D6FC-4f65-9D91-7224C49458BB}">
                  <c15:layout/>
                </c:ext>
              </c:extLst>
            </c:dLbl>
            <c:dLbl>
              <c:idx val="15"/>
              <c:layout>
                <c:manualLayout>
                  <c:x val="-5.0195194752087032E-3"/>
                  <c:y val="0"/>
                </c:manualLayout>
              </c:layout>
              <c:showLegendKey val="0"/>
              <c:showVal val="1"/>
              <c:showCatName val="0"/>
              <c:showSerName val="0"/>
              <c:showPercent val="0"/>
              <c:showBubbleSize val="0"/>
              <c:extLst>
                <c:ext xmlns:c15="http://schemas.microsoft.com/office/drawing/2012/chart" uri="{CE6537A1-D6FC-4f65-9D91-7224C49458BB}">
                  <c15:layout/>
                </c:ext>
              </c:extLst>
            </c:dLbl>
            <c:dLbl>
              <c:idx val="16"/>
              <c:layout>
                <c:manualLayout>
                  <c:x val="-3.3463463168057202E-3"/>
                  <c:y val="0"/>
                </c:manualLayout>
              </c:layout>
              <c:showLegendKey val="0"/>
              <c:showVal val="1"/>
              <c:showCatName val="0"/>
              <c:showSerName val="0"/>
              <c:showPercent val="0"/>
              <c:showBubbleSize val="0"/>
              <c:extLst>
                <c:ext xmlns:c15="http://schemas.microsoft.com/office/drawing/2012/chart" uri="{CE6537A1-D6FC-4f65-9D91-7224C49458BB}">
                  <c15:layout/>
                </c:ext>
              </c:extLst>
            </c:dLbl>
            <c:dLbl>
              <c:idx val="20"/>
              <c:layout>
                <c:manualLayout>
                  <c:x val="-5.01951947520858E-3"/>
                  <c:y val="0"/>
                </c:manualLayout>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wrap="square" lIns="38100" tIns="19050" rIns="38100" bIns="19050" anchor="ctr">
                <a:spAutoFit/>
              </a:bodyPr>
              <a:lstStyle/>
              <a:p>
                <a:pPr>
                  <a:defRPr sz="900">
                    <a:solidFill>
                      <a:schemeClr val="accent1">
                        <a:lumMod val="75000"/>
                      </a:schemeClr>
                    </a:solidFill>
                  </a:defRPr>
                </a:pPr>
                <a:endParaRPr lang="es-E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Discp.!$B$44:$B$64</c:f>
              <c:strCache>
                <c:ptCount val="21"/>
                <c:pt idx="0">
                  <c:v>Barranquilla</c:v>
                </c:pt>
                <c:pt idx="1">
                  <c:v>Cartagena</c:v>
                </c:pt>
                <c:pt idx="2">
                  <c:v>Tunja</c:v>
                </c:pt>
                <c:pt idx="3">
                  <c:v>Manizales</c:v>
                </c:pt>
                <c:pt idx="4">
                  <c:v>Florencia</c:v>
                </c:pt>
                <c:pt idx="5">
                  <c:v>Popayán</c:v>
                </c:pt>
                <c:pt idx="6">
                  <c:v>Valledupar</c:v>
                </c:pt>
                <c:pt idx="7">
                  <c:v>Quibdó</c:v>
                </c:pt>
                <c:pt idx="8">
                  <c:v>Montería</c:v>
                </c:pt>
                <c:pt idx="9">
                  <c:v>Riohacha</c:v>
                </c:pt>
                <c:pt idx="10">
                  <c:v>Neiva</c:v>
                </c:pt>
                <c:pt idx="11">
                  <c:v>S. Marta</c:v>
                </c:pt>
                <c:pt idx="12">
                  <c:v>Villavicencio</c:v>
                </c:pt>
                <c:pt idx="13">
                  <c:v>Pasto</c:v>
                </c:pt>
                <c:pt idx="14">
                  <c:v>Cúcuta</c:v>
                </c:pt>
                <c:pt idx="15">
                  <c:v>Armenia</c:v>
                </c:pt>
                <c:pt idx="16">
                  <c:v>Pereira</c:v>
                </c:pt>
                <c:pt idx="17">
                  <c:v>Bucaramanga</c:v>
                </c:pt>
                <c:pt idx="18">
                  <c:v>Sincelejo</c:v>
                </c:pt>
                <c:pt idx="19">
                  <c:v>Ibagué</c:v>
                </c:pt>
                <c:pt idx="20">
                  <c:v>Cali </c:v>
                </c:pt>
              </c:strCache>
            </c:strRef>
          </c:cat>
          <c:val>
            <c:numRef>
              <c:f>Discp.!$C$44:$C$64</c:f>
              <c:numCache>
                <c:formatCode>0</c:formatCode>
                <c:ptCount val="21"/>
                <c:pt idx="0">
                  <c:v>498</c:v>
                </c:pt>
                <c:pt idx="1">
                  <c:v>526</c:v>
                </c:pt>
                <c:pt idx="2">
                  <c:v>573</c:v>
                </c:pt>
                <c:pt idx="3">
                  <c:v>275</c:v>
                </c:pt>
                <c:pt idx="4">
                  <c:v>169</c:v>
                </c:pt>
                <c:pt idx="5">
                  <c:v>265</c:v>
                </c:pt>
                <c:pt idx="6">
                  <c:v>398</c:v>
                </c:pt>
                <c:pt idx="7">
                  <c:v>123</c:v>
                </c:pt>
                <c:pt idx="8">
                  <c:v>269</c:v>
                </c:pt>
                <c:pt idx="9">
                  <c:v>129</c:v>
                </c:pt>
                <c:pt idx="10">
                  <c:v>461</c:v>
                </c:pt>
                <c:pt idx="11">
                  <c:v>268</c:v>
                </c:pt>
                <c:pt idx="12">
                  <c:v>511</c:v>
                </c:pt>
                <c:pt idx="13">
                  <c:v>393</c:v>
                </c:pt>
                <c:pt idx="14">
                  <c:v>654</c:v>
                </c:pt>
                <c:pt idx="15">
                  <c:v>237</c:v>
                </c:pt>
                <c:pt idx="16">
                  <c:v>258</c:v>
                </c:pt>
                <c:pt idx="17">
                  <c:v>583</c:v>
                </c:pt>
                <c:pt idx="18">
                  <c:v>206</c:v>
                </c:pt>
                <c:pt idx="19">
                  <c:v>562</c:v>
                </c:pt>
                <c:pt idx="20">
                  <c:v>806</c:v>
                </c:pt>
              </c:numCache>
            </c:numRef>
          </c:val>
        </c:ser>
        <c:ser>
          <c:idx val="1"/>
          <c:order val="1"/>
          <c:tx>
            <c:strRef>
              <c:f>Discp.!$D$43</c:f>
              <c:strCache>
                <c:ptCount val="1"/>
                <c:pt idx="0">
                  <c:v>EGRESOS EFECTIVOS</c:v>
                </c:pt>
              </c:strCache>
            </c:strRef>
          </c:tx>
          <c:invertIfNegative val="0"/>
          <c:dPt>
            <c:idx val="10"/>
            <c:invertIfNegative val="0"/>
            <c:bubble3D val="0"/>
            <c:spPr>
              <a:solidFill>
                <a:srgbClr val="92D050"/>
              </a:solidFill>
            </c:spPr>
          </c:dPt>
          <c:dLbls>
            <c:dLbl>
              <c:idx val="0"/>
              <c:layout>
                <c:manualLayout>
                  <c:x val="5.4495905011778126E-3"/>
                  <c:y val="0"/>
                </c:manualLayout>
              </c:layout>
              <c:spPr>
                <a:noFill/>
                <a:ln>
                  <a:noFill/>
                </a:ln>
                <a:effectLst/>
              </c:spPr>
              <c:txPr>
                <a:bodyPr wrap="square" lIns="38100" tIns="19050" rIns="38100" bIns="19050" anchor="ctr">
                  <a:noAutofit/>
                </a:bodyPr>
                <a:lstStyle/>
                <a:p>
                  <a:pPr>
                    <a:defRPr sz="900">
                      <a:solidFill>
                        <a:srgbClr val="FF0000"/>
                      </a:solidFill>
                    </a:defRPr>
                  </a:pPr>
                  <a:endParaRPr lang="es-ES"/>
                </a:p>
              </c:txPr>
              <c:showLegendKey val="0"/>
              <c:showVal val="1"/>
              <c:showCatName val="0"/>
              <c:showSerName val="0"/>
              <c:showPercent val="0"/>
              <c:showBubbleSize val="0"/>
              <c:extLst>
                <c:ext xmlns:c15="http://schemas.microsoft.com/office/drawing/2012/chart" uri="{CE6537A1-D6FC-4f65-9D91-7224C49458BB}">
                  <c15:layout>
                    <c:manualLayout>
                      <c:w val="3.8528604843327131E-2"/>
                      <c:h val="3.8838111743209135E-2"/>
                    </c:manualLayout>
                  </c15:layout>
                </c:ext>
              </c:extLst>
            </c:dLbl>
            <c:dLbl>
              <c:idx val="1"/>
              <c:layout>
                <c:manualLayout>
                  <c:x val="3.3463463168057045E-3"/>
                  <c:y val="0"/>
                </c:manualLayout>
              </c:layout>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5.01951947520858E-3"/>
                  <c:y val="2.6041661326759078E-3"/>
                </c:manualLayout>
              </c:layout>
              <c:showLegendKey val="0"/>
              <c:showVal val="1"/>
              <c:showCatName val="0"/>
              <c:showSerName val="0"/>
              <c:showPercent val="0"/>
              <c:showBubbleSize val="0"/>
              <c:extLst>
                <c:ext xmlns:c15="http://schemas.microsoft.com/office/drawing/2012/chart" uri="{CE6537A1-D6FC-4f65-9D91-7224C49458BB}">
                  <c15:layout/>
                </c:ext>
              </c:extLst>
            </c:dLbl>
            <c:dLbl>
              <c:idx val="3"/>
              <c:layout>
                <c:manualLayout>
                  <c:x val="6.6926926336114403E-3"/>
                  <c:y val="1.0416664530703631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4"/>
              <c:layout>
                <c:manualLayout>
                  <c:x val="1.6731731584028601E-3"/>
                  <c:y val="7.8124983980277238E-3"/>
                </c:manualLayout>
              </c:layout>
              <c:showLegendKey val="0"/>
              <c:showVal val="1"/>
              <c:showCatName val="0"/>
              <c:showSerName val="0"/>
              <c:showPercent val="0"/>
              <c:showBubbleSize val="0"/>
              <c:extLst>
                <c:ext xmlns:c15="http://schemas.microsoft.com/office/drawing/2012/chart" uri="{CE6537A1-D6FC-4f65-9D91-7224C49458BB}">
                  <c15:layout/>
                </c:ext>
              </c:extLst>
            </c:dLbl>
            <c:dLbl>
              <c:idx val="6"/>
              <c:layout>
                <c:manualLayout>
                  <c:x val="5.0195194752085184E-3"/>
                  <c:y val="-9.5484988480714973E-17"/>
                </c:manualLayout>
              </c:layout>
              <c:showLegendKey val="0"/>
              <c:showVal val="1"/>
              <c:showCatName val="0"/>
              <c:showSerName val="0"/>
              <c:showPercent val="0"/>
              <c:showBubbleSize val="0"/>
              <c:extLst>
                <c:ext xmlns:c15="http://schemas.microsoft.com/office/drawing/2012/chart" uri="{CE6537A1-D6FC-4f65-9D91-7224C49458BB}">
                  <c15:layout/>
                </c:ext>
              </c:extLst>
            </c:dLbl>
            <c:dLbl>
              <c:idx val="7"/>
              <c:layout>
                <c:manualLayout>
                  <c:x val="3.3463463168056586E-3"/>
                  <c:y val="0"/>
                </c:manualLayout>
              </c:layout>
              <c:showLegendKey val="0"/>
              <c:showVal val="1"/>
              <c:showCatName val="0"/>
              <c:showSerName val="0"/>
              <c:showPercent val="0"/>
              <c:showBubbleSize val="0"/>
              <c:extLst>
                <c:ext xmlns:c15="http://schemas.microsoft.com/office/drawing/2012/chart" uri="{CE6537A1-D6FC-4f65-9D91-7224C49458BB}">
                  <c15:layout/>
                </c:ext>
              </c:extLst>
            </c:dLbl>
            <c:dLbl>
              <c:idx val="8"/>
              <c:layout>
                <c:manualLayout>
                  <c:x val="6.6926926336114403E-3"/>
                  <c:y val="-9.5484988480714973E-17"/>
                </c:manualLayout>
              </c:layout>
              <c:showLegendKey val="0"/>
              <c:showVal val="1"/>
              <c:showCatName val="0"/>
              <c:showSerName val="0"/>
              <c:showPercent val="0"/>
              <c:showBubbleSize val="0"/>
              <c:extLst>
                <c:ext xmlns:c15="http://schemas.microsoft.com/office/drawing/2012/chart" uri="{CE6537A1-D6FC-4f65-9D91-7224C49458BB}">
                  <c15:layout/>
                </c:ext>
              </c:extLst>
            </c:dLbl>
            <c:dLbl>
              <c:idx val="9"/>
              <c:layout>
                <c:manualLayout>
                  <c:x val="6.6926926336114403E-3"/>
                  <c:y val="0"/>
                </c:manualLayout>
              </c:layout>
              <c:showLegendKey val="0"/>
              <c:showVal val="1"/>
              <c:showCatName val="0"/>
              <c:showSerName val="0"/>
              <c:showPercent val="0"/>
              <c:showBubbleSize val="0"/>
              <c:extLst>
                <c:ext xmlns:c15="http://schemas.microsoft.com/office/drawing/2012/chart" uri="{CE6537A1-D6FC-4f65-9D91-7224C49458BB}">
                  <c15:layout/>
                </c:ext>
              </c:extLst>
            </c:dLbl>
            <c:dLbl>
              <c:idx val="10"/>
              <c:layout>
                <c:manualLayout>
                  <c:x val="7.266120668237017E-3"/>
                  <c:y val="0"/>
                </c:manualLayout>
              </c:layout>
              <c:showLegendKey val="0"/>
              <c:showVal val="1"/>
              <c:showCatName val="0"/>
              <c:showSerName val="0"/>
              <c:showPercent val="0"/>
              <c:showBubbleSize val="0"/>
              <c:extLst>
                <c:ext xmlns:c15="http://schemas.microsoft.com/office/drawing/2012/chart" uri="{CE6537A1-D6FC-4f65-9D91-7224C49458BB}">
                  <c15:layout/>
                </c:ext>
              </c:extLst>
            </c:dLbl>
            <c:dLbl>
              <c:idx val="11"/>
              <c:layout>
                <c:manualLayout>
                  <c:x val="5.01951947520858E-3"/>
                  <c:y val="0"/>
                </c:manualLayout>
              </c:layout>
              <c:showLegendKey val="0"/>
              <c:showVal val="1"/>
              <c:showCatName val="0"/>
              <c:showSerName val="0"/>
              <c:showPercent val="0"/>
              <c:showBubbleSize val="0"/>
              <c:extLst>
                <c:ext xmlns:c15="http://schemas.microsoft.com/office/drawing/2012/chart" uri="{CE6537A1-D6FC-4f65-9D91-7224C49458BB}">
                  <c15:layout/>
                </c:ext>
              </c:extLst>
            </c:dLbl>
            <c:dLbl>
              <c:idx val="12"/>
              <c:layout>
                <c:manualLayout>
                  <c:x val="6.6926926336114403E-3"/>
                  <c:y val="0"/>
                </c:manualLayout>
              </c:layout>
              <c:showLegendKey val="0"/>
              <c:showVal val="1"/>
              <c:showCatName val="0"/>
              <c:showSerName val="0"/>
              <c:showPercent val="0"/>
              <c:showBubbleSize val="0"/>
              <c:extLst>
                <c:ext xmlns:c15="http://schemas.microsoft.com/office/drawing/2012/chart" uri="{CE6537A1-D6FC-4f65-9D91-7224C49458BB}">
                  <c15:layout/>
                </c:ext>
              </c:extLst>
            </c:dLbl>
            <c:dLbl>
              <c:idx val="13"/>
              <c:layout>
                <c:manualLayout>
                  <c:x val="5.1628590339756917E-3"/>
                  <c:y val="5.4681337212651353E-3"/>
                </c:manualLayout>
              </c:layout>
              <c:showLegendKey val="0"/>
              <c:showVal val="1"/>
              <c:showCatName val="0"/>
              <c:showSerName val="0"/>
              <c:showPercent val="0"/>
              <c:showBubbleSize val="0"/>
              <c:extLst>
                <c:ext xmlns:c15="http://schemas.microsoft.com/office/drawing/2012/chart" uri="{CE6537A1-D6FC-4f65-9D91-7224C49458BB}">
                  <c15:layout/>
                </c:ext>
              </c:extLst>
            </c:dLbl>
            <c:dLbl>
              <c:idx val="14"/>
              <c:layout>
                <c:manualLayout>
                  <c:x val="5.4495905011778126E-3"/>
                  <c:y val="2.6666666666666666E-3"/>
                </c:manualLayout>
              </c:layout>
              <c:showLegendKey val="0"/>
              <c:showVal val="1"/>
              <c:showCatName val="0"/>
              <c:showSerName val="0"/>
              <c:showPercent val="0"/>
              <c:showBubbleSize val="0"/>
              <c:extLst>
                <c:ext xmlns:c15="http://schemas.microsoft.com/office/drawing/2012/chart" uri="{CE6537A1-D6FC-4f65-9D91-7224C49458BB}">
                  <c15:layout/>
                </c:ext>
              </c:extLst>
            </c:dLbl>
            <c:dLbl>
              <c:idx val="15"/>
              <c:layout>
                <c:manualLayout>
                  <c:x val="1.6731731584028601E-3"/>
                  <c:y val="5.2083322653517202E-3"/>
                </c:manualLayout>
              </c:layout>
              <c:showLegendKey val="0"/>
              <c:showVal val="1"/>
              <c:showCatName val="0"/>
              <c:showSerName val="0"/>
              <c:showPercent val="0"/>
              <c:showBubbleSize val="0"/>
              <c:extLst>
                <c:ext xmlns:c15="http://schemas.microsoft.com/office/drawing/2012/chart" uri="{CE6537A1-D6FC-4f65-9D91-7224C49458BB}">
                  <c15:layout/>
                </c:ext>
              </c:extLst>
            </c:dLbl>
            <c:dLbl>
              <c:idx val="16"/>
              <c:layout>
                <c:manualLayout>
                  <c:x val="3.3463463168057202E-3"/>
                  <c:y val="5.2083322653517202E-3"/>
                </c:manualLayout>
              </c:layout>
              <c:showLegendKey val="0"/>
              <c:showVal val="1"/>
              <c:showCatName val="0"/>
              <c:showSerName val="0"/>
              <c:showPercent val="0"/>
              <c:showBubbleSize val="0"/>
              <c:extLst>
                <c:ext xmlns:c15="http://schemas.microsoft.com/office/drawing/2012/chart" uri="{CE6537A1-D6FC-4f65-9D91-7224C49458BB}">
                  <c15:layout/>
                </c:ext>
              </c:extLst>
            </c:dLbl>
            <c:dLbl>
              <c:idx val="17"/>
              <c:layout>
                <c:manualLayout>
                  <c:x val="7.2661206682370829E-3"/>
                  <c:y val="0"/>
                </c:manualLayout>
              </c:layout>
              <c:showLegendKey val="0"/>
              <c:showVal val="1"/>
              <c:showCatName val="0"/>
              <c:showSerName val="0"/>
              <c:showPercent val="0"/>
              <c:showBubbleSize val="0"/>
              <c:extLst>
                <c:ext xmlns:c15="http://schemas.microsoft.com/office/drawing/2012/chart" uri="{CE6537A1-D6FC-4f65-9D91-7224C49458BB}">
                  <c15:layout/>
                </c:ext>
              </c:extLst>
            </c:dLbl>
            <c:dLbl>
              <c:idx val="18"/>
              <c:layout>
                <c:manualLayout>
                  <c:x val="1.6731731584027373E-3"/>
                  <c:y val="7.8124983980276284E-3"/>
                </c:manualLayout>
              </c:layout>
              <c:showLegendKey val="0"/>
              <c:showVal val="1"/>
              <c:showCatName val="0"/>
              <c:showSerName val="0"/>
              <c:showPercent val="0"/>
              <c:showBubbleSize val="0"/>
              <c:extLst>
                <c:ext xmlns:c15="http://schemas.microsoft.com/office/drawing/2012/chart" uri="{CE6537A1-D6FC-4f65-9D91-7224C49458BB}">
                  <c15:layout/>
                </c:ext>
              </c:extLst>
            </c:dLbl>
            <c:dLbl>
              <c:idx val="19"/>
              <c:layout>
                <c:manualLayout>
                  <c:x val="6.6926926336114403E-3"/>
                  <c:y val="5.2083322653517202E-3"/>
                </c:manualLayout>
              </c:layout>
              <c:showLegendKey val="0"/>
              <c:showVal val="1"/>
              <c:showCatName val="0"/>
              <c:showSerName val="0"/>
              <c:showPercent val="0"/>
              <c:showBubbleSize val="0"/>
              <c:extLst>
                <c:ext xmlns:c15="http://schemas.microsoft.com/office/drawing/2012/chart" uri="{CE6537A1-D6FC-4f65-9D91-7224C49458BB}">
                  <c15:layout/>
                </c:ext>
              </c:extLst>
            </c:dLbl>
            <c:dLbl>
              <c:idx val="20"/>
              <c:layout>
                <c:manualLayout>
                  <c:x val="5.4495905011778126E-3"/>
                  <c:y val="0"/>
                </c:manualLayout>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wrap="square" lIns="38100" tIns="19050" rIns="38100" bIns="19050" anchor="ctr">
                <a:spAutoFit/>
              </a:bodyPr>
              <a:lstStyle/>
              <a:p>
                <a:pPr>
                  <a:defRPr sz="900">
                    <a:solidFill>
                      <a:srgbClr val="FF0000"/>
                    </a:solidFill>
                  </a:defRPr>
                </a:pPr>
                <a:endParaRPr lang="es-E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Discp.!$B$44:$B$64</c:f>
              <c:strCache>
                <c:ptCount val="21"/>
                <c:pt idx="0">
                  <c:v>Barranquilla</c:v>
                </c:pt>
                <c:pt idx="1">
                  <c:v>Cartagena</c:v>
                </c:pt>
                <c:pt idx="2">
                  <c:v>Tunja</c:v>
                </c:pt>
                <c:pt idx="3">
                  <c:v>Manizales</c:v>
                </c:pt>
                <c:pt idx="4">
                  <c:v>Florencia</c:v>
                </c:pt>
                <c:pt idx="5">
                  <c:v>Popayán</c:v>
                </c:pt>
                <c:pt idx="6">
                  <c:v>Valledupar</c:v>
                </c:pt>
                <c:pt idx="7">
                  <c:v>Quibdó</c:v>
                </c:pt>
                <c:pt idx="8">
                  <c:v>Montería</c:v>
                </c:pt>
                <c:pt idx="9">
                  <c:v>Riohacha</c:v>
                </c:pt>
                <c:pt idx="10">
                  <c:v>Neiva</c:v>
                </c:pt>
                <c:pt idx="11">
                  <c:v>S. Marta</c:v>
                </c:pt>
                <c:pt idx="12">
                  <c:v>Villavicencio</c:v>
                </c:pt>
                <c:pt idx="13">
                  <c:v>Pasto</c:v>
                </c:pt>
                <c:pt idx="14">
                  <c:v>Cúcuta</c:v>
                </c:pt>
                <c:pt idx="15">
                  <c:v>Armenia</c:v>
                </c:pt>
                <c:pt idx="16">
                  <c:v>Pereira</c:v>
                </c:pt>
                <c:pt idx="17">
                  <c:v>Bucaramanga</c:v>
                </c:pt>
                <c:pt idx="18">
                  <c:v>Sincelejo</c:v>
                </c:pt>
                <c:pt idx="19">
                  <c:v>Ibagué</c:v>
                </c:pt>
                <c:pt idx="20">
                  <c:v>Cali </c:v>
                </c:pt>
              </c:strCache>
            </c:strRef>
          </c:cat>
          <c:val>
            <c:numRef>
              <c:f>Discp.!$D$44:$D$64</c:f>
              <c:numCache>
                <c:formatCode>0</c:formatCode>
                <c:ptCount val="21"/>
                <c:pt idx="0">
                  <c:v>441</c:v>
                </c:pt>
                <c:pt idx="1">
                  <c:v>276</c:v>
                </c:pt>
                <c:pt idx="2">
                  <c:v>246</c:v>
                </c:pt>
                <c:pt idx="3">
                  <c:v>245</c:v>
                </c:pt>
                <c:pt idx="4">
                  <c:v>148</c:v>
                </c:pt>
                <c:pt idx="5">
                  <c:v>361</c:v>
                </c:pt>
                <c:pt idx="6">
                  <c:v>324</c:v>
                </c:pt>
                <c:pt idx="7">
                  <c:v>109</c:v>
                </c:pt>
                <c:pt idx="8">
                  <c:v>188</c:v>
                </c:pt>
                <c:pt idx="9">
                  <c:v>69</c:v>
                </c:pt>
                <c:pt idx="10">
                  <c:v>399</c:v>
                </c:pt>
                <c:pt idx="11">
                  <c:v>163</c:v>
                </c:pt>
                <c:pt idx="12">
                  <c:v>244</c:v>
                </c:pt>
                <c:pt idx="13">
                  <c:v>372</c:v>
                </c:pt>
                <c:pt idx="14">
                  <c:v>538</c:v>
                </c:pt>
                <c:pt idx="15">
                  <c:v>234</c:v>
                </c:pt>
                <c:pt idx="16">
                  <c:v>250</c:v>
                </c:pt>
                <c:pt idx="17">
                  <c:v>506</c:v>
                </c:pt>
                <c:pt idx="18">
                  <c:v>194</c:v>
                </c:pt>
                <c:pt idx="19">
                  <c:v>261</c:v>
                </c:pt>
                <c:pt idx="20">
                  <c:v>843</c:v>
                </c:pt>
              </c:numCache>
            </c:numRef>
          </c:val>
        </c:ser>
        <c:dLbls>
          <c:showLegendKey val="0"/>
          <c:showVal val="1"/>
          <c:showCatName val="0"/>
          <c:showSerName val="0"/>
          <c:showPercent val="0"/>
          <c:showBubbleSize val="0"/>
        </c:dLbls>
        <c:gapWidth val="75"/>
        <c:axId val="135546880"/>
        <c:axId val="111442688"/>
      </c:barChart>
      <c:catAx>
        <c:axId val="135546880"/>
        <c:scaling>
          <c:orientation val="minMax"/>
        </c:scaling>
        <c:delete val="0"/>
        <c:axPos val="b"/>
        <c:numFmt formatCode="General" sourceLinked="0"/>
        <c:majorTickMark val="none"/>
        <c:minorTickMark val="none"/>
        <c:tickLblPos val="nextTo"/>
        <c:crossAx val="111442688"/>
        <c:crosses val="autoZero"/>
        <c:auto val="1"/>
        <c:lblAlgn val="ctr"/>
        <c:lblOffset val="100"/>
        <c:noMultiLvlLbl val="0"/>
      </c:catAx>
      <c:valAx>
        <c:axId val="111442688"/>
        <c:scaling>
          <c:orientation val="minMax"/>
        </c:scaling>
        <c:delete val="0"/>
        <c:axPos val="l"/>
        <c:numFmt formatCode="0" sourceLinked="1"/>
        <c:majorTickMark val="none"/>
        <c:minorTickMark val="none"/>
        <c:tickLblPos val="nextTo"/>
        <c:crossAx val="135546880"/>
        <c:crosses val="autoZero"/>
        <c:crossBetween val="between"/>
      </c:valAx>
    </c:plotArea>
    <c:legend>
      <c:legendPos val="b"/>
      <c:layout/>
      <c:overlay val="0"/>
    </c:legend>
    <c:plotVisOnly val="1"/>
    <c:dispBlanksAs val="gap"/>
    <c:showDLblsOverMax val="0"/>
  </c:chart>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'T-Admv.'!$C$50</c:f>
              <c:strCache>
                <c:ptCount val="1"/>
                <c:pt idx="0">
                  <c:v>INGRESOS EFECTIVOS</c:v>
                </c:pt>
              </c:strCache>
            </c:strRef>
          </c:tx>
          <c:invertIfNegative val="0"/>
          <c:dPt>
            <c:idx val="11"/>
            <c:invertIfNegative val="0"/>
            <c:bubble3D val="0"/>
            <c:spPr>
              <a:solidFill>
                <a:srgbClr val="00B050"/>
              </a:solidFill>
            </c:spPr>
          </c:dPt>
          <c:dLbls>
            <c:dLbl>
              <c:idx val="0"/>
              <c:layout>
                <c:manualLayout>
                  <c:x val="1.8239854081167268E-3"/>
                  <c:y val="6.2827214770628725E-3"/>
                </c:manualLayout>
              </c:layout>
              <c:showLegendKey val="0"/>
              <c:showVal val="1"/>
              <c:showCatName val="0"/>
              <c:showSerName val="0"/>
              <c:showPercent val="0"/>
              <c:showBubbleSize val="0"/>
              <c:extLst>
                <c:ext xmlns:c15="http://schemas.microsoft.com/office/drawing/2012/chart" uri="{CE6537A1-D6FC-4f65-9D91-7224C49458BB}">
                  <c15:layout/>
                </c:ext>
              </c:extLst>
            </c:dLbl>
            <c:dLbl>
              <c:idx val="3"/>
              <c:layout>
                <c:manualLayout>
                  <c:x val="-3.3439346187959487E-17"/>
                  <c:y val="6.2827214770628725E-3"/>
                </c:manualLayout>
              </c:layout>
              <c:showLegendKey val="0"/>
              <c:showVal val="1"/>
              <c:showCatName val="0"/>
              <c:showSerName val="0"/>
              <c:showPercent val="0"/>
              <c:showBubbleSize val="0"/>
              <c:extLst>
                <c:ext xmlns:c15="http://schemas.microsoft.com/office/drawing/2012/chart" uri="{CE6537A1-D6FC-4f65-9D91-7224C49458BB}">
                  <c15:layout/>
                </c:ext>
              </c:extLst>
            </c:dLbl>
            <c:dLbl>
              <c:idx val="4"/>
              <c:layout>
                <c:manualLayout>
                  <c:x val="-3.3439346187959487E-17"/>
                  <c:y val="9.4240822155942511E-3"/>
                </c:manualLayout>
              </c:layout>
              <c:showLegendKey val="0"/>
              <c:showVal val="1"/>
              <c:showCatName val="0"/>
              <c:showSerName val="0"/>
              <c:showPercent val="0"/>
              <c:showBubbleSize val="0"/>
              <c:extLst>
                <c:ext xmlns:c15="http://schemas.microsoft.com/office/drawing/2012/chart" uri="{CE6537A1-D6FC-4f65-9D91-7224C49458BB}">
                  <c15:layout/>
                </c:ext>
              </c:extLst>
            </c:dLbl>
            <c:dLbl>
              <c:idx val="12"/>
              <c:layout>
                <c:manualLayout>
                  <c:x val="5.4718844139010668E-3"/>
                  <c:y val="1.0994762584860027E-2"/>
                </c:manualLayout>
              </c:layout>
              <c:spPr>
                <a:noFill/>
                <a:ln>
                  <a:noFill/>
                </a:ln>
                <a:effectLst/>
              </c:spPr>
              <c:txPr>
                <a:bodyPr wrap="square" lIns="38100" tIns="19050" rIns="38100" bIns="19050" anchor="ctr">
                  <a:noAutofit/>
                </a:bodyPr>
                <a:lstStyle/>
                <a:p>
                  <a:pPr>
                    <a:defRPr sz="900">
                      <a:solidFill>
                        <a:schemeClr val="accent1">
                          <a:lumMod val="75000"/>
                        </a:schemeClr>
                      </a:solidFill>
                    </a:defRPr>
                  </a:pPr>
                  <a:endParaRPr lang="es-ES"/>
                </a:p>
              </c:txPr>
              <c:showLegendKey val="0"/>
              <c:showVal val="1"/>
              <c:showCatName val="0"/>
              <c:showSerName val="0"/>
              <c:showPercent val="0"/>
              <c:showBubbleSize val="0"/>
              <c:extLst>
                <c:ext xmlns:c15="http://schemas.microsoft.com/office/drawing/2012/chart" uri="{CE6537A1-D6FC-4f65-9D91-7224C49458BB}">
                  <c15:layout>
                    <c:manualLayout>
                      <c:w val="3.589603283173734E-2"/>
                      <c:h val="4.0790692865450326E-2"/>
                    </c:manualLayout>
                  </c15:layout>
                </c:ext>
              </c:extLst>
            </c:dLbl>
            <c:dLbl>
              <c:idx val="15"/>
              <c:layout>
                <c:manualLayout>
                  <c:x val="-9.1199270405836752E-3"/>
                  <c:y val="3.1413607385314363E-3"/>
                </c:manualLayout>
              </c:layout>
              <c:showLegendKey val="0"/>
              <c:showVal val="1"/>
              <c:showCatName val="0"/>
              <c:showSerName val="0"/>
              <c:showPercent val="0"/>
              <c:showBubbleSize val="0"/>
              <c:extLst>
                <c:ext xmlns:c15="http://schemas.microsoft.com/office/drawing/2012/chart" uri="{CE6537A1-D6FC-4f65-9D91-7224C49458BB}">
                  <c15:layout/>
                </c:ext>
              </c:extLst>
            </c:dLbl>
            <c:dLbl>
              <c:idx val="17"/>
              <c:layout>
                <c:manualLayout>
                  <c:x val="-7.2959416324669402E-3"/>
                  <c:y val="6.2827214770628725E-3"/>
                </c:manualLayout>
              </c:layout>
              <c:showLegendKey val="0"/>
              <c:showVal val="1"/>
              <c:showCatName val="0"/>
              <c:showSerName val="0"/>
              <c:showPercent val="0"/>
              <c:showBubbleSize val="0"/>
              <c:extLst>
                <c:ext xmlns:c15="http://schemas.microsoft.com/office/drawing/2012/chart" uri="{CE6537A1-D6FC-4f65-9D91-7224C49458BB}">
                  <c15:layout/>
                </c:ext>
              </c:extLst>
            </c:dLbl>
            <c:dLbl>
              <c:idx val="19"/>
              <c:layout>
                <c:manualLayout>
                  <c:x val="7.1810449004696751E-8"/>
                  <c:y val="6.2827214770628144E-3"/>
                </c:manualLayout>
              </c:layout>
              <c:spPr>
                <a:noFill/>
                <a:ln>
                  <a:noFill/>
                </a:ln>
                <a:effectLst/>
              </c:spPr>
              <c:txPr>
                <a:bodyPr wrap="square" lIns="38100" tIns="19050" rIns="38100" bIns="19050" anchor="ctr">
                  <a:noAutofit/>
                </a:bodyPr>
                <a:lstStyle/>
                <a:p>
                  <a:pPr>
                    <a:defRPr sz="900">
                      <a:solidFill>
                        <a:schemeClr val="accent1">
                          <a:lumMod val="75000"/>
                        </a:schemeClr>
                      </a:solidFill>
                    </a:defRPr>
                  </a:pPr>
                  <a:endParaRPr lang="es-ES"/>
                </a:p>
              </c:txPr>
              <c:showLegendKey val="0"/>
              <c:showVal val="1"/>
              <c:showCatName val="0"/>
              <c:showSerName val="0"/>
              <c:showPercent val="0"/>
              <c:showBubbleSize val="0"/>
              <c:extLst>
                <c:ext xmlns:c15="http://schemas.microsoft.com/office/drawing/2012/chart" uri="{CE6537A1-D6FC-4f65-9D91-7224C49458BB}">
                  <c15:layout>
                    <c:manualLayout>
                      <c:w val="3.589603283173734E-2"/>
                      <c:h val="4.0790692865450326E-2"/>
                    </c:manualLayout>
                  </c15:layout>
                </c:ext>
              </c:extLst>
            </c:dLbl>
            <c:spPr>
              <a:noFill/>
              <a:ln>
                <a:noFill/>
              </a:ln>
              <a:effectLst/>
            </c:spPr>
            <c:txPr>
              <a:bodyPr wrap="square" lIns="38100" tIns="19050" rIns="38100" bIns="19050" anchor="ctr">
                <a:spAutoFit/>
              </a:bodyPr>
              <a:lstStyle/>
              <a:p>
                <a:pPr>
                  <a:defRPr sz="900">
                    <a:solidFill>
                      <a:schemeClr val="accent1">
                        <a:lumMod val="75000"/>
                      </a:schemeClr>
                    </a:solidFill>
                  </a:defRPr>
                </a:pPr>
                <a:endParaRPr lang="es-E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'T-Admv.'!$B$51:$B$72</c:f>
              <c:strCache>
                <c:ptCount val="22"/>
                <c:pt idx="0">
                  <c:v>Yopal</c:v>
                </c:pt>
                <c:pt idx="1">
                  <c:v>Barranquilla</c:v>
                </c:pt>
                <c:pt idx="2">
                  <c:v>Cartagena</c:v>
                </c:pt>
                <c:pt idx="3">
                  <c:v>Tunja</c:v>
                </c:pt>
                <c:pt idx="4">
                  <c:v>Manizales</c:v>
                </c:pt>
                <c:pt idx="5">
                  <c:v>Florencia</c:v>
                </c:pt>
                <c:pt idx="6">
                  <c:v>Popayán</c:v>
                </c:pt>
                <c:pt idx="7">
                  <c:v>Valledupar</c:v>
                </c:pt>
                <c:pt idx="8">
                  <c:v>Quibdó</c:v>
                </c:pt>
                <c:pt idx="9">
                  <c:v>Montería</c:v>
                </c:pt>
                <c:pt idx="10">
                  <c:v>Riohacha</c:v>
                </c:pt>
                <c:pt idx="11">
                  <c:v>Neiva</c:v>
                </c:pt>
                <c:pt idx="12">
                  <c:v>S. Marta</c:v>
                </c:pt>
                <c:pt idx="13">
                  <c:v>Villavicencio</c:v>
                </c:pt>
                <c:pt idx="14">
                  <c:v>Pasto</c:v>
                </c:pt>
                <c:pt idx="15">
                  <c:v>Cúcuta</c:v>
                </c:pt>
                <c:pt idx="16">
                  <c:v>Armenia</c:v>
                </c:pt>
                <c:pt idx="17">
                  <c:v>Pereira</c:v>
                </c:pt>
                <c:pt idx="18">
                  <c:v>Bucaramanga</c:v>
                </c:pt>
                <c:pt idx="19">
                  <c:v>Sincelejo</c:v>
                </c:pt>
                <c:pt idx="20">
                  <c:v>Ibagué</c:v>
                </c:pt>
                <c:pt idx="21">
                  <c:v>Cali</c:v>
                </c:pt>
              </c:strCache>
            </c:strRef>
          </c:cat>
          <c:val>
            <c:numRef>
              <c:f>'T-Admv.'!$C$51:$C$72</c:f>
              <c:numCache>
                <c:formatCode>0</c:formatCode>
                <c:ptCount val="22"/>
                <c:pt idx="0">
                  <c:v>191</c:v>
                </c:pt>
                <c:pt idx="1">
                  <c:v>464</c:v>
                </c:pt>
                <c:pt idx="2">
                  <c:v>564</c:v>
                </c:pt>
                <c:pt idx="3">
                  <c:v>406</c:v>
                </c:pt>
                <c:pt idx="4">
                  <c:v>406</c:v>
                </c:pt>
                <c:pt idx="5">
                  <c:v>281</c:v>
                </c:pt>
                <c:pt idx="6">
                  <c:v>341</c:v>
                </c:pt>
                <c:pt idx="7">
                  <c:v>700</c:v>
                </c:pt>
                <c:pt idx="8">
                  <c:v>231</c:v>
                </c:pt>
                <c:pt idx="9">
                  <c:v>449</c:v>
                </c:pt>
                <c:pt idx="10">
                  <c:v>206</c:v>
                </c:pt>
                <c:pt idx="11">
                  <c:v>425</c:v>
                </c:pt>
                <c:pt idx="12">
                  <c:v>358</c:v>
                </c:pt>
                <c:pt idx="13">
                  <c:v>462</c:v>
                </c:pt>
                <c:pt idx="14">
                  <c:v>456</c:v>
                </c:pt>
                <c:pt idx="15">
                  <c:v>558</c:v>
                </c:pt>
                <c:pt idx="16">
                  <c:v>388</c:v>
                </c:pt>
                <c:pt idx="17">
                  <c:v>586</c:v>
                </c:pt>
                <c:pt idx="18">
                  <c:v>739</c:v>
                </c:pt>
                <c:pt idx="19">
                  <c:v>479</c:v>
                </c:pt>
                <c:pt idx="20">
                  <c:v>445</c:v>
                </c:pt>
                <c:pt idx="21">
                  <c:v>426</c:v>
                </c:pt>
              </c:numCache>
            </c:numRef>
          </c:val>
        </c:ser>
        <c:ser>
          <c:idx val="1"/>
          <c:order val="1"/>
          <c:tx>
            <c:strRef>
              <c:f>'T-Admv.'!$D$50</c:f>
              <c:strCache>
                <c:ptCount val="1"/>
                <c:pt idx="0">
                  <c:v>EGRESOS EFECTIVOS</c:v>
                </c:pt>
              </c:strCache>
            </c:strRef>
          </c:tx>
          <c:invertIfNegative val="0"/>
          <c:dPt>
            <c:idx val="11"/>
            <c:invertIfNegative val="0"/>
            <c:bubble3D val="0"/>
            <c:spPr>
              <a:solidFill>
                <a:srgbClr val="FFC000"/>
              </a:solidFill>
            </c:spPr>
          </c:dPt>
          <c:dLbls>
            <c:dLbl>
              <c:idx val="0"/>
              <c:layout>
                <c:manualLayout>
                  <c:x val="3.6480426266826088E-3"/>
                  <c:y val="3.1413607385313209E-3"/>
                </c:manualLayout>
              </c:layout>
              <c:spPr>
                <a:noFill/>
                <a:ln>
                  <a:noFill/>
                </a:ln>
                <a:effectLst/>
              </c:spPr>
              <c:txPr>
                <a:bodyPr wrap="square" lIns="38100" tIns="19050" rIns="38100" bIns="19050" anchor="ctr">
                  <a:noAutofit/>
                </a:bodyPr>
                <a:lstStyle/>
                <a:p>
                  <a:pPr>
                    <a:defRPr sz="900">
                      <a:solidFill>
                        <a:srgbClr val="FF0000"/>
                      </a:solidFill>
                    </a:defRPr>
                  </a:pPr>
                  <a:endParaRPr lang="es-ES"/>
                </a:p>
              </c:txPr>
              <c:showLegendKey val="0"/>
              <c:showVal val="1"/>
              <c:showCatName val="0"/>
              <c:showSerName val="0"/>
              <c:showPercent val="0"/>
              <c:showBubbleSize val="0"/>
              <c:extLst>
                <c:ext xmlns:c15="http://schemas.microsoft.com/office/drawing/2012/chart" uri="{CE6537A1-D6FC-4f65-9D91-7224C49458BB}">
                  <c15:layout>
                    <c:manualLayout>
                      <c:w val="3.589603283173734E-2"/>
                      <c:h val="3.7649332126918886E-2"/>
                    </c:manualLayout>
                  </c15:layout>
                </c:ext>
              </c:extLst>
            </c:dLbl>
            <c:dLbl>
              <c:idx val="1"/>
              <c:layout>
                <c:manualLayout>
                  <c:x val="5.4719562243502051E-3"/>
                  <c:y val="9.4240822155943083E-3"/>
                </c:manualLayout>
              </c:layout>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5.4719562243501722E-3"/>
                  <c:y val="-6.2827214770628144E-3"/>
                </c:manualLayout>
              </c:layout>
              <c:showLegendKey val="0"/>
              <c:showVal val="1"/>
              <c:showCatName val="0"/>
              <c:showSerName val="0"/>
              <c:showPercent val="0"/>
              <c:showBubbleSize val="0"/>
              <c:extLst>
                <c:ext xmlns:c15="http://schemas.microsoft.com/office/drawing/2012/chart" uri="{CE6537A1-D6FC-4f65-9D91-7224C49458BB}">
                  <c15:layout/>
                </c:ext>
              </c:extLst>
            </c:dLbl>
            <c:dLbl>
              <c:idx val="3"/>
              <c:layout>
                <c:manualLayout>
                  <c:x val="5.4719562243502051E-3"/>
                  <c:y val="6.2827214770628725E-3"/>
                </c:manualLayout>
              </c:layout>
              <c:showLegendKey val="0"/>
              <c:showVal val="1"/>
              <c:showCatName val="0"/>
              <c:showSerName val="0"/>
              <c:showPercent val="0"/>
              <c:showBubbleSize val="0"/>
              <c:extLst>
                <c:ext xmlns:c15="http://schemas.microsoft.com/office/drawing/2012/chart" uri="{CE6537A1-D6FC-4f65-9D91-7224C49458BB}">
                  <c15:layout/>
                </c:ext>
              </c:extLst>
            </c:dLbl>
            <c:dLbl>
              <c:idx val="4"/>
              <c:layout>
                <c:manualLayout>
                  <c:x val="5.4719562243502051E-3"/>
                  <c:y val="-5.7590948244194447E-17"/>
                </c:manualLayout>
              </c:layout>
              <c:showLegendKey val="0"/>
              <c:showVal val="1"/>
              <c:showCatName val="0"/>
              <c:showSerName val="0"/>
              <c:showPercent val="0"/>
              <c:showBubbleSize val="0"/>
              <c:extLst>
                <c:ext xmlns:c15="http://schemas.microsoft.com/office/drawing/2012/chart" uri="{CE6537A1-D6FC-4f65-9D91-7224C49458BB}">
                  <c15:layout/>
                </c:ext>
              </c:extLst>
            </c:dLbl>
            <c:dLbl>
              <c:idx val="5"/>
              <c:layout>
                <c:manualLayout>
                  <c:x val="5.4720280347993104E-3"/>
                  <c:y val="1.2367561956963095E-7"/>
                </c:manualLayout>
              </c:layout>
              <c:showLegendKey val="0"/>
              <c:showVal val="1"/>
              <c:showCatName val="0"/>
              <c:showSerName val="0"/>
              <c:showPercent val="0"/>
              <c:showBubbleSize val="0"/>
              <c:extLst>
                <c:ext xmlns:c15="http://schemas.microsoft.com/office/drawing/2012/chart" uri="{CE6537A1-D6FC-4f65-9D91-7224C49458BB}">
                  <c15:layout>
                    <c:manualLayout>
                      <c:w val="3.589603283173734E-2"/>
                      <c:h val="4.3932053603981752E-2"/>
                    </c:manualLayout>
                  </c15:layout>
                </c:ext>
              </c:extLst>
            </c:dLbl>
            <c:dLbl>
              <c:idx val="6"/>
              <c:layout>
                <c:manualLayout>
                  <c:x val="5.4719562243502051E-3"/>
                  <c:y val="-1.1518189648838889E-16"/>
                </c:manualLayout>
              </c:layout>
              <c:showLegendKey val="0"/>
              <c:showVal val="1"/>
              <c:showCatName val="0"/>
              <c:showSerName val="0"/>
              <c:showPercent val="0"/>
              <c:showBubbleSize val="0"/>
              <c:extLst>
                <c:ext xmlns:c15="http://schemas.microsoft.com/office/drawing/2012/chart" uri="{CE6537A1-D6FC-4f65-9D91-7224C49458BB}">
                  <c15:layout/>
                </c:ext>
              </c:extLst>
            </c:dLbl>
            <c:dLbl>
              <c:idx val="7"/>
              <c:layout>
                <c:manualLayout>
                  <c:x val="9.1199270405836752E-3"/>
                  <c:y val="6.2827214770628725E-3"/>
                </c:manualLayout>
              </c:layout>
              <c:showLegendKey val="0"/>
              <c:showVal val="1"/>
              <c:showCatName val="0"/>
              <c:showSerName val="0"/>
              <c:showPercent val="0"/>
              <c:showBubbleSize val="0"/>
              <c:extLst>
                <c:ext xmlns:c15="http://schemas.microsoft.com/office/drawing/2012/chart" uri="{CE6537A1-D6FC-4f65-9D91-7224C49458BB}">
                  <c15:layout/>
                </c:ext>
              </c:extLst>
            </c:dLbl>
            <c:dLbl>
              <c:idx val="9"/>
              <c:layout>
                <c:manualLayout>
                  <c:x val="7.2959416324669402E-3"/>
                  <c:y val="6.2827214770628725E-3"/>
                </c:manualLayout>
              </c:layout>
              <c:showLegendKey val="0"/>
              <c:showVal val="1"/>
              <c:showCatName val="0"/>
              <c:showSerName val="0"/>
              <c:showPercent val="0"/>
              <c:showBubbleSize val="0"/>
              <c:extLst>
                <c:ext xmlns:c15="http://schemas.microsoft.com/office/drawing/2012/chart" uri="{CE6537A1-D6FC-4f65-9D91-7224C49458BB}">
                  <c15:layout/>
                </c:ext>
              </c:extLst>
            </c:dLbl>
            <c:dLbl>
              <c:idx val="11"/>
              <c:layout>
                <c:manualLayout>
                  <c:x val="7.2959416324668734E-3"/>
                  <c:y val="-3.1413607385314363E-3"/>
                </c:manualLayout>
              </c:layout>
              <c:showLegendKey val="0"/>
              <c:showVal val="1"/>
              <c:showCatName val="0"/>
              <c:showSerName val="0"/>
              <c:showPercent val="0"/>
              <c:showBubbleSize val="0"/>
              <c:extLst>
                <c:ext xmlns:c15="http://schemas.microsoft.com/office/drawing/2012/chart" uri="{CE6537A1-D6FC-4f65-9D91-7224C49458BB}">
                  <c15:layout/>
                </c:ext>
              </c:extLst>
            </c:dLbl>
            <c:dLbl>
              <c:idx val="12"/>
              <c:layout>
                <c:manualLayout>
                  <c:x val="5.4719562243502051E-3"/>
                  <c:y val="0"/>
                </c:manualLayout>
              </c:layout>
              <c:showLegendKey val="0"/>
              <c:showVal val="1"/>
              <c:showCatName val="0"/>
              <c:showSerName val="0"/>
              <c:showPercent val="0"/>
              <c:showBubbleSize val="0"/>
              <c:extLst>
                <c:ext xmlns:c15="http://schemas.microsoft.com/office/drawing/2012/chart" uri="{CE6537A1-D6FC-4f65-9D91-7224C49458BB}">
                  <c15:layout/>
                </c:ext>
              </c:extLst>
            </c:dLbl>
            <c:dLbl>
              <c:idx val="13"/>
              <c:layout>
                <c:manualLayout>
                  <c:x val="7.2959416324668066E-3"/>
                  <c:y val="9.4240822155943083E-3"/>
                </c:manualLayout>
              </c:layout>
              <c:showLegendKey val="0"/>
              <c:showVal val="1"/>
              <c:showCatName val="0"/>
              <c:showSerName val="0"/>
              <c:showPercent val="0"/>
              <c:showBubbleSize val="0"/>
              <c:extLst>
                <c:ext xmlns:c15="http://schemas.microsoft.com/office/drawing/2012/chart" uri="{CE6537A1-D6FC-4f65-9D91-7224C49458BB}">
                  <c15:layout/>
                </c:ext>
              </c:extLst>
            </c:dLbl>
            <c:dLbl>
              <c:idx val="14"/>
              <c:layout>
                <c:manualLayout>
                  <c:x val="5.4719562243502051E-3"/>
                  <c:y val="3.1413607385313786E-3"/>
                </c:manualLayout>
              </c:layout>
              <c:showLegendKey val="0"/>
              <c:showVal val="1"/>
              <c:showCatName val="0"/>
              <c:showSerName val="0"/>
              <c:showPercent val="0"/>
              <c:showBubbleSize val="0"/>
              <c:extLst>
                <c:ext xmlns:c15="http://schemas.microsoft.com/office/drawing/2012/chart" uri="{CE6537A1-D6FC-4f65-9D91-7224C49458BB}">
                  <c15:layout/>
                </c:ext>
              </c:extLst>
            </c:dLbl>
            <c:dLbl>
              <c:idx val="16"/>
              <c:layout>
                <c:manualLayout>
                  <c:x val="7.2959416324669402E-3"/>
                  <c:y val="1.570680369265718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18"/>
              <c:layout>
                <c:manualLayout>
                  <c:x val="5.4719562243500715E-3"/>
                  <c:y val="-6.2827214770628725E-3"/>
                </c:manualLayout>
              </c:layout>
              <c:showLegendKey val="0"/>
              <c:showVal val="1"/>
              <c:showCatName val="0"/>
              <c:showSerName val="0"/>
              <c:showPercent val="0"/>
              <c:showBubbleSize val="0"/>
              <c:extLst>
                <c:ext xmlns:c15="http://schemas.microsoft.com/office/drawing/2012/chart" uri="{CE6537A1-D6FC-4f65-9D91-7224C49458BB}">
                  <c15:layout/>
                </c:ext>
              </c:extLst>
            </c:dLbl>
            <c:dLbl>
              <c:idx val="19"/>
              <c:layout>
                <c:manualLayout>
                  <c:x val="3.6479708162334701E-3"/>
                  <c:y val="0"/>
                </c:manualLayout>
              </c:layout>
              <c:showLegendKey val="0"/>
              <c:showVal val="1"/>
              <c:showCatName val="0"/>
              <c:showSerName val="0"/>
              <c:showPercent val="0"/>
              <c:showBubbleSize val="0"/>
              <c:extLst>
                <c:ext xmlns:c15="http://schemas.microsoft.com/office/drawing/2012/chart" uri="{CE6537A1-D6FC-4f65-9D91-7224C49458BB}">
                  <c15:layout/>
                </c:ext>
              </c:extLst>
            </c:dLbl>
            <c:dLbl>
              <c:idx val="20"/>
              <c:layout>
                <c:manualLayout>
                  <c:x val="7.2959416324669402E-3"/>
                  <c:y val="0"/>
                </c:manualLayout>
              </c:layout>
              <c:showLegendKey val="0"/>
              <c:showVal val="1"/>
              <c:showCatName val="0"/>
              <c:showSerName val="0"/>
              <c:showPercent val="0"/>
              <c:showBubbleSize val="0"/>
              <c:extLst>
                <c:ext xmlns:c15="http://schemas.microsoft.com/office/drawing/2012/chart" uri="{CE6537A1-D6FC-4f65-9D91-7224C49458BB}">
                  <c15:layout/>
                </c:ext>
              </c:extLst>
            </c:dLbl>
            <c:dLbl>
              <c:idx val="21"/>
              <c:layout>
                <c:manualLayout>
                  <c:x val="1.0943912448700277E-2"/>
                  <c:y val="6.2827214770628725E-3"/>
                </c:manualLayout>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wrap="square" lIns="38100" tIns="19050" rIns="38100" bIns="19050" anchor="ctr">
                <a:spAutoFit/>
              </a:bodyPr>
              <a:lstStyle/>
              <a:p>
                <a:pPr>
                  <a:defRPr sz="900">
                    <a:solidFill>
                      <a:srgbClr val="FF0000"/>
                    </a:solidFill>
                  </a:defRPr>
                </a:pPr>
                <a:endParaRPr lang="es-E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'T-Admv.'!$B$51:$B$72</c:f>
              <c:strCache>
                <c:ptCount val="22"/>
                <c:pt idx="0">
                  <c:v>Yopal</c:v>
                </c:pt>
                <c:pt idx="1">
                  <c:v>Barranquilla</c:v>
                </c:pt>
                <c:pt idx="2">
                  <c:v>Cartagena</c:v>
                </c:pt>
                <c:pt idx="3">
                  <c:v>Tunja</c:v>
                </c:pt>
                <c:pt idx="4">
                  <c:v>Manizales</c:v>
                </c:pt>
                <c:pt idx="5">
                  <c:v>Florencia</c:v>
                </c:pt>
                <c:pt idx="6">
                  <c:v>Popayán</c:v>
                </c:pt>
                <c:pt idx="7">
                  <c:v>Valledupar</c:v>
                </c:pt>
                <c:pt idx="8">
                  <c:v>Quibdó</c:v>
                </c:pt>
                <c:pt idx="9">
                  <c:v>Montería</c:v>
                </c:pt>
                <c:pt idx="10">
                  <c:v>Riohacha</c:v>
                </c:pt>
                <c:pt idx="11">
                  <c:v>Neiva</c:v>
                </c:pt>
                <c:pt idx="12">
                  <c:v>S. Marta</c:v>
                </c:pt>
                <c:pt idx="13">
                  <c:v>Villavicencio</c:v>
                </c:pt>
                <c:pt idx="14">
                  <c:v>Pasto</c:v>
                </c:pt>
                <c:pt idx="15">
                  <c:v>Cúcuta</c:v>
                </c:pt>
                <c:pt idx="16">
                  <c:v>Armenia</c:v>
                </c:pt>
                <c:pt idx="17">
                  <c:v>Pereira</c:v>
                </c:pt>
                <c:pt idx="18">
                  <c:v>Bucaramanga</c:v>
                </c:pt>
                <c:pt idx="19">
                  <c:v>Sincelejo</c:v>
                </c:pt>
                <c:pt idx="20">
                  <c:v>Ibagué</c:v>
                </c:pt>
                <c:pt idx="21">
                  <c:v>Cali</c:v>
                </c:pt>
              </c:strCache>
            </c:strRef>
          </c:cat>
          <c:val>
            <c:numRef>
              <c:f>'T-Admv.'!$D$51:$D$72</c:f>
              <c:numCache>
                <c:formatCode>0</c:formatCode>
                <c:ptCount val="22"/>
                <c:pt idx="0">
                  <c:v>147</c:v>
                </c:pt>
                <c:pt idx="1">
                  <c:v>388</c:v>
                </c:pt>
                <c:pt idx="2">
                  <c:v>426</c:v>
                </c:pt>
                <c:pt idx="3">
                  <c:v>356</c:v>
                </c:pt>
                <c:pt idx="4">
                  <c:v>240</c:v>
                </c:pt>
                <c:pt idx="5">
                  <c:v>214</c:v>
                </c:pt>
                <c:pt idx="6">
                  <c:v>248</c:v>
                </c:pt>
                <c:pt idx="7">
                  <c:v>539</c:v>
                </c:pt>
                <c:pt idx="8">
                  <c:v>210</c:v>
                </c:pt>
                <c:pt idx="9">
                  <c:v>324</c:v>
                </c:pt>
                <c:pt idx="10">
                  <c:v>178</c:v>
                </c:pt>
                <c:pt idx="11">
                  <c:v>361</c:v>
                </c:pt>
                <c:pt idx="12">
                  <c:v>303</c:v>
                </c:pt>
                <c:pt idx="13">
                  <c:v>325</c:v>
                </c:pt>
                <c:pt idx="14">
                  <c:v>342</c:v>
                </c:pt>
                <c:pt idx="15">
                  <c:v>739</c:v>
                </c:pt>
                <c:pt idx="16">
                  <c:v>354</c:v>
                </c:pt>
                <c:pt idx="17">
                  <c:v>619</c:v>
                </c:pt>
                <c:pt idx="18">
                  <c:v>490</c:v>
                </c:pt>
                <c:pt idx="19">
                  <c:v>290</c:v>
                </c:pt>
                <c:pt idx="20">
                  <c:v>351</c:v>
                </c:pt>
                <c:pt idx="21">
                  <c:v>363</c:v>
                </c:pt>
              </c:numCache>
            </c:numRef>
          </c:val>
        </c:ser>
        <c:dLbls>
          <c:showLegendKey val="0"/>
          <c:showVal val="1"/>
          <c:showCatName val="0"/>
          <c:showSerName val="0"/>
          <c:showPercent val="0"/>
          <c:showBubbleSize val="0"/>
        </c:dLbls>
        <c:gapWidth val="75"/>
        <c:axId val="135740416"/>
        <c:axId val="135629632"/>
      </c:barChart>
      <c:catAx>
        <c:axId val="135740416"/>
        <c:scaling>
          <c:orientation val="minMax"/>
        </c:scaling>
        <c:delete val="0"/>
        <c:axPos val="b"/>
        <c:numFmt formatCode="General" sourceLinked="0"/>
        <c:majorTickMark val="none"/>
        <c:minorTickMark val="none"/>
        <c:tickLblPos val="nextTo"/>
        <c:crossAx val="135629632"/>
        <c:crosses val="autoZero"/>
        <c:auto val="1"/>
        <c:lblAlgn val="ctr"/>
        <c:lblOffset val="100"/>
        <c:noMultiLvlLbl val="0"/>
      </c:catAx>
      <c:valAx>
        <c:axId val="135629632"/>
        <c:scaling>
          <c:orientation val="minMax"/>
        </c:scaling>
        <c:delete val="0"/>
        <c:axPos val="l"/>
        <c:numFmt formatCode="0" sourceLinked="1"/>
        <c:majorTickMark val="none"/>
        <c:minorTickMark val="none"/>
        <c:tickLblPos val="nextTo"/>
        <c:crossAx val="135740416"/>
        <c:crosses val="autoZero"/>
        <c:crossBetween val="between"/>
      </c:valAx>
    </c:plotArea>
    <c:legend>
      <c:legendPos val="b"/>
      <c:layout/>
      <c:overlay val="0"/>
    </c:legend>
    <c:plotVisOnly val="1"/>
    <c:dispBlanksAs val="gap"/>
    <c:showDLblsOverMax val="0"/>
  </c:chart>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4.7073037252796879E-2"/>
          <c:y val="3.0790436058452084E-2"/>
          <c:w val="0.94381188488924639"/>
          <c:h val="0.73398401409439518"/>
        </c:manualLayout>
      </c:layout>
      <c:barChart>
        <c:barDir val="col"/>
        <c:grouping val="clustered"/>
        <c:varyColors val="0"/>
        <c:ser>
          <c:idx val="0"/>
          <c:order val="0"/>
          <c:tx>
            <c:strRef>
              <c:f>'J-Admv.'!$C$54</c:f>
              <c:strCache>
                <c:ptCount val="1"/>
                <c:pt idx="0">
                  <c:v>INGRESOS EFECTIVOS</c:v>
                </c:pt>
              </c:strCache>
            </c:strRef>
          </c:tx>
          <c:invertIfNegative val="0"/>
          <c:dPt>
            <c:idx val="14"/>
            <c:invertIfNegative val="0"/>
            <c:bubble3D val="0"/>
            <c:spPr>
              <a:solidFill>
                <a:srgbClr val="00B050"/>
              </a:solidFill>
            </c:spPr>
          </c:dPt>
          <c:dLbls>
            <c:dLbl>
              <c:idx val="4"/>
              <c:layout>
                <c:manualLayout>
                  <c:x val="3.2256950542433019E-3"/>
                  <c:y val="5.5466102356471125E-3"/>
                </c:manualLayout>
              </c:layout>
              <c:showLegendKey val="0"/>
              <c:showVal val="1"/>
              <c:showCatName val="0"/>
              <c:showSerName val="0"/>
              <c:showPercent val="0"/>
              <c:showBubbleSize val="0"/>
              <c:extLst>
                <c:ext xmlns:c15="http://schemas.microsoft.com/office/drawing/2012/chart" uri="{CE6537A1-D6FC-4f65-9D91-7224C49458BB}">
                  <c15:layout/>
                </c:ext>
              </c:extLst>
            </c:dLbl>
            <c:dLbl>
              <c:idx val="13"/>
              <c:layout>
                <c:manualLayout>
                  <c:x val="3.0383592859854563E-3"/>
                  <c:y val="-5.0842945815468682E-17"/>
                </c:manualLayout>
              </c:layout>
              <c:showLegendKey val="0"/>
              <c:showVal val="1"/>
              <c:showCatName val="0"/>
              <c:showSerName val="0"/>
              <c:showPercent val="0"/>
              <c:showBubbleSize val="0"/>
              <c:extLst>
                <c:ext xmlns:c15="http://schemas.microsoft.com/office/drawing/2012/chart" uri="{CE6537A1-D6FC-4f65-9D91-7224C49458BB}">
                  <c15:layout/>
                </c:ext>
              </c:extLst>
            </c:dLbl>
            <c:dLbl>
              <c:idx val="14"/>
              <c:layout>
                <c:manualLayout>
                  <c:x val="-1.2222081031699194E-16"/>
                  <c:y val="8.1135885358614226E-3"/>
                </c:manualLayout>
              </c:layout>
              <c:showLegendKey val="0"/>
              <c:showVal val="1"/>
              <c:showCatName val="0"/>
              <c:showSerName val="0"/>
              <c:showPercent val="0"/>
              <c:showBubbleSize val="0"/>
              <c:extLst>
                <c:ext xmlns:c15="http://schemas.microsoft.com/office/drawing/2012/chart" uri="{CE6537A1-D6FC-4f65-9D91-7224C49458BB}">
                  <c15:layout/>
                </c:ext>
              </c:extLst>
            </c:dLbl>
            <c:dLbl>
              <c:idx val="15"/>
              <c:layout>
                <c:manualLayout>
                  <c:x val="-1.9913688537817937E-4"/>
                  <c:y val="1.0297227769856242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16"/>
              <c:layout>
                <c:manualLayout>
                  <c:x val="0"/>
                  <c:y val="6.501033638753941E-3"/>
                </c:manualLayout>
              </c:layout>
              <c:showLegendKey val="0"/>
              <c:showVal val="1"/>
              <c:showCatName val="0"/>
              <c:showSerName val="0"/>
              <c:showPercent val="0"/>
              <c:showBubbleSize val="0"/>
              <c:extLst>
                <c:ext xmlns:c15="http://schemas.microsoft.com/office/drawing/2012/chart" uri="{CE6537A1-D6FC-4f65-9D91-7224C49458BB}">
                  <c15:layout/>
                </c:ext>
              </c:extLst>
            </c:dLbl>
            <c:dLbl>
              <c:idx val="18"/>
              <c:layout>
                <c:manualLayout>
                  <c:x val="1.7065036736186759E-3"/>
                  <c:y val="9.7515504581308816E-3"/>
                </c:manualLayout>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wrap="square" lIns="38100" tIns="19050" rIns="38100" bIns="19050" anchor="ctr">
                <a:spAutoFit/>
              </a:bodyPr>
              <a:lstStyle/>
              <a:p>
                <a:pPr>
                  <a:defRPr sz="900">
                    <a:solidFill>
                      <a:schemeClr val="accent1">
                        <a:lumMod val="75000"/>
                      </a:schemeClr>
                    </a:solidFill>
                  </a:defRPr>
                </a:pPr>
                <a:endParaRPr lang="es-E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'J-Admv.'!$B$55:$B$79</c:f>
              <c:strCache>
                <c:ptCount val="25"/>
                <c:pt idx="0">
                  <c:v>Arauca</c:v>
                </c:pt>
                <c:pt idx="1">
                  <c:v>Barranquilla</c:v>
                </c:pt>
                <c:pt idx="2">
                  <c:v>Cartagena</c:v>
                </c:pt>
                <c:pt idx="3">
                  <c:v>Cartago</c:v>
                </c:pt>
                <c:pt idx="4">
                  <c:v>Tunja</c:v>
                </c:pt>
                <c:pt idx="5">
                  <c:v>Buga</c:v>
                </c:pt>
                <c:pt idx="6">
                  <c:v>Manizales</c:v>
                </c:pt>
                <c:pt idx="7">
                  <c:v>Florencia</c:v>
                </c:pt>
                <c:pt idx="8">
                  <c:v>Yopal</c:v>
                </c:pt>
                <c:pt idx="9">
                  <c:v>Popayán</c:v>
                </c:pt>
                <c:pt idx="10">
                  <c:v>Valledupar</c:v>
                </c:pt>
                <c:pt idx="11">
                  <c:v>Quibdó</c:v>
                </c:pt>
                <c:pt idx="12">
                  <c:v>Montería</c:v>
                </c:pt>
                <c:pt idx="13">
                  <c:v>Riohacha</c:v>
                </c:pt>
                <c:pt idx="14">
                  <c:v>Neiva</c:v>
                </c:pt>
                <c:pt idx="15">
                  <c:v>S. Marta</c:v>
                </c:pt>
                <c:pt idx="16">
                  <c:v>Villavicencio</c:v>
                </c:pt>
                <c:pt idx="17">
                  <c:v>Pasto</c:v>
                </c:pt>
                <c:pt idx="18">
                  <c:v>Cúcuta</c:v>
                </c:pt>
                <c:pt idx="19">
                  <c:v>Armenia</c:v>
                </c:pt>
                <c:pt idx="20">
                  <c:v>Pereira</c:v>
                </c:pt>
                <c:pt idx="21">
                  <c:v>Bucaramanga</c:v>
                </c:pt>
                <c:pt idx="22">
                  <c:v>Sincelejo</c:v>
                </c:pt>
                <c:pt idx="23">
                  <c:v>Ibagué</c:v>
                </c:pt>
                <c:pt idx="24">
                  <c:v>Cali</c:v>
                </c:pt>
              </c:strCache>
            </c:strRef>
          </c:cat>
          <c:val>
            <c:numRef>
              <c:f>'J-Admv.'!$C$55:$C$79</c:f>
              <c:numCache>
                <c:formatCode>0</c:formatCode>
                <c:ptCount val="25"/>
                <c:pt idx="0">
                  <c:v>468</c:v>
                </c:pt>
                <c:pt idx="1">
                  <c:v>511</c:v>
                </c:pt>
                <c:pt idx="2">
                  <c:v>301</c:v>
                </c:pt>
                <c:pt idx="3">
                  <c:v>506</c:v>
                </c:pt>
                <c:pt idx="4">
                  <c:v>244</c:v>
                </c:pt>
                <c:pt idx="5">
                  <c:v>382</c:v>
                </c:pt>
                <c:pt idx="6">
                  <c:v>604</c:v>
                </c:pt>
                <c:pt idx="7">
                  <c:v>845</c:v>
                </c:pt>
                <c:pt idx="8">
                  <c:v>410</c:v>
                </c:pt>
                <c:pt idx="9">
                  <c:v>424</c:v>
                </c:pt>
                <c:pt idx="10">
                  <c:v>601</c:v>
                </c:pt>
                <c:pt idx="11">
                  <c:v>431</c:v>
                </c:pt>
                <c:pt idx="12">
                  <c:v>647</c:v>
                </c:pt>
                <c:pt idx="13">
                  <c:v>382</c:v>
                </c:pt>
                <c:pt idx="14">
                  <c:v>450</c:v>
                </c:pt>
                <c:pt idx="15">
                  <c:v>468</c:v>
                </c:pt>
                <c:pt idx="16">
                  <c:v>485</c:v>
                </c:pt>
                <c:pt idx="17">
                  <c:v>285</c:v>
                </c:pt>
                <c:pt idx="18">
                  <c:v>555</c:v>
                </c:pt>
                <c:pt idx="19">
                  <c:v>438</c:v>
                </c:pt>
                <c:pt idx="20">
                  <c:v>444</c:v>
                </c:pt>
                <c:pt idx="21">
                  <c:v>509</c:v>
                </c:pt>
                <c:pt idx="22">
                  <c:v>448</c:v>
                </c:pt>
                <c:pt idx="23">
                  <c:v>433</c:v>
                </c:pt>
                <c:pt idx="24">
                  <c:v>310</c:v>
                </c:pt>
              </c:numCache>
            </c:numRef>
          </c:val>
        </c:ser>
        <c:ser>
          <c:idx val="1"/>
          <c:order val="1"/>
          <c:tx>
            <c:strRef>
              <c:f>'J-Admv.'!$D$54</c:f>
              <c:strCache>
                <c:ptCount val="1"/>
                <c:pt idx="0">
                  <c:v>EGRESOS EFECTIVOS</c:v>
                </c:pt>
              </c:strCache>
            </c:strRef>
          </c:tx>
          <c:invertIfNegative val="0"/>
          <c:dPt>
            <c:idx val="14"/>
            <c:invertIfNegative val="0"/>
            <c:bubble3D val="0"/>
            <c:spPr>
              <a:solidFill>
                <a:srgbClr val="FFC000"/>
              </a:solidFill>
            </c:spPr>
          </c:dPt>
          <c:dLbls>
            <c:dLbl>
              <c:idx val="0"/>
              <c:layout>
                <c:manualLayout>
                  <c:x val="4.7448192496839193E-3"/>
                  <c:y val="4.8757752290653966E-3"/>
                </c:manualLayout>
              </c:layout>
              <c:spPr>
                <a:noFill/>
                <a:ln>
                  <a:noFill/>
                </a:ln>
                <a:effectLst/>
              </c:spPr>
              <c:txPr>
                <a:bodyPr wrap="square" lIns="38100" tIns="19050" rIns="38100" bIns="19050" anchor="ctr">
                  <a:noAutofit/>
                </a:bodyPr>
                <a:lstStyle/>
                <a:p>
                  <a:pPr>
                    <a:defRPr sz="900">
                      <a:solidFill>
                        <a:srgbClr val="FF0000"/>
                      </a:solidFill>
                    </a:defRPr>
                  </a:pPr>
                  <a:endParaRPr lang="es-ES"/>
                </a:p>
              </c:txPr>
              <c:showLegendKey val="0"/>
              <c:showVal val="1"/>
              <c:showCatName val="0"/>
              <c:showSerName val="0"/>
              <c:showPercent val="0"/>
              <c:showBubbleSize val="0"/>
              <c:extLst>
                <c:ext xmlns:c15="http://schemas.microsoft.com/office/drawing/2012/chart" uri="{CE6537A1-D6FC-4f65-9D91-7224C49458BB}">
                  <c15:layout>
                    <c:manualLayout>
                      <c:w val="3.3583992296815537E-2"/>
                      <c:h val="4.8709122511467029E-2"/>
                    </c:manualLayout>
                  </c15:layout>
                </c:ext>
              </c:extLst>
            </c:dLbl>
            <c:dLbl>
              <c:idx val="1"/>
              <c:layout>
                <c:manualLayout>
                  <c:x val="6.0767185719711216E-3"/>
                  <c:y val="0"/>
                </c:manualLayout>
              </c:layout>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4.5575389289783516E-3"/>
                  <c:y val="8.3198508803210194E-3"/>
                </c:manualLayout>
              </c:layout>
              <c:showLegendKey val="0"/>
              <c:showVal val="1"/>
              <c:showCatName val="0"/>
              <c:showSerName val="0"/>
              <c:showPercent val="0"/>
              <c:showBubbleSize val="0"/>
              <c:extLst>
                <c:ext xmlns:c15="http://schemas.microsoft.com/office/drawing/2012/chart" uri="{CE6537A1-D6FC-4f65-9D91-7224C49458BB}">
                  <c15:layout/>
                </c:ext>
              </c:extLst>
            </c:dLbl>
            <c:dLbl>
              <c:idx val="3"/>
              <c:layout>
                <c:manualLayout>
                  <c:x val="3.0383592859855677E-3"/>
                  <c:y val="-1.0168589163093736E-16"/>
                </c:manualLayout>
              </c:layout>
              <c:showLegendKey val="0"/>
              <c:showVal val="1"/>
              <c:showCatName val="0"/>
              <c:showSerName val="0"/>
              <c:showPercent val="0"/>
              <c:showBubbleSize val="0"/>
              <c:extLst>
                <c:ext xmlns:c15="http://schemas.microsoft.com/office/drawing/2012/chart" uri="{CE6537A1-D6FC-4f65-9D91-7224C49458BB}">
                  <c15:layout/>
                </c:ext>
              </c:extLst>
            </c:dLbl>
            <c:dLbl>
              <c:idx val="4"/>
              <c:layout>
                <c:manualLayout>
                  <c:x val="4.5575389289783238E-3"/>
                  <c:y val="5.5465672535473468E-3"/>
                </c:manualLayout>
              </c:layout>
              <c:showLegendKey val="0"/>
              <c:showVal val="1"/>
              <c:showCatName val="0"/>
              <c:showSerName val="0"/>
              <c:showPercent val="0"/>
              <c:showBubbleSize val="0"/>
              <c:extLst>
                <c:ext xmlns:c15="http://schemas.microsoft.com/office/drawing/2012/chart" uri="{CE6537A1-D6FC-4f65-9D91-7224C49458BB}">
                  <c15:layout/>
                </c:ext>
              </c:extLst>
            </c:dLbl>
            <c:dLbl>
              <c:idx val="5"/>
              <c:layout>
                <c:manualLayout>
                  <c:x val="4.5575389289783516E-3"/>
                  <c:y val="2.7732836267736734E-3"/>
                </c:manualLayout>
              </c:layout>
              <c:showLegendKey val="0"/>
              <c:showVal val="1"/>
              <c:showCatName val="0"/>
              <c:showSerName val="0"/>
              <c:showPercent val="0"/>
              <c:showBubbleSize val="0"/>
              <c:extLst>
                <c:ext xmlns:c15="http://schemas.microsoft.com/office/drawing/2012/chart" uri="{CE6537A1-D6FC-4f65-9D91-7224C49458BB}">
                  <c15:layout/>
                </c:ext>
              </c:extLst>
            </c:dLbl>
            <c:dLbl>
              <c:idx val="6"/>
              <c:layout>
                <c:manualLayout>
                  <c:x val="4.7449536200519287E-3"/>
                  <c:y val="6.501161611857007E-3"/>
                </c:manualLayout>
              </c:layout>
              <c:showLegendKey val="0"/>
              <c:showVal val="1"/>
              <c:showCatName val="0"/>
              <c:showSerName val="0"/>
              <c:showPercent val="0"/>
              <c:showBubbleSize val="0"/>
              <c:extLst>
                <c:ext xmlns:c15="http://schemas.microsoft.com/office/drawing/2012/chart" uri="{CE6537A1-D6FC-4f65-9D91-7224C49458BB}">
                  <c15:layout>
                    <c:manualLayout>
                      <c:w val="3.3583992296815537E-2"/>
                      <c:h val="4.5458605692090051E-2"/>
                    </c:manualLayout>
                  </c15:layout>
                </c:ext>
              </c:extLst>
            </c:dLbl>
            <c:dLbl>
              <c:idx val="7"/>
              <c:layout>
                <c:manualLayout>
                  <c:x val="3.0383592859855677E-3"/>
                  <c:y val="5.5465672535473468E-3"/>
                </c:manualLayout>
              </c:layout>
              <c:showLegendKey val="0"/>
              <c:showVal val="1"/>
              <c:showCatName val="0"/>
              <c:showSerName val="0"/>
              <c:showPercent val="0"/>
              <c:showBubbleSize val="0"/>
              <c:extLst>
                <c:ext xmlns:c15="http://schemas.microsoft.com/office/drawing/2012/chart" uri="{CE6537A1-D6FC-4f65-9D91-7224C49458BB}">
                  <c15:layout/>
                </c:ext>
              </c:extLst>
            </c:dLbl>
            <c:dLbl>
              <c:idx val="8"/>
              <c:layout>
                <c:manualLayout>
                  <c:x val="6.0767185719711354E-3"/>
                  <c:y val="0"/>
                </c:manualLayout>
              </c:layout>
              <c:showLegendKey val="0"/>
              <c:showVal val="1"/>
              <c:showCatName val="0"/>
              <c:showSerName val="0"/>
              <c:showPercent val="0"/>
              <c:showBubbleSize val="0"/>
              <c:extLst>
                <c:ext xmlns:c15="http://schemas.microsoft.com/office/drawing/2012/chart" uri="{CE6537A1-D6FC-4f65-9D91-7224C49458BB}">
                  <c15:layout/>
                </c:ext>
              </c:extLst>
            </c:dLbl>
            <c:dLbl>
              <c:idx val="9"/>
              <c:layout>
                <c:manualLayout>
                  <c:x val="4.5575389289782961E-3"/>
                  <c:y val="0"/>
                </c:manualLayout>
              </c:layout>
              <c:showLegendKey val="0"/>
              <c:showVal val="1"/>
              <c:showCatName val="0"/>
              <c:showSerName val="0"/>
              <c:showPercent val="0"/>
              <c:showBubbleSize val="0"/>
              <c:extLst>
                <c:ext xmlns:c15="http://schemas.microsoft.com/office/drawing/2012/chart" uri="{CE6537A1-D6FC-4f65-9D91-7224C49458BB}">
                  <c15:layout/>
                </c:ext>
              </c:extLst>
            </c:dLbl>
            <c:dLbl>
              <c:idx val="10"/>
              <c:layout>
                <c:manualLayout>
                  <c:x val="3.0383592859855642E-3"/>
                  <c:y val="-1.6252584096884855E-3"/>
                </c:manualLayout>
              </c:layout>
              <c:spPr>
                <a:noFill/>
                <a:ln>
                  <a:noFill/>
                </a:ln>
                <a:effectLst/>
              </c:spPr>
              <c:txPr>
                <a:bodyPr wrap="square" lIns="38100" tIns="19050" rIns="38100" bIns="19050" anchor="ctr">
                  <a:noAutofit/>
                </a:bodyPr>
                <a:lstStyle/>
                <a:p>
                  <a:pPr>
                    <a:defRPr sz="900">
                      <a:solidFill>
                        <a:srgbClr val="FF0000"/>
                      </a:solidFill>
                    </a:defRPr>
                  </a:pPr>
                  <a:endParaRPr lang="es-ES"/>
                </a:p>
              </c:txPr>
              <c:showLegendKey val="0"/>
              <c:showVal val="1"/>
              <c:showCatName val="0"/>
              <c:showSerName val="0"/>
              <c:showPercent val="0"/>
              <c:showBubbleSize val="0"/>
              <c:extLst>
                <c:ext xmlns:c15="http://schemas.microsoft.com/office/drawing/2012/chart" uri="{CE6537A1-D6FC-4f65-9D91-7224C49458BB}">
                  <c15:layout>
                    <c:manualLayout>
                      <c:w val="3.3583992296815537E-2"/>
                      <c:h val="4.2208088872713087E-2"/>
                    </c:manualLayout>
                  </c15:layout>
                </c:ext>
              </c:extLst>
            </c:dLbl>
            <c:dLbl>
              <c:idx val="11"/>
              <c:layout>
                <c:manualLayout>
                  <c:x val="4.7448864348678651E-3"/>
                  <c:y val="-5.9592119941989694E-17"/>
                </c:manualLayout>
              </c:layout>
              <c:showLegendKey val="0"/>
              <c:showVal val="1"/>
              <c:showCatName val="0"/>
              <c:showSerName val="0"/>
              <c:showPercent val="0"/>
              <c:showBubbleSize val="0"/>
              <c:extLst>
                <c:ext xmlns:c15="http://schemas.microsoft.com/office/drawing/2012/chart" uri="{CE6537A1-D6FC-4f65-9D91-7224C49458BB}">
                  <c15:layout/>
                </c:ext>
              </c:extLst>
            </c:dLbl>
            <c:dLbl>
              <c:idx val="12"/>
              <c:layout>
                <c:manualLayout>
                  <c:x val="6.0767655224984417E-3"/>
                  <c:y val="9.7515504581309111E-3"/>
                </c:manualLayout>
              </c:layout>
              <c:showLegendKey val="0"/>
              <c:showVal val="1"/>
              <c:showCatName val="0"/>
              <c:showSerName val="0"/>
              <c:showPercent val="0"/>
              <c:showBubbleSize val="0"/>
              <c:extLst>
                <c:ext xmlns:c15="http://schemas.microsoft.com/office/drawing/2012/chart" uri="{CE6537A1-D6FC-4f65-9D91-7224C49458BB}">
                  <c15:layout/>
                </c:ext>
              </c:extLst>
            </c:dLbl>
            <c:dLbl>
              <c:idx val="13"/>
              <c:layout>
                <c:manualLayout>
                  <c:x val="4.5575389289782406E-3"/>
                  <c:y val="0"/>
                </c:manualLayout>
              </c:layout>
              <c:showLegendKey val="0"/>
              <c:showVal val="1"/>
              <c:showCatName val="0"/>
              <c:showSerName val="0"/>
              <c:showPercent val="0"/>
              <c:showBubbleSize val="0"/>
              <c:extLst>
                <c:ext xmlns:c15="http://schemas.microsoft.com/office/drawing/2012/chart" uri="{CE6537A1-D6FC-4f65-9D91-7224C49458BB}">
                  <c15:layout/>
                </c:ext>
              </c:extLst>
            </c:dLbl>
            <c:dLbl>
              <c:idx val="14"/>
              <c:layout>
                <c:manualLayout>
                  <c:x val="4.9999999999998778E-3"/>
                  <c:y val="2.7045295119537084E-3"/>
                </c:manualLayout>
              </c:layout>
              <c:showLegendKey val="0"/>
              <c:showVal val="1"/>
              <c:showCatName val="0"/>
              <c:showSerName val="0"/>
              <c:showPercent val="0"/>
              <c:showBubbleSize val="0"/>
              <c:extLst>
                <c:ext xmlns:c15="http://schemas.microsoft.com/office/drawing/2012/chart" uri="{CE6537A1-D6FC-4f65-9D91-7224C49458BB}">
                  <c15:layout/>
                </c:ext>
              </c:extLst>
            </c:dLbl>
            <c:dLbl>
              <c:idx val="15"/>
              <c:layout>
                <c:manualLayout>
                  <c:x val="3.0383592859855677E-3"/>
                  <c:y val="0"/>
                </c:manualLayout>
              </c:layout>
              <c:showLegendKey val="0"/>
              <c:showVal val="1"/>
              <c:showCatName val="0"/>
              <c:showSerName val="0"/>
              <c:showPercent val="0"/>
              <c:showBubbleSize val="0"/>
              <c:extLst>
                <c:ext xmlns:c15="http://schemas.microsoft.com/office/drawing/2012/chart" uri="{CE6537A1-D6FC-4f65-9D91-7224C49458BB}">
                  <c15:layout/>
                </c:ext>
              </c:extLst>
            </c:dLbl>
            <c:dLbl>
              <c:idx val="16"/>
              <c:layout>
                <c:manualLayout>
                  <c:x val="4.5575389289783516E-3"/>
                  <c:y val="0"/>
                </c:manualLayout>
              </c:layout>
              <c:showLegendKey val="0"/>
              <c:showVal val="1"/>
              <c:showCatName val="0"/>
              <c:showSerName val="0"/>
              <c:showPercent val="0"/>
              <c:showBubbleSize val="0"/>
              <c:extLst>
                <c:ext xmlns:c15="http://schemas.microsoft.com/office/drawing/2012/chart" uri="{CE6537A1-D6FC-4f65-9D91-7224C49458BB}">
                  <c15:layout/>
                </c:ext>
              </c:extLst>
            </c:dLbl>
            <c:dLbl>
              <c:idx val="17"/>
              <c:layout>
                <c:manualLayout>
                  <c:x val="4.7448864348678026E-3"/>
                  <c:y val="0"/>
                </c:manualLayout>
              </c:layout>
              <c:showLegendKey val="0"/>
              <c:showVal val="1"/>
              <c:showCatName val="0"/>
              <c:showSerName val="0"/>
              <c:showPercent val="0"/>
              <c:showBubbleSize val="0"/>
              <c:extLst>
                <c:ext xmlns:c15="http://schemas.microsoft.com/office/drawing/2012/chart" uri="{CE6537A1-D6FC-4f65-9D91-7224C49458BB}">
                  <c15:layout/>
                </c:ext>
              </c:extLst>
            </c:dLbl>
            <c:dLbl>
              <c:idx val="18"/>
              <c:layout>
                <c:manualLayout>
                  <c:x val="3.0383592859855677E-3"/>
                  <c:y val="0"/>
                </c:manualLayout>
              </c:layout>
              <c:showLegendKey val="0"/>
              <c:showVal val="1"/>
              <c:showCatName val="0"/>
              <c:showSerName val="0"/>
              <c:showPercent val="0"/>
              <c:showBubbleSize val="0"/>
              <c:extLst>
                <c:ext xmlns:c15="http://schemas.microsoft.com/office/drawing/2012/chart" uri="{CE6537A1-D6FC-4f65-9D91-7224C49458BB}">
                  <c15:layout/>
                </c:ext>
              </c:extLst>
            </c:dLbl>
            <c:dLbl>
              <c:idx val="19"/>
              <c:layout>
                <c:manualLayout>
                  <c:x val="6.4513901084866038E-3"/>
                  <c:y val="5.5466102356470526E-3"/>
                </c:manualLayout>
              </c:layout>
              <c:showLegendKey val="0"/>
              <c:showVal val="1"/>
              <c:showCatName val="0"/>
              <c:showSerName val="0"/>
              <c:showPercent val="0"/>
              <c:showBubbleSize val="0"/>
              <c:extLst>
                <c:ext xmlns:c15="http://schemas.microsoft.com/office/drawing/2012/chart" uri="{CE6537A1-D6FC-4f65-9D91-7224C49458BB}">
                  <c15:layout/>
                </c:ext>
              </c:extLst>
            </c:dLbl>
            <c:dLbl>
              <c:idx val="20"/>
              <c:layout>
                <c:manualLayout>
                  <c:x val="6.0767185719710244E-3"/>
                  <c:y val="5.5465672535473468E-3"/>
                </c:manualLayout>
              </c:layout>
              <c:showLegendKey val="0"/>
              <c:showVal val="1"/>
              <c:showCatName val="0"/>
              <c:showSerName val="0"/>
              <c:showPercent val="0"/>
              <c:showBubbleSize val="0"/>
              <c:extLst>
                <c:ext xmlns:c15="http://schemas.microsoft.com/office/drawing/2012/chart" uri="{CE6537A1-D6FC-4f65-9D91-7224C49458BB}">
                  <c15:layout/>
                </c:ext>
              </c:extLst>
            </c:dLbl>
            <c:dLbl>
              <c:idx val="21"/>
              <c:layout>
                <c:manualLayout>
                  <c:x val="6.0767185719711354E-3"/>
                  <c:y val="5.5465672535472956E-3"/>
                </c:manualLayout>
              </c:layout>
              <c:showLegendKey val="0"/>
              <c:showVal val="1"/>
              <c:showCatName val="0"/>
              <c:showSerName val="0"/>
              <c:showPercent val="0"/>
              <c:showBubbleSize val="0"/>
              <c:extLst>
                <c:ext xmlns:c15="http://schemas.microsoft.com/office/drawing/2012/chart" uri="{CE6537A1-D6FC-4f65-9D91-7224C49458BB}">
                  <c15:layout/>
                </c:ext>
              </c:extLst>
            </c:dLbl>
            <c:dLbl>
              <c:idx val="22"/>
              <c:layout>
                <c:manualLayout>
                  <c:x val="4.5575389289782406E-3"/>
                  <c:y val="5.5465672535472445E-3"/>
                </c:manualLayout>
              </c:layout>
              <c:showLegendKey val="0"/>
              <c:showVal val="1"/>
              <c:showCatName val="0"/>
              <c:showSerName val="0"/>
              <c:showPercent val="0"/>
              <c:showBubbleSize val="0"/>
              <c:extLst>
                <c:ext xmlns:c15="http://schemas.microsoft.com/office/drawing/2012/chart" uri="{CE6537A1-D6FC-4f65-9D91-7224C49458BB}">
                  <c15:layout/>
                </c:ext>
              </c:extLst>
            </c:dLbl>
            <c:dLbl>
              <c:idx val="23"/>
              <c:layout>
                <c:manualLayout>
                  <c:x val="4.5575389289783516E-3"/>
                  <c:y val="8.3198508803210194E-3"/>
                </c:manualLayout>
              </c:layout>
              <c:showLegendKey val="0"/>
              <c:showVal val="1"/>
              <c:showCatName val="0"/>
              <c:showSerName val="0"/>
              <c:showPercent val="0"/>
              <c:showBubbleSize val="0"/>
              <c:extLst>
                <c:ext xmlns:c15="http://schemas.microsoft.com/office/drawing/2012/chart" uri="{CE6537A1-D6FC-4f65-9D91-7224C49458BB}">
                  <c15:layout/>
                </c:ext>
              </c:extLst>
            </c:dLbl>
            <c:dLbl>
              <c:idx val="24"/>
              <c:layout>
                <c:manualLayout>
                  <c:x val="4.5575389289783516E-3"/>
                  <c:y val="2.7732836267736734E-3"/>
                </c:manualLayout>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wrap="square" lIns="38100" tIns="19050" rIns="38100" bIns="19050" anchor="ctr">
                <a:spAutoFit/>
              </a:bodyPr>
              <a:lstStyle/>
              <a:p>
                <a:pPr>
                  <a:defRPr sz="900">
                    <a:solidFill>
                      <a:srgbClr val="FF0000"/>
                    </a:solidFill>
                  </a:defRPr>
                </a:pPr>
                <a:endParaRPr lang="es-E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'J-Admv.'!$B$55:$B$79</c:f>
              <c:strCache>
                <c:ptCount val="25"/>
                <c:pt idx="0">
                  <c:v>Arauca</c:v>
                </c:pt>
                <c:pt idx="1">
                  <c:v>Barranquilla</c:v>
                </c:pt>
                <c:pt idx="2">
                  <c:v>Cartagena</c:v>
                </c:pt>
                <c:pt idx="3">
                  <c:v>Cartago</c:v>
                </c:pt>
                <c:pt idx="4">
                  <c:v>Tunja</c:v>
                </c:pt>
                <c:pt idx="5">
                  <c:v>Buga</c:v>
                </c:pt>
                <c:pt idx="6">
                  <c:v>Manizales</c:v>
                </c:pt>
                <c:pt idx="7">
                  <c:v>Florencia</c:v>
                </c:pt>
                <c:pt idx="8">
                  <c:v>Yopal</c:v>
                </c:pt>
                <c:pt idx="9">
                  <c:v>Popayán</c:v>
                </c:pt>
                <c:pt idx="10">
                  <c:v>Valledupar</c:v>
                </c:pt>
                <c:pt idx="11">
                  <c:v>Quibdó</c:v>
                </c:pt>
                <c:pt idx="12">
                  <c:v>Montería</c:v>
                </c:pt>
                <c:pt idx="13">
                  <c:v>Riohacha</c:v>
                </c:pt>
                <c:pt idx="14">
                  <c:v>Neiva</c:v>
                </c:pt>
                <c:pt idx="15">
                  <c:v>S. Marta</c:v>
                </c:pt>
                <c:pt idx="16">
                  <c:v>Villavicencio</c:v>
                </c:pt>
                <c:pt idx="17">
                  <c:v>Pasto</c:v>
                </c:pt>
                <c:pt idx="18">
                  <c:v>Cúcuta</c:v>
                </c:pt>
                <c:pt idx="19">
                  <c:v>Armenia</c:v>
                </c:pt>
                <c:pt idx="20">
                  <c:v>Pereira</c:v>
                </c:pt>
                <c:pt idx="21">
                  <c:v>Bucaramanga</c:v>
                </c:pt>
                <c:pt idx="22">
                  <c:v>Sincelejo</c:v>
                </c:pt>
                <c:pt idx="23">
                  <c:v>Ibagué</c:v>
                </c:pt>
                <c:pt idx="24">
                  <c:v>Cali</c:v>
                </c:pt>
              </c:strCache>
            </c:strRef>
          </c:cat>
          <c:val>
            <c:numRef>
              <c:f>'J-Admv.'!$D$55:$D$79</c:f>
              <c:numCache>
                <c:formatCode>0</c:formatCode>
                <c:ptCount val="25"/>
                <c:pt idx="0">
                  <c:v>331</c:v>
                </c:pt>
                <c:pt idx="1">
                  <c:v>383</c:v>
                </c:pt>
                <c:pt idx="2">
                  <c:v>244</c:v>
                </c:pt>
                <c:pt idx="3">
                  <c:v>249</c:v>
                </c:pt>
                <c:pt idx="4">
                  <c:v>170</c:v>
                </c:pt>
                <c:pt idx="5">
                  <c:v>184</c:v>
                </c:pt>
                <c:pt idx="6">
                  <c:v>394</c:v>
                </c:pt>
                <c:pt idx="7">
                  <c:v>709</c:v>
                </c:pt>
                <c:pt idx="8">
                  <c:v>205</c:v>
                </c:pt>
                <c:pt idx="9">
                  <c:v>251</c:v>
                </c:pt>
                <c:pt idx="10">
                  <c:v>288</c:v>
                </c:pt>
                <c:pt idx="11">
                  <c:v>316</c:v>
                </c:pt>
                <c:pt idx="12">
                  <c:v>371</c:v>
                </c:pt>
                <c:pt idx="13">
                  <c:v>220</c:v>
                </c:pt>
                <c:pt idx="14">
                  <c:v>402</c:v>
                </c:pt>
                <c:pt idx="15">
                  <c:v>204</c:v>
                </c:pt>
                <c:pt idx="16">
                  <c:v>300</c:v>
                </c:pt>
                <c:pt idx="17">
                  <c:v>208</c:v>
                </c:pt>
                <c:pt idx="18">
                  <c:v>404</c:v>
                </c:pt>
                <c:pt idx="19">
                  <c:v>359</c:v>
                </c:pt>
                <c:pt idx="20">
                  <c:v>293</c:v>
                </c:pt>
                <c:pt idx="21">
                  <c:v>388</c:v>
                </c:pt>
                <c:pt idx="22">
                  <c:v>265</c:v>
                </c:pt>
                <c:pt idx="23">
                  <c:v>274</c:v>
                </c:pt>
                <c:pt idx="24">
                  <c:v>226</c:v>
                </c:pt>
              </c:numCache>
            </c:numRef>
          </c:val>
        </c:ser>
        <c:dLbls>
          <c:showLegendKey val="0"/>
          <c:showVal val="1"/>
          <c:showCatName val="0"/>
          <c:showSerName val="0"/>
          <c:showPercent val="0"/>
          <c:showBubbleSize val="0"/>
        </c:dLbls>
        <c:gapWidth val="75"/>
        <c:axId val="136695808"/>
        <c:axId val="135629056"/>
      </c:barChart>
      <c:catAx>
        <c:axId val="136695808"/>
        <c:scaling>
          <c:orientation val="minMax"/>
        </c:scaling>
        <c:delete val="0"/>
        <c:axPos val="b"/>
        <c:numFmt formatCode="General" sourceLinked="0"/>
        <c:majorTickMark val="none"/>
        <c:minorTickMark val="none"/>
        <c:tickLblPos val="nextTo"/>
        <c:crossAx val="135629056"/>
        <c:crosses val="autoZero"/>
        <c:auto val="1"/>
        <c:lblAlgn val="ctr"/>
        <c:lblOffset val="100"/>
        <c:noMultiLvlLbl val="0"/>
      </c:catAx>
      <c:valAx>
        <c:axId val="135629056"/>
        <c:scaling>
          <c:orientation val="minMax"/>
        </c:scaling>
        <c:delete val="0"/>
        <c:axPos val="l"/>
        <c:numFmt formatCode="0" sourceLinked="1"/>
        <c:majorTickMark val="none"/>
        <c:minorTickMark val="none"/>
        <c:tickLblPos val="nextTo"/>
        <c:crossAx val="136695808"/>
        <c:crosses val="autoZero"/>
        <c:crossBetween val="between"/>
      </c:valAx>
    </c:plotArea>
    <c:legend>
      <c:legendPos val="b"/>
      <c:layout/>
      <c:overlay val="0"/>
    </c:legend>
    <c:plotVisOnly val="1"/>
    <c:dispBlanksAs val="gap"/>
    <c:showDLblsOverMax val="0"/>
  </c:chart>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'T-SCFL'!$C$46</c:f>
              <c:strCache>
                <c:ptCount val="1"/>
                <c:pt idx="0">
                  <c:v>INGRESOS EFECTIVOS</c:v>
                </c:pt>
              </c:strCache>
            </c:strRef>
          </c:tx>
          <c:invertIfNegative val="0"/>
          <c:dPt>
            <c:idx val="3"/>
            <c:invertIfNegative val="0"/>
            <c:bubble3D val="0"/>
            <c:spPr>
              <a:solidFill>
                <a:srgbClr val="00B050"/>
              </a:solidFill>
            </c:spPr>
          </c:dPt>
          <c:dLbls>
            <c:spPr>
              <a:noFill/>
              <a:ln>
                <a:noFill/>
              </a:ln>
              <a:effectLst/>
            </c:spPr>
            <c:txPr>
              <a:bodyPr wrap="square" lIns="38100" tIns="19050" rIns="38100" bIns="19050" anchor="ctr">
                <a:spAutoFit/>
              </a:bodyPr>
              <a:lstStyle/>
              <a:p>
                <a:pPr>
                  <a:defRPr>
                    <a:solidFill>
                      <a:schemeClr val="tx2">
                        <a:lumMod val="75000"/>
                      </a:schemeClr>
                    </a:solidFill>
                  </a:defRPr>
                </a:pPr>
                <a:endParaRPr lang="es-E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'T-SCFL'!$B$47:$B$53</c:f>
              <c:strCache>
                <c:ptCount val="7"/>
                <c:pt idx="0">
                  <c:v>Valledupar</c:v>
                </c:pt>
                <c:pt idx="1">
                  <c:v>Montería</c:v>
                </c:pt>
                <c:pt idx="2">
                  <c:v>Riohacha</c:v>
                </c:pt>
                <c:pt idx="3">
                  <c:v>Neiva</c:v>
                </c:pt>
                <c:pt idx="4">
                  <c:v>Armenia</c:v>
                </c:pt>
                <c:pt idx="5">
                  <c:v>Sincelejo</c:v>
                </c:pt>
                <c:pt idx="6">
                  <c:v>S. Gil</c:v>
                </c:pt>
              </c:strCache>
            </c:strRef>
          </c:cat>
          <c:val>
            <c:numRef>
              <c:f>'T-SCFL'!$C$47:$C$53</c:f>
              <c:numCache>
                <c:formatCode>0</c:formatCode>
                <c:ptCount val="7"/>
                <c:pt idx="0">
                  <c:v>710</c:v>
                </c:pt>
                <c:pt idx="1">
                  <c:v>510</c:v>
                </c:pt>
                <c:pt idx="2">
                  <c:v>192</c:v>
                </c:pt>
                <c:pt idx="3">
                  <c:v>454</c:v>
                </c:pt>
                <c:pt idx="4">
                  <c:v>187</c:v>
                </c:pt>
                <c:pt idx="5">
                  <c:v>430</c:v>
                </c:pt>
                <c:pt idx="6">
                  <c:v>149</c:v>
                </c:pt>
              </c:numCache>
            </c:numRef>
          </c:val>
        </c:ser>
        <c:ser>
          <c:idx val="1"/>
          <c:order val="1"/>
          <c:tx>
            <c:strRef>
              <c:f>'T-SCFL'!$D$46</c:f>
              <c:strCache>
                <c:ptCount val="1"/>
                <c:pt idx="0">
                  <c:v>EGRESOS EFECTIVOS</c:v>
                </c:pt>
              </c:strCache>
            </c:strRef>
          </c:tx>
          <c:invertIfNegative val="0"/>
          <c:dPt>
            <c:idx val="3"/>
            <c:invertIfNegative val="0"/>
            <c:bubble3D val="0"/>
            <c:spPr>
              <a:solidFill>
                <a:srgbClr val="FFC000"/>
              </a:solidFill>
            </c:spPr>
          </c:dPt>
          <c:dLbls>
            <c:spPr>
              <a:noFill/>
              <a:ln>
                <a:noFill/>
              </a:ln>
              <a:effectLst/>
            </c:spPr>
            <c:txPr>
              <a:bodyPr wrap="square" lIns="38100" tIns="19050" rIns="38100" bIns="19050" anchor="ctr">
                <a:spAutoFit/>
              </a:bodyPr>
              <a:lstStyle/>
              <a:p>
                <a:pPr>
                  <a:defRPr>
                    <a:solidFill>
                      <a:srgbClr val="FF0000"/>
                    </a:solidFill>
                  </a:defRPr>
                </a:pPr>
                <a:endParaRPr lang="es-E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'T-SCFL'!$B$47:$B$53</c:f>
              <c:strCache>
                <c:ptCount val="7"/>
                <c:pt idx="0">
                  <c:v>Valledupar</c:v>
                </c:pt>
                <c:pt idx="1">
                  <c:v>Montería</c:v>
                </c:pt>
                <c:pt idx="2">
                  <c:v>Riohacha</c:v>
                </c:pt>
                <c:pt idx="3">
                  <c:v>Neiva</c:v>
                </c:pt>
                <c:pt idx="4">
                  <c:v>Armenia</c:v>
                </c:pt>
                <c:pt idx="5">
                  <c:v>Sincelejo</c:v>
                </c:pt>
                <c:pt idx="6">
                  <c:v>S. Gil</c:v>
                </c:pt>
              </c:strCache>
            </c:strRef>
          </c:cat>
          <c:val>
            <c:numRef>
              <c:f>'T-SCFL'!$D$47:$D$53</c:f>
              <c:numCache>
                <c:formatCode>0</c:formatCode>
                <c:ptCount val="7"/>
                <c:pt idx="0">
                  <c:v>579</c:v>
                </c:pt>
                <c:pt idx="1">
                  <c:v>586</c:v>
                </c:pt>
                <c:pt idx="2">
                  <c:v>160</c:v>
                </c:pt>
                <c:pt idx="3">
                  <c:v>354</c:v>
                </c:pt>
                <c:pt idx="4">
                  <c:v>175</c:v>
                </c:pt>
                <c:pt idx="5">
                  <c:v>386</c:v>
                </c:pt>
                <c:pt idx="6">
                  <c:v>122</c:v>
                </c:pt>
              </c:numCache>
            </c:numRef>
          </c:val>
        </c:ser>
        <c:dLbls>
          <c:showLegendKey val="0"/>
          <c:showVal val="1"/>
          <c:showCatName val="0"/>
          <c:showSerName val="0"/>
          <c:showPercent val="0"/>
          <c:showBubbleSize val="0"/>
        </c:dLbls>
        <c:gapWidth val="75"/>
        <c:axId val="137054208"/>
        <c:axId val="135634240"/>
      </c:barChart>
      <c:catAx>
        <c:axId val="137054208"/>
        <c:scaling>
          <c:orientation val="minMax"/>
        </c:scaling>
        <c:delete val="0"/>
        <c:axPos val="b"/>
        <c:numFmt formatCode="General" sourceLinked="0"/>
        <c:majorTickMark val="none"/>
        <c:minorTickMark val="none"/>
        <c:tickLblPos val="nextTo"/>
        <c:crossAx val="135634240"/>
        <c:crosses val="autoZero"/>
        <c:auto val="1"/>
        <c:lblAlgn val="ctr"/>
        <c:lblOffset val="100"/>
        <c:noMultiLvlLbl val="0"/>
      </c:catAx>
      <c:valAx>
        <c:axId val="135634240"/>
        <c:scaling>
          <c:orientation val="minMax"/>
        </c:scaling>
        <c:delete val="0"/>
        <c:axPos val="l"/>
        <c:numFmt formatCode="0" sourceLinked="1"/>
        <c:majorTickMark val="none"/>
        <c:minorTickMark val="none"/>
        <c:tickLblPos val="nextTo"/>
        <c:crossAx val="137054208"/>
        <c:crosses val="autoZero"/>
        <c:crossBetween val="between"/>
      </c:valAx>
    </c:plotArea>
    <c:legend>
      <c:legendPos val="b"/>
      <c:layout/>
      <c:overlay val="0"/>
    </c:legend>
    <c:plotVisOnly val="1"/>
    <c:dispBlanksAs val="gap"/>
    <c:showDLblsOverMax val="0"/>
  </c:chart>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'T-SP'!$C$44</c:f>
              <c:strCache>
                <c:ptCount val="1"/>
                <c:pt idx="0">
                  <c:v>INGRESOS EFECTIVOS</c:v>
                </c:pt>
              </c:strCache>
            </c:strRef>
          </c:tx>
          <c:invertIfNegative val="0"/>
          <c:dPt>
            <c:idx val="9"/>
            <c:invertIfNegative val="0"/>
            <c:bubble3D val="0"/>
            <c:spPr>
              <a:solidFill>
                <a:srgbClr val="FFC000"/>
              </a:solidFill>
            </c:spPr>
          </c:dPt>
          <c:dLbls>
            <c:dLbl>
              <c:idx val="1"/>
              <c:layout>
                <c:manualLayout>
                  <c:x val="-1.2750453544676301E-2"/>
                  <c:y val="1.4825796886582599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5"/>
              <c:layout>
                <c:manualLayout>
                  <c:x val="0"/>
                  <c:y val="2.9651593773164764E-3"/>
                </c:manualLayout>
              </c:layout>
              <c:showLegendKey val="0"/>
              <c:showVal val="1"/>
              <c:showCatName val="0"/>
              <c:showSerName val="0"/>
              <c:showPercent val="0"/>
              <c:showBubbleSize val="0"/>
              <c:extLst>
                <c:ext xmlns:c15="http://schemas.microsoft.com/office/drawing/2012/chart" uri="{CE6537A1-D6FC-4f65-9D91-7224C49458BB}">
                  <c15:layout/>
                </c:ext>
              </c:extLst>
            </c:dLbl>
            <c:dLbl>
              <c:idx val="7"/>
              <c:layout>
                <c:manualLayout>
                  <c:x val="-7.2859734541008006E-3"/>
                  <c:y val="-1.0872125454439609E-16"/>
                </c:manualLayout>
              </c:layout>
              <c:showLegendKey val="0"/>
              <c:showVal val="1"/>
              <c:showCatName val="0"/>
              <c:showSerName val="0"/>
              <c:showPercent val="0"/>
              <c:showBubbleSize val="0"/>
              <c:extLst>
                <c:ext xmlns:c15="http://schemas.microsoft.com/office/drawing/2012/chart" uri="{CE6537A1-D6FC-4f65-9D91-7224C49458BB}">
                  <c15:layout/>
                </c:ext>
              </c:extLst>
            </c:dLbl>
            <c:dLbl>
              <c:idx val="8"/>
              <c:layout>
                <c:manualLayout>
                  <c:x val="-3.6429867270503669E-3"/>
                  <c:y val="5.9303187546330613E-3"/>
                </c:manualLayout>
              </c:layout>
              <c:showLegendKey val="0"/>
              <c:showVal val="1"/>
              <c:showCatName val="0"/>
              <c:showSerName val="0"/>
              <c:showPercent val="0"/>
              <c:showBubbleSize val="0"/>
              <c:extLst>
                <c:ext xmlns:c15="http://schemas.microsoft.com/office/drawing/2012/chart" uri="{CE6537A1-D6FC-4f65-9D91-7224C49458BB}">
                  <c15:layout/>
                </c:ext>
              </c:extLst>
            </c:dLbl>
            <c:dLbl>
              <c:idx val="9"/>
              <c:layout>
                <c:manualLayout>
                  <c:x val="-5.4644800905755504E-3"/>
                  <c:y val="-1.0185067526415994E-16"/>
                </c:manualLayout>
              </c:layout>
              <c:showLegendKey val="0"/>
              <c:showVal val="1"/>
              <c:showCatName val="0"/>
              <c:showSerName val="0"/>
              <c:showPercent val="0"/>
              <c:showBubbleSize val="0"/>
              <c:extLst>
                <c:ext xmlns:c15="http://schemas.microsoft.com/office/drawing/2012/chart" uri="{CE6537A1-D6FC-4f65-9D91-7224C49458BB}">
                  <c15:layout/>
                </c:ext>
              </c:extLst>
            </c:dLbl>
            <c:dLbl>
              <c:idx val="14"/>
              <c:layout>
                <c:manualLayout>
                  <c:x val="-3.6429867270503669E-3"/>
                  <c:y val="5.9303187546330613E-3"/>
                </c:manualLayout>
              </c:layout>
              <c:showLegendKey val="0"/>
              <c:showVal val="1"/>
              <c:showCatName val="0"/>
              <c:showSerName val="0"/>
              <c:showPercent val="0"/>
              <c:showBubbleSize val="0"/>
              <c:extLst>
                <c:ext xmlns:c15="http://schemas.microsoft.com/office/drawing/2012/chart" uri="{CE6537A1-D6FC-4f65-9D91-7224C49458BB}">
                  <c15:layout/>
                </c:ext>
              </c:extLst>
            </c:dLbl>
            <c:dLbl>
              <c:idx val="15"/>
              <c:layout>
                <c:manualLayout>
                  <c:x val="-9.1074668176259164E-3"/>
                  <c:y val="-5.4360627272198043E-17"/>
                </c:manualLayout>
              </c:layout>
              <c:showLegendKey val="0"/>
              <c:showVal val="1"/>
              <c:showCatName val="0"/>
              <c:showSerName val="0"/>
              <c:showPercent val="0"/>
              <c:showBubbleSize val="0"/>
              <c:extLst>
                <c:ext xmlns:c15="http://schemas.microsoft.com/office/drawing/2012/chart" uri="{CE6537A1-D6FC-4f65-9D91-7224C49458BB}">
                  <c15:layout/>
                </c:ext>
              </c:extLst>
            </c:dLbl>
            <c:dLbl>
              <c:idx val="17"/>
              <c:layout>
                <c:manualLayout>
                  <c:x val="-3.6429867270505005E-3"/>
                  <c:y val="-3.1526415017248122E-3"/>
                </c:manualLayout>
              </c:layout>
              <c:showLegendKey val="0"/>
              <c:showVal val="1"/>
              <c:showCatName val="0"/>
              <c:showSerName val="0"/>
              <c:showPercent val="0"/>
              <c:showBubbleSize val="0"/>
              <c:extLst>
                <c:ext xmlns:c15="http://schemas.microsoft.com/office/drawing/2012/chart" uri="{CE6537A1-D6FC-4f65-9D91-7224C49458BB}">
                  <c15:layout/>
                </c:ext>
              </c:extLst>
            </c:dLbl>
            <c:dLbl>
              <c:idx val="18"/>
              <c:layout>
                <c:manualLayout>
                  <c:x val="-5.464480090575684E-3"/>
                  <c:y val="2.9651593773165306E-3"/>
                </c:manualLayout>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wrap="square" lIns="38100" tIns="19050" rIns="38100" bIns="19050" anchor="ctr">
                <a:spAutoFit/>
              </a:bodyPr>
              <a:lstStyle/>
              <a:p>
                <a:pPr>
                  <a:defRPr sz="900">
                    <a:solidFill>
                      <a:schemeClr val="accent1">
                        <a:lumMod val="75000"/>
                      </a:schemeClr>
                    </a:solidFill>
                  </a:defRPr>
                </a:pPr>
                <a:endParaRPr lang="es-E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'T-SP'!$B$45:$B$65</c:f>
              <c:strCache>
                <c:ptCount val="21"/>
                <c:pt idx="0">
                  <c:v>Barranquilla*</c:v>
                </c:pt>
                <c:pt idx="1">
                  <c:v>Cartagena</c:v>
                </c:pt>
                <c:pt idx="2">
                  <c:v>Tunja</c:v>
                </c:pt>
                <c:pt idx="3">
                  <c:v>Buga</c:v>
                </c:pt>
                <c:pt idx="4">
                  <c:v>Manizales</c:v>
                </c:pt>
                <c:pt idx="5">
                  <c:v>Popayán</c:v>
                </c:pt>
                <c:pt idx="6">
                  <c:v>Valledupar</c:v>
                </c:pt>
                <c:pt idx="7">
                  <c:v>Montería</c:v>
                </c:pt>
                <c:pt idx="8">
                  <c:v>Riohacha</c:v>
                </c:pt>
                <c:pt idx="9">
                  <c:v>Neiva</c:v>
                </c:pt>
                <c:pt idx="10">
                  <c:v>S. Marta</c:v>
                </c:pt>
                <c:pt idx="11">
                  <c:v>Villavicencio</c:v>
                </c:pt>
                <c:pt idx="12">
                  <c:v>Pasto</c:v>
                </c:pt>
                <c:pt idx="13">
                  <c:v>Cúcuta</c:v>
                </c:pt>
                <c:pt idx="14">
                  <c:v>Armenia</c:v>
                </c:pt>
                <c:pt idx="15">
                  <c:v>Pereira</c:v>
                </c:pt>
                <c:pt idx="16">
                  <c:v>Bucaramanga</c:v>
                </c:pt>
                <c:pt idx="17">
                  <c:v>Sincelejo</c:v>
                </c:pt>
                <c:pt idx="18">
                  <c:v>S. Gil</c:v>
                </c:pt>
                <c:pt idx="19">
                  <c:v>Ibagué</c:v>
                </c:pt>
                <c:pt idx="20">
                  <c:v>Cali</c:v>
                </c:pt>
              </c:strCache>
            </c:strRef>
          </c:cat>
          <c:val>
            <c:numRef>
              <c:f>'T-SP'!$C$45:$C$65</c:f>
              <c:numCache>
                <c:formatCode>0</c:formatCode>
                <c:ptCount val="21"/>
                <c:pt idx="0">
                  <c:v>262</c:v>
                </c:pt>
                <c:pt idx="1">
                  <c:v>287</c:v>
                </c:pt>
                <c:pt idx="2">
                  <c:v>254</c:v>
                </c:pt>
                <c:pt idx="3">
                  <c:v>336</c:v>
                </c:pt>
                <c:pt idx="4">
                  <c:v>349</c:v>
                </c:pt>
                <c:pt idx="5">
                  <c:v>305</c:v>
                </c:pt>
                <c:pt idx="6">
                  <c:v>389</c:v>
                </c:pt>
                <c:pt idx="7">
                  <c:v>177</c:v>
                </c:pt>
                <c:pt idx="8">
                  <c:v>115</c:v>
                </c:pt>
                <c:pt idx="9">
                  <c:v>272</c:v>
                </c:pt>
                <c:pt idx="10">
                  <c:v>229</c:v>
                </c:pt>
                <c:pt idx="11">
                  <c:v>620</c:v>
                </c:pt>
                <c:pt idx="12">
                  <c:v>188</c:v>
                </c:pt>
                <c:pt idx="13">
                  <c:v>580</c:v>
                </c:pt>
                <c:pt idx="14">
                  <c:v>151</c:v>
                </c:pt>
                <c:pt idx="15">
                  <c:v>339</c:v>
                </c:pt>
                <c:pt idx="16">
                  <c:v>411</c:v>
                </c:pt>
                <c:pt idx="17">
                  <c:v>171</c:v>
                </c:pt>
                <c:pt idx="18">
                  <c:v>109</c:v>
                </c:pt>
                <c:pt idx="19">
                  <c:v>336</c:v>
                </c:pt>
                <c:pt idx="20">
                  <c:v>276</c:v>
                </c:pt>
              </c:numCache>
            </c:numRef>
          </c:val>
        </c:ser>
        <c:ser>
          <c:idx val="1"/>
          <c:order val="1"/>
          <c:tx>
            <c:strRef>
              <c:f>'T-SP'!$D$44</c:f>
              <c:strCache>
                <c:ptCount val="1"/>
                <c:pt idx="0">
                  <c:v>EGRESOS EFECTIVOS</c:v>
                </c:pt>
              </c:strCache>
            </c:strRef>
          </c:tx>
          <c:invertIfNegative val="0"/>
          <c:dPt>
            <c:idx val="9"/>
            <c:invertIfNegative val="0"/>
            <c:bubble3D val="0"/>
            <c:spPr>
              <a:solidFill>
                <a:srgbClr val="00B050"/>
              </a:solidFill>
            </c:spPr>
          </c:dPt>
          <c:dLbls>
            <c:dLbl>
              <c:idx val="0"/>
              <c:layout>
                <c:manualLayout>
                  <c:x val="5.4644800905755339E-3"/>
                  <c:y val="8.8954781319495919E-3"/>
                </c:manualLayout>
              </c:layout>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5.4644800905755504E-3"/>
                  <c:y val="1.1860637509266123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3"/>
              <c:layout>
                <c:manualLayout>
                  <c:x val="5.4644800905755504E-3"/>
                  <c:y val="2.9651593773164764E-3"/>
                </c:manualLayout>
              </c:layout>
              <c:showLegendKey val="0"/>
              <c:showVal val="1"/>
              <c:showCatName val="0"/>
              <c:showSerName val="0"/>
              <c:showPercent val="0"/>
              <c:showBubbleSize val="0"/>
              <c:extLst>
                <c:ext xmlns:c15="http://schemas.microsoft.com/office/drawing/2012/chart" uri="{CE6537A1-D6FC-4f65-9D91-7224C49458BB}">
                  <c15:layout/>
                </c:ext>
              </c:extLst>
            </c:dLbl>
            <c:dLbl>
              <c:idx val="4"/>
              <c:layout>
                <c:manualLayout>
                  <c:x val="3.6429867270503335E-3"/>
                  <c:y val="0"/>
                </c:manualLayout>
              </c:layout>
              <c:showLegendKey val="0"/>
              <c:showVal val="1"/>
              <c:showCatName val="0"/>
              <c:showSerName val="0"/>
              <c:showPercent val="0"/>
              <c:showBubbleSize val="0"/>
              <c:extLst>
                <c:ext xmlns:c15="http://schemas.microsoft.com/office/drawing/2012/chart" uri="{CE6537A1-D6FC-4f65-9D91-7224C49458BB}">
                  <c15:layout/>
                </c:ext>
              </c:extLst>
            </c:dLbl>
            <c:dLbl>
              <c:idx val="5"/>
              <c:layout>
                <c:manualLayout>
                  <c:x val="9.1074668176259164E-3"/>
                  <c:y val="5.9303187546330075E-3"/>
                </c:manualLayout>
              </c:layout>
              <c:showLegendKey val="0"/>
              <c:showVal val="1"/>
              <c:showCatName val="0"/>
              <c:showSerName val="0"/>
              <c:showPercent val="0"/>
              <c:showBubbleSize val="0"/>
              <c:extLst>
                <c:ext xmlns:c15="http://schemas.microsoft.com/office/drawing/2012/chart" uri="{CE6537A1-D6FC-4f65-9D91-7224C49458BB}">
                  <c15:layout/>
                </c:ext>
              </c:extLst>
            </c:dLbl>
            <c:dLbl>
              <c:idx val="6"/>
              <c:layout>
                <c:manualLayout>
                  <c:x val="5.4644800905755504E-3"/>
                  <c:y val="5.9303187546330075E-3"/>
                </c:manualLayout>
              </c:layout>
              <c:showLegendKey val="0"/>
              <c:showVal val="1"/>
              <c:showCatName val="0"/>
              <c:showSerName val="0"/>
              <c:showPercent val="0"/>
              <c:showBubbleSize val="0"/>
              <c:extLst>
                <c:ext xmlns:c15="http://schemas.microsoft.com/office/drawing/2012/chart" uri="{CE6537A1-D6FC-4f65-9D91-7224C49458BB}">
                  <c15:layout/>
                </c:ext>
              </c:extLst>
            </c:dLbl>
            <c:dLbl>
              <c:idx val="7"/>
              <c:layout>
                <c:manualLayout>
                  <c:x val="3.6429867270503001E-3"/>
                  <c:y val="5.9303187546330613E-3"/>
                </c:manualLayout>
              </c:layout>
              <c:showLegendKey val="0"/>
              <c:showVal val="1"/>
              <c:showCatName val="0"/>
              <c:showSerName val="0"/>
              <c:showPercent val="0"/>
              <c:showBubbleSize val="0"/>
              <c:extLst>
                <c:ext xmlns:c15="http://schemas.microsoft.com/office/drawing/2012/chart" uri="{CE6537A1-D6FC-4f65-9D91-7224C49458BB}">
                  <c15:layout/>
                </c:ext>
              </c:extLst>
            </c:dLbl>
            <c:dLbl>
              <c:idx val="9"/>
              <c:layout>
                <c:manualLayout>
                  <c:x val="5.4644800905754168E-3"/>
                  <c:y val="5.5555555555554534E-3"/>
                </c:manualLayout>
              </c:layout>
              <c:showLegendKey val="0"/>
              <c:showVal val="1"/>
              <c:showCatName val="0"/>
              <c:showSerName val="0"/>
              <c:showPercent val="0"/>
              <c:showBubbleSize val="0"/>
              <c:extLst>
                <c:ext xmlns:c15="http://schemas.microsoft.com/office/drawing/2012/chart" uri="{CE6537A1-D6FC-4f65-9D91-7224C49458BB}">
                  <c15:layout/>
                </c:ext>
              </c:extLst>
            </c:dLbl>
            <c:dLbl>
              <c:idx val="10"/>
              <c:layout>
                <c:manualLayout>
                  <c:x val="7.2859734541006671E-3"/>
                  <c:y val="8.3333333333333332E-3"/>
                </c:manualLayout>
              </c:layout>
              <c:showLegendKey val="0"/>
              <c:showVal val="1"/>
              <c:showCatName val="0"/>
              <c:showSerName val="0"/>
              <c:showPercent val="0"/>
              <c:showBubbleSize val="0"/>
              <c:extLst>
                <c:ext xmlns:c15="http://schemas.microsoft.com/office/drawing/2012/chart" uri="{CE6537A1-D6FC-4f65-9D91-7224C49458BB}">
                  <c15:layout/>
                </c:ext>
              </c:extLst>
            </c:dLbl>
            <c:dLbl>
              <c:idx val="11"/>
              <c:layout>
                <c:manualLayout>
                  <c:x val="7.2859734541006671E-3"/>
                  <c:y val="2.9651593773165306E-3"/>
                </c:manualLayout>
              </c:layout>
              <c:showLegendKey val="0"/>
              <c:showVal val="1"/>
              <c:showCatName val="0"/>
              <c:showSerName val="0"/>
              <c:showPercent val="0"/>
              <c:showBubbleSize val="0"/>
              <c:extLst>
                <c:ext xmlns:c15="http://schemas.microsoft.com/office/drawing/2012/chart" uri="{CE6537A1-D6FC-4f65-9D91-7224C49458BB}">
                  <c15:layout/>
                </c:ext>
              </c:extLst>
            </c:dLbl>
            <c:dLbl>
              <c:idx val="12"/>
              <c:layout>
                <c:manualLayout>
                  <c:x val="3.6429867270503669E-3"/>
                  <c:y val="5.9303187546330613E-3"/>
                </c:manualLayout>
              </c:layout>
              <c:showLegendKey val="0"/>
              <c:showVal val="1"/>
              <c:showCatName val="0"/>
              <c:showSerName val="0"/>
              <c:showPercent val="0"/>
              <c:showBubbleSize val="0"/>
              <c:extLst>
                <c:ext xmlns:c15="http://schemas.microsoft.com/office/drawing/2012/chart" uri="{CE6537A1-D6FC-4f65-9D91-7224C49458BB}">
                  <c15:layout/>
                </c:ext>
              </c:extLst>
            </c:dLbl>
            <c:dLbl>
              <c:idx val="13"/>
              <c:layout>
                <c:manualLayout>
                  <c:x val="5.4644800905754168E-3"/>
                  <c:y val="2.9651593773165172E-3"/>
                </c:manualLayout>
              </c:layout>
              <c:showLegendKey val="0"/>
              <c:showVal val="1"/>
              <c:showCatName val="0"/>
              <c:showSerName val="0"/>
              <c:showPercent val="0"/>
              <c:showBubbleSize val="0"/>
              <c:extLst>
                <c:ext xmlns:c15="http://schemas.microsoft.com/office/drawing/2012/chart" uri="{CE6537A1-D6FC-4f65-9D91-7224C49458BB}">
                  <c15:layout/>
                </c:ext>
              </c:extLst>
            </c:dLbl>
            <c:dLbl>
              <c:idx val="14"/>
              <c:layout>
                <c:manualLayout>
                  <c:x val="7.2859734541007339E-3"/>
                  <c:y val="5.3681058585244327E-3"/>
                </c:manualLayout>
              </c:layout>
              <c:showLegendKey val="0"/>
              <c:showVal val="1"/>
              <c:showCatName val="0"/>
              <c:showSerName val="0"/>
              <c:showPercent val="0"/>
              <c:showBubbleSize val="0"/>
              <c:extLst>
                <c:ext xmlns:c15="http://schemas.microsoft.com/office/drawing/2012/chart" uri="{CE6537A1-D6FC-4f65-9D91-7224C49458BB}">
                  <c15:layout/>
                </c:ext>
              </c:extLst>
            </c:dLbl>
            <c:dLbl>
              <c:idx val="15"/>
              <c:layout>
                <c:manualLayout>
                  <c:x val="3.6429867270503669E-3"/>
                  <c:y val="5.9303187546330613E-3"/>
                </c:manualLayout>
              </c:layout>
              <c:showLegendKey val="0"/>
              <c:showVal val="1"/>
              <c:showCatName val="0"/>
              <c:showSerName val="0"/>
              <c:showPercent val="0"/>
              <c:showBubbleSize val="0"/>
              <c:extLst>
                <c:ext xmlns:c15="http://schemas.microsoft.com/office/drawing/2012/chart" uri="{CE6537A1-D6FC-4f65-9D91-7224C49458BB}">
                  <c15:layout/>
                </c:ext>
              </c:extLst>
            </c:dLbl>
            <c:dLbl>
              <c:idx val="16"/>
              <c:layout>
                <c:manualLayout>
                  <c:x val="3.6429867270503669E-3"/>
                  <c:y val="5.9303187546330613E-3"/>
                </c:manualLayout>
              </c:layout>
              <c:showLegendKey val="0"/>
              <c:showVal val="1"/>
              <c:showCatName val="0"/>
              <c:showSerName val="0"/>
              <c:showPercent val="0"/>
              <c:showBubbleSize val="0"/>
              <c:extLst>
                <c:ext xmlns:c15="http://schemas.microsoft.com/office/drawing/2012/chart" uri="{CE6537A1-D6FC-4f65-9D91-7224C49458BB}">
                  <c15:layout/>
                </c:ext>
              </c:extLst>
            </c:dLbl>
            <c:dLbl>
              <c:idx val="17"/>
              <c:layout>
                <c:manualLayout>
                  <c:x val="5.4644800905754168E-3"/>
                  <c:y val="5.9303187546329529E-3"/>
                </c:manualLayout>
              </c:layout>
              <c:showLegendKey val="0"/>
              <c:showVal val="1"/>
              <c:showCatName val="0"/>
              <c:showSerName val="0"/>
              <c:showPercent val="0"/>
              <c:showBubbleSize val="0"/>
              <c:extLst>
                <c:ext xmlns:c15="http://schemas.microsoft.com/office/drawing/2012/chart" uri="{CE6537A1-D6FC-4f65-9D91-7224C49458BB}">
                  <c15:layout/>
                </c:ext>
              </c:extLst>
            </c:dLbl>
            <c:dLbl>
              <c:idx val="18"/>
              <c:layout>
                <c:manualLayout>
                  <c:x val="7.2859734541007339E-3"/>
                  <c:y val="-5.9303187546330613E-3"/>
                </c:manualLayout>
              </c:layout>
              <c:showLegendKey val="0"/>
              <c:showVal val="1"/>
              <c:showCatName val="0"/>
              <c:showSerName val="0"/>
              <c:showPercent val="0"/>
              <c:showBubbleSize val="0"/>
              <c:extLst>
                <c:ext xmlns:c15="http://schemas.microsoft.com/office/drawing/2012/chart" uri="{CE6537A1-D6FC-4f65-9D91-7224C49458BB}">
                  <c15:layout/>
                </c:ext>
              </c:extLst>
            </c:dLbl>
            <c:dLbl>
              <c:idx val="19"/>
              <c:layout>
                <c:manualLayout>
                  <c:x val="3.6429867270503669E-3"/>
                  <c:y val="-5.4360627272198043E-17"/>
                </c:manualLayout>
              </c:layout>
              <c:showLegendKey val="0"/>
              <c:showVal val="1"/>
              <c:showCatName val="0"/>
              <c:showSerName val="0"/>
              <c:showPercent val="0"/>
              <c:showBubbleSize val="0"/>
              <c:extLst>
                <c:ext xmlns:c15="http://schemas.microsoft.com/office/drawing/2012/chart" uri="{CE6537A1-D6FC-4f65-9D91-7224C49458BB}">
                  <c15:layout/>
                </c:ext>
              </c:extLst>
            </c:dLbl>
            <c:dLbl>
              <c:idx val="20"/>
              <c:layout>
                <c:manualLayout>
                  <c:x val="5.4644800905755504E-3"/>
                  <c:y val="8.3333333333333332E-3"/>
                </c:manualLayout>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wrap="square" lIns="38100" tIns="19050" rIns="38100" bIns="19050" anchor="ctr">
                <a:spAutoFit/>
              </a:bodyPr>
              <a:lstStyle/>
              <a:p>
                <a:pPr>
                  <a:defRPr sz="900">
                    <a:solidFill>
                      <a:srgbClr val="FF0000"/>
                    </a:solidFill>
                  </a:defRPr>
                </a:pPr>
                <a:endParaRPr lang="es-E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'T-SP'!$B$45:$B$65</c:f>
              <c:strCache>
                <c:ptCount val="21"/>
                <c:pt idx="0">
                  <c:v>Barranquilla*</c:v>
                </c:pt>
                <c:pt idx="1">
                  <c:v>Cartagena</c:v>
                </c:pt>
                <c:pt idx="2">
                  <c:v>Tunja</c:v>
                </c:pt>
                <c:pt idx="3">
                  <c:v>Buga</c:v>
                </c:pt>
                <c:pt idx="4">
                  <c:v>Manizales</c:v>
                </c:pt>
                <c:pt idx="5">
                  <c:v>Popayán</c:v>
                </c:pt>
                <c:pt idx="6">
                  <c:v>Valledupar</c:v>
                </c:pt>
                <c:pt idx="7">
                  <c:v>Montería</c:v>
                </c:pt>
                <c:pt idx="8">
                  <c:v>Riohacha</c:v>
                </c:pt>
                <c:pt idx="9">
                  <c:v>Neiva</c:v>
                </c:pt>
                <c:pt idx="10">
                  <c:v>S. Marta</c:v>
                </c:pt>
                <c:pt idx="11">
                  <c:v>Villavicencio</c:v>
                </c:pt>
                <c:pt idx="12">
                  <c:v>Pasto</c:v>
                </c:pt>
                <c:pt idx="13">
                  <c:v>Cúcuta</c:v>
                </c:pt>
                <c:pt idx="14">
                  <c:v>Armenia</c:v>
                </c:pt>
                <c:pt idx="15">
                  <c:v>Pereira</c:v>
                </c:pt>
                <c:pt idx="16">
                  <c:v>Bucaramanga</c:v>
                </c:pt>
                <c:pt idx="17">
                  <c:v>Sincelejo</c:v>
                </c:pt>
                <c:pt idx="18">
                  <c:v>S. Gil</c:v>
                </c:pt>
                <c:pt idx="19">
                  <c:v>Ibagué</c:v>
                </c:pt>
                <c:pt idx="20">
                  <c:v>Cali</c:v>
                </c:pt>
              </c:strCache>
            </c:strRef>
          </c:cat>
          <c:val>
            <c:numRef>
              <c:f>'T-SP'!$D$45:$D$65</c:f>
              <c:numCache>
                <c:formatCode>0</c:formatCode>
                <c:ptCount val="21"/>
                <c:pt idx="0">
                  <c:v>231</c:v>
                </c:pt>
                <c:pt idx="1">
                  <c:v>323</c:v>
                </c:pt>
                <c:pt idx="2">
                  <c:v>206</c:v>
                </c:pt>
                <c:pt idx="3">
                  <c:v>316</c:v>
                </c:pt>
                <c:pt idx="4">
                  <c:v>322</c:v>
                </c:pt>
                <c:pt idx="5">
                  <c:v>276</c:v>
                </c:pt>
                <c:pt idx="6">
                  <c:v>367</c:v>
                </c:pt>
                <c:pt idx="7">
                  <c:v>173</c:v>
                </c:pt>
                <c:pt idx="8">
                  <c:v>129</c:v>
                </c:pt>
                <c:pt idx="9">
                  <c:v>270</c:v>
                </c:pt>
                <c:pt idx="10">
                  <c:v>207</c:v>
                </c:pt>
                <c:pt idx="11">
                  <c:v>517</c:v>
                </c:pt>
                <c:pt idx="12">
                  <c:v>161</c:v>
                </c:pt>
                <c:pt idx="13">
                  <c:v>565</c:v>
                </c:pt>
                <c:pt idx="14">
                  <c:v>152</c:v>
                </c:pt>
                <c:pt idx="15">
                  <c:v>330</c:v>
                </c:pt>
                <c:pt idx="16">
                  <c:v>355</c:v>
                </c:pt>
                <c:pt idx="17">
                  <c:v>166</c:v>
                </c:pt>
                <c:pt idx="18">
                  <c:v>111</c:v>
                </c:pt>
                <c:pt idx="19">
                  <c:v>310</c:v>
                </c:pt>
                <c:pt idx="20">
                  <c:v>266</c:v>
                </c:pt>
              </c:numCache>
            </c:numRef>
          </c:val>
        </c:ser>
        <c:dLbls>
          <c:showLegendKey val="0"/>
          <c:showVal val="1"/>
          <c:showCatName val="0"/>
          <c:showSerName val="0"/>
          <c:showPercent val="0"/>
          <c:showBubbleSize val="0"/>
        </c:dLbls>
        <c:gapWidth val="75"/>
        <c:axId val="137147392"/>
        <c:axId val="136833856"/>
      </c:barChart>
      <c:catAx>
        <c:axId val="137147392"/>
        <c:scaling>
          <c:orientation val="minMax"/>
        </c:scaling>
        <c:delete val="0"/>
        <c:axPos val="b"/>
        <c:numFmt formatCode="General" sourceLinked="0"/>
        <c:majorTickMark val="none"/>
        <c:minorTickMark val="none"/>
        <c:tickLblPos val="nextTo"/>
        <c:crossAx val="136833856"/>
        <c:crosses val="autoZero"/>
        <c:auto val="1"/>
        <c:lblAlgn val="ctr"/>
        <c:lblOffset val="100"/>
        <c:noMultiLvlLbl val="0"/>
      </c:catAx>
      <c:valAx>
        <c:axId val="136833856"/>
        <c:scaling>
          <c:orientation val="minMax"/>
        </c:scaling>
        <c:delete val="0"/>
        <c:axPos val="l"/>
        <c:numFmt formatCode="0" sourceLinked="1"/>
        <c:majorTickMark val="none"/>
        <c:minorTickMark val="none"/>
        <c:tickLblPos val="nextTo"/>
        <c:crossAx val="137147392"/>
        <c:crosses val="autoZero"/>
        <c:crossBetween val="between"/>
      </c:valAx>
    </c:plotArea>
    <c:legend>
      <c:legendPos val="b"/>
      <c:layout/>
      <c:overlay val="0"/>
    </c:legend>
    <c:plotVisOnly val="1"/>
    <c:dispBlanksAs val="gap"/>
    <c:showDLblsOverMax val="0"/>
  </c:chart>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Espec.!$C$43</c:f>
              <c:strCache>
                <c:ptCount val="1"/>
                <c:pt idx="0">
                  <c:v>INGRESOS EFECTIVOS</c:v>
                </c:pt>
              </c:strCache>
            </c:strRef>
          </c:tx>
          <c:spPr>
            <a:solidFill>
              <a:schemeClr val="accent1"/>
            </a:solidFill>
          </c:spPr>
          <c:invertIfNegative val="0"/>
          <c:dPt>
            <c:idx val="10"/>
            <c:invertIfNegative val="0"/>
            <c:bubble3D val="0"/>
            <c:spPr>
              <a:solidFill>
                <a:srgbClr val="FFC000"/>
              </a:solidFill>
            </c:spPr>
          </c:dPt>
          <c:dLbls>
            <c:dLbl>
              <c:idx val="3"/>
              <c:layout>
                <c:manualLayout>
                  <c:x val="0"/>
                  <c:y val="1.0243276471946668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4"/>
              <c:layout>
                <c:manualLayout>
                  <c:x val="-1.6478987863160863E-3"/>
                  <c:y val="6.8288509812978208E-3"/>
                </c:manualLayout>
              </c:layout>
              <c:showLegendKey val="0"/>
              <c:showVal val="1"/>
              <c:showCatName val="0"/>
              <c:showSerName val="0"/>
              <c:showPercent val="0"/>
              <c:showBubbleSize val="0"/>
              <c:extLst>
                <c:ext xmlns:c15="http://schemas.microsoft.com/office/drawing/2012/chart" uri="{CE6537A1-D6FC-4f65-9D91-7224C49458BB}">
                  <c15:layout/>
                </c:ext>
              </c:extLst>
            </c:dLbl>
            <c:dLbl>
              <c:idx val="6"/>
              <c:layout>
                <c:manualLayout>
                  <c:x val="-3.2957975726321124E-3"/>
                  <c:y val="0"/>
                </c:manualLayout>
              </c:layout>
              <c:showLegendKey val="0"/>
              <c:showVal val="1"/>
              <c:showCatName val="0"/>
              <c:showSerName val="0"/>
              <c:showPercent val="0"/>
              <c:showBubbleSize val="0"/>
              <c:extLst>
                <c:ext xmlns:c15="http://schemas.microsoft.com/office/drawing/2012/chart" uri="{CE6537A1-D6FC-4f65-9D91-7224C49458BB}">
                  <c15:layout/>
                </c:ext>
              </c:extLst>
            </c:dLbl>
            <c:dLbl>
              <c:idx val="7"/>
              <c:layout>
                <c:manualLayout>
                  <c:x val="-6.0422257495180779E-17"/>
                  <c:y val="1.0243276471946731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9"/>
              <c:layout>
                <c:manualLayout>
                  <c:x val="-8.2394939315802804E-3"/>
                  <c:y val="0"/>
                </c:manualLayout>
              </c:layout>
              <c:showLegendKey val="0"/>
              <c:showVal val="1"/>
              <c:showCatName val="0"/>
              <c:showSerName val="0"/>
              <c:showPercent val="0"/>
              <c:showBubbleSize val="0"/>
              <c:extLst>
                <c:ext xmlns:c15="http://schemas.microsoft.com/office/drawing/2012/chart" uri="{CE6537A1-D6FC-4f65-9D91-7224C49458BB}">
                  <c15:layout/>
                </c:ext>
              </c:extLst>
            </c:dLbl>
            <c:dLbl>
              <c:idx val="12"/>
              <c:layout>
                <c:manualLayout>
                  <c:x val="-3.2957975726322329E-3"/>
                  <c:y val="6.8288509812977575E-3"/>
                </c:manualLayout>
              </c:layout>
              <c:showLegendKey val="0"/>
              <c:showVal val="1"/>
              <c:showCatName val="0"/>
              <c:showSerName val="0"/>
              <c:showPercent val="0"/>
              <c:showBubbleSize val="0"/>
              <c:extLst>
                <c:ext xmlns:c15="http://schemas.microsoft.com/office/drawing/2012/chart" uri="{CE6537A1-D6FC-4f65-9D91-7224C49458BB}">
                  <c15:layout/>
                </c:ext>
              </c:extLst>
            </c:dLbl>
            <c:dLbl>
              <c:idx val="14"/>
              <c:layout>
                <c:manualLayout>
                  <c:x val="-3.2957975726322329E-3"/>
                  <c:y val="6.8288509812977575E-3"/>
                </c:manualLayout>
              </c:layout>
              <c:showLegendKey val="0"/>
              <c:showVal val="1"/>
              <c:showCatName val="0"/>
              <c:showSerName val="0"/>
              <c:showPercent val="0"/>
              <c:showBubbleSize val="0"/>
              <c:extLst>
                <c:ext xmlns:c15="http://schemas.microsoft.com/office/drawing/2012/chart" uri="{CE6537A1-D6FC-4f65-9D91-7224C49458BB}">
                  <c15:layout/>
                </c:ext>
              </c:extLst>
            </c:dLbl>
            <c:dLbl>
              <c:idx val="15"/>
              <c:layout>
                <c:manualLayout>
                  <c:x val="-1.6478987863160562E-3"/>
                  <c:y val="6.8288509812978208E-3"/>
                </c:manualLayout>
              </c:layout>
              <c:showLegendKey val="0"/>
              <c:showVal val="1"/>
              <c:showCatName val="0"/>
              <c:showSerName val="0"/>
              <c:showPercent val="0"/>
              <c:showBubbleSize val="0"/>
              <c:extLst>
                <c:ext xmlns:c15="http://schemas.microsoft.com/office/drawing/2012/chart" uri="{CE6537A1-D6FC-4f65-9D91-7224C49458BB}">
                  <c15:layout/>
                </c:ext>
              </c:extLst>
            </c:dLbl>
            <c:dLbl>
              <c:idx val="18"/>
              <c:layout>
                <c:manualLayout>
                  <c:x val="-1.6478987863160562E-3"/>
                  <c:y val="6.8288509812978208E-3"/>
                </c:manualLayout>
              </c:layout>
              <c:showLegendKey val="0"/>
              <c:showVal val="1"/>
              <c:showCatName val="0"/>
              <c:showSerName val="0"/>
              <c:showPercent val="0"/>
              <c:showBubbleSize val="0"/>
              <c:extLst>
                <c:ext xmlns:c15="http://schemas.microsoft.com/office/drawing/2012/chart" uri="{CE6537A1-D6FC-4f65-9D91-7224C49458BB}">
                  <c15:layout/>
                </c:ext>
              </c:extLst>
            </c:dLbl>
            <c:dLbl>
              <c:idx val="19"/>
              <c:layout>
                <c:manualLayout>
                  <c:x val="0"/>
                  <c:y val="1.02432764719467E-2"/>
                </c:manualLayout>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wrap="square" lIns="38100" tIns="19050" rIns="38100" bIns="19050" anchor="ctr">
                <a:spAutoFit/>
              </a:bodyPr>
              <a:lstStyle/>
              <a:p>
                <a:pPr>
                  <a:defRPr sz="900">
                    <a:solidFill>
                      <a:schemeClr val="accent1">
                        <a:lumMod val="75000"/>
                      </a:schemeClr>
                    </a:solidFill>
                  </a:defRPr>
                </a:pPr>
                <a:endParaRPr lang="es-E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Espec.!$B$44:$B$63</c:f>
              <c:strCache>
                <c:ptCount val="20"/>
                <c:pt idx="0">
                  <c:v>Arauca</c:v>
                </c:pt>
                <c:pt idx="1">
                  <c:v>Barranquilla</c:v>
                </c:pt>
                <c:pt idx="2">
                  <c:v>Cartagena*</c:v>
                </c:pt>
                <c:pt idx="3">
                  <c:v>Tunja</c:v>
                </c:pt>
                <c:pt idx="4">
                  <c:v>Buga</c:v>
                </c:pt>
                <c:pt idx="5">
                  <c:v>Manizales</c:v>
                </c:pt>
                <c:pt idx="6">
                  <c:v>Florencia</c:v>
                </c:pt>
                <c:pt idx="7">
                  <c:v>Popayán</c:v>
                </c:pt>
                <c:pt idx="8">
                  <c:v>Montería</c:v>
                </c:pt>
                <c:pt idx="9">
                  <c:v>Neiva</c:v>
                </c:pt>
                <c:pt idx="10">
                  <c:v>Villavicencio</c:v>
                </c:pt>
                <c:pt idx="11">
                  <c:v>Pasto</c:v>
                </c:pt>
                <c:pt idx="12">
                  <c:v>Cúcuta</c:v>
                </c:pt>
                <c:pt idx="13">
                  <c:v>Armenia</c:v>
                </c:pt>
                <c:pt idx="14">
                  <c:v>Pereira</c:v>
                </c:pt>
                <c:pt idx="15">
                  <c:v>Bucaramanga</c:v>
                </c:pt>
                <c:pt idx="16">
                  <c:v>Sincelejo</c:v>
                </c:pt>
                <c:pt idx="17">
                  <c:v>Ibagué</c:v>
                </c:pt>
                <c:pt idx="18">
                  <c:v>Cali</c:v>
                </c:pt>
                <c:pt idx="19">
                  <c:v>Mocoa</c:v>
                </c:pt>
              </c:strCache>
            </c:strRef>
          </c:cat>
          <c:val>
            <c:numRef>
              <c:f>Espec.!$C$44:$C$63</c:f>
              <c:numCache>
                <c:formatCode>0</c:formatCode>
                <c:ptCount val="20"/>
                <c:pt idx="0">
                  <c:v>80</c:v>
                </c:pt>
                <c:pt idx="1">
                  <c:v>183</c:v>
                </c:pt>
                <c:pt idx="2">
                  <c:v>266</c:v>
                </c:pt>
                <c:pt idx="3">
                  <c:v>161</c:v>
                </c:pt>
                <c:pt idx="4">
                  <c:v>218</c:v>
                </c:pt>
                <c:pt idx="5">
                  <c:v>307</c:v>
                </c:pt>
                <c:pt idx="6">
                  <c:v>506</c:v>
                </c:pt>
                <c:pt idx="7">
                  <c:v>224</c:v>
                </c:pt>
                <c:pt idx="8">
                  <c:v>378</c:v>
                </c:pt>
                <c:pt idx="9">
                  <c:v>200</c:v>
                </c:pt>
                <c:pt idx="10">
                  <c:v>332</c:v>
                </c:pt>
                <c:pt idx="11">
                  <c:v>176</c:v>
                </c:pt>
                <c:pt idx="12">
                  <c:v>188</c:v>
                </c:pt>
                <c:pt idx="13">
                  <c:v>216</c:v>
                </c:pt>
                <c:pt idx="14">
                  <c:v>179</c:v>
                </c:pt>
                <c:pt idx="15">
                  <c:v>166</c:v>
                </c:pt>
                <c:pt idx="16">
                  <c:v>147</c:v>
                </c:pt>
                <c:pt idx="17">
                  <c:v>249</c:v>
                </c:pt>
                <c:pt idx="18">
                  <c:v>194</c:v>
                </c:pt>
                <c:pt idx="19">
                  <c:v>457</c:v>
                </c:pt>
              </c:numCache>
            </c:numRef>
          </c:val>
        </c:ser>
        <c:ser>
          <c:idx val="1"/>
          <c:order val="1"/>
          <c:tx>
            <c:strRef>
              <c:f>Espec.!$D$43</c:f>
              <c:strCache>
                <c:ptCount val="1"/>
                <c:pt idx="0">
                  <c:v>EGRESOS EFECTIVOS</c:v>
                </c:pt>
              </c:strCache>
            </c:strRef>
          </c:tx>
          <c:spPr>
            <a:solidFill>
              <a:schemeClr val="accent2"/>
            </a:solidFill>
          </c:spPr>
          <c:invertIfNegative val="0"/>
          <c:dPt>
            <c:idx val="10"/>
            <c:invertIfNegative val="0"/>
            <c:bubble3D val="0"/>
            <c:spPr>
              <a:solidFill>
                <a:srgbClr val="00B050"/>
              </a:solidFill>
            </c:spPr>
          </c:dPt>
          <c:dLbls>
            <c:dLbl>
              <c:idx val="2"/>
              <c:layout>
                <c:manualLayout>
                  <c:x val="6.5915951452642247E-3"/>
                  <c:y val="3.4144254906489104E-3"/>
                </c:manualLayout>
              </c:layout>
              <c:showLegendKey val="0"/>
              <c:showVal val="1"/>
              <c:showCatName val="0"/>
              <c:showSerName val="0"/>
              <c:showPercent val="0"/>
              <c:showBubbleSize val="0"/>
              <c:extLst>
                <c:ext xmlns:c15="http://schemas.microsoft.com/office/drawing/2012/chart" uri="{CE6537A1-D6FC-4f65-9D91-7224C49458BB}">
                  <c15:layout/>
                </c:ext>
              </c:extLst>
            </c:dLbl>
            <c:dLbl>
              <c:idx val="3"/>
              <c:layout>
                <c:manualLayout>
                  <c:x val="4.9436963589481681E-3"/>
                  <c:y val="-6.2597077535115384E-17"/>
                </c:manualLayout>
              </c:layout>
              <c:showLegendKey val="0"/>
              <c:showVal val="1"/>
              <c:showCatName val="0"/>
              <c:showSerName val="0"/>
              <c:showPercent val="0"/>
              <c:showBubbleSize val="0"/>
              <c:extLst>
                <c:ext xmlns:c15="http://schemas.microsoft.com/office/drawing/2012/chart" uri="{CE6537A1-D6FC-4f65-9D91-7224C49458BB}">
                  <c15:layout/>
                </c:ext>
              </c:extLst>
            </c:dLbl>
            <c:dLbl>
              <c:idx val="4"/>
              <c:layout>
                <c:manualLayout>
                  <c:x val="3.2957975726321124E-3"/>
                  <c:y val="-6.2597077535115384E-17"/>
                </c:manualLayout>
              </c:layout>
              <c:showLegendKey val="0"/>
              <c:showVal val="1"/>
              <c:showCatName val="0"/>
              <c:showSerName val="0"/>
              <c:showPercent val="0"/>
              <c:showBubbleSize val="0"/>
              <c:extLst>
                <c:ext xmlns:c15="http://schemas.microsoft.com/office/drawing/2012/chart" uri="{CE6537A1-D6FC-4f65-9D91-7224C49458BB}">
                  <c15:layout/>
                </c:ext>
              </c:extLst>
            </c:dLbl>
            <c:dLbl>
              <c:idx val="5"/>
              <c:layout>
                <c:manualLayout>
                  <c:x val="4.9436963589481681E-3"/>
                  <c:y val="-6.2597077535115384E-17"/>
                </c:manualLayout>
              </c:layout>
              <c:showLegendKey val="0"/>
              <c:showVal val="1"/>
              <c:showCatName val="0"/>
              <c:showSerName val="0"/>
              <c:showPercent val="0"/>
              <c:showBubbleSize val="0"/>
              <c:extLst>
                <c:ext xmlns:c15="http://schemas.microsoft.com/office/drawing/2012/chart" uri="{CE6537A1-D6FC-4f65-9D91-7224C49458BB}">
                  <c15:layout/>
                </c:ext>
              </c:extLst>
            </c:dLbl>
            <c:dLbl>
              <c:idx val="6"/>
              <c:layout>
                <c:manualLayout>
                  <c:x val="3.2957975726320516E-3"/>
                  <c:y val="1.0243276471946731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7"/>
              <c:layout>
                <c:manualLayout>
                  <c:x val="4.9436963589481681E-3"/>
                  <c:y val="3.4144254906489104E-3"/>
                </c:manualLayout>
              </c:layout>
              <c:showLegendKey val="0"/>
              <c:showVal val="1"/>
              <c:showCatName val="0"/>
              <c:showSerName val="0"/>
              <c:showPercent val="0"/>
              <c:showBubbleSize val="0"/>
              <c:extLst>
                <c:ext xmlns:c15="http://schemas.microsoft.com/office/drawing/2012/chart" uri="{CE6537A1-D6FC-4f65-9D91-7224C49458BB}">
                  <c15:layout/>
                </c:ext>
              </c:extLst>
            </c:dLbl>
            <c:dLbl>
              <c:idx val="8"/>
              <c:layout>
                <c:manualLayout>
                  <c:x val="6.591595145264164E-3"/>
                  <c:y val="-6.2597077535115384E-17"/>
                </c:manualLayout>
              </c:layout>
              <c:showLegendKey val="0"/>
              <c:showVal val="1"/>
              <c:showCatName val="0"/>
              <c:showSerName val="0"/>
              <c:showPercent val="0"/>
              <c:showBubbleSize val="0"/>
              <c:extLst>
                <c:ext xmlns:c15="http://schemas.microsoft.com/office/drawing/2012/chart" uri="{CE6537A1-D6FC-4f65-9D91-7224C49458BB}">
                  <c15:layout/>
                </c:ext>
              </c:extLst>
            </c:dLbl>
            <c:dLbl>
              <c:idx val="9"/>
              <c:layout>
                <c:manualLayout>
                  <c:x val="0"/>
                  <c:y val="6.8288509812978208E-3"/>
                </c:manualLayout>
              </c:layout>
              <c:showLegendKey val="0"/>
              <c:showVal val="1"/>
              <c:showCatName val="0"/>
              <c:showSerName val="0"/>
              <c:showPercent val="0"/>
              <c:showBubbleSize val="0"/>
              <c:extLst>
                <c:ext xmlns:c15="http://schemas.microsoft.com/office/drawing/2012/chart" uri="{CE6537A1-D6FC-4f65-9D91-7224C49458BB}">
                  <c15:layout/>
                </c:ext>
              </c:extLst>
            </c:dLbl>
            <c:dLbl>
              <c:idx val="10"/>
              <c:layout>
                <c:manualLayout>
                  <c:x val="3.2957975726321726E-3"/>
                  <c:y val="6.8288509812978208E-3"/>
                </c:manualLayout>
              </c:layout>
              <c:showLegendKey val="0"/>
              <c:showVal val="1"/>
              <c:showCatName val="0"/>
              <c:showSerName val="0"/>
              <c:showPercent val="0"/>
              <c:showBubbleSize val="0"/>
              <c:extLst>
                <c:ext xmlns:c15="http://schemas.microsoft.com/office/drawing/2012/chart" uri="{CE6537A1-D6FC-4f65-9D91-7224C49458BB}">
                  <c15:layout/>
                </c:ext>
              </c:extLst>
            </c:dLbl>
            <c:dLbl>
              <c:idx val="11"/>
              <c:layout>
                <c:manualLayout>
                  <c:x val="4.9436963589480475E-3"/>
                  <c:y val="6.8288509812978833E-3"/>
                </c:manualLayout>
              </c:layout>
              <c:showLegendKey val="0"/>
              <c:showVal val="1"/>
              <c:showCatName val="0"/>
              <c:showSerName val="0"/>
              <c:showPercent val="0"/>
              <c:showBubbleSize val="0"/>
              <c:extLst>
                <c:ext xmlns:c15="http://schemas.microsoft.com/office/drawing/2012/chart" uri="{CE6537A1-D6FC-4f65-9D91-7224C49458BB}">
                  <c15:layout/>
                </c:ext>
              </c:extLst>
            </c:dLbl>
            <c:dLbl>
              <c:idx val="13"/>
              <c:layout>
                <c:manualLayout>
                  <c:x val="4.9436963589480475E-3"/>
                  <c:y val="1.0243276471946731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14"/>
              <c:layout>
                <c:manualLayout>
                  <c:x val="3.2957975726319914E-3"/>
                  <c:y val="0"/>
                </c:manualLayout>
              </c:layout>
              <c:showLegendKey val="0"/>
              <c:showVal val="1"/>
              <c:showCatName val="0"/>
              <c:showSerName val="0"/>
              <c:showPercent val="0"/>
              <c:showBubbleSize val="0"/>
              <c:extLst>
                <c:ext xmlns:c15="http://schemas.microsoft.com/office/drawing/2012/chart" uri="{CE6537A1-D6FC-4f65-9D91-7224C49458BB}">
                  <c15:layout/>
                </c:ext>
              </c:extLst>
            </c:dLbl>
            <c:dLbl>
              <c:idx val="15"/>
              <c:layout>
                <c:manualLayout>
                  <c:x val="4.9436963589480475E-3"/>
                  <c:y val="-6.2597077535115384E-17"/>
                </c:manualLayout>
              </c:layout>
              <c:showLegendKey val="0"/>
              <c:showVal val="1"/>
              <c:showCatName val="0"/>
              <c:showSerName val="0"/>
              <c:showPercent val="0"/>
              <c:showBubbleSize val="0"/>
              <c:extLst>
                <c:ext xmlns:c15="http://schemas.microsoft.com/office/drawing/2012/chart" uri="{CE6537A1-D6FC-4f65-9D91-7224C49458BB}">
                  <c15:layout/>
                </c:ext>
              </c:extLst>
            </c:dLbl>
            <c:dLbl>
              <c:idx val="16"/>
              <c:layout>
                <c:manualLayout>
                  <c:x val="3.2957975726319914E-3"/>
                  <c:y val="1.0243276471946731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17"/>
              <c:layout>
                <c:manualLayout>
                  <c:x val="1.6478987863160562E-3"/>
                  <c:y val="6.8288509812978208E-3"/>
                </c:manualLayout>
              </c:layout>
              <c:showLegendKey val="0"/>
              <c:showVal val="1"/>
              <c:showCatName val="0"/>
              <c:showSerName val="0"/>
              <c:showPercent val="0"/>
              <c:showBubbleSize val="0"/>
              <c:extLst>
                <c:ext xmlns:c15="http://schemas.microsoft.com/office/drawing/2012/chart" uri="{CE6537A1-D6FC-4f65-9D91-7224C49458BB}">
                  <c15:layout/>
                </c:ext>
              </c:extLst>
            </c:dLbl>
            <c:dLbl>
              <c:idx val="18"/>
              <c:layout>
                <c:manualLayout>
                  <c:x val="4.9436963589480475E-3"/>
                  <c:y val="6.8288509812978208E-3"/>
                </c:manualLayout>
              </c:layout>
              <c:showLegendKey val="0"/>
              <c:showVal val="1"/>
              <c:showCatName val="0"/>
              <c:showSerName val="0"/>
              <c:showPercent val="0"/>
              <c:showBubbleSize val="0"/>
              <c:extLst>
                <c:ext xmlns:c15="http://schemas.microsoft.com/office/drawing/2012/chart" uri="{CE6537A1-D6FC-4f65-9D91-7224C49458BB}">
                  <c15:layout/>
                </c:ext>
              </c:extLst>
            </c:dLbl>
            <c:dLbl>
              <c:idx val="19"/>
              <c:layout>
                <c:manualLayout>
                  <c:x val="8.239493931580159E-3"/>
                  <c:y val="0"/>
                </c:manualLayout>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wrap="square" lIns="38100" tIns="19050" rIns="38100" bIns="19050" anchor="ctr">
                <a:spAutoFit/>
              </a:bodyPr>
              <a:lstStyle/>
              <a:p>
                <a:pPr>
                  <a:defRPr sz="900">
                    <a:solidFill>
                      <a:srgbClr val="FF0000"/>
                    </a:solidFill>
                  </a:defRPr>
                </a:pPr>
                <a:endParaRPr lang="es-E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Espec.!$B$44:$B$63</c:f>
              <c:strCache>
                <c:ptCount val="20"/>
                <c:pt idx="0">
                  <c:v>Arauca</c:v>
                </c:pt>
                <c:pt idx="1">
                  <c:v>Barranquilla</c:v>
                </c:pt>
                <c:pt idx="2">
                  <c:v>Cartagena*</c:v>
                </c:pt>
                <c:pt idx="3">
                  <c:v>Tunja</c:v>
                </c:pt>
                <c:pt idx="4">
                  <c:v>Buga</c:v>
                </c:pt>
                <c:pt idx="5">
                  <c:v>Manizales</c:v>
                </c:pt>
                <c:pt idx="6">
                  <c:v>Florencia</c:v>
                </c:pt>
                <c:pt idx="7">
                  <c:v>Popayán</c:v>
                </c:pt>
                <c:pt idx="8">
                  <c:v>Montería</c:v>
                </c:pt>
                <c:pt idx="9">
                  <c:v>Neiva</c:v>
                </c:pt>
                <c:pt idx="10">
                  <c:v>Villavicencio</c:v>
                </c:pt>
                <c:pt idx="11">
                  <c:v>Pasto</c:v>
                </c:pt>
                <c:pt idx="12">
                  <c:v>Cúcuta</c:v>
                </c:pt>
                <c:pt idx="13">
                  <c:v>Armenia</c:v>
                </c:pt>
                <c:pt idx="14">
                  <c:v>Pereira</c:v>
                </c:pt>
                <c:pt idx="15">
                  <c:v>Bucaramanga</c:v>
                </c:pt>
                <c:pt idx="16">
                  <c:v>Sincelejo</c:v>
                </c:pt>
                <c:pt idx="17">
                  <c:v>Ibagué</c:v>
                </c:pt>
                <c:pt idx="18">
                  <c:v>Cali</c:v>
                </c:pt>
                <c:pt idx="19">
                  <c:v>Mocoa</c:v>
                </c:pt>
              </c:strCache>
            </c:strRef>
          </c:cat>
          <c:val>
            <c:numRef>
              <c:f>Espec.!$D$44:$D$63</c:f>
              <c:numCache>
                <c:formatCode>0</c:formatCode>
                <c:ptCount val="20"/>
                <c:pt idx="0">
                  <c:v>110</c:v>
                </c:pt>
                <c:pt idx="1">
                  <c:v>62</c:v>
                </c:pt>
                <c:pt idx="2">
                  <c:v>204</c:v>
                </c:pt>
                <c:pt idx="3">
                  <c:v>163</c:v>
                </c:pt>
                <c:pt idx="4">
                  <c:v>236</c:v>
                </c:pt>
                <c:pt idx="5">
                  <c:v>223</c:v>
                </c:pt>
                <c:pt idx="6">
                  <c:v>501</c:v>
                </c:pt>
                <c:pt idx="7">
                  <c:v>193</c:v>
                </c:pt>
                <c:pt idx="8">
                  <c:v>228</c:v>
                </c:pt>
                <c:pt idx="9">
                  <c:v>199</c:v>
                </c:pt>
                <c:pt idx="10">
                  <c:v>317</c:v>
                </c:pt>
                <c:pt idx="11">
                  <c:v>149</c:v>
                </c:pt>
                <c:pt idx="12">
                  <c:v>207</c:v>
                </c:pt>
                <c:pt idx="13">
                  <c:v>207</c:v>
                </c:pt>
                <c:pt idx="14">
                  <c:v>182</c:v>
                </c:pt>
                <c:pt idx="15">
                  <c:v>172</c:v>
                </c:pt>
                <c:pt idx="16">
                  <c:v>120</c:v>
                </c:pt>
                <c:pt idx="17">
                  <c:v>239</c:v>
                </c:pt>
                <c:pt idx="18">
                  <c:v>166</c:v>
                </c:pt>
                <c:pt idx="19">
                  <c:v>374</c:v>
                </c:pt>
              </c:numCache>
            </c:numRef>
          </c:val>
        </c:ser>
        <c:dLbls>
          <c:showLegendKey val="0"/>
          <c:showVal val="1"/>
          <c:showCatName val="0"/>
          <c:showSerName val="0"/>
          <c:showPercent val="0"/>
          <c:showBubbleSize val="0"/>
        </c:dLbls>
        <c:gapWidth val="75"/>
        <c:axId val="137203712"/>
        <c:axId val="136836736"/>
      </c:barChart>
      <c:catAx>
        <c:axId val="137203712"/>
        <c:scaling>
          <c:orientation val="minMax"/>
        </c:scaling>
        <c:delete val="0"/>
        <c:axPos val="b"/>
        <c:numFmt formatCode="General" sourceLinked="0"/>
        <c:majorTickMark val="none"/>
        <c:minorTickMark val="none"/>
        <c:tickLblPos val="nextTo"/>
        <c:crossAx val="136836736"/>
        <c:crosses val="autoZero"/>
        <c:auto val="1"/>
        <c:lblAlgn val="ctr"/>
        <c:lblOffset val="100"/>
        <c:noMultiLvlLbl val="0"/>
      </c:catAx>
      <c:valAx>
        <c:axId val="136836736"/>
        <c:scaling>
          <c:orientation val="minMax"/>
        </c:scaling>
        <c:delete val="0"/>
        <c:axPos val="l"/>
        <c:numFmt formatCode="0" sourceLinked="1"/>
        <c:majorTickMark val="none"/>
        <c:minorTickMark val="none"/>
        <c:tickLblPos val="nextTo"/>
        <c:crossAx val="137203712"/>
        <c:crosses val="autoZero"/>
        <c:crossBetween val="between"/>
      </c:valAx>
    </c:plotArea>
    <c:legend>
      <c:legendPos val="b"/>
      <c:layout/>
      <c:overlay val="0"/>
    </c:legend>
    <c:plotVisOnly val="1"/>
    <c:dispBlanksAs val="gap"/>
    <c:showDLblsOverMax val="0"/>
  </c:chart>
  <c:externalData r:id="rId1">
    <c:autoUpdate val="0"/>
  </c:externalData>
</c:chartSpac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566976" y="1590794"/>
            <a:ext cx="6425724" cy="3384092"/>
          </a:xfrm>
        </p:spPr>
        <p:txBody>
          <a:bodyPr anchor="b"/>
          <a:lstStyle>
            <a:lvl1pPr algn="ctr">
              <a:defRPr sz="496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944960" y="5105389"/>
            <a:ext cx="5669756" cy="2346813"/>
          </a:xfrm>
        </p:spPr>
        <p:txBody>
          <a:bodyPr/>
          <a:lstStyle>
            <a:lvl1pPr marL="0" indent="0" algn="ctr">
              <a:buNone/>
              <a:defRPr sz="1984"/>
            </a:lvl1pPr>
            <a:lvl2pPr marL="377967" indent="0" algn="ctr">
              <a:buNone/>
              <a:defRPr sz="1653"/>
            </a:lvl2pPr>
            <a:lvl3pPr marL="755934" indent="0" algn="ctr">
              <a:buNone/>
              <a:defRPr sz="1488"/>
            </a:lvl3pPr>
            <a:lvl4pPr marL="1133902" indent="0" algn="ctr">
              <a:buNone/>
              <a:defRPr sz="1323"/>
            </a:lvl4pPr>
            <a:lvl5pPr marL="1511869" indent="0" algn="ctr">
              <a:buNone/>
              <a:defRPr sz="1323"/>
            </a:lvl5pPr>
            <a:lvl6pPr marL="1889836" indent="0" algn="ctr">
              <a:buNone/>
              <a:defRPr sz="1323"/>
            </a:lvl6pPr>
            <a:lvl7pPr marL="2267803" indent="0" algn="ctr">
              <a:buNone/>
              <a:defRPr sz="1323"/>
            </a:lvl7pPr>
            <a:lvl8pPr marL="2645771" indent="0" algn="ctr">
              <a:buNone/>
              <a:defRPr sz="1323"/>
            </a:lvl8pPr>
            <a:lvl9pPr marL="3023738" indent="0" algn="ctr">
              <a:buNone/>
              <a:defRPr sz="1323"/>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88499F4E-6BAF-45C9-9C42-2E219918676C}" type="datetimeFigureOut">
              <a:rPr lang="es-ES" smtClean="0"/>
              <a:t>15/03/2019</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C01913A3-5D0C-4EAA-B165-645A404E309A}" type="slidenum">
              <a:rPr lang="es-ES" smtClean="0"/>
              <a:t>‹Nº›</a:t>
            </a:fld>
            <a:endParaRPr lang="es-ES"/>
          </a:p>
        </p:txBody>
      </p:sp>
    </p:spTree>
    <p:extLst>
      <p:ext uri="{BB962C8B-B14F-4D97-AF65-F5344CB8AC3E}">
        <p14:creationId xmlns:p14="http://schemas.microsoft.com/office/powerpoint/2010/main" val="31622711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88499F4E-6BAF-45C9-9C42-2E219918676C}" type="datetimeFigureOut">
              <a:rPr lang="es-ES" smtClean="0"/>
              <a:t>15/03/2019</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C01913A3-5D0C-4EAA-B165-645A404E309A}" type="slidenum">
              <a:rPr lang="es-ES" smtClean="0"/>
              <a:t>‹Nº›</a:t>
            </a:fld>
            <a:endParaRPr lang="es-ES"/>
          </a:p>
        </p:txBody>
      </p:sp>
    </p:spTree>
    <p:extLst>
      <p:ext uri="{BB962C8B-B14F-4D97-AF65-F5344CB8AC3E}">
        <p14:creationId xmlns:p14="http://schemas.microsoft.com/office/powerpoint/2010/main" val="27424676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09893" y="517514"/>
            <a:ext cx="1630055" cy="8237474"/>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519728" y="517514"/>
            <a:ext cx="4795669" cy="8237474"/>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88499F4E-6BAF-45C9-9C42-2E219918676C}" type="datetimeFigureOut">
              <a:rPr lang="es-ES" smtClean="0"/>
              <a:t>15/03/2019</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C01913A3-5D0C-4EAA-B165-645A404E309A}" type="slidenum">
              <a:rPr lang="es-ES" smtClean="0"/>
              <a:t>‹Nº›</a:t>
            </a:fld>
            <a:endParaRPr lang="es-ES"/>
          </a:p>
        </p:txBody>
      </p:sp>
    </p:spTree>
    <p:extLst>
      <p:ext uri="{BB962C8B-B14F-4D97-AF65-F5344CB8AC3E}">
        <p14:creationId xmlns:p14="http://schemas.microsoft.com/office/powerpoint/2010/main" val="1460635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88499F4E-6BAF-45C9-9C42-2E219918676C}" type="datetimeFigureOut">
              <a:rPr lang="es-ES" smtClean="0"/>
              <a:t>15/03/2019</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C01913A3-5D0C-4EAA-B165-645A404E309A}" type="slidenum">
              <a:rPr lang="es-ES" smtClean="0"/>
              <a:t>‹Nº›</a:t>
            </a:fld>
            <a:endParaRPr lang="es-ES"/>
          </a:p>
        </p:txBody>
      </p:sp>
    </p:spTree>
    <p:extLst>
      <p:ext uri="{BB962C8B-B14F-4D97-AF65-F5344CB8AC3E}">
        <p14:creationId xmlns:p14="http://schemas.microsoft.com/office/powerpoint/2010/main" val="36128942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515791" y="2423318"/>
            <a:ext cx="6520220" cy="4043359"/>
          </a:xfrm>
        </p:spPr>
        <p:txBody>
          <a:bodyPr anchor="b"/>
          <a:lstStyle>
            <a:lvl1pPr>
              <a:defRPr sz="496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515791" y="6504929"/>
            <a:ext cx="6520220" cy="2126307"/>
          </a:xfrm>
        </p:spPr>
        <p:txBody>
          <a:bodyPr/>
          <a:lstStyle>
            <a:lvl1pPr marL="0" indent="0">
              <a:buNone/>
              <a:defRPr sz="1984">
                <a:solidFill>
                  <a:schemeClr val="tx1"/>
                </a:solidFill>
              </a:defRPr>
            </a:lvl1pPr>
            <a:lvl2pPr marL="377967" indent="0">
              <a:buNone/>
              <a:defRPr sz="1653">
                <a:solidFill>
                  <a:schemeClr val="tx1">
                    <a:tint val="75000"/>
                  </a:schemeClr>
                </a:solidFill>
              </a:defRPr>
            </a:lvl2pPr>
            <a:lvl3pPr marL="755934" indent="0">
              <a:buNone/>
              <a:defRPr sz="1488">
                <a:solidFill>
                  <a:schemeClr val="tx1">
                    <a:tint val="75000"/>
                  </a:schemeClr>
                </a:solidFill>
              </a:defRPr>
            </a:lvl3pPr>
            <a:lvl4pPr marL="1133902" indent="0">
              <a:buNone/>
              <a:defRPr sz="1323">
                <a:solidFill>
                  <a:schemeClr val="tx1">
                    <a:tint val="75000"/>
                  </a:schemeClr>
                </a:solidFill>
              </a:defRPr>
            </a:lvl4pPr>
            <a:lvl5pPr marL="1511869" indent="0">
              <a:buNone/>
              <a:defRPr sz="1323">
                <a:solidFill>
                  <a:schemeClr val="tx1">
                    <a:tint val="75000"/>
                  </a:schemeClr>
                </a:solidFill>
              </a:defRPr>
            </a:lvl5pPr>
            <a:lvl6pPr marL="1889836" indent="0">
              <a:buNone/>
              <a:defRPr sz="1323">
                <a:solidFill>
                  <a:schemeClr val="tx1">
                    <a:tint val="75000"/>
                  </a:schemeClr>
                </a:solidFill>
              </a:defRPr>
            </a:lvl6pPr>
            <a:lvl7pPr marL="2267803" indent="0">
              <a:buNone/>
              <a:defRPr sz="1323">
                <a:solidFill>
                  <a:schemeClr val="tx1">
                    <a:tint val="75000"/>
                  </a:schemeClr>
                </a:solidFill>
              </a:defRPr>
            </a:lvl7pPr>
            <a:lvl8pPr marL="2645771" indent="0">
              <a:buNone/>
              <a:defRPr sz="1323">
                <a:solidFill>
                  <a:schemeClr val="tx1">
                    <a:tint val="75000"/>
                  </a:schemeClr>
                </a:solidFill>
              </a:defRPr>
            </a:lvl8pPr>
            <a:lvl9pPr marL="3023738" indent="0">
              <a:buNone/>
              <a:defRPr sz="1323">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88499F4E-6BAF-45C9-9C42-2E219918676C}" type="datetimeFigureOut">
              <a:rPr lang="es-ES" smtClean="0"/>
              <a:t>15/03/2019</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C01913A3-5D0C-4EAA-B165-645A404E309A}" type="slidenum">
              <a:rPr lang="es-ES" smtClean="0"/>
              <a:t>‹Nº›</a:t>
            </a:fld>
            <a:endParaRPr lang="es-ES"/>
          </a:p>
        </p:txBody>
      </p:sp>
    </p:spTree>
    <p:extLst>
      <p:ext uri="{BB962C8B-B14F-4D97-AF65-F5344CB8AC3E}">
        <p14:creationId xmlns:p14="http://schemas.microsoft.com/office/powerpoint/2010/main" val="8244419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519728" y="2587570"/>
            <a:ext cx="3212862" cy="616741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3827085" y="2587570"/>
            <a:ext cx="3212862" cy="616741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88499F4E-6BAF-45C9-9C42-2E219918676C}" type="datetimeFigureOut">
              <a:rPr lang="es-ES" smtClean="0"/>
              <a:t>15/03/2019</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C01913A3-5D0C-4EAA-B165-645A404E309A}" type="slidenum">
              <a:rPr lang="es-ES" smtClean="0"/>
              <a:t>‹Nº›</a:t>
            </a:fld>
            <a:endParaRPr lang="es-ES"/>
          </a:p>
        </p:txBody>
      </p:sp>
    </p:spTree>
    <p:extLst>
      <p:ext uri="{BB962C8B-B14F-4D97-AF65-F5344CB8AC3E}">
        <p14:creationId xmlns:p14="http://schemas.microsoft.com/office/powerpoint/2010/main" val="14857233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520712" y="517516"/>
            <a:ext cx="6520220" cy="1878802"/>
          </a:xfrm>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520713" y="2382815"/>
            <a:ext cx="3198096" cy="1167781"/>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es-ES" smtClean="0"/>
              <a:t>Haga clic para modificar el estilo de texto del patrón</a:t>
            </a:r>
          </a:p>
        </p:txBody>
      </p:sp>
      <p:sp>
        <p:nvSpPr>
          <p:cNvPr id="4" name="Content Placeholder 3"/>
          <p:cNvSpPr>
            <a:spLocks noGrp="1"/>
          </p:cNvSpPr>
          <p:nvPr>
            <p:ph sz="half" idx="2"/>
          </p:nvPr>
        </p:nvSpPr>
        <p:spPr>
          <a:xfrm>
            <a:off x="520713" y="3550596"/>
            <a:ext cx="3198096" cy="5222392"/>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3827086" y="2382815"/>
            <a:ext cx="3213847" cy="1167781"/>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3827086" y="3550596"/>
            <a:ext cx="3213847" cy="5222392"/>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88499F4E-6BAF-45C9-9C42-2E219918676C}" type="datetimeFigureOut">
              <a:rPr lang="es-ES" smtClean="0"/>
              <a:t>15/03/2019</a:t>
            </a:fld>
            <a:endParaRPr lang="es-ES"/>
          </a:p>
        </p:txBody>
      </p:sp>
      <p:sp>
        <p:nvSpPr>
          <p:cNvPr id="8" name="Footer Placeholder 7"/>
          <p:cNvSpPr>
            <a:spLocks noGrp="1"/>
          </p:cNvSpPr>
          <p:nvPr>
            <p:ph type="ftr" sz="quarter" idx="11"/>
          </p:nvPr>
        </p:nvSpPr>
        <p:spPr/>
        <p:txBody>
          <a:bodyPr/>
          <a:lstStyle/>
          <a:p>
            <a:endParaRPr lang="es-ES"/>
          </a:p>
        </p:txBody>
      </p:sp>
      <p:sp>
        <p:nvSpPr>
          <p:cNvPr id="9" name="Slide Number Placeholder 8"/>
          <p:cNvSpPr>
            <a:spLocks noGrp="1"/>
          </p:cNvSpPr>
          <p:nvPr>
            <p:ph type="sldNum" sz="quarter" idx="12"/>
          </p:nvPr>
        </p:nvSpPr>
        <p:spPr/>
        <p:txBody>
          <a:bodyPr/>
          <a:lstStyle/>
          <a:p>
            <a:fld id="{C01913A3-5D0C-4EAA-B165-645A404E309A}" type="slidenum">
              <a:rPr lang="es-ES" smtClean="0"/>
              <a:t>‹Nº›</a:t>
            </a:fld>
            <a:endParaRPr lang="es-ES"/>
          </a:p>
        </p:txBody>
      </p:sp>
    </p:spTree>
    <p:extLst>
      <p:ext uri="{BB962C8B-B14F-4D97-AF65-F5344CB8AC3E}">
        <p14:creationId xmlns:p14="http://schemas.microsoft.com/office/powerpoint/2010/main" val="37055092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88499F4E-6BAF-45C9-9C42-2E219918676C}" type="datetimeFigureOut">
              <a:rPr lang="es-ES" smtClean="0"/>
              <a:t>15/03/2019</a:t>
            </a:fld>
            <a:endParaRPr lang="es-ES"/>
          </a:p>
        </p:txBody>
      </p:sp>
      <p:sp>
        <p:nvSpPr>
          <p:cNvPr id="4" name="Footer Placeholder 3"/>
          <p:cNvSpPr>
            <a:spLocks noGrp="1"/>
          </p:cNvSpPr>
          <p:nvPr>
            <p:ph type="ftr" sz="quarter" idx="11"/>
          </p:nvPr>
        </p:nvSpPr>
        <p:spPr/>
        <p:txBody>
          <a:bodyPr/>
          <a:lstStyle/>
          <a:p>
            <a:endParaRPr lang="es-ES"/>
          </a:p>
        </p:txBody>
      </p:sp>
      <p:sp>
        <p:nvSpPr>
          <p:cNvPr id="5" name="Slide Number Placeholder 4"/>
          <p:cNvSpPr>
            <a:spLocks noGrp="1"/>
          </p:cNvSpPr>
          <p:nvPr>
            <p:ph type="sldNum" sz="quarter" idx="12"/>
          </p:nvPr>
        </p:nvSpPr>
        <p:spPr/>
        <p:txBody>
          <a:bodyPr/>
          <a:lstStyle/>
          <a:p>
            <a:fld id="{C01913A3-5D0C-4EAA-B165-645A404E309A}" type="slidenum">
              <a:rPr lang="es-ES" smtClean="0"/>
              <a:t>‹Nº›</a:t>
            </a:fld>
            <a:endParaRPr lang="es-ES"/>
          </a:p>
        </p:txBody>
      </p:sp>
    </p:spTree>
    <p:extLst>
      <p:ext uri="{BB962C8B-B14F-4D97-AF65-F5344CB8AC3E}">
        <p14:creationId xmlns:p14="http://schemas.microsoft.com/office/powerpoint/2010/main" val="15653358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499F4E-6BAF-45C9-9C42-2E219918676C}" type="datetimeFigureOut">
              <a:rPr lang="es-ES" smtClean="0"/>
              <a:t>15/03/2019</a:t>
            </a:fld>
            <a:endParaRPr lang="es-ES"/>
          </a:p>
        </p:txBody>
      </p:sp>
      <p:sp>
        <p:nvSpPr>
          <p:cNvPr id="3" name="Footer Placeholder 2"/>
          <p:cNvSpPr>
            <a:spLocks noGrp="1"/>
          </p:cNvSpPr>
          <p:nvPr>
            <p:ph type="ftr" sz="quarter" idx="11"/>
          </p:nvPr>
        </p:nvSpPr>
        <p:spPr/>
        <p:txBody>
          <a:bodyPr/>
          <a:lstStyle/>
          <a:p>
            <a:endParaRPr lang="es-ES"/>
          </a:p>
        </p:txBody>
      </p:sp>
      <p:sp>
        <p:nvSpPr>
          <p:cNvPr id="4" name="Slide Number Placeholder 3"/>
          <p:cNvSpPr>
            <a:spLocks noGrp="1"/>
          </p:cNvSpPr>
          <p:nvPr>
            <p:ph type="sldNum" sz="quarter" idx="12"/>
          </p:nvPr>
        </p:nvSpPr>
        <p:spPr/>
        <p:txBody>
          <a:bodyPr/>
          <a:lstStyle/>
          <a:p>
            <a:fld id="{C01913A3-5D0C-4EAA-B165-645A404E309A}" type="slidenum">
              <a:rPr lang="es-ES" smtClean="0"/>
              <a:t>‹Nº›</a:t>
            </a:fld>
            <a:endParaRPr lang="es-ES"/>
          </a:p>
        </p:txBody>
      </p:sp>
    </p:spTree>
    <p:extLst>
      <p:ext uri="{BB962C8B-B14F-4D97-AF65-F5344CB8AC3E}">
        <p14:creationId xmlns:p14="http://schemas.microsoft.com/office/powerpoint/2010/main" val="39509794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520712" y="648018"/>
            <a:ext cx="2438192" cy="2268061"/>
          </a:xfrm>
        </p:spPr>
        <p:txBody>
          <a:bodyPr anchor="b"/>
          <a:lstStyle>
            <a:lvl1pPr>
              <a:defRPr sz="2645"/>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3213847" y="1399540"/>
            <a:ext cx="3827085" cy="6907687"/>
          </a:xfrm>
        </p:spPr>
        <p:txBody>
          <a:bodyPr/>
          <a:lstStyle>
            <a:lvl1pPr>
              <a:defRPr sz="2645"/>
            </a:lvl1pPr>
            <a:lvl2pPr>
              <a:defRPr sz="2315"/>
            </a:lvl2pPr>
            <a:lvl3pPr>
              <a:defRPr sz="1984"/>
            </a:lvl3pPr>
            <a:lvl4pPr>
              <a:defRPr sz="1653"/>
            </a:lvl4pPr>
            <a:lvl5pPr>
              <a:defRPr sz="1653"/>
            </a:lvl5pPr>
            <a:lvl6pPr>
              <a:defRPr sz="1653"/>
            </a:lvl6pPr>
            <a:lvl7pPr>
              <a:defRPr sz="1653"/>
            </a:lvl7pPr>
            <a:lvl8pPr>
              <a:defRPr sz="1653"/>
            </a:lvl8pPr>
            <a:lvl9pPr>
              <a:defRPr sz="1653"/>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520712" y="2916079"/>
            <a:ext cx="2438192" cy="5402397"/>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88499F4E-6BAF-45C9-9C42-2E219918676C}" type="datetimeFigureOut">
              <a:rPr lang="es-ES" smtClean="0"/>
              <a:t>15/03/2019</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C01913A3-5D0C-4EAA-B165-645A404E309A}" type="slidenum">
              <a:rPr lang="es-ES" smtClean="0"/>
              <a:t>‹Nº›</a:t>
            </a:fld>
            <a:endParaRPr lang="es-ES"/>
          </a:p>
        </p:txBody>
      </p:sp>
    </p:spTree>
    <p:extLst>
      <p:ext uri="{BB962C8B-B14F-4D97-AF65-F5344CB8AC3E}">
        <p14:creationId xmlns:p14="http://schemas.microsoft.com/office/powerpoint/2010/main" val="33620595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520712" y="648018"/>
            <a:ext cx="2438192" cy="2268061"/>
          </a:xfrm>
        </p:spPr>
        <p:txBody>
          <a:bodyPr anchor="b"/>
          <a:lstStyle>
            <a:lvl1pPr>
              <a:defRPr sz="2645"/>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3213847" y="1399540"/>
            <a:ext cx="3827085" cy="6907687"/>
          </a:xfrm>
        </p:spPr>
        <p:txBody>
          <a:bodyPr anchor="t"/>
          <a:lstStyle>
            <a:lvl1pPr marL="0" indent="0">
              <a:buNone/>
              <a:defRPr sz="2645"/>
            </a:lvl1pPr>
            <a:lvl2pPr marL="377967" indent="0">
              <a:buNone/>
              <a:defRPr sz="2315"/>
            </a:lvl2pPr>
            <a:lvl3pPr marL="755934" indent="0">
              <a:buNone/>
              <a:defRPr sz="1984"/>
            </a:lvl3pPr>
            <a:lvl4pPr marL="1133902" indent="0">
              <a:buNone/>
              <a:defRPr sz="1653"/>
            </a:lvl4pPr>
            <a:lvl5pPr marL="1511869" indent="0">
              <a:buNone/>
              <a:defRPr sz="1653"/>
            </a:lvl5pPr>
            <a:lvl6pPr marL="1889836" indent="0">
              <a:buNone/>
              <a:defRPr sz="1653"/>
            </a:lvl6pPr>
            <a:lvl7pPr marL="2267803" indent="0">
              <a:buNone/>
              <a:defRPr sz="1653"/>
            </a:lvl7pPr>
            <a:lvl8pPr marL="2645771" indent="0">
              <a:buNone/>
              <a:defRPr sz="1653"/>
            </a:lvl8pPr>
            <a:lvl9pPr marL="3023738" indent="0">
              <a:buNone/>
              <a:defRPr sz="1653"/>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520712" y="2916079"/>
            <a:ext cx="2438192" cy="5402397"/>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88499F4E-6BAF-45C9-9C42-2E219918676C}" type="datetimeFigureOut">
              <a:rPr lang="es-ES" smtClean="0"/>
              <a:t>15/03/2019</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C01913A3-5D0C-4EAA-B165-645A404E309A}" type="slidenum">
              <a:rPr lang="es-ES" smtClean="0"/>
              <a:t>‹Nº›</a:t>
            </a:fld>
            <a:endParaRPr lang="es-ES"/>
          </a:p>
        </p:txBody>
      </p:sp>
    </p:spTree>
    <p:extLst>
      <p:ext uri="{BB962C8B-B14F-4D97-AF65-F5344CB8AC3E}">
        <p14:creationId xmlns:p14="http://schemas.microsoft.com/office/powerpoint/2010/main" val="33722850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9728" y="517516"/>
            <a:ext cx="6520220" cy="1878802"/>
          </a:xfrm>
          <a:prstGeom prst="rect">
            <a:avLst/>
          </a:prstGeom>
        </p:spPr>
        <p:txBody>
          <a:bodyPr vert="horz" lIns="91440" tIns="45720" rIns="91440" bIns="45720" rtlCol="0" anchor="ctr">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519728" y="2587570"/>
            <a:ext cx="6520220" cy="6167418"/>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519728" y="9009246"/>
            <a:ext cx="1700927" cy="517514"/>
          </a:xfrm>
          <a:prstGeom prst="rect">
            <a:avLst/>
          </a:prstGeom>
        </p:spPr>
        <p:txBody>
          <a:bodyPr vert="horz" lIns="91440" tIns="45720" rIns="91440" bIns="45720" rtlCol="0" anchor="ctr"/>
          <a:lstStyle>
            <a:lvl1pPr algn="l">
              <a:defRPr sz="992">
                <a:solidFill>
                  <a:schemeClr val="tx1">
                    <a:tint val="75000"/>
                  </a:schemeClr>
                </a:solidFill>
              </a:defRPr>
            </a:lvl1pPr>
          </a:lstStyle>
          <a:p>
            <a:fld id="{88499F4E-6BAF-45C9-9C42-2E219918676C}" type="datetimeFigureOut">
              <a:rPr lang="es-ES" smtClean="0"/>
              <a:t>15/03/2019</a:t>
            </a:fld>
            <a:endParaRPr lang="es-ES"/>
          </a:p>
        </p:txBody>
      </p:sp>
      <p:sp>
        <p:nvSpPr>
          <p:cNvPr id="5" name="Footer Placeholder 4"/>
          <p:cNvSpPr>
            <a:spLocks noGrp="1"/>
          </p:cNvSpPr>
          <p:nvPr>
            <p:ph type="ftr" sz="quarter" idx="3"/>
          </p:nvPr>
        </p:nvSpPr>
        <p:spPr>
          <a:xfrm>
            <a:off x="2504143" y="9009246"/>
            <a:ext cx="2551390" cy="517514"/>
          </a:xfrm>
          <a:prstGeom prst="rect">
            <a:avLst/>
          </a:prstGeom>
        </p:spPr>
        <p:txBody>
          <a:bodyPr vert="horz" lIns="91440" tIns="45720" rIns="91440" bIns="45720" rtlCol="0" anchor="ctr"/>
          <a:lstStyle>
            <a:lvl1pPr algn="ctr">
              <a:defRPr sz="992">
                <a:solidFill>
                  <a:schemeClr val="tx1">
                    <a:tint val="75000"/>
                  </a:schemeClr>
                </a:solidFill>
              </a:defRPr>
            </a:lvl1pPr>
          </a:lstStyle>
          <a:p>
            <a:endParaRPr lang="es-ES"/>
          </a:p>
        </p:txBody>
      </p:sp>
      <p:sp>
        <p:nvSpPr>
          <p:cNvPr id="6" name="Slide Number Placeholder 5"/>
          <p:cNvSpPr>
            <a:spLocks noGrp="1"/>
          </p:cNvSpPr>
          <p:nvPr>
            <p:ph type="sldNum" sz="quarter" idx="4"/>
          </p:nvPr>
        </p:nvSpPr>
        <p:spPr>
          <a:xfrm>
            <a:off x="5339020" y="9009246"/>
            <a:ext cx="1700927" cy="517514"/>
          </a:xfrm>
          <a:prstGeom prst="rect">
            <a:avLst/>
          </a:prstGeom>
        </p:spPr>
        <p:txBody>
          <a:bodyPr vert="horz" lIns="91440" tIns="45720" rIns="91440" bIns="45720" rtlCol="0" anchor="ctr"/>
          <a:lstStyle>
            <a:lvl1pPr algn="r">
              <a:defRPr sz="992">
                <a:solidFill>
                  <a:schemeClr val="tx1">
                    <a:tint val="75000"/>
                  </a:schemeClr>
                </a:solidFill>
              </a:defRPr>
            </a:lvl1pPr>
          </a:lstStyle>
          <a:p>
            <a:fld id="{C01913A3-5D0C-4EAA-B165-645A404E309A}" type="slidenum">
              <a:rPr lang="es-ES" smtClean="0"/>
              <a:t>‹Nº›</a:t>
            </a:fld>
            <a:endParaRPr lang="es-ES"/>
          </a:p>
        </p:txBody>
      </p:sp>
    </p:spTree>
    <p:extLst>
      <p:ext uri="{BB962C8B-B14F-4D97-AF65-F5344CB8AC3E}">
        <p14:creationId xmlns:p14="http://schemas.microsoft.com/office/powerpoint/2010/main" val="390282486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755934" rtl="0" eaLnBrk="1" latinLnBrk="0" hangingPunct="1">
        <a:lnSpc>
          <a:spcPct val="90000"/>
        </a:lnSpc>
        <a:spcBef>
          <a:spcPct val="0"/>
        </a:spcBef>
        <a:buNone/>
        <a:defRPr sz="3637" kern="1200">
          <a:solidFill>
            <a:schemeClr val="tx1"/>
          </a:solidFill>
          <a:latin typeface="+mj-lt"/>
          <a:ea typeface="+mj-ea"/>
          <a:cs typeface="+mj-cs"/>
        </a:defRPr>
      </a:lvl1pPr>
    </p:titleStyle>
    <p:bodyStyle>
      <a:lvl1pPr marL="188984" indent="-188984" algn="l" defTabSz="755934" rtl="0" eaLnBrk="1" latinLnBrk="0" hangingPunct="1">
        <a:lnSpc>
          <a:spcPct val="90000"/>
        </a:lnSpc>
        <a:spcBef>
          <a:spcPts val="827"/>
        </a:spcBef>
        <a:buFont typeface="Arial" panose="020B0604020202020204" pitchFamily="34" charset="0"/>
        <a:buChar char="•"/>
        <a:defRPr sz="2315"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700853"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p:bodyStyle>
    <p:otherStyle>
      <a:defPPr>
        <a:defRPr lang="en-US"/>
      </a:defPPr>
      <a:lvl1pPr marL="0" algn="l" defTabSz="755934" rtl="0" eaLnBrk="1" latinLnBrk="0" hangingPunct="1">
        <a:defRPr sz="1488" kern="1200">
          <a:solidFill>
            <a:schemeClr val="tx1"/>
          </a:solidFill>
          <a:latin typeface="+mn-lt"/>
          <a:ea typeface="+mn-ea"/>
          <a:cs typeface="+mn-cs"/>
        </a:defRPr>
      </a:lvl1pPr>
      <a:lvl2pPr marL="377967" algn="l" defTabSz="755934" rtl="0" eaLnBrk="1" latinLnBrk="0" hangingPunct="1">
        <a:defRPr sz="1488" kern="1200">
          <a:solidFill>
            <a:schemeClr val="tx1"/>
          </a:solidFill>
          <a:latin typeface="+mn-lt"/>
          <a:ea typeface="+mn-ea"/>
          <a:cs typeface="+mn-cs"/>
        </a:defRPr>
      </a:lvl2pPr>
      <a:lvl3pPr marL="755934" algn="l" defTabSz="755934" rtl="0" eaLnBrk="1" latinLnBrk="0" hangingPunct="1">
        <a:defRPr sz="1488" kern="1200">
          <a:solidFill>
            <a:schemeClr val="tx1"/>
          </a:solidFill>
          <a:latin typeface="+mn-lt"/>
          <a:ea typeface="+mn-ea"/>
          <a:cs typeface="+mn-cs"/>
        </a:defRPr>
      </a:lvl3pPr>
      <a:lvl4pPr marL="1133902" algn="l" defTabSz="755934" rtl="0" eaLnBrk="1" latinLnBrk="0" hangingPunct="1">
        <a:defRPr sz="1488" kern="1200">
          <a:solidFill>
            <a:schemeClr val="tx1"/>
          </a:solidFill>
          <a:latin typeface="+mn-lt"/>
          <a:ea typeface="+mn-ea"/>
          <a:cs typeface="+mn-cs"/>
        </a:defRPr>
      </a:lvl4pPr>
      <a:lvl5pPr marL="1511869" algn="l" defTabSz="755934" rtl="0" eaLnBrk="1" latinLnBrk="0" hangingPunct="1">
        <a:defRPr sz="1488" kern="1200">
          <a:solidFill>
            <a:schemeClr val="tx1"/>
          </a:solidFill>
          <a:latin typeface="+mn-lt"/>
          <a:ea typeface="+mn-ea"/>
          <a:cs typeface="+mn-cs"/>
        </a:defRPr>
      </a:lvl5pPr>
      <a:lvl6pPr marL="1889836" algn="l" defTabSz="755934" rtl="0" eaLnBrk="1" latinLnBrk="0" hangingPunct="1">
        <a:defRPr sz="1488" kern="1200">
          <a:solidFill>
            <a:schemeClr val="tx1"/>
          </a:solidFill>
          <a:latin typeface="+mn-lt"/>
          <a:ea typeface="+mn-ea"/>
          <a:cs typeface="+mn-cs"/>
        </a:defRPr>
      </a:lvl6pPr>
      <a:lvl7pPr marL="2267803" algn="l" defTabSz="755934" rtl="0" eaLnBrk="1" latinLnBrk="0" hangingPunct="1">
        <a:defRPr sz="1488" kern="1200">
          <a:solidFill>
            <a:schemeClr val="tx1"/>
          </a:solidFill>
          <a:latin typeface="+mn-lt"/>
          <a:ea typeface="+mn-ea"/>
          <a:cs typeface="+mn-cs"/>
        </a:defRPr>
      </a:lvl7pPr>
      <a:lvl8pPr marL="2645771" algn="l" defTabSz="755934" rtl="0" eaLnBrk="1" latinLnBrk="0" hangingPunct="1">
        <a:defRPr sz="1488" kern="1200">
          <a:solidFill>
            <a:schemeClr val="tx1"/>
          </a:solidFill>
          <a:latin typeface="+mn-lt"/>
          <a:ea typeface="+mn-ea"/>
          <a:cs typeface="+mn-cs"/>
        </a:defRPr>
      </a:lvl8pPr>
      <a:lvl9pPr marL="3023738" algn="l" defTabSz="755934" rtl="0" eaLnBrk="1" latinLnBrk="0" hangingPunct="1">
        <a:defRPr sz="148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chart" Target="../charts/chart13.xml"/><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chart" Target="../charts/chart14.xml"/><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chart" Target="../charts/chart15.xml"/><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chart" Target="../charts/chart16.xml"/><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chart" Target="../charts/chart17.xml"/><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chart" Target="../charts/chart18.xml"/><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chart" Target="../charts/chart19.xml"/><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chart" Target="../charts/chart20.xml"/><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chart" Target="../charts/chart21.xml"/><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chart" Target="../charts/chart22.xml"/><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chart" Target="../charts/chart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3" descr="Logo CSJ RGB_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851" y="10808"/>
            <a:ext cx="2585846" cy="8533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ítulo 1"/>
          <p:cNvSpPr>
            <a:spLocks noGrp="1"/>
          </p:cNvSpPr>
          <p:nvPr>
            <p:ph type="ctrTitle"/>
          </p:nvPr>
        </p:nvSpPr>
        <p:spPr>
          <a:xfrm>
            <a:off x="566976" y="518799"/>
            <a:ext cx="6425724" cy="443101"/>
          </a:xfrm>
        </p:spPr>
        <p:txBody>
          <a:bodyPr>
            <a:normAutofit/>
          </a:bodyPr>
          <a:lstStyle/>
          <a:p>
            <a:r>
              <a:rPr lang="es-CO" sz="1400" dirty="0" smtClean="0"/>
              <a:t>Balance</a:t>
            </a:r>
            <a:endParaRPr lang="es-ES" sz="1400" dirty="0"/>
          </a:p>
        </p:txBody>
      </p:sp>
      <p:graphicFrame>
        <p:nvGraphicFramePr>
          <p:cNvPr id="6" name="5 Tabla"/>
          <p:cNvGraphicFramePr>
            <a:graphicFrameLocks noGrp="1"/>
          </p:cNvGraphicFramePr>
          <p:nvPr>
            <p:extLst>
              <p:ext uri="{D42A27DB-BD31-4B8C-83A1-F6EECF244321}">
                <p14:modId xmlns:p14="http://schemas.microsoft.com/office/powerpoint/2010/main" val="2352598393"/>
              </p:ext>
            </p:extLst>
          </p:nvPr>
        </p:nvGraphicFramePr>
        <p:xfrm>
          <a:off x="1148076" y="7250313"/>
          <a:ext cx="4866946" cy="1847850"/>
        </p:xfrm>
        <a:graphic>
          <a:graphicData uri="http://schemas.openxmlformats.org/drawingml/2006/table">
            <a:tbl>
              <a:tblPr firstRow="1" firstCol="1" bandRow="1">
                <a:tableStyleId>{5C22544A-7EE6-4342-B048-85BDC9FD1C3A}</a:tableStyleId>
              </a:tblPr>
              <a:tblGrid>
                <a:gridCol w="1482472"/>
                <a:gridCol w="1902975"/>
                <a:gridCol w="1481499"/>
              </a:tblGrid>
              <a:tr h="307975">
                <a:tc>
                  <a:txBody>
                    <a:bodyPr/>
                    <a:lstStyle/>
                    <a:p>
                      <a:pPr algn="ctr">
                        <a:spcAft>
                          <a:spcPts val="0"/>
                        </a:spcAft>
                      </a:pPr>
                      <a:r>
                        <a:rPr lang="es-ES" sz="1200" dirty="0">
                          <a:effectLst/>
                        </a:rPr>
                        <a:t> </a:t>
                      </a:r>
                      <a:endParaRPr lang="es-ES" sz="1200" b="1" dirty="0">
                        <a:effectLst/>
                        <a:latin typeface="Arial"/>
                        <a:ea typeface="Times New Roman"/>
                      </a:endParaRPr>
                    </a:p>
                  </a:txBody>
                  <a:tcPr marL="44450" marR="44450" marT="0" marB="0" anchor="ctr"/>
                </a:tc>
                <a:tc>
                  <a:txBody>
                    <a:bodyPr/>
                    <a:lstStyle/>
                    <a:p>
                      <a:pPr algn="ctr">
                        <a:spcAft>
                          <a:spcPts val="0"/>
                        </a:spcAft>
                      </a:pPr>
                      <a:r>
                        <a:rPr lang="es-ES" sz="1200" dirty="0">
                          <a:effectLst/>
                        </a:rPr>
                        <a:t>Nacional</a:t>
                      </a:r>
                      <a:endParaRPr lang="es-ES" sz="1200" b="1" dirty="0">
                        <a:effectLst/>
                        <a:latin typeface="Arial"/>
                        <a:ea typeface="Times New Roman"/>
                      </a:endParaRPr>
                    </a:p>
                  </a:txBody>
                  <a:tcPr marL="44450" marR="44450" marT="0" marB="0" anchor="ctr"/>
                </a:tc>
                <a:tc>
                  <a:txBody>
                    <a:bodyPr/>
                    <a:lstStyle/>
                    <a:p>
                      <a:pPr algn="ctr">
                        <a:spcAft>
                          <a:spcPts val="0"/>
                        </a:spcAft>
                      </a:pPr>
                      <a:r>
                        <a:rPr lang="es-ES" sz="1200">
                          <a:effectLst/>
                        </a:rPr>
                        <a:t>Huila - Neiva</a:t>
                      </a:r>
                      <a:endParaRPr lang="es-ES" sz="1200" b="1">
                        <a:effectLst/>
                        <a:latin typeface="Arial"/>
                        <a:ea typeface="Times New Roman"/>
                      </a:endParaRPr>
                    </a:p>
                  </a:txBody>
                  <a:tcPr marL="44450" marR="44450" marT="0" marB="0" anchor="ctr"/>
                </a:tc>
              </a:tr>
              <a:tr h="307975">
                <a:tc>
                  <a:txBody>
                    <a:bodyPr/>
                    <a:lstStyle/>
                    <a:p>
                      <a:pPr algn="ctr">
                        <a:spcAft>
                          <a:spcPts val="0"/>
                        </a:spcAft>
                      </a:pPr>
                      <a:r>
                        <a:rPr lang="es-ES" sz="1200" dirty="0">
                          <a:effectLst/>
                        </a:rPr>
                        <a:t>Jueces</a:t>
                      </a:r>
                      <a:endParaRPr lang="es-ES" sz="1200" b="1" dirty="0">
                        <a:effectLst/>
                        <a:latin typeface="Arial"/>
                        <a:ea typeface="Times New Roman"/>
                      </a:endParaRPr>
                    </a:p>
                  </a:txBody>
                  <a:tcPr marL="44450" marR="44450" marT="0" marB="0" anchor="ctr"/>
                </a:tc>
                <a:tc>
                  <a:txBody>
                    <a:bodyPr/>
                    <a:lstStyle/>
                    <a:p>
                      <a:pPr algn="ctr" fontAlgn="b"/>
                      <a:r>
                        <a:rPr lang="es-ES" sz="1200" b="0" i="0" u="none" strike="noStrike" dirty="0">
                          <a:solidFill>
                            <a:srgbClr val="000000"/>
                          </a:solidFill>
                          <a:effectLst/>
                          <a:latin typeface="Calibri"/>
                        </a:rPr>
                        <a:t>5.444 </a:t>
                      </a:r>
                    </a:p>
                  </a:txBody>
                  <a:tcPr marL="9525" marR="9525" marT="9525" marB="0" anchor="ctr"/>
                </a:tc>
                <a:tc>
                  <a:txBody>
                    <a:bodyPr/>
                    <a:lstStyle/>
                    <a:p>
                      <a:pPr algn="ctr">
                        <a:spcAft>
                          <a:spcPts val="0"/>
                        </a:spcAft>
                      </a:pPr>
                      <a:r>
                        <a:rPr lang="es-ES" sz="1200" dirty="0">
                          <a:effectLst/>
                        </a:rPr>
                        <a:t>146</a:t>
                      </a:r>
                      <a:endParaRPr lang="es-ES" sz="1200" b="1" dirty="0">
                        <a:effectLst/>
                        <a:latin typeface="Arial"/>
                        <a:ea typeface="Times New Roman"/>
                      </a:endParaRPr>
                    </a:p>
                  </a:txBody>
                  <a:tcPr marL="44450" marR="44450" marT="0" marB="0" anchor="ctr"/>
                </a:tc>
              </a:tr>
              <a:tr h="307975">
                <a:tc>
                  <a:txBody>
                    <a:bodyPr/>
                    <a:lstStyle/>
                    <a:p>
                      <a:pPr algn="ctr">
                        <a:spcAft>
                          <a:spcPts val="0"/>
                        </a:spcAft>
                      </a:pPr>
                      <a:r>
                        <a:rPr lang="es-ES" sz="1200">
                          <a:effectLst/>
                        </a:rPr>
                        <a:t>Demanda</a:t>
                      </a:r>
                      <a:endParaRPr lang="es-ES" sz="1200" b="1">
                        <a:effectLst/>
                        <a:latin typeface="Arial"/>
                        <a:ea typeface="Times New Roman"/>
                      </a:endParaRPr>
                    </a:p>
                  </a:txBody>
                  <a:tcPr marL="44450" marR="44450" marT="0" marB="0" anchor="ctr"/>
                </a:tc>
                <a:tc>
                  <a:txBody>
                    <a:bodyPr/>
                    <a:lstStyle/>
                    <a:p>
                      <a:pPr algn="ctr" fontAlgn="b"/>
                      <a:r>
                        <a:rPr lang="es-ES" sz="1200" b="0" i="0" u="none" strike="noStrike" dirty="0">
                          <a:solidFill>
                            <a:srgbClr val="000000"/>
                          </a:solidFill>
                          <a:effectLst/>
                          <a:latin typeface="Calibri"/>
                        </a:rPr>
                        <a:t>2.723.771 </a:t>
                      </a:r>
                    </a:p>
                  </a:txBody>
                  <a:tcPr marL="9525" marR="9525" marT="9525" marB="0" anchor="ctr"/>
                </a:tc>
                <a:tc>
                  <a:txBody>
                    <a:bodyPr/>
                    <a:lstStyle/>
                    <a:p>
                      <a:pPr algn="ctr">
                        <a:spcAft>
                          <a:spcPts val="0"/>
                        </a:spcAft>
                      </a:pPr>
                      <a:r>
                        <a:rPr lang="es-CO" sz="1200" dirty="0" smtClean="0"/>
                        <a:t>73.881</a:t>
                      </a:r>
                      <a:endParaRPr lang="es-ES" sz="1200" b="1" dirty="0">
                        <a:effectLst/>
                        <a:latin typeface="Arial"/>
                        <a:ea typeface="Times New Roman"/>
                      </a:endParaRPr>
                    </a:p>
                  </a:txBody>
                  <a:tcPr marL="44450" marR="44450" marT="0" marB="0" anchor="ctr"/>
                </a:tc>
              </a:tr>
              <a:tr h="307975">
                <a:tc>
                  <a:txBody>
                    <a:bodyPr/>
                    <a:lstStyle/>
                    <a:p>
                      <a:pPr algn="ctr">
                        <a:spcAft>
                          <a:spcPts val="0"/>
                        </a:spcAft>
                      </a:pPr>
                      <a:r>
                        <a:rPr lang="es-ES" sz="1200">
                          <a:effectLst/>
                        </a:rPr>
                        <a:t>Respuesta</a:t>
                      </a:r>
                      <a:endParaRPr lang="es-ES" sz="1200" b="1">
                        <a:effectLst/>
                        <a:latin typeface="Arial"/>
                        <a:ea typeface="Times New Roman"/>
                      </a:endParaRPr>
                    </a:p>
                  </a:txBody>
                  <a:tcPr marL="44450" marR="44450" marT="0" marB="0" anchor="ctr"/>
                </a:tc>
                <a:tc>
                  <a:txBody>
                    <a:bodyPr/>
                    <a:lstStyle/>
                    <a:p>
                      <a:pPr algn="ctr" fontAlgn="b"/>
                      <a:r>
                        <a:rPr lang="es-ES" sz="1200" b="0" i="0" u="none" strike="noStrike" dirty="0">
                          <a:solidFill>
                            <a:srgbClr val="000000"/>
                          </a:solidFill>
                          <a:effectLst/>
                          <a:latin typeface="Calibri"/>
                        </a:rPr>
                        <a:t>2.249.181 </a:t>
                      </a:r>
                    </a:p>
                  </a:txBody>
                  <a:tcPr marL="9525" marR="9525" marT="9525" marB="0" anchor="ctr"/>
                </a:tc>
                <a:tc>
                  <a:txBody>
                    <a:bodyPr/>
                    <a:lstStyle/>
                    <a:p>
                      <a:pPr algn="ctr">
                        <a:spcAft>
                          <a:spcPts val="0"/>
                        </a:spcAft>
                      </a:pPr>
                      <a:r>
                        <a:rPr lang="es-ES" sz="1200" dirty="0" smtClean="0">
                          <a:effectLst/>
                        </a:rPr>
                        <a:t>66.747</a:t>
                      </a:r>
                      <a:endParaRPr lang="es-ES" sz="1200" b="1" dirty="0">
                        <a:effectLst/>
                        <a:latin typeface="Arial"/>
                        <a:ea typeface="Times New Roman"/>
                      </a:endParaRPr>
                    </a:p>
                  </a:txBody>
                  <a:tcPr marL="44450" marR="44450" marT="0" marB="0" anchor="ctr"/>
                </a:tc>
              </a:tr>
              <a:tr h="307975">
                <a:tc>
                  <a:txBody>
                    <a:bodyPr/>
                    <a:lstStyle/>
                    <a:p>
                      <a:pPr algn="ctr">
                        <a:spcAft>
                          <a:spcPts val="0"/>
                        </a:spcAft>
                      </a:pPr>
                      <a:r>
                        <a:rPr lang="es-ES" sz="1200">
                          <a:effectLst/>
                        </a:rPr>
                        <a:t>Congestión</a:t>
                      </a:r>
                      <a:endParaRPr lang="es-ES" sz="1200" b="1">
                        <a:effectLst/>
                        <a:latin typeface="Arial"/>
                        <a:ea typeface="Times New Roman"/>
                      </a:endParaRPr>
                    </a:p>
                  </a:txBody>
                  <a:tcPr marL="44450" marR="44450" marT="0" marB="0" anchor="ctr"/>
                </a:tc>
                <a:tc>
                  <a:txBody>
                    <a:bodyPr/>
                    <a:lstStyle/>
                    <a:p>
                      <a:pPr algn="ctr" fontAlgn="b"/>
                      <a:r>
                        <a:rPr lang="es-ES" sz="1200" b="0" i="0" u="none" strike="noStrike" dirty="0">
                          <a:solidFill>
                            <a:srgbClr val="000000"/>
                          </a:solidFill>
                          <a:effectLst/>
                          <a:latin typeface="Calibri"/>
                        </a:rPr>
                        <a:t>474.590 </a:t>
                      </a:r>
                    </a:p>
                  </a:txBody>
                  <a:tcPr marL="9525" marR="9525" marT="9525" marB="0" anchor="ctr"/>
                </a:tc>
                <a:tc>
                  <a:txBody>
                    <a:bodyPr/>
                    <a:lstStyle/>
                    <a:p>
                      <a:pPr algn="ctr">
                        <a:spcAft>
                          <a:spcPts val="0"/>
                        </a:spcAft>
                      </a:pPr>
                      <a:r>
                        <a:rPr lang="es-ES" sz="1200" dirty="0" smtClean="0">
                          <a:effectLst/>
                        </a:rPr>
                        <a:t>7.134</a:t>
                      </a:r>
                      <a:endParaRPr lang="es-ES" sz="1200" b="1" dirty="0">
                        <a:effectLst/>
                        <a:latin typeface="Arial"/>
                        <a:ea typeface="Times New Roman"/>
                      </a:endParaRPr>
                    </a:p>
                  </a:txBody>
                  <a:tcPr marL="44450" marR="44450" marT="0" marB="0" anchor="ctr"/>
                </a:tc>
              </a:tr>
              <a:tr h="307975">
                <a:tc>
                  <a:txBody>
                    <a:bodyPr/>
                    <a:lstStyle/>
                    <a:p>
                      <a:pPr algn="ctr">
                        <a:spcAft>
                          <a:spcPts val="0"/>
                        </a:spcAft>
                      </a:pPr>
                      <a:r>
                        <a:rPr lang="es-ES" sz="1200">
                          <a:effectLst/>
                        </a:rPr>
                        <a:t>Inventario</a:t>
                      </a:r>
                      <a:endParaRPr lang="es-ES" sz="1200" b="1">
                        <a:effectLst/>
                        <a:latin typeface="Arial"/>
                        <a:ea typeface="Times New Roman"/>
                      </a:endParaRPr>
                    </a:p>
                  </a:txBody>
                  <a:tcPr marL="44450" marR="44450" marT="0" marB="0" anchor="ctr"/>
                </a:tc>
                <a:tc>
                  <a:txBody>
                    <a:bodyPr/>
                    <a:lstStyle/>
                    <a:p>
                      <a:pPr algn="ctr" fontAlgn="b"/>
                      <a:r>
                        <a:rPr lang="es-ES" sz="1200" b="0" i="0" u="none" strike="noStrike" dirty="0">
                          <a:solidFill>
                            <a:srgbClr val="000000"/>
                          </a:solidFill>
                          <a:effectLst/>
                          <a:latin typeface="Calibri"/>
                        </a:rPr>
                        <a:t>1.905.067 </a:t>
                      </a:r>
                    </a:p>
                  </a:txBody>
                  <a:tcPr marL="9525" marR="9525" marT="9525" marB="0" anchor="ctr"/>
                </a:tc>
                <a:tc>
                  <a:txBody>
                    <a:bodyPr/>
                    <a:lstStyle/>
                    <a:p>
                      <a:pPr algn="ctr">
                        <a:spcAft>
                          <a:spcPts val="0"/>
                        </a:spcAft>
                      </a:pPr>
                      <a:r>
                        <a:rPr lang="es-ES" sz="1200" dirty="0">
                          <a:effectLst/>
                        </a:rPr>
                        <a:t>49.598</a:t>
                      </a:r>
                      <a:endParaRPr lang="es-ES" sz="1200" b="1" dirty="0">
                        <a:effectLst/>
                        <a:latin typeface="Arial"/>
                        <a:ea typeface="Times New Roman"/>
                      </a:endParaRPr>
                    </a:p>
                  </a:txBody>
                  <a:tcPr marL="44450" marR="44450" marT="0" marB="0" anchor="ctr"/>
                </a:tc>
              </a:tr>
            </a:tbl>
          </a:graphicData>
        </a:graphic>
      </p:graphicFrame>
      <p:graphicFrame>
        <p:nvGraphicFramePr>
          <p:cNvPr id="3" name="Tabla 2"/>
          <p:cNvGraphicFramePr>
            <a:graphicFrameLocks noGrp="1"/>
          </p:cNvGraphicFramePr>
          <p:nvPr>
            <p:extLst>
              <p:ext uri="{D42A27DB-BD31-4B8C-83A1-F6EECF244321}">
                <p14:modId xmlns:p14="http://schemas.microsoft.com/office/powerpoint/2010/main" val="2853252604"/>
              </p:ext>
            </p:extLst>
          </p:nvPr>
        </p:nvGraphicFramePr>
        <p:xfrm>
          <a:off x="396003" y="1533063"/>
          <a:ext cx="6451364" cy="1085074"/>
        </p:xfrm>
        <a:graphic>
          <a:graphicData uri="http://schemas.openxmlformats.org/drawingml/2006/table">
            <a:tbl>
              <a:tblPr>
                <a:tableStyleId>{5C22544A-7EE6-4342-B048-85BDC9FD1C3A}</a:tableStyleId>
              </a:tblPr>
              <a:tblGrid>
                <a:gridCol w="6451364"/>
              </a:tblGrid>
              <a:tr h="529650">
                <a:tc>
                  <a:txBody>
                    <a:bodyPr/>
                    <a:lstStyle/>
                    <a:p>
                      <a:pPr algn="just"/>
                      <a:r>
                        <a:rPr lang="es-CO" sz="1200" dirty="0" smtClean="0"/>
                        <a:t>Durante 2018, la demanda en todo el país fue de 2.723.771, de los cuales 73.881 procesos corresponden a en este Distrito Judicial, que representan el 2,7% del total.</a:t>
                      </a:r>
                    </a:p>
                  </a:txBody>
                  <a:tcPr marL="6784" marR="6784" marT="6784" marB="0"/>
                </a:tc>
              </a:tr>
              <a:tr h="415636">
                <a:tc>
                  <a:txBody>
                    <a:bodyPr/>
                    <a:lstStyle/>
                    <a:p>
                      <a:pPr marL="0" marR="0" indent="0" algn="l" defTabSz="755934" rtl="0" eaLnBrk="1" fontAlgn="t" latinLnBrk="0" hangingPunct="1">
                        <a:lnSpc>
                          <a:spcPct val="100000"/>
                        </a:lnSpc>
                        <a:spcBef>
                          <a:spcPts val="0"/>
                        </a:spcBef>
                        <a:spcAft>
                          <a:spcPts val="0"/>
                        </a:spcAft>
                        <a:buClrTx/>
                        <a:buSzTx/>
                        <a:buFontTx/>
                        <a:buNone/>
                        <a:tabLst/>
                        <a:defRPr/>
                      </a:pPr>
                      <a:r>
                        <a:rPr lang="es-CO" sz="1200" dirty="0" smtClean="0"/>
                        <a:t>Se observa que la capacidad de respuesta está por debajo de la demanda, generando mayor congestión judicial. En efecto, en este periodo finalizaron 2.249.181 procesos en el país, que equivale al 81,5% de la demanda y quedaron pendientes de evacuar 1.905.067 procesos.</a:t>
                      </a:r>
                      <a:endParaRPr lang="es-ES" sz="1200" b="1" dirty="0" smtClean="0"/>
                    </a:p>
                  </a:txBody>
                  <a:tcPr marL="6784" marR="6784" marT="6784" marB="0"/>
                </a:tc>
              </a:tr>
            </a:tbl>
          </a:graphicData>
        </a:graphic>
      </p:graphicFrame>
      <p:graphicFrame>
        <p:nvGraphicFramePr>
          <p:cNvPr id="9" name="Tabla 8"/>
          <p:cNvGraphicFramePr>
            <a:graphicFrameLocks noGrp="1"/>
          </p:cNvGraphicFramePr>
          <p:nvPr>
            <p:extLst>
              <p:ext uri="{D42A27DB-BD31-4B8C-83A1-F6EECF244321}">
                <p14:modId xmlns:p14="http://schemas.microsoft.com/office/powerpoint/2010/main" val="1886912710"/>
              </p:ext>
            </p:extLst>
          </p:nvPr>
        </p:nvGraphicFramePr>
        <p:xfrm>
          <a:off x="384629" y="6053849"/>
          <a:ext cx="6484003" cy="1102832"/>
        </p:xfrm>
        <a:graphic>
          <a:graphicData uri="http://schemas.openxmlformats.org/drawingml/2006/table">
            <a:tbl>
              <a:tblPr>
                <a:tableStyleId>{5C22544A-7EE6-4342-B048-85BDC9FD1C3A}</a:tableStyleId>
              </a:tblPr>
              <a:tblGrid>
                <a:gridCol w="6484003"/>
              </a:tblGrid>
              <a:tr h="687196">
                <a:tc>
                  <a:txBody>
                    <a:bodyPr/>
                    <a:lstStyle/>
                    <a:p>
                      <a:pPr algn="just"/>
                      <a:r>
                        <a:rPr lang="es-CO" sz="1200" dirty="0" smtClean="0"/>
                        <a:t>Esta situación también se repite en el Distrito Judicial, pues terminaron 66.747, quedando un inventario de 48.750 procesos, aun cuando el índice de evacuación fue más alto que el promedio nacional, pues alcanzó el 90% de los ingresos.</a:t>
                      </a:r>
                    </a:p>
                  </a:txBody>
                  <a:tcPr marL="6784" marR="6784" marT="6784" marB="0"/>
                </a:tc>
              </a:tr>
              <a:tr h="415636">
                <a:tc>
                  <a:txBody>
                    <a:bodyPr/>
                    <a:lstStyle/>
                    <a:p>
                      <a:pPr algn="just"/>
                      <a:r>
                        <a:rPr lang="es-CO" sz="1200" dirty="0" smtClean="0"/>
                        <a:t>El total de jueces del Distrito Judicial en relación con la demanda, guarda la misma proporción que con la demanda nacional (2,7%).</a:t>
                      </a:r>
                      <a:endParaRPr lang="es-CO" sz="1200" b="1" dirty="0"/>
                    </a:p>
                  </a:txBody>
                  <a:tcPr marL="6784" marR="6784" marT="6784" marB="0"/>
                </a:tc>
              </a:tr>
            </a:tbl>
          </a:graphicData>
        </a:graphic>
      </p:graphicFrame>
      <p:graphicFrame>
        <p:nvGraphicFramePr>
          <p:cNvPr id="11" name="6 Gráfico"/>
          <p:cNvGraphicFramePr>
            <a:graphicFrameLocks/>
          </p:cNvGraphicFramePr>
          <p:nvPr>
            <p:extLst>
              <p:ext uri="{D42A27DB-BD31-4B8C-83A1-F6EECF244321}">
                <p14:modId xmlns:p14="http://schemas.microsoft.com/office/powerpoint/2010/main" val="3024991727"/>
              </p:ext>
            </p:extLst>
          </p:nvPr>
        </p:nvGraphicFramePr>
        <p:xfrm>
          <a:off x="382772" y="2697903"/>
          <a:ext cx="6453963" cy="329886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92511332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566976" y="518799"/>
            <a:ext cx="6425724" cy="443101"/>
          </a:xfrm>
        </p:spPr>
        <p:txBody>
          <a:bodyPr>
            <a:normAutofit/>
          </a:bodyPr>
          <a:lstStyle/>
          <a:p>
            <a:r>
              <a:rPr lang="es-CO" sz="1400" dirty="0"/>
              <a:t>Juzgados Penales Especializados</a:t>
            </a:r>
            <a:endParaRPr lang="es-ES" sz="1400" dirty="0"/>
          </a:p>
        </p:txBody>
      </p:sp>
      <p:graphicFrame>
        <p:nvGraphicFramePr>
          <p:cNvPr id="6" name="Tabla 5"/>
          <p:cNvGraphicFramePr>
            <a:graphicFrameLocks noGrp="1"/>
          </p:cNvGraphicFramePr>
          <p:nvPr>
            <p:extLst>
              <p:ext uri="{D42A27DB-BD31-4B8C-83A1-F6EECF244321}">
                <p14:modId xmlns:p14="http://schemas.microsoft.com/office/powerpoint/2010/main" val="2364330755"/>
              </p:ext>
            </p:extLst>
          </p:nvPr>
        </p:nvGraphicFramePr>
        <p:xfrm>
          <a:off x="258803" y="5422550"/>
          <a:ext cx="7042068" cy="1040027"/>
        </p:xfrm>
        <a:graphic>
          <a:graphicData uri="http://schemas.openxmlformats.org/drawingml/2006/table">
            <a:tbl>
              <a:tblPr>
                <a:tableStyleId>{5C22544A-7EE6-4342-B048-85BDC9FD1C3A}</a:tableStyleId>
              </a:tblPr>
              <a:tblGrid>
                <a:gridCol w="3111336"/>
                <a:gridCol w="1413164"/>
                <a:gridCol w="1294232"/>
                <a:gridCol w="1223336"/>
              </a:tblGrid>
              <a:tr h="152400">
                <a:tc>
                  <a:txBody>
                    <a:bodyPr/>
                    <a:lstStyle/>
                    <a:p>
                      <a:pPr algn="l" fontAlgn="t"/>
                      <a:endParaRPr lang="es-ES" sz="1200" b="0" i="0" u="none" strike="noStrike" dirty="0">
                        <a:solidFill>
                          <a:srgbClr val="000000"/>
                        </a:solidFill>
                        <a:effectLst/>
                        <a:latin typeface="Calibri" panose="020F0502020204030204" pitchFamily="34" charset="0"/>
                      </a:endParaRPr>
                    </a:p>
                  </a:txBody>
                  <a:tcPr marL="9525" marR="9525" marT="9525" marB="0">
                    <a:solidFill>
                      <a:schemeClr val="bg1"/>
                    </a:solidFill>
                  </a:tcPr>
                </a:tc>
                <a:tc rowSpan="2">
                  <a:txBody>
                    <a:bodyPr/>
                    <a:lstStyle/>
                    <a:p>
                      <a:pPr algn="ctr" fontAlgn="ctr"/>
                      <a:r>
                        <a:rPr lang="es-ES" sz="1200" u="none" strike="noStrike" dirty="0">
                          <a:effectLst/>
                        </a:rPr>
                        <a:t>INGRESO EFECTIVO</a:t>
                      </a:r>
                      <a:endParaRPr lang="es-ES" sz="1200" b="1" i="0" u="none" strike="noStrike" dirty="0">
                        <a:solidFill>
                          <a:srgbClr val="000000"/>
                        </a:solidFill>
                        <a:effectLst/>
                        <a:latin typeface="Calibri" panose="020F0502020204030204" pitchFamily="34" charset="0"/>
                      </a:endParaRPr>
                    </a:p>
                  </a:txBody>
                  <a:tcPr marL="9525" marR="9525" marT="9525" marB="0" anchor="ctr"/>
                </a:tc>
                <a:tc rowSpan="2">
                  <a:txBody>
                    <a:bodyPr/>
                    <a:lstStyle/>
                    <a:p>
                      <a:pPr algn="ctr" fontAlgn="ctr"/>
                      <a:r>
                        <a:rPr lang="es-ES" sz="1200" u="none" strike="noStrike" dirty="0">
                          <a:effectLst/>
                        </a:rPr>
                        <a:t>EGRESO EFECTIVO</a:t>
                      </a:r>
                      <a:endParaRPr lang="es-ES" sz="1200" b="1" i="0" u="none" strike="noStrike" dirty="0">
                        <a:solidFill>
                          <a:srgbClr val="000000"/>
                        </a:solidFill>
                        <a:effectLst/>
                        <a:latin typeface="Calibri" panose="020F0502020204030204" pitchFamily="34" charset="0"/>
                      </a:endParaRPr>
                    </a:p>
                  </a:txBody>
                  <a:tcPr marL="9525" marR="9525" marT="9525" marB="0" anchor="ctr"/>
                </a:tc>
                <a:tc rowSpan="2">
                  <a:txBody>
                    <a:bodyPr/>
                    <a:lstStyle/>
                    <a:p>
                      <a:pPr algn="ctr" fontAlgn="ctr"/>
                      <a:r>
                        <a:rPr lang="es-ES" sz="1200" u="none" strike="noStrike">
                          <a:effectLst/>
                        </a:rPr>
                        <a:t>INVENTARIO FINAL</a:t>
                      </a:r>
                      <a:endParaRPr lang="es-ES" sz="1200" b="1" i="0" u="none" strike="noStrike">
                        <a:solidFill>
                          <a:srgbClr val="000000"/>
                        </a:solidFill>
                        <a:effectLst/>
                        <a:latin typeface="Calibri" panose="020F0502020204030204" pitchFamily="34" charset="0"/>
                      </a:endParaRPr>
                    </a:p>
                  </a:txBody>
                  <a:tcPr marL="9525" marR="9525" marT="9525" marB="0" anchor="ctr"/>
                </a:tc>
              </a:tr>
              <a:tr h="152400">
                <a:tc>
                  <a:txBody>
                    <a:bodyPr/>
                    <a:lstStyle/>
                    <a:p>
                      <a:pPr algn="l" fontAlgn="t"/>
                      <a:endParaRPr lang="es-ES" sz="1200" b="0" i="0" u="none" strike="noStrike" dirty="0">
                        <a:solidFill>
                          <a:srgbClr val="000000"/>
                        </a:solidFill>
                        <a:effectLst/>
                        <a:latin typeface="Calibri" panose="020F0502020204030204" pitchFamily="34" charset="0"/>
                      </a:endParaRPr>
                    </a:p>
                  </a:txBody>
                  <a:tcPr marL="9525" marR="9525" marT="9525" marB="0">
                    <a:solidFill>
                      <a:schemeClr val="bg1"/>
                    </a:solidFill>
                  </a:tcPr>
                </a:tc>
                <a:tc vMerge="1">
                  <a:txBody>
                    <a:bodyPr/>
                    <a:lstStyle/>
                    <a:p>
                      <a:endParaRPr lang="es-ES"/>
                    </a:p>
                  </a:txBody>
                  <a:tcPr/>
                </a:tc>
                <a:tc vMerge="1">
                  <a:txBody>
                    <a:bodyPr/>
                    <a:lstStyle/>
                    <a:p>
                      <a:endParaRPr lang="es-ES"/>
                    </a:p>
                  </a:txBody>
                  <a:tcPr/>
                </a:tc>
                <a:tc vMerge="1">
                  <a:txBody>
                    <a:bodyPr/>
                    <a:lstStyle/>
                    <a:p>
                      <a:endParaRPr lang="es-ES"/>
                    </a:p>
                  </a:txBody>
                  <a:tcPr/>
                </a:tc>
              </a:tr>
              <a:tr h="152400">
                <a:tc>
                  <a:txBody>
                    <a:bodyPr/>
                    <a:lstStyle/>
                    <a:p>
                      <a:pPr algn="l" fontAlgn="ctr"/>
                      <a:r>
                        <a:rPr lang="es-ES" sz="1200" u="none" strike="noStrike" dirty="0">
                          <a:effectLst/>
                        </a:rPr>
                        <a:t>Distrito Judicial del Huila</a:t>
                      </a:r>
                      <a:endParaRPr lang="es-ES" sz="12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s-ES" sz="1200" b="0" i="0" u="none" strike="noStrike">
                          <a:solidFill>
                            <a:srgbClr val="000000"/>
                          </a:solidFill>
                          <a:effectLst/>
                          <a:latin typeface="Calibri" panose="020F0502020204030204" pitchFamily="34" charset="0"/>
                        </a:rPr>
                        <a:t>200</a:t>
                      </a:r>
                    </a:p>
                  </a:txBody>
                  <a:tcPr marL="9525" marR="9525" marT="9525" marB="0" anchor="ctr"/>
                </a:tc>
                <a:tc>
                  <a:txBody>
                    <a:bodyPr/>
                    <a:lstStyle/>
                    <a:p>
                      <a:pPr algn="ctr" fontAlgn="ctr"/>
                      <a:r>
                        <a:rPr lang="es-ES" sz="1200" b="0" i="0" u="none" strike="noStrike">
                          <a:solidFill>
                            <a:srgbClr val="000000"/>
                          </a:solidFill>
                          <a:effectLst/>
                          <a:latin typeface="Calibri" panose="020F0502020204030204" pitchFamily="34" charset="0"/>
                        </a:rPr>
                        <a:t>199</a:t>
                      </a:r>
                    </a:p>
                  </a:txBody>
                  <a:tcPr marL="9525" marR="9525" marT="9525" marB="0" anchor="ctr"/>
                </a:tc>
                <a:tc>
                  <a:txBody>
                    <a:bodyPr/>
                    <a:lstStyle/>
                    <a:p>
                      <a:pPr algn="ctr" fontAlgn="ctr"/>
                      <a:r>
                        <a:rPr lang="es-ES" sz="1200" b="0" i="0" u="none" strike="noStrike">
                          <a:solidFill>
                            <a:srgbClr val="000000"/>
                          </a:solidFill>
                          <a:effectLst/>
                          <a:latin typeface="Calibri" panose="020F0502020204030204" pitchFamily="34" charset="0"/>
                        </a:rPr>
                        <a:t>29</a:t>
                      </a:r>
                    </a:p>
                  </a:txBody>
                  <a:tcPr marL="9525" marR="9525" marT="9525" marB="0" anchor="ctr"/>
                </a:tc>
              </a:tr>
              <a:tr h="270407">
                <a:tc>
                  <a:txBody>
                    <a:bodyPr/>
                    <a:lstStyle/>
                    <a:p>
                      <a:pPr algn="l" fontAlgn="ctr"/>
                      <a:r>
                        <a:rPr lang="es-CO" sz="1200" u="none" strike="noStrike" dirty="0">
                          <a:effectLst/>
                        </a:rPr>
                        <a:t>Promedio Nacional SIN Cundinamarca y Antioquia</a:t>
                      </a:r>
                      <a:endParaRPr lang="es-CO" sz="12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s-ES" sz="1200" b="0" i="0" u="none" strike="noStrike">
                          <a:solidFill>
                            <a:srgbClr val="000000"/>
                          </a:solidFill>
                          <a:effectLst/>
                          <a:latin typeface="Calibri" panose="020F0502020204030204" pitchFamily="34" charset="0"/>
                        </a:rPr>
                        <a:t>241</a:t>
                      </a:r>
                    </a:p>
                  </a:txBody>
                  <a:tcPr marL="9525" marR="9525" marT="9525" marB="0" anchor="ctr"/>
                </a:tc>
                <a:tc>
                  <a:txBody>
                    <a:bodyPr/>
                    <a:lstStyle/>
                    <a:p>
                      <a:pPr algn="ctr" fontAlgn="ctr"/>
                      <a:r>
                        <a:rPr lang="es-ES" sz="1200" b="0" i="0" u="none" strike="noStrike">
                          <a:solidFill>
                            <a:srgbClr val="000000"/>
                          </a:solidFill>
                          <a:effectLst/>
                          <a:latin typeface="Calibri" panose="020F0502020204030204" pitchFamily="34" charset="0"/>
                        </a:rPr>
                        <a:t>213</a:t>
                      </a:r>
                    </a:p>
                  </a:txBody>
                  <a:tcPr marL="9525" marR="9525" marT="9525" marB="0" anchor="ctr"/>
                </a:tc>
                <a:tc>
                  <a:txBody>
                    <a:bodyPr/>
                    <a:lstStyle/>
                    <a:p>
                      <a:pPr algn="ctr" fontAlgn="ctr"/>
                      <a:r>
                        <a:rPr lang="es-ES" sz="1200" b="0" i="0" u="none" strike="noStrike">
                          <a:solidFill>
                            <a:srgbClr val="000000"/>
                          </a:solidFill>
                          <a:effectLst/>
                          <a:latin typeface="Calibri" panose="020F0502020204030204" pitchFamily="34" charset="0"/>
                        </a:rPr>
                        <a:t>187</a:t>
                      </a:r>
                    </a:p>
                  </a:txBody>
                  <a:tcPr marL="9525" marR="9525" marT="9525" marB="0" anchor="ctr"/>
                </a:tc>
              </a:tr>
              <a:tr h="152400">
                <a:tc>
                  <a:txBody>
                    <a:bodyPr/>
                    <a:lstStyle/>
                    <a:p>
                      <a:pPr algn="ctr" fontAlgn="b"/>
                      <a:endParaRPr lang="es-ES" sz="12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s-ES" sz="1200" b="0" i="0" u="none" strike="noStrike">
                          <a:solidFill>
                            <a:srgbClr val="000000"/>
                          </a:solidFill>
                          <a:effectLst/>
                          <a:latin typeface="Calibri" panose="020F0502020204030204" pitchFamily="34" charset="0"/>
                        </a:rPr>
                        <a:t>83%</a:t>
                      </a:r>
                    </a:p>
                  </a:txBody>
                  <a:tcPr marL="9525" marR="9525" marT="9525" marB="0" anchor="b"/>
                </a:tc>
                <a:tc>
                  <a:txBody>
                    <a:bodyPr/>
                    <a:lstStyle/>
                    <a:p>
                      <a:pPr algn="ctr" fontAlgn="b"/>
                      <a:r>
                        <a:rPr lang="es-ES" sz="1200" b="0" i="0" u="none" strike="noStrike">
                          <a:solidFill>
                            <a:srgbClr val="000000"/>
                          </a:solidFill>
                          <a:effectLst/>
                          <a:latin typeface="Calibri" panose="020F0502020204030204" pitchFamily="34" charset="0"/>
                        </a:rPr>
                        <a:t>93%</a:t>
                      </a:r>
                    </a:p>
                  </a:txBody>
                  <a:tcPr marL="9525" marR="9525" marT="9525" marB="0" anchor="b"/>
                </a:tc>
                <a:tc>
                  <a:txBody>
                    <a:bodyPr/>
                    <a:lstStyle/>
                    <a:p>
                      <a:pPr algn="ctr" fontAlgn="b"/>
                      <a:r>
                        <a:rPr lang="es-ES" sz="1200" b="0" i="0" u="none" strike="noStrike" dirty="0">
                          <a:solidFill>
                            <a:srgbClr val="000000"/>
                          </a:solidFill>
                          <a:effectLst/>
                          <a:latin typeface="Calibri" panose="020F0502020204030204" pitchFamily="34" charset="0"/>
                        </a:rPr>
                        <a:t>16%</a:t>
                      </a:r>
                    </a:p>
                  </a:txBody>
                  <a:tcPr marL="9525" marR="9525" marT="9525" marB="0" anchor="b"/>
                </a:tc>
              </a:tr>
            </a:tbl>
          </a:graphicData>
        </a:graphic>
      </p:graphicFrame>
      <p:sp>
        <p:nvSpPr>
          <p:cNvPr id="11" name="Rectángulo 10"/>
          <p:cNvSpPr/>
          <p:nvPr/>
        </p:nvSpPr>
        <p:spPr>
          <a:xfrm>
            <a:off x="258804" y="8343797"/>
            <a:ext cx="7042067" cy="646331"/>
          </a:xfrm>
          <a:prstGeom prst="rect">
            <a:avLst/>
          </a:prstGeom>
        </p:spPr>
        <p:txBody>
          <a:bodyPr wrap="square">
            <a:spAutoFit/>
          </a:bodyPr>
          <a:lstStyle/>
          <a:p>
            <a:pPr algn="just"/>
            <a:r>
              <a:rPr lang="es-CO" sz="1200" b="1" i="0" u="none" strike="noStrike" dirty="0" smtClean="0">
                <a:solidFill>
                  <a:srgbClr val="000000"/>
                </a:solidFill>
                <a:effectLst/>
                <a:latin typeface="Calibri" panose="020F0502020204030204" pitchFamily="34" charset="0"/>
              </a:rPr>
              <a:t>Diagnóstico.</a:t>
            </a:r>
            <a:r>
              <a:rPr lang="es-CO" sz="1200" dirty="0" smtClean="0"/>
              <a:t> El </a:t>
            </a:r>
            <a:r>
              <a:rPr lang="es-CO" sz="1200" dirty="0"/>
              <a:t>inventario es muy </a:t>
            </a:r>
            <a:r>
              <a:rPr lang="es-CO" sz="1200" dirty="0" smtClean="0"/>
              <a:t>inferior</a:t>
            </a:r>
            <a:r>
              <a:rPr lang="es-CO" sz="1200" dirty="0"/>
              <a:t> </a:t>
            </a:r>
            <a:r>
              <a:rPr lang="es-CO" sz="1200" dirty="0" smtClean="0"/>
              <a:t>al promedio nacional. </a:t>
            </a:r>
            <a:r>
              <a:rPr lang="es-CO" sz="1200" dirty="0"/>
              <a:t>Se insiste en la necesidad de integrar el centro de servicios de los juzgados especializados con el centro de servicios de los juzgados del sistema penal acusatorio, el cual tiene una carga laboral muy alta.</a:t>
            </a:r>
            <a:r>
              <a:rPr lang="es-CO" sz="1200" dirty="0" smtClean="0"/>
              <a:t> </a:t>
            </a:r>
            <a:endParaRPr lang="es-ES" sz="1200" dirty="0"/>
          </a:p>
        </p:txBody>
      </p:sp>
      <p:graphicFrame>
        <p:nvGraphicFramePr>
          <p:cNvPr id="12" name="Tabla 11"/>
          <p:cNvGraphicFramePr>
            <a:graphicFrameLocks noGrp="1"/>
          </p:cNvGraphicFramePr>
          <p:nvPr>
            <p:extLst>
              <p:ext uri="{D42A27DB-BD31-4B8C-83A1-F6EECF244321}">
                <p14:modId xmlns:p14="http://schemas.microsoft.com/office/powerpoint/2010/main" val="2104116441"/>
              </p:ext>
            </p:extLst>
          </p:nvPr>
        </p:nvGraphicFramePr>
        <p:xfrm>
          <a:off x="258803" y="6534044"/>
          <a:ext cx="7042067" cy="1761930"/>
        </p:xfrm>
        <a:graphic>
          <a:graphicData uri="http://schemas.openxmlformats.org/drawingml/2006/table">
            <a:tbl>
              <a:tblPr>
                <a:tableStyleId>{5C22544A-7EE6-4342-B048-85BDC9FD1C3A}</a:tableStyleId>
              </a:tblPr>
              <a:tblGrid>
                <a:gridCol w="952600"/>
                <a:gridCol w="6089467"/>
              </a:tblGrid>
              <a:tr h="603029">
                <a:tc>
                  <a:txBody>
                    <a:bodyPr/>
                    <a:lstStyle/>
                    <a:p>
                      <a:pPr algn="l" fontAlgn="t"/>
                      <a:r>
                        <a:rPr lang="es-ES" sz="1200" u="none" strike="noStrike" dirty="0">
                          <a:effectLst/>
                        </a:rPr>
                        <a:t>Demanda</a:t>
                      </a:r>
                      <a:endParaRPr lang="es-ES" sz="1200" b="1" i="0" u="none" strike="noStrike" dirty="0">
                        <a:solidFill>
                          <a:srgbClr val="000000"/>
                        </a:solidFill>
                        <a:effectLst/>
                        <a:latin typeface="Calibri" panose="020F0502020204030204" pitchFamily="34" charset="0"/>
                      </a:endParaRPr>
                    </a:p>
                  </a:txBody>
                  <a:tcPr marL="6784" marR="6784" marT="6784" marB="0"/>
                </a:tc>
                <a:tc>
                  <a:txBody>
                    <a:bodyPr/>
                    <a:lstStyle/>
                    <a:p>
                      <a:pPr algn="l" fontAlgn="t"/>
                      <a:r>
                        <a:rPr lang="es-CO" sz="1200" b="0" i="0" u="none" strike="noStrike" dirty="0">
                          <a:solidFill>
                            <a:srgbClr val="000000"/>
                          </a:solidFill>
                          <a:effectLst/>
                          <a:latin typeface="Calibri" panose="020F0502020204030204" pitchFamily="34" charset="0"/>
                        </a:rPr>
                        <a:t>El ingreso promedio por despacho es de 200 procesos, de los cuales, 103 procesos (51%) corresponden a acciones de tutela. </a:t>
                      </a:r>
                      <a:endParaRPr lang="es-CO" sz="1200" b="0" i="0" u="none" strike="noStrike" dirty="0" smtClean="0">
                        <a:solidFill>
                          <a:srgbClr val="000000"/>
                        </a:solidFill>
                        <a:effectLst/>
                        <a:latin typeface="Calibri" panose="020F0502020204030204" pitchFamily="34" charset="0"/>
                      </a:endParaRPr>
                    </a:p>
                    <a:p>
                      <a:pPr algn="l" fontAlgn="t"/>
                      <a:r>
                        <a:rPr lang="es-CO" sz="1200" b="0" i="0" u="none" strike="noStrike" dirty="0" smtClean="0">
                          <a:solidFill>
                            <a:srgbClr val="000000"/>
                          </a:solidFill>
                          <a:effectLst/>
                          <a:latin typeface="Calibri" panose="020F0502020204030204" pitchFamily="34" charset="0"/>
                        </a:rPr>
                        <a:t>La </a:t>
                      </a:r>
                      <a:r>
                        <a:rPr lang="es-CO" sz="1200" b="0" i="0" u="none" strike="noStrike" dirty="0">
                          <a:solidFill>
                            <a:srgbClr val="000000"/>
                          </a:solidFill>
                          <a:effectLst/>
                          <a:latin typeface="Calibri" panose="020F0502020204030204" pitchFamily="34" charset="0"/>
                        </a:rPr>
                        <a:t>demanda agregada permaneció casi igual, con un considerable aumento en la especialidad </a:t>
                      </a:r>
                      <a:r>
                        <a:rPr lang="es-CO" sz="1200" b="0" i="0" u="none" strike="noStrike" dirty="0" smtClean="0">
                          <a:solidFill>
                            <a:srgbClr val="000000"/>
                          </a:solidFill>
                          <a:effectLst/>
                          <a:latin typeface="Calibri" panose="020F0502020204030204" pitchFamily="34" charset="0"/>
                        </a:rPr>
                        <a:t>(53%), como </a:t>
                      </a:r>
                      <a:r>
                        <a:rPr lang="es-CO" sz="1200" b="0" i="0" u="none" strike="noStrike" dirty="0">
                          <a:solidFill>
                            <a:srgbClr val="000000"/>
                          </a:solidFill>
                          <a:effectLst/>
                          <a:latin typeface="Calibri" panose="020F0502020204030204" pitchFamily="34" charset="0"/>
                        </a:rPr>
                        <a:t>resultado de una medida de descongestión adoptada mediante Acuerdo PCSJA18-10910 del 16 de marzo de 2018, que trasladó 216 procesos de los Juzgados de Puerto Asís a estos despachos. </a:t>
                      </a:r>
                    </a:p>
                  </a:txBody>
                  <a:tcPr marL="9525" marR="9525" marT="9525" marB="0"/>
                </a:tc>
              </a:tr>
              <a:tr h="415636">
                <a:tc>
                  <a:txBody>
                    <a:bodyPr/>
                    <a:lstStyle/>
                    <a:p>
                      <a:pPr algn="l" fontAlgn="t"/>
                      <a:r>
                        <a:rPr lang="es-ES" sz="1200" u="none" strike="noStrike">
                          <a:effectLst/>
                        </a:rPr>
                        <a:t>Oferta</a:t>
                      </a:r>
                      <a:endParaRPr lang="es-ES" sz="1200" b="1" i="0" u="none" strike="noStrike">
                        <a:solidFill>
                          <a:srgbClr val="000000"/>
                        </a:solidFill>
                        <a:effectLst/>
                        <a:latin typeface="Calibri" panose="020F0502020204030204" pitchFamily="34" charset="0"/>
                      </a:endParaRPr>
                    </a:p>
                  </a:txBody>
                  <a:tcPr marL="6784" marR="6784" marT="6784" marB="0"/>
                </a:tc>
                <a:tc>
                  <a:txBody>
                    <a:bodyPr/>
                    <a:lstStyle/>
                    <a:p>
                      <a:pPr algn="l" fontAlgn="t"/>
                      <a:r>
                        <a:rPr lang="es-CO" sz="1200" b="0" i="0" u="none" strike="noStrike" dirty="0">
                          <a:solidFill>
                            <a:srgbClr val="000000"/>
                          </a:solidFill>
                          <a:effectLst/>
                          <a:latin typeface="Calibri" panose="020F0502020204030204" pitchFamily="34" charset="0"/>
                        </a:rPr>
                        <a:t>Los egresos aumentaron 23%, pasando de 161 procesos a 199 </a:t>
                      </a:r>
                      <a:r>
                        <a:rPr lang="es-CO" sz="1200" b="0" i="0" u="none" strike="noStrike" dirty="0" smtClean="0">
                          <a:solidFill>
                            <a:srgbClr val="000000"/>
                          </a:solidFill>
                          <a:effectLst/>
                          <a:latin typeface="Calibri" panose="020F0502020204030204" pitchFamily="34" charset="0"/>
                        </a:rPr>
                        <a:t>procesos, </a:t>
                      </a:r>
                      <a:r>
                        <a:rPr lang="es-CO" sz="1200" b="0" i="0" u="none" strike="noStrike" dirty="0">
                          <a:solidFill>
                            <a:srgbClr val="000000"/>
                          </a:solidFill>
                          <a:effectLst/>
                          <a:latin typeface="Calibri" panose="020F0502020204030204" pitchFamily="34" charset="0"/>
                        </a:rPr>
                        <a:t>con un índice de evacuación del 99%.</a:t>
                      </a:r>
                    </a:p>
                  </a:txBody>
                  <a:tcPr marL="9525" marR="9525" marT="9525" marB="0"/>
                </a:tc>
              </a:tr>
              <a:tr h="239489">
                <a:tc>
                  <a:txBody>
                    <a:bodyPr/>
                    <a:lstStyle/>
                    <a:p>
                      <a:pPr algn="l" fontAlgn="t"/>
                      <a:r>
                        <a:rPr lang="es-ES" sz="1200" u="none" strike="noStrike" dirty="0">
                          <a:effectLst/>
                        </a:rPr>
                        <a:t>Inventario</a:t>
                      </a:r>
                      <a:endParaRPr lang="es-ES" sz="1200" b="1" i="0" u="none" strike="noStrike" dirty="0">
                        <a:solidFill>
                          <a:srgbClr val="000000"/>
                        </a:solidFill>
                        <a:effectLst/>
                        <a:latin typeface="Calibri" panose="020F0502020204030204" pitchFamily="34" charset="0"/>
                      </a:endParaRPr>
                    </a:p>
                  </a:txBody>
                  <a:tcPr marL="6784" marR="6784" marT="6784" marB="0"/>
                </a:tc>
                <a:tc>
                  <a:txBody>
                    <a:bodyPr/>
                    <a:lstStyle/>
                    <a:p>
                      <a:pPr algn="l" fontAlgn="t"/>
                      <a:r>
                        <a:rPr lang="es-CO" sz="1200" b="0" i="0" u="none" strike="noStrike" dirty="0">
                          <a:solidFill>
                            <a:srgbClr val="000000"/>
                          </a:solidFill>
                          <a:effectLst/>
                          <a:latin typeface="Calibri" panose="020F0502020204030204" pitchFamily="34" charset="0"/>
                        </a:rPr>
                        <a:t>El inventario total disminuyó 17%, con un promedio cercano a 29 procesos por despacho. </a:t>
                      </a:r>
                    </a:p>
                  </a:txBody>
                  <a:tcPr marL="9525" marR="9525" marT="9525" marB="0"/>
                </a:tc>
              </a:tr>
            </a:tbl>
          </a:graphicData>
        </a:graphic>
      </p:graphicFrame>
      <p:pic>
        <p:nvPicPr>
          <p:cNvPr id="13" name="Picture 3" descr="Logo CSJ RGB_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851" y="10808"/>
            <a:ext cx="2585846" cy="8533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9" name="2 Gráfico"/>
          <p:cNvGraphicFramePr>
            <a:graphicFrameLocks/>
          </p:cNvGraphicFramePr>
          <p:nvPr>
            <p:extLst>
              <p:ext uri="{D42A27DB-BD31-4B8C-83A1-F6EECF244321}">
                <p14:modId xmlns:p14="http://schemas.microsoft.com/office/powerpoint/2010/main" val="300430916"/>
              </p:ext>
            </p:extLst>
          </p:nvPr>
        </p:nvGraphicFramePr>
        <p:xfrm>
          <a:off x="166255" y="1183451"/>
          <a:ext cx="7134616" cy="379231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88965779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566976" y="518799"/>
            <a:ext cx="6425724" cy="443101"/>
          </a:xfrm>
        </p:spPr>
        <p:txBody>
          <a:bodyPr>
            <a:normAutofit fontScale="90000"/>
          </a:bodyPr>
          <a:lstStyle/>
          <a:p>
            <a:r>
              <a:rPr lang="es-CO" sz="1400" dirty="0"/>
              <a:t>Juzgados </a:t>
            </a:r>
            <a:r>
              <a:rPr lang="es-CO" sz="1400" dirty="0" smtClean="0"/>
              <a:t>de Ejecución de Penas</a:t>
            </a:r>
            <a:br>
              <a:rPr lang="es-CO" sz="1400" dirty="0" smtClean="0"/>
            </a:br>
            <a:r>
              <a:rPr lang="es-CO" sz="1400" dirty="0" smtClean="0"/>
              <a:t>y Medidas de Seguridad</a:t>
            </a:r>
            <a:endParaRPr lang="es-ES" sz="1400" dirty="0"/>
          </a:p>
        </p:txBody>
      </p:sp>
      <p:graphicFrame>
        <p:nvGraphicFramePr>
          <p:cNvPr id="6" name="Tabla 5"/>
          <p:cNvGraphicFramePr>
            <a:graphicFrameLocks noGrp="1"/>
          </p:cNvGraphicFramePr>
          <p:nvPr>
            <p:extLst>
              <p:ext uri="{D42A27DB-BD31-4B8C-83A1-F6EECF244321}">
                <p14:modId xmlns:p14="http://schemas.microsoft.com/office/powerpoint/2010/main" val="4086286548"/>
              </p:ext>
            </p:extLst>
          </p:nvPr>
        </p:nvGraphicFramePr>
        <p:xfrm>
          <a:off x="258803" y="5422550"/>
          <a:ext cx="7042068" cy="1040027"/>
        </p:xfrm>
        <a:graphic>
          <a:graphicData uri="http://schemas.openxmlformats.org/drawingml/2006/table">
            <a:tbl>
              <a:tblPr>
                <a:tableStyleId>{5C22544A-7EE6-4342-B048-85BDC9FD1C3A}</a:tableStyleId>
              </a:tblPr>
              <a:tblGrid>
                <a:gridCol w="3111336"/>
                <a:gridCol w="1413164"/>
                <a:gridCol w="1294232"/>
                <a:gridCol w="1223336"/>
              </a:tblGrid>
              <a:tr h="152400">
                <a:tc>
                  <a:txBody>
                    <a:bodyPr/>
                    <a:lstStyle/>
                    <a:p>
                      <a:pPr algn="l" fontAlgn="t"/>
                      <a:endParaRPr lang="es-ES" sz="1200" b="0" i="0" u="none" strike="noStrike" dirty="0">
                        <a:solidFill>
                          <a:srgbClr val="000000"/>
                        </a:solidFill>
                        <a:effectLst/>
                        <a:latin typeface="Calibri" panose="020F0502020204030204" pitchFamily="34" charset="0"/>
                      </a:endParaRPr>
                    </a:p>
                  </a:txBody>
                  <a:tcPr marL="9525" marR="9525" marT="9525" marB="0">
                    <a:solidFill>
                      <a:schemeClr val="bg1"/>
                    </a:solidFill>
                  </a:tcPr>
                </a:tc>
                <a:tc rowSpan="2">
                  <a:txBody>
                    <a:bodyPr/>
                    <a:lstStyle/>
                    <a:p>
                      <a:pPr algn="ctr" fontAlgn="ctr"/>
                      <a:r>
                        <a:rPr lang="es-ES" sz="1200" u="none" strike="noStrike" dirty="0">
                          <a:effectLst/>
                        </a:rPr>
                        <a:t>INGRESO EFECTIVO</a:t>
                      </a:r>
                      <a:endParaRPr lang="es-ES" sz="1200" b="1" i="0" u="none" strike="noStrike" dirty="0">
                        <a:solidFill>
                          <a:srgbClr val="000000"/>
                        </a:solidFill>
                        <a:effectLst/>
                        <a:latin typeface="Calibri" panose="020F0502020204030204" pitchFamily="34" charset="0"/>
                      </a:endParaRPr>
                    </a:p>
                  </a:txBody>
                  <a:tcPr marL="9525" marR="9525" marT="9525" marB="0" anchor="ctr"/>
                </a:tc>
                <a:tc rowSpan="2">
                  <a:txBody>
                    <a:bodyPr/>
                    <a:lstStyle/>
                    <a:p>
                      <a:pPr algn="ctr" fontAlgn="ctr"/>
                      <a:r>
                        <a:rPr lang="es-ES" sz="1200" u="none" strike="noStrike" dirty="0">
                          <a:effectLst/>
                        </a:rPr>
                        <a:t>EGRESO EFECTIVO</a:t>
                      </a:r>
                      <a:endParaRPr lang="es-ES" sz="1200" b="1" i="0" u="none" strike="noStrike" dirty="0">
                        <a:solidFill>
                          <a:srgbClr val="000000"/>
                        </a:solidFill>
                        <a:effectLst/>
                        <a:latin typeface="Calibri" panose="020F0502020204030204" pitchFamily="34" charset="0"/>
                      </a:endParaRPr>
                    </a:p>
                  </a:txBody>
                  <a:tcPr marL="9525" marR="9525" marT="9525" marB="0" anchor="ctr"/>
                </a:tc>
                <a:tc rowSpan="2">
                  <a:txBody>
                    <a:bodyPr/>
                    <a:lstStyle/>
                    <a:p>
                      <a:pPr algn="ctr" fontAlgn="ctr"/>
                      <a:r>
                        <a:rPr lang="es-ES" sz="1200" u="none" strike="noStrike">
                          <a:effectLst/>
                        </a:rPr>
                        <a:t>INVENTARIO FINAL</a:t>
                      </a:r>
                      <a:endParaRPr lang="es-ES" sz="1200" b="1" i="0" u="none" strike="noStrike">
                        <a:solidFill>
                          <a:srgbClr val="000000"/>
                        </a:solidFill>
                        <a:effectLst/>
                        <a:latin typeface="Calibri" panose="020F0502020204030204" pitchFamily="34" charset="0"/>
                      </a:endParaRPr>
                    </a:p>
                  </a:txBody>
                  <a:tcPr marL="9525" marR="9525" marT="9525" marB="0" anchor="ctr"/>
                </a:tc>
              </a:tr>
              <a:tr h="152400">
                <a:tc>
                  <a:txBody>
                    <a:bodyPr/>
                    <a:lstStyle/>
                    <a:p>
                      <a:pPr algn="l" fontAlgn="t"/>
                      <a:endParaRPr lang="es-ES" sz="1200" b="0" i="0" u="none" strike="noStrike" dirty="0">
                        <a:solidFill>
                          <a:srgbClr val="000000"/>
                        </a:solidFill>
                        <a:effectLst/>
                        <a:latin typeface="Calibri" panose="020F0502020204030204" pitchFamily="34" charset="0"/>
                      </a:endParaRPr>
                    </a:p>
                  </a:txBody>
                  <a:tcPr marL="9525" marR="9525" marT="9525" marB="0">
                    <a:solidFill>
                      <a:schemeClr val="bg1"/>
                    </a:solidFill>
                  </a:tcPr>
                </a:tc>
                <a:tc vMerge="1">
                  <a:txBody>
                    <a:bodyPr/>
                    <a:lstStyle/>
                    <a:p>
                      <a:endParaRPr lang="es-ES"/>
                    </a:p>
                  </a:txBody>
                  <a:tcPr/>
                </a:tc>
                <a:tc vMerge="1">
                  <a:txBody>
                    <a:bodyPr/>
                    <a:lstStyle/>
                    <a:p>
                      <a:endParaRPr lang="es-ES"/>
                    </a:p>
                  </a:txBody>
                  <a:tcPr/>
                </a:tc>
                <a:tc vMerge="1">
                  <a:txBody>
                    <a:bodyPr/>
                    <a:lstStyle/>
                    <a:p>
                      <a:endParaRPr lang="es-ES"/>
                    </a:p>
                  </a:txBody>
                  <a:tcPr/>
                </a:tc>
              </a:tr>
              <a:tr h="152400">
                <a:tc>
                  <a:txBody>
                    <a:bodyPr/>
                    <a:lstStyle/>
                    <a:p>
                      <a:pPr algn="l" fontAlgn="ctr"/>
                      <a:r>
                        <a:rPr lang="es-ES" sz="1200" u="none" strike="noStrike" dirty="0">
                          <a:effectLst/>
                        </a:rPr>
                        <a:t>Distrito Judicial del Huila</a:t>
                      </a:r>
                      <a:endParaRPr lang="es-ES" sz="12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s-ES" sz="1200" b="0" i="0" u="none" strike="noStrike">
                          <a:solidFill>
                            <a:srgbClr val="000000"/>
                          </a:solidFill>
                          <a:effectLst/>
                          <a:latin typeface="Calibri" panose="020F0502020204030204" pitchFamily="34" charset="0"/>
                        </a:rPr>
                        <a:t>894</a:t>
                      </a:r>
                    </a:p>
                  </a:txBody>
                  <a:tcPr marL="9525" marR="9525" marT="9525" marB="0" anchor="ctr"/>
                </a:tc>
                <a:tc>
                  <a:txBody>
                    <a:bodyPr/>
                    <a:lstStyle/>
                    <a:p>
                      <a:pPr algn="ctr" fontAlgn="ctr"/>
                      <a:r>
                        <a:rPr lang="es-ES" sz="1200" b="0" i="0" u="none" strike="noStrike">
                          <a:solidFill>
                            <a:srgbClr val="000000"/>
                          </a:solidFill>
                          <a:effectLst/>
                          <a:latin typeface="Calibri" panose="020F0502020204030204" pitchFamily="34" charset="0"/>
                        </a:rPr>
                        <a:t>1141</a:t>
                      </a:r>
                    </a:p>
                  </a:txBody>
                  <a:tcPr marL="9525" marR="9525" marT="9525" marB="0" anchor="ctr"/>
                </a:tc>
                <a:tc>
                  <a:txBody>
                    <a:bodyPr/>
                    <a:lstStyle/>
                    <a:p>
                      <a:pPr algn="ctr" fontAlgn="ctr"/>
                      <a:r>
                        <a:rPr lang="es-ES" sz="1200" b="0" i="0" u="none" strike="noStrike">
                          <a:solidFill>
                            <a:srgbClr val="000000"/>
                          </a:solidFill>
                          <a:effectLst/>
                          <a:latin typeface="Calibri" panose="020F0502020204030204" pitchFamily="34" charset="0"/>
                        </a:rPr>
                        <a:t>2665</a:t>
                      </a:r>
                    </a:p>
                  </a:txBody>
                  <a:tcPr marL="9525" marR="9525" marT="9525" marB="0" anchor="ctr"/>
                </a:tc>
              </a:tr>
              <a:tr h="270407">
                <a:tc>
                  <a:txBody>
                    <a:bodyPr/>
                    <a:lstStyle/>
                    <a:p>
                      <a:pPr algn="l" fontAlgn="ctr"/>
                      <a:r>
                        <a:rPr lang="es-CO" sz="1200" u="none" strike="noStrike" dirty="0">
                          <a:effectLst/>
                        </a:rPr>
                        <a:t>Promedio Nacional SIN Cundinamarca y Antioquia</a:t>
                      </a:r>
                      <a:endParaRPr lang="es-CO" sz="12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s-ES" sz="1200" b="0" i="0" u="none" strike="noStrike">
                          <a:solidFill>
                            <a:srgbClr val="000000"/>
                          </a:solidFill>
                          <a:effectLst/>
                          <a:latin typeface="Calibri" panose="020F0502020204030204" pitchFamily="34" charset="0"/>
                        </a:rPr>
                        <a:t>651</a:t>
                      </a:r>
                    </a:p>
                  </a:txBody>
                  <a:tcPr marL="9525" marR="9525" marT="9525" marB="0" anchor="ctr"/>
                </a:tc>
                <a:tc>
                  <a:txBody>
                    <a:bodyPr/>
                    <a:lstStyle/>
                    <a:p>
                      <a:pPr algn="ctr" fontAlgn="ctr"/>
                      <a:r>
                        <a:rPr lang="es-ES" sz="1200" b="0" i="0" u="none" strike="noStrike">
                          <a:solidFill>
                            <a:srgbClr val="000000"/>
                          </a:solidFill>
                          <a:effectLst/>
                          <a:latin typeface="Calibri" panose="020F0502020204030204" pitchFamily="34" charset="0"/>
                        </a:rPr>
                        <a:t>422</a:t>
                      </a:r>
                    </a:p>
                  </a:txBody>
                  <a:tcPr marL="9525" marR="9525" marT="9525" marB="0" anchor="ctr"/>
                </a:tc>
                <a:tc>
                  <a:txBody>
                    <a:bodyPr/>
                    <a:lstStyle/>
                    <a:p>
                      <a:pPr algn="ctr" fontAlgn="ctr"/>
                      <a:r>
                        <a:rPr lang="es-ES" sz="1200" b="0" i="0" u="none" strike="noStrike">
                          <a:solidFill>
                            <a:srgbClr val="000000"/>
                          </a:solidFill>
                          <a:effectLst/>
                          <a:latin typeface="Calibri" panose="020F0502020204030204" pitchFamily="34" charset="0"/>
                        </a:rPr>
                        <a:t>2024</a:t>
                      </a:r>
                    </a:p>
                  </a:txBody>
                  <a:tcPr marL="9525" marR="9525" marT="9525" marB="0" anchor="ctr"/>
                </a:tc>
              </a:tr>
              <a:tr h="152400">
                <a:tc>
                  <a:txBody>
                    <a:bodyPr/>
                    <a:lstStyle/>
                    <a:p>
                      <a:pPr algn="ctr" fontAlgn="b"/>
                      <a:endParaRPr lang="es-ES" sz="12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s-ES" sz="1200" b="0" i="0" u="none" strike="noStrike">
                          <a:solidFill>
                            <a:srgbClr val="000000"/>
                          </a:solidFill>
                          <a:effectLst/>
                          <a:latin typeface="Calibri" panose="020F0502020204030204" pitchFamily="34" charset="0"/>
                        </a:rPr>
                        <a:t>137%</a:t>
                      </a:r>
                    </a:p>
                  </a:txBody>
                  <a:tcPr marL="9525" marR="9525" marT="9525" marB="0" anchor="b"/>
                </a:tc>
                <a:tc>
                  <a:txBody>
                    <a:bodyPr/>
                    <a:lstStyle/>
                    <a:p>
                      <a:pPr algn="ctr" fontAlgn="b"/>
                      <a:r>
                        <a:rPr lang="es-ES" sz="1200" b="0" i="0" u="none" strike="noStrike">
                          <a:solidFill>
                            <a:srgbClr val="000000"/>
                          </a:solidFill>
                          <a:effectLst/>
                          <a:latin typeface="Calibri" panose="020F0502020204030204" pitchFamily="34" charset="0"/>
                        </a:rPr>
                        <a:t>270%</a:t>
                      </a:r>
                    </a:p>
                  </a:txBody>
                  <a:tcPr marL="9525" marR="9525" marT="9525" marB="0" anchor="b"/>
                </a:tc>
                <a:tc>
                  <a:txBody>
                    <a:bodyPr/>
                    <a:lstStyle/>
                    <a:p>
                      <a:pPr algn="ctr" fontAlgn="b"/>
                      <a:r>
                        <a:rPr lang="es-ES" sz="1200" b="0" i="0" u="none" strike="noStrike" dirty="0">
                          <a:solidFill>
                            <a:srgbClr val="000000"/>
                          </a:solidFill>
                          <a:effectLst/>
                          <a:latin typeface="Calibri" panose="020F0502020204030204" pitchFamily="34" charset="0"/>
                        </a:rPr>
                        <a:t>132%</a:t>
                      </a:r>
                    </a:p>
                  </a:txBody>
                  <a:tcPr marL="9525" marR="9525" marT="9525" marB="0" anchor="b"/>
                </a:tc>
              </a:tr>
            </a:tbl>
          </a:graphicData>
        </a:graphic>
      </p:graphicFrame>
      <p:sp>
        <p:nvSpPr>
          <p:cNvPr id="11" name="Rectángulo 10"/>
          <p:cNvSpPr/>
          <p:nvPr/>
        </p:nvSpPr>
        <p:spPr>
          <a:xfrm>
            <a:off x="258804" y="7916286"/>
            <a:ext cx="7042067" cy="830997"/>
          </a:xfrm>
          <a:prstGeom prst="rect">
            <a:avLst/>
          </a:prstGeom>
        </p:spPr>
        <p:txBody>
          <a:bodyPr wrap="square">
            <a:spAutoFit/>
          </a:bodyPr>
          <a:lstStyle/>
          <a:p>
            <a:pPr algn="just"/>
            <a:r>
              <a:rPr lang="es-CO" sz="1200" b="1" i="0" u="none" strike="noStrike" dirty="0" smtClean="0">
                <a:solidFill>
                  <a:srgbClr val="000000"/>
                </a:solidFill>
                <a:effectLst/>
                <a:latin typeface="Calibri" panose="020F0502020204030204" pitchFamily="34" charset="0"/>
              </a:rPr>
              <a:t>Diagnóstico.</a:t>
            </a:r>
            <a:r>
              <a:rPr lang="es-CO" sz="1200" dirty="0" smtClean="0"/>
              <a:t> </a:t>
            </a:r>
            <a:r>
              <a:rPr lang="es-CO" sz="1200" dirty="0"/>
              <a:t>Estos despachos tienen una alta carga laboral, con ingresos superiores al </a:t>
            </a:r>
            <a:r>
              <a:rPr lang="es-CO" sz="1200" dirty="0" smtClean="0"/>
              <a:t>37% </a:t>
            </a:r>
            <a:r>
              <a:rPr lang="es-CO" sz="1200" dirty="0"/>
              <a:t>en comparación con el resto del país. Su rendimiento también es muy superior al promedio </a:t>
            </a:r>
            <a:r>
              <a:rPr lang="es-CO" sz="1200" dirty="0" smtClean="0"/>
              <a:t>nacional (170%). En 2018 </a:t>
            </a:r>
            <a:r>
              <a:rPr lang="es-CO" sz="1200" dirty="0"/>
              <a:t>fueron creado dos cargos de </a:t>
            </a:r>
            <a:r>
              <a:rPr lang="es-CO" sz="1200" dirty="0" smtClean="0"/>
              <a:t>descongestión, los cuales fueron prorrogados este año, pero </a:t>
            </a:r>
            <a:r>
              <a:rPr lang="es-CO" sz="1200" dirty="0"/>
              <a:t>es necesario que se creen de manera permanente estos cargos.</a:t>
            </a:r>
            <a:r>
              <a:rPr lang="es-CO" sz="1200" dirty="0" smtClean="0"/>
              <a:t> </a:t>
            </a:r>
            <a:endParaRPr lang="es-ES" sz="1200" dirty="0"/>
          </a:p>
        </p:txBody>
      </p:sp>
      <p:graphicFrame>
        <p:nvGraphicFramePr>
          <p:cNvPr id="12" name="Tabla 11"/>
          <p:cNvGraphicFramePr>
            <a:graphicFrameLocks noGrp="1"/>
          </p:cNvGraphicFramePr>
          <p:nvPr>
            <p:extLst>
              <p:ext uri="{D42A27DB-BD31-4B8C-83A1-F6EECF244321}">
                <p14:modId xmlns:p14="http://schemas.microsoft.com/office/powerpoint/2010/main" val="1194950498"/>
              </p:ext>
            </p:extLst>
          </p:nvPr>
        </p:nvGraphicFramePr>
        <p:xfrm>
          <a:off x="258803" y="6534044"/>
          <a:ext cx="7042067" cy="1258154"/>
        </p:xfrm>
        <a:graphic>
          <a:graphicData uri="http://schemas.openxmlformats.org/drawingml/2006/table">
            <a:tbl>
              <a:tblPr>
                <a:tableStyleId>{5C22544A-7EE6-4342-B048-85BDC9FD1C3A}</a:tableStyleId>
              </a:tblPr>
              <a:tblGrid>
                <a:gridCol w="952600"/>
                <a:gridCol w="6089467"/>
              </a:tblGrid>
              <a:tr h="603029">
                <a:tc>
                  <a:txBody>
                    <a:bodyPr/>
                    <a:lstStyle/>
                    <a:p>
                      <a:pPr algn="l" fontAlgn="t"/>
                      <a:r>
                        <a:rPr lang="es-ES" sz="1200" u="none" strike="noStrike" dirty="0">
                          <a:effectLst/>
                        </a:rPr>
                        <a:t>Demanda</a:t>
                      </a:r>
                      <a:endParaRPr lang="es-ES" sz="1200" b="1" i="0" u="none" strike="noStrike" dirty="0">
                        <a:solidFill>
                          <a:srgbClr val="000000"/>
                        </a:solidFill>
                        <a:effectLst/>
                        <a:latin typeface="Calibri" panose="020F0502020204030204" pitchFamily="34" charset="0"/>
                      </a:endParaRPr>
                    </a:p>
                  </a:txBody>
                  <a:tcPr marL="6784" marR="6784" marT="6784" marB="0"/>
                </a:tc>
                <a:tc>
                  <a:txBody>
                    <a:bodyPr/>
                    <a:lstStyle/>
                    <a:p>
                      <a:pPr algn="l" fontAlgn="t"/>
                      <a:r>
                        <a:rPr lang="es-CO" sz="1200" b="0" i="0" u="none" strike="noStrike">
                          <a:solidFill>
                            <a:srgbClr val="000000"/>
                          </a:solidFill>
                          <a:effectLst/>
                          <a:latin typeface="Calibri" panose="020F0502020204030204" pitchFamily="34" charset="0"/>
                        </a:rPr>
                        <a:t>El ingreso promedio por despacho es de 894 procesos, de los cuales, 108 procesos (12%) corresponden a acciones de tutela. La demanda agregada permaneció casi igual.</a:t>
                      </a:r>
                    </a:p>
                  </a:txBody>
                  <a:tcPr marL="9525" marR="9525" marT="9525" marB="0"/>
                </a:tc>
              </a:tr>
              <a:tr h="415636">
                <a:tc>
                  <a:txBody>
                    <a:bodyPr/>
                    <a:lstStyle/>
                    <a:p>
                      <a:pPr algn="l" fontAlgn="t"/>
                      <a:r>
                        <a:rPr lang="es-ES" sz="1200" u="none" strike="noStrike">
                          <a:effectLst/>
                        </a:rPr>
                        <a:t>Oferta</a:t>
                      </a:r>
                      <a:endParaRPr lang="es-ES" sz="1200" b="1" i="0" u="none" strike="noStrike">
                        <a:solidFill>
                          <a:srgbClr val="000000"/>
                        </a:solidFill>
                        <a:effectLst/>
                        <a:latin typeface="Calibri" panose="020F0502020204030204" pitchFamily="34" charset="0"/>
                      </a:endParaRPr>
                    </a:p>
                  </a:txBody>
                  <a:tcPr marL="6784" marR="6784" marT="6784" marB="0"/>
                </a:tc>
                <a:tc>
                  <a:txBody>
                    <a:bodyPr/>
                    <a:lstStyle/>
                    <a:p>
                      <a:pPr algn="l" fontAlgn="t"/>
                      <a:r>
                        <a:rPr lang="es-CO" sz="1200" b="0" i="0" u="none" strike="noStrike">
                          <a:solidFill>
                            <a:srgbClr val="000000"/>
                          </a:solidFill>
                          <a:effectLst/>
                          <a:latin typeface="Calibri" panose="020F0502020204030204" pitchFamily="34" charset="0"/>
                        </a:rPr>
                        <a:t>Los egresos aumentaron considerablemente, pasando de 585 procesos a 1141 procesos por despacho, incluyendo las acciones de tutela, con un índice de evacuación del 128%. </a:t>
                      </a:r>
                    </a:p>
                  </a:txBody>
                  <a:tcPr marL="9525" marR="9525" marT="9525" marB="0"/>
                </a:tc>
              </a:tr>
              <a:tr h="239489">
                <a:tc>
                  <a:txBody>
                    <a:bodyPr/>
                    <a:lstStyle/>
                    <a:p>
                      <a:pPr algn="l" fontAlgn="t"/>
                      <a:r>
                        <a:rPr lang="es-ES" sz="1200" u="none" strike="noStrike" dirty="0">
                          <a:effectLst/>
                        </a:rPr>
                        <a:t>Inventario</a:t>
                      </a:r>
                      <a:endParaRPr lang="es-ES" sz="1200" b="1" i="0" u="none" strike="noStrike" dirty="0">
                        <a:solidFill>
                          <a:srgbClr val="000000"/>
                        </a:solidFill>
                        <a:effectLst/>
                        <a:latin typeface="Calibri" panose="020F0502020204030204" pitchFamily="34" charset="0"/>
                      </a:endParaRPr>
                    </a:p>
                  </a:txBody>
                  <a:tcPr marL="6784" marR="6784" marT="6784" marB="0"/>
                </a:tc>
                <a:tc>
                  <a:txBody>
                    <a:bodyPr/>
                    <a:lstStyle/>
                    <a:p>
                      <a:pPr algn="l" fontAlgn="t"/>
                      <a:r>
                        <a:rPr lang="es-CO" sz="1200" b="0" i="0" u="none" strike="noStrike" dirty="0">
                          <a:solidFill>
                            <a:srgbClr val="000000"/>
                          </a:solidFill>
                          <a:effectLst/>
                          <a:latin typeface="Calibri" panose="020F0502020204030204" pitchFamily="34" charset="0"/>
                        </a:rPr>
                        <a:t>El inventario total disminuyó 14%, con un promedio cercano a 2665 procesos por despacho.</a:t>
                      </a:r>
                    </a:p>
                  </a:txBody>
                  <a:tcPr marL="9525" marR="9525" marT="9525" marB="0"/>
                </a:tc>
              </a:tr>
            </a:tbl>
          </a:graphicData>
        </a:graphic>
      </p:graphicFrame>
      <p:pic>
        <p:nvPicPr>
          <p:cNvPr id="13" name="Picture 3" descr="Logo CSJ RGB_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851" y="10808"/>
            <a:ext cx="2585846" cy="8533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8" name="1 Gráfico"/>
          <p:cNvGraphicFramePr>
            <a:graphicFrameLocks/>
          </p:cNvGraphicFramePr>
          <p:nvPr>
            <p:extLst>
              <p:ext uri="{D42A27DB-BD31-4B8C-83A1-F6EECF244321}">
                <p14:modId xmlns:p14="http://schemas.microsoft.com/office/powerpoint/2010/main" val="158769900"/>
              </p:ext>
            </p:extLst>
          </p:nvPr>
        </p:nvGraphicFramePr>
        <p:xfrm>
          <a:off x="130629" y="1270660"/>
          <a:ext cx="7429046" cy="364572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65629684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a 5"/>
          <p:cNvGraphicFramePr>
            <a:graphicFrameLocks noGrp="1"/>
          </p:cNvGraphicFramePr>
          <p:nvPr>
            <p:extLst>
              <p:ext uri="{D42A27DB-BD31-4B8C-83A1-F6EECF244321}">
                <p14:modId xmlns:p14="http://schemas.microsoft.com/office/powerpoint/2010/main" val="1024537741"/>
              </p:ext>
            </p:extLst>
          </p:nvPr>
        </p:nvGraphicFramePr>
        <p:xfrm>
          <a:off x="258803" y="5588800"/>
          <a:ext cx="7042068" cy="979067"/>
        </p:xfrm>
        <a:graphic>
          <a:graphicData uri="http://schemas.openxmlformats.org/drawingml/2006/table">
            <a:tbl>
              <a:tblPr>
                <a:tableStyleId>{5C22544A-7EE6-4342-B048-85BDC9FD1C3A}</a:tableStyleId>
              </a:tblPr>
              <a:tblGrid>
                <a:gridCol w="3111336"/>
                <a:gridCol w="1413164"/>
                <a:gridCol w="1294232"/>
                <a:gridCol w="1223336"/>
              </a:tblGrid>
              <a:tr h="152400">
                <a:tc>
                  <a:txBody>
                    <a:bodyPr/>
                    <a:lstStyle/>
                    <a:p>
                      <a:pPr algn="l" fontAlgn="t"/>
                      <a:endParaRPr lang="es-ES" sz="1100" b="0" i="0" u="none" strike="noStrike" dirty="0">
                        <a:solidFill>
                          <a:srgbClr val="000000"/>
                        </a:solidFill>
                        <a:effectLst/>
                        <a:latin typeface="Calibri" panose="020F0502020204030204" pitchFamily="34" charset="0"/>
                      </a:endParaRPr>
                    </a:p>
                  </a:txBody>
                  <a:tcPr marL="9525" marR="9525" marT="9525" marB="0">
                    <a:solidFill>
                      <a:schemeClr val="bg1"/>
                    </a:solidFill>
                  </a:tcPr>
                </a:tc>
                <a:tc rowSpan="2">
                  <a:txBody>
                    <a:bodyPr/>
                    <a:lstStyle/>
                    <a:p>
                      <a:pPr algn="ctr" fontAlgn="ctr"/>
                      <a:r>
                        <a:rPr lang="es-ES" sz="1100" u="none" strike="noStrike" dirty="0">
                          <a:effectLst/>
                        </a:rPr>
                        <a:t>INGRESO EFECTIVO</a:t>
                      </a:r>
                      <a:endParaRPr lang="es-ES" sz="1100" b="1" i="0" u="none" strike="noStrike" dirty="0">
                        <a:solidFill>
                          <a:srgbClr val="000000"/>
                        </a:solidFill>
                        <a:effectLst/>
                        <a:latin typeface="Calibri" panose="020F0502020204030204" pitchFamily="34" charset="0"/>
                      </a:endParaRPr>
                    </a:p>
                  </a:txBody>
                  <a:tcPr marL="9525" marR="9525" marT="9525" marB="0" anchor="ctr"/>
                </a:tc>
                <a:tc rowSpan="2">
                  <a:txBody>
                    <a:bodyPr/>
                    <a:lstStyle/>
                    <a:p>
                      <a:pPr algn="ctr" fontAlgn="ctr"/>
                      <a:r>
                        <a:rPr lang="es-ES" sz="1100" u="none" strike="noStrike" dirty="0">
                          <a:effectLst/>
                        </a:rPr>
                        <a:t>EGRESO EFECTIVO</a:t>
                      </a:r>
                      <a:endParaRPr lang="es-ES" sz="1100" b="1" i="0" u="none" strike="noStrike" dirty="0">
                        <a:solidFill>
                          <a:srgbClr val="000000"/>
                        </a:solidFill>
                        <a:effectLst/>
                        <a:latin typeface="Calibri" panose="020F0502020204030204" pitchFamily="34" charset="0"/>
                      </a:endParaRPr>
                    </a:p>
                  </a:txBody>
                  <a:tcPr marL="9525" marR="9525" marT="9525" marB="0" anchor="ctr"/>
                </a:tc>
                <a:tc rowSpan="2">
                  <a:txBody>
                    <a:bodyPr/>
                    <a:lstStyle/>
                    <a:p>
                      <a:pPr algn="ctr" fontAlgn="ctr"/>
                      <a:r>
                        <a:rPr lang="es-ES" sz="1100" u="none" strike="noStrike">
                          <a:effectLst/>
                        </a:rPr>
                        <a:t>INVENTARIO FINAL</a:t>
                      </a:r>
                      <a:endParaRPr lang="es-ES" sz="1100" b="1" i="0" u="none" strike="noStrike">
                        <a:solidFill>
                          <a:srgbClr val="000000"/>
                        </a:solidFill>
                        <a:effectLst/>
                        <a:latin typeface="Calibri" panose="020F0502020204030204" pitchFamily="34" charset="0"/>
                      </a:endParaRPr>
                    </a:p>
                  </a:txBody>
                  <a:tcPr marL="9525" marR="9525" marT="9525" marB="0" anchor="ctr"/>
                </a:tc>
              </a:tr>
              <a:tr h="152400">
                <a:tc>
                  <a:txBody>
                    <a:bodyPr/>
                    <a:lstStyle/>
                    <a:p>
                      <a:pPr algn="l" fontAlgn="t"/>
                      <a:endParaRPr lang="es-ES" sz="1100" b="0" i="0" u="none" strike="noStrike" dirty="0">
                        <a:solidFill>
                          <a:srgbClr val="000000"/>
                        </a:solidFill>
                        <a:effectLst/>
                        <a:latin typeface="Calibri" panose="020F0502020204030204" pitchFamily="34" charset="0"/>
                      </a:endParaRPr>
                    </a:p>
                  </a:txBody>
                  <a:tcPr marL="9525" marR="9525" marT="9525" marB="0">
                    <a:solidFill>
                      <a:schemeClr val="bg1"/>
                    </a:solidFill>
                  </a:tcPr>
                </a:tc>
                <a:tc vMerge="1">
                  <a:txBody>
                    <a:bodyPr/>
                    <a:lstStyle/>
                    <a:p>
                      <a:endParaRPr lang="es-ES"/>
                    </a:p>
                  </a:txBody>
                  <a:tcPr/>
                </a:tc>
                <a:tc vMerge="1">
                  <a:txBody>
                    <a:bodyPr/>
                    <a:lstStyle/>
                    <a:p>
                      <a:endParaRPr lang="es-ES"/>
                    </a:p>
                  </a:txBody>
                  <a:tcPr/>
                </a:tc>
                <a:tc vMerge="1">
                  <a:txBody>
                    <a:bodyPr/>
                    <a:lstStyle/>
                    <a:p>
                      <a:endParaRPr lang="es-ES"/>
                    </a:p>
                  </a:txBody>
                  <a:tcPr/>
                </a:tc>
              </a:tr>
              <a:tr h="152400">
                <a:tc>
                  <a:txBody>
                    <a:bodyPr/>
                    <a:lstStyle/>
                    <a:p>
                      <a:pPr algn="l" fontAlgn="ctr"/>
                      <a:r>
                        <a:rPr lang="es-ES" sz="1100" u="none" strike="noStrike" dirty="0">
                          <a:effectLst/>
                        </a:rPr>
                        <a:t>Distrito Judicial del Huila</a:t>
                      </a:r>
                      <a:endParaRPr lang="es-ES" sz="11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s-ES" sz="1100" b="0" i="0" u="none" strike="noStrike">
                          <a:solidFill>
                            <a:srgbClr val="000000"/>
                          </a:solidFill>
                          <a:effectLst/>
                          <a:latin typeface="Calibri" panose="020F0502020204030204" pitchFamily="34" charset="0"/>
                        </a:rPr>
                        <a:t>536</a:t>
                      </a:r>
                    </a:p>
                  </a:txBody>
                  <a:tcPr marL="9525" marR="9525" marT="9525" marB="0" anchor="ctr"/>
                </a:tc>
                <a:tc>
                  <a:txBody>
                    <a:bodyPr/>
                    <a:lstStyle/>
                    <a:p>
                      <a:pPr algn="ctr" fontAlgn="ctr"/>
                      <a:r>
                        <a:rPr lang="es-ES" sz="1100" b="0" i="0" u="none" strike="noStrike">
                          <a:solidFill>
                            <a:srgbClr val="000000"/>
                          </a:solidFill>
                          <a:effectLst/>
                          <a:latin typeface="Calibri" panose="020F0502020204030204" pitchFamily="34" charset="0"/>
                        </a:rPr>
                        <a:t>442</a:t>
                      </a:r>
                    </a:p>
                  </a:txBody>
                  <a:tcPr marL="9525" marR="9525" marT="9525" marB="0" anchor="ctr"/>
                </a:tc>
                <a:tc>
                  <a:txBody>
                    <a:bodyPr/>
                    <a:lstStyle/>
                    <a:p>
                      <a:pPr algn="ctr" fontAlgn="ctr"/>
                      <a:r>
                        <a:rPr lang="es-ES" sz="1100" b="0" i="0" u="none" strike="noStrike">
                          <a:solidFill>
                            <a:srgbClr val="000000"/>
                          </a:solidFill>
                          <a:effectLst/>
                          <a:latin typeface="Calibri" panose="020F0502020204030204" pitchFamily="34" charset="0"/>
                        </a:rPr>
                        <a:t>323</a:t>
                      </a:r>
                    </a:p>
                  </a:txBody>
                  <a:tcPr marL="9525" marR="9525" marT="9525" marB="0" anchor="ctr"/>
                </a:tc>
              </a:tr>
              <a:tr h="270407">
                <a:tc>
                  <a:txBody>
                    <a:bodyPr/>
                    <a:lstStyle/>
                    <a:p>
                      <a:pPr algn="l" fontAlgn="ctr"/>
                      <a:r>
                        <a:rPr lang="es-CO" sz="1100" u="none" strike="noStrike" dirty="0">
                          <a:effectLst/>
                        </a:rPr>
                        <a:t>Promedio Nacional SIN Cundinamarca y Antioquia</a:t>
                      </a:r>
                      <a:endParaRPr lang="es-CO" sz="11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s-ES" sz="1100" b="0" i="0" u="none" strike="noStrike">
                          <a:solidFill>
                            <a:srgbClr val="000000"/>
                          </a:solidFill>
                          <a:effectLst/>
                          <a:latin typeface="Calibri" panose="020F0502020204030204" pitchFamily="34" charset="0"/>
                        </a:rPr>
                        <a:t>436</a:t>
                      </a:r>
                    </a:p>
                  </a:txBody>
                  <a:tcPr marL="9525" marR="9525" marT="9525" marB="0" anchor="ctr"/>
                </a:tc>
                <a:tc>
                  <a:txBody>
                    <a:bodyPr/>
                    <a:lstStyle/>
                    <a:p>
                      <a:pPr algn="ctr" fontAlgn="ctr"/>
                      <a:r>
                        <a:rPr lang="es-ES" sz="1100" b="0" i="0" u="none" strike="noStrike">
                          <a:solidFill>
                            <a:srgbClr val="000000"/>
                          </a:solidFill>
                          <a:effectLst/>
                          <a:latin typeface="Calibri" panose="020F0502020204030204" pitchFamily="34" charset="0"/>
                        </a:rPr>
                        <a:t>377</a:t>
                      </a:r>
                    </a:p>
                  </a:txBody>
                  <a:tcPr marL="9525" marR="9525" marT="9525" marB="0" anchor="ctr"/>
                </a:tc>
                <a:tc>
                  <a:txBody>
                    <a:bodyPr/>
                    <a:lstStyle/>
                    <a:p>
                      <a:pPr algn="ctr" fontAlgn="ctr"/>
                      <a:r>
                        <a:rPr lang="es-ES" sz="1100" b="0" i="0" u="none" strike="noStrike">
                          <a:solidFill>
                            <a:srgbClr val="000000"/>
                          </a:solidFill>
                          <a:effectLst/>
                          <a:latin typeface="Calibri" panose="020F0502020204030204" pitchFamily="34" charset="0"/>
                        </a:rPr>
                        <a:t>343</a:t>
                      </a:r>
                    </a:p>
                  </a:txBody>
                  <a:tcPr marL="9525" marR="9525" marT="9525" marB="0" anchor="ctr"/>
                </a:tc>
              </a:tr>
              <a:tr h="152400">
                <a:tc>
                  <a:txBody>
                    <a:bodyPr/>
                    <a:lstStyle/>
                    <a:p>
                      <a:pPr algn="ctr" fontAlgn="b"/>
                      <a:endParaRPr lang="es-ES"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s-ES" sz="1100" b="0" i="0" u="none" strike="noStrike">
                          <a:solidFill>
                            <a:srgbClr val="000000"/>
                          </a:solidFill>
                          <a:effectLst/>
                          <a:latin typeface="Calibri" panose="020F0502020204030204" pitchFamily="34" charset="0"/>
                        </a:rPr>
                        <a:t>123%</a:t>
                      </a:r>
                    </a:p>
                  </a:txBody>
                  <a:tcPr marL="9525" marR="9525" marT="9525" marB="0" anchor="b"/>
                </a:tc>
                <a:tc>
                  <a:txBody>
                    <a:bodyPr/>
                    <a:lstStyle/>
                    <a:p>
                      <a:pPr algn="ctr" fontAlgn="b"/>
                      <a:r>
                        <a:rPr lang="es-ES" sz="1100" b="0" i="0" u="none" strike="noStrike">
                          <a:solidFill>
                            <a:srgbClr val="000000"/>
                          </a:solidFill>
                          <a:effectLst/>
                          <a:latin typeface="Calibri" panose="020F0502020204030204" pitchFamily="34" charset="0"/>
                        </a:rPr>
                        <a:t>117%</a:t>
                      </a:r>
                    </a:p>
                  </a:txBody>
                  <a:tcPr marL="9525" marR="9525" marT="9525" marB="0" anchor="b"/>
                </a:tc>
                <a:tc>
                  <a:txBody>
                    <a:bodyPr/>
                    <a:lstStyle/>
                    <a:p>
                      <a:pPr algn="ctr" fontAlgn="b"/>
                      <a:r>
                        <a:rPr lang="es-ES" sz="1100" b="0" i="0" u="none" strike="noStrike" dirty="0">
                          <a:solidFill>
                            <a:srgbClr val="000000"/>
                          </a:solidFill>
                          <a:effectLst/>
                          <a:latin typeface="Calibri" panose="020F0502020204030204" pitchFamily="34" charset="0"/>
                        </a:rPr>
                        <a:t>94%</a:t>
                      </a:r>
                    </a:p>
                  </a:txBody>
                  <a:tcPr marL="9525" marR="9525" marT="9525" marB="0" anchor="b"/>
                </a:tc>
              </a:tr>
            </a:tbl>
          </a:graphicData>
        </a:graphic>
      </p:graphicFrame>
      <p:sp>
        <p:nvSpPr>
          <p:cNvPr id="11" name="Rectángulo 10"/>
          <p:cNvSpPr/>
          <p:nvPr/>
        </p:nvSpPr>
        <p:spPr>
          <a:xfrm>
            <a:off x="211304" y="8569426"/>
            <a:ext cx="7042067" cy="646331"/>
          </a:xfrm>
          <a:prstGeom prst="rect">
            <a:avLst/>
          </a:prstGeom>
        </p:spPr>
        <p:txBody>
          <a:bodyPr wrap="square">
            <a:spAutoFit/>
          </a:bodyPr>
          <a:lstStyle/>
          <a:p>
            <a:pPr algn="just"/>
            <a:r>
              <a:rPr lang="es-CO" sz="1200" b="1" i="0" u="none" strike="noStrike" dirty="0" smtClean="0">
                <a:solidFill>
                  <a:srgbClr val="000000"/>
                </a:solidFill>
                <a:effectLst/>
                <a:latin typeface="Calibri" panose="020F0502020204030204" pitchFamily="34" charset="0"/>
              </a:rPr>
              <a:t>Diagnóstico.</a:t>
            </a:r>
            <a:r>
              <a:rPr lang="es-CO" sz="1200" dirty="0" smtClean="0"/>
              <a:t> Los Juzgados del Circuito de Neiva están por encima del resto del país, tanto en ingresos como en egresos. Se insiste en la necesidad de integrar el centro de servicios de los juzgados especializados con el centro de servicios de los juzgados del sistema penal acusatorio, el cual tiene una carga laboral muy alta.</a:t>
            </a:r>
            <a:endParaRPr lang="es-ES" sz="1200" dirty="0"/>
          </a:p>
        </p:txBody>
      </p:sp>
      <p:graphicFrame>
        <p:nvGraphicFramePr>
          <p:cNvPr id="12" name="Tabla 11"/>
          <p:cNvGraphicFramePr>
            <a:graphicFrameLocks noGrp="1"/>
          </p:cNvGraphicFramePr>
          <p:nvPr>
            <p:extLst>
              <p:ext uri="{D42A27DB-BD31-4B8C-83A1-F6EECF244321}">
                <p14:modId xmlns:p14="http://schemas.microsoft.com/office/powerpoint/2010/main" val="1737806752"/>
              </p:ext>
            </p:extLst>
          </p:nvPr>
        </p:nvGraphicFramePr>
        <p:xfrm>
          <a:off x="258803" y="6676544"/>
          <a:ext cx="7042067" cy="1833334"/>
        </p:xfrm>
        <a:graphic>
          <a:graphicData uri="http://schemas.openxmlformats.org/drawingml/2006/table">
            <a:tbl>
              <a:tblPr>
                <a:tableStyleId>{5C22544A-7EE6-4342-B048-85BDC9FD1C3A}</a:tableStyleId>
              </a:tblPr>
              <a:tblGrid>
                <a:gridCol w="952600"/>
                <a:gridCol w="6089467"/>
              </a:tblGrid>
              <a:tr h="1042413">
                <a:tc>
                  <a:txBody>
                    <a:bodyPr/>
                    <a:lstStyle/>
                    <a:p>
                      <a:pPr algn="l" fontAlgn="t"/>
                      <a:r>
                        <a:rPr lang="es-ES" sz="1200" u="none" strike="noStrike" dirty="0">
                          <a:effectLst/>
                        </a:rPr>
                        <a:t>Demanda</a:t>
                      </a:r>
                      <a:endParaRPr lang="es-ES" sz="1200" b="1" i="0" u="none" strike="noStrike" dirty="0">
                        <a:solidFill>
                          <a:srgbClr val="000000"/>
                        </a:solidFill>
                        <a:effectLst/>
                        <a:latin typeface="Calibri" panose="020F0502020204030204" pitchFamily="34" charset="0"/>
                      </a:endParaRPr>
                    </a:p>
                  </a:txBody>
                  <a:tcPr marL="6784" marR="6784" marT="6784" marB="0"/>
                </a:tc>
                <a:tc>
                  <a:txBody>
                    <a:bodyPr/>
                    <a:lstStyle/>
                    <a:p>
                      <a:pPr algn="l" fontAlgn="t"/>
                      <a:r>
                        <a:rPr lang="es-CO" sz="1200" b="0" i="0" u="none" strike="noStrike" dirty="0">
                          <a:solidFill>
                            <a:srgbClr val="000000"/>
                          </a:solidFill>
                          <a:effectLst/>
                          <a:latin typeface="Calibri" panose="020F0502020204030204" pitchFamily="34" charset="0"/>
                        </a:rPr>
                        <a:t>El ingreso promedio por despacho es de 536 procesos y de 577 procesos, sin incluir al Juzgado 005, que asume los procesos de Ley 600  de 2000.  </a:t>
                      </a:r>
                      <a:endParaRPr lang="es-CO" sz="1200" b="0" i="0" u="none" strike="noStrike" dirty="0" smtClean="0">
                        <a:solidFill>
                          <a:srgbClr val="000000"/>
                        </a:solidFill>
                        <a:effectLst/>
                        <a:latin typeface="Calibri" panose="020F0502020204030204" pitchFamily="34" charset="0"/>
                      </a:endParaRPr>
                    </a:p>
                    <a:p>
                      <a:pPr algn="l" fontAlgn="t"/>
                      <a:r>
                        <a:rPr lang="es-CO" sz="1200" b="0" i="0" u="none" strike="noStrike" dirty="0" smtClean="0">
                          <a:solidFill>
                            <a:srgbClr val="000000"/>
                          </a:solidFill>
                          <a:effectLst/>
                          <a:latin typeface="Calibri" panose="020F0502020204030204" pitchFamily="34" charset="0"/>
                        </a:rPr>
                        <a:t>El </a:t>
                      </a:r>
                      <a:r>
                        <a:rPr lang="es-CO" sz="1200" b="0" i="0" u="none" strike="noStrike" dirty="0">
                          <a:solidFill>
                            <a:srgbClr val="000000"/>
                          </a:solidFill>
                          <a:effectLst/>
                          <a:latin typeface="Calibri" panose="020F0502020204030204" pitchFamily="34" charset="0"/>
                        </a:rPr>
                        <a:t>37% de los procesos corresponden a acciones de tutela. </a:t>
                      </a:r>
                      <a:endParaRPr lang="es-CO" sz="1200" b="0" i="0" u="none" strike="noStrike" dirty="0" smtClean="0">
                        <a:solidFill>
                          <a:srgbClr val="000000"/>
                        </a:solidFill>
                        <a:effectLst/>
                        <a:latin typeface="Calibri" panose="020F0502020204030204" pitchFamily="34" charset="0"/>
                      </a:endParaRPr>
                    </a:p>
                    <a:p>
                      <a:pPr algn="l" fontAlgn="t"/>
                      <a:r>
                        <a:rPr lang="es-CO" sz="1200" b="0" i="0" u="none" strike="noStrike" dirty="0" smtClean="0">
                          <a:solidFill>
                            <a:srgbClr val="000000"/>
                          </a:solidFill>
                          <a:effectLst/>
                          <a:latin typeface="Calibri" panose="020F0502020204030204" pitchFamily="34" charset="0"/>
                        </a:rPr>
                        <a:t>La </a:t>
                      </a:r>
                      <a:r>
                        <a:rPr lang="es-CO" sz="1200" b="0" i="0" u="none" strike="noStrike" dirty="0">
                          <a:solidFill>
                            <a:srgbClr val="000000"/>
                          </a:solidFill>
                          <a:effectLst/>
                          <a:latin typeface="Calibri" panose="020F0502020204030204" pitchFamily="34" charset="0"/>
                        </a:rPr>
                        <a:t>demanda agregada se mantuvo casi igual, aun cuando hubo un ligero aumento en los ingresos del sistema oral (15%). </a:t>
                      </a:r>
                    </a:p>
                  </a:txBody>
                  <a:tcPr marL="9525" marR="9525" marT="9525" marB="0"/>
                </a:tc>
              </a:tr>
              <a:tr h="415636">
                <a:tc>
                  <a:txBody>
                    <a:bodyPr/>
                    <a:lstStyle/>
                    <a:p>
                      <a:pPr algn="l" fontAlgn="t"/>
                      <a:r>
                        <a:rPr lang="es-ES" sz="1200" u="none" strike="noStrike">
                          <a:effectLst/>
                        </a:rPr>
                        <a:t>Oferta</a:t>
                      </a:r>
                      <a:endParaRPr lang="es-ES" sz="1200" b="1" i="0" u="none" strike="noStrike">
                        <a:solidFill>
                          <a:srgbClr val="000000"/>
                        </a:solidFill>
                        <a:effectLst/>
                        <a:latin typeface="Calibri" panose="020F0502020204030204" pitchFamily="34" charset="0"/>
                      </a:endParaRPr>
                    </a:p>
                  </a:txBody>
                  <a:tcPr marL="6784" marR="6784" marT="6784" marB="0"/>
                </a:tc>
                <a:tc>
                  <a:txBody>
                    <a:bodyPr/>
                    <a:lstStyle/>
                    <a:p>
                      <a:pPr algn="l" fontAlgn="t"/>
                      <a:r>
                        <a:rPr lang="es-CO" sz="1200" b="0" i="0" u="none" strike="noStrike" dirty="0">
                          <a:solidFill>
                            <a:srgbClr val="000000"/>
                          </a:solidFill>
                          <a:effectLst/>
                          <a:latin typeface="Calibri" panose="020F0502020204030204" pitchFamily="34" charset="0"/>
                        </a:rPr>
                        <a:t>Los egresos se mantuvieron casi constantes, con un índice de evacuación del 82%.</a:t>
                      </a:r>
                    </a:p>
                  </a:txBody>
                  <a:tcPr marL="9525" marR="9525" marT="9525" marB="0"/>
                </a:tc>
              </a:tr>
              <a:tr h="239489">
                <a:tc>
                  <a:txBody>
                    <a:bodyPr/>
                    <a:lstStyle/>
                    <a:p>
                      <a:pPr algn="l" fontAlgn="t"/>
                      <a:r>
                        <a:rPr lang="es-ES" sz="1200" u="none" strike="noStrike" dirty="0">
                          <a:effectLst/>
                        </a:rPr>
                        <a:t>Inventario</a:t>
                      </a:r>
                      <a:endParaRPr lang="es-ES" sz="1200" b="1" i="0" u="none" strike="noStrike" dirty="0">
                        <a:solidFill>
                          <a:srgbClr val="000000"/>
                        </a:solidFill>
                        <a:effectLst/>
                        <a:latin typeface="Calibri" panose="020F0502020204030204" pitchFamily="34" charset="0"/>
                      </a:endParaRPr>
                    </a:p>
                  </a:txBody>
                  <a:tcPr marL="6784" marR="6784" marT="6784" marB="0"/>
                </a:tc>
                <a:tc>
                  <a:txBody>
                    <a:bodyPr/>
                    <a:lstStyle/>
                    <a:p>
                      <a:pPr algn="l" fontAlgn="t"/>
                      <a:r>
                        <a:rPr lang="es-CO" sz="1200" b="0" i="0" u="none" strike="noStrike" dirty="0">
                          <a:solidFill>
                            <a:srgbClr val="000000"/>
                          </a:solidFill>
                          <a:effectLst/>
                          <a:latin typeface="Calibri" panose="020F0502020204030204" pitchFamily="34" charset="0"/>
                        </a:rPr>
                        <a:t>El inventario total aumentó 27%, con un promedio cercano a </a:t>
                      </a:r>
                      <a:r>
                        <a:rPr lang="es-CO" sz="1200" b="0" i="0" u="none" strike="noStrike" dirty="0" smtClean="0">
                          <a:solidFill>
                            <a:srgbClr val="000000"/>
                          </a:solidFill>
                          <a:effectLst/>
                          <a:latin typeface="Calibri" panose="020F0502020204030204" pitchFamily="34" charset="0"/>
                        </a:rPr>
                        <a:t>324 </a:t>
                      </a:r>
                      <a:r>
                        <a:rPr lang="es-CO" sz="1200" b="0" i="0" u="none" strike="noStrike" dirty="0">
                          <a:solidFill>
                            <a:srgbClr val="000000"/>
                          </a:solidFill>
                          <a:effectLst/>
                          <a:latin typeface="Calibri" panose="020F0502020204030204" pitchFamily="34" charset="0"/>
                        </a:rPr>
                        <a:t>procesos por despacho, sin incluir al Juzgado 005.</a:t>
                      </a:r>
                    </a:p>
                  </a:txBody>
                  <a:tcPr marL="9525" marR="9525" marT="9525" marB="0"/>
                </a:tc>
              </a:tr>
            </a:tbl>
          </a:graphicData>
        </a:graphic>
      </p:graphicFrame>
      <p:pic>
        <p:nvPicPr>
          <p:cNvPr id="13" name="Picture 3" descr="Logo CSJ RGB_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851" y="10808"/>
            <a:ext cx="2585846" cy="8533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9" name="1 Gráfico"/>
          <p:cNvGraphicFramePr>
            <a:graphicFrameLocks/>
          </p:cNvGraphicFramePr>
          <p:nvPr>
            <p:extLst>
              <p:ext uri="{D42A27DB-BD31-4B8C-83A1-F6EECF244321}">
                <p14:modId xmlns:p14="http://schemas.microsoft.com/office/powerpoint/2010/main" val="3582236869"/>
              </p:ext>
            </p:extLst>
          </p:nvPr>
        </p:nvGraphicFramePr>
        <p:xfrm>
          <a:off x="154380" y="1092530"/>
          <a:ext cx="7279574" cy="4441371"/>
        </p:xfrm>
        <a:graphic>
          <a:graphicData uri="http://schemas.openxmlformats.org/drawingml/2006/chart">
            <c:chart xmlns:c="http://schemas.openxmlformats.org/drawingml/2006/chart" xmlns:r="http://schemas.openxmlformats.org/officeDocument/2006/relationships" r:id="rId3"/>
          </a:graphicData>
        </a:graphic>
      </p:graphicFrame>
      <p:sp>
        <p:nvSpPr>
          <p:cNvPr id="2" name="Título 1"/>
          <p:cNvSpPr>
            <a:spLocks noGrp="1"/>
          </p:cNvSpPr>
          <p:nvPr>
            <p:ph type="ctrTitle"/>
          </p:nvPr>
        </p:nvSpPr>
        <p:spPr>
          <a:xfrm>
            <a:off x="566976" y="518799"/>
            <a:ext cx="6425724" cy="443101"/>
          </a:xfrm>
        </p:spPr>
        <p:txBody>
          <a:bodyPr>
            <a:normAutofit/>
          </a:bodyPr>
          <a:lstStyle/>
          <a:p>
            <a:r>
              <a:rPr lang="es-CO" sz="1400" dirty="0"/>
              <a:t>Juzgados </a:t>
            </a:r>
            <a:r>
              <a:rPr lang="es-CO" sz="1400" dirty="0" smtClean="0"/>
              <a:t>Penales del Circuito de Neiva</a:t>
            </a:r>
            <a:endParaRPr lang="es-ES" sz="1400" dirty="0"/>
          </a:p>
        </p:txBody>
      </p:sp>
    </p:spTree>
    <p:extLst>
      <p:ext uri="{BB962C8B-B14F-4D97-AF65-F5344CB8AC3E}">
        <p14:creationId xmlns:p14="http://schemas.microsoft.com/office/powerpoint/2010/main" val="71880319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a 5"/>
          <p:cNvGraphicFramePr>
            <a:graphicFrameLocks noGrp="1"/>
          </p:cNvGraphicFramePr>
          <p:nvPr>
            <p:extLst>
              <p:ext uri="{D42A27DB-BD31-4B8C-83A1-F6EECF244321}">
                <p14:modId xmlns:p14="http://schemas.microsoft.com/office/powerpoint/2010/main" val="3989310576"/>
              </p:ext>
            </p:extLst>
          </p:nvPr>
        </p:nvGraphicFramePr>
        <p:xfrm>
          <a:off x="258803" y="5232540"/>
          <a:ext cx="7042068" cy="1009547"/>
        </p:xfrm>
        <a:graphic>
          <a:graphicData uri="http://schemas.openxmlformats.org/drawingml/2006/table">
            <a:tbl>
              <a:tblPr>
                <a:tableStyleId>{5C22544A-7EE6-4342-B048-85BDC9FD1C3A}</a:tableStyleId>
              </a:tblPr>
              <a:tblGrid>
                <a:gridCol w="3111336"/>
                <a:gridCol w="1413164"/>
                <a:gridCol w="1294232"/>
                <a:gridCol w="1223336"/>
              </a:tblGrid>
              <a:tr h="152400">
                <a:tc>
                  <a:txBody>
                    <a:bodyPr/>
                    <a:lstStyle/>
                    <a:p>
                      <a:pPr algn="l" fontAlgn="t"/>
                      <a:endParaRPr lang="es-ES" sz="1100" b="0" i="0" u="none" strike="noStrike" dirty="0">
                        <a:solidFill>
                          <a:srgbClr val="000000"/>
                        </a:solidFill>
                        <a:effectLst/>
                        <a:latin typeface="Calibri" panose="020F0502020204030204" pitchFamily="34" charset="0"/>
                      </a:endParaRPr>
                    </a:p>
                  </a:txBody>
                  <a:tcPr marL="9525" marR="9525" marT="9525" marB="0">
                    <a:solidFill>
                      <a:schemeClr val="bg1"/>
                    </a:solidFill>
                  </a:tcPr>
                </a:tc>
                <a:tc rowSpan="2">
                  <a:txBody>
                    <a:bodyPr/>
                    <a:lstStyle/>
                    <a:p>
                      <a:pPr algn="ctr" fontAlgn="ctr"/>
                      <a:r>
                        <a:rPr lang="es-ES" sz="1100" u="none" strike="noStrike" dirty="0">
                          <a:effectLst/>
                        </a:rPr>
                        <a:t>INGRESO EFECTIVO</a:t>
                      </a:r>
                      <a:endParaRPr lang="es-ES" sz="1100" b="1" i="0" u="none" strike="noStrike" dirty="0">
                        <a:solidFill>
                          <a:srgbClr val="000000"/>
                        </a:solidFill>
                        <a:effectLst/>
                        <a:latin typeface="Calibri" panose="020F0502020204030204" pitchFamily="34" charset="0"/>
                      </a:endParaRPr>
                    </a:p>
                  </a:txBody>
                  <a:tcPr marL="9525" marR="9525" marT="9525" marB="0" anchor="ctr"/>
                </a:tc>
                <a:tc rowSpan="2">
                  <a:txBody>
                    <a:bodyPr/>
                    <a:lstStyle/>
                    <a:p>
                      <a:pPr algn="ctr" fontAlgn="ctr"/>
                      <a:r>
                        <a:rPr lang="es-ES" sz="1100" u="none" strike="noStrike" dirty="0">
                          <a:effectLst/>
                        </a:rPr>
                        <a:t>EGRESO EFECTIVO</a:t>
                      </a:r>
                      <a:endParaRPr lang="es-ES" sz="1100" b="1" i="0" u="none" strike="noStrike" dirty="0">
                        <a:solidFill>
                          <a:srgbClr val="000000"/>
                        </a:solidFill>
                        <a:effectLst/>
                        <a:latin typeface="Calibri" panose="020F0502020204030204" pitchFamily="34" charset="0"/>
                      </a:endParaRPr>
                    </a:p>
                  </a:txBody>
                  <a:tcPr marL="9525" marR="9525" marT="9525" marB="0" anchor="ctr"/>
                </a:tc>
                <a:tc rowSpan="2">
                  <a:txBody>
                    <a:bodyPr/>
                    <a:lstStyle/>
                    <a:p>
                      <a:pPr algn="ctr" fontAlgn="ctr"/>
                      <a:r>
                        <a:rPr lang="es-ES" sz="1100" u="none" strike="noStrike">
                          <a:effectLst/>
                        </a:rPr>
                        <a:t>INVENTARIO FINAL</a:t>
                      </a:r>
                      <a:endParaRPr lang="es-ES" sz="1100" b="1" i="0" u="none" strike="noStrike">
                        <a:solidFill>
                          <a:srgbClr val="000000"/>
                        </a:solidFill>
                        <a:effectLst/>
                        <a:latin typeface="Calibri" panose="020F0502020204030204" pitchFamily="34" charset="0"/>
                      </a:endParaRPr>
                    </a:p>
                  </a:txBody>
                  <a:tcPr marL="9525" marR="9525" marT="9525" marB="0" anchor="ctr"/>
                </a:tc>
              </a:tr>
              <a:tr h="152400">
                <a:tc>
                  <a:txBody>
                    <a:bodyPr/>
                    <a:lstStyle/>
                    <a:p>
                      <a:pPr algn="l" fontAlgn="t"/>
                      <a:endParaRPr lang="es-ES" sz="1100" b="0" i="0" u="none" strike="noStrike" dirty="0">
                        <a:solidFill>
                          <a:srgbClr val="000000"/>
                        </a:solidFill>
                        <a:effectLst/>
                        <a:latin typeface="Calibri" panose="020F0502020204030204" pitchFamily="34" charset="0"/>
                      </a:endParaRPr>
                    </a:p>
                  </a:txBody>
                  <a:tcPr marL="9525" marR="9525" marT="9525" marB="0">
                    <a:solidFill>
                      <a:schemeClr val="bg1"/>
                    </a:solidFill>
                  </a:tcPr>
                </a:tc>
                <a:tc vMerge="1">
                  <a:txBody>
                    <a:bodyPr/>
                    <a:lstStyle/>
                    <a:p>
                      <a:endParaRPr lang="es-ES"/>
                    </a:p>
                  </a:txBody>
                  <a:tcPr/>
                </a:tc>
                <a:tc vMerge="1">
                  <a:txBody>
                    <a:bodyPr/>
                    <a:lstStyle/>
                    <a:p>
                      <a:endParaRPr lang="es-ES"/>
                    </a:p>
                  </a:txBody>
                  <a:tcPr/>
                </a:tc>
                <a:tc vMerge="1">
                  <a:txBody>
                    <a:bodyPr/>
                    <a:lstStyle/>
                    <a:p>
                      <a:endParaRPr lang="es-ES"/>
                    </a:p>
                  </a:txBody>
                  <a:tcPr/>
                </a:tc>
              </a:tr>
              <a:tr h="152400">
                <a:tc>
                  <a:txBody>
                    <a:bodyPr/>
                    <a:lstStyle/>
                    <a:p>
                      <a:pPr algn="l" fontAlgn="ctr"/>
                      <a:r>
                        <a:rPr lang="es-ES" sz="1100" u="none" strike="noStrike" dirty="0">
                          <a:effectLst/>
                        </a:rPr>
                        <a:t>Distrito Judicial del Huila</a:t>
                      </a:r>
                      <a:endParaRPr lang="es-ES" sz="11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s-ES" sz="1200" b="0" i="0" u="none" strike="noStrike">
                          <a:solidFill>
                            <a:srgbClr val="000000"/>
                          </a:solidFill>
                          <a:effectLst/>
                          <a:latin typeface="Calibri" panose="020F0502020204030204" pitchFamily="34" charset="0"/>
                        </a:rPr>
                        <a:t>485</a:t>
                      </a:r>
                    </a:p>
                  </a:txBody>
                  <a:tcPr marL="9525" marR="9525" marT="9525" marB="0" anchor="ctr"/>
                </a:tc>
                <a:tc>
                  <a:txBody>
                    <a:bodyPr/>
                    <a:lstStyle/>
                    <a:p>
                      <a:pPr algn="ctr" fontAlgn="ctr"/>
                      <a:r>
                        <a:rPr lang="es-ES" sz="1200" b="0" i="0" u="none" strike="noStrike">
                          <a:solidFill>
                            <a:srgbClr val="000000"/>
                          </a:solidFill>
                          <a:effectLst/>
                          <a:latin typeface="Calibri" panose="020F0502020204030204" pitchFamily="34" charset="0"/>
                        </a:rPr>
                        <a:t>496</a:t>
                      </a:r>
                    </a:p>
                  </a:txBody>
                  <a:tcPr marL="9525" marR="9525" marT="9525" marB="0" anchor="ctr"/>
                </a:tc>
                <a:tc>
                  <a:txBody>
                    <a:bodyPr/>
                    <a:lstStyle/>
                    <a:p>
                      <a:pPr algn="ctr" fontAlgn="ctr"/>
                      <a:r>
                        <a:rPr lang="es-ES" sz="1200" b="0" i="0" u="none" strike="noStrike">
                          <a:solidFill>
                            <a:srgbClr val="000000"/>
                          </a:solidFill>
                          <a:effectLst/>
                          <a:latin typeface="Calibri" panose="020F0502020204030204" pitchFamily="34" charset="0"/>
                        </a:rPr>
                        <a:t>434</a:t>
                      </a:r>
                    </a:p>
                  </a:txBody>
                  <a:tcPr marL="9525" marR="9525" marT="9525" marB="0" anchor="ctr"/>
                </a:tc>
              </a:tr>
              <a:tr h="270407">
                <a:tc>
                  <a:txBody>
                    <a:bodyPr/>
                    <a:lstStyle/>
                    <a:p>
                      <a:pPr algn="l" fontAlgn="ctr"/>
                      <a:r>
                        <a:rPr lang="es-CO" sz="1100" u="none" strike="noStrike" dirty="0">
                          <a:effectLst/>
                        </a:rPr>
                        <a:t>Promedio Nacional SIN Cundinamarca y Antioquia</a:t>
                      </a:r>
                      <a:endParaRPr lang="es-CO" sz="11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s-ES" sz="1200" b="0" i="0" u="none" strike="noStrike">
                          <a:solidFill>
                            <a:srgbClr val="000000"/>
                          </a:solidFill>
                          <a:effectLst/>
                          <a:latin typeface="Calibri" panose="020F0502020204030204" pitchFamily="34" charset="0"/>
                        </a:rPr>
                        <a:t>495</a:t>
                      </a:r>
                    </a:p>
                  </a:txBody>
                  <a:tcPr marL="9525" marR="9525" marT="9525" marB="0" anchor="ctr"/>
                </a:tc>
                <a:tc>
                  <a:txBody>
                    <a:bodyPr/>
                    <a:lstStyle/>
                    <a:p>
                      <a:pPr algn="ctr" fontAlgn="ctr"/>
                      <a:r>
                        <a:rPr lang="es-ES" sz="1200" b="0" i="0" u="none" strike="noStrike">
                          <a:solidFill>
                            <a:srgbClr val="000000"/>
                          </a:solidFill>
                          <a:effectLst/>
                          <a:latin typeface="Calibri" panose="020F0502020204030204" pitchFamily="34" charset="0"/>
                        </a:rPr>
                        <a:t>460</a:t>
                      </a:r>
                    </a:p>
                  </a:txBody>
                  <a:tcPr marL="9525" marR="9525" marT="9525" marB="0" anchor="ctr"/>
                </a:tc>
                <a:tc>
                  <a:txBody>
                    <a:bodyPr/>
                    <a:lstStyle/>
                    <a:p>
                      <a:pPr algn="ctr" fontAlgn="ctr"/>
                      <a:r>
                        <a:rPr lang="es-ES" sz="1200" b="0" i="0" u="none" strike="noStrike">
                          <a:solidFill>
                            <a:srgbClr val="000000"/>
                          </a:solidFill>
                          <a:effectLst/>
                          <a:latin typeface="Calibri" panose="020F0502020204030204" pitchFamily="34" charset="0"/>
                        </a:rPr>
                        <a:t>341</a:t>
                      </a:r>
                    </a:p>
                  </a:txBody>
                  <a:tcPr marL="9525" marR="9525" marT="9525" marB="0" anchor="ctr"/>
                </a:tc>
              </a:tr>
              <a:tr h="152400">
                <a:tc>
                  <a:txBody>
                    <a:bodyPr/>
                    <a:lstStyle/>
                    <a:p>
                      <a:pPr algn="ctr" fontAlgn="b"/>
                      <a:endParaRPr lang="es-ES"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s-ES" sz="1200" b="0" i="0" u="none" strike="noStrike">
                          <a:solidFill>
                            <a:srgbClr val="000000"/>
                          </a:solidFill>
                          <a:effectLst/>
                          <a:latin typeface="Calibri" panose="020F0502020204030204" pitchFamily="34" charset="0"/>
                        </a:rPr>
                        <a:t>98%</a:t>
                      </a:r>
                    </a:p>
                  </a:txBody>
                  <a:tcPr marL="9525" marR="9525" marT="9525" marB="0" anchor="b"/>
                </a:tc>
                <a:tc>
                  <a:txBody>
                    <a:bodyPr/>
                    <a:lstStyle/>
                    <a:p>
                      <a:pPr algn="ctr" fontAlgn="b"/>
                      <a:r>
                        <a:rPr lang="es-ES" sz="1200" b="0" i="0" u="none" strike="noStrike" dirty="0">
                          <a:solidFill>
                            <a:srgbClr val="000000"/>
                          </a:solidFill>
                          <a:effectLst/>
                          <a:latin typeface="Calibri" panose="020F0502020204030204" pitchFamily="34" charset="0"/>
                        </a:rPr>
                        <a:t>108%</a:t>
                      </a:r>
                    </a:p>
                  </a:txBody>
                  <a:tcPr marL="9525" marR="9525" marT="9525" marB="0" anchor="b"/>
                </a:tc>
                <a:tc>
                  <a:txBody>
                    <a:bodyPr/>
                    <a:lstStyle/>
                    <a:p>
                      <a:pPr algn="ctr" fontAlgn="b"/>
                      <a:r>
                        <a:rPr lang="es-ES" sz="1200" b="0" i="0" u="none" strike="noStrike" dirty="0">
                          <a:solidFill>
                            <a:srgbClr val="000000"/>
                          </a:solidFill>
                          <a:effectLst/>
                          <a:latin typeface="Calibri" panose="020F0502020204030204" pitchFamily="34" charset="0"/>
                        </a:rPr>
                        <a:t>127%</a:t>
                      </a:r>
                    </a:p>
                  </a:txBody>
                  <a:tcPr marL="9525" marR="9525" marT="9525" marB="0" anchor="b"/>
                </a:tc>
              </a:tr>
            </a:tbl>
          </a:graphicData>
        </a:graphic>
      </p:graphicFrame>
      <p:sp>
        <p:nvSpPr>
          <p:cNvPr id="11" name="Rectángulo 10"/>
          <p:cNvSpPr/>
          <p:nvPr/>
        </p:nvSpPr>
        <p:spPr>
          <a:xfrm>
            <a:off x="175677" y="7666901"/>
            <a:ext cx="7042067" cy="646331"/>
          </a:xfrm>
          <a:prstGeom prst="rect">
            <a:avLst/>
          </a:prstGeom>
        </p:spPr>
        <p:txBody>
          <a:bodyPr wrap="square">
            <a:spAutoFit/>
          </a:bodyPr>
          <a:lstStyle/>
          <a:p>
            <a:pPr algn="just"/>
            <a:r>
              <a:rPr lang="es-CO" sz="1200" b="1" i="0" u="none" strike="noStrike" dirty="0" smtClean="0">
                <a:solidFill>
                  <a:srgbClr val="000000"/>
                </a:solidFill>
                <a:effectLst/>
                <a:latin typeface="Calibri" panose="020F0502020204030204" pitchFamily="34" charset="0"/>
              </a:rPr>
              <a:t>Diagnóstico.</a:t>
            </a:r>
            <a:r>
              <a:rPr lang="es-CO" sz="1200" dirty="0" smtClean="0"/>
              <a:t> </a:t>
            </a:r>
            <a:r>
              <a:rPr lang="es-CO" sz="1200" dirty="0"/>
              <a:t>El egreso es ligeramente superior al promedio nacional (8%). </a:t>
            </a:r>
            <a:endParaRPr lang="es-CO" sz="1200" dirty="0" smtClean="0"/>
          </a:p>
          <a:p>
            <a:pPr algn="just"/>
            <a:r>
              <a:rPr lang="es-CO" sz="1200" dirty="0" smtClean="0"/>
              <a:t>El </a:t>
            </a:r>
            <a:r>
              <a:rPr lang="es-CO" sz="1200" dirty="0"/>
              <a:t>inventario es </a:t>
            </a:r>
            <a:r>
              <a:rPr lang="es-CO" sz="1200" dirty="0" smtClean="0"/>
              <a:t>más </a:t>
            </a:r>
            <a:r>
              <a:rPr lang="es-CO" sz="1200" dirty="0"/>
              <a:t>alto que el promedio </a:t>
            </a:r>
            <a:r>
              <a:rPr lang="es-CO" sz="1200" dirty="0" smtClean="0"/>
              <a:t>nacional (27%), </a:t>
            </a:r>
            <a:r>
              <a:rPr lang="es-CO" sz="1200" dirty="0"/>
              <a:t>pero si </a:t>
            </a:r>
            <a:r>
              <a:rPr lang="es-CO" sz="1200" dirty="0" smtClean="0"/>
              <a:t>continúan </a:t>
            </a:r>
            <a:r>
              <a:rPr lang="es-CO" sz="1200" dirty="0"/>
              <a:t>con la tendencia de </a:t>
            </a:r>
            <a:r>
              <a:rPr lang="es-CO" sz="1200" dirty="0" smtClean="0"/>
              <a:t>rendimiento, </a:t>
            </a:r>
            <a:r>
              <a:rPr lang="es-CO" sz="1200" dirty="0"/>
              <a:t>en pocos años pueden equilibrar su carga con el promedio nacional.</a:t>
            </a:r>
            <a:r>
              <a:rPr lang="es-CO" sz="1200" dirty="0" smtClean="0"/>
              <a:t> </a:t>
            </a:r>
          </a:p>
        </p:txBody>
      </p:sp>
      <p:graphicFrame>
        <p:nvGraphicFramePr>
          <p:cNvPr id="12" name="Tabla 11"/>
          <p:cNvGraphicFramePr>
            <a:graphicFrameLocks noGrp="1"/>
          </p:cNvGraphicFramePr>
          <p:nvPr>
            <p:extLst>
              <p:ext uri="{D42A27DB-BD31-4B8C-83A1-F6EECF244321}">
                <p14:modId xmlns:p14="http://schemas.microsoft.com/office/powerpoint/2010/main" val="745315201"/>
              </p:ext>
            </p:extLst>
          </p:nvPr>
        </p:nvGraphicFramePr>
        <p:xfrm>
          <a:off x="258804" y="6341424"/>
          <a:ext cx="7042067" cy="1177639"/>
        </p:xfrm>
        <a:graphic>
          <a:graphicData uri="http://schemas.openxmlformats.org/drawingml/2006/table">
            <a:tbl>
              <a:tblPr>
                <a:tableStyleId>{5C22544A-7EE6-4342-B048-85BDC9FD1C3A}</a:tableStyleId>
              </a:tblPr>
              <a:tblGrid>
                <a:gridCol w="952600"/>
                <a:gridCol w="6089467"/>
              </a:tblGrid>
              <a:tr h="522514">
                <a:tc>
                  <a:txBody>
                    <a:bodyPr/>
                    <a:lstStyle/>
                    <a:p>
                      <a:pPr algn="l" fontAlgn="t"/>
                      <a:r>
                        <a:rPr lang="es-ES" sz="1200" u="none" strike="noStrike" dirty="0">
                          <a:effectLst/>
                        </a:rPr>
                        <a:t>Demanda</a:t>
                      </a:r>
                      <a:endParaRPr lang="es-ES" sz="1200" b="1" i="0" u="none" strike="noStrike" dirty="0">
                        <a:solidFill>
                          <a:srgbClr val="000000"/>
                        </a:solidFill>
                        <a:effectLst/>
                        <a:latin typeface="Calibri" panose="020F0502020204030204" pitchFamily="34" charset="0"/>
                      </a:endParaRPr>
                    </a:p>
                  </a:txBody>
                  <a:tcPr marL="6784" marR="6784" marT="6784" marB="0"/>
                </a:tc>
                <a:tc>
                  <a:txBody>
                    <a:bodyPr/>
                    <a:lstStyle/>
                    <a:p>
                      <a:pPr algn="l" fontAlgn="t"/>
                      <a:r>
                        <a:rPr lang="es-CO" sz="1200" b="0" i="0" u="none" strike="noStrike" dirty="0">
                          <a:solidFill>
                            <a:srgbClr val="000000"/>
                          </a:solidFill>
                          <a:effectLst/>
                          <a:latin typeface="Calibri" panose="020F0502020204030204" pitchFamily="34" charset="0"/>
                        </a:rPr>
                        <a:t>El ingreso promedio por despacho es de 485 procesos, de los cuales, 201 procesos (41%) corresponden a acciones de tutela. La demanda agregada se mantuvo casi igual (97%). </a:t>
                      </a:r>
                    </a:p>
                  </a:txBody>
                  <a:tcPr marL="9525" marR="9525" marT="9525" marB="0"/>
                </a:tc>
              </a:tr>
              <a:tr h="415636">
                <a:tc>
                  <a:txBody>
                    <a:bodyPr/>
                    <a:lstStyle/>
                    <a:p>
                      <a:pPr algn="l" fontAlgn="t"/>
                      <a:r>
                        <a:rPr lang="es-ES" sz="1200" u="none" strike="noStrike">
                          <a:effectLst/>
                        </a:rPr>
                        <a:t>Oferta</a:t>
                      </a:r>
                      <a:endParaRPr lang="es-ES" sz="1200" b="1" i="0" u="none" strike="noStrike">
                        <a:solidFill>
                          <a:srgbClr val="000000"/>
                        </a:solidFill>
                        <a:effectLst/>
                        <a:latin typeface="Calibri" panose="020F0502020204030204" pitchFamily="34" charset="0"/>
                      </a:endParaRPr>
                    </a:p>
                  </a:txBody>
                  <a:tcPr marL="6784" marR="6784" marT="6784" marB="0"/>
                </a:tc>
                <a:tc>
                  <a:txBody>
                    <a:bodyPr/>
                    <a:lstStyle/>
                    <a:p>
                      <a:pPr algn="l" fontAlgn="t"/>
                      <a:r>
                        <a:rPr lang="es-CO" sz="1200" b="0" i="0" u="none" strike="noStrike">
                          <a:solidFill>
                            <a:srgbClr val="000000"/>
                          </a:solidFill>
                          <a:effectLst/>
                          <a:latin typeface="Calibri" panose="020F0502020204030204" pitchFamily="34" charset="0"/>
                        </a:rPr>
                        <a:t>Los egresos aumentaron 16%, pasando de 427 procesos a 496 procesos, incluyendo las acciones de tutela, con un índice de evacuación del 102%.</a:t>
                      </a:r>
                    </a:p>
                  </a:txBody>
                  <a:tcPr marL="9525" marR="9525" marT="9525" marB="0"/>
                </a:tc>
              </a:tr>
              <a:tr h="239489">
                <a:tc>
                  <a:txBody>
                    <a:bodyPr/>
                    <a:lstStyle/>
                    <a:p>
                      <a:pPr algn="l" fontAlgn="t"/>
                      <a:r>
                        <a:rPr lang="es-ES" sz="1200" u="none" strike="noStrike" dirty="0">
                          <a:effectLst/>
                        </a:rPr>
                        <a:t>Inventario</a:t>
                      </a:r>
                      <a:endParaRPr lang="es-ES" sz="1200" b="1" i="0" u="none" strike="noStrike" dirty="0">
                        <a:solidFill>
                          <a:srgbClr val="000000"/>
                        </a:solidFill>
                        <a:effectLst/>
                        <a:latin typeface="Calibri" panose="020F0502020204030204" pitchFamily="34" charset="0"/>
                      </a:endParaRPr>
                    </a:p>
                  </a:txBody>
                  <a:tcPr marL="6784" marR="6784" marT="6784" marB="0"/>
                </a:tc>
                <a:tc>
                  <a:txBody>
                    <a:bodyPr/>
                    <a:lstStyle/>
                    <a:p>
                      <a:pPr algn="l" fontAlgn="t"/>
                      <a:r>
                        <a:rPr lang="es-CO" sz="1200" b="0" i="0" u="none" strike="noStrike" dirty="0">
                          <a:solidFill>
                            <a:srgbClr val="000000"/>
                          </a:solidFill>
                          <a:effectLst/>
                          <a:latin typeface="Calibri" panose="020F0502020204030204" pitchFamily="34" charset="0"/>
                        </a:rPr>
                        <a:t>El inventario total se redujo 5%, con un promedio cercano a 434 procesos por despacho.</a:t>
                      </a:r>
                    </a:p>
                  </a:txBody>
                  <a:tcPr marL="9525" marR="9525" marT="9525" marB="0"/>
                </a:tc>
              </a:tr>
            </a:tbl>
          </a:graphicData>
        </a:graphic>
      </p:graphicFrame>
      <p:pic>
        <p:nvPicPr>
          <p:cNvPr id="13" name="Picture 3" descr="Logo CSJ RGB_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851" y="10808"/>
            <a:ext cx="2585846" cy="8533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ítulo 1"/>
          <p:cNvSpPr>
            <a:spLocks noGrp="1"/>
          </p:cNvSpPr>
          <p:nvPr>
            <p:ph type="ctrTitle"/>
          </p:nvPr>
        </p:nvSpPr>
        <p:spPr>
          <a:xfrm>
            <a:off x="566976" y="518799"/>
            <a:ext cx="6425724" cy="443101"/>
          </a:xfrm>
        </p:spPr>
        <p:txBody>
          <a:bodyPr>
            <a:normAutofit fontScale="90000"/>
          </a:bodyPr>
          <a:lstStyle/>
          <a:p>
            <a:r>
              <a:rPr lang="es-CO" sz="1400" dirty="0"/>
              <a:t>Juzgados </a:t>
            </a:r>
            <a:r>
              <a:rPr lang="es-CO" sz="1400" dirty="0" smtClean="0"/>
              <a:t>Penales Municipales </a:t>
            </a:r>
            <a:br>
              <a:rPr lang="es-CO" sz="1400" dirty="0" smtClean="0"/>
            </a:br>
            <a:r>
              <a:rPr lang="es-CO" sz="1400" dirty="0" smtClean="0"/>
              <a:t>de Conocimiento de Neiva</a:t>
            </a:r>
            <a:endParaRPr lang="es-ES" sz="1400" dirty="0"/>
          </a:p>
        </p:txBody>
      </p:sp>
      <p:graphicFrame>
        <p:nvGraphicFramePr>
          <p:cNvPr id="8" name="Gráfico 7"/>
          <p:cNvGraphicFramePr>
            <a:graphicFrameLocks/>
          </p:cNvGraphicFramePr>
          <p:nvPr>
            <p:extLst>
              <p:ext uri="{D42A27DB-BD31-4B8C-83A1-F6EECF244321}">
                <p14:modId xmlns:p14="http://schemas.microsoft.com/office/powerpoint/2010/main" val="978399861"/>
              </p:ext>
            </p:extLst>
          </p:nvPr>
        </p:nvGraphicFramePr>
        <p:xfrm>
          <a:off x="0" y="961900"/>
          <a:ext cx="7524000" cy="41910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80268341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a 5"/>
          <p:cNvGraphicFramePr>
            <a:graphicFrameLocks noGrp="1"/>
          </p:cNvGraphicFramePr>
          <p:nvPr>
            <p:extLst>
              <p:ext uri="{D42A27DB-BD31-4B8C-83A1-F6EECF244321}">
                <p14:modId xmlns:p14="http://schemas.microsoft.com/office/powerpoint/2010/main" val="3124178351"/>
              </p:ext>
            </p:extLst>
          </p:nvPr>
        </p:nvGraphicFramePr>
        <p:xfrm>
          <a:off x="258803" y="5588800"/>
          <a:ext cx="7042068" cy="1009547"/>
        </p:xfrm>
        <a:graphic>
          <a:graphicData uri="http://schemas.openxmlformats.org/drawingml/2006/table">
            <a:tbl>
              <a:tblPr>
                <a:tableStyleId>{5C22544A-7EE6-4342-B048-85BDC9FD1C3A}</a:tableStyleId>
              </a:tblPr>
              <a:tblGrid>
                <a:gridCol w="3111336"/>
                <a:gridCol w="1413164"/>
                <a:gridCol w="1294232"/>
                <a:gridCol w="1223336"/>
              </a:tblGrid>
              <a:tr h="152400">
                <a:tc>
                  <a:txBody>
                    <a:bodyPr/>
                    <a:lstStyle/>
                    <a:p>
                      <a:pPr algn="l" fontAlgn="t"/>
                      <a:endParaRPr lang="es-ES" sz="1100" b="0" i="0" u="none" strike="noStrike" dirty="0">
                        <a:solidFill>
                          <a:srgbClr val="000000"/>
                        </a:solidFill>
                        <a:effectLst/>
                        <a:latin typeface="Calibri" panose="020F0502020204030204" pitchFamily="34" charset="0"/>
                      </a:endParaRPr>
                    </a:p>
                  </a:txBody>
                  <a:tcPr marL="9525" marR="9525" marT="9525" marB="0">
                    <a:solidFill>
                      <a:schemeClr val="bg1"/>
                    </a:solidFill>
                  </a:tcPr>
                </a:tc>
                <a:tc rowSpan="2">
                  <a:txBody>
                    <a:bodyPr/>
                    <a:lstStyle/>
                    <a:p>
                      <a:pPr algn="ctr" fontAlgn="ctr"/>
                      <a:r>
                        <a:rPr lang="es-ES" sz="1100" u="none" strike="noStrike" dirty="0">
                          <a:effectLst/>
                        </a:rPr>
                        <a:t>INGRESO EFECTIVO</a:t>
                      </a:r>
                      <a:endParaRPr lang="es-ES" sz="1100" b="1" i="0" u="none" strike="noStrike" dirty="0">
                        <a:solidFill>
                          <a:srgbClr val="000000"/>
                        </a:solidFill>
                        <a:effectLst/>
                        <a:latin typeface="Calibri" panose="020F0502020204030204" pitchFamily="34" charset="0"/>
                      </a:endParaRPr>
                    </a:p>
                  </a:txBody>
                  <a:tcPr marL="9525" marR="9525" marT="9525" marB="0" anchor="ctr"/>
                </a:tc>
                <a:tc rowSpan="2">
                  <a:txBody>
                    <a:bodyPr/>
                    <a:lstStyle/>
                    <a:p>
                      <a:pPr algn="ctr" fontAlgn="ctr"/>
                      <a:r>
                        <a:rPr lang="es-ES" sz="1100" u="none" strike="noStrike" dirty="0">
                          <a:effectLst/>
                        </a:rPr>
                        <a:t>EGRESO EFECTIVO</a:t>
                      </a:r>
                      <a:endParaRPr lang="es-ES" sz="1100" b="1" i="0" u="none" strike="noStrike" dirty="0">
                        <a:solidFill>
                          <a:srgbClr val="000000"/>
                        </a:solidFill>
                        <a:effectLst/>
                        <a:latin typeface="Calibri" panose="020F0502020204030204" pitchFamily="34" charset="0"/>
                      </a:endParaRPr>
                    </a:p>
                  </a:txBody>
                  <a:tcPr marL="9525" marR="9525" marT="9525" marB="0" anchor="ctr"/>
                </a:tc>
                <a:tc rowSpan="2">
                  <a:txBody>
                    <a:bodyPr/>
                    <a:lstStyle/>
                    <a:p>
                      <a:pPr algn="ctr" fontAlgn="ctr"/>
                      <a:r>
                        <a:rPr lang="es-ES" sz="1100" u="none" strike="noStrike">
                          <a:effectLst/>
                        </a:rPr>
                        <a:t>INVENTARIO FINAL</a:t>
                      </a:r>
                      <a:endParaRPr lang="es-ES" sz="1100" b="1" i="0" u="none" strike="noStrike">
                        <a:solidFill>
                          <a:srgbClr val="000000"/>
                        </a:solidFill>
                        <a:effectLst/>
                        <a:latin typeface="Calibri" panose="020F0502020204030204" pitchFamily="34" charset="0"/>
                      </a:endParaRPr>
                    </a:p>
                  </a:txBody>
                  <a:tcPr marL="9525" marR="9525" marT="9525" marB="0" anchor="ctr"/>
                </a:tc>
              </a:tr>
              <a:tr h="152400">
                <a:tc>
                  <a:txBody>
                    <a:bodyPr/>
                    <a:lstStyle/>
                    <a:p>
                      <a:pPr algn="l" fontAlgn="t"/>
                      <a:endParaRPr lang="es-ES" sz="1100" b="0" i="0" u="none" strike="noStrike" dirty="0">
                        <a:solidFill>
                          <a:srgbClr val="000000"/>
                        </a:solidFill>
                        <a:effectLst/>
                        <a:latin typeface="Calibri" panose="020F0502020204030204" pitchFamily="34" charset="0"/>
                      </a:endParaRPr>
                    </a:p>
                  </a:txBody>
                  <a:tcPr marL="9525" marR="9525" marT="9525" marB="0">
                    <a:solidFill>
                      <a:schemeClr val="bg1"/>
                    </a:solidFill>
                  </a:tcPr>
                </a:tc>
                <a:tc vMerge="1">
                  <a:txBody>
                    <a:bodyPr/>
                    <a:lstStyle/>
                    <a:p>
                      <a:endParaRPr lang="es-ES"/>
                    </a:p>
                  </a:txBody>
                  <a:tcPr/>
                </a:tc>
                <a:tc vMerge="1">
                  <a:txBody>
                    <a:bodyPr/>
                    <a:lstStyle/>
                    <a:p>
                      <a:endParaRPr lang="es-ES"/>
                    </a:p>
                  </a:txBody>
                  <a:tcPr/>
                </a:tc>
                <a:tc vMerge="1">
                  <a:txBody>
                    <a:bodyPr/>
                    <a:lstStyle/>
                    <a:p>
                      <a:endParaRPr lang="es-ES"/>
                    </a:p>
                  </a:txBody>
                  <a:tcPr/>
                </a:tc>
              </a:tr>
              <a:tr h="152400">
                <a:tc>
                  <a:txBody>
                    <a:bodyPr/>
                    <a:lstStyle/>
                    <a:p>
                      <a:pPr algn="l" fontAlgn="ctr"/>
                      <a:r>
                        <a:rPr lang="es-ES" sz="1100" u="none" strike="noStrike" dirty="0">
                          <a:effectLst/>
                        </a:rPr>
                        <a:t>Distrito Judicial del Huila</a:t>
                      </a:r>
                      <a:endParaRPr lang="es-ES" sz="11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s-ES" sz="1200" b="0" i="0" u="none" strike="noStrike" dirty="0">
                          <a:solidFill>
                            <a:srgbClr val="000000"/>
                          </a:solidFill>
                          <a:effectLst/>
                          <a:latin typeface="Calibri" panose="020F0502020204030204" pitchFamily="34" charset="0"/>
                        </a:rPr>
                        <a:t>1722</a:t>
                      </a:r>
                    </a:p>
                  </a:txBody>
                  <a:tcPr marL="9525" marR="9525" marT="9525" marB="0" anchor="ctr"/>
                </a:tc>
                <a:tc>
                  <a:txBody>
                    <a:bodyPr/>
                    <a:lstStyle/>
                    <a:p>
                      <a:pPr algn="ctr" fontAlgn="ctr"/>
                      <a:r>
                        <a:rPr lang="es-ES" sz="1200" b="0" i="0" u="none" strike="noStrike">
                          <a:solidFill>
                            <a:srgbClr val="000000"/>
                          </a:solidFill>
                          <a:effectLst/>
                          <a:latin typeface="Calibri" panose="020F0502020204030204" pitchFamily="34" charset="0"/>
                        </a:rPr>
                        <a:t>1538</a:t>
                      </a:r>
                    </a:p>
                  </a:txBody>
                  <a:tcPr marL="9525" marR="9525" marT="9525" marB="0" anchor="ctr"/>
                </a:tc>
                <a:tc>
                  <a:txBody>
                    <a:bodyPr/>
                    <a:lstStyle/>
                    <a:p>
                      <a:pPr algn="ctr" fontAlgn="ctr"/>
                      <a:r>
                        <a:rPr lang="es-ES" sz="1200" b="0" i="0" u="none" strike="noStrike">
                          <a:solidFill>
                            <a:srgbClr val="000000"/>
                          </a:solidFill>
                          <a:effectLst/>
                          <a:latin typeface="Calibri" panose="020F0502020204030204" pitchFamily="34" charset="0"/>
                        </a:rPr>
                        <a:t>3</a:t>
                      </a:r>
                    </a:p>
                  </a:txBody>
                  <a:tcPr marL="9525" marR="9525" marT="9525" marB="0" anchor="ctr"/>
                </a:tc>
              </a:tr>
              <a:tr h="270407">
                <a:tc>
                  <a:txBody>
                    <a:bodyPr/>
                    <a:lstStyle/>
                    <a:p>
                      <a:pPr algn="l" fontAlgn="ctr"/>
                      <a:r>
                        <a:rPr lang="es-CO" sz="1100" u="none" strike="noStrike" dirty="0">
                          <a:effectLst/>
                        </a:rPr>
                        <a:t>Promedio Nacional SIN Cundinamarca y Antioquia</a:t>
                      </a:r>
                      <a:endParaRPr lang="es-CO" sz="11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s-ES" sz="1200" b="0" i="0" u="none" strike="noStrike">
                          <a:solidFill>
                            <a:srgbClr val="000000"/>
                          </a:solidFill>
                          <a:effectLst/>
                          <a:latin typeface="Calibri" panose="020F0502020204030204" pitchFamily="34" charset="0"/>
                        </a:rPr>
                        <a:t>1036</a:t>
                      </a:r>
                    </a:p>
                  </a:txBody>
                  <a:tcPr marL="9525" marR="9525" marT="9525" marB="0" anchor="ctr"/>
                </a:tc>
                <a:tc>
                  <a:txBody>
                    <a:bodyPr/>
                    <a:lstStyle/>
                    <a:p>
                      <a:pPr algn="ctr" fontAlgn="ctr"/>
                      <a:r>
                        <a:rPr lang="es-ES" sz="1200" b="0" i="0" u="none" strike="noStrike">
                          <a:solidFill>
                            <a:srgbClr val="000000"/>
                          </a:solidFill>
                          <a:effectLst/>
                          <a:latin typeface="Calibri" panose="020F0502020204030204" pitchFamily="34" charset="0"/>
                        </a:rPr>
                        <a:t>945</a:t>
                      </a:r>
                    </a:p>
                  </a:txBody>
                  <a:tcPr marL="9525" marR="9525" marT="9525" marB="0" anchor="ctr"/>
                </a:tc>
                <a:tc>
                  <a:txBody>
                    <a:bodyPr/>
                    <a:lstStyle/>
                    <a:p>
                      <a:pPr algn="ctr" fontAlgn="ctr"/>
                      <a:r>
                        <a:rPr lang="es-ES" sz="1200" b="0" i="0" u="none" strike="noStrike">
                          <a:solidFill>
                            <a:srgbClr val="000000"/>
                          </a:solidFill>
                          <a:effectLst/>
                          <a:latin typeface="Calibri" panose="020F0502020204030204" pitchFamily="34" charset="0"/>
                        </a:rPr>
                        <a:t>7</a:t>
                      </a:r>
                    </a:p>
                  </a:txBody>
                  <a:tcPr marL="9525" marR="9525" marT="9525" marB="0" anchor="ctr"/>
                </a:tc>
              </a:tr>
              <a:tr h="152400">
                <a:tc>
                  <a:txBody>
                    <a:bodyPr/>
                    <a:lstStyle/>
                    <a:p>
                      <a:pPr algn="ctr" fontAlgn="b"/>
                      <a:endParaRPr lang="es-ES"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ctr"/>
                      <a:r>
                        <a:rPr lang="es-ES" sz="1200" b="0" i="0" u="none" strike="noStrike" dirty="0" smtClean="0">
                          <a:solidFill>
                            <a:srgbClr val="000000"/>
                          </a:solidFill>
                          <a:effectLst/>
                          <a:latin typeface="Calibri" panose="020F0502020204030204" pitchFamily="34" charset="0"/>
                        </a:rPr>
                        <a:t>166%</a:t>
                      </a:r>
                      <a:endParaRPr lang="es-ES" sz="12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s-ES" sz="1200" b="0" i="0" u="none" strike="noStrike" dirty="0" smtClean="0">
                          <a:solidFill>
                            <a:srgbClr val="000000"/>
                          </a:solidFill>
                          <a:effectLst/>
                          <a:latin typeface="Calibri" panose="020F0502020204030204" pitchFamily="34" charset="0"/>
                        </a:rPr>
                        <a:t>163%</a:t>
                      </a:r>
                      <a:endParaRPr lang="es-ES" sz="12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s-ES" sz="1200" b="0" i="0" u="none" strike="noStrike" dirty="0" smtClean="0">
                          <a:solidFill>
                            <a:srgbClr val="000000"/>
                          </a:solidFill>
                          <a:effectLst/>
                          <a:latin typeface="Calibri" panose="020F0502020204030204" pitchFamily="34" charset="0"/>
                        </a:rPr>
                        <a:t>43%</a:t>
                      </a:r>
                      <a:endParaRPr lang="es-ES" sz="1200" b="0" i="0" u="none" strike="noStrike" dirty="0">
                        <a:solidFill>
                          <a:srgbClr val="000000"/>
                        </a:solidFill>
                        <a:effectLst/>
                        <a:latin typeface="Calibri" panose="020F0502020204030204" pitchFamily="34" charset="0"/>
                      </a:endParaRPr>
                    </a:p>
                  </a:txBody>
                  <a:tcPr marL="9525" marR="9525" marT="9525" marB="0" anchor="ctr"/>
                </a:tc>
              </a:tr>
            </a:tbl>
          </a:graphicData>
        </a:graphic>
      </p:graphicFrame>
      <p:sp>
        <p:nvSpPr>
          <p:cNvPr id="11" name="Rectángulo 10"/>
          <p:cNvSpPr/>
          <p:nvPr/>
        </p:nvSpPr>
        <p:spPr>
          <a:xfrm>
            <a:off x="187554" y="7951903"/>
            <a:ext cx="7042067" cy="1015663"/>
          </a:xfrm>
          <a:prstGeom prst="rect">
            <a:avLst/>
          </a:prstGeom>
        </p:spPr>
        <p:txBody>
          <a:bodyPr wrap="square">
            <a:spAutoFit/>
          </a:bodyPr>
          <a:lstStyle/>
          <a:p>
            <a:pPr algn="just"/>
            <a:r>
              <a:rPr lang="es-CO" sz="1200" b="1" i="0" u="none" strike="noStrike" dirty="0" smtClean="0">
                <a:solidFill>
                  <a:srgbClr val="000000"/>
                </a:solidFill>
                <a:effectLst/>
                <a:latin typeface="Calibri" panose="020F0502020204030204" pitchFamily="34" charset="0"/>
              </a:rPr>
              <a:t>Diagnóstico.</a:t>
            </a:r>
            <a:r>
              <a:rPr lang="es-CO" sz="1200" dirty="0" smtClean="0"/>
              <a:t> Los </a:t>
            </a:r>
            <a:r>
              <a:rPr lang="es-CO" sz="1200" dirty="0"/>
              <a:t>juzgados de Neiva tienen una carga laboral muy alta, superior </a:t>
            </a:r>
            <a:r>
              <a:rPr lang="es-CO" sz="1200" dirty="0" smtClean="0"/>
              <a:t>en </a:t>
            </a:r>
            <a:r>
              <a:rPr lang="es-CO" sz="1200" dirty="0"/>
              <a:t>60% a la media nacional. Su rendimiento también está muy por encima del promedio (62%). Se requieren medidas de apoyo para la subespecialidad, como el reforzamiento del centro de servicios, mediante la creación del cargo de coordinador (secretario o profesional universitario grado 16) , además de </a:t>
            </a:r>
            <a:r>
              <a:rPr lang="es-CO" sz="1200" dirty="0" smtClean="0"/>
              <a:t>1 </a:t>
            </a:r>
            <a:r>
              <a:rPr lang="es-CO" sz="1200" dirty="0"/>
              <a:t>técnico en sistemas, </a:t>
            </a:r>
            <a:r>
              <a:rPr lang="es-CO" sz="1200" dirty="0" smtClean="0"/>
              <a:t>3 </a:t>
            </a:r>
            <a:r>
              <a:rPr lang="es-CO" sz="1200" dirty="0"/>
              <a:t>escribientes y </a:t>
            </a:r>
            <a:r>
              <a:rPr lang="es-CO" sz="1200" dirty="0" smtClean="0"/>
              <a:t>1 citador; </a:t>
            </a:r>
            <a:r>
              <a:rPr lang="es-CO" sz="1200" dirty="0"/>
              <a:t>o la integración de este centro con el de los juzgados especializados.</a:t>
            </a:r>
            <a:r>
              <a:rPr lang="es-CO" sz="1200" dirty="0" smtClean="0"/>
              <a:t> </a:t>
            </a:r>
            <a:endParaRPr lang="es-ES" sz="1200" dirty="0"/>
          </a:p>
        </p:txBody>
      </p:sp>
      <p:graphicFrame>
        <p:nvGraphicFramePr>
          <p:cNvPr id="12" name="Tabla 11"/>
          <p:cNvGraphicFramePr>
            <a:graphicFrameLocks noGrp="1"/>
          </p:cNvGraphicFramePr>
          <p:nvPr>
            <p:extLst>
              <p:ext uri="{D42A27DB-BD31-4B8C-83A1-F6EECF244321}">
                <p14:modId xmlns:p14="http://schemas.microsoft.com/office/powerpoint/2010/main" val="2739283145"/>
              </p:ext>
            </p:extLst>
          </p:nvPr>
        </p:nvGraphicFramePr>
        <p:xfrm>
          <a:off x="258803" y="6676544"/>
          <a:ext cx="7042067" cy="1213290"/>
        </p:xfrm>
        <a:graphic>
          <a:graphicData uri="http://schemas.openxmlformats.org/drawingml/2006/table">
            <a:tbl>
              <a:tblPr>
                <a:tableStyleId>{5C22544A-7EE6-4342-B048-85BDC9FD1C3A}</a:tableStyleId>
              </a:tblPr>
              <a:tblGrid>
                <a:gridCol w="952600"/>
                <a:gridCol w="6089467"/>
              </a:tblGrid>
              <a:tr h="448651">
                <a:tc>
                  <a:txBody>
                    <a:bodyPr/>
                    <a:lstStyle/>
                    <a:p>
                      <a:pPr algn="l" fontAlgn="t"/>
                      <a:r>
                        <a:rPr lang="es-ES" sz="1200" u="none" strike="noStrike" dirty="0">
                          <a:effectLst/>
                        </a:rPr>
                        <a:t>Demanda</a:t>
                      </a:r>
                      <a:endParaRPr lang="es-ES" sz="1200" b="1" i="0" u="none" strike="noStrike" dirty="0">
                        <a:solidFill>
                          <a:srgbClr val="000000"/>
                        </a:solidFill>
                        <a:effectLst/>
                        <a:latin typeface="Calibri" panose="020F0502020204030204" pitchFamily="34" charset="0"/>
                      </a:endParaRPr>
                    </a:p>
                  </a:txBody>
                  <a:tcPr marL="6784" marR="6784" marT="6784" marB="0"/>
                </a:tc>
                <a:tc>
                  <a:txBody>
                    <a:bodyPr/>
                    <a:lstStyle/>
                    <a:p>
                      <a:pPr algn="l" fontAlgn="t"/>
                      <a:r>
                        <a:rPr lang="es-CO" sz="1200" b="0" i="0" u="none" strike="noStrike" dirty="0">
                          <a:solidFill>
                            <a:srgbClr val="000000"/>
                          </a:solidFill>
                          <a:effectLst/>
                          <a:latin typeface="Calibri" panose="020F0502020204030204" pitchFamily="34" charset="0"/>
                        </a:rPr>
                        <a:t>El ingreso promedio por despacho es de 485 procesos, de los cuales, 201 procesos (41%) corresponden a acciones de tutela. </a:t>
                      </a:r>
                      <a:endParaRPr lang="es-CO" sz="1200" b="0" i="0" u="none" strike="noStrike" dirty="0" smtClean="0">
                        <a:solidFill>
                          <a:srgbClr val="000000"/>
                        </a:solidFill>
                        <a:effectLst/>
                        <a:latin typeface="Calibri" panose="020F0502020204030204" pitchFamily="34" charset="0"/>
                      </a:endParaRPr>
                    </a:p>
                    <a:p>
                      <a:pPr algn="l" fontAlgn="t"/>
                      <a:r>
                        <a:rPr lang="es-CO" sz="1200" b="0" i="0" u="none" strike="noStrike" dirty="0" smtClean="0">
                          <a:solidFill>
                            <a:srgbClr val="000000"/>
                          </a:solidFill>
                          <a:effectLst/>
                          <a:latin typeface="Calibri" panose="020F0502020204030204" pitchFamily="34" charset="0"/>
                        </a:rPr>
                        <a:t>La </a:t>
                      </a:r>
                      <a:r>
                        <a:rPr lang="es-CO" sz="1200" b="0" i="0" u="none" strike="noStrike" dirty="0">
                          <a:solidFill>
                            <a:srgbClr val="000000"/>
                          </a:solidFill>
                          <a:effectLst/>
                          <a:latin typeface="Calibri" panose="020F0502020204030204" pitchFamily="34" charset="0"/>
                        </a:rPr>
                        <a:t>demanda agregada se mantuvo casi igual (97%). </a:t>
                      </a:r>
                    </a:p>
                  </a:txBody>
                  <a:tcPr marL="9525" marR="9525" marT="9525" marB="0"/>
                </a:tc>
              </a:tr>
              <a:tr h="415636">
                <a:tc>
                  <a:txBody>
                    <a:bodyPr/>
                    <a:lstStyle/>
                    <a:p>
                      <a:pPr algn="l" fontAlgn="t"/>
                      <a:r>
                        <a:rPr lang="es-ES" sz="1200" u="none" strike="noStrike">
                          <a:effectLst/>
                        </a:rPr>
                        <a:t>Oferta</a:t>
                      </a:r>
                      <a:endParaRPr lang="es-ES" sz="1200" b="1" i="0" u="none" strike="noStrike">
                        <a:solidFill>
                          <a:srgbClr val="000000"/>
                        </a:solidFill>
                        <a:effectLst/>
                        <a:latin typeface="Calibri" panose="020F0502020204030204" pitchFamily="34" charset="0"/>
                      </a:endParaRPr>
                    </a:p>
                  </a:txBody>
                  <a:tcPr marL="6784" marR="6784" marT="6784" marB="0"/>
                </a:tc>
                <a:tc>
                  <a:txBody>
                    <a:bodyPr/>
                    <a:lstStyle/>
                    <a:p>
                      <a:pPr algn="l" fontAlgn="t"/>
                      <a:r>
                        <a:rPr lang="es-CO" sz="1200" b="0" i="0" u="none" strike="noStrike" dirty="0">
                          <a:solidFill>
                            <a:srgbClr val="000000"/>
                          </a:solidFill>
                          <a:effectLst/>
                          <a:latin typeface="Calibri" panose="020F0502020204030204" pitchFamily="34" charset="0"/>
                        </a:rPr>
                        <a:t>Los egresos aumentaron 16%, pasando de 427 procesos a 496 procesos, incluyendo las acciones de tutela, con un índice de evacuación del 102%.</a:t>
                      </a:r>
                    </a:p>
                  </a:txBody>
                  <a:tcPr marL="9525" marR="9525" marT="9525" marB="0"/>
                </a:tc>
              </a:tr>
              <a:tr h="239489">
                <a:tc>
                  <a:txBody>
                    <a:bodyPr/>
                    <a:lstStyle/>
                    <a:p>
                      <a:pPr algn="l" fontAlgn="t"/>
                      <a:r>
                        <a:rPr lang="es-ES" sz="1200" u="none" strike="noStrike" dirty="0">
                          <a:effectLst/>
                        </a:rPr>
                        <a:t>Inventario</a:t>
                      </a:r>
                      <a:endParaRPr lang="es-ES" sz="1200" b="1" i="0" u="none" strike="noStrike" dirty="0">
                        <a:solidFill>
                          <a:srgbClr val="000000"/>
                        </a:solidFill>
                        <a:effectLst/>
                        <a:latin typeface="Calibri" panose="020F0502020204030204" pitchFamily="34" charset="0"/>
                      </a:endParaRPr>
                    </a:p>
                  </a:txBody>
                  <a:tcPr marL="6784" marR="6784" marT="6784" marB="0"/>
                </a:tc>
                <a:tc>
                  <a:txBody>
                    <a:bodyPr/>
                    <a:lstStyle/>
                    <a:p>
                      <a:pPr algn="l" fontAlgn="t"/>
                      <a:r>
                        <a:rPr lang="es-CO" sz="1200" b="0" i="0" u="none" strike="noStrike" dirty="0">
                          <a:solidFill>
                            <a:srgbClr val="000000"/>
                          </a:solidFill>
                          <a:effectLst/>
                          <a:latin typeface="Calibri" panose="020F0502020204030204" pitchFamily="34" charset="0"/>
                        </a:rPr>
                        <a:t>El inventario total se redujo 5%, con un promedio cercano a 434 procesos por despacho.</a:t>
                      </a:r>
                    </a:p>
                  </a:txBody>
                  <a:tcPr marL="9525" marR="9525" marT="9525" marB="0"/>
                </a:tc>
              </a:tr>
            </a:tbl>
          </a:graphicData>
        </a:graphic>
      </p:graphicFrame>
      <p:pic>
        <p:nvPicPr>
          <p:cNvPr id="13" name="Picture 3" descr="Logo CSJ RGB_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851" y="10808"/>
            <a:ext cx="2585846" cy="8533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ítulo 1"/>
          <p:cNvSpPr>
            <a:spLocks noGrp="1"/>
          </p:cNvSpPr>
          <p:nvPr>
            <p:ph type="ctrTitle"/>
          </p:nvPr>
        </p:nvSpPr>
        <p:spPr>
          <a:xfrm>
            <a:off x="566976" y="518799"/>
            <a:ext cx="6425724" cy="443101"/>
          </a:xfrm>
        </p:spPr>
        <p:txBody>
          <a:bodyPr>
            <a:normAutofit fontScale="90000"/>
          </a:bodyPr>
          <a:lstStyle/>
          <a:p>
            <a:r>
              <a:rPr lang="es-CO" sz="1400" dirty="0"/>
              <a:t>Juzgados </a:t>
            </a:r>
            <a:r>
              <a:rPr lang="es-CO" sz="1400" dirty="0" smtClean="0"/>
              <a:t>Penales de Control </a:t>
            </a:r>
            <a:br>
              <a:rPr lang="es-CO" sz="1400" dirty="0" smtClean="0"/>
            </a:br>
            <a:r>
              <a:rPr lang="es-CO" sz="1400" dirty="0" smtClean="0"/>
              <a:t>de Garantías de Neiva</a:t>
            </a:r>
            <a:endParaRPr lang="es-ES" sz="1400" dirty="0"/>
          </a:p>
        </p:txBody>
      </p:sp>
      <p:graphicFrame>
        <p:nvGraphicFramePr>
          <p:cNvPr id="10" name="Gráfico 9"/>
          <p:cNvGraphicFramePr>
            <a:graphicFrameLocks/>
          </p:cNvGraphicFramePr>
          <p:nvPr>
            <p:extLst>
              <p:ext uri="{D42A27DB-BD31-4B8C-83A1-F6EECF244321}">
                <p14:modId xmlns:p14="http://schemas.microsoft.com/office/powerpoint/2010/main" val="1870136444"/>
              </p:ext>
            </p:extLst>
          </p:nvPr>
        </p:nvGraphicFramePr>
        <p:xfrm>
          <a:off x="258803" y="961899"/>
          <a:ext cx="7042067" cy="4524501"/>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00731805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a 5"/>
          <p:cNvGraphicFramePr>
            <a:graphicFrameLocks noGrp="1"/>
          </p:cNvGraphicFramePr>
          <p:nvPr>
            <p:extLst>
              <p:ext uri="{D42A27DB-BD31-4B8C-83A1-F6EECF244321}">
                <p14:modId xmlns:p14="http://schemas.microsoft.com/office/powerpoint/2010/main" val="2848040153"/>
              </p:ext>
            </p:extLst>
          </p:nvPr>
        </p:nvGraphicFramePr>
        <p:xfrm>
          <a:off x="187554" y="4734297"/>
          <a:ext cx="7042068" cy="1009547"/>
        </p:xfrm>
        <a:graphic>
          <a:graphicData uri="http://schemas.openxmlformats.org/drawingml/2006/table">
            <a:tbl>
              <a:tblPr>
                <a:tableStyleId>{5C22544A-7EE6-4342-B048-85BDC9FD1C3A}</a:tableStyleId>
              </a:tblPr>
              <a:tblGrid>
                <a:gridCol w="3111336"/>
                <a:gridCol w="1413164"/>
                <a:gridCol w="1294232"/>
                <a:gridCol w="1223336"/>
              </a:tblGrid>
              <a:tr h="152400">
                <a:tc>
                  <a:txBody>
                    <a:bodyPr/>
                    <a:lstStyle/>
                    <a:p>
                      <a:pPr algn="l" fontAlgn="t"/>
                      <a:endParaRPr lang="es-ES" sz="1100" b="0" i="0" u="none" strike="noStrike" dirty="0">
                        <a:solidFill>
                          <a:srgbClr val="000000"/>
                        </a:solidFill>
                        <a:effectLst/>
                        <a:latin typeface="Calibri" panose="020F0502020204030204" pitchFamily="34" charset="0"/>
                      </a:endParaRPr>
                    </a:p>
                  </a:txBody>
                  <a:tcPr marL="9525" marR="9525" marT="9525" marB="0">
                    <a:solidFill>
                      <a:schemeClr val="bg1"/>
                    </a:solidFill>
                  </a:tcPr>
                </a:tc>
                <a:tc rowSpan="2">
                  <a:txBody>
                    <a:bodyPr/>
                    <a:lstStyle/>
                    <a:p>
                      <a:pPr algn="ctr" fontAlgn="ctr"/>
                      <a:r>
                        <a:rPr lang="es-ES" sz="1100" u="none" strike="noStrike" dirty="0">
                          <a:effectLst/>
                        </a:rPr>
                        <a:t>INGRESO EFECTIVO</a:t>
                      </a:r>
                      <a:endParaRPr lang="es-ES" sz="1100" b="1" i="0" u="none" strike="noStrike" dirty="0">
                        <a:solidFill>
                          <a:srgbClr val="000000"/>
                        </a:solidFill>
                        <a:effectLst/>
                        <a:latin typeface="Calibri" panose="020F0502020204030204" pitchFamily="34" charset="0"/>
                      </a:endParaRPr>
                    </a:p>
                  </a:txBody>
                  <a:tcPr marL="9525" marR="9525" marT="9525" marB="0" anchor="ctr"/>
                </a:tc>
                <a:tc rowSpan="2">
                  <a:txBody>
                    <a:bodyPr/>
                    <a:lstStyle/>
                    <a:p>
                      <a:pPr algn="ctr" fontAlgn="ctr"/>
                      <a:r>
                        <a:rPr lang="es-ES" sz="1100" u="none" strike="noStrike" dirty="0">
                          <a:effectLst/>
                        </a:rPr>
                        <a:t>EGRESO EFECTIVO</a:t>
                      </a:r>
                      <a:endParaRPr lang="es-ES" sz="1100" b="1" i="0" u="none" strike="noStrike" dirty="0">
                        <a:solidFill>
                          <a:srgbClr val="000000"/>
                        </a:solidFill>
                        <a:effectLst/>
                        <a:latin typeface="Calibri" panose="020F0502020204030204" pitchFamily="34" charset="0"/>
                      </a:endParaRPr>
                    </a:p>
                  </a:txBody>
                  <a:tcPr marL="9525" marR="9525" marT="9525" marB="0" anchor="ctr"/>
                </a:tc>
                <a:tc rowSpan="2">
                  <a:txBody>
                    <a:bodyPr/>
                    <a:lstStyle/>
                    <a:p>
                      <a:pPr algn="ctr" fontAlgn="ctr"/>
                      <a:r>
                        <a:rPr lang="es-ES" sz="1100" u="none" strike="noStrike" dirty="0">
                          <a:effectLst/>
                        </a:rPr>
                        <a:t>INVENTARIO FINAL</a:t>
                      </a:r>
                      <a:endParaRPr lang="es-ES" sz="1100" b="1" i="0" u="none" strike="noStrike" dirty="0">
                        <a:solidFill>
                          <a:srgbClr val="000000"/>
                        </a:solidFill>
                        <a:effectLst/>
                        <a:latin typeface="Calibri" panose="020F0502020204030204" pitchFamily="34" charset="0"/>
                      </a:endParaRPr>
                    </a:p>
                  </a:txBody>
                  <a:tcPr marL="9525" marR="9525" marT="9525" marB="0" anchor="ctr"/>
                </a:tc>
              </a:tr>
              <a:tr h="152400">
                <a:tc>
                  <a:txBody>
                    <a:bodyPr/>
                    <a:lstStyle/>
                    <a:p>
                      <a:pPr algn="l" fontAlgn="t"/>
                      <a:endParaRPr lang="es-ES" sz="1100" b="0" i="0" u="none" strike="noStrike" dirty="0">
                        <a:solidFill>
                          <a:srgbClr val="000000"/>
                        </a:solidFill>
                        <a:effectLst/>
                        <a:latin typeface="Calibri" panose="020F0502020204030204" pitchFamily="34" charset="0"/>
                      </a:endParaRPr>
                    </a:p>
                  </a:txBody>
                  <a:tcPr marL="9525" marR="9525" marT="9525" marB="0">
                    <a:solidFill>
                      <a:schemeClr val="bg1"/>
                    </a:solidFill>
                  </a:tcPr>
                </a:tc>
                <a:tc vMerge="1">
                  <a:txBody>
                    <a:bodyPr/>
                    <a:lstStyle/>
                    <a:p>
                      <a:endParaRPr lang="es-ES"/>
                    </a:p>
                  </a:txBody>
                  <a:tcPr/>
                </a:tc>
                <a:tc vMerge="1">
                  <a:txBody>
                    <a:bodyPr/>
                    <a:lstStyle/>
                    <a:p>
                      <a:endParaRPr lang="es-ES"/>
                    </a:p>
                  </a:txBody>
                  <a:tcPr/>
                </a:tc>
                <a:tc vMerge="1">
                  <a:txBody>
                    <a:bodyPr/>
                    <a:lstStyle/>
                    <a:p>
                      <a:endParaRPr lang="es-ES"/>
                    </a:p>
                  </a:txBody>
                  <a:tcPr/>
                </a:tc>
              </a:tr>
              <a:tr h="152400">
                <a:tc>
                  <a:txBody>
                    <a:bodyPr/>
                    <a:lstStyle/>
                    <a:p>
                      <a:pPr algn="l" fontAlgn="ctr"/>
                      <a:r>
                        <a:rPr lang="es-ES" sz="1100" u="none" strike="noStrike" dirty="0">
                          <a:effectLst/>
                        </a:rPr>
                        <a:t>Distrito Judicial del Huila</a:t>
                      </a:r>
                      <a:endParaRPr lang="es-ES" sz="11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s-ES" sz="1200" b="0" i="0" u="none" strike="noStrike">
                          <a:solidFill>
                            <a:srgbClr val="000000"/>
                          </a:solidFill>
                          <a:effectLst/>
                          <a:latin typeface="Calibri" panose="020F0502020204030204" pitchFamily="34" charset="0"/>
                        </a:rPr>
                        <a:t>191</a:t>
                      </a:r>
                    </a:p>
                  </a:txBody>
                  <a:tcPr marL="9525" marR="9525" marT="9525" marB="0" anchor="ctr"/>
                </a:tc>
                <a:tc>
                  <a:txBody>
                    <a:bodyPr/>
                    <a:lstStyle/>
                    <a:p>
                      <a:pPr algn="ctr" fontAlgn="ctr"/>
                      <a:r>
                        <a:rPr lang="es-ES" sz="1200" b="0" i="0" u="none" strike="noStrike">
                          <a:solidFill>
                            <a:srgbClr val="000000"/>
                          </a:solidFill>
                          <a:effectLst/>
                          <a:latin typeface="Calibri" panose="020F0502020204030204" pitchFamily="34" charset="0"/>
                        </a:rPr>
                        <a:t>197</a:t>
                      </a:r>
                    </a:p>
                  </a:txBody>
                  <a:tcPr marL="9525" marR="9525" marT="9525" marB="0" anchor="ctr"/>
                </a:tc>
                <a:tc>
                  <a:txBody>
                    <a:bodyPr/>
                    <a:lstStyle/>
                    <a:p>
                      <a:pPr algn="ctr" fontAlgn="ctr"/>
                      <a:r>
                        <a:rPr lang="es-ES" sz="1200" b="0" i="0" u="none" strike="noStrike">
                          <a:solidFill>
                            <a:srgbClr val="000000"/>
                          </a:solidFill>
                          <a:effectLst/>
                          <a:latin typeface="Calibri" panose="020F0502020204030204" pitchFamily="34" charset="0"/>
                        </a:rPr>
                        <a:t>73</a:t>
                      </a:r>
                    </a:p>
                  </a:txBody>
                  <a:tcPr marL="9525" marR="9525" marT="9525" marB="0" anchor="ctr"/>
                </a:tc>
              </a:tr>
              <a:tr h="270407">
                <a:tc>
                  <a:txBody>
                    <a:bodyPr/>
                    <a:lstStyle/>
                    <a:p>
                      <a:pPr algn="l" fontAlgn="ctr"/>
                      <a:r>
                        <a:rPr lang="es-CO" sz="1100" u="none" strike="noStrike" dirty="0">
                          <a:effectLst/>
                        </a:rPr>
                        <a:t>Promedio Nacional SIN Cundinamarca y Antioquia</a:t>
                      </a:r>
                      <a:endParaRPr lang="es-CO" sz="11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s-ES" sz="1200" b="0" i="0" u="none" strike="noStrike">
                          <a:solidFill>
                            <a:srgbClr val="000000"/>
                          </a:solidFill>
                          <a:effectLst/>
                          <a:latin typeface="Calibri" panose="020F0502020204030204" pitchFamily="34" charset="0"/>
                        </a:rPr>
                        <a:t>133</a:t>
                      </a:r>
                    </a:p>
                  </a:txBody>
                  <a:tcPr marL="9525" marR="9525" marT="9525" marB="0" anchor="ctr"/>
                </a:tc>
                <a:tc>
                  <a:txBody>
                    <a:bodyPr/>
                    <a:lstStyle/>
                    <a:p>
                      <a:pPr algn="ctr" fontAlgn="ctr"/>
                      <a:r>
                        <a:rPr lang="es-ES" sz="1200" b="0" i="0" u="none" strike="noStrike">
                          <a:solidFill>
                            <a:srgbClr val="000000"/>
                          </a:solidFill>
                          <a:effectLst/>
                          <a:latin typeface="Calibri" panose="020F0502020204030204" pitchFamily="34" charset="0"/>
                        </a:rPr>
                        <a:t>96</a:t>
                      </a:r>
                    </a:p>
                  </a:txBody>
                  <a:tcPr marL="9525" marR="9525" marT="9525" marB="0" anchor="ctr"/>
                </a:tc>
                <a:tc>
                  <a:txBody>
                    <a:bodyPr/>
                    <a:lstStyle/>
                    <a:p>
                      <a:pPr algn="ctr" fontAlgn="ctr"/>
                      <a:r>
                        <a:rPr lang="es-ES" sz="1200" b="0" i="0" u="none" strike="noStrike">
                          <a:solidFill>
                            <a:srgbClr val="000000"/>
                          </a:solidFill>
                          <a:effectLst/>
                          <a:latin typeface="Calibri" panose="020F0502020204030204" pitchFamily="34" charset="0"/>
                        </a:rPr>
                        <a:t>99</a:t>
                      </a:r>
                    </a:p>
                  </a:txBody>
                  <a:tcPr marL="9525" marR="9525" marT="9525" marB="0" anchor="ctr"/>
                </a:tc>
              </a:tr>
              <a:tr h="152400">
                <a:tc>
                  <a:txBody>
                    <a:bodyPr/>
                    <a:lstStyle/>
                    <a:p>
                      <a:pPr algn="ctr" fontAlgn="b"/>
                      <a:endParaRPr lang="es-ES"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s-ES" sz="1200" b="0" i="0" u="none" strike="noStrike">
                          <a:solidFill>
                            <a:srgbClr val="000000"/>
                          </a:solidFill>
                          <a:effectLst/>
                          <a:latin typeface="Calibri" panose="020F0502020204030204" pitchFamily="34" charset="0"/>
                        </a:rPr>
                        <a:t>144%</a:t>
                      </a:r>
                    </a:p>
                  </a:txBody>
                  <a:tcPr marL="9525" marR="9525" marT="9525" marB="0" anchor="b"/>
                </a:tc>
                <a:tc>
                  <a:txBody>
                    <a:bodyPr/>
                    <a:lstStyle/>
                    <a:p>
                      <a:pPr algn="ctr" fontAlgn="b"/>
                      <a:r>
                        <a:rPr lang="es-ES" sz="1200" b="0" i="0" u="none" strike="noStrike">
                          <a:solidFill>
                            <a:srgbClr val="000000"/>
                          </a:solidFill>
                          <a:effectLst/>
                          <a:latin typeface="Calibri" panose="020F0502020204030204" pitchFamily="34" charset="0"/>
                        </a:rPr>
                        <a:t>205%</a:t>
                      </a:r>
                    </a:p>
                  </a:txBody>
                  <a:tcPr marL="9525" marR="9525" marT="9525" marB="0" anchor="b"/>
                </a:tc>
                <a:tc>
                  <a:txBody>
                    <a:bodyPr/>
                    <a:lstStyle/>
                    <a:p>
                      <a:pPr algn="ctr" fontAlgn="b"/>
                      <a:r>
                        <a:rPr lang="es-ES" sz="1200" b="0" i="0" u="none" strike="noStrike" dirty="0">
                          <a:solidFill>
                            <a:srgbClr val="000000"/>
                          </a:solidFill>
                          <a:effectLst/>
                          <a:latin typeface="Calibri" panose="020F0502020204030204" pitchFamily="34" charset="0"/>
                        </a:rPr>
                        <a:t>74%</a:t>
                      </a:r>
                    </a:p>
                  </a:txBody>
                  <a:tcPr marL="9525" marR="9525" marT="9525" marB="0" anchor="b"/>
                </a:tc>
              </a:tr>
            </a:tbl>
          </a:graphicData>
        </a:graphic>
      </p:graphicFrame>
      <p:sp>
        <p:nvSpPr>
          <p:cNvPr id="11" name="Rectángulo 10"/>
          <p:cNvSpPr/>
          <p:nvPr/>
        </p:nvSpPr>
        <p:spPr>
          <a:xfrm>
            <a:off x="187554" y="7191747"/>
            <a:ext cx="7042067" cy="646331"/>
          </a:xfrm>
          <a:prstGeom prst="rect">
            <a:avLst/>
          </a:prstGeom>
        </p:spPr>
        <p:txBody>
          <a:bodyPr wrap="square">
            <a:spAutoFit/>
          </a:bodyPr>
          <a:lstStyle/>
          <a:p>
            <a:pPr algn="just"/>
            <a:r>
              <a:rPr lang="es-CO" sz="1200" b="1" i="0" u="none" strike="noStrike" dirty="0" smtClean="0">
                <a:solidFill>
                  <a:srgbClr val="000000"/>
                </a:solidFill>
                <a:effectLst/>
                <a:latin typeface="Calibri" panose="020F0502020204030204" pitchFamily="34" charset="0"/>
              </a:rPr>
              <a:t>Diagnóstico.</a:t>
            </a:r>
            <a:r>
              <a:rPr lang="es-CO" sz="1200" dirty="0" smtClean="0"/>
              <a:t> </a:t>
            </a:r>
            <a:r>
              <a:rPr lang="es-CO" sz="1200" dirty="0"/>
              <a:t>El juzgado del Distrito Judicial del Huila tienen ingresos superiores al promedio nacional (44%) y un rendimiento considerablemente superior a la media  (205%), debido a que este despacho conoce de acciones de tutela, a diferencia de otros juzgados de la misma especialidad.</a:t>
            </a:r>
            <a:endParaRPr lang="es-ES" sz="1200" dirty="0"/>
          </a:p>
        </p:txBody>
      </p:sp>
      <p:graphicFrame>
        <p:nvGraphicFramePr>
          <p:cNvPr id="12" name="Tabla 11"/>
          <p:cNvGraphicFramePr>
            <a:graphicFrameLocks noGrp="1"/>
          </p:cNvGraphicFramePr>
          <p:nvPr>
            <p:extLst>
              <p:ext uri="{D42A27DB-BD31-4B8C-83A1-F6EECF244321}">
                <p14:modId xmlns:p14="http://schemas.microsoft.com/office/powerpoint/2010/main" val="823441575"/>
              </p:ext>
            </p:extLst>
          </p:nvPr>
        </p:nvGraphicFramePr>
        <p:xfrm>
          <a:off x="258803" y="5870044"/>
          <a:ext cx="7042067" cy="1239572"/>
        </p:xfrm>
        <a:graphic>
          <a:graphicData uri="http://schemas.openxmlformats.org/drawingml/2006/table">
            <a:tbl>
              <a:tblPr>
                <a:tableStyleId>{5C22544A-7EE6-4342-B048-85BDC9FD1C3A}</a:tableStyleId>
              </a:tblPr>
              <a:tblGrid>
                <a:gridCol w="952600"/>
                <a:gridCol w="6089467"/>
              </a:tblGrid>
              <a:tr h="448651">
                <a:tc>
                  <a:txBody>
                    <a:bodyPr/>
                    <a:lstStyle/>
                    <a:p>
                      <a:pPr algn="l" fontAlgn="t"/>
                      <a:r>
                        <a:rPr lang="es-ES" sz="1200" u="none" strike="noStrike" dirty="0">
                          <a:effectLst/>
                        </a:rPr>
                        <a:t>Demanda</a:t>
                      </a:r>
                      <a:endParaRPr lang="es-ES" sz="1200" b="1" i="0" u="none" strike="noStrike" dirty="0">
                        <a:solidFill>
                          <a:srgbClr val="000000"/>
                        </a:solidFill>
                        <a:effectLst/>
                        <a:latin typeface="Calibri" panose="020F0502020204030204" pitchFamily="34" charset="0"/>
                      </a:endParaRPr>
                    </a:p>
                  </a:txBody>
                  <a:tcPr marL="6784" marR="6784" marT="6784" marB="0"/>
                </a:tc>
                <a:tc>
                  <a:txBody>
                    <a:bodyPr/>
                    <a:lstStyle/>
                    <a:p>
                      <a:pPr algn="just" fontAlgn="t"/>
                      <a:r>
                        <a:rPr lang="es-CO" sz="1200" b="0" i="0" u="none" strike="noStrike">
                          <a:solidFill>
                            <a:srgbClr val="000000"/>
                          </a:solidFill>
                          <a:effectLst/>
                          <a:latin typeface="Calibri" panose="020F0502020204030204" pitchFamily="34" charset="0"/>
                        </a:rPr>
                        <a:t>El ingreso del despacho fue de 191 procesos, de los cuales, 107 procesos (56%) corresponden a acciones de tutela. La demanda agregada tuvo un ligero crecimiento (10)%. </a:t>
                      </a:r>
                    </a:p>
                  </a:txBody>
                  <a:tcPr marL="9525" marR="9525" marT="9525" marB="0"/>
                </a:tc>
              </a:tr>
              <a:tr h="415636">
                <a:tc>
                  <a:txBody>
                    <a:bodyPr/>
                    <a:lstStyle/>
                    <a:p>
                      <a:pPr algn="l" fontAlgn="t"/>
                      <a:r>
                        <a:rPr lang="es-ES" sz="1200" u="none" strike="noStrike">
                          <a:effectLst/>
                        </a:rPr>
                        <a:t>Oferta</a:t>
                      </a:r>
                      <a:endParaRPr lang="es-ES" sz="1200" b="1" i="0" u="none" strike="noStrike">
                        <a:solidFill>
                          <a:srgbClr val="000000"/>
                        </a:solidFill>
                        <a:effectLst/>
                        <a:latin typeface="Calibri" panose="020F0502020204030204" pitchFamily="34" charset="0"/>
                      </a:endParaRPr>
                    </a:p>
                  </a:txBody>
                  <a:tcPr marL="6784" marR="6784" marT="6784" marB="0"/>
                </a:tc>
                <a:tc>
                  <a:txBody>
                    <a:bodyPr/>
                    <a:lstStyle/>
                    <a:p>
                      <a:pPr algn="just" fontAlgn="t"/>
                      <a:r>
                        <a:rPr lang="es-CO" sz="1200" b="0" i="0" u="none" strike="noStrike">
                          <a:solidFill>
                            <a:srgbClr val="000000"/>
                          </a:solidFill>
                          <a:effectLst/>
                          <a:latin typeface="Calibri" panose="020F0502020204030204" pitchFamily="34" charset="0"/>
                        </a:rPr>
                        <a:t>Los egresos aumentaron 13%, pasando de 175 procesos a 197 procesos, incluyendo las acciones de tutela, con un índice de evacuación del 103%.</a:t>
                      </a:r>
                    </a:p>
                  </a:txBody>
                  <a:tcPr marL="9525" marR="9525" marT="9525" marB="0"/>
                </a:tc>
              </a:tr>
              <a:tr h="239489">
                <a:tc>
                  <a:txBody>
                    <a:bodyPr/>
                    <a:lstStyle/>
                    <a:p>
                      <a:pPr algn="l" fontAlgn="t"/>
                      <a:r>
                        <a:rPr lang="es-ES" sz="1200" u="none" strike="noStrike" dirty="0">
                          <a:effectLst/>
                        </a:rPr>
                        <a:t>Inventario</a:t>
                      </a:r>
                      <a:endParaRPr lang="es-ES" sz="1200" b="1" i="0" u="none" strike="noStrike" dirty="0">
                        <a:solidFill>
                          <a:srgbClr val="000000"/>
                        </a:solidFill>
                        <a:effectLst/>
                        <a:latin typeface="Calibri" panose="020F0502020204030204" pitchFamily="34" charset="0"/>
                      </a:endParaRPr>
                    </a:p>
                  </a:txBody>
                  <a:tcPr marL="6784" marR="6784" marT="6784" marB="0"/>
                </a:tc>
                <a:tc>
                  <a:txBody>
                    <a:bodyPr/>
                    <a:lstStyle/>
                    <a:p>
                      <a:pPr algn="just" fontAlgn="t"/>
                      <a:r>
                        <a:rPr lang="es-CO" sz="1200" b="0" i="0" u="none" strike="noStrike" dirty="0">
                          <a:solidFill>
                            <a:srgbClr val="000000"/>
                          </a:solidFill>
                          <a:effectLst/>
                          <a:latin typeface="Calibri" panose="020F0502020204030204" pitchFamily="34" charset="0"/>
                        </a:rPr>
                        <a:t>El inventario total se redujo significativamente en 78%, con un saldo de 73 procesos en el inventario.</a:t>
                      </a:r>
                    </a:p>
                  </a:txBody>
                  <a:tcPr marL="9525" marR="9525" marT="9525" marB="0"/>
                </a:tc>
              </a:tr>
            </a:tbl>
          </a:graphicData>
        </a:graphic>
      </p:graphicFrame>
      <p:pic>
        <p:nvPicPr>
          <p:cNvPr id="13" name="Picture 3" descr="Logo CSJ RGB_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851" y="10808"/>
            <a:ext cx="2585846" cy="8533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ítulo 1"/>
          <p:cNvSpPr>
            <a:spLocks noGrp="1"/>
          </p:cNvSpPr>
          <p:nvPr>
            <p:ph type="ctrTitle"/>
          </p:nvPr>
        </p:nvSpPr>
        <p:spPr>
          <a:xfrm>
            <a:off x="566976" y="518799"/>
            <a:ext cx="6425724" cy="443101"/>
          </a:xfrm>
        </p:spPr>
        <p:txBody>
          <a:bodyPr>
            <a:normAutofit/>
          </a:bodyPr>
          <a:lstStyle/>
          <a:p>
            <a:r>
              <a:rPr lang="es-CO" sz="1400" dirty="0"/>
              <a:t>Juzgados </a:t>
            </a:r>
            <a:r>
              <a:rPr lang="es-CO" sz="1400" dirty="0" smtClean="0"/>
              <a:t>de Extinción de Dominio</a:t>
            </a:r>
            <a:endParaRPr lang="es-ES" sz="1400" dirty="0"/>
          </a:p>
        </p:txBody>
      </p:sp>
      <p:graphicFrame>
        <p:nvGraphicFramePr>
          <p:cNvPr id="8" name="1 Gráfico"/>
          <p:cNvGraphicFramePr>
            <a:graphicFrameLocks/>
          </p:cNvGraphicFramePr>
          <p:nvPr>
            <p:extLst>
              <p:ext uri="{D42A27DB-BD31-4B8C-83A1-F6EECF244321}">
                <p14:modId xmlns:p14="http://schemas.microsoft.com/office/powerpoint/2010/main" val="861778602"/>
              </p:ext>
            </p:extLst>
          </p:nvPr>
        </p:nvGraphicFramePr>
        <p:xfrm>
          <a:off x="1385887" y="1694921"/>
          <a:ext cx="4521200" cy="2387071"/>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86518113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a 5"/>
          <p:cNvGraphicFramePr>
            <a:graphicFrameLocks noGrp="1"/>
          </p:cNvGraphicFramePr>
          <p:nvPr>
            <p:extLst>
              <p:ext uri="{D42A27DB-BD31-4B8C-83A1-F6EECF244321}">
                <p14:modId xmlns:p14="http://schemas.microsoft.com/office/powerpoint/2010/main" val="1249603716"/>
              </p:ext>
            </p:extLst>
          </p:nvPr>
        </p:nvGraphicFramePr>
        <p:xfrm>
          <a:off x="258803" y="4838165"/>
          <a:ext cx="7042068" cy="1009547"/>
        </p:xfrm>
        <a:graphic>
          <a:graphicData uri="http://schemas.openxmlformats.org/drawingml/2006/table">
            <a:tbl>
              <a:tblPr>
                <a:tableStyleId>{5C22544A-7EE6-4342-B048-85BDC9FD1C3A}</a:tableStyleId>
              </a:tblPr>
              <a:tblGrid>
                <a:gridCol w="3111336"/>
                <a:gridCol w="1413164"/>
                <a:gridCol w="1294232"/>
                <a:gridCol w="1223336"/>
              </a:tblGrid>
              <a:tr h="152400">
                <a:tc>
                  <a:txBody>
                    <a:bodyPr/>
                    <a:lstStyle/>
                    <a:p>
                      <a:pPr algn="l" fontAlgn="t"/>
                      <a:endParaRPr lang="es-ES" sz="1100" b="0" i="0" u="none" strike="noStrike" dirty="0">
                        <a:solidFill>
                          <a:srgbClr val="000000"/>
                        </a:solidFill>
                        <a:effectLst/>
                        <a:latin typeface="Calibri" panose="020F0502020204030204" pitchFamily="34" charset="0"/>
                      </a:endParaRPr>
                    </a:p>
                  </a:txBody>
                  <a:tcPr marL="9525" marR="9525" marT="9525" marB="0">
                    <a:solidFill>
                      <a:schemeClr val="bg1"/>
                    </a:solidFill>
                  </a:tcPr>
                </a:tc>
                <a:tc rowSpan="2">
                  <a:txBody>
                    <a:bodyPr/>
                    <a:lstStyle/>
                    <a:p>
                      <a:pPr algn="ctr" fontAlgn="ctr"/>
                      <a:r>
                        <a:rPr lang="es-ES" sz="1100" u="none" strike="noStrike" dirty="0">
                          <a:effectLst/>
                        </a:rPr>
                        <a:t>INGRESO EFECTIVO</a:t>
                      </a:r>
                      <a:endParaRPr lang="es-ES" sz="1100" b="1" i="0" u="none" strike="noStrike" dirty="0">
                        <a:solidFill>
                          <a:srgbClr val="000000"/>
                        </a:solidFill>
                        <a:effectLst/>
                        <a:latin typeface="Calibri" panose="020F0502020204030204" pitchFamily="34" charset="0"/>
                      </a:endParaRPr>
                    </a:p>
                  </a:txBody>
                  <a:tcPr marL="9525" marR="9525" marT="9525" marB="0" anchor="ctr"/>
                </a:tc>
                <a:tc rowSpan="2">
                  <a:txBody>
                    <a:bodyPr/>
                    <a:lstStyle/>
                    <a:p>
                      <a:pPr algn="ctr" fontAlgn="ctr"/>
                      <a:r>
                        <a:rPr lang="es-ES" sz="1100" u="none" strike="noStrike" dirty="0">
                          <a:effectLst/>
                        </a:rPr>
                        <a:t>EGRESO EFECTIVO</a:t>
                      </a:r>
                      <a:endParaRPr lang="es-ES" sz="1100" b="1" i="0" u="none" strike="noStrike" dirty="0">
                        <a:solidFill>
                          <a:srgbClr val="000000"/>
                        </a:solidFill>
                        <a:effectLst/>
                        <a:latin typeface="Calibri" panose="020F0502020204030204" pitchFamily="34" charset="0"/>
                      </a:endParaRPr>
                    </a:p>
                  </a:txBody>
                  <a:tcPr marL="9525" marR="9525" marT="9525" marB="0" anchor="ctr"/>
                </a:tc>
                <a:tc rowSpan="2">
                  <a:txBody>
                    <a:bodyPr/>
                    <a:lstStyle/>
                    <a:p>
                      <a:pPr algn="ctr" fontAlgn="ctr"/>
                      <a:r>
                        <a:rPr lang="es-ES" sz="1100" u="none" strike="noStrike">
                          <a:effectLst/>
                        </a:rPr>
                        <a:t>INVENTARIO FINAL</a:t>
                      </a:r>
                      <a:endParaRPr lang="es-ES" sz="1100" b="1" i="0" u="none" strike="noStrike">
                        <a:solidFill>
                          <a:srgbClr val="000000"/>
                        </a:solidFill>
                        <a:effectLst/>
                        <a:latin typeface="Calibri" panose="020F0502020204030204" pitchFamily="34" charset="0"/>
                      </a:endParaRPr>
                    </a:p>
                  </a:txBody>
                  <a:tcPr marL="9525" marR="9525" marT="9525" marB="0" anchor="ctr"/>
                </a:tc>
              </a:tr>
              <a:tr h="152400">
                <a:tc>
                  <a:txBody>
                    <a:bodyPr/>
                    <a:lstStyle/>
                    <a:p>
                      <a:pPr algn="l" fontAlgn="t"/>
                      <a:endParaRPr lang="es-ES" sz="1100" b="0" i="0" u="none" strike="noStrike" dirty="0">
                        <a:solidFill>
                          <a:srgbClr val="000000"/>
                        </a:solidFill>
                        <a:effectLst/>
                        <a:latin typeface="Calibri" panose="020F0502020204030204" pitchFamily="34" charset="0"/>
                      </a:endParaRPr>
                    </a:p>
                  </a:txBody>
                  <a:tcPr marL="9525" marR="9525" marT="9525" marB="0">
                    <a:solidFill>
                      <a:schemeClr val="bg1"/>
                    </a:solidFill>
                  </a:tcPr>
                </a:tc>
                <a:tc vMerge="1">
                  <a:txBody>
                    <a:bodyPr/>
                    <a:lstStyle/>
                    <a:p>
                      <a:endParaRPr lang="es-ES"/>
                    </a:p>
                  </a:txBody>
                  <a:tcPr/>
                </a:tc>
                <a:tc vMerge="1">
                  <a:txBody>
                    <a:bodyPr/>
                    <a:lstStyle/>
                    <a:p>
                      <a:endParaRPr lang="es-ES"/>
                    </a:p>
                  </a:txBody>
                  <a:tcPr/>
                </a:tc>
                <a:tc vMerge="1">
                  <a:txBody>
                    <a:bodyPr/>
                    <a:lstStyle/>
                    <a:p>
                      <a:endParaRPr lang="es-ES"/>
                    </a:p>
                  </a:txBody>
                  <a:tcPr/>
                </a:tc>
              </a:tr>
              <a:tr h="152400">
                <a:tc>
                  <a:txBody>
                    <a:bodyPr/>
                    <a:lstStyle/>
                    <a:p>
                      <a:pPr algn="l" fontAlgn="ctr"/>
                      <a:r>
                        <a:rPr lang="es-ES" sz="1100" u="none" strike="noStrike" dirty="0">
                          <a:effectLst/>
                        </a:rPr>
                        <a:t>Distrito Judicial del Huila</a:t>
                      </a:r>
                      <a:endParaRPr lang="es-ES" sz="11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s-ES" sz="1200" b="0" i="0" u="none" strike="noStrike">
                          <a:solidFill>
                            <a:srgbClr val="000000"/>
                          </a:solidFill>
                          <a:effectLst/>
                          <a:latin typeface="Calibri" panose="020F0502020204030204" pitchFamily="34" charset="0"/>
                        </a:rPr>
                        <a:t>368</a:t>
                      </a:r>
                    </a:p>
                  </a:txBody>
                  <a:tcPr marL="9525" marR="9525" marT="9525" marB="0" anchor="ctr"/>
                </a:tc>
                <a:tc>
                  <a:txBody>
                    <a:bodyPr/>
                    <a:lstStyle/>
                    <a:p>
                      <a:pPr algn="ctr" fontAlgn="ctr"/>
                      <a:r>
                        <a:rPr lang="es-ES" sz="1200" b="0" i="0" u="none" strike="noStrike">
                          <a:solidFill>
                            <a:srgbClr val="000000"/>
                          </a:solidFill>
                          <a:effectLst/>
                          <a:latin typeface="Calibri" panose="020F0502020204030204" pitchFamily="34" charset="0"/>
                        </a:rPr>
                        <a:t>347</a:t>
                      </a:r>
                    </a:p>
                  </a:txBody>
                  <a:tcPr marL="9525" marR="9525" marT="9525" marB="0" anchor="ctr"/>
                </a:tc>
                <a:tc>
                  <a:txBody>
                    <a:bodyPr/>
                    <a:lstStyle/>
                    <a:p>
                      <a:pPr algn="ctr" fontAlgn="ctr"/>
                      <a:r>
                        <a:rPr lang="es-ES" sz="1200" b="0" i="0" u="none" strike="noStrike">
                          <a:solidFill>
                            <a:srgbClr val="000000"/>
                          </a:solidFill>
                          <a:effectLst/>
                          <a:latin typeface="Calibri" panose="020F0502020204030204" pitchFamily="34" charset="0"/>
                        </a:rPr>
                        <a:t>206</a:t>
                      </a:r>
                    </a:p>
                  </a:txBody>
                  <a:tcPr marL="9525" marR="9525" marT="9525" marB="0" anchor="ctr"/>
                </a:tc>
              </a:tr>
              <a:tr h="270407">
                <a:tc>
                  <a:txBody>
                    <a:bodyPr/>
                    <a:lstStyle/>
                    <a:p>
                      <a:pPr algn="l" fontAlgn="ctr"/>
                      <a:r>
                        <a:rPr lang="es-CO" sz="1100" u="none" strike="noStrike" dirty="0">
                          <a:effectLst/>
                        </a:rPr>
                        <a:t>Promedio Nacional SIN Cundinamarca y Antioquia</a:t>
                      </a:r>
                      <a:endParaRPr lang="es-CO" sz="11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s-ES" sz="1200" b="0" i="0" u="none" strike="noStrike">
                          <a:solidFill>
                            <a:srgbClr val="000000"/>
                          </a:solidFill>
                          <a:effectLst/>
                          <a:latin typeface="Calibri" panose="020F0502020204030204" pitchFamily="34" charset="0"/>
                        </a:rPr>
                        <a:t>364</a:t>
                      </a:r>
                    </a:p>
                  </a:txBody>
                  <a:tcPr marL="9525" marR="9525" marT="9525" marB="0" anchor="ctr"/>
                </a:tc>
                <a:tc>
                  <a:txBody>
                    <a:bodyPr/>
                    <a:lstStyle/>
                    <a:p>
                      <a:pPr algn="ctr" fontAlgn="ctr"/>
                      <a:r>
                        <a:rPr lang="es-ES" sz="1200" b="0" i="0" u="none" strike="noStrike">
                          <a:solidFill>
                            <a:srgbClr val="000000"/>
                          </a:solidFill>
                          <a:effectLst/>
                          <a:latin typeface="Calibri" panose="020F0502020204030204" pitchFamily="34" charset="0"/>
                        </a:rPr>
                        <a:t>342</a:t>
                      </a:r>
                    </a:p>
                  </a:txBody>
                  <a:tcPr marL="9525" marR="9525" marT="9525" marB="0" anchor="ctr"/>
                </a:tc>
                <a:tc>
                  <a:txBody>
                    <a:bodyPr/>
                    <a:lstStyle/>
                    <a:p>
                      <a:pPr algn="ctr" fontAlgn="ctr"/>
                      <a:r>
                        <a:rPr lang="es-ES" sz="1200" b="0" i="0" u="none" strike="noStrike">
                          <a:solidFill>
                            <a:srgbClr val="000000"/>
                          </a:solidFill>
                          <a:effectLst/>
                          <a:latin typeface="Calibri" panose="020F0502020204030204" pitchFamily="34" charset="0"/>
                        </a:rPr>
                        <a:t>119</a:t>
                      </a:r>
                    </a:p>
                  </a:txBody>
                  <a:tcPr marL="9525" marR="9525" marT="9525" marB="0" anchor="ctr"/>
                </a:tc>
              </a:tr>
              <a:tr h="152400">
                <a:tc>
                  <a:txBody>
                    <a:bodyPr/>
                    <a:lstStyle/>
                    <a:p>
                      <a:pPr algn="ctr" fontAlgn="b"/>
                      <a:endParaRPr lang="es-ES"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ctr"/>
                      <a:r>
                        <a:rPr lang="es-ES" sz="1200" b="0" i="0" u="none" strike="noStrike" dirty="0" smtClean="0">
                          <a:solidFill>
                            <a:srgbClr val="000000"/>
                          </a:solidFill>
                          <a:effectLst/>
                          <a:latin typeface="Calibri" panose="020F0502020204030204" pitchFamily="34" charset="0"/>
                        </a:rPr>
                        <a:t>101%</a:t>
                      </a:r>
                      <a:endParaRPr lang="es-ES" sz="12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s-ES" sz="1200" b="0" i="0" u="none" strike="noStrike" dirty="0" smtClean="0">
                          <a:solidFill>
                            <a:srgbClr val="000000"/>
                          </a:solidFill>
                          <a:effectLst/>
                          <a:latin typeface="Calibri" panose="020F0502020204030204" pitchFamily="34" charset="0"/>
                        </a:rPr>
                        <a:t>101%</a:t>
                      </a:r>
                      <a:endParaRPr lang="es-ES" sz="12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s-ES" sz="1200" b="0" i="0" u="none" strike="noStrike" dirty="0" smtClean="0">
                          <a:solidFill>
                            <a:srgbClr val="000000"/>
                          </a:solidFill>
                          <a:effectLst/>
                          <a:latin typeface="Calibri" panose="020F0502020204030204" pitchFamily="34" charset="0"/>
                        </a:rPr>
                        <a:t>173%</a:t>
                      </a:r>
                      <a:endParaRPr lang="es-ES" sz="1200" b="0" i="0" u="none" strike="noStrike" dirty="0">
                        <a:solidFill>
                          <a:srgbClr val="000000"/>
                        </a:solidFill>
                        <a:effectLst/>
                        <a:latin typeface="Calibri" panose="020F0502020204030204" pitchFamily="34" charset="0"/>
                      </a:endParaRPr>
                    </a:p>
                  </a:txBody>
                  <a:tcPr marL="9525" marR="9525" marT="9525" marB="0" anchor="ctr"/>
                </a:tc>
              </a:tr>
            </a:tbl>
          </a:graphicData>
        </a:graphic>
      </p:graphicFrame>
      <p:sp>
        <p:nvSpPr>
          <p:cNvPr id="11" name="Rectángulo 10"/>
          <p:cNvSpPr/>
          <p:nvPr/>
        </p:nvSpPr>
        <p:spPr>
          <a:xfrm>
            <a:off x="187554" y="7201272"/>
            <a:ext cx="7042067" cy="461665"/>
          </a:xfrm>
          <a:prstGeom prst="rect">
            <a:avLst/>
          </a:prstGeom>
        </p:spPr>
        <p:txBody>
          <a:bodyPr wrap="square">
            <a:spAutoFit/>
          </a:bodyPr>
          <a:lstStyle/>
          <a:p>
            <a:pPr algn="just"/>
            <a:r>
              <a:rPr lang="es-CO" sz="1200" b="1" i="0" u="none" strike="noStrike" dirty="0" smtClean="0">
                <a:solidFill>
                  <a:srgbClr val="000000"/>
                </a:solidFill>
                <a:effectLst/>
                <a:latin typeface="Calibri" panose="020F0502020204030204" pitchFamily="34" charset="0"/>
              </a:rPr>
              <a:t>Diagnóstico.</a:t>
            </a:r>
            <a:r>
              <a:rPr lang="es-CO" sz="1200" dirty="0" smtClean="0"/>
              <a:t> </a:t>
            </a:r>
            <a:r>
              <a:rPr lang="es-CO" sz="1200" dirty="0"/>
              <a:t>Los </a:t>
            </a:r>
            <a:r>
              <a:rPr lang="es-CO" sz="1200" dirty="0" smtClean="0"/>
              <a:t>ingresos de los juzgados </a:t>
            </a:r>
            <a:r>
              <a:rPr lang="es-CO" sz="1200" dirty="0"/>
              <a:t>del Circuito Judicial de Neiva son iguales al promedio </a:t>
            </a:r>
            <a:r>
              <a:rPr lang="es-CO" sz="1200" dirty="0" smtClean="0"/>
              <a:t>nacional, </a:t>
            </a:r>
            <a:r>
              <a:rPr lang="es-CO" sz="1200" dirty="0"/>
              <a:t>al igual que los egresos, presentando un alto </a:t>
            </a:r>
            <a:r>
              <a:rPr lang="es-CO" sz="1200" dirty="0" smtClean="0"/>
              <a:t>inventario </a:t>
            </a:r>
            <a:r>
              <a:rPr lang="es-CO" sz="1200" dirty="0"/>
              <a:t>en comparación con sus pares en el resto del país.</a:t>
            </a:r>
            <a:endParaRPr lang="es-ES" sz="1200" dirty="0"/>
          </a:p>
        </p:txBody>
      </p:sp>
      <p:graphicFrame>
        <p:nvGraphicFramePr>
          <p:cNvPr id="12" name="Tabla 11"/>
          <p:cNvGraphicFramePr>
            <a:graphicFrameLocks noGrp="1"/>
          </p:cNvGraphicFramePr>
          <p:nvPr>
            <p:extLst>
              <p:ext uri="{D42A27DB-BD31-4B8C-83A1-F6EECF244321}">
                <p14:modId xmlns:p14="http://schemas.microsoft.com/office/powerpoint/2010/main" val="668784444"/>
              </p:ext>
            </p:extLst>
          </p:nvPr>
        </p:nvGraphicFramePr>
        <p:xfrm>
          <a:off x="258803" y="5898619"/>
          <a:ext cx="7042067" cy="1103776"/>
        </p:xfrm>
        <a:graphic>
          <a:graphicData uri="http://schemas.openxmlformats.org/drawingml/2006/table">
            <a:tbl>
              <a:tblPr>
                <a:tableStyleId>{5C22544A-7EE6-4342-B048-85BDC9FD1C3A}</a:tableStyleId>
              </a:tblPr>
              <a:tblGrid>
                <a:gridCol w="952600"/>
                <a:gridCol w="6089467"/>
              </a:tblGrid>
              <a:tr h="448651">
                <a:tc>
                  <a:txBody>
                    <a:bodyPr/>
                    <a:lstStyle/>
                    <a:p>
                      <a:pPr algn="l" fontAlgn="t"/>
                      <a:r>
                        <a:rPr lang="es-ES" sz="1200" u="none" strike="noStrike" dirty="0">
                          <a:effectLst/>
                        </a:rPr>
                        <a:t>Demanda</a:t>
                      </a:r>
                      <a:endParaRPr lang="es-ES" sz="1200" b="1" i="0" u="none" strike="noStrike" dirty="0">
                        <a:solidFill>
                          <a:srgbClr val="000000"/>
                        </a:solidFill>
                        <a:effectLst/>
                        <a:latin typeface="Calibri" panose="020F0502020204030204" pitchFamily="34" charset="0"/>
                      </a:endParaRPr>
                    </a:p>
                  </a:txBody>
                  <a:tcPr marL="6784" marR="6784" marT="6784" marB="0"/>
                </a:tc>
                <a:tc>
                  <a:txBody>
                    <a:bodyPr/>
                    <a:lstStyle/>
                    <a:p>
                      <a:pPr algn="just" fontAlgn="t"/>
                      <a:r>
                        <a:rPr lang="es-CO" sz="1200" b="0" i="0" u="none" strike="noStrike" dirty="0" smtClean="0">
                          <a:solidFill>
                            <a:srgbClr val="000000"/>
                          </a:solidFill>
                          <a:effectLst/>
                          <a:latin typeface="Calibri" panose="020F0502020204030204" pitchFamily="34" charset="0"/>
                        </a:rPr>
                        <a:t>El ingreso promedio por despacho es de 368 procesos, de los cuales, 174 procesos (47%) corresponden a acciones de tutela. La demanda agregada disminuyó levemente (8%).</a:t>
                      </a:r>
                      <a:endParaRPr lang="es-CO" sz="1200" b="0" i="0" u="none" strike="noStrike" dirty="0">
                        <a:solidFill>
                          <a:srgbClr val="000000"/>
                        </a:solidFill>
                        <a:effectLst/>
                        <a:latin typeface="Calibri" panose="020F0502020204030204" pitchFamily="34" charset="0"/>
                      </a:endParaRPr>
                    </a:p>
                  </a:txBody>
                  <a:tcPr marL="9525" marR="9525" marT="9525" marB="0"/>
                </a:tc>
              </a:tr>
              <a:tr h="415636">
                <a:tc>
                  <a:txBody>
                    <a:bodyPr/>
                    <a:lstStyle/>
                    <a:p>
                      <a:pPr algn="l" fontAlgn="t"/>
                      <a:r>
                        <a:rPr lang="es-ES" sz="1200" u="none" strike="noStrike">
                          <a:effectLst/>
                        </a:rPr>
                        <a:t>Oferta</a:t>
                      </a:r>
                      <a:endParaRPr lang="es-ES" sz="1200" b="1" i="0" u="none" strike="noStrike">
                        <a:solidFill>
                          <a:srgbClr val="000000"/>
                        </a:solidFill>
                        <a:effectLst/>
                        <a:latin typeface="Calibri" panose="020F0502020204030204" pitchFamily="34" charset="0"/>
                      </a:endParaRPr>
                    </a:p>
                  </a:txBody>
                  <a:tcPr marL="6784" marR="6784" marT="6784" marB="0"/>
                </a:tc>
                <a:tc>
                  <a:txBody>
                    <a:bodyPr/>
                    <a:lstStyle/>
                    <a:p>
                      <a:pPr algn="just" fontAlgn="t"/>
                      <a:r>
                        <a:rPr lang="es-CO" sz="1200" b="0" i="0" u="none" strike="noStrike" dirty="0" smtClean="0">
                          <a:solidFill>
                            <a:srgbClr val="000000"/>
                          </a:solidFill>
                          <a:effectLst/>
                          <a:latin typeface="Calibri" panose="020F0502020204030204" pitchFamily="34" charset="0"/>
                        </a:rPr>
                        <a:t>Los egresos aumentaron 6%, pasando de 328 procesos a 347 procesos, incluyendo las acciones de tutela, con un índice de evacuación del 94%.</a:t>
                      </a:r>
                      <a:endParaRPr lang="es-CO" sz="1200" b="0" i="0" u="none" strike="noStrike" dirty="0">
                        <a:solidFill>
                          <a:srgbClr val="000000"/>
                        </a:solidFill>
                        <a:effectLst/>
                        <a:latin typeface="Calibri" panose="020F0502020204030204" pitchFamily="34" charset="0"/>
                      </a:endParaRPr>
                    </a:p>
                  </a:txBody>
                  <a:tcPr marL="9525" marR="9525" marT="9525" marB="0"/>
                </a:tc>
              </a:tr>
              <a:tr h="239489">
                <a:tc>
                  <a:txBody>
                    <a:bodyPr/>
                    <a:lstStyle/>
                    <a:p>
                      <a:pPr algn="l" fontAlgn="t"/>
                      <a:r>
                        <a:rPr lang="es-ES" sz="1200" u="none" strike="noStrike" dirty="0">
                          <a:effectLst/>
                        </a:rPr>
                        <a:t>Inventario</a:t>
                      </a:r>
                      <a:endParaRPr lang="es-ES" sz="1200" b="1" i="0" u="none" strike="noStrike" dirty="0">
                        <a:solidFill>
                          <a:srgbClr val="000000"/>
                        </a:solidFill>
                        <a:effectLst/>
                        <a:latin typeface="Calibri" panose="020F0502020204030204" pitchFamily="34" charset="0"/>
                      </a:endParaRPr>
                    </a:p>
                  </a:txBody>
                  <a:tcPr marL="6784" marR="6784" marT="6784" marB="0"/>
                </a:tc>
                <a:tc>
                  <a:txBody>
                    <a:bodyPr/>
                    <a:lstStyle/>
                    <a:p>
                      <a:pPr algn="just" fontAlgn="t"/>
                      <a:r>
                        <a:rPr lang="es-CO" sz="1200" b="0" i="0" u="none" strike="noStrike" dirty="0">
                          <a:solidFill>
                            <a:srgbClr val="000000"/>
                          </a:solidFill>
                          <a:effectLst/>
                          <a:latin typeface="Calibri" panose="020F0502020204030204" pitchFamily="34" charset="0"/>
                        </a:rPr>
                        <a:t>El inventario total aumentó 10%, con un promedio cercano a </a:t>
                      </a:r>
                      <a:r>
                        <a:rPr lang="es-CO" sz="1200" b="0" i="0" u="none" strike="noStrike" dirty="0" smtClean="0">
                          <a:solidFill>
                            <a:srgbClr val="000000"/>
                          </a:solidFill>
                          <a:effectLst/>
                          <a:latin typeface="Calibri" panose="020F0502020204030204" pitchFamily="34" charset="0"/>
                        </a:rPr>
                        <a:t>206 procesos </a:t>
                      </a:r>
                      <a:r>
                        <a:rPr lang="es-CO" sz="1200" b="0" i="0" u="none" strike="noStrike" dirty="0">
                          <a:solidFill>
                            <a:srgbClr val="000000"/>
                          </a:solidFill>
                          <a:effectLst/>
                          <a:latin typeface="Calibri" panose="020F0502020204030204" pitchFamily="34" charset="0"/>
                        </a:rPr>
                        <a:t>por despacho.</a:t>
                      </a:r>
                    </a:p>
                  </a:txBody>
                  <a:tcPr marL="9525" marR="9525" marT="9525" marB="0"/>
                </a:tc>
              </a:tr>
            </a:tbl>
          </a:graphicData>
        </a:graphic>
      </p:graphicFrame>
      <p:pic>
        <p:nvPicPr>
          <p:cNvPr id="13" name="Picture 3" descr="Logo CSJ RGB_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851" y="10808"/>
            <a:ext cx="2585846" cy="8533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ítulo 1"/>
          <p:cNvSpPr>
            <a:spLocks noGrp="1"/>
          </p:cNvSpPr>
          <p:nvPr>
            <p:ph type="ctrTitle"/>
          </p:nvPr>
        </p:nvSpPr>
        <p:spPr>
          <a:xfrm>
            <a:off x="566976" y="518799"/>
            <a:ext cx="6425724" cy="443101"/>
          </a:xfrm>
        </p:spPr>
        <p:txBody>
          <a:bodyPr>
            <a:normAutofit fontScale="90000"/>
          </a:bodyPr>
          <a:lstStyle/>
          <a:p>
            <a:r>
              <a:rPr lang="es-CO" sz="1400" dirty="0"/>
              <a:t>Juzgados </a:t>
            </a:r>
            <a:r>
              <a:rPr lang="es-CO" sz="1400" dirty="0" smtClean="0"/>
              <a:t>de Circuito de Responsabilidad </a:t>
            </a:r>
            <a:br>
              <a:rPr lang="es-CO" sz="1400" dirty="0" smtClean="0"/>
            </a:br>
            <a:r>
              <a:rPr lang="es-CO" sz="1400" dirty="0" smtClean="0"/>
              <a:t>Penal de Adolescentes de Neiva</a:t>
            </a:r>
            <a:endParaRPr lang="es-ES" sz="1400" dirty="0"/>
          </a:p>
        </p:txBody>
      </p:sp>
      <p:graphicFrame>
        <p:nvGraphicFramePr>
          <p:cNvPr id="8" name="1 Gráfico"/>
          <p:cNvGraphicFramePr>
            <a:graphicFrameLocks/>
          </p:cNvGraphicFramePr>
          <p:nvPr>
            <p:extLst>
              <p:ext uri="{D42A27DB-BD31-4B8C-83A1-F6EECF244321}">
                <p14:modId xmlns:p14="http://schemas.microsoft.com/office/powerpoint/2010/main" val="1158509052"/>
              </p:ext>
            </p:extLst>
          </p:nvPr>
        </p:nvGraphicFramePr>
        <p:xfrm>
          <a:off x="187553" y="1413112"/>
          <a:ext cx="7141295" cy="3240776"/>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01220460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a 5"/>
          <p:cNvGraphicFramePr>
            <a:graphicFrameLocks noGrp="1"/>
          </p:cNvGraphicFramePr>
          <p:nvPr>
            <p:extLst>
              <p:ext uri="{D42A27DB-BD31-4B8C-83A1-F6EECF244321}">
                <p14:modId xmlns:p14="http://schemas.microsoft.com/office/powerpoint/2010/main" val="3291154024"/>
              </p:ext>
            </p:extLst>
          </p:nvPr>
        </p:nvGraphicFramePr>
        <p:xfrm>
          <a:off x="258803" y="4838165"/>
          <a:ext cx="7042068" cy="1009547"/>
        </p:xfrm>
        <a:graphic>
          <a:graphicData uri="http://schemas.openxmlformats.org/drawingml/2006/table">
            <a:tbl>
              <a:tblPr>
                <a:tableStyleId>{5C22544A-7EE6-4342-B048-85BDC9FD1C3A}</a:tableStyleId>
              </a:tblPr>
              <a:tblGrid>
                <a:gridCol w="3111336"/>
                <a:gridCol w="1413164"/>
                <a:gridCol w="1294232"/>
                <a:gridCol w="1223336"/>
              </a:tblGrid>
              <a:tr h="152400">
                <a:tc>
                  <a:txBody>
                    <a:bodyPr/>
                    <a:lstStyle/>
                    <a:p>
                      <a:pPr algn="l" fontAlgn="t"/>
                      <a:endParaRPr lang="es-ES" sz="1100" b="0" i="0" u="none" strike="noStrike" dirty="0">
                        <a:solidFill>
                          <a:srgbClr val="000000"/>
                        </a:solidFill>
                        <a:effectLst/>
                        <a:latin typeface="Calibri" panose="020F0502020204030204" pitchFamily="34" charset="0"/>
                      </a:endParaRPr>
                    </a:p>
                  </a:txBody>
                  <a:tcPr marL="9525" marR="9525" marT="9525" marB="0">
                    <a:solidFill>
                      <a:schemeClr val="bg1"/>
                    </a:solidFill>
                  </a:tcPr>
                </a:tc>
                <a:tc rowSpan="2">
                  <a:txBody>
                    <a:bodyPr/>
                    <a:lstStyle/>
                    <a:p>
                      <a:pPr algn="ctr" fontAlgn="ctr"/>
                      <a:r>
                        <a:rPr lang="es-ES" sz="1100" u="none" strike="noStrike" dirty="0">
                          <a:effectLst/>
                        </a:rPr>
                        <a:t>INGRESO EFECTIVO</a:t>
                      </a:r>
                      <a:endParaRPr lang="es-ES" sz="1100" b="1" i="0" u="none" strike="noStrike" dirty="0">
                        <a:solidFill>
                          <a:srgbClr val="000000"/>
                        </a:solidFill>
                        <a:effectLst/>
                        <a:latin typeface="Calibri" panose="020F0502020204030204" pitchFamily="34" charset="0"/>
                      </a:endParaRPr>
                    </a:p>
                  </a:txBody>
                  <a:tcPr marL="9525" marR="9525" marT="9525" marB="0" anchor="ctr"/>
                </a:tc>
                <a:tc rowSpan="2">
                  <a:txBody>
                    <a:bodyPr/>
                    <a:lstStyle/>
                    <a:p>
                      <a:pPr algn="ctr" fontAlgn="ctr"/>
                      <a:r>
                        <a:rPr lang="es-ES" sz="1100" u="none" strike="noStrike" dirty="0">
                          <a:effectLst/>
                        </a:rPr>
                        <a:t>EGRESO EFECTIVO</a:t>
                      </a:r>
                      <a:endParaRPr lang="es-ES" sz="1100" b="1" i="0" u="none" strike="noStrike" dirty="0">
                        <a:solidFill>
                          <a:srgbClr val="000000"/>
                        </a:solidFill>
                        <a:effectLst/>
                        <a:latin typeface="Calibri" panose="020F0502020204030204" pitchFamily="34" charset="0"/>
                      </a:endParaRPr>
                    </a:p>
                  </a:txBody>
                  <a:tcPr marL="9525" marR="9525" marT="9525" marB="0" anchor="ctr"/>
                </a:tc>
                <a:tc rowSpan="2">
                  <a:txBody>
                    <a:bodyPr/>
                    <a:lstStyle/>
                    <a:p>
                      <a:pPr algn="ctr" fontAlgn="ctr"/>
                      <a:r>
                        <a:rPr lang="es-ES" sz="1100" u="none" strike="noStrike">
                          <a:effectLst/>
                        </a:rPr>
                        <a:t>INVENTARIO FINAL</a:t>
                      </a:r>
                      <a:endParaRPr lang="es-ES" sz="1100" b="1" i="0" u="none" strike="noStrike">
                        <a:solidFill>
                          <a:srgbClr val="000000"/>
                        </a:solidFill>
                        <a:effectLst/>
                        <a:latin typeface="Calibri" panose="020F0502020204030204" pitchFamily="34" charset="0"/>
                      </a:endParaRPr>
                    </a:p>
                  </a:txBody>
                  <a:tcPr marL="9525" marR="9525" marT="9525" marB="0" anchor="ctr"/>
                </a:tc>
              </a:tr>
              <a:tr h="152400">
                <a:tc>
                  <a:txBody>
                    <a:bodyPr/>
                    <a:lstStyle/>
                    <a:p>
                      <a:pPr algn="l" fontAlgn="t"/>
                      <a:endParaRPr lang="es-ES" sz="1100" b="0" i="0" u="none" strike="noStrike" dirty="0">
                        <a:solidFill>
                          <a:srgbClr val="000000"/>
                        </a:solidFill>
                        <a:effectLst/>
                        <a:latin typeface="Calibri" panose="020F0502020204030204" pitchFamily="34" charset="0"/>
                      </a:endParaRPr>
                    </a:p>
                  </a:txBody>
                  <a:tcPr marL="9525" marR="9525" marT="9525" marB="0">
                    <a:solidFill>
                      <a:schemeClr val="bg1"/>
                    </a:solidFill>
                  </a:tcPr>
                </a:tc>
                <a:tc vMerge="1">
                  <a:txBody>
                    <a:bodyPr/>
                    <a:lstStyle/>
                    <a:p>
                      <a:endParaRPr lang="es-ES"/>
                    </a:p>
                  </a:txBody>
                  <a:tcPr/>
                </a:tc>
                <a:tc vMerge="1">
                  <a:txBody>
                    <a:bodyPr/>
                    <a:lstStyle/>
                    <a:p>
                      <a:endParaRPr lang="es-ES"/>
                    </a:p>
                  </a:txBody>
                  <a:tcPr/>
                </a:tc>
                <a:tc vMerge="1">
                  <a:txBody>
                    <a:bodyPr/>
                    <a:lstStyle/>
                    <a:p>
                      <a:endParaRPr lang="es-ES"/>
                    </a:p>
                  </a:txBody>
                  <a:tcPr/>
                </a:tc>
              </a:tr>
              <a:tr h="152400">
                <a:tc>
                  <a:txBody>
                    <a:bodyPr/>
                    <a:lstStyle/>
                    <a:p>
                      <a:pPr algn="l" fontAlgn="ctr"/>
                      <a:r>
                        <a:rPr lang="es-ES" sz="1100" u="none" strike="noStrike" dirty="0">
                          <a:effectLst/>
                        </a:rPr>
                        <a:t>Distrito Judicial del Huila</a:t>
                      </a:r>
                      <a:endParaRPr lang="es-ES" sz="11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s-ES" sz="1200" b="0" i="0" u="none" strike="noStrike">
                          <a:solidFill>
                            <a:srgbClr val="000000"/>
                          </a:solidFill>
                          <a:effectLst/>
                          <a:latin typeface="Calibri" panose="020F0502020204030204" pitchFamily="34" charset="0"/>
                        </a:rPr>
                        <a:t>456</a:t>
                      </a:r>
                    </a:p>
                  </a:txBody>
                  <a:tcPr marL="9525" marR="9525" marT="9525" marB="0" anchor="ctr"/>
                </a:tc>
                <a:tc>
                  <a:txBody>
                    <a:bodyPr/>
                    <a:lstStyle/>
                    <a:p>
                      <a:pPr algn="ctr" fontAlgn="ctr"/>
                      <a:r>
                        <a:rPr lang="es-ES" sz="1200" b="0" i="0" u="none" strike="noStrike">
                          <a:solidFill>
                            <a:srgbClr val="000000"/>
                          </a:solidFill>
                          <a:effectLst/>
                          <a:latin typeface="Calibri" panose="020F0502020204030204" pitchFamily="34" charset="0"/>
                        </a:rPr>
                        <a:t>435</a:t>
                      </a:r>
                    </a:p>
                  </a:txBody>
                  <a:tcPr marL="9525" marR="9525" marT="9525" marB="0" anchor="ctr"/>
                </a:tc>
                <a:tc>
                  <a:txBody>
                    <a:bodyPr/>
                    <a:lstStyle/>
                    <a:p>
                      <a:pPr algn="ctr" fontAlgn="ctr"/>
                      <a:r>
                        <a:rPr lang="es-ES" sz="1200" b="0" i="0" u="none" strike="noStrike">
                          <a:solidFill>
                            <a:srgbClr val="000000"/>
                          </a:solidFill>
                          <a:effectLst/>
                          <a:latin typeface="Calibri" panose="020F0502020204030204" pitchFamily="34" charset="0"/>
                        </a:rPr>
                        <a:t>11</a:t>
                      </a:r>
                    </a:p>
                  </a:txBody>
                  <a:tcPr marL="9525" marR="9525" marT="9525" marB="0" anchor="ctr"/>
                </a:tc>
              </a:tr>
              <a:tr h="270407">
                <a:tc>
                  <a:txBody>
                    <a:bodyPr/>
                    <a:lstStyle/>
                    <a:p>
                      <a:pPr algn="l" fontAlgn="ctr"/>
                      <a:r>
                        <a:rPr lang="es-CO" sz="1100" u="none" strike="noStrike" dirty="0">
                          <a:effectLst/>
                        </a:rPr>
                        <a:t>Promedio Nacional SIN Cundinamarca y Antioquia</a:t>
                      </a:r>
                      <a:endParaRPr lang="es-CO" sz="11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s-ES" sz="1200" b="0" i="0" u="none" strike="noStrike">
                          <a:solidFill>
                            <a:srgbClr val="000000"/>
                          </a:solidFill>
                          <a:effectLst/>
                          <a:latin typeface="Calibri" panose="020F0502020204030204" pitchFamily="34" charset="0"/>
                        </a:rPr>
                        <a:t>417</a:t>
                      </a:r>
                    </a:p>
                  </a:txBody>
                  <a:tcPr marL="9525" marR="9525" marT="9525" marB="0" anchor="ctr"/>
                </a:tc>
                <a:tc>
                  <a:txBody>
                    <a:bodyPr/>
                    <a:lstStyle/>
                    <a:p>
                      <a:pPr algn="ctr" fontAlgn="ctr"/>
                      <a:r>
                        <a:rPr lang="es-ES" sz="1200" b="0" i="0" u="none" strike="noStrike">
                          <a:solidFill>
                            <a:srgbClr val="000000"/>
                          </a:solidFill>
                          <a:effectLst/>
                          <a:latin typeface="Calibri" panose="020F0502020204030204" pitchFamily="34" charset="0"/>
                        </a:rPr>
                        <a:t>407</a:t>
                      </a:r>
                    </a:p>
                  </a:txBody>
                  <a:tcPr marL="9525" marR="9525" marT="9525" marB="0" anchor="ctr"/>
                </a:tc>
                <a:tc>
                  <a:txBody>
                    <a:bodyPr/>
                    <a:lstStyle/>
                    <a:p>
                      <a:pPr algn="ctr" fontAlgn="ctr"/>
                      <a:r>
                        <a:rPr lang="es-ES" sz="1200" b="0" i="0" u="none" strike="noStrike">
                          <a:solidFill>
                            <a:srgbClr val="000000"/>
                          </a:solidFill>
                          <a:effectLst/>
                          <a:latin typeface="Calibri" panose="020F0502020204030204" pitchFamily="34" charset="0"/>
                        </a:rPr>
                        <a:t>8</a:t>
                      </a:r>
                    </a:p>
                  </a:txBody>
                  <a:tcPr marL="9525" marR="9525" marT="9525" marB="0" anchor="ctr"/>
                </a:tc>
              </a:tr>
              <a:tr h="152400">
                <a:tc>
                  <a:txBody>
                    <a:bodyPr/>
                    <a:lstStyle/>
                    <a:p>
                      <a:pPr algn="ctr" fontAlgn="b"/>
                      <a:endParaRPr lang="es-ES"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s-ES" sz="1200" b="0" i="0" u="none" strike="noStrike" dirty="0">
                          <a:solidFill>
                            <a:srgbClr val="000000"/>
                          </a:solidFill>
                          <a:effectLst/>
                          <a:latin typeface="Calibri" panose="020F0502020204030204" pitchFamily="34" charset="0"/>
                        </a:rPr>
                        <a:t>109%</a:t>
                      </a:r>
                    </a:p>
                  </a:txBody>
                  <a:tcPr marL="9525" marR="9525" marT="9525" marB="0" anchor="b"/>
                </a:tc>
                <a:tc>
                  <a:txBody>
                    <a:bodyPr/>
                    <a:lstStyle/>
                    <a:p>
                      <a:pPr algn="ctr" fontAlgn="b"/>
                      <a:r>
                        <a:rPr lang="es-ES" sz="1200" b="0" i="0" u="none" strike="noStrike">
                          <a:solidFill>
                            <a:srgbClr val="000000"/>
                          </a:solidFill>
                          <a:effectLst/>
                          <a:latin typeface="Calibri" panose="020F0502020204030204" pitchFamily="34" charset="0"/>
                        </a:rPr>
                        <a:t>107%</a:t>
                      </a:r>
                    </a:p>
                  </a:txBody>
                  <a:tcPr marL="9525" marR="9525" marT="9525" marB="0" anchor="b"/>
                </a:tc>
                <a:tc>
                  <a:txBody>
                    <a:bodyPr/>
                    <a:lstStyle/>
                    <a:p>
                      <a:pPr algn="ctr" fontAlgn="b"/>
                      <a:r>
                        <a:rPr lang="es-ES" sz="1200" b="0" i="0" u="none" strike="noStrike" dirty="0" smtClean="0">
                          <a:solidFill>
                            <a:srgbClr val="000000"/>
                          </a:solidFill>
                          <a:effectLst/>
                          <a:latin typeface="Calibri" panose="020F0502020204030204" pitchFamily="34" charset="0"/>
                        </a:rPr>
                        <a:t>10%</a:t>
                      </a:r>
                      <a:endParaRPr lang="es-ES" sz="1200" b="0" i="0" u="none" strike="noStrike" dirty="0">
                        <a:solidFill>
                          <a:srgbClr val="000000"/>
                        </a:solidFill>
                        <a:effectLst/>
                        <a:latin typeface="Calibri" panose="020F0502020204030204" pitchFamily="34" charset="0"/>
                      </a:endParaRPr>
                    </a:p>
                  </a:txBody>
                  <a:tcPr marL="9525" marR="9525" marT="9525" marB="0" anchor="b"/>
                </a:tc>
              </a:tr>
            </a:tbl>
          </a:graphicData>
        </a:graphic>
      </p:graphicFrame>
      <p:sp>
        <p:nvSpPr>
          <p:cNvPr id="11" name="Rectángulo 10"/>
          <p:cNvSpPr/>
          <p:nvPr/>
        </p:nvSpPr>
        <p:spPr>
          <a:xfrm>
            <a:off x="187554" y="7506072"/>
            <a:ext cx="7042067" cy="461665"/>
          </a:xfrm>
          <a:prstGeom prst="rect">
            <a:avLst/>
          </a:prstGeom>
        </p:spPr>
        <p:txBody>
          <a:bodyPr wrap="square">
            <a:spAutoFit/>
          </a:bodyPr>
          <a:lstStyle/>
          <a:p>
            <a:pPr algn="just"/>
            <a:r>
              <a:rPr lang="es-CO" sz="1200" b="1" i="0" u="none" strike="noStrike" dirty="0" smtClean="0">
                <a:solidFill>
                  <a:srgbClr val="000000"/>
                </a:solidFill>
                <a:effectLst/>
                <a:latin typeface="Calibri" panose="020F0502020204030204" pitchFamily="34" charset="0"/>
              </a:rPr>
              <a:t>Diagnóstico.</a:t>
            </a:r>
            <a:r>
              <a:rPr lang="es-CO" sz="1200" dirty="0" smtClean="0"/>
              <a:t> </a:t>
            </a:r>
            <a:r>
              <a:rPr lang="es-CO" sz="1200" dirty="0"/>
              <a:t>Los juzgados de Neiva tienen una carga laboral y un rendimiento similar al promedio nacional, aun cuando se incrementaron las acciones de tutela por las razones dadas. </a:t>
            </a:r>
            <a:endParaRPr lang="es-ES" sz="1200" dirty="0"/>
          </a:p>
        </p:txBody>
      </p:sp>
      <p:graphicFrame>
        <p:nvGraphicFramePr>
          <p:cNvPr id="12" name="Tabla 11"/>
          <p:cNvGraphicFramePr>
            <a:graphicFrameLocks noGrp="1"/>
          </p:cNvGraphicFramePr>
          <p:nvPr>
            <p:extLst>
              <p:ext uri="{D42A27DB-BD31-4B8C-83A1-F6EECF244321}">
                <p14:modId xmlns:p14="http://schemas.microsoft.com/office/powerpoint/2010/main" val="3964255063"/>
              </p:ext>
            </p:extLst>
          </p:nvPr>
        </p:nvGraphicFramePr>
        <p:xfrm>
          <a:off x="258803" y="5898619"/>
          <a:ext cx="7042067" cy="1579050"/>
        </p:xfrm>
        <a:graphic>
          <a:graphicData uri="http://schemas.openxmlformats.org/drawingml/2006/table">
            <a:tbl>
              <a:tblPr>
                <a:tableStyleId>{5C22544A-7EE6-4342-B048-85BDC9FD1C3A}</a:tableStyleId>
              </a:tblPr>
              <a:tblGrid>
                <a:gridCol w="952600"/>
                <a:gridCol w="6089467"/>
              </a:tblGrid>
              <a:tr h="448651">
                <a:tc>
                  <a:txBody>
                    <a:bodyPr/>
                    <a:lstStyle/>
                    <a:p>
                      <a:pPr algn="l" fontAlgn="t"/>
                      <a:r>
                        <a:rPr lang="es-ES" sz="1200" u="none" strike="noStrike" dirty="0">
                          <a:effectLst/>
                        </a:rPr>
                        <a:t>Demanda</a:t>
                      </a:r>
                      <a:endParaRPr lang="es-ES" sz="1200" b="1" i="0" u="none" strike="noStrike" dirty="0">
                        <a:solidFill>
                          <a:srgbClr val="000000"/>
                        </a:solidFill>
                        <a:effectLst/>
                        <a:latin typeface="Calibri" panose="020F0502020204030204" pitchFamily="34" charset="0"/>
                      </a:endParaRPr>
                    </a:p>
                  </a:txBody>
                  <a:tcPr marL="6784" marR="6784" marT="6784" marB="0"/>
                </a:tc>
                <a:tc>
                  <a:txBody>
                    <a:bodyPr/>
                    <a:lstStyle/>
                    <a:p>
                      <a:pPr algn="l" fontAlgn="t"/>
                      <a:r>
                        <a:rPr lang="es-CO" sz="1200" b="0" i="0" u="none" strike="noStrike">
                          <a:solidFill>
                            <a:srgbClr val="000000"/>
                          </a:solidFill>
                          <a:effectLst/>
                          <a:latin typeface="Calibri" panose="020F0502020204030204" pitchFamily="34" charset="0"/>
                        </a:rPr>
                        <a:t>El ingreso promedio por despacho es de 456 procesos, de los cuales 263 procesos (58%) corresponden a acciones de tutela. La demanda agregada permaneció constante, aun cuando las acciones de tutela aumentaron 30%, debido a una medida del Consejo Seccional de la Judicatura, que permitió redistribuir las cargas de estas acciones entre los despachos de categoría municipal en el Circuito, especialmente los de control de garantías. </a:t>
                      </a:r>
                    </a:p>
                  </a:txBody>
                  <a:tcPr marL="9525" marR="9525" marT="9525" marB="0"/>
                </a:tc>
              </a:tr>
              <a:tr h="415636">
                <a:tc>
                  <a:txBody>
                    <a:bodyPr/>
                    <a:lstStyle/>
                    <a:p>
                      <a:pPr algn="l" fontAlgn="t"/>
                      <a:r>
                        <a:rPr lang="es-ES" sz="1200" u="none" strike="noStrike">
                          <a:effectLst/>
                        </a:rPr>
                        <a:t>Oferta</a:t>
                      </a:r>
                      <a:endParaRPr lang="es-ES" sz="1200" b="1" i="0" u="none" strike="noStrike">
                        <a:solidFill>
                          <a:srgbClr val="000000"/>
                        </a:solidFill>
                        <a:effectLst/>
                        <a:latin typeface="Calibri" panose="020F0502020204030204" pitchFamily="34" charset="0"/>
                      </a:endParaRPr>
                    </a:p>
                  </a:txBody>
                  <a:tcPr marL="6784" marR="6784" marT="6784" marB="0"/>
                </a:tc>
                <a:tc>
                  <a:txBody>
                    <a:bodyPr/>
                    <a:lstStyle/>
                    <a:p>
                      <a:pPr algn="l" fontAlgn="t"/>
                      <a:r>
                        <a:rPr lang="es-CO" sz="1200" b="0" i="0" u="none" strike="noStrike">
                          <a:solidFill>
                            <a:srgbClr val="000000"/>
                          </a:solidFill>
                          <a:effectLst/>
                          <a:latin typeface="Calibri" panose="020F0502020204030204" pitchFamily="34" charset="0"/>
                        </a:rPr>
                        <a:t>Los egresos aumentaron levemente (7%), pasando de 406 procesos a 436 procesos, incluyendo las acciones de tutela, con un índice de evacuación del 95%.</a:t>
                      </a:r>
                    </a:p>
                  </a:txBody>
                  <a:tcPr marL="9525" marR="9525" marT="9525" marB="0"/>
                </a:tc>
              </a:tr>
              <a:tr h="239489">
                <a:tc>
                  <a:txBody>
                    <a:bodyPr/>
                    <a:lstStyle/>
                    <a:p>
                      <a:pPr algn="l" fontAlgn="t"/>
                      <a:r>
                        <a:rPr lang="es-ES" sz="1200" u="none" strike="noStrike" dirty="0">
                          <a:effectLst/>
                        </a:rPr>
                        <a:t>Inventario</a:t>
                      </a:r>
                      <a:endParaRPr lang="es-ES" sz="1200" b="1" i="0" u="none" strike="noStrike" dirty="0">
                        <a:solidFill>
                          <a:srgbClr val="000000"/>
                        </a:solidFill>
                        <a:effectLst/>
                        <a:latin typeface="Calibri" panose="020F0502020204030204" pitchFamily="34" charset="0"/>
                      </a:endParaRPr>
                    </a:p>
                  </a:txBody>
                  <a:tcPr marL="6784" marR="6784" marT="6784" marB="0"/>
                </a:tc>
                <a:tc>
                  <a:txBody>
                    <a:bodyPr/>
                    <a:lstStyle/>
                    <a:p>
                      <a:pPr algn="l" fontAlgn="t"/>
                      <a:r>
                        <a:rPr lang="es-CO" sz="1200" b="0" i="0" u="none" strike="noStrike" dirty="0">
                          <a:solidFill>
                            <a:srgbClr val="000000"/>
                          </a:solidFill>
                          <a:effectLst/>
                          <a:latin typeface="Calibri" panose="020F0502020204030204" pitchFamily="34" charset="0"/>
                        </a:rPr>
                        <a:t>Por las particularidades de la especialidad, estos despachos no reportan inventario.</a:t>
                      </a:r>
                    </a:p>
                  </a:txBody>
                  <a:tcPr marL="9525" marR="9525" marT="9525" marB="0"/>
                </a:tc>
              </a:tr>
            </a:tbl>
          </a:graphicData>
        </a:graphic>
      </p:graphicFrame>
      <p:pic>
        <p:nvPicPr>
          <p:cNvPr id="13" name="Picture 3" descr="Logo CSJ RGB_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851" y="10808"/>
            <a:ext cx="2585846" cy="8533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ítulo 1"/>
          <p:cNvSpPr>
            <a:spLocks noGrp="1"/>
          </p:cNvSpPr>
          <p:nvPr>
            <p:ph type="ctrTitle"/>
          </p:nvPr>
        </p:nvSpPr>
        <p:spPr>
          <a:xfrm>
            <a:off x="566976" y="518799"/>
            <a:ext cx="6425724" cy="443101"/>
          </a:xfrm>
        </p:spPr>
        <p:txBody>
          <a:bodyPr>
            <a:normAutofit fontScale="90000"/>
          </a:bodyPr>
          <a:lstStyle/>
          <a:p>
            <a:r>
              <a:rPr lang="es-CO" sz="1400" dirty="0"/>
              <a:t>Juzgados </a:t>
            </a:r>
            <a:r>
              <a:rPr lang="es-CO" sz="1400" dirty="0" smtClean="0"/>
              <a:t>Municipales de Responsabilidad </a:t>
            </a:r>
            <a:br>
              <a:rPr lang="es-CO" sz="1400" dirty="0" smtClean="0"/>
            </a:br>
            <a:r>
              <a:rPr lang="es-CO" sz="1400" dirty="0" smtClean="0"/>
              <a:t>Penal Adolescentes</a:t>
            </a:r>
            <a:endParaRPr lang="es-ES" sz="1400" dirty="0"/>
          </a:p>
        </p:txBody>
      </p:sp>
      <p:graphicFrame>
        <p:nvGraphicFramePr>
          <p:cNvPr id="10" name="1 Gráfico"/>
          <p:cNvGraphicFramePr>
            <a:graphicFrameLocks/>
          </p:cNvGraphicFramePr>
          <p:nvPr>
            <p:extLst>
              <p:ext uri="{D42A27DB-BD31-4B8C-83A1-F6EECF244321}">
                <p14:modId xmlns:p14="http://schemas.microsoft.com/office/powerpoint/2010/main" val="4031621645"/>
              </p:ext>
            </p:extLst>
          </p:nvPr>
        </p:nvGraphicFramePr>
        <p:xfrm>
          <a:off x="187553" y="1133475"/>
          <a:ext cx="7042067" cy="349567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77754479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a 5"/>
          <p:cNvGraphicFramePr>
            <a:graphicFrameLocks noGrp="1"/>
          </p:cNvGraphicFramePr>
          <p:nvPr>
            <p:extLst>
              <p:ext uri="{D42A27DB-BD31-4B8C-83A1-F6EECF244321}">
                <p14:modId xmlns:p14="http://schemas.microsoft.com/office/powerpoint/2010/main" val="130688845"/>
              </p:ext>
            </p:extLst>
          </p:nvPr>
        </p:nvGraphicFramePr>
        <p:xfrm>
          <a:off x="258803" y="4990565"/>
          <a:ext cx="7042068" cy="1009547"/>
        </p:xfrm>
        <a:graphic>
          <a:graphicData uri="http://schemas.openxmlformats.org/drawingml/2006/table">
            <a:tbl>
              <a:tblPr>
                <a:tableStyleId>{5C22544A-7EE6-4342-B048-85BDC9FD1C3A}</a:tableStyleId>
              </a:tblPr>
              <a:tblGrid>
                <a:gridCol w="3111336"/>
                <a:gridCol w="1413164"/>
                <a:gridCol w="1294232"/>
                <a:gridCol w="1223336"/>
              </a:tblGrid>
              <a:tr h="152400">
                <a:tc>
                  <a:txBody>
                    <a:bodyPr/>
                    <a:lstStyle/>
                    <a:p>
                      <a:pPr algn="l" fontAlgn="t"/>
                      <a:endParaRPr lang="es-ES" sz="1100" b="0" i="0" u="none" strike="noStrike" dirty="0">
                        <a:solidFill>
                          <a:srgbClr val="000000"/>
                        </a:solidFill>
                        <a:effectLst/>
                        <a:latin typeface="Calibri" panose="020F0502020204030204" pitchFamily="34" charset="0"/>
                      </a:endParaRPr>
                    </a:p>
                  </a:txBody>
                  <a:tcPr marL="9525" marR="9525" marT="9525" marB="0">
                    <a:solidFill>
                      <a:schemeClr val="bg1"/>
                    </a:solidFill>
                  </a:tcPr>
                </a:tc>
                <a:tc rowSpan="2">
                  <a:txBody>
                    <a:bodyPr/>
                    <a:lstStyle/>
                    <a:p>
                      <a:pPr algn="ctr" fontAlgn="ctr"/>
                      <a:r>
                        <a:rPr lang="es-ES" sz="1100" u="none" strike="noStrike" dirty="0">
                          <a:effectLst/>
                        </a:rPr>
                        <a:t>INGRESO EFECTIVO</a:t>
                      </a:r>
                      <a:endParaRPr lang="es-ES" sz="1100" b="1" i="0" u="none" strike="noStrike" dirty="0">
                        <a:solidFill>
                          <a:srgbClr val="000000"/>
                        </a:solidFill>
                        <a:effectLst/>
                        <a:latin typeface="Calibri" panose="020F0502020204030204" pitchFamily="34" charset="0"/>
                      </a:endParaRPr>
                    </a:p>
                  </a:txBody>
                  <a:tcPr marL="9525" marR="9525" marT="9525" marB="0" anchor="ctr"/>
                </a:tc>
                <a:tc rowSpan="2">
                  <a:txBody>
                    <a:bodyPr/>
                    <a:lstStyle/>
                    <a:p>
                      <a:pPr algn="ctr" fontAlgn="ctr"/>
                      <a:r>
                        <a:rPr lang="es-ES" sz="1100" u="none" strike="noStrike" dirty="0">
                          <a:effectLst/>
                        </a:rPr>
                        <a:t>EGRESO EFECTIVO</a:t>
                      </a:r>
                      <a:endParaRPr lang="es-ES" sz="1100" b="1" i="0" u="none" strike="noStrike" dirty="0">
                        <a:solidFill>
                          <a:srgbClr val="000000"/>
                        </a:solidFill>
                        <a:effectLst/>
                        <a:latin typeface="Calibri" panose="020F0502020204030204" pitchFamily="34" charset="0"/>
                      </a:endParaRPr>
                    </a:p>
                  </a:txBody>
                  <a:tcPr marL="9525" marR="9525" marT="9525" marB="0" anchor="ctr"/>
                </a:tc>
                <a:tc rowSpan="2">
                  <a:txBody>
                    <a:bodyPr/>
                    <a:lstStyle/>
                    <a:p>
                      <a:pPr algn="ctr" fontAlgn="ctr"/>
                      <a:r>
                        <a:rPr lang="es-ES" sz="1100" u="none" strike="noStrike" dirty="0">
                          <a:effectLst/>
                        </a:rPr>
                        <a:t>INVENTARIO FINAL</a:t>
                      </a:r>
                      <a:endParaRPr lang="es-ES" sz="1100" b="1" i="0" u="none" strike="noStrike" dirty="0">
                        <a:solidFill>
                          <a:srgbClr val="000000"/>
                        </a:solidFill>
                        <a:effectLst/>
                        <a:latin typeface="Calibri" panose="020F0502020204030204" pitchFamily="34" charset="0"/>
                      </a:endParaRPr>
                    </a:p>
                  </a:txBody>
                  <a:tcPr marL="9525" marR="9525" marT="9525" marB="0" anchor="ctr"/>
                </a:tc>
              </a:tr>
              <a:tr h="152400">
                <a:tc>
                  <a:txBody>
                    <a:bodyPr/>
                    <a:lstStyle/>
                    <a:p>
                      <a:pPr algn="l" fontAlgn="t"/>
                      <a:endParaRPr lang="es-ES" sz="1100" b="0" i="0" u="none" strike="noStrike" dirty="0">
                        <a:solidFill>
                          <a:srgbClr val="000000"/>
                        </a:solidFill>
                        <a:effectLst/>
                        <a:latin typeface="Calibri" panose="020F0502020204030204" pitchFamily="34" charset="0"/>
                      </a:endParaRPr>
                    </a:p>
                  </a:txBody>
                  <a:tcPr marL="9525" marR="9525" marT="9525" marB="0">
                    <a:solidFill>
                      <a:schemeClr val="bg1"/>
                    </a:solidFill>
                  </a:tcPr>
                </a:tc>
                <a:tc vMerge="1">
                  <a:txBody>
                    <a:bodyPr/>
                    <a:lstStyle/>
                    <a:p>
                      <a:endParaRPr lang="es-ES"/>
                    </a:p>
                  </a:txBody>
                  <a:tcPr/>
                </a:tc>
                <a:tc vMerge="1">
                  <a:txBody>
                    <a:bodyPr/>
                    <a:lstStyle/>
                    <a:p>
                      <a:endParaRPr lang="es-ES"/>
                    </a:p>
                  </a:txBody>
                  <a:tcPr/>
                </a:tc>
                <a:tc vMerge="1">
                  <a:txBody>
                    <a:bodyPr/>
                    <a:lstStyle/>
                    <a:p>
                      <a:endParaRPr lang="es-ES"/>
                    </a:p>
                  </a:txBody>
                  <a:tcPr/>
                </a:tc>
              </a:tr>
              <a:tr h="152400">
                <a:tc>
                  <a:txBody>
                    <a:bodyPr/>
                    <a:lstStyle/>
                    <a:p>
                      <a:pPr algn="l" fontAlgn="ctr"/>
                      <a:r>
                        <a:rPr lang="es-ES" sz="1100" u="none" strike="noStrike" dirty="0">
                          <a:effectLst/>
                        </a:rPr>
                        <a:t>Distrito Judicial del Huila</a:t>
                      </a:r>
                      <a:endParaRPr lang="es-ES" sz="11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s-ES" sz="1200" b="0" i="0" u="none" strike="noStrike">
                          <a:solidFill>
                            <a:srgbClr val="000000"/>
                          </a:solidFill>
                          <a:effectLst/>
                          <a:latin typeface="Calibri" panose="020F0502020204030204" pitchFamily="34" charset="0"/>
                        </a:rPr>
                        <a:t>451</a:t>
                      </a:r>
                    </a:p>
                  </a:txBody>
                  <a:tcPr marL="9525" marR="9525" marT="9525" marB="0" anchor="ctr"/>
                </a:tc>
                <a:tc>
                  <a:txBody>
                    <a:bodyPr/>
                    <a:lstStyle/>
                    <a:p>
                      <a:pPr algn="ctr" fontAlgn="ctr"/>
                      <a:r>
                        <a:rPr lang="es-ES" sz="1200" b="0" i="0" u="none" strike="noStrike">
                          <a:solidFill>
                            <a:srgbClr val="000000"/>
                          </a:solidFill>
                          <a:effectLst/>
                          <a:latin typeface="Calibri" panose="020F0502020204030204" pitchFamily="34" charset="0"/>
                        </a:rPr>
                        <a:t>412</a:t>
                      </a:r>
                    </a:p>
                  </a:txBody>
                  <a:tcPr marL="9525" marR="9525" marT="9525" marB="0" anchor="ctr"/>
                </a:tc>
                <a:tc>
                  <a:txBody>
                    <a:bodyPr/>
                    <a:lstStyle/>
                    <a:p>
                      <a:pPr algn="ctr" fontAlgn="ctr"/>
                      <a:r>
                        <a:rPr lang="es-ES" sz="1200" b="0" i="0" u="none" strike="noStrike">
                          <a:solidFill>
                            <a:srgbClr val="000000"/>
                          </a:solidFill>
                          <a:effectLst/>
                          <a:latin typeface="Calibri" panose="020F0502020204030204" pitchFamily="34" charset="0"/>
                        </a:rPr>
                        <a:t>146</a:t>
                      </a:r>
                    </a:p>
                  </a:txBody>
                  <a:tcPr marL="9525" marR="9525" marT="9525" marB="0" anchor="ctr"/>
                </a:tc>
              </a:tr>
              <a:tr h="270407">
                <a:tc>
                  <a:txBody>
                    <a:bodyPr/>
                    <a:lstStyle/>
                    <a:p>
                      <a:pPr algn="l" fontAlgn="ctr"/>
                      <a:r>
                        <a:rPr lang="es-CO" sz="1100" u="none" strike="noStrike" dirty="0">
                          <a:effectLst/>
                        </a:rPr>
                        <a:t>Promedio Nacional SIN Cundinamarca y Antioquia</a:t>
                      </a:r>
                      <a:endParaRPr lang="es-CO" sz="11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s-ES" sz="1200" b="0" i="0" u="none" strike="noStrike">
                          <a:solidFill>
                            <a:srgbClr val="000000"/>
                          </a:solidFill>
                          <a:effectLst/>
                          <a:latin typeface="Calibri" panose="020F0502020204030204" pitchFamily="34" charset="0"/>
                        </a:rPr>
                        <a:t>437</a:t>
                      </a:r>
                    </a:p>
                  </a:txBody>
                  <a:tcPr marL="9525" marR="9525" marT="9525" marB="0" anchor="ctr"/>
                </a:tc>
                <a:tc>
                  <a:txBody>
                    <a:bodyPr/>
                    <a:lstStyle/>
                    <a:p>
                      <a:pPr algn="ctr" fontAlgn="ctr"/>
                      <a:r>
                        <a:rPr lang="es-ES" sz="1200" b="0" i="0" u="none" strike="noStrike">
                          <a:solidFill>
                            <a:srgbClr val="000000"/>
                          </a:solidFill>
                          <a:effectLst/>
                          <a:latin typeface="Calibri" panose="020F0502020204030204" pitchFamily="34" charset="0"/>
                        </a:rPr>
                        <a:t>368</a:t>
                      </a:r>
                    </a:p>
                  </a:txBody>
                  <a:tcPr marL="9525" marR="9525" marT="9525" marB="0" anchor="ctr"/>
                </a:tc>
                <a:tc>
                  <a:txBody>
                    <a:bodyPr/>
                    <a:lstStyle/>
                    <a:p>
                      <a:pPr algn="ctr" fontAlgn="ctr"/>
                      <a:r>
                        <a:rPr lang="es-ES" sz="1200" b="0" i="0" u="none" strike="noStrike">
                          <a:solidFill>
                            <a:srgbClr val="000000"/>
                          </a:solidFill>
                          <a:effectLst/>
                          <a:latin typeface="Calibri" panose="020F0502020204030204" pitchFamily="34" charset="0"/>
                        </a:rPr>
                        <a:t>174</a:t>
                      </a:r>
                    </a:p>
                  </a:txBody>
                  <a:tcPr marL="9525" marR="9525" marT="9525" marB="0" anchor="ctr"/>
                </a:tc>
              </a:tr>
              <a:tr h="152400">
                <a:tc>
                  <a:txBody>
                    <a:bodyPr/>
                    <a:lstStyle/>
                    <a:p>
                      <a:pPr algn="ctr" fontAlgn="b"/>
                      <a:endParaRPr lang="es-ES"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s-ES" sz="1200" b="0" i="0" u="none" strike="noStrike">
                          <a:solidFill>
                            <a:srgbClr val="000000"/>
                          </a:solidFill>
                          <a:effectLst/>
                          <a:latin typeface="Calibri" panose="020F0502020204030204" pitchFamily="34" charset="0"/>
                        </a:rPr>
                        <a:t>103%</a:t>
                      </a:r>
                    </a:p>
                  </a:txBody>
                  <a:tcPr marL="9525" marR="9525" marT="9525" marB="0" anchor="b"/>
                </a:tc>
                <a:tc>
                  <a:txBody>
                    <a:bodyPr/>
                    <a:lstStyle/>
                    <a:p>
                      <a:pPr algn="ctr" fontAlgn="b"/>
                      <a:r>
                        <a:rPr lang="es-ES" sz="1200" b="0" i="0" u="none" strike="noStrike">
                          <a:solidFill>
                            <a:srgbClr val="000000"/>
                          </a:solidFill>
                          <a:effectLst/>
                          <a:latin typeface="Calibri" panose="020F0502020204030204" pitchFamily="34" charset="0"/>
                        </a:rPr>
                        <a:t>112%</a:t>
                      </a:r>
                    </a:p>
                  </a:txBody>
                  <a:tcPr marL="9525" marR="9525" marT="9525" marB="0" anchor="b"/>
                </a:tc>
                <a:tc>
                  <a:txBody>
                    <a:bodyPr/>
                    <a:lstStyle/>
                    <a:p>
                      <a:pPr algn="ctr" fontAlgn="b"/>
                      <a:r>
                        <a:rPr lang="es-ES" sz="1200" b="0" i="0" u="none" strike="noStrike" dirty="0">
                          <a:solidFill>
                            <a:srgbClr val="000000"/>
                          </a:solidFill>
                          <a:effectLst/>
                          <a:latin typeface="Calibri" panose="020F0502020204030204" pitchFamily="34" charset="0"/>
                        </a:rPr>
                        <a:t>84%</a:t>
                      </a:r>
                    </a:p>
                  </a:txBody>
                  <a:tcPr marL="9525" marR="9525" marT="9525" marB="0" anchor="b"/>
                </a:tc>
              </a:tr>
            </a:tbl>
          </a:graphicData>
        </a:graphic>
      </p:graphicFrame>
      <p:sp>
        <p:nvSpPr>
          <p:cNvPr id="11" name="Rectángulo 10"/>
          <p:cNvSpPr/>
          <p:nvPr/>
        </p:nvSpPr>
        <p:spPr>
          <a:xfrm>
            <a:off x="187554" y="7582272"/>
            <a:ext cx="7042067" cy="646331"/>
          </a:xfrm>
          <a:prstGeom prst="rect">
            <a:avLst/>
          </a:prstGeom>
        </p:spPr>
        <p:txBody>
          <a:bodyPr wrap="square">
            <a:spAutoFit/>
          </a:bodyPr>
          <a:lstStyle/>
          <a:p>
            <a:pPr algn="just"/>
            <a:r>
              <a:rPr lang="es-CO" sz="1200" b="1" i="0" u="none" strike="noStrike" dirty="0" smtClean="0">
                <a:solidFill>
                  <a:srgbClr val="000000"/>
                </a:solidFill>
                <a:effectLst/>
                <a:latin typeface="Calibri" panose="020F0502020204030204" pitchFamily="34" charset="0"/>
              </a:rPr>
              <a:t>Diagnóstico.</a:t>
            </a:r>
            <a:r>
              <a:rPr lang="es-CO" sz="1200" dirty="0" smtClean="0"/>
              <a:t> </a:t>
            </a:r>
            <a:r>
              <a:rPr lang="es-CO" sz="1200" dirty="0"/>
              <a:t>Los Jueces del Circuito de Neiva tienen ingresos similares al promedio y sus egresos son ligeramente superiores a los de sus pares en el resto del país (12%). Su inventario </a:t>
            </a:r>
            <a:r>
              <a:rPr lang="es-CO" sz="1200" dirty="0" smtClean="0"/>
              <a:t>también </a:t>
            </a:r>
            <a:r>
              <a:rPr lang="es-CO" sz="1200" dirty="0"/>
              <a:t>es menor que el promedio nacional (16%). </a:t>
            </a:r>
            <a:endParaRPr lang="es-ES" sz="1200" dirty="0"/>
          </a:p>
        </p:txBody>
      </p:sp>
      <p:graphicFrame>
        <p:nvGraphicFramePr>
          <p:cNvPr id="12" name="Tabla 11"/>
          <p:cNvGraphicFramePr>
            <a:graphicFrameLocks noGrp="1"/>
          </p:cNvGraphicFramePr>
          <p:nvPr>
            <p:extLst>
              <p:ext uri="{D42A27DB-BD31-4B8C-83A1-F6EECF244321}">
                <p14:modId xmlns:p14="http://schemas.microsoft.com/office/powerpoint/2010/main" val="182162580"/>
              </p:ext>
            </p:extLst>
          </p:nvPr>
        </p:nvGraphicFramePr>
        <p:xfrm>
          <a:off x="258803" y="6089119"/>
          <a:ext cx="7042067" cy="1396170"/>
        </p:xfrm>
        <a:graphic>
          <a:graphicData uri="http://schemas.openxmlformats.org/drawingml/2006/table">
            <a:tbl>
              <a:tblPr>
                <a:tableStyleId>{5C22544A-7EE6-4342-B048-85BDC9FD1C3A}</a:tableStyleId>
              </a:tblPr>
              <a:tblGrid>
                <a:gridCol w="952600"/>
                <a:gridCol w="6089467"/>
              </a:tblGrid>
              <a:tr h="448651">
                <a:tc>
                  <a:txBody>
                    <a:bodyPr/>
                    <a:lstStyle/>
                    <a:p>
                      <a:pPr algn="l" fontAlgn="t"/>
                      <a:r>
                        <a:rPr lang="es-ES" sz="1200" u="none" strike="noStrike" dirty="0">
                          <a:effectLst/>
                        </a:rPr>
                        <a:t>Demanda</a:t>
                      </a:r>
                      <a:endParaRPr lang="es-ES" sz="1200" b="1" i="0" u="none" strike="noStrike" dirty="0">
                        <a:solidFill>
                          <a:srgbClr val="000000"/>
                        </a:solidFill>
                        <a:effectLst/>
                        <a:latin typeface="Calibri" panose="020F0502020204030204" pitchFamily="34" charset="0"/>
                      </a:endParaRPr>
                    </a:p>
                  </a:txBody>
                  <a:tcPr marL="6784" marR="6784" marT="6784" marB="0"/>
                </a:tc>
                <a:tc>
                  <a:txBody>
                    <a:bodyPr/>
                    <a:lstStyle/>
                    <a:p>
                      <a:pPr algn="l" fontAlgn="t"/>
                      <a:r>
                        <a:rPr lang="es-CO" sz="1200" b="0" i="0" u="none" strike="noStrike" dirty="0">
                          <a:solidFill>
                            <a:srgbClr val="000000"/>
                          </a:solidFill>
                          <a:effectLst/>
                          <a:latin typeface="Calibri" panose="020F0502020204030204" pitchFamily="34" charset="0"/>
                        </a:rPr>
                        <a:t>El ingreso promedio por despacho es de 534 procesos, de los cuales, 234 procesos (45%) corresponden a acciones de tutela. </a:t>
                      </a:r>
                      <a:endParaRPr lang="es-CO" sz="1200" b="0" i="0" u="none" strike="noStrike" dirty="0" smtClean="0">
                        <a:solidFill>
                          <a:srgbClr val="000000"/>
                        </a:solidFill>
                        <a:effectLst/>
                        <a:latin typeface="Calibri" panose="020F0502020204030204" pitchFamily="34" charset="0"/>
                      </a:endParaRPr>
                    </a:p>
                    <a:p>
                      <a:pPr algn="l" fontAlgn="t"/>
                      <a:r>
                        <a:rPr lang="es-CO" sz="1200" b="0" i="0" u="none" strike="noStrike" dirty="0" smtClean="0">
                          <a:solidFill>
                            <a:srgbClr val="000000"/>
                          </a:solidFill>
                          <a:effectLst/>
                          <a:latin typeface="Calibri" panose="020F0502020204030204" pitchFamily="34" charset="0"/>
                        </a:rPr>
                        <a:t>La </a:t>
                      </a:r>
                      <a:r>
                        <a:rPr lang="es-CO" sz="1200" b="0" i="0" u="none" strike="noStrike" dirty="0">
                          <a:solidFill>
                            <a:srgbClr val="000000"/>
                          </a:solidFill>
                          <a:effectLst/>
                          <a:latin typeface="Calibri" panose="020F0502020204030204" pitchFamily="34" charset="0"/>
                        </a:rPr>
                        <a:t>demanda agregada se mantuvo igual, pero en la especialidad tuvo un aumento del 26%, </a:t>
                      </a:r>
                      <a:r>
                        <a:rPr lang="es-CO" sz="1200" b="0" i="0" u="none" strike="noStrike" dirty="0" smtClean="0">
                          <a:solidFill>
                            <a:srgbClr val="000000"/>
                          </a:solidFill>
                          <a:effectLst/>
                          <a:latin typeface="Calibri" panose="020F0502020204030204" pitchFamily="34" charset="0"/>
                        </a:rPr>
                        <a:t>mientras </a:t>
                      </a:r>
                      <a:r>
                        <a:rPr lang="es-CO" sz="1200" b="0" i="0" u="none" strike="noStrike" dirty="0">
                          <a:solidFill>
                            <a:srgbClr val="000000"/>
                          </a:solidFill>
                          <a:effectLst/>
                          <a:latin typeface="Calibri" panose="020F0502020204030204" pitchFamily="34" charset="0"/>
                        </a:rPr>
                        <a:t>que las acciones de tutela disminuyeron 39%. </a:t>
                      </a:r>
                    </a:p>
                  </a:txBody>
                  <a:tcPr marL="9525" marR="9525" marT="9525" marB="0"/>
                </a:tc>
              </a:tr>
              <a:tr h="415636">
                <a:tc>
                  <a:txBody>
                    <a:bodyPr/>
                    <a:lstStyle/>
                    <a:p>
                      <a:pPr algn="l" fontAlgn="t"/>
                      <a:r>
                        <a:rPr lang="es-ES" sz="1200" u="none" strike="noStrike">
                          <a:effectLst/>
                        </a:rPr>
                        <a:t>Oferta</a:t>
                      </a:r>
                      <a:endParaRPr lang="es-ES" sz="1200" b="1" i="0" u="none" strike="noStrike">
                        <a:solidFill>
                          <a:srgbClr val="000000"/>
                        </a:solidFill>
                        <a:effectLst/>
                        <a:latin typeface="Calibri" panose="020F0502020204030204" pitchFamily="34" charset="0"/>
                      </a:endParaRPr>
                    </a:p>
                  </a:txBody>
                  <a:tcPr marL="6784" marR="6784" marT="6784" marB="0"/>
                </a:tc>
                <a:tc>
                  <a:txBody>
                    <a:bodyPr/>
                    <a:lstStyle/>
                    <a:p>
                      <a:pPr algn="l" fontAlgn="t"/>
                      <a:r>
                        <a:rPr lang="es-CO" sz="1200" b="0" i="0" u="none" strike="noStrike">
                          <a:solidFill>
                            <a:srgbClr val="000000"/>
                          </a:solidFill>
                          <a:effectLst/>
                          <a:latin typeface="Calibri" panose="020F0502020204030204" pitchFamily="34" charset="0"/>
                        </a:rPr>
                        <a:t>Los egresos permanecieron constantes, incluyendo las acciones de tutela, con un índice de evacuación del 87%, aun cuando en la especialidad aumentaron 22%.</a:t>
                      </a:r>
                    </a:p>
                  </a:txBody>
                  <a:tcPr marL="9525" marR="9525" marT="9525" marB="0"/>
                </a:tc>
              </a:tr>
              <a:tr h="239489">
                <a:tc>
                  <a:txBody>
                    <a:bodyPr/>
                    <a:lstStyle/>
                    <a:p>
                      <a:pPr algn="l" fontAlgn="t"/>
                      <a:r>
                        <a:rPr lang="es-ES" sz="1200" u="none" strike="noStrike" dirty="0">
                          <a:effectLst/>
                        </a:rPr>
                        <a:t>Inventario</a:t>
                      </a:r>
                      <a:endParaRPr lang="es-ES" sz="1200" b="1" i="0" u="none" strike="noStrike" dirty="0">
                        <a:solidFill>
                          <a:srgbClr val="000000"/>
                        </a:solidFill>
                        <a:effectLst/>
                        <a:latin typeface="Calibri" panose="020F0502020204030204" pitchFamily="34" charset="0"/>
                      </a:endParaRPr>
                    </a:p>
                  </a:txBody>
                  <a:tcPr marL="6784" marR="6784" marT="6784" marB="0"/>
                </a:tc>
                <a:tc>
                  <a:txBody>
                    <a:bodyPr/>
                    <a:lstStyle/>
                    <a:p>
                      <a:pPr algn="l" fontAlgn="t"/>
                      <a:r>
                        <a:rPr lang="es-CO" sz="1200" b="0" i="0" u="none" strike="noStrike" dirty="0">
                          <a:solidFill>
                            <a:srgbClr val="000000"/>
                          </a:solidFill>
                          <a:effectLst/>
                          <a:latin typeface="Calibri" panose="020F0502020204030204" pitchFamily="34" charset="0"/>
                        </a:rPr>
                        <a:t>El inventario total se redujo 20%, con un promedio cercano a 196 procesos por despacho.</a:t>
                      </a:r>
                    </a:p>
                  </a:txBody>
                  <a:tcPr marL="9525" marR="9525" marT="9525" marB="0"/>
                </a:tc>
              </a:tr>
            </a:tbl>
          </a:graphicData>
        </a:graphic>
      </p:graphicFrame>
      <p:pic>
        <p:nvPicPr>
          <p:cNvPr id="13" name="Picture 3" descr="Logo CSJ RGB_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851" y="10808"/>
            <a:ext cx="2585846" cy="8533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ítulo 1"/>
          <p:cNvSpPr>
            <a:spLocks noGrp="1"/>
          </p:cNvSpPr>
          <p:nvPr>
            <p:ph type="ctrTitle"/>
          </p:nvPr>
        </p:nvSpPr>
        <p:spPr>
          <a:xfrm>
            <a:off x="566976" y="518799"/>
            <a:ext cx="6425724" cy="443101"/>
          </a:xfrm>
        </p:spPr>
        <p:txBody>
          <a:bodyPr>
            <a:normAutofit/>
          </a:bodyPr>
          <a:lstStyle/>
          <a:p>
            <a:r>
              <a:rPr lang="es-CO" sz="1400" dirty="0"/>
              <a:t>Juzgados </a:t>
            </a:r>
            <a:r>
              <a:rPr lang="es-CO" sz="1400" dirty="0" smtClean="0"/>
              <a:t>Civiles del Circuito</a:t>
            </a:r>
            <a:endParaRPr lang="es-ES" sz="1400" dirty="0"/>
          </a:p>
        </p:txBody>
      </p:sp>
      <p:graphicFrame>
        <p:nvGraphicFramePr>
          <p:cNvPr id="8" name="2 Gráfico"/>
          <p:cNvGraphicFramePr>
            <a:graphicFrameLocks/>
          </p:cNvGraphicFramePr>
          <p:nvPr>
            <p:extLst>
              <p:ext uri="{D42A27DB-BD31-4B8C-83A1-F6EECF244321}">
                <p14:modId xmlns:p14="http://schemas.microsoft.com/office/powerpoint/2010/main" val="432934919"/>
              </p:ext>
            </p:extLst>
          </p:nvPr>
        </p:nvGraphicFramePr>
        <p:xfrm>
          <a:off x="187554" y="1047749"/>
          <a:ext cx="7220096" cy="3928011"/>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75324481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a 5"/>
          <p:cNvGraphicFramePr>
            <a:graphicFrameLocks noGrp="1"/>
          </p:cNvGraphicFramePr>
          <p:nvPr>
            <p:extLst>
              <p:ext uri="{D42A27DB-BD31-4B8C-83A1-F6EECF244321}">
                <p14:modId xmlns:p14="http://schemas.microsoft.com/office/powerpoint/2010/main" val="4143325843"/>
              </p:ext>
            </p:extLst>
          </p:nvPr>
        </p:nvGraphicFramePr>
        <p:xfrm>
          <a:off x="258803" y="4990565"/>
          <a:ext cx="7042068" cy="1009547"/>
        </p:xfrm>
        <a:graphic>
          <a:graphicData uri="http://schemas.openxmlformats.org/drawingml/2006/table">
            <a:tbl>
              <a:tblPr>
                <a:tableStyleId>{5C22544A-7EE6-4342-B048-85BDC9FD1C3A}</a:tableStyleId>
              </a:tblPr>
              <a:tblGrid>
                <a:gridCol w="3111336"/>
                <a:gridCol w="1413164"/>
                <a:gridCol w="1294232"/>
                <a:gridCol w="1223336"/>
              </a:tblGrid>
              <a:tr h="152400">
                <a:tc>
                  <a:txBody>
                    <a:bodyPr/>
                    <a:lstStyle/>
                    <a:p>
                      <a:pPr algn="l" fontAlgn="t"/>
                      <a:endParaRPr lang="es-ES" sz="1100" b="0" i="0" u="none" strike="noStrike" dirty="0">
                        <a:solidFill>
                          <a:srgbClr val="000000"/>
                        </a:solidFill>
                        <a:effectLst/>
                        <a:latin typeface="Calibri" panose="020F0502020204030204" pitchFamily="34" charset="0"/>
                      </a:endParaRPr>
                    </a:p>
                  </a:txBody>
                  <a:tcPr marL="9525" marR="9525" marT="9525" marB="0">
                    <a:solidFill>
                      <a:schemeClr val="bg1"/>
                    </a:solidFill>
                  </a:tcPr>
                </a:tc>
                <a:tc rowSpan="2">
                  <a:txBody>
                    <a:bodyPr/>
                    <a:lstStyle/>
                    <a:p>
                      <a:pPr algn="ctr" fontAlgn="ctr"/>
                      <a:r>
                        <a:rPr lang="es-ES" sz="1100" u="none" strike="noStrike" dirty="0">
                          <a:effectLst/>
                        </a:rPr>
                        <a:t>INGRESO EFECTIVO</a:t>
                      </a:r>
                      <a:endParaRPr lang="es-ES" sz="1100" b="1" i="0" u="none" strike="noStrike" dirty="0">
                        <a:solidFill>
                          <a:srgbClr val="000000"/>
                        </a:solidFill>
                        <a:effectLst/>
                        <a:latin typeface="Calibri" panose="020F0502020204030204" pitchFamily="34" charset="0"/>
                      </a:endParaRPr>
                    </a:p>
                  </a:txBody>
                  <a:tcPr marL="9525" marR="9525" marT="9525" marB="0" anchor="ctr"/>
                </a:tc>
                <a:tc rowSpan="2">
                  <a:txBody>
                    <a:bodyPr/>
                    <a:lstStyle/>
                    <a:p>
                      <a:pPr algn="ctr" fontAlgn="ctr"/>
                      <a:r>
                        <a:rPr lang="es-ES" sz="1100" u="none" strike="noStrike" dirty="0">
                          <a:effectLst/>
                        </a:rPr>
                        <a:t>EGRESO EFECTIVO</a:t>
                      </a:r>
                      <a:endParaRPr lang="es-ES" sz="1100" b="1" i="0" u="none" strike="noStrike" dirty="0">
                        <a:solidFill>
                          <a:srgbClr val="000000"/>
                        </a:solidFill>
                        <a:effectLst/>
                        <a:latin typeface="Calibri" panose="020F0502020204030204" pitchFamily="34" charset="0"/>
                      </a:endParaRPr>
                    </a:p>
                  </a:txBody>
                  <a:tcPr marL="9525" marR="9525" marT="9525" marB="0" anchor="ctr"/>
                </a:tc>
                <a:tc rowSpan="2">
                  <a:txBody>
                    <a:bodyPr/>
                    <a:lstStyle/>
                    <a:p>
                      <a:pPr algn="ctr" fontAlgn="ctr"/>
                      <a:r>
                        <a:rPr lang="es-ES" sz="1100" u="none" strike="noStrike" dirty="0">
                          <a:effectLst/>
                        </a:rPr>
                        <a:t>INVENTARIO FINAL</a:t>
                      </a:r>
                      <a:endParaRPr lang="es-ES" sz="1100" b="1" i="0" u="none" strike="noStrike" dirty="0">
                        <a:solidFill>
                          <a:srgbClr val="000000"/>
                        </a:solidFill>
                        <a:effectLst/>
                        <a:latin typeface="Calibri" panose="020F0502020204030204" pitchFamily="34" charset="0"/>
                      </a:endParaRPr>
                    </a:p>
                  </a:txBody>
                  <a:tcPr marL="9525" marR="9525" marT="9525" marB="0" anchor="ctr"/>
                </a:tc>
              </a:tr>
              <a:tr h="152400">
                <a:tc>
                  <a:txBody>
                    <a:bodyPr/>
                    <a:lstStyle/>
                    <a:p>
                      <a:pPr algn="l" fontAlgn="t"/>
                      <a:endParaRPr lang="es-ES" sz="1100" b="0" i="0" u="none" strike="noStrike" dirty="0">
                        <a:solidFill>
                          <a:srgbClr val="000000"/>
                        </a:solidFill>
                        <a:effectLst/>
                        <a:latin typeface="Calibri" panose="020F0502020204030204" pitchFamily="34" charset="0"/>
                      </a:endParaRPr>
                    </a:p>
                  </a:txBody>
                  <a:tcPr marL="9525" marR="9525" marT="9525" marB="0">
                    <a:solidFill>
                      <a:schemeClr val="bg1"/>
                    </a:solidFill>
                  </a:tcPr>
                </a:tc>
                <a:tc vMerge="1">
                  <a:txBody>
                    <a:bodyPr/>
                    <a:lstStyle/>
                    <a:p>
                      <a:endParaRPr lang="es-ES"/>
                    </a:p>
                  </a:txBody>
                  <a:tcPr/>
                </a:tc>
                <a:tc vMerge="1">
                  <a:txBody>
                    <a:bodyPr/>
                    <a:lstStyle/>
                    <a:p>
                      <a:endParaRPr lang="es-ES"/>
                    </a:p>
                  </a:txBody>
                  <a:tcPr/>
                </a:tc>
                <a:tc vMerge="1">
                  <a:txBody>
                    <a:bodyPr/>
                    <a:lstStyle/>
                    <a:p>
                      <a:endParaRPr lang="es-ES"/>
                    </a:p>
                  </a:txBody>
                  <a:tcPr/>
                </a:tc>
              </a:tr>
              <a:tr h="152400">
                <a:tc>
                  <a:txBody>
                    <a:bodyPr/>
                    <a:lstStyle/>
                    <a:p>
                      <a:pPr algn="l" fontAlgn="ctr"/>
                      <a:r>
                        <a:rPr lang="es-ES" sz="1100" u="none" strike="noStrike" dirty="0">
                          <a:effectLst/>
                        </a:rPr>
                        <a:t>Distrito Judicial del Huila</a:t>
                      </a:r>
                      <a:endParaRPr lang="es-ES" sz="11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s-ES" sz="1200" b="0" i="0" u="none" strike="noStrike">
                          <a:solidFill>
                            <a:srgbClr val="000000"/>
                          </a:solidFill>
                          <a:effectLst/>
                          <a:latin typeface="Calibri" panose="020F0502020204030204" pitchFamily="34" charset="0"/>
                        </a:rPr>
                        <a:t>954</a:t>
                      </a:r>
                    </a:p>
                  </a:txBody>
                  <a:tcPr marL="9525" marR="9525" marT="9525" marB="0" anchor="ctr"/>
                </a:tc>
                <a:tc>
                  <a:txBody>
                    <a:bodyPr/>
                    <a:lstStyle/>
                    <a:p>
                      <a:pPr algn="ctr" fontAlgn="ctr"/>
                      <a:r>
                        <a:rPr lang="es-ES" sz="1200" b="0" i="0" u="none" strike="noStrike">
                          <a:solidFill>
                            <a:srgbClr val="000000"/>
                          </a:solidFill>
                          <a:effectLst/>
                          <a:latin typeface="Calibri" panose="020F0502020204030204" pitchFamily="34" charset="0"/>
                        </a:rPr>
                        <a:t>695</a:t>
                      </a:r>
                    </a:p>
                  </a:txBody>
                  <a:tcPr marL="9525" marR="9525" marT="9525" marB="0" anchor="ctr"/>
                </a:tc>
                <a:tc>
                  <a:txBody>
                    <a:bodyPr/>
                    <a:lstStyle/>
                    <a:p>
                      <a:pPr algn="ctr" fontAlgn="ctr"/>
                      <a:r>
                        <a:rPr lang="es-ES" sz="1200" b="0" i="0" u="none" strike="noStrike">
                          <a:solidFill>
                            <a:srgbClr val="000000"/>
                          </a:solidFill>
                          <a:effectLst/>
                          <a:latin typeface="Calibri" panose="020F0502020204030204" pitchFamily="34" charset="0"/>
                        </a:rPr>
                        <a:t>525</a:t>
                      </a:r>
                    </a:p>
                  </a:txBody>
                  <a:tcPr marL="9525" marR="9525" marT="9525" marB="0" anchor="ctr"/>
                </a:tc>
              </a:tr>
              <a:tr h="270407">
                <a:tc>
                  <a:txBody>
                    <a:bodyPr/>
                    <a:lstStyle/>
                    <a:p>
                      <a:pPr algn="l" fontAlgn="ctr"/>
                      <a:r>
                        <a:rPr lang="es-CO" sz="1100" u="none" strike="noStrike" dirty="0">
                          <a:effectLst/>
                        </a:rPr>
                        <a:t>Promedio Nacional SIN Cundinamarca y Antioquia</a:t>
                      </a:r>
                      <a:endParaRPr lang="es-CO" sz="11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s-ES" sz="1200" b="0" i="0" u="none" strike="noStrike">
                          <a:solidFill>
                            <a:srgbClr val="000000"/>
                          </a:solidFill>
                          <a:effectLst/>
                          <a:latin typeface="Calibri" panose="020F0502020204030204" pitchFamily="34" charset="0"/>
                        </a:rPr>
                        <a:t>856</a:t>
                      </a:r>
                    </a:p>
                  </a:txBody>
                  <a:tcPr marL="9525" marR="9525" marT="9525" marB="0" anchor="ctr"/>
                </a:tc>
                <a:tc>
                  <a:txBody>
                    <a:bodyPr/>
                    <a:lstStyle/>
                    <a:p>
                      <a:pPr algn="ctr" fontAlgn="ctr"/>
                      <a:r>
                        <a:rPr lang="es-ES" sz="1200" b="0" i="0" u="none" strike="noStrike">
                          <a:solidFill>
                            <a:srgbClr val="000000"/>
                          </a:solidFill>
                          <a:effectLst/>
                          <a:latin typeface="Calibri" panose="020F0502020204030204" pitchFamily="34" charset="0"/>
                        </a:rPr>
                        <a:t>646</a:t>
                      </a:r>
                    </a:p>
                  </a:txBody>
                  <a:tcPr marL="9525" marR="9525" marT="9525" marB="0" anchor="ctr"/>
                </a:tc>
                <a:tc>
                  <a:txBody>
                    <a:bodyPr/>
                    <a:lstStyle/>
                    <a:p>
                      <a:pPr algn="ctr" fontAlgn="ctr"/>
                      <a:r>
                        <a:rPr lang="es-ES" sz="1200" b="0" i="0" u="none" strike="noStrike">
                          <a:solidFill>
                            <a:srgbClr val="000000"/>
                          </a:solidFill>
                          <a:effectLst/>
                          <a:latin typeface="Calibri" panose="020F0502020204030204" pitchFamily="34" charset="0"/>
                        </a:rPr>
                        <a:t>642</a:t>
                      </a:r>
                    </a:p>
                  </a:txBody>
                  <a:tcPr marL="9525" marR="9525" marT="9525" marB="0" anchor="ctr"/>
                </a:tc>
              </a:tr>
              <a:tr h="152400">
                <a:tc>
                  <a:txBody>
                    <a:bodyPr/>
                    <a:lstStyle/>
                    <a:p>
                      <a:pPr algn="ctr" fontAlgn="b"/>
                      <a:endParaRPr lang="es-ES"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s-ES" sz="1200" b="0" i="0" u="none" strike="noStrike">
                          <a:solidFill>
                            <a:srgbClr val="000000"/>
                          </a:solidFill>
                          <a:effectLst/>
                          <a:latin typeface="Calibri" panose="020F0502020204030204" pitchFamily="34" charset="0"/>
                        </a:rPr>
                        <a:t>111%</a:t>
                      </a:r>
                    </a:p>
                  </a:txBody>
                  <a:tcPr marL="9525" marR="9525" marT="9525" marB="0" anchor="b"/>
                </a:tc>
                <a:tc>
                  <a:txBody>
                    <a:bodyPr/>
                    <a:lstStyle/>
                    <a:p>
                      <a:pPr algn="ctr" fontAlgn="b"/>
                      <a:r>
                        <a:rPr lang="es-ES" sz="1200" b="0" i="0" u="none" strike="noStrike">
                          <a:solidFill>
                            <a:srgbClr val="000000"/>
                          </a:solidFill>
                          <a:effectLst/>
                          <a:latin typeface="Calibri" panose="020F0502020204030204" pitchFamily="34" charset="0"/>
                        </a:rPr>
                        <a:t>108%</a:t>
                      </a:r>
                    </a:p>
                  </a:txBody>
                  <a:tcPr marL="9525" marR="9525" marT="9525" marB="0" anchor="b"/>
                </a:tc>
                <a:tc>
                  <a:txBody>
                    <a:bodyPr/>
                    <a:lstStyle/>
                    <a:p>
                      <a:pPr algn="ctr" fontAlgn="b"/>
                      <a:r>
                        <a:rPr lang="es-ES" sz="1200" b="0" i="0" u="none" strike="noStrike" dirty="0">
                          <a:solidFill>
                            <a:srgbClr val="000000"/>
                          </a:solidFill>
                          <a:effectLst/>
                          <a:latin typeface="Calibri" panose="020F0502020204030204" pitchFamily="34" charset="0"/>
                        </a:rPr>
                        <a:t>82%</a:t>
                      </a:r>
                    </a:p>
                  </a:txBody>
                  <a:tcPr marL="9525" marR="9525" marT="9525" marB="0" anchor="b"/>
                </a:tc>
              </a:tr>
            </a:tbl>
          </a:graphicData>
        </a:graphic>
      </p:graphicFrame>
      <p:sp>
        <p:nvSpPr>
          <p:cNvPr id="11" name="Rectángulo 10"/>
          <p:cNvSpPr/>
          <p:nvPr/>
        </p:nvSpPr>
        <p:spPr>
          <a:xfrm>
            <a:off x="187554" y="7582272"/>
            <a:ext cx="7042067" cy="646331"/>
          </a:xfrm>
          <a:prstGeom prst="rect">
            <a:avLst/>
          </a:prstGeom>
        </p:spPr>
        <p:txBody>
          <a:bodyPr wrap="square">
            <a:spAutoFit/>
          </a:bodyPr>
          <a:lstStyle/>
          <a:p>
            <a:pPr algn="just"/>
            <a:r>
              <a:rPr lang="es-CO" sz="1200" b="1" i="0" u="none" strike="noStrike" dirty="0" smtClean="0">
                <a:solidFill>
                  <a:srgbClr val="000000"/>
                </a:solidFill>
                <a:effectLst/>
                <a:latin typeface="Calibri" panose="020F0502020204030204" pitchFamily="34" charset="0"/>
              </a:rPr>
              <a:t>Diagnóstico.</a:t>
            </a:r>
            <a:r>
              <a:rPr lang="es-CO" sz="1200" dirty="0" smtClean="0"/>
              <a:t> </a:t>
            </a:r>
            <a:r>
              <a:rPr lang="es-CO" sz="1200" dirty="0"/>
              <a:t>Los juzgados del Distrito Judicial del Huila tienen una carga laboral ligeramente superior al promedio nacional (11%), al igual que su rendimiento (8%). </a:t>
            </a:r>
            <a:endParaRPr lang="es-CO" sz="1200" dirty="0" smtClean="0"/>
          </a:p>
          <a:p>
            <a:pPr algn="just"/>
            <a:r>
              <a:rPr lang="es-CO" sz="1200" dirty="0" smtClean="0"/>
              <a:t>El </a:t>
            </a:r>
            <a:r>
              <a:rPr lang="es-CO" sz="1200" dirty="0"/>
              <a:t>inventario es menor al promedio del país en 18%. </a:t>
            </a:r>
            <a:endParaRPr lang="es-ES" sz="1200" dirty="0"/>
          </a:p>
        </p:txBody>
      </p:sp>
      <p:graphicFrame>
        <p:nvGraphicFramePr>
          <p:cNvPr id="12" name="Tabla 11"/>
          <p:cNvGraphicFramePr>
            <a:graphicFrameLocks noGrp="1"/>
          </p:cNvGraphicFramePr>
          <p:nvPr>
            <p:extLst>
              <p:ext uri="{D42A27DB-BD31-4B8C-83A1-F6EECF244321}">
                <p14:modId xmlns:p14="http://schemas.microsoft.com/office/powerpoint/2010/main" val="3124938523"/>
              </p:ext>
            </p:extLst>
          </p:nvPr>
        </p:nvGraphicFramePr>
        <p:xfrm>
          <a:off x="258803" y="6089119"/>
          <a:ext cx="7042067" cy="1213290"/>
        </p:xfrm>
        <a:graphic>
          <a:graphicData uri="http://schemas.openxmlformats.org/drawingml/2006/table">
            <a:tbl>
              <a:tblPr>
                <a:tableStyleId>{5C22544A-7EE6-4342-B048-85BDC9FD1C3A}</a:tableStyleId>
              </a:tblPr>
              <a:tblGrid>
                <a:gridCol w="952600"/>
                <a:gridCol w="6089467"/>
              </a:tblGrid>
              <a:tr h="448651">
                <a:tc>
                  <a:txBody>
                    <a:bodyPr/>
                    <a:lstStyle/>
                    <a:p>
                      <a:pPr algn="l" fontAlgn="t"/>
                      <a:r>
                        <a:rPr lang="es-ES" sz="1200" u="none" strike="noStrike" dirty="0">
                          <a:effectLst/>
                        </a:rPr>
                        <a:t>Demanda</a:t>
                      </a:r>
                      <a:endParaRPr lang="es-ES" sz="1200" b="1" i="0" u="none" strike="noStrike" dirty="0">
                        <a:solidFill>
                          <a:srgbClr val="000000"/>
                        </a:solidFill>
                        <a:effectLst/>
                        <a:latin typeface="Calibri" panose="020F0502020204030204" pitchFamily="34" charset="0"/>
                      </a:endParaRPr>
                    </a:p>
                  </a:txBody>
                  <a:tcPr marL="6784" marR="6784" marT="6784" marB="0"/>
                </a:tc>
                <a:tc>
                  <a:txBody>
                    <a:bodyPr/>
                    <a:lstStyle/>
                    <a:p>
                      <a:pPr algn="just" fontAlgn="t"/>
                      <a:r>
                        <a:rPr lang="es-CO" sz="1200" b="0" i="0" u="none" strike="noStrike">
                          <a:solidFill>
                            <a:srgbClr val="000000"/>
                          </a:solidFill>
                          <a:effectLst/>
                          <a:latin typeface="Calibri" panose="020F0502020204030204" pitchFamily="34" charset="0"/>
                        </a:rPr>
                        <a:t>El ingreso promedio por despacho es de 954 procesos, de los cuales, 207 procesos (22%) corresponden a acciones de tutela. La demanda agregada creció 16%, principalmente en la especialidad, pasando de 597 procesos a 746 procesos, lo que equivale a  un aumento del 25%. </a:t>
                      </a:r>
                    </a:p>
                  </a:txBody>
                  <a:tcPr marL="9525" marR="9525" marT="9525" marB="0"/>
                </a:tc>
              </a:tr>
              <a:tr h="415636">
                <a:tc>
                  <a:txBody>
                    <a:bodyPr/>
                    <a:lstStyle/>
                    <a:p>
                      <a:pPr algn="l" fontAlgn="t"/>
                      <a:r>
                        <a:rPr lang="es-ES" sz="1200" u="none" strike="noStrike">
                          <a:effectLst/>
                        </a:rPr>
                        <a:t>Oferta</a:t>
                      </a:r>
                      <a:endParaRPr lang="es-ES" sz="1200" b="1" i="0" u="none" strike="noStrike">
                        <a:solidFill>
                          <a:srgbClr val="000000"/>
                        </a:solidFill>
                        <a:effectLst/>
                        <a:latin typeface="Calibri" panose="020F0502020204030204" pitchFamily="34" charset="0"/>
                      </a:endParaRPr>
                    </a:p>
                  </a:txBody>
                  <a:tcPr marL="6784" marR="6784" marT="6784" marB="0"/>
                </a:tc>
                <a:tc>
                  <a:txBody>
                    <a:bodyPr/>
                    <a:lstStyle/>
                    <a:p>
                      <a:pPr algn="just" fontAlgn="t"/>
                      <a:r>
                        <a:rPr lang="es-CO" sz="1200" b="0" i="0" u="none" strike="noStrike">
                          <a:solidFill>
                            <a:srgbClr val="000000"/>
                          </a:solidFill>
                          <a:effectLst/>
                          <a:latin typeface="Calibri" panose="020F0502020204030204" pitchFamily="34" charset="0"/>
                        </a:rPr>
                        <a:t>Los egresos aumentaron 21%, pasando de 573 procesos a 695 procesos, incluyendo las acciones de tutela, con un índice de evacuación del 73%.</a:t>
                      </a:r>
                    </a:p>
                  </a:txBody>
                  <a:tcPr marL="9525" marR="9525" marT="9525" marB="0"/>
                </a:tc>
              </a:tr>
              <a:tr h="239489">
                <a:tc>
                  <a:txBody>
                    <a:bodyPr/>
                    <a:lstStyle/>
                    <a:p>
                      <a:pPr algn="l" fontAlgn="t"/>
                      <a:r>
                        <a:rPr lang="es-ES" sz="1200" u="none" strike="noStrike" dirty="0">
                          <a:effectLst/>
                        </a:rPr>
                        <a:t>Inventario</a:t>
                      </a:r>
                      <a:endParaRPr lang="es-ES" sz="1200" b="1" i="0" u="none" strike="noStrike" dirty="0">
                        <a:solidFill>
                          <a:srgbClr val="000000"/>
                        </a:solidFill>
                        <a:effectLst/>
                        <a:latin typeface="Calibri" panose="020F0502020204030204" pitchFamily="34" charset="0"/>
                      </a:endParaRPr>
                    </a:p>
                  </a:txBody>
                  <a:tcPr marL="6784" marR="6784" marT="6784" marB="0"/>
                </a:tc>
                <a:tc>
                  <a:txBody>
                    <a:bodyPr/>
                    <a:lstStyle/>
                    <a:p>
                      <a:pPr algn="just" fontAlgn="t"/>
                      <a:r>
                        <a:rPr lang="es-CO" sz="1200" b="0" i="0" u="none" strike="noStrike" dirty="0">
                          <a:solidFill>
                            <a:srgbClr val="000000"/>
                          </a:solidFill>
                          <a:effectLst/>
                          <a:latin typeface="Calibri" panose="020F0502020204030204" pitchFamily="34" charset="0"/>
                        </a:rPr>
                        <a:t>El inventario total creció 12%, con un promedio cercano a 525 procesos por despacho.</a:t>
                      </a:r>
                    </a:p>
                  </a:txBody>
                  <a:tcPr marL="9525" marR="9525" marT="9525" marB="0"/>
                </a:tc>
              </a:tr>
            </a:tbl>
          </a:graphicData>
        </a:graphic>
      </p:graphicFrame>
      <p:pic>
        <p:nvPicPr>
          <p:cNvPr id="13" name="Picture 3" descr="Logo CSJ RGB_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851" y="10808"/>
            <a:ext cx="2585846" cy="8533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ítulo 1"/>
          <p:cNvSpPr>
            <a:spLocks noGrp="1"/>
          </p:cNvSpPr>
          <p:nvPr>
            <p:ph type="ctrTitle"/>
          </p:nvPr>
        </p:nvSpPr>
        <p:spPr>
          <a:xfrm>
            <a:off x="566976" y="518799"/>
            <a:ext cx="6425724" cy="443101"/>
          </a:xfrm>
        </p:spPr>
        <p:txBody>
          <a:bodyPr>
            <a:normAutofit/>
          </a:bodyPr>
          <a:lstStyle/>
          <a:p>
            <a:r>
              <a:rPr lang="es-CO" sz="1400" dirty="0"/>
              <a:t>Juzgados </a:t>
            </a:r>
            <a:r>
              <a:rPr lang="es-CO" sz="1400" dirty="0" smtClean="0"/>
              <a:t>Civiles Municipales</a:t>
            </a:r>
            <a:endParaRPr lang="es-ES" sz="1400" dirty="0"/>
          </a:p>
        </p:txBody>
      </p:sp>
      <p:graphicFrame>
        <p:nvGraphicFramePr>
          <p:cNvPr id="9" name="3 Gráfico"/>
          <p:cNvGraphicFramePr>
            <a:graphicFrameLocks/>
          </p:cNvGraphicFramePr>
          <p:nvPr>
            <p:extLst>
              <p:ext uri="{D42A27DB-BD31-4B8C-83A1-F6EECF244321}">
                <p14:modId xmlns:p14="http://schemas.microsoft.com/office/powerpoint/2010/main" val="2790723953"/>
              </p:ext>
            </p:extLst>
          </p:nvPr>
        </p:nvGraphicFramePr>
        <p:xfrm>
          <a:off x="400049" y="1257299"/>
          <a:ext cx="6934347" cy="3467101"/>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1207774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3" descr="Logo CSJ RGB_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851" y="10808"/>
            <a:ext cx="2585846" cy="8533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ítulo 1"/>
          <p:cNvSpPr>
            <a:spLocks noGrp="1"/>
          </p:cNvSpPr>
          <p:nvPr>
            <p:ph type="ctrTitle"/>
          </p:nvPr>
        </p:nvSpPr>
        <p:spPr>
          <a:xfrm>
            <a:off x="566976" y="518799"/>
            <a:ext cx="6425724" cy="443101"/>
          </a:xfrm>
        </p:spPr>
        <p:txBody>
          <a:bodyPr>
            <a:normAutofit/>
          </a:bodyPr>
          <a:lstStyle/>
          <a:p>
            <a:r>
              <a:rPr lang="es-CO" sz="1400" dirty="0" smtClean="0"/>
              <a:t>Balance</a:t>
            </a:r>
            <a:endParaRPr lang="es-ES" sz="1400" dirty="0"/>
          </a:p>
        </p:txBody>
      </p:sp>
      <p:sp>
        <p:nvSpPr>
          <p:cNvPr id="5" name="Subtítulo 2"/>
          <p:cNvSpPr>
            <a:spLocks noGrp="1"/>
          </p:cNvSpPr>
          <p:nvPr>
            <p:ph type="subTitle" idx="1"/>
          </p:nvPr>
        </p:nvSpPr>
        <p:spPr>
          <a:xfrm>
            <a:off x="536029" y="1400494"/>
            <a:ext cx="6432330" cy="790913"/>
          </a:xfrm>
        </p:spPr>
        <p:txBody>
          <a:bodyPr>
            <a:normAutofit/>
          </a:bodyPr>
          <a:lstStyle/>
          <a:p>
            <a:pPr algn="just"/>
            <a:r>
              <a:rPr lang="es-CO" sz="1200" dirty="0" smtClean="0"/>
              <a:t>La distribución de los despachos judiciales en los Distritos Judiciales de Huila (Jurisdicción Disciplinaria y Administrativa) y en el Distrito Judicial de Neiva, con sus correspondientes Circuitos Judiciales de Neiva, Garzón, Pitalito y la Plata, fue la siguiente: </a:t>
            </a:r>
            <a:endParaRPr lang="es-CO" sz="1200" b="1" dirty="0"/>
          </a:p>
          <a:p>
            <a:pPr algn="just"/>
            <a:endParaRPr lang="es-ES" sz="1200" b="1" dirty="0"/>
          </a:p>
        </p:txBody>
      </p:sp>
      <p:graphicFrame>
        <p:nvGraphicFramePr>
          <p:cNvPr id="7" name="6 Tabla"/>
          <p:cNvGraphicFramePr>
            <a:graphicFrameLocks noGrp="1"/>
          </p:cNvGraphicFramePr>
          <p:nvPr>
            <p:extLst>
              <p:ext uri="{D42A27DB-BD31-4B8C-83A1-F6EECF244321}">
                <p14:modId xmlns:p14="http://schemas.microsoft.com/office/powerpoint/2010/main" val="212686815"/>
              </p:ext>
            </p:extLst>
          </p:nvPr>
        </p:nvGraphicFramePr>
        <p:xfrm>
          <a:off x="614856" y="2270234"/>
          <a:ext cx="6258909" cy="4358640"/>
        </p:xfrm>
        <a:graphic>
          <a:graphicData uri="http://schemas.openxmlformats.org/drawingml/2006/table">
            <a:tbl>
              <a:tblPr firstRow="1" firstCol="1" bandRow="1">
                <a:tableStyleId>{5C22544A-7EE6-4342-B048-85BDC9FD1C3A}</a:tableStyleId>
              </a:tblPr>
              <a:tblGrid>
                <a:gridCol w="3600117"/>
                <a:gridCol w="589537"/>
                <a:gridCol w="685605"/>
                <a:gridCol w="685605"/>
                <a:gridCol w="698045"/>
              </a:tblGrid>
              <a:tr h="321578">
                <a:tc>
                  <a:txBody>
                    <a:bodyPr/>
                    <a:lstStyle/>
                    <a:p>
                      <a:pPr algn="ctr">
                        <a:spcAft>
                          <a:spcPts val="0"/>
                        </a:spcAft>
                        <a:tabLst>
                          <a:tab pos="270510" algn="l"/>
                        </a:tabLst>
                      </a:pPr>
                      <a:r>
                        <a:rPr lang="es-ES" sz="1100" dirty="0">
                          <a:effectLst/>
                        </a:rPr>
                        <a:t>Tipo de despacho</a:t>
                      </a:r>
                      <a:endParaRPr lang="es-ES" sz="1200" dirty="0">
                        <a:effectLst/>
                        <a:latin typeface="Times New Roman"/>
                        <a:ea typeface="Times New Roman"/>
                      </a:endParaRPr>
                    </a:p>
                  </a:txBody>
                  <a:tcPr marL="68580" marR="68580" marT="0" marB="0" anchor="ctr"/>
                </a:tc>
                <a:tc>
                  <a:txBody>
                    <a:bodyPr/>
                    <a:lstStyle/>
                    <a:p>
                      <a:pPr algn="ctr">
                        <a:spcAft>
                          <a:spcPts val="0"/>
                        </a:spcAft>
                        <a:tabLst>
                          <a:tab pos="270510" algn="l"/>
                        </a:tabLst>
                      </a:pPr>
                      <a:r>
                        <a:rPr lang="es-ES" sz="1100">
                          <a:effectLst/>
                        </a:rPr>
                        <a:t>Circuito de Neiva</a:t>
                      </a:r>
                      <a:endParaRPr lang="es-ES" sz="1200">
                        <a:effectLst/>
                        <a:latin typeface="Times New Roman"/>
                        <a:ea typeface="Times New Roman"/>
                      </a:endParaRPr>
                    </a:p>
                  </a:txBody>
                  <a:tcPr marL="68580" marR="68580" marT="0" marB="0"/>
                </a:tc>
                <a:tc>
                  <a:txBody>
                    <a:bodyPr/>
                    <a:lstStyle/>
                    <a:p>
                      <a:pPr algn="ctr">
                        <a:spcAft>
                          <a:spcPts val="0"/>
                        </a:spcAft>
                        <a:tabLst>
                          <a:tab pos="270510" algn="l"/>
                        </a:tabLst>
                      </a:pPr>
                      <a:r>
                        <a:rPr lang="es-ES" sz="1100">
                          <a:effectLst/>
                        </a:rPr>
                        <a:t>Circuito de Pitalito</a:t>
                      </a:r>
                      <a:endParaRPr lang="es-ES" sz="1200">
                        <a:effectLst/>
                        <a:latin typeface="Times New Roman"/>
                        <a:ea typeface="Times New Roman"/>
                      </a:endParaRPr>
                    </a:p>
                  </a:txBody>
                  <a:tcPr marL="68580" marR="68580" marT="0" marB="0"/>
                </a:tc>
                <a:tc>
                  <a:txBody>
                    <a:bodyPr/>
                    <a:lstStyle/>
                    <a:p>
                      <a:pPr algn="ctr">
                        <a:spcAft>
                          <a:spcPts val="0"/>
                        </a:spcAft>
                        <a:tabLst>
                          <a:tab pos="270510" algn="l"/>
                        </a:tabLst>
                      </a:pPr>
                      <a:r>
                        <a:rPr lang="es-ES" sz="1100">
                          <a:effectLst/>
                        </a:rPr>
                        <a:t>Circuito de Garzón</a:t>
                      </a:r>
                      <a:endParaRPr lang="es-ES" sz="1200">
                        <a:effectLst/>
                        <a:latin typeface="Times New Roman"/>
                        <a:ea typeface="Times New Roman"/>
                      </a:endParaRPr>
                    </a:p>
                  </a:txBody>
                  <a:tcPr marL="68580" marR="68580" marT="0" marB="0"/>
                </a:tc>
                <a:tc>
                  <a:txBody>
                    <a:bodyPr/>
                    <a:lstStyle/>
                    <a:p>
                      <a:pPr algn="ctr">
                        <a:spcAft>
                          <a:spcPts val="0"/>
                        </a:spcAft>
                        <a:tabLst>
                          <a:tab pos="270510" algn="l"/>
                        </a:tabLst>
                      </a:pPr>
                      <a:r>
                        <a:rPr lang="es-ES" sz="1100">
                          <a:effectLst/>
                        </a:rPr>
                        <a:t>Circuito de La Plata</a:t>
                      </a:r>
                      <a:endParaRPr lang="es-ES" sz="1200">
                        <a:effectLst/>
                        <a:latin typeface="Times New Roman"/>
                        <a:ea typeface="Times New Roman"/>
                      </a:endParaRPr>
                    </a:p>
                  </a:txBody>
                  <a:tcPr marL="68580" marR="68580" marT="0" marB="0"/>
                </a:tc>
              </a:tr>
              <a:tr h="0">
                <a:tc>
                  <a:txBody>
                    <a:bodyPr/>
                    <a:lstStyle/>
                    <a:p>
                      <a:pPr algn="just">
                        <a:spcAft>
                          <a:spcPts val="0"/>
                        </a:spcAft>
                        <a:tabLst>
                          <a:tab pos="270510" algn="l"/>
                        </a:tabLst>
                      </a:pPr>
                      <a:r>
                        <a:rPr lang="es-ES" sz="1100">
                          <a:effectLst/>
                        </a:rPr>
                        <a:t>Magistrados Tribunal Contencioso Administrativo</a:t>
                      </a:r>
                      <a:endParaRPr lang="es-ES" sz="1200">
                        <a:effectLst/>
                        <a:latin typeface="Times New Roman"/>
                        <a:ea typeface="Times New Roman"/>
                      </a:endParaRPr>
                    </a:p>
                  </a:txBody>
                  <a:tcPr marL="68580" marR="68580" marT="0" marB="0"/>
                </a:tc>
                <a:tc>
                  <a:txBody>
                    <a:bodyPr/>
                    <a:lstStyle/>
                    <a:p>
                      <a:pPr algn="ctr">
                        <a:spcAft>
                          <a:spcPts val="0"/>
                        </a:spcAft>
                        <a:tabLst>
                          <a:tab pos="270510" algn="l"/>
                        </a:tabLst>
                      </a:pPr>
                      <a:r>
                        <a:rPr lang="es-ES" sz="1100">
                          <a:effectLst/>
                        </a:rPr>
                        <a:t>6</a:t>
                      </a:r>
                      <a:endParaRPr lang="es-ES" sz="1200">
                        <a:effectLst/>
                        <a:latin typeface="Times New Roman"/>
                        <a:ea typeface="Times New Roman"/>
                      </a:endParaRPr>
                    </a:p>
                  </a:txBody>
                  <a:tcPr marL="68580" marR="68580" marT="0" marB="0" anchor="ctr"/>
                </a:tc>
                <a:tc>
                  <a:txBody>
                    <a:bodyPr/>
                    <a:lstStyle/>
                    <a:p>
                      <a:pPr algn="ctr">
                        <a:spcAft>
                          <a:spcPts val="0"/>
                        </a:spcAft>
                        <a:tabLst>
                          <a:tab pos="270510" algn="l"/>
                        </a:tabLst>
                      </a:pPr>
                      <a:r>
                        <a:rPr lang="es-ES" sz="1100">
                          <a:effectLst/>
                        </a:rPr>
                        <a:t>0</a:t>
                      </a:r>
                      <a:endParaRPr lang="es-ES" sz="1200">
                        <a:effectLst/>
                        <a:latin typeface="Times New Roman"/>
                        <a:ea typeface="Times New Roman"/>
                      </a:endParaRPr>
                    </a:p>
                  </a:txBody>
                  <a:tcPr marL="68580" marR="68580" marT="0" marB="0" anchor="ctr"/>
                </a:tc>
                <a:tc>
                  <a:txBody>
                    <a:bodyPr/>
                    <a:lstStyle/>
                    <a:p>
                      <a:pPr algn="ctr">
                        <a:spcAft>
                          <a:spcPts val="0"/>
                        </a:spcAft>
                        <a:tabLst>
                          <a:tab pos="270510" algn="l"/>
                        </a:tabLst>
                      </a:pPr>
                      <a:r>
                        <a:rPr lang="es-ES" sz="1100">
                          <a:effectLst/>
                        </a:rPr>
                        <a:t>0</a:t>
                      </a:r>
                      <a:endParaRPr lang="es-ES" sz="1200">
                        <a:effectLst/>
                        <a:latin typeface="Times New Roman"/>
                        <a:ea typeface="Times New Roman"/>
                      </a:endParaRPr>
                    </a:p>
                  </a:txBody>
                  <a:tcPr marL="68580" marR="68580" marT="0" marB="0" anchor="ctr"/>
                </a:tc>
                <a:tc>
                  <a:txBody>
                    <a:bodyPr/>
                    <a:lstStyle/>
                    <a:p>
                      <a:pPr algn="ctr">
                        <a:spcAft>
                          <a:spcPts val="0"/>
                        </a:spcAft>
                        <a:tabLst>
                          <a:tab pos="270510" algn="l"/>
                        </a:tabLst>
                      </a:pPr>
                      <a:r>
                        <a:rPr lang="es-ES" sz="1100">
                          <a:effectLst/>
                        </a:rPr>
                        <a:t>0</a:t>
                      </a:r>
                      <a:endParaRPr lang="es-ES" sz="1200">
                        <a:effectLst/>
                        <a:latin typeface="Times New Roman"/>
                        <a:ea typeface="Times New Roman"/>
                      </a:endParaRPr>
                    </a:p>
                  </a:txBody>
                  <a:tcPr marL="68580" marR="68580" marT="0" marB="0" anchor="ctr"/>
                </a:tc>
              </a:tr>
              <a:tr h="0">
                <a:tc>
                  <a:txBody>
                    <a:bodyPr/>
                    <a:lstStyle/>
                    <a:p>
                      <a:pPr algn="just">
                        <a:spcAft>
                          <a:spcPts val="0"/>
                        </a:spcAft>
                        <a:tabLst>
                          <a:tab pos="270510" algn="l"/>
                        </a:tabLst>
                      </a:pPr>
                      <a:r>
                        <a:rPr lang="es-ES" sz="1100">
                          <a:effectLst/>
                        </a:rPr>
                        <a:t>Magistrados Tribunal Superior Sala Civil Familia Laboral </a:t>
                      </a:r>
                      <a:endParaRPr lang="es-ES" sz="1200">
                        <a:effectLst/>
                        <a:latin typeface="Times New Roman"/>
                        <a:ea typeface="Times New Roman"/>
                      </a:endParaRPr>
                    </a:p>
                  </a:txBody>
                  <a:tcPr marL="68580" marR="68580" marT="0" marB="0"/>
                </a:tc>
                <a:tc>
                  <a:txBody>
                    <a:bodyPr/>
                    <a:lstStyle/>
                    <a:p>
                      <a:pPr algn="ctr">
                        <a:spcAft>
                          <a:spcPts val="0"/>
                        </a:spcAft>
                        <a:tabLst>
                          <a:tab pos="270510" algn="l"/>
                        </a:tabLst>
                      </a:pPr>
                      <a:r>
                        <a:rPr lang="es-ES" sz="1100" dirty="0">
                          <a:effectLst/>
                        </a:rPr>
                        <a:t>5</a:t>
                      </a:r>
                      <a:endParaRPr lang="es-ES" sz="1200" dirty="0">
                        <a:effectLst/>
                        <a:latin typeface="Times New Roman"/>
                        <a:ea typeface="Times New Roman"/>
                      </a:endParaRPr>
                    </a:p>
                  </a:txBody>
                  <a:tcPr marL="68580" marR="68580" marT="0" marB="0" anchor="ctr"/>
                </a:tc>
                <a:tc>
                  <a:txBody>
                    <a:bodyPr/>
                    <a:lstStyle/>
                    <a:p>
                      <a:pPr algn="ctr">
                        <a:spcAft>
                          <a:spcPts val="0"/>
                        </a:spcAft>
                        <a:tabLst>
                          <a:tab pos="270510" algn="l"/>
                        </a:tabLst>
                      </a:pPr>
                      <a:r>
                        <a:rPr lang="es-ES" sz="1100">
                          <a:effectLst/>
                        </a:rPr>
                        <a:t>0</a:t>
                      </a:r>
                      <a:endParaRPr lang="es-ES" sz="1200">
                        <a:effectLst/>
                        <a:latin typeface="Times New Roman"/>
                        <a:ea typeface="Times New Roman"/>
                      </a:endParaRPr>
                    </a:p>
                  </a:txBody>
                  <a:tcPr marL="68580" marR="68580" marT="0" marB="0" anchor="ctr"/>
                </a:tc>
                <a:tc>
                  <a:txBody>
                    <a:bodyPr/>
                    <a:lstStyle/>
                    <a:p>
                      <a:pPr algn="ctr">
                        <a:spcAft>
                          <a:spcPts val="0"/>
                        </a:spcAft>
                        <a:tabLst>
                          <a:tab pos="270510" algn="l"/>
                        </a:tabLst>
                      </a:pPr>
                      <a:r>
                        <a:rPr lang="es-ES" sz="1100">
                          <a:effectLst/>
                        </a:rPr>
                        <a:t>0</a:t>
                      </a:r>
                      <a:endParaRPr lang="es-ES" sz="1200">
                        <a:effectLst/>
                        <a:latin typeface="Times New Roman"/>
                        <a:ea typeface="Times New Roman"/>
                      </a:endParaRPr>
                    </a:p>
                  </a:txBody>
                  <a:tcPr marL="68580" marR="68580" marT="0" marB="0" anchor="ctr"/>
                </a:tc>
                <a:tc>
                  <a:txBody>
                    <a:bodyPr/>
                    <a:lstStyle/>
                    <a:p>
                      <a:pPr algn="ctr">
                        <a:spcAft>
                          <a:spcPts val="0"/>
                        </a:spcAft>
                        <a:tabLst>
                          <a:tab pos="270510" algn="l"/>
                        </a:tabLst>
                      </a:pPr>
                      <a:r>
                        <a:rPr lang="es-ES" sz="1100">
                          <a:effectLst/>
                        </a:rPr>
                        <a:t>0</a:t>
                      </a:r>
                      <a:endParaRPr lang="es-ES" sz="1200">
                        <a:effectLst/>
                        <a:latin typeface="Times New Roman"/>
                        <a:ea typeface="Times New Roman"/>
                      </a:endParaRPr>
                    </a:p>
                  </a:txBody>
                  <a:tcPr marL="68580" marR="68580" marT="0" marB="0" anchor="ctr"/>
                </a:tc>
              </a:tr>
              <a:tr h="0">
                <a:tc>
                  <a:txBody>
                    <a:bodyPr/>
                    <a:lstStyle/>
                    <a:p>
                      <a:pPr algn="just">
                        <a:spcAft>
                          <a:spcPts val="0"/>
                        </a:spcAft>
                        <a:tabLst>
                          <a:tab pos="270510" algn="l"/>
                        </a:tabLst>
                      </a:pPr>
                      <a:r>
                        <a:rPr lang="es-ES" sz="1100">
                          <a:effectLst/>
                        </a:rPr>
                        <a:t>Magistrados Tribunal Superior Sala Penal</a:t>
                      </a:r>
                      <a:endParaRPr lang="es-ES" sz="1200">
                        <a:effectLst/>
                        <a:latin typeface="Times New Roman"/>
                        <a:ea typeface="Times New Roman"/>
                      </a:endParaRPr>
                    </a:p>
                  </a:txBody>
                  <a:tcPr marL="68580" marR="68580" marT="0" marB="0"/>
                </a:tc>
                <a:tc>
                  <a:txBody>
                    <a:bodyPr/>
                    <a:lstStyle/>
                    <a:p>
                      <a:pPr algn="ctr">
                        <a:spcAft>
                          <a:spcPts val="0"/>
                        </a:spcAft>
                        <a:tabLst>
                          <a:tab pos="270510" algn="l"/>
                        </a:tabLst>
                      </a:pPr>
                      <a:r>
                        <a:rPr lang="es-ES" sz="1100">
                          <a:effectLst/>
                        </a:rPr>
                        <a:t>4</a:t>
                      </a:r>
                      <a:endParaRPr lang="es-ES" sz="1200">
                        <a:effectLst/>
                        <a:latin typeface="Times New Roman"/>
                        <a:ea typeface="Times New Roman"/>
                      </a:endParaRPr>
                    </a:p>
                  </a:txBody>
                  <a:tcPr marL="68580" marR="68580" marT="0" marB="0" anchor="ctr"/>
                </a:tc>
                <a:tc>
                  <a:txBody>
                    <a:bodyPr/>
                    <a:lstStyle/>
                    <a:p>
                      <a:pPr algn="ctr">
                        <a:spcAft>
                          <a:spcPts val="0"/>
                        </a:spcAft>
                        <a:tabLst>
                          <a:tab pos="270510" algn="l"/>
                        </a:tabLst>
                      </a:pPr>
                      <a:r>
                        <a:rPr lang="es-ES" sz="1100">
                          <a:effectLst/>
                        </a:rPr>
                        <a:t>0</a:t>
                      </a:r>
                      <a:endParaRPr lang="es-ES" sz="1200">
                        <a:effectLst/>
                        <a:latin typeface="Times New Roman"/>
                        <a:ea typeface="Times New Roman"/>
                      </a:endParaRPr>
                    </a:p>
                  </a:txBody>
                  <a:tcPr marL="68580" marR="68580" marT="0" marB="0" anchor="ctr"/>
                </a:tc>
                <a:tc>
                  <a:txBody>
                    <a:bodyPr/>
                    <a:lstStyle/>
                    <a:p>
                      <a:pPr algn="ctr">
                        <a:spcAft>
                          <a:spcPts val="0"/>
                        </a:spcAft>
                        <a:tabLst>
                          <a:tab pos="270510" algn="l"/>
                        </a:tabLst>
                      </a:pPr>
                      <a:r>
                        <a:rPr lang="es-ES" sz="1100">
                          <a:effectLst/>
                        </a:rPr>
                        <a:t>0</a:t>
                      </a:r>
                      <a:endParaRPr lang="es-ES" sz="1200">
                        <a:effectLst/>
                        <a:latin typeface="Times New Roman"/>
                        <a:ea typeface="Times New Roman"/>
                      </a:endParaRPr>
                    </a:p>
                  </a:txBody>
                  <a:tcPr marL="68580" marR="68580" marT="0" marB="0" anchor="ctr"/>
                </a:tc>
                <a:tc>
                  <a:txBody>
                    <a:bodyPr/>
                    <a:lstStyle/>
                    <a:p>
                      <a:pPr algn="ctr">
                        <a:spcAft>
                          <a:spcPts val="0"/>
                        </a:spcAft>
                        <a:tabLst>
                          <a:tab pos="270510" algn="l"/>
                        </a:tabLst>
                      </a:pPr>
                      <a:r>
                        <a:rPr lang="es-ES" sz="1100">
                          <a:effectLst/>
                        </a:rPr>
                        <a:t>0</a:t>
                      </a:r>
                      <a:endParaRPr lang="es-ES" sz="1200">
                        <a:effectLst/>
                        <a:latin typeface="Times New Roman"/>
                        <a:ea typeface="Times New Roman"/>
                      </a:endParaRPr>
                    </a:p>
                  </a:txBody>
                  <a:tcPr marL="68580" marR="68580" marT="0" marB="0" anchor="ctr"/>
                </a:tc>
              </a:tr>
              <a:tr h="0">
                <a:tc>
                  <a:txBody>
                    <a:bodyPr/>
                    <a:lstStyle/>
                    <a:p>
                      <a:pPr algn="just">
                        <a:spcAft>
                          <a:spcPts val="0"/>
                        </a:spcAft>
                        <a:tabLst>
                          <a:tab pos="270510" algn="l"/>
                        </a:tabLst>
                      </a:pPr>
                      <a:r>
                        <a:rPr lang="es-ES" sz="1100">
                          <a:effectLst/>
                        </a:rPr>
                        <a:t>Magistrados Sala Jurisdiccional Disciplinaria</a:t>
                      </a:r>
                      <a:endParaRPr lang="es-ES" sz="1200">
                        <a:effectLst/>
                        <a:latin typeface="Times New Roman"/>
                        <a:ea typeface="Times New Roman"/>
                      </a:endParaRPr>
                    </a:p>
                  </a:txBody>
                  <a:tcPr marL="68580" marR="68580" marT="0" marB="0"/>
                </a:tc>
                <a:tc>
                  <a:txBody>
                    <a:bodyPr/>
                    <a:lstStyle/>
                    <a:p>
                      <a:pPr algn="ctr">
                        <a:spcAft>
                          <a:spcPts val="0"/>
                        </a:spcAft>
                        <a:tabLst>
                          <a:tab pos="270510" algn="l"/>
                        </a:tabLst>
                      </a:pPr>
                      <a:r>
                        <a:rPr lang="es-ES" sz="1100">
                          <a:effectLst/>
                        </a:rPr>
                        <a:t>2</a:t>
                      </a:r>
                      <a:endParaRPr lang="es-ES" sz="1200">
                        <a:effectLst/>
                        <a:latin typeface="Times New Roman"/>
                        <a:ea typeface="Times New Roman"/>
                      </a:endParaRPr>
                    </a:p>
                  </a:txBody>
                  <a:tcPr marL="68580" marR="68580" marT="0" marB="0" anchor="ctr"/>
                </a:tc>
                <a:tc>
                  <a:txBody>
                    <a:bodyPr/>
                    <a:lstStyle/>
                    <a:p>
                      <a:pPr algn="ctr">
                        <a:spcAft>
                          <a:spcPts val="0"/>
                        </a:spcAft>
                        <a:tabLst>
                          <a:tab pos="270510" algn="l"/>
                        </a:tabLst>
                      </a:pPr>
                      <a:r>
                        <a:rPr lang="es-ES" sz="1100">
                          <a:effectLst/>
                        </a:rPr>
                        <a:t>0</a:t>
                      </a:r>
                      <a:endParaRPr lang="es-ES" sz="1200">
                        <a:effectLst/>
                        <a:latin typeface="Times New Roman"/>
                        <a:ea typeface="Times New Roman"/>
                      </a:endParaRPr>
                    </a:p>
                  </a:txBody>
                  <a:tcPr marL="68580" marR="68580" marT="0" marB="0" anchor="ctr"/>
                </a:tc>
                <a:tc>
                  <a:txBody>
                    <a:bodyPr/>
                    <a:lstStyle/>
                    <a:p>
                      <a:pPr algn="ctr">
                        <a:spcAft>
                          <a:spcPts val="0"/>
                        </a:spcAft>
                        <a:tabLst>
                          <a:tab pos="270510" algn="l"/>
                        </a:tabLst>
                      </a:pPr>
                      <a:r>
                        <a:rPr lang="es-ES" sz="1100">
                          <a:effectLst/>
                        </a:rPr>
                        <a:t>0</a:t>
                      </a:r>
                      <a:endParaRPr lang="es-ES" sz="1200">
                        <a:effectLst/>
                        <a:latin typeface="Times New Roman"/>
                        <a:ea typeface="Times New Roman"/>
                      </a:endParaRPr>
                    </a:p>
                  </a:txBody>
                  <a:tcPr marL="68580" marR="68580" marT="0" marB="0" anchor="ctr"/>
                </a:tc>
                <a:tc>
                  <a:txBody>
                    <a:bodyPr/>
                    <a:lstStyle/>
                    <a:p>
                      <a:pPr algn="ctr">
                        <a:spcAft>
                          <a:spcPts val="0"/>
                        </a:spcAft>
                        <a:tabLst>
                          <a:tab pos="270510" algn="l"/>
                        </a:tabLst>
                      </a:pPr>
                      <a:r>
                        <a:rPr lang="es-ES" sz="1100">
                          <a:effectLst/>
                        </a:rPr>
                        <a:t>0</a:t>
                      </a:r>
                      <a:endParaRPr lang="es-ES" sz="1200">
                        <a:effectLst/>
                        <a:latin typeface="Times New Roman"/>
                        <a:ea typeface="Times New Roman"/>
                      </a:endParaRPr>
                    </a:p>
                  </a:txBody>
                  <a:tcPr marL="68580" marR="68580" marT="0" marB="0" anchor="ctr"/>
                </a:tc>
              </a:tr>
              <a:tr h="0">
                <a:tc>
                  <a:txBody>
                    <a:bodyPr/>
                    <a:lstStyle/>
                    <a:p>
                      <a:pPr algn="ctr">
                        <a:spcAft>
                          <a:spcPts val="0"/>
                        </a:spcAft>
                        <a:tabLst>
                          <a:tab pos="270510" algn="l"/>
                        </a:tabLst>
                      </a:pPr>
                      <a:r>
                        <a:rPr lang="es-ES" sz="1100" dirty="0">
                          <a:effectLst/>
                        </a:rPr>
                        <a:t>Total Magistrados</a:t>
                      </a:r>
                      <a:endParaRPr lang="es-ES" sz="1200" dirty="0">
                        <a:effectLst/>
                        <a:latin typeface="Times New Roman"/>
                        <a:ea typeface="Times New Roman"/>
                      </a:endParaRPr>
                    </a:p>
                  </a:txBody>
                  <a:tcPr marL="68580" marR="68580" marT="0" marB="0">
                    <a:solidFill>
                      <a:srgbClr val="FFC000"/>
                    </a:solidFill>
                  </a:tcPr>
                </a:tc>
                <a:tc>
                  <a:txBody>
                    <a:bodyPr/>
                    <a:lstStyle/>
                    <a:p>
                      <a:pPr algn="ctr">
                        <a:spcAft>
                          <a:spcPts val="0"/>
                        </a:spcAft>
                        <a:tabLst>
                          <a:tab pos="270510" algn="l"/>
                        </a:tabLst>
                      </a:pPr>
                      <a:r>
                        <a:rPr lang="es-ES" sz="1100">
                          <a:effectLst/>
                        </a:rPr>
                        <a:t>17</a:t>
                      </a:r>
                      <a:endParaRPr lang="es-ES" sz="1200">
                        <a:effectLst/>
                        <a:latin typeface="Times New Roman"/>
                        <a:ea typeface="Times New Roman"/>
                      </a:endParaRPr>
                    </a:p>
                  </a:txBody>
                  <a:tcPr marL="68580" marR="68580" marT="0" marB="0" anchor="ctr"/>
                </a:tc>
                <a:tc>
                  <a:txBody>
                    <a:bodyPr/>
                    <a:lstStyle/>
                    <a:p>
                      <a:pPr algn="ctr">
                        <a:spcAft>
                          <a:spcPts val="0"/>
                        </a:spcAft>
                        <a:tabLst>
                          <a:tab pos="270510" algn="l"/>
                        </a:tabLst>
                      </a:pPr>
                      <a:r>
                        <a:rPr lang="es-ES" sz="1100">
                          <a:effectLst/>
                        </a:rPr>
                        <a:t> </a:t>
                      </a:r>
                      <a:endParaRPr lang="es-ES" sz="1200">
                        <a:effectLst/>
                        <a:latin typeface="Times New Roman"/>
                        <a:ea typeface="Times New Roman"/>
                      </a:endParaRPr>
                    </a:p>
                  </a:txBody>
                  <a:tcPr marL="68580" marR="68580" marT="0" marB="0" anchor="ctr"/>
                </a:tc>
                <a:tc>
                  <a:txBody>
                    <a:bodyPr/>
                    <a:lstStyle/>
                    <a:p>
                      <a:pPr algn="ctr">
                        <a:spcAft>
                          <a:spcPts val="0"/>
                        </a:spcAft>
                        <a:tabLst>
                          <a:tab pos="270510" algn="l"/>
                        </a:tabLst>
                      </a:pPr>
                      <a:r>
                        <a:rPr lang="es-ES" sz="1100">
                          <a:effectLst/>
                        </a:rPr>
                        <a:t> </a:t>
                      </a:r>
                      <a:endParaRPr lang="es-ES" sz="1200">
                        <a:effectLst/>
                        <a:latin typeface="Times New Roman"/>
                        <a:ea typeface="Times New Roman"/>
                      </a:endParaRPr>
                    </a:p>
                  </a:txBody>
                  <a:tcPr marL="68580" marR="68580" marT="0" marB="0" anchor="ctr"/>
                </a:tc>
                <a:tc>
                  <a:txBody>
                    <a:bodyPr/>
                    <a:lstStyle/>
                    <a:p>
                      <a:pPr algn="ctr">
                        <a:spcAft>
                          <a:spcPts val="0"/>
                        </a:spcAft>
                        <a:tabLst>
                          <a:tab pos="270510" algn="l"/>
                        </a:tabLst>
                      </a:pPr>
                      <a:r>
                        <a:rPr lang="es-ES" sz="1100">
                          <a:effectLst/>
                        </a:rPr>
                        <a:t> </a:t>
                      </a:r>
                      <a:endParaRPr lang="es-ES" sz="1200">
                        <a:effectLst/>
                        <a:latin typeface="Times New Roman"/>
                        <a:ea typeface="Times New Roman"/>
                      </a:endParaRPr>
                    </a:p>
                  </a:txBody>
                  <a:tcPr marL="68580" marR="68580" marT="0" marB="0" anchor="ctr"/>
                </a:tc>
              </a:tr>
              <a:tr h="0">
                <a:tc>
                  <a:txBody>
                    <a:bodyPr/>
                    <a:lstStyle/>
                    <a:p>
                      <a:pPr algn="just">
                        <a:spcAft>
                          <a:spcPts val="0"/>
                        </a:spcAft>
                        <a:tabLst>
                          <a:tab pos="270510" algn="l"/>
                        </a:tabLst>
                      </a:pPr>
                      <a:r>
                        <a:rPr lang="es-ES" sz="1100">
                          <a:effectLst/>
                        </a:rPr>
                        <a:t>Jueces Administrativos </a:t>
                      </a:r>
                      <a:endParaRPr lang="es-ES" sz="1200">
                        <a:effectLst/>
                        <a:latin typeface="Times New Roman"/>
                        <a:ea typeface="Times New Roman"/>
                      </a:endParaRPr>
                    </a:p>
                  </a:txBody>
                  <a:tcPr marL="68580" marR="68580" marT="0" marB="0"/>
                </a:tc>
                <a:tc>
                  <a:txBody>
                    <a:bodyPr/>
                    <a:lstStyle/>
                    <a:p>
                      <a:pPr algn="ctr">
                        <a:spcAft>
                          <a:spcPts val="0"/>
                        </a:spcAft>
                        <a:tabLst>
                          <a:tab pos="270510" algn="l"/>
                        </a:tabLst>
                      </a:pPr>
                      <a:r>
                        <a:rPr lang="es-ES" sz="1100">
                          <a:effectLst/>
                        </a:rPr>
                        <a:t>9</a:t>
                      </a:r>
                      <a:endParaRPr lang="es-ES" sz="1200">
                        <a:effectLst/>
                        <a:latin typeface="Times New Roman"/>
                        <a:ea typeface="Times New Roman"/>
                      </a:endParaRPr>
                    </a:p>
                  </a:txBody>
                  <a:tcPr marL="68580" marR="68580" marT="0" marB="0" anchor="ctr"/>
                </a:tc>
                <a:tc>
                  <a:txBody>
                    <a:bodyPr/>
                    <a:lstStyle/>
                    <a:p>
                      <a:pPr algn="ctr">
                        <a:spcAft>
                          <a:spcPts val="0"/>
                        </a:spcAft>
                        <a:tabLst>
                          <a:tab pos="270510" algn="l"/>
                        </a:tabLst>
                      </a:pPr>
                      <a:r>
                        <a:rPr lang="es-ES" sz="1100">
                          <a:effectLst/>
                        </a:rPr>
                        <a:t>0</a:t>
                      </a:r>
                      <a:endParaRPr lang="es-ES" sz="1200">
                        <a:effectLst/>
                        <a:latin typeface="Times New Roman"/>
                        <a:ea typeface="Times New Roman"/>
                      </a:endParaRPr>
                    </a:p>
                  </a:txBody>
                  <a:tcPr marL="68580" marR="68580" marT="0" marB="0" anchor="ctr"/>
                </a:tc>
                <a:tc>
                  <a:txBody>
                    <a:bodyPr/>
                    <a:lstStyle/>
                    <a:p>
                      <a:pPr algn="ctr">
                        <a:spcAft>
                          <a:spcPts val="0"/>
                        </a:spcAft>
                        <a:tabLst>
                          <a:tab pos="270510" algn="l"/>
                        </a:tabLst>
                      </a:pPr>
                      <a:r>
                        <a:rPr lang="es-ES" sz="1100">
                          <a:effectLst/>
                        </a:rPr>
                        <a:t>0</a:t>
                      </a:r>
                      <a:endParaRPr lang="es-ES" sz="1200">
                        <a:effectLst/>
                        <a:latin typeface="Times New Roman"/>
                        <a:ea typeface="Times New Roman"/>
                      </a:endParaRPr>
                    </a:p>
                  </a:txBody>
                  <a:tcPr marL="68580" marR="68580" marT="0" marB="0" anchor="ctr"/>
                </a:tc>
                <a:tc>
                  <a:txBody>
                    <a:bodyPr/>
                    <a:lstStyle/>
                    <a:p>
                      <a:pPr algn="ctr">
                        <a:spcAft>
                          <a:spcPts val="0"/>
                        </a:spcAft>
                        <a:tabLst>
                          <a:tab pos="270510" algn="l"/>
                        </a:tabLst>
                      </a:pPr>
                      <a:r>
                        <a:rPr lang="es-ES" sz="1100">
                          <a:effectLst/>
                        </a:rPr>
                        <a:t>0</a:t>
                      </a:r>
                      <a:endParaRPr lang="es-ES" sz="1200">
                        <a:effectLst/>
                        <a:latin typeface="Times New Roman"/>
                        <a:ea typeface="Times New Roman"/>
                      </a:endParaRPr>
                    </a:p>
                  </a:txBody>
                  <a:tcPr marL="68580" marR="68580" marT="0" marB="0" anchor="ctr"/>
                </a:tc>
              </a:tr>
              <a:tr h="0">
                <a:tc>
                  <a:txBody>
                    <a:bodyPr/>
                    <a:lstStyle/>
                    <a:p>
                      <a:pPr algn="just">
                        <a:spcAft>
                          <a:spcPts val="0"/>
                        </a:spcAft>
                        <a:tabLst>
                          <a:tab pos="270510" algn="l"/>
                        </a:tabLst>
                      </a:pPr>
                      <a:r>
                        <a:rPr lang="es-ES" sz="1100">
                          <a:effectLst/>
                        </a:rPr>
                        <a:t>Jueces Penales del Circuito</a:t>
                      </a:r>
                      <a:endParaRPr lang="es-ES" sz="1200">
                        <a:effectLst/>
                        <a:latin typeface="Times New Roman"/>
                        <a:ea typeface="Times New Roman"/>
                      </a:endParaRPr>
                    </a:p>
                  </a:txBody>
                  <a:tcPr marL="68580" marR="68580" marT="0" marB="0"/>
                </a:tc>
                <a:tc>
                  <a:txBody>
                    <a:bodyPr/>
                    <a:lstStyle/>
                    <a:p>
                      <a:pPr algn="ctr">
                        <a:spcAft>
                          <a:spcPts val="0"/>
                        </a:spcAft>
                        <a:tabLst>
                          <a:tab pos="270510" algn="l"/>
                        </a:tabLst>
                      </a:pPr>
                      <a:r>
                        <a:rPr lang="es-ES" sz="1100">
                          <a:effectLst/>
                        </a:rPr>
                        <a:t>5</a:t>
                      </a:r>
                      <a:endParaRPr lang="es-ES" sz="1200">
                        <a:effectLst/>
                        <a:latin typeface="Times New Roman"/>
                        <a:ea typeface="Times New Roman"/>
                      </a:endParaRPr>
                    </a:p>
                  </a:txBody>
                  <a:tcPr marL="68580" marR="68580" marT="0" marB="0" anchor="ctr"/>
                </a:tc>
                <a:tc>
                  <a:txBody>
                    <a:bodyPr/>
                    <a:lstStyle/>
                    <a:p>
                      <a:pPr algn="ctr">
                        <a:spcAft>
                          <a:spcPts val="0"/>
                        </a:spcAft>
                        <a:tabLst>
                          <a:tab pos="270510" algn="l"/>
                        </a:tabLst>
                      </a:pPr>
                      <a:r>
                        <a:rPr lang="es-ES" sz="1100">
                          <a:effectLst/>
                        </a:rPr>
                        <a:t>2</a:t>
                      </a:r>
                      <a:endParaRPr lang="es-ES" sz="1200">
                        <a:effectLst/>
                        <a:latin typeface="Times New Roman"/>
                        <a:ea typeface="Times New Roman"/>
                      </a:endParaRPr>
                    </a:p>
                  </a:txBody>
                  <a:tcPr marL="68580" marR="68580" marT="0" marB="0" anchor="ctr"/>
                </a:tc>
                <a:tc>
                  <a:txBody>
                    <a:bodyPr/>
                    <a:lstStyle/>
                    <a:p>
                      <a:pPr algn="ctr">
                        <a:spcAft>
                          <a:spcPts val="0"/>
                        </a:spcAft>
                        <a:tabLst>
                          <a:tab pos="270510" algn="l"/>
                        </a:tabLst>
                      </a:pPr>
                      <a:r>
                        <a:rPr lang="es-ES" sz="1100">
                          <a:effectLst/>
                        </a:rPr>
                        <a:t>2</a:t>
                      </a:r>
                      <a:endParaRPr lang="es-ES" sz="1200">
                        <a:effectLst/>
                        <a:latin typeface="Times New Roman"/>
                        <a:ea typeface="Times New Roman"/>
                      </a:endParaRPr>
                    </a:p>
                  </a:txBody>
                  <a:tcPr marL="68580" marR="68580" marT="0" marB="0" anchor="ctr"/>
                </a:tc>
                <a:tc>
                  <a:txBody>
                    <a:bodyPr/>
                    <a:lstStyle/>
                    <a:p>
                      <a:pPr algn="ctr">
                        <a:spcAft>
                          <a:spcPts val="0"/>
                        </a:spcAft>
                        <a:tabLst>
                          <a:tab pos="270510" algn="l"/>
                        </a:tabLst>
                      </a:pPr>
                      <a:r>
                        <a:rPr lang="es-ES" sz="1100">
                          <a:effectLst/>
                        </a:rPr>
                        <a:t>0</a:t>
                      </a:r>
                      <a:endParaRPr lang="es-ES" sz="1200">
                        <a:effectLst/>
                        <a:latin typeface="Times New Roman"/>
                        <a:ea typeface="Times New Roman"/>
                      </a:endParaRPr>
                    </a:p>
                  </a:txBody>
                  <a:tcPr marL="68580" marR="68580" marT="0" marB="0" anchor="ctr"/>
                </a:tc>
              </a:tr>
              <a:tr h="0">
                <a:tc>
                  <a:txBody>
                    <a:bodyPr/>
                    <a:lstStyle/>
                    <a:p>
                      <a:pPr algn="just">
                        <a:spcAft>
                          <a:spcPts val="0"/>
                        </a:spcAft>
                        <a:tabLst>
                          <a:tab pos="270510" algn="l"/>
                        </a:tabLst>
                      </a:pPr>
                      <a:r>
                        <a:rPr lang="es-ES" sz="1100">
                          <a:effectLst/>
                        </a:rPr>
                        <a:t>Jueces Penales del Circuito para adolescentes</a:t>
                      </a:r>
                      <a:endParaRPr lang="es-ES" sz="1200">
                        <a:effectLst/>
                        <a:latin typeface="Times New Roman"/>
                        <a:ea typeface="Times New Roman"/>
                      </a:endParaRPr>
                    </a:p>
                  </a:txBody>
                  <a:tcPr marL="68580" marR="68580" marT="0" marB="0"/>
                </a:tc>
                <a:tc>
                  <a:txBody>
                    <a:bodyPr/>
                    <a:lstStyle/>
                    <a:p>
                      <a:pPr algn="ctr">
                        <a:spcAft>
                          <a:spcPts val="0"/>
                        </a:spcAft>
                        <a:tabLst>
                          <a:tab pos="270510" algn="l"/>
                        </a:tabLst>
                      </a:pPr>
                      <a:r>
                        <a:rPr lang="es-ES" sz="1100">
                          <a:effectLst/>
                        </a:rPr>
                        <a:t>2</a:t>
                      </a:r>
                      <a:endParaRPr lang="es-ES" sz="1200">
                        <a:effectLst/>
                        <a:latin typeface="Times New Roman"/>
                        <a:ea typeface="Times New Roman"/>
                      </a:endParaRPr>
                    </a:p>
                  </a:txBody>
                  <a:tcPr marL="68580" marR="68580" marT="0" marB="0" anchor="ctr"/>
                </a:tc>
                <a:tc>
                  <a:txBody>
                    <a:bodyPr/>
                    <a:lstStyle/>
                    <a:p>
                      <a:pPr algn="ctr">
                        <a:spcAft>
                          <a:spcPts val="0"/>
                        </a:spcAft>
                        <a:tabLst>
                          <a:tab pos="270510" algn="l"/>
                        </a:tabLst>
                      </a:pPr>
                      <a:r>
                        <a:rPr lang="es-ES" sz="1100">
                          <a:effectLst/>
                        </a:rPr>
                        <a:t>0</a:t>
                      </a:r>
                      <a:endParaRPr lang="es-ES" sz="1200">
                        <a:effectLst/>
                        <a:latin typeface="Times New Roman"/>
                        <a:ea typeface="Times New Roman"/>
                      </a:endParaRPr>
                    </a:p>
                  </a:txBody>
                  <a:tcPr marL="68580" marR="68580" marT="0" marB="0" anchor="ctr"/>
                </a:tc>
                <a:tc>
                  <a:txBody>
                    <a:bodyPr/>
                    <a:lstStyle/>
                    <a:p>
                      <a:pPr algn="ctr">
                        <a:spcAft>
                          <a:spcPts val="0"/>
                        </a:spcAft>
                        <a:tabLst>
                          <a:tab pos="270510" algn="l"/>
                        </a:tabLst>
                      </a:pPr>
                      <a:r>
                        <a:rPr lang="es-ES" sz="1100">
                          <a:effectLst/>
                        </a:rPr>
                        <a:t>0</a:t>
                      </a:r>
                      <a:endParaRPr lang="es-ES" sz="1200">
                        <a:effectLst/>
                        <a:latin typeface="Times New Roman"/>
                        <a:ea typeface="Times New Roman"/>
                      </a:endParaRPr>
                    </a:p>
                  </a:txBody>
                  <a:tcPr marL="68580" marR="68580" marT="0" marB="0" anchor="ctr"/>
                </a:tc>
                <a:tc>
                  <a:txBody>
                    <a:bodyPr/>
                    <a:lstStyle/>
                    <a:p>
                      <a:pPr algn="ctr">
                        <a:spcAft>
                          <a:spcPts val="0"/>
                        </a:spcAft>
                        <a:tabLst>
                          <a:tab pos="270510" algn="l"/>
                        </a:tabLst>
                      </a:pPr>
                      <a:r>
                        <a:rPr lang="es-ES" sz="1100">
                          <a:effectLst/>
                        </a:rPr>
                        <a:t>0</a:t>
                      </a:r>
                      <a:endParaRPr lang="es-ES" sz="1200">
                        <a:effectLst/>
                        <a:latin typeface="Times New Roman"/>
                        <a:ea typeface="Times New Roman"/>
                      </a:endParaRPr>
                    </a:p>
                  </a:txBody>
                  <a:tcPr marL="68580" marR="68580" marT="0" marB="0" anchor="ctr"/>
                </a:tc>
              </a:tr>
              <a:tr h="0">
                <a:tc>
                  <a:txBody>
                    <a:bodyPr/>
                    <a:lstStyle/>
                    <a:p>
                      <a:pPr algn="just">
                        <a:spcAft>
                          <a:spcPts val="0"/>
                        </a:spcAft>
                        <a:tabLst>
                          <a:tab pos="270510" algn="l"/>
                        </a:tabLst>
                      </a:pPr>
                      <a:r>
                        <a:rPr lang="es-ES" sz="1100">
                          <a:effectLst/>
                        </a:rPr>
                        <a:t>Jueces Promiscuos del Circuito</a:t>
                      </a:r>
                      <a:endParaRPr lang="es-ES" sz="1200">
                        <a:effectLst/>
                        <a:latin typeface="Times New Roman"/>
                        <a:ea typeface="Times New Roman"/>
                      </a:endParaRPr>
                    </a:p>
                  </a:txBody>
                  <a:tcPr marL="68580" marR="68580" marT="0" marB="0"/>
                </a:tc>
                <a:tc>
                  <a:txBody>
                    <a:bodyPr/>
                    <a:lstStyle/>
                    <a:p>
                      <a:pPr algn="ctr">
                        <a:spcAft>
                          <a:spcPts val="0"/>
                        </a:spcAft>
                        <a:tabLst>
                          <a:tab pos="270510" algn="l"/>
                        </a:tabLst>
                      </a:pPr>
                      <a:r>
                        <a:rPr lang="es-ES" sz="1100">
                          <a:effectLst/>
                        </a:rPr>
                        <a:t>0</a:t>
                      </a:r>
                      <a:endParaRPr lang="es-ES" sz="1200">
                        <a:effectLst/>
                        <a:latin typeface="Times New Roman"/>
                        <a:ea typeface="Times New Roman"/>
                      </a:endParaRPr>
                    </a:p>
                  </a:txBody>
                  <a:tcPr marL="68580" marR="68580" marT="0" marB="0" anchor="ctr"/>
                </a:tc>
                <a:tc>
                  <a:txBody>
                    <a:bodyPr/>
                    <a:lstStyle/>
                    <a:p>
                      <a:pPr algn="ctr">
                        <a:spcAft>
                          <a:spcPts val="0"/>
                        </a:spcAft>
                        <a:tabLst>
                          <a:tab pos="270510" algn="l"/>
                        </a:tabLst>
                      </a:pPr>
                      <a:r>
                        <a:rPr lang="es-ES" sz="1100">
                          <a:effectLst/>
                        </a:rPr>
                        <a:t>0</a:t>
                      </a:r>
                      <a:endParaRPr lang="es-ES" sz="1200">
                        <a:effectLst/>
                        <a:latin typeface="Times New Roman"/>
                        <a:ea typeface="Times New Roman"/>
                      </a:endParaRPr>
                    </a:p>
                  </a:txBody>
                  <a:tcPr marL="68580" marR="68580" marT="0" marB="0" anchor="ctr"/>
                </a:tc>
                <a:tc>
                  <a:txBody>
                    <a:bodyPr/>
                    <a:lstStyle/>
                    <a:p>
                      <a:pPr algn="ctr">
                        <a:spcAft>
                          <a:spcPts val="0"/>
                        </a:spcAft>
                        <a:tabLst>
                          <a:tab pos="270510" algn="l"/>
                        </a:tabLst>
                      </a:pPr>
                      <a:r>
                        <a:rPr lang="es-ES" sz="1100">
                          <a:effectLst/>
                        </a:rPr>
                        <a:t>0</a:t>
                      </a:r>
                      <a:endParaRPr lang="es-ES" sz="1200">
                        <a:effectLst/>
                        <a:latin typeface="Times New Roman"/>
                        <a:ea typeface="Times New Roman"/>
                      </a:endParaRPr>
                    </a:p>
                  </a:txBody>
                  <a:tcPr marL="68580" marR="68580" marT="0" marB="0" anchor="ctr"/>
                </a:tc>
                <a:tc>
                  <a:txBody>
                    <a:bodyPr/>
                    <a:lstStyle/>
                    <a:p>
                      <a:pPr algn="ctr">
                        <a:spcAft>
                          <a:spcPts val="0"/>
                        </a:spcAft>
                        <a:tabLst>
                          <a:tab pos="270510" algn="l"/>
                        </a:tabLst>
                      </a:pPr>
                      <a:r>
                        <a:rPr lang="es-ES" sz="1100">
                          <a:effectLst/>
                        </a:rPr>
                        <a:t>2</a:t>
                      </a:r>
                      <a:endParaRPr lang="es-ES" sz="1200">
                        <a:effectLst/>
                        <a:latin typeface="Times New Roman"/>
                        <a:ea typeface="Times New Roman"/>
                      </a:endParaRPr>
                    </a:p>
                  </a:txBody>
                  <a:tcPr marL="68580" marR="68580" marT="0" marB="0" anchor="ctr"/>
                </a:tc>
              </a:tr>
              <a:tr h="0">
                <a:tc>
                  <a:txBody>
                    <a:bodyPr/>
                    <a:lstStyle/>
                    <a:p>
                      <a:pPr algn="just">
                        <a:spcAft>
                          <a:spcPts val="0"/>
                        </a:spcAft>
                        <a:tabLst>
                          <a:tab pos="270510" algn="l"/>
                        </a:tabLst>
                      </a:pPr>
                      <a:r>
                        <a:rPr lang="es-ES" sz="1100">
                          <a:effectLst/>
                        </a:rPr>
                        <a:t>Jueces Penales del Circuito Especializados</a:t>
                      </a:r>
                      <a:endParaRPr lang="es-ES" sz="1200">
                        <a:effectLst/>
                        <a:latin typeface="Times New Roman"/>
                        <a:ea typeface="Times New Roman"/>
                      </a:endParaRPr>
                    </a:p>
                  </a:txBody>
                  <a:tcPr marL="68580" marR="68580" marT="0" marB="0"/>
                </a:tc>
                <a:tc>
                  <a:txBody>
                    <a:bodyPr/>
                    <a:lstStyle/>
                    <a:p>
                      <a:pPr algn="ctr">
                        <a:spcAft>
                          <a:spcPts val="0"/>
                        </a:spcAft>
                        <a:tabLst>
                          <a:tab pos="270510" algn="l"/>
                        </a:tabLst>
                      </a:pPr>
                      <a:r>
                        <a:rPr lang="es-ES" sz="1100">
                          <a:effectLst/>
                        </a:rPr>
                        <a:t>3</a:t>
                      </a:r>
                      <a:endParaRPr lang="es-ES" sz="1200">
                        <a:effectLst/>
                        <a:latin typeface="Times New Roman"/>
                        <a:ea typeface="Times New Roman"/>
                      </a:endParaRPr>
                    </a:p>
                  </a:txBody>
                  <a:tcPr marL="68580" marR="68580" marT="0" marB="0" anchor="ctr"/>
                </a:tc>
                <a:tc>
                  <a:txBody>
                    <a:bodyPr/>
                    <a:lstStyle/>
                    <a:p>
                      <a:pPr algn="ctr">
                        <a:spcAft>
                          <a:spcPts val="0"/>
                        </a:spcAft>
                        <a:tabLst>
                          <a:tab pos="270510" algn="l"/>
                        </a:tabLst>
                      </a:pPr>
                      <a:r>
                        <a:rPr lang="es-ES" sz="1100">
                          <a:effectLst/>
                        </a:rPr>
                        <a:t>0</a:t>
                      </a:r>
                      <a:endParaRPr lang="es-ES" sz="1200">
                        <a:effectLst/>
                        <a:latin typeface="Times New Roman"/>
                        <a:ea typeface="Times New Roman"/>
                      </a:endParaRPr>
                    </a:p>
                  </a:txBody>
                  <a:tcPr marL="68580" marR="68580" marT="0" marB="0" anchor="ctr"/>
                </a:tc>
                <a:tc>
                  <a:txBody>
                    <a:bodyPr/>
                    <a:lstStyle/>
                    <a:p>
                      <a:pPr algn="ctr">
                        <a:spcAft>
                          <a:spcPts val="0"/>
                        </a:spcAft>
                        <a:tabLst>
                          <a:tab pos="270510" algn="l"/>
                        </a:tabLst>
                      </a:pPr>
                      <a:r>
                        <a:rPr lang="es-ES" sz="1100">
                          <a:effectLst/>
                        </a:rPr>
                        <a:t>0</a:t>
                      </a:r>
                      <a:endParaRPr lang="es-ES" sz="1200">
                        <a:effectLst/>
                        <a:latin typeface="Times New Roman"/>
                        <a:ea typeface="Times New Roman"/>
                      </a:endParaRPr>
                    </a:p>
                  </a:txBody>
                  <a:tcPr marL="68580" marR="68580" marT="0" marB="0" anchor="ctr"/>
                </a:tc>
                <a:tc>
                  <a:txBody>
                    <a:bodyPr/>
                    <a:lstStyle/>
                    <a:p>
                      <a:pPr algn="ctr">
                        <a:spcAft>
                          <a:spcPts val="0"/>
                        </a:spcAft>
                        <a:tabLst>
                          <a:tab pos="270510" algn="l"/>
                        </a:tabLst>
                      </a:pPr>
                      <a:r>
                        <a:rPr lang="es-ES" sz="1100">
                          <a:effectLst/>
                        </a:rPr>
                        <a:t>0</a:t>
                      </a:r>
                      <a:endParaRPr lang="es-ES" sz="1200">
                        <a:effectLst/>
                        <a:latin typeface="Times New Roman"/>
                        <a:ea typeface="Times New Roman"/>
                      </a:endParaRPr>
                    </a:p>
                  </a:txBody>
                  <a:tcPr marL="68580" marR="68580" marT="0" marB="0" anchor="ctr"/>
                </a:tc>
              </a:tr>
              <a:tr h="0">
                <a:tc>
                  <a:txBody>
                    <a:bodyPr/>
                    <a:lstStyle/>
                    <a:p>
                      <a:pPr algn="just">
                        <a:spcAft>
                          <a:spcPts val="0"/>
                        </a:spcAft>
                        <a:tabLst>
                          <a:tab pos="270510" algn="l"/>
                        </a:tabLst>
                      </a:pPr>
                      <a:r>
                        <a:rPr lang="es-ES" sz="1100">
                          <a:effectLst/>
                        </a:rPr>
                        <a:t>Jueces de Ejecución de Penas </a:t>
                      </a:r>
                      <a:endParaRPr lang="es-ES" sz="1200">
                        <a:effectLst/>
                        <a:latin typeface="Times New Roman"/>
                        <a:ea typeface="Times New Roman"/>
                      </a:endParaRPr>
                    </a:p>
                  </a:txBody>
                  <a:tcPr marL="68580" marR="68580" marT="0" marB="0"/>
                </a:tc>
                <a:tc>
                  <a:txBody>
                    <a:bodyPr/>
                    <a:lstStyle/>
                    <a:p>
                      <a:pPr algn="ctr">
                        <a:spcAft>
                          <a:spcPts val="0"/>
                        </a:spcAft>
                        <a:tabLst>
                          <a:tab pos="270510" algn="l"/>
                        </a:tabLst>
                      </a:pPr>
                      <a:r>
                        <a:rPr lang="es-ES" sz="1100">
                          <a:effectLst/>
                        </a:rPr>
                        <a:t>4</a:t>
                      </a:r>
                      <a:endParaRPr lang="es-ES" sz="1200">
                        <a:effectLst/>
                        <a:latin typeface="Times New Roman"/>
                        <a:ea typeface="Times New Roman"/>
                      </a:endParaRPr>
                    </a:p>
                  </a:txBody>
                  <a:tcPr marL="68580" marR="68580" marT="0" marB="0" anchor="ctr"/>
                </a:tc>
                <a:tc>
                  <a:txBody>
                    <a:bodyPr/>
                    <a:lstStyle/>
                    <a:p>
                      <a:pPr algn="ctr">
                        <a:spcAft>
                          <a:spcPts val="0"/>
                        </a:spcAft>
                        <a:tabLst>
                          <a:tab pos="270510" algn="l"/>
                        </a:tabLst>
                      </a:pPr>
                      <a:r>
                        <a:rPr lang="es-ES" sz="1100">
                          <a:effectLst/>
                        </a:rPr>
                        <a:t>0</a:t>
                      </a:r>
                      <a:endParaRPr lang="es-ES" sz="1200">
                        <a:effectLst/>
                        <a:latin typeface="Times New Roman"/>
                        <a:ea typeface="Times New Roman"/>
                      </a:endParaRPr>
                    </a:p>
                  </a:txBody>
                  <a:tcPr marL="68580" marR="68580" marT="0" marB="0" anchor="ctr"/>
                </a:tc>
                <a:tc>
                  <a:txBody>
                    <a:bodyPr/>
                    <a:lstStyle/>
                    <a:p>
                      <a:pPr algn="ctr">
                        <a:spcAft>
                          <a:spcPts val="0"/>
                        </a:spcAft>
                        <a:tabLst>
                          <a:tab pos="270510" algn="l"/>
                        </a:tabLst>
                      </a:pPr>
                      <a:r>
                        <a:rPr lang="es-ES" sz="1100">
                          <a:effectLst/>
                        </a:rPr>
                        <a:t>0</a:t>
                      </a:r>
                      <a:endParaRPr lang="es-ES" sz="1200">
                        <a:effectLst/>
                        <a:latin typeface="Times New Roman"/>
                        <a:ea typeface="Times New Roman"/>
                      </a:endParaRPr>
                    </a:p>
                  </a:txBody>
                  <a:tcPr marL="68580" marR="68580" marT="0" marB="0" anchor="ctr"/>
                </a:tc>
                <a:tc>
                  <a:txBody>
                    <a:bodyPr/>
                    <a:lstStyle/>
                    <a:p>
                      <a:pPr algn="ctr">
                        <a:spcAft>
                          <a:spcPts val="0"/>
                        </a:spcAft>
                        <a:tabLst>
                          <a:tab pos="270510" algn="l"/>
                        </a:tabLst>
                      </a:pPr>
                      <a:r>
                        <a:rPr lang="es-ES" sz="1100">
                          <a:effectLst/>
                        </a:rPr>
                        <a:t>0</a:t>
                      </a:r>
                      <a:endParaRPr lang="es-ES" sz="1200">
                        <a:effectLst/>
                        <a:latin typeface="Times New Roman"/>
                        <a:ea typeface="Times New Roman"/>
                      </a:endParaRPr>
                    </a:p>
                  </a:txBody>
                  <a:tcPr marL="68580" marR="68580" marT="0" marB="0" anchor="ctr"/>
                </a:tc>
              </a:tr>
              <a:tr h="0">
                <a:tc>
                  <a:txBody>
                    <a:bodyPr/>
                    <a:lstStyle/>
                    <a:p>
                      <a:pPr algn="just">
                        <a:spcAft>
                          <a:spcPts val="0"/>
                        </a:spcAft>
                        <a:tabLst>
                          <a:tab pos="270510" algn="l"/>
                        </a:tabLst>
                      </a:pPr>
                      <a:r>
                        <a:rPr lang="es-ES" sz="1100" dirty="0">
                          <a:effectLst/>
                        </a:rPr>
                        <a:t>Jueces Penales del Circuito de Extinción de Dominio</a:t>
                      </a:r>
                      <a:endParaRPr lang="es-ES" sz="1200" dirty="0">
                        <a:effectLst/>
                        <a:latin typeface="Times New Roman"/>
                        <a:ea typeface="Times New Roman"/>
                      </a:endParaRPr>
                    </a:p>
                  </a:txBody>
                  <a:tcPr marL="68580" marR="68580" marT="0" marB="0"/>
                </a:tc>
                <a:tc>
                  <a:txBody>
                    <a:bodyPr/>
                    <a:lstStyle/>
                    <a:p>
                      <a:pPr algn="ctr">
                        <a:spcAft>
                          <a:spcPts val="0"/>
                        </a:spcAft>
                        <a:tabLst>
                          <a:tab pos="270510" algn="l"/>
                        </a:tabLst>
                      </a:pPr>
                      <a:r>
                        <a:rPr lang="es-ES" sz="1100">
                          <a:effectLst/>
                        </a:rPr>
                        <a:t>1</a:t>
                      </a:r>
                      <a:endParaRPr lang="es-ES" sz="1200">
                        <a:effectLst/>
                        <a:latin typeface="Times New Roman"/>
                        <a:ea typeface="Times New Roman"/>
                      </a:endParaRPr>
                    </a:p>
                  </a:txBody>
                  <a:tcPr marL="68580" marR="68580" marT="0" marB="0" anchor="ctr"/>
                </a:tc>
                <a:tc>
                  <a:txBody>
                    <a:bodyPr/>
                    <a:lstStyle/>
                    <a:p>
                      <a:pPr algn="ctr">
                        <a:spcAft>
                          <a:spcPts val="0"/>
                        </a:spcAft>
                        <a:tabLst>
                          <a:tab pos="270510" algn="l"/>
                        </a:tabLst>
                      </a:pPr>
                      <a:r>
                        <a:rPr lang="es-ES" sz="1100">
                          <a:effectLst/>
                        </a:rPr>
                        <a:t>0</a:t>
                      </a:r>
                      <a:endParaRPr lang="es-ES" sz="1200">
                        <a:effectLst/>
                        <a:latin typeface="Times New Roman"/>
                        <a:ea typeface="Times New Roman"/>
                      </a:endParaRPr>
                    </a:p>
                  </a:txBody>
                  <a:tcPr marL="68580" marR="68580" marT="0" marB="0" anchor="ctr"/>
                </a:tc>
                <a:tc>
                  <a:txBody>
                    <a:bodyPr/>
                    <a:lstStyle/>
                    <a:p>
                      <a:pPr algn="ctr">
                        <a:spcAft>
                          <a:spcPts val="0"/>
                        </a:spcAft>
                        <a:tabLst>
                          <a:tab pos="270510" algn="l"/>
                        </a:tabLst>
                      </a:pPr>
                      <a:r>
                        <a:rPr lang="es-ES" sz="1100">
                          <a:effectLst/>
                        </a:rPr>
                        <a:t>0</a:t>
                      </a:r>
                      <a:endParaRPr lang="es-ES" sz="1200">
                        <a:effectLst/>
                        <a:latin typeface="Times New Roman"/>
                        <a:ea typeface="Times New Roman"/>
                      </a:endParaRPr>
                    </a:p>
                  </a:txBody>
                  <a:tcPr marL="68580" marR="68580" marT="0" marB="0" anchor="ctr"/>
                </a:tc>
                <a:tc>
                  <a:txBody>
                    <a:bodyPr/>
                    <a:lstStyle/>
                    <a:p>
                      <a:pPr algn="ctr">
                        <a:spcAft>
                          <a:spcPts val="0"/>
                        </a:spcAft>
                        <a:tabLst>
                          <a:tab pos="270510" algn="l"/>
                        </a:tabLst>
                      </a:pPr>
                      <a:r>
                        <a:rPr lang="es-ES" sz="1100">
                          <a:effectLst/>
                        </a:rPr>
                        <a:t>0</a:t>
                      </a:r>
                      <a:endParaRPr lang="es-ES" sz="1200">
                        <a:effectLst/>
                        <a:latin typeface="Times New Roman"/>
                        <a:ea typeface="Times New Roman"/>
                      </a:endParaRPr>
                    </a:p>
                  </a:txBody>
                  <a:tcPr marL="68580" marR="68580" marT="0" marB="0" anchor="ctr"/>
                </a:tc>
              </a:tr>
              <a:tr h="0">
                <a:tc>
                  <a:txBody>
                    <a:bodyPr/>
                    <a:lstStyle/>
                    <a:p>
                      <a:pPr algn="just">
                        <a:spcAft>
                          <a:spcPts val="0"/>
                        </a:spcAft>
                        <a:tabLst>
                          <a:tab pos="270510" algn="l"/>
                        </a:tabLst>
                      </a:pPr>
                      <a:r>
                        <a:rPr lang="es-ES" sz="1100" dirty="0">
                          <a:effectLst/>
                        </a:rPr>
                        <a:t>Jueces Civiles del Circuito</a:t>
                      </a:r>
                      <a:endParaRPr lang="es-ES" sz="1200" dirty="0">
                        <a:effectLst/>
                        <a:latin typeface="Times New Roman"/>
                        <a:ea typeface="Times New Roman"/>
                      </a:endParaRPr>
                    </a:p>
                  </a:txBody>
                  <a:tcPr marL="68580" marR="68580" marT="0" marB="0"/>
                </a:tc>
                <a:tc>
                  <a:txBody>
                    <a:bodyPr/>
                    <a:lstStyle/>
                    <a:p>
                      <a:pPr algn="ctr">
                        <a:spcAft>
                          <a:spcPts val="0"/>
                        </a:spcAft>
                        <a:tabLst>
                          <a:tab pos="270510" algn="l"/>
                        </a:tabLst>
                      </a:pPr>
                      <a:r>
                        <a:rPr lang="es-ES" sz="1100">
                          <a:effectLst/>
                        </a:rPr>
                        <a:t>5</a:t>
                      </a:r>
                      <a:endParaRPr lang="es-ES" sz="1200">
                        <a:effectLst/>
                        <a:latin typeface="Times New Roman"/>
                        <a:ea typeface="Times New Roman"/>
                      </a:endParaRPr>
                    </a:p>
                  </a:txBody>
                  <a:tcPr marL="68580" marR="68580" marT="0" marB="0" anchor="ctr"/>
                </a:tc>
                <a:tc>
                  <a:txBody>
                    <a:bodyPr/>
                    <a:lstStyle/>
                    <a:p>
                      <a:pPr algn="ctr">
                        <a:spcAft>
                          <a:spcPts val="0"/>
                        </a:spcAft>
                        <a:tabLst>
                          <a:tab pos="270510" algn="l"/>
                        </a:tabLst>
                      </a:pPr>
                      <a:r>
                        <a:rPr lang="es-ES" sz="1100">
                          <a:effectLst/>
                        </a:rPr>
                        <a:t>2</a:t>
                      </a:r>
                      <a:endParaRPr lang="es-ES" sz="1200">
                        <a:effectLst/>
                        <a:latin typeface="Times New Roman"/>
                        <a:ea typeface="Times New Roman"/>
                      </a:endParaRPr>
                    </a:p>
                  </a:txBody>
                  <a:tcPr marL="68580" marR="68580" marT="0" marB="0" anchor="ctr"/>
                </a:tc>
                <a:tc>
                  <a:txBody>
                    <a:bodyPr/>
                    <a:lstStyle/>
                    <a:p>
                      <a:pPr algn="ctr">
                        <a:spcAft>
                          <a:spcPts val="0"/>
                        </a:spcAft>
                        <a:tabLst>
                          <a:tab pos="270510" algn="l"/>
                        </a:tabLst>
                      </a:pPr>
                      <a:r>
                        <a:rPr lang="es-ES" sz="1100">
                          <a:effectLst/>
                        </a:rPr>
                        <a:t>2</a:t>
                      </a:r>
                      <a:endParaRPr lang="es-ES" sz="1200">
                        <a:effectLst/>
                        <a:latin typeface="Times New Roman"/>
                        <a:ea typeface="Times New Roman"/>
                      </a:endParaRPr>
                    </a:p>
                  </a:txBody>
                  <a:tcPr marL="68580" marR="68580" marT="0" marB="0" anchor="ctr"/>
                </a:tc>
                <a:tc>
                  <a:txBody>
                    <a:bodyPr/>
                    <a:lstStyle/>
                    <a:p>
                      <a:pPr algn="ctr">
                        <a:spcAft>
                          <a:spcPts val="0"/>
                        </a:spcAft>
                        <a:tabLst>
                          <a:tab pos="270510" algn="l"/>
                        </a:tabLst>
                      </a:pPr>
                      <a:r>
                        <a:rPr lang="es-ES" sz="1100">
                          <a:effectLst/>
                        </a:rPr>
                        <a:t>0</a:t>
                      </a:r>
                      <a:endParaRPr lang="es-ES" sz="1200">
                        <a:effectLst/>
                        <a:latin typeface="Times New Roman"/>
                        <a:ea typeface="Times New Roman"/>
                      </a:endParaRPr>
                    </a:p>
                  </a:txBody>
                  <a:tcPr marL="68580" marR="68580" marT="0" marB="0" anchor="ctr"/>
                </a:tc>
              </a:tr>
              <a:tr h="0">
                <a:tc>
                  <a:txBody>
                    <a:bodyPr/>
                    <a:lstStyle/>
                    <a:p>
                      <a:pPr algn="just">
                        <a:spcAft>
                          <a:spcPts val="0"/>
                        </a:spcAft>
                        <a:tabLst>
                          <a:tab pos="270510" algn="l"/>
                        </a:tabLst>
                      </a:pPr>
                      <a:r>
                        <a:rPr lang="es-ES" sz="1100" dirty="0">
                          <a:effectLst/>
                        </a:rPr>
                        <a:t>Jueces de Familia</a:t>
                      </a:r>
                      <a:endParaRPr lang="es-ES" sz="1200" dirty="0">
                        <a:effectLst/>
                        <a:latin typeface="Times New Roman"/>
                        <a:ea typeface="Times New Roman"/>
                      </a:endParaRPr>
                    </a:p>
                  </a:txBody>
                  <a:tcPr marL="68580" marR="68580" marT="0" marB="0"/>
                </a:tc>
                <a:tc>
                  <a:txBody>
                    <a:bodyPr/>
                    <a:lstStyle/>
                    <a:p>
                      <a:pPr algn="ctr">
                        <a:spcAft>
                          <a:spcPts val="0"/>
                        </a:spcAft>
                        <a:tabLst>
                          <a:tab pos="270510" algn="l"/>
                        </a:tabLst>
                      </a:pPr>
                      <a:r>
                        <a:rPr lang="es-ES" sz="1100">
                          <a:effectLst/>
                        </a:rPr>
                        <a:t>5</a:t>
                      </a:r>
                      <a:endParaRPr lang="es-ES" sz="1200">
                        <a:effectLst/>
                        <a:latin typeface="Times New Roman"/>
                        <a:ea typeface="Times New Roman"/>
                      </a:endParaRPr>
                    </a:p>
                  </a:txBody>
                  <a:tcPr marL="68580" marR="68580" marT="0" marB="0" anchor="ctr"/>
                </a:tc>
                <a:tc>
                  <a:txBody>
                    <a:bodyPr/>
                    <a:lstStyle/>
                    <a:p>
                      <a:pPr algn="ctr">
                        <a:spcAft>
                          <a:spcPts val="0"/>
                        </a:spcAft>
                        <a:tabLst>
                          <a:tab pos="270510" algn="l"/>
                        </a:tabLst>
                      </a:pPr>
                      <a:r>
                        <a:rPr lang="es-ES" sz="1100">
                          <a:effectLst/>
                        </a:rPr>
                        <a:t>0</a:t>
                      </a:r>
                      <a:endParaRPr lang="es-ES" sz="1200">
                        <a:effectLst/>
                        <a:latin typeface="Times New Roman"/>
                        <a:ea typeface="Times New Roman"/>
                      </a:endParaRPr>
                    </a:p>
                  </a:txBody>
                  <a:tcPr marL="68580" marR="68580" marT="0" marB="0" anchor="ctr"/>
                </a:tc>
                <a:tc>
                  <a:txBody>
                    <a:bodyPr/>
                    <a:lstStyle/>
                    <a:p>
                      <a:pPr algn="ctr">
                        <a:spcAft>
                          <a:spcPts val="0"/>
                        </a:spcAft>
                        <a:tabLst>
                          <a:tab pos="270510" algn="l"/>
                        </a:tabLst>
                      </a:pPr>
                      <a:r>
                        <a:rPr lang="es-ES" sz="1100">
                          <a:effectLst/>
                        </a:rPr>
                        <a:t>0</a:t>
                      </a:r>
                      <a:endParaRPr lang="es-ES" sz="1200">
                        <a:effectLst/>
                        <a:latin typeface="Times New Roman"/>
                        <a:ea typeface="Times New Roman"/>
                      </a:endParaRPr>
                    </a:p>
                  </a:txBody>
                  <a:tcPr marL="68580" marR="68580" marT="0" marB="0" anchor="ctr"/>
                </a:tc>
                <a:tc>
                  <a:txBody>
                    <a:bodyPr/>
                    <a:lstStyle/>
                    <a:p>
                      <a:pPr algn="ctr">
                        <a:spcAft>
                          <a:spcPts val="0"/>
                        </a:spcAft>
                        <a:tabLst>
                          <a:tab pos="270510" algn="l"/>
                        </a:tabLst>
                      </a:pPr>
                      <a:r>
                        <a:rPr lang="es-ES" sz="1100">
                          <a:effectLst/>
                        </a:rPr>
                        <a:t>0</a:t>
                      </a:r>
                      <a:endParaRPr lang="es-ES" sz="1200">
                        <a:effectLst/>
                        <a:latin typeface="Times New Roman"/>
                        <a:ea typeface="Times New Roman"/>
                      </a:endParaRPr>
                    </a:p>
                  </a:txBody>
                  <a:tcPr marL="68580" marR="68580" marT="0" marB="0" anchor="ctr"/>
                </a:tc>
              </a:tr>
              <a:tr h="0">
                <a:tc>
                  <a:txBody>
                    <a:bodyPr/>
                    <a:lstStyle/>
                    <a:p>
                      <a:pPr algn="just">
                        <a:spcAft>
                          <a:spcPts val="0"/>
                        </a:spcAft>
                        <a:tabLst>
                          <a:tab pos="270510" algn="l"/>
                        </a:tabLst>
                      </a:pPr>
                      <a:r>
                        <a:rPr lang="es-ES" sz="1100" dirty="0">
                          <a:effectLst/>
                        </a:rPr>
                        <a:t>Jueces Promiscuos de Familia</a:t>
                      </a:r>
                      <a:endParaRPr lang="es-ES" sz="1200" dirty="0">
                        <a:effectLst/>
                        <a:latin typeface="Times New Roman"/>
                        <a:ea typeface="Times New Roman"/>
                      </a:endParaRPr>
                    </a:p>
                  </a:txBody>
                  <a:tcPr marL="68580" marR="68580" marT="0" marB="0"/>
                </a:tc>
                <a:tc>
                  <a:txBody>
                    <a:bodyPr/>
                    <a:lstStyle/>
                    <a:p>
                      <a:pPr algn="ctr">
                        <a:spcAft>
                          <a:spcPts val="0"/>
                        </a:spcAft>
                        <a:tabLst>
                          <a:tab pos="270510" algn="l"/>
                        </a:tabLst>
                      </a:pPr>
                      <a:r>
                        <a:rPr lang="es-ES" sz="1100">
                          <a:effectLst/>
                        </a:rPr>
                        <a:t>0</a:t>
                      </a:r>
                      <a:endParaRPr lang="es-ES" sz="1200">
                        <a:effectLst/>
                        <a:latin typeface="Times New Roman"/>
                        <a:ea typeface="Times New Roman"/>
                      </a:endParaRPr>
                    </a:p>
                  </a:txBody>
                  <a:tcPr marL="68580" marR="68580" marT="0" marB="0" anchor="ctr"/>
                </a:tc>
                <a:tc>
                  <a:txBody>
                    <a:bodyPr/>
                    <a:lstStyle/>
                    <a:p>
                      <a:pPr algn="ctr">
                        <a:spcAft>
                          <a:spcPts val="0"/>
                        </a:spcAft>
                        <a:tabLst>
                          <a:tab pos="270510" algn="l"/>
                        </a:tabLst>
                      </a:pPr>
                      <a:r>
                        <a:rPr lang="es-ES" sz="1100">
                          <a:effectLst/>
                        </a:rPr>
                        <a:t>2</a:t>
                      </a:r>
                      <a:endParaRPr lang="es-ES" sz="1200">
                        <a:effectLst/>
                        <a:latin typeface="Times New Roman"/>
                        <a:ea typeface="Times New Roman"/>
                      </a:endParaRPr>
                    </a:p>
                  </a:txBody>
                  <a:tcPr marL="68580" marR="68580" marT="0" marB="0" anchor="ctr"/>
                </a:tc>
                <a:tc>
                  <a:txBody>
                    <a:bodyPr/>
                    <a:lstStyle/>
                    <a:p>
                      <a:pPr algn="ctr">
                        <a:spcAft>
                          <a:spcPts val="0"/>
                        </a:spcAft>
                        <a:tabLst>
                          <a:tab pos="270510" algn="l"/>
                        </a:tabLst>
                      </a:pPr>
                      <a:r>
                        <a:rPr lang="es-ES" sz="1100">
                          <a:effectLst/>
                        </a:rPr>
                        <a:t>2</a:t>
                      </a:r>
                      <a:endParaRPr lang="es-ES" sz="1200">
                        <a:effectLst/>
                        <a:latin typeface="Times New Roman"/>
                        <a:ea typeface="Times New Roman"/>
                      </a:endParaRPr>
                    </a:p>
                  </a:txBody>
                  <a:tcPr marL="68580" marR="68580" marT="0" marB="0" anchor="ctr"/>
                </a:tc>
                <a:tc>
                  <a:txBody>
                    <a:bodyPr/>
                    <a:lstStyle/>
                    <a:p>
                      <a:pPr algn="ctr">
                        <a:spcAft>
                          <a:spcPts val="0"/>
                        </a:spcAft>
                        <a:tabLst>
                          <a:tab pos="270510" algn="l"/>
                        </a:tabLst>
                      </a:pPr>
                      <a:r>
                        <a:rPr lang="es-ES" sz="1100">
                          <a:effectLst/>
                        </a:rPr>
                        <a:t>1</a:t>
                      </a:r>
                      <a:endParaRPr lang="es-ES" sz="1200">
                        <a:effectLst/>
                        <a:latin typeface="Times New Roman"/>
                        <a:ea typeface="Times New Roman"/>
                      </a:endParaRPr>
                    </a:p>
                  </a:txBody>
                  <a:tcPr marL="68580" marR="68580" marT="0" marB="0" anchor="ctr"/>
                </a:tc>
              </a:tr>
              <a:tr h="0">
                <a:tc>
                  <a:txBody>
                    <a:bodyPr/>
                    <a:lstStyle/>
                    <a:p>
                      <a:pPr algn="just">
                        <a:spcAft>
                          <a:spcPts val="0"/>
                        </a:spcAft>
                        <a:tabLst>
                          <a:tab pos="270510" algn="l"/>
                        </a:tabLst>
                      </a:pPr>
                      <a:r>
                        <a:rPr lang="es-ES" sz="1100" dirty="0">
                          <a:effectLst/>
                        </a:rPr>
                        <a:t>Jueces Laborales</a:t>
                      </a:r>
                      <a:endParaRPr lang="es-ES" sz="1200" dirty="0">
                        <a:effectLst/>
                        <a:latin typeface="Times New Roman"/>
                        <a:ea typeface="Times New Roman"/>
                      </a:endParaRPr>
                    </a:p>
                  </a:txBody>
                  <a:tcPr marL="68580" marR="68580" marT="0" marB="0"/>
                </a:tc>
                <a:tc>
                  <a:txBody>
                    <a:bodyPr/>
                    <a:lstStyle/>
                    <a:p>
                      <a:pPr algn="ctr">
                        <a:spcAft>
                          <a:spcPts val="0"/>
                        </a:spcAft>
                        <a:tabLst>
                          <a:tab pos="270510" algn="l"/>
                        </a:tabLst>
                      </a:pPr>
                      <a:r>
                        <a:rPr lang="es-ES" sz="1100">
                          <a:effectLst/>
                        </a:rPr>
                        <a:t>3</a:t>
                      </a:r>
                      <a:endParaRPr lang="es-ES" sz="1200">
                        <a:effectLst/>
                        <a:latin typeface="Times New Roman"/>
                        <a:ea typeface="Times New Roman"/>
                      </a:endParaRPr>
                    </a:p>
                  </a:txBody>
                  <a:tcPr marL="68580" marR="68580" marT="0" marB="0" anchor="ctr"/>
                </a:tc>
                <a:tc>
                  <a:txBody>
                    <a:bodyPr/>
                    <a:lstStyle/>
                    <a:p>
                      <a:pPr algn="ctr">
                        <a:spcAft>
                          <a:spcPts val="0"/>
                        </a:spcAft>
                        <a:tabLst>
                          <a:tab pos="270510" algn="l"/>
                        </a:tabLst>
                      </a:pPr>
                      <a:r>
                        <a:rPr lang="es-ES" sz="1100">
                          <a:effectLst/>
                        </a:rPr>
                        <a:t>1</a:t>
                      </a:r>
                      <a:endParaRPr lang="es-ES" sz="1200">
                        <a:effectLst/>
                        <a:latin typeface="Times New Roman"/>
                        <a:ea typeface="Times New Roman"/>
                      </a:endParaRPr>
                    </a:p>
                  </a:txBody>
                  <a:tcPr marL="68580" marR="68580" marT="0" marB="0" anchor="ctr"/>
                </a:tc>
                <a:tc>
                  <a:txBody>
                    <a:bodyPr/>
                    <a:lstStyle/>
                    <a:p>
                      <a:pPr algn="ctr">
                        <a:spcAft>
                          <a:spcPts val="0"/>
                        </a:spcAft>
                        <a:tabLst>
                          <a:tab pos="270510" algn="l"/>
                        </a:tabLst>
                      </a:pPr>
                      <a:r>
                        <a:rPr lang="es-ES" sz="1100">
                          <a:effectLst/>
                        </a:rPr>
                        <a:t>1</a:t>
                      </a:r>
                      <a:endParaRPr lang="es-ES" sz="1200">
                        <a:effectLst/>
                        <a:latin typeface="Times New Roman"/>
                        <a:ea typeface="Times New Roman"/>
                      </a:endParaRPr>
                    </a:p>
                  </a:txBody>
                  <a:tcPr marL="68580" marR="68580" marT="0" marB="0" anchor="ctr"/>
                </a:tc>
                <a:tc>
                  <a:txBody>
                    <a:bodyPr/>
                    <a:lstStyle/>
                    <a:p>
                      <a:pPr algn="ctr">
                        <a:spcAft>
                          <a:spcPts val="0"/>
                        </a:spcAft>
                        <a:tabLst>
                          <a:tab pos="270510" algn="l"/>
                        </a:tabLst>
                      </a:pPr>
                      <a:r>
                        <a:rPr lang="es-ES" sz="1100">
                          <a:effectLst/>
                        </a:rPr>
                        <a:t>0</a:t>
                      </a:r>
                      <a:endParaRPr lang="es-ES" sz="1200">
                        <a:effectLst/>
                        <a:latin typeface="Times New Roman"/>
                        <a:ea typeface="Times New Roman"/>
                      </a:endParaRPr>
                    </a:p>
                  </a:txBody>
                  <a:tcPr marL="68580" marR="68580" marT="0" marB="0" anchor="ctr"/>
                </a:tc>
              </a:tr>
              <a:tr h="0">
                <a:tc>
                  <a:txBody>
                    <a:bodyPr/>
                    <a:lstStyle/>
                    <a:p>
                      <a:pPr algn="just">
                        <a:spcAft>
                          <a:spcPts val="0"/>
                        </a:spcAft>
                        <a:tabLst>
                          <a:tab pos="270510" algn="l"/>
                        </a:tabLst>
                      </a:pPr>
                      <a:r>
                        <a:rPr lang="es-ES" sz="1100" dirty="0">
                          <a:effectLst/>
                        </a:rPr>
                        <a:t>Jueces Civiles Municipales</a:t>
                      </a:r>
                      <a:endParaRPr lang="es-ES" sz="1200" dirty="0">
                        <a:effectLst/>
                        <a:latin typeface="Times New Roman"/>
                        <a:ea typeface="Times New Roman"/>
                      </a:endParaRPr>
                    </a:p>
                  </a:txBody>
                  <a:tcPr marL="68580" marR="68580" marT="0" marB="0"/>
                </a:tc>
                <a:tc>
                  <a:txBody>
                    <a:bodyPr/>
                    <a:lstStyle/>
                    <a:p>
                      <a:pPr algn="ctr">
                        <a:spcAft>
                          <a:spcPts val="0"/>
                        </a:spcAft>
                        <a:tabLst>
                          <a:tab pos="270510" algn="l"/>
                        </a:tabLst>
                      </a:pPr>
                      <a:r>
                        <a:rPr lang="es-ES" sz="1100">
                          <a:effectLst/>
                        </a:rPr>
                        <a:t>10</a:t>
                      </a:r>
                      <a:endParaRPr lang="es-ES" sz="1200">
                        <a:effectLst/>
                        <a:latin typeface="Times New Roman"/>
                        <a:ea typeface="Times New Roman"/>
                      </a:endParaRPr>
                    </a:p>
                  </a:txBody>
                  <a:tcPr marL="68580" marR="68580" marT="0" marB="0" anchor="ctr"/>
                </a:tc>
                <a:tc>
                  <a:txBody>
                    <a:bodyPr/>
                    <a:lstStyle/>
                    <a:p>
                      <a:pPr algn="ctr">
                        <a:spcAft>
                          <a:spcPts val="0"/>
                        </a:spcAft>
                        <a:tabLst>
                          <a:tab pos="270510" algn="l"/>
                        </a:tabLst>
                      </a:pPr>
                      <a:r>
                        <a:rPr lang="es-ES" sz="1100">
                          <a:effectLst/>
                        </a:rPr>
                        <a:t>3</a:t>
                      </a:r>
                      <a:endParaRPr lang="es-ES" sz="1200">
                        <a:effectLst/>
                        <a:latin typeface="Times New Roman"/>
                        <a:ea typeface="Times New Roman"/>
                      </a:endParaRPr>
                    </a:p>
                  </a:txBody>
                  <a:tcPr marL="68580" marR="68580" marT="0" marB="0" anchor="ctr"/>
                </a:tc>
                <a:tc>
                  <a:txBody>
                    <a:bodyPr/>
                    <a:lstStyle/>
                    <a:p>
                      <a:pPr algn="ctr">
                        <a:spcAft>
                          <a:spcPts val="0"/>
                        </a:spcAft>
                        <a:tabLst>
                          <a:tab pos="270510" algn="l"/>
                        </a:tabLst>
                      </a:pPr>
                      <a:r>
                        <a:rPr lang="es-ES" sz="1100">
                          <a:effectLst/>
                        </a:rPr>
                        <a:t>2</a:t>
                      </a:r>
                      <a:endParaRPr lang="es-ES" sz="1200">
                        <a:effectLst/>
                        <a:latin typeface="Times New Roman"/>
                        <a:ea typeface="Times New Roman"/>
                      </a:endParaRPr>
                    </a:p>
                  </a:txBody>
                  <a:tcPr marL="68580" marR="68580" marT="0" marB="0" anchor="ctr"/>
                </a:tc>
                <a:tc>
                  <a:txBody>
                    <a:bodyPr/>
                    <a:lstStyle/>
                    <a:p>
                      <a:pPr algn="ctr">
                        <a:spcAft>
                          <a:spcPts val="0"/>
                        </a:spcAft>
                        <a:tabLst>
                          <a:tab pos="270510" algn="l"/>
                        </a:tabLst>
                      </a:pPr>
                      <a:r>
                        <a:rPr lang="es-ES" sz="1100">
                          <a:effectLst/>
                        </a:rPr>
                        <a:t>1</a:t>
                      </a:r>
                      <a:endParaRPr lang="es-ES" sz="1200">
                        <a:effectLst/>
                        <a:latin typeface="Times New Roman"/>
                        <a:ea typeface="Times New Roman"/>
                      </a:endParaRPr>
                    </a:p>
                  </a:txBody>
                  <a:tcPr marL="68580" marR="68580" marT="0" marB="0" anchor="ctr"/>
                </a:tc>
              </a:tr>
              <a:tr h="0">
                <a:tc>
                  <a:txBody>
                    <a:bodyPr/>
                    <a:lstStyle/>
                    <a:p>
                      <a:pPr algn="just">
                        <a:spcAft>
                          <a:spcPts val="0"/>
                        </a:spcAft>
                        <a:tabLst>
                          <a:tab pos="270510" algn="l"/>
                        </a:tabLst>
                      </a:pPr>
                      <a:r>
                        <a:rPr lang="es-ES" sz="1100" dirty="0">
                          <a:effectLst/>
                        </a:rPr>
                        <a:t>Jueces de Pequeñas Causas y Competencia Múltiples</a:t>
                      </a:r>
                      <a:endParaRPr lang="es-ES" sz="1200" dirty="0">
                        <a:effectLst/>
                        <a:latin typeface="Times New Roman"/>
                        <a:ea typeface="Times New Roman"/>
                      </a:endParaRPr>
                    </a:p>
                  </a:txBody>
                  <a:tcPr marL="68580" marR="68580" marT="0" marB="0"/>
                </a:tc>
                <a:tc>
                  <a:txBody>
                    <a:bodyPr/>
                    <a:lstStyle/>
                    <a:p>
                      <a:pPr algn="ctr">
                        <a:spcAft>
                          <a:spcPts val="0"/>
                        </a:spcAft>
                        <a:tabLst>
                          <a:tab pos="270510" algn="l"/>
                        </a:tabLst>
                      </a:pPr>
                      <a:r>
                        <a:rPr lang="es-ES" sz="1100">
                          <a:effectLst/>
                        </a:rPr>
                        <a:t>2</a:t>
                      </a:r>
                      <a:endParaRPr lang="es-ES" sz="1200">
                        <a:effectLst/>
                        <a:latin typeface="Times New Roman"/>
                        <a:ea typeface="Times New Roman"/>
                      </a:endParaRPr>
                    </a:p>
                  </a:txBody>
                  <a:tcPr marL="68580" marR="68580" marT="0" marB="0" anchor="ctr"/>
                </a:tc>
                <a:tc>
                  <a:txBody>
                    <a:bodyPr/>
                    <a:lstStyle/>
                    <a:p>
                      <a:pPr algn="ctr">
                        <a:spcAft>
                          <a:spcPts val="0"/>
                        </a:spcAft>
                        <a:tabLst>
                          <a:tab pos="270510" algn="l"/>
                        </a:tabLst>
                      </a:pPr>
                      <a:r>
                        <a:rPr lang="es-ES" sz="1100">
                          <a:effectLst/>
                        </a:rPr>
                        <a:t>0</a:t>
                      </a:r>
                      <a:endParaRPr lang="es-ES" sz="1200">
                        <a:effectLst/>
                        <a:latin typeface="Times New Roman"/>
                        <a:ea typeface="Times New Roman"/>
                      </a:endParaRPr>
                    </a:p>
                  </a:txBody>
                  <a:tcPr marL="68580" marR="68580" marT="0" marB="0" anchor="ctr"/>
                </a:tc>
                <a:tc>
                  <a:txBody>
                    <a:bodyPr/>
                    <a:lstStyle/>
                    <a:p>
                      <a:pPr algn="ctr">
                        <a:spcAft>
                          <a:spcPts val="0"/>
                        </a:spcAft>
                        <a:tabLst>
                          <a:tab pos="270510" algn="l"/>
                        </a:tabLst>
                      </a:pPr>
                      <a:r>
                        <a:rPr lang="es-ES" sz="1100">
                          <a:effectLst/>
                        </a:rPr>
                        <a:t>0</a:t>
                      </a:r>
                      <a:endParaRPr lang="es-ES" sz="1200">
                        <a:effectLst/>
                        <a:latin typeface="Times New Roman"/>
                        <a:ea typeface="Times New Roman"/>
                      </a:endParaRPr>
                    </a:p>
                  </a:txBody>
                  <a:tcPr marL="68580" marR="68580" marT="0" marB="0" anchor="ctr"/>
                </a:tc>
                <a:tc>
                  <a:txBody>
                    <a:bodyPr/>
                    <a:lstStyle/>
                    <a:p>
                      <a:pPr algn="ctr">
                        <a:spcAft>
                          <a:spcPts val="0"/>
                        </a:spcAft>
                        <a:tabLst>
                          <a:tab pos="270510" algn="l"/>
                        </a:tabLst>
                      </a:pPr>
                      <a:r>
                        <a:rPr lang="es-ES" sz="1100">
                          <a:effectLst/>
                        </a:rPr>
                        <a:t>0</a:t>
                      </a:r>
                      <a:endParaRPr lang="es-ES" sz="1200">
                        <a:effectLst/>
                        <a:latin typeface="Times New Roman"/>
                        <a:ea typeface="Times New Roman"/>
                      </a:endParaRPr>
                    </a:p>
                  </a:txBody>
                  <a:tcPr marL="68580" marR="68580" marT="0" marB="0" anchor="ctr"/>
                </a:tc>
              </a:tr>
              <a:tr h="0">
                <a:tc>
                  <a:txBody>
                    <a:bodyPr/>
                    <a:lstStyle/>
                    <a:p>
                      <a:pPr algn="just">
                        <a:spcAft>
                          <a:spcPts val="0"/>
                        </a:spcAft>
                        <a:tabLst>
                          <a:tab pos="270510" algn="l"/>
                        </a:tabLst>
                      </a:pPr>
                      <a:r>
                        <a:rPr lang="es-ES" sz="1100" dirty="0">
                          <a:effectLst/>
                        </a:rPr>
                        <a:t>Jueces de Pequeñas Causas Laborales </a:t>
                      </a:r>
                      <a:endParaRPr lang="es-ES" sz="1200" dirty="0">
                        <a:effectLst/>
                        <a:latin typeface="Times New Roman"/>
                        <a:ea typeface="Times New Roman"/>
                      </a:endParaRPr>
                    </a:p>
                  </a:txBody>
                  <a:tcPr marL="68580" marR="68580" marT="0" marB="0"/>
                </a:tc>
                <a:tc>
                  <a:txBody>
                    <a:bodyPr/>
                    <a:lstStyle/>
                    <a:p>
                      <a:pPr algn="ctr">
                        <a:spcAft>
                          <a:spcPts val="0"/>
                        </a:spcAft>
                        <a:tabLst>
                          <a:tab pos="270510" algn="l"/>
                        </a:tabLst>
                      </a:pPr>
                      <a:r>
                        <a:rPr lang="es-ES" sz="1100">
                          <a:effectLst/>
                        </a:rPr>
                        <a:t>1</a:t>
                      </a:r>
                      <a:endParaRPr lang="es-ES" sz="1200">
                        <a:effectLst/>
                        <a:latin typeface="Times New Roman"/>
                        <a:ea typeface="Times New Roman"/>
                      </a:endParaRPr>
                    </a:p>
                  </a:txBody>
                  <a:tcPr marL="68580" marR="68580" marT="0" marB="0" anchor="ctr"/>
                </a:tc>
                <a:tc>
                  <a:txBody>
                    <a:bodyPr/>
                    <a:lstStyle/>
                    <a:p>
                      <a:pPr algn="ctr">
                        <a:spcAft>
                          <a:spcPts val="0"/>
                        </a:spcAft>
                        <a:tabLst>
                          <a:tab pos="270510" algn="l"/>
                        </a:tabLst>
                      </a:pPr>
                      <a:r>
                        <a:rPr lang="es-ES" sz="1100">
                          <a:effectLst/>
                        </a:rPr>
                        <a:t>0</a:t>
                      </a:r>
                      <a:endParaRPr lang="es-ES" sz="1200">
                        <a:effectLst/>
                        <a:latin typeface="Times New Roman"/>
                        <a:ea typeface="Times New Roman"/>
                      </a:endParaRPr>
                    </a:p>
                  </a:txBody>
                  <a:tcPr marL="68580" marR="68580" marT="0" marB="0" anchor="ctr"/>
                </a:tc>
                <a:tc>
                  <a:txBody>
                    <a:bodyPr/>
                    <a:lstStyle/>
                    <a:p>
                      <a:pPr algn="ctr">
                        <a:spcAft>
                          <a:spcPts val="0"/>
                        </a:spcAft>
                        <a:tabLst>
                          <a:tab pos="270510" algn="l"/>
                        </a:tabLst>
                      </a:pPr>
                      <a:r>
                        <a:rPr lang="es-ES" sz="1100">
                          <a:effectLst/>
                        </a:rPr>
                        <a:t>0</a:t>
                      </a:r>
                      <a:endParaRPr lang="es-ES" sz="1200">
                        <a:effectLst/>
                        <a:latin typeface="Times New Roman"/>
                        <a:ea typeface="Times New Roman"/>
                      </a:endParaRPr>
                    </a:p>
                  </a:txBody>
                  <a:tcPr marL="68580" marR="68580" marT="0" marB="0" anchor="ctr"/>
                </a:tc>
                <a:tc>
                  <a:txBody>
                    <a:bodyPr/>
                    <a:lstStyle/>
                    <a:p>
                      <a:pPr algn="ctr">
                        <a:spcAft>
                          <a:spcPts val="0"/>
                        </a:spcAft>
                        <a:tabLst>
                          <a:tab pos="270510" algn="l"/>
                        </a:tabLst>
                      </a:pPr>
                      <a:r>
                        <a:rPr lang="es-ES" sz="1100">
                          <a:effectLst/>
                        </a:rPr>
                        <a:t>0</a:t>
                      </a:r>
                      <a:endParaRPr lang="es-ES" sz="1200">
                        <a:effectLst/>
                        <a:latin typeface="Times New Roman"/>
                        <a:ea typeface="Times New Roman"/>
                      </a:endParaRPr>
                    </a:p>
                  </a:txBody>
                  <a:tcPr marL="68580" marR="68580" marT="0" marB="0" anchor="ctr"/>
                </a:tc>
              </a:tr>
              <a:tr h="0">
                <a:tc>
                  <a:txBody>
                    <a:bodyPr/>
                    <a:lstStyle/>
                    <a:p>
                      <a:pPr algn="just">
                        <a:spcAft>
                          <a:spcPts val="0"/>
                        </a:spcAft>
                        <a:tabLst>
                          <a:tab pos="270510" algn="l"/>
                        </a:tabLst>
                      </a:pPr>
                      <a:r>
                        <a:rPr lang="es-ES" sz="1100" dirty="0">
                          <a:effectLst/>
                        </a:rPr>
                        <a:t>Jueces Penales Municipales</a:t>
                      </a:r>
                      <a:endParaRPr lang="es-ES" sz="1200" dirty="0">
                        <a:effectLst/>
                        <a:latin typeface="Times New Roman"/>
                        <a:ea typeface="Times New Roman"/>
                      </a:endParaRPr>
                    </a:p>
                  </a:txBody>
                  <a:tcPr marL="68580" marR="68580" marT="0" marB="0"/>
                </a:tc>
                <a:tc>
                  <a:txBody>
                    <a:bodyPr/>
                    <a:lstStyle/>
                    <a:p>
                      <a:pPr algn="ctr">
                        <a:spcAft>
                          <a:spcPts val="0"/>
                        </a:spcAft>
                        <a:tabLst>
                          <a:tab pos="270510" algn="l"/>
                        </a:tabLst>
                      </a:pPr>
                      <a:r>
                        <a:rPr lang="es-ES" sz="1100">
                          <a:effectLst/>
                        </a:rPr>
                        <a:t>9</a:t>
                      </a:r>
                      <a:endParaRPr lang="es-ES" sz="1200">
                        <a:effectLst/>
                        <a:latin typeface="Times New Roman"/>
                        <a:ea typeface="Times New Roman"/>
                      </a:endParaRPr>
                    </a:p>
                  </a:txBody>
                  <a:tcPr marL="68580" marR="68580" marT="0" marB="0" anchor="ctr"/>
                </a:tc>
                <a:tc>
                  <a:txBody>
                    <a:bodyPr/>
                    <a:lstStyle/>
                    <a:p>
                      <a:pPr algn="ctr">
                        <a:spcAft>
                          <a:spcPts val="0"/>
                        </a:spcAft>
                        <a:tabLst>
                          <a:tab pos="270510" algn="l"/>
                        </a:tabLst>
                      </a:pPr>
                      <a:r>
                        <a:rPr lang="es-ES" sz="1100">
                          <a:effectLst/>
                        </a:rPr>
                        <a:t>3</a:t>
                      </a:r>
                      <a:endParaRPr lang="es-ES" sz="1200">
                        <a:effectLst/>
                        <a:latin typeface="Times New Roman"/>
                        <a:ea typeface="Times New Roman"/>
                      </a:endParaRPr>
                    </a:p>
                  </a:txBody>
                  <a:tcPr marL="68580" marR="68580" marT="0" marB="0" anchor="ctr"/>
                </a:tc>
                <a:tc>
                  <a:txBody>
                    <a:bodyPr/>
                    <a:lstStyle/>
                    <a:p>
                      <a:pPr algn="ctr">
                        <a:spcAft>
                          <a:spcPts val="0"/>
                        </a:spcAft>
                        <a:tabLst>
                          <a:tab pos="270510" algn="l"/>
                        </a:tabLst>
                      </a:pPr>
                      <a:r>
                        <a:rPr lang="es-ES" sz="1100">
                          <a:effectLst/>
                        </a:rPr>
                        <a:t>2</a:t>
                      </a:r>
                      <a:endParaRPr lang="es-ES" sz="1200">
                        <a:effectLst/>
                        <a:latin typeface="Times New Roman"/>
                        <a:ea typeface="Times New Roman"/>
                      </a:endParaRPr>
                    </a:p>
                  </a:txBody>
                  <a:tcPr marL="68580" marR="68580" marT="0" marB="0" anchor="ctr"/>
                </a:tc>
                <a:tc>
                  <a:txBody>
                    <a:bodyPr/>
                    <a:lstStyle/>
                    <a:p>
                      <a:pPr algn="ctr">
                        <a:spcAft>
                          <a:spcPts val="0"/>
                        </a:spcAft>
                        <a:tabLst>
                          <a:tab pos="270510" algn="l"/>
                        </a:tabLst>
                      </a:pPr>
                      <a:r>
                        <a:rPr lang="es-ES" sz="1100">
                          <a:effectLst/>
                        </a:rPr>
                        <a:t>2</a:t>
                      </a:r>
                      <a:endParaRPr lang="es-ES" sz="1200">
                        <a:effectLst/>
                        <a:latin typeface="Times New Roman"/>
                        <a:ea typeface="Times New Roman"/>
                      </a:endParaRPr>
                    </a:p>
                  </a:txBody>
                  <a:tcPr marL="68580" marR="68580" marT="0" marB="0" anchor="ctr"/>
                </a:tc>
              </a:tr>
              <a:tr h="0">
                <a:tc>
                  <a:txBody>
                    <a:bodyPr/>
                    <a:lstStyle/>
                    <a:p>
                      <a:pPr algn="just">
                        <a:spcAft>
                          <a:spcPts val="0"/>
                        </a:spcAft>
                        <a:tabLst>
                          <a:tab pos="270510" algn="l"/>
                        </a:tabLst>
                      </a:pPr>
                      <a:r>
                        <a:rPr lang="es-ES" sz="1100" dirty="0">
                          <a:effectLst/>
                        </a:rPr>
                        <a:t>Jueces Penales Municipales para adolescentes</a:t>
                      </a:r>
                      <a:endParaRPr lang="es-ES" sz="1200" dirty="0">
                        <a:effectLst/>
                        <a:latin typeface="Times New Roman"/>
                        <a:ea typeface="Times New Roman"/>
                      </a:endParaRPr>
                    </a:p>
                  </a:txBody>
                  <a:tcPr marL="68580" marR="68580" marT="0" marB="0"/>
                </a:tc>
                <a:tc>
                  <a:txBody>
                    <a:bodyPr/>
                    <a:lstStyle/>
                    <a:p>
                      <a:pPr algn="ctr">
                        <a:spcAft>
                          <a:spcPts val="0"/>
                        </a:spcAft>
                        <a:tabLst>
                          <a:tab pos="270510" algn="l"/>
                        </a:tabLst>
                      </a:pPr>
                      <a:r>
                        <a:rPr lang="es-ES" sz="1100">
                          <a:effectLst/>
                        </a:rPr>
                        <a:t>3</a:t>
                      </a:r>
                      <a:endParaRPr lang="es-ES" sz="1200">
                        <a:effectLst/>
                        <a:latin typeface="Times New Roman"/>
                        <a:ea typeface="Times New Roman"/>
                      </a:endParaRPr>
                    </a:p>
                  </a:txBody>
                  <a:tcPr marL="68580" marR="68580" marT="0" marB="0" anchor="ctr"/>
                </a:tc>
                <a:tc>
                  <a:txBody>
                    <a:bodyPr/>
                    <a:lstStyle/>
                    <a:p>
                      <a:pPr algn="ctr">
                        <a:spcAft>
                          <a:spcPts val="0"/>
                        </a:spcAft>
                        <a:tabLst>
                          <a:tab pos="270510" algn="l"/>
                        </a:tabLst>
                      </a:pPr>
                      <a:r>
                        <a:rPr lang="es-ES" sz="1100">
                          <a:effectLst/>
                        </a:rPr>
                        <a:t>0</a:t>
                      </a:r>
                      <a:endParaRPr lang="es-ES" sz="1200">
                        <a:effectLst/>
                        <a:latin typeface="Times New Roman"/>
                        <a:ea typeface="Times New Roman"/>
                      </a:endParaRPr>
                    </a:p>
                  </a:txBody>
                  <a:tcPr marL="68580" marR="68580" marT="0" marB="0" anchor="ctr"/>
                </a:tc>
                <a:tc>
                  <a:txBody>
                    <a:bodyPr/>
                    <a:lstStyle/>
                    <a:p>
                      <a:pPr algn="ctr">
                        <a:spcAft>
                          <a:spcPts val="0"/>
                        </a:spcAft>
                        <a:tabLst>
                          <a:tab pos="270510" algn="l"/>
                        </a:tabLst>
                      </a:pPr>
                      <a:r>
                        <a:rPr lang="es-ES" sz="1100">
                          <a:effectLst/>
                        </a:rPr>
                        <a:t>0</a:t>
                      </a:r>
                      <a:endParaRPr lang="es-ES" sz="1200">
                        <a:effectLst/>
                        <a:latin typeface="Times New Roman"/>
                        <a:ea typeface="Times New Roman"/>
                      </a:endParaRPr>
                    </a:p>
                  </a:txBody>
                  <a:tcPr marL="68580" marR="68580" marT="0" marB="0" anchor="ctr"/>
                </a:tc>
                <a:tc>
                  <a:txBody>
                    <a:bodyPr/>
                    <a:lstStyle/>
                    <a:p>
                      <a:pPr algn="ctr">
                        <a:spcAft>
                          <a:spcPts val="0"/>
                        </a:spcAft>
                        <a:tabLst>
                          <a:tab pos="270510" algn="l"/>
                        </a:tabLst>
                      </a:pPr>
                      <a:r>
                        <a:rPr lang="es-ES" sz="1100">
                          <a:effectLst/>
                        </a:rPr>
                        <a:t>0</a:t>
                      </a:r>
                      <a:endParaRPr lang="es-ES" sz="1200">
                        <a:effectLst/>
                        <a:latin typeface="Times New Roman"/>
                        <a:ea typeface="Times New Roman"/>
                      </a:endParaRPr>
                    </a:p>
                  </a:txBody>
                  <a:tcPr marL="68580" marR="68580" marT="0" marB="0" anchor="ctr"/>
                </a:tc>
              </a:tr>
              <a:tr h="0">
                <a:tc>
                  <a:txBody>
                    <a:bodyPr/>
                    <a:lstStyle/>
                    <a:p>
                      <a:pPr algn="just">
                        <a:spcAft>
                          <a:spcPts val="0"/>
                        </a:spcAft>
                        <a:tabLst>
                          <a:tab pos="270510" algn="l"/>
                        </a:tabLst>
                      </a:pPr>
                      <a:r>
                        <a:rPr lang="es-ES" sz="1100" dirty="0">
                          <a:effectLst/>
                        </a:rPr>
                        <a:t>Jueces Promiscuos Municipales</a:t>
                      </a:r>
                      <a:endParaRPr lang="es-ES" sz="1200" dirty="0">
                        <a:effectLst/>
                        <a:latin typeface="Times New Roman"/>
                        <a:ea typeface="Times New Roman"/>
                      </a:endParaRPr>
                    </a:p>
                  </a:txBody>
                  <a:tcPr marL="68580" marR="68580" marT="0" marB="0"/>
                </a:tc>
                <a:tc>
                  <a:txBody>
                    <a:bodyPr/>
                    <a:lstStyle/>
                    <a:p>
                      <a:pPr algn="ctr">
                        <a:spcAft>
                          <a:spcPts val="0"/>
                        </a:spcAft>
                        <a:tabLst>
                          <a:tab pos="270510" algn="l"/>
                        </a:tabLst>
                      </a:pPr>
                      <a:r>
                        <a:rPr lang="es-ES" sz="1100">
                          <a:effectLst/>
                        </a:rPr>
                        <a:t>17</a:t>
                      </a:r>
                      <a:endParaRPr lang="es-ES" sz="1200">
                        <a:effectLst/>
                        <a:latin typeface="Times New Roman"/>
                        <a:ea typeface="Times New Roman"/>
                      </a:endParaRPr>
                    </a:p>
                  </a:txBody>
                  <a:tcPr marL="68580" marR="68580" marT="0" marB="0" anchor="ctr"/>
                </a:tc>
                <a:tc>
                  <a:txBody>
                    <a:bodyPr/>
                    <a:lstStyle/>
                    <a:p>
                      <a:pPr algn="ctr">
                        <a:spcAft>
                          <a:spcPts val="0"/>
                        </a:spcAft>
                        <a:tabLst>
                          <a:tab pos="270510" algn="l"/>
                        </a:tabLst>
                      </a:pPr>
                      <a:r>
                        <a:rPr lang="es-ES" sz="1100">
                          <a:effectLst/>
                        </a:rPr>
                        <a:t>8</a:t>
                      </a:r>
                      <a:endParaRPr lang="es-ES" sz="1200">
                        <a:effectLst/>
                        <a:latin typeface="Times New Roman"/>
                        <a:ea typeface="Times New Roman"/>
                      </a:endParaRPr>
                    </a:p>
                  </a:txBody>
                  <a:tcPr marL="68580" marR="68580" marT="0" marB="0" anchor="ctr"/>
                </a:tc>
                <a:tc>
                  <a:txBody>
                    <a:bodyPr/>
                    <a:lstStyle/>
                    <a:p>
                      <a:pPr algn="ctr">
                        <a:spcAft>
                          <a:spcPts val="0"/>
                        </a:spcAft>
                        <a:tabLst>
                          <a:tab pos="270510" algn="l"/>
                        </a:tabLst>
                      </a:pPr>
                      <a:r>
                        <a:rPr lang="es-ES" sz="1100">
                          <a:effectLst/>
                        </a:rPr>
                        <a:t>8</a:t>
                      </a:r>
                      <a:endParaRPr lang="es-ES" sz="1200">
                        <a:effectLst/>
                        <a:latin typeface="Times New Roman"/>
                        <a:ea typeface="Times New Roman"/>
                      </a:endParaRPr>
                    </a:p>
                  </a:txBody>
                  <a:tcPr marL="68580" marR="68580" marT="0" marB="0" anchor="ctr"/>
                </a:tc>
                <a:tc>
                  <a:txBody>
                    <a:bodyPr/>
                    <a:lstStyle/>
                    <a:p>
                      <a:pPr algn="ctr">
                        <a:spcAft>
                          <a:spcPts val="0"/>
                        </a:spcAft>
                        <a:tabLst>
                          <a:tab pos="270510" algn="l"/>
                        </a:tabLst>
                      </a:pPr>
                      <a:r>
                        <a:rPr lang="es-ES" sz="1100">
                          <a:effectLst/>
                        </a:rPr>
                        <a:t>4</a:t>
                      </a:r>
                      <a:endParaRPr lang="es-ES" sz="1200">
                        <a:effectLst/>
                        <a:latin typeface="Times New Roman"/>
                        <a:ea typeface="Times New Roman"/>
                      </a:endParaRPr>
                    </a:p>
                  </a:txBody>
                  <a:tcPr marL="68580" marR="68580" marT="0" marB="0" anchor="ctr"/>
                </a:tc>
              </a:tr>
              <a:tr h="0">
                <a:tc>
                  <a:txBody>
                    <a:bodyPr/>
                    <a:lstStyle/>
                    <a:p>
                      <a:pPr algn="ctr">
                        <a:spcAft>
                          <a:spcPts val="0"/>
                        </a:spcAft>
                        <a:tabLst>
                          <a:tab pos="270510" algn="l"/>
                        </a:tabLst>
                      </a:pPr>
                      <a:r>
                        <a:rPr lang="es-ES" sz="1100" dirty="0">
                          <a:effectLst/>
                        </a:rPr>
                        <a:t>Total Jueces</a:t>
                      </a:r>
                      <a:endParaRPr lang="es-ES" sz="1200" dirty="0">
                        <a:effectLst/>
                        <a:latin typeface="Times New Roman"/>
                        <a:ea typeface="Times New Roman"/>
                      </a:endParaRPr>
                    </a:p>
                  </a:txBody>
                  <a:tcPr marL="68580" marR="68580" marT="0" marB="0">
                    <a:solidFill>
                      <a:srgbClr val="FFC000"/>
                    </a:solidFill>
                  </a:tcPr>
                </a:tc>
                <a:tc>
                  <a:txBody>
                    <a:bodyPr/>
                    <a:lstStyle/>
                    <a:p>
                      <a:pPr algn="ctr">
                        <a:spcAft>
                          <a:spcPts val="0"/>
                        </a:spcAft>
                        <a:tabLst>
                          <a:tab pos="270510" algn="l"/>
                        </a:tabLst>
                      </a:pPr>
                      <a:r>
                        <a:rPr lang="es-ES" sz="1100">
                          <a:effectLst/>
                        </a:rPr>
                        <a:t>79</a:t>
                      </a:r>
                      <a:endParaRPr lang="es-ES" sz="1200">
                        <a:effectLst/>
                        <a:latin typeface="Times New Roman"/>
                        <a:ea typeface="Times New Roman"/>
                      </a:endParaRPr>
                    </a:p>
                  </a:txBody>
                  <a:tcPr marL="68580" marR="68580" marT="0" marB="0" anchor="ctr"/>
                </a:tc>
                <a:tc>
                  <a:txBody>
                    <a:bodyPr/>
                    <a:lstStyle/>
                    <a:p>
                      <a:pPr algn="ctr">
                        <a:spcAft>
                          <a:spcPts val="0"/>
                        </a:spcAft>
                        <a:tabLst>
                          <a:tab pos="270510" algn="l"/>
                        </a:tabLst>
                      </a:pPr>
                      <a:r>
                        <a:rPr lang="es-ES" sz="1100">
                          <a:effectLst/>
                        </a:rPr>
                        <a:t>21</a:t>
                      </a:r>
                      <a:endParaRPr lang="es-ES" sz="1200">
                        <a:effectLst/>
                        <a:latin typeface="Times New Roman"/>
                        <a:ea typeface="Times New Roman"/>
                      </a:endParaRPr>
                    </a:p>
                  </a:txBody>
                  <a:tcPr marL="68580" marR="68580" marT="0" marB="0" anchor="ctr"/>
                </a:tc>
                <a:tc>
                  <a:txBody>
                    <a:bodyPr/>
                    <a:lstStyle/>
                    <a:p>
                      <a:pPr algn="ctr">
                        <a:spcAft>
                          <a:spcPts val="0"/>
                        </a:spcAft>
                        <a:tabLst>
                          <a:tab pos="270510" algn="l"/>
                        </a:tabLst>
                      </a:pPr>
                      <a:r>
                        <a:rPr lang="es-ES" sz="1100">
                          <a:effectLst/>
                        </a:rPr>
                        <a:t>19</a:t>
                      </a:r>
                      <a:endParaRPr lang="es-ES" sz="1200">
                        <a:effectLst/>
                        <a:latin typeface="Times New Roman"/>
                        <a:ea typeface="Times New Roman"/>
                      </a:endParaRPr>
                    </a:p>
                  </a:txBody>
                  <a:tcPr marL="68580" marR="68580" marT="0" marB="0" anchor="ctr"/>
                </a:tc>
                <a:tc>
                  <a:txBody>
                    <a:bodyPr/>
                    <a:lstStyle/>
                    <a:p>
                      <a:pPr algn="ctr">
                        <a:spcAft>
                          <a:spcPts val="0"/>
                        </a:spcAft>
                        <a:tabLst>
                          <a:tab pos="270510" algn="l"/>
                        </a:tabLst>
                      </a:pPr>
                      <a:r>
                        <a:rPr lang="es-ES" sz="1100" dirty="0">
                          <a:effectLst/>
                        </a:rPr>
                        <a:t>10</a:t>
                      </a:r>
                      <a:endParaRPr lang="es-ES" sz="1200" dirty="0">
                        <a:effectLst/>
                        <a:latin typeface="Times New Roman"/>
                        <a:ea typeface="Times New Roman"/>
                      </a:endParaRPr>
                    </a:p>
                  </a:txBody>
                  <a:tcPr marL="68580" marR="68580" marT="0" marB="0" anchor="ctr"/>
                </a:tc>
              </a:tr>
            </a:tbl>
          </a:graphicData>
        </a:graphic>
      </p:graphicFrame>
    </p:spTree>
    <p:extLst>
      <p:ext uri="{BB962C8B-B14F-4D97-AF65-F5344CB8AC3E}">
        <p14:creationId xmlns:p14="http://schemas.microsoft.com/office/powerpoint/2010/main" val="374266560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a 5"/>
          <p:cNvGraphicFramePr>
            <a:graphicFrameLocks noGrp="1"/>
          </p:cNvGraphicFramePr>
          <p:nvPr>
            <p:extLst>
              <p:ext uri="{D42A27DB-BD31-4B8C-83A1-F6EECF244321}">
                <p14:modId xmlns:p14="http://schemas.microsoft.com/office/powerpoint/2010/main" val="2813569840"/>
              </p:ext>
            </p:extLst>
          </p:nvPr>
        </p:nvGraphicFramePr>
        <p:xfrm>
          <a:off x="258803" y="4990565"/>
          <a:ext cx="7042068" cy="1009547"/>
        </p:xfrm>
        <a:graphic>
          <a:graphicData uri="http://schemas.openxmlformats.org/drawingml/2006/table">
            <a:tbl>
              <a:tblPr>
                <a:tableStyleId>{5C22544A-7EE6-4342-B048-85BDC9FD1C3A}</a:tableStyleId>
              </a:tblPr>
              <a:tblGrid>
                <a:gridCol w="3111336"/>
                <a:gridCol w="1413164"/>
                <a:gridCol w="1294232"/>
                <a:gridCol w="1223336"/>
              </a:tblGrid>
              <a:tr h="152400">
                <a:tc>
                  <a:txBody>
                    <a:bodyPr/>
                    <a:lstStyle/>
                    <a:p>
                      <a:pPr algn="l" fontAlgn="t"/>
                      <a:endParaRPr lang="es-ES" sz="1100" b="0" i="0" u="none" strike="noStrike" dirty="0">
                        <a:solidFill>
                          <a:srgbClr val="000000"/>
                        </a:solidFill>
                        <a:effectLst/>
                        <a:latin typeface="Calibri" panose="020F0502020204030204" pitchFamily="34" charset="0"/>
                      </a:endParaRPr>
                    </a:p>
                  </a:txBody>
                  <a:tcPr marL="9525" marR="9525" marT="9525" marB="0">
                    <a:solidFill>
                      <a:schemeClr val="bg1"/>
                    </a:solidFill>
                  </a:tcPr>
                </a:tc>
                <a:tc rowSpan="2">
                  <a:txBody>
                    <a:bodyPr/>
                    <a:lstStyle/>
                    <a:p>
                      <a:pPr algn="ctr" fontAlgn="ctr"/>
                      <a:r>
                        <a:rPr lang="es-ES" sz="1100" u="none" strike="noStrike" dirty="0">
                          <a:effectLst/>
                        </a:rPr>
                        <a:t>INGRESO EFECTIVO</a:t>
                      </a:r>
                      <a:endParaRPr lang="es-ES" sz="1100" b="1" i="0" u="none" strike="noStrike" dirty="0">
                        <a:solidFill>
                          <a:srgbClr val="000000"/>
                        </a:solidFill>
                        <a:effectLst/>
                        <a:latin typeface="Calibri" panose="020F0502020204030204" pitchFamily="34" charset="0"/>
                      </a:endParaRPr>
                    </a:p>
                  </a:txBody>
                  <a:tcPr marL="9525" marR="9525" marT="9525" marB="0" anchor="ctr"/>
                </a:tc>
                <a:tc rowSpan="2">
                  <a:txBody>
                    <a:bodyPr/>
                    <a:lstStyle/>
                    <a:p>
                      <a:pPr algn="ctr" fontAlgn="ctr"/>
                      <a:r>
                        <a:rPr lang="es-ES" sz="1100" u="none" strike="noStrike" dirty="0">
                          <a:effectLst/>
                        </a:rPr>
                        <a:t>EGRESO EFECTIVO</a:t>
                      </a:r>
                      <a:endParaRPr lang="es-ES" sz="1100" b="1" i="0" u="none" strike="noStrike" dirty="0">
                        <a:solidFill>
                          <a:srgbClr val="000000"/>
                        </a:solidFill>
                        <a:effectLst/>
                        <a:latin typeface="Calibri" panose="020F0502020204030204" pitchFamily="34" charset="0"/>
                      </a:endParaRPr>
                    </a:p>
                  </a:txBody>
                  <a:tcPr marL="9525" marR="9525" marT="9525" marB="0" anchor="ctr"/>
                </a:tc>
                <a:tc rowSpan="2">
                  <a:txBody>
                    <a:bodyPr/>
                    <a:lstStyle/>
                    <a:p>
                      <a:pPr algn="ctr" fontAlgn="ctr"/>
                      <a:r>
                        <a:rPr lang="es-ES" sz="1100" u="none" strike="noStrike" dirty="0">
                          <a:effectLst/>
                        </a:rPr>
                        <a:t>INVENTARIO FINAL</a:t>
                      </a:r>
                      <a:endParaRPr lang="es-ES" sz="1100" b="1" i="0" u="none" strike="noStrike" dirty="0">
                        <a:solidFill>
                          <a:srgbClr val="000000"/>
                        </a:solidFill>
                        <a:effectLst/>
                        <a:latin typeface="Calibri" panose="020F0502020204030204" pitchFamily="34" charset="0"/>
                      </a:endParaRPr>
                    </a:p>
                  </a:txBody>
                  <a:tcPr marL="9525" marR="9525" marT="9525" marB="0" anchor="ctr"/>
                </a:tc>
              </a:tr>
              <a:tr h="152400">
                <a:tc>
                  <a:txBody>
                    <a:bodyPr/>
                    <a:lstStyle/>
                    <a:p>
                      <a:pPr algn="l" fontAlgn="t"/>
                      <a:endParaRPr lang="es-ES" sz="1100" b="0" i="0" u="none" strike="noStrike" dirty="0">
                        <a:solidFill>
                          <a:srgbClr val="000000"/>
                        </a:solidFill>
                        <a:effectLst/>
                        <a:latin typeface="Calibri" panose="020F0502020204030204" pitchFamily="34" charset="0"/>
                      </a:endParaRPr>
                    </a:p>
                  </a:txBody>
                  <a:tcPr marL="9525" marR="9525" marT="9525" marB="0">
                    <a:solidFill>
                      <a:schemeClr val="bg1"/>
                    </a:solidFill>
                  </a:tcPr>
                </a:tc>
                <a:tc vMerge="1">
                  <a:txBody>
                    <a:bodyPr/>
                    <a:lstStyle/>
                    <a:p>
                      <a:endParaRPr lang="es-ES"/>
                    </a:p>
                  </a:txBody>
                  <a:tcPr/>
                </a:tc>
                <a:tc vMerge="1">
                  <a:txBody>
                    <a:bodyPr/>
                    <a:lstStyle/>
                    <a:p>
                      <a:endParaRPr lang="es-ES"/>
                    </a:p>
                  </a:txBody>
                  <a:tcPr/>
                </a:tc>
                <a:tc vMerge="1">
                  <a:txBody>
                    <a:bodyPr/>
                    <a:lstStyle/>
                    <a:p>
                      <a:endParaRPr lang="es-ES"/>
                    </a:p>
                  </a:txBody>
                  <a:tcPr/>
                </a:tc>
              </a:tr>
              <a:tr h="152400">
                <a:tc>
                  <a:txBody>
                    <a:bodyPr/>
                    <a:lstStyle/>
                    <a:p>
                      <a:pPr algn="l" fontAlgn="ctr"/>
                      <a:r>
                        <a:rPr lang="es-ES" sz="1100" u="none" strike="noStrike" dirty="0">
                          <a:effectLst/>
                        </a:rPr>
                        <a:t>Distrito Judicial del Huila</a:t>
                      </a:r>
                      <a:endParaRPr lang="es-ES" sz="11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s-ES" sz="1200" b="0" i="0" u="none" strike="noStrike">
                          <a:solidFill>
                            <a:srgbClr val="000000"/>
                          </a:solidFill>
                          <a:effectLst/>
                          <a:latin typeface="Calibri" panose="020F0502020204030204" pitchFamily="34" charset="0"/>
                        </a:rPr>
                        <a:t>525</a:t>
                      </a:r>
                    </a:p>
                  </a:txBody>
                  <a:tcPr marL="9525" marR="9525" marT="9525" marB="0" anchor="ctr"/>
                </a:tc>
                <a:tc>
                  <a:txBody>
                    <a:bodyPr/>
                    <a:lstStyle/>
                    <a:p>
                      <a:pPr algn="ctr" fontAlgn="ctr"/>
                      <a:r>
                        <a:rPr lang="es-ES" sz="1200" b="0" i="0" u="none" strike="noStrike">
                          <a:solidFill>
                            <a:srgbClr val="000000"/>
                          </a:solidFill>
                          <a:effectLst/>
                          <a:latin typeface="Calibri" panose="020F0502020204030204" pitchFamily="34" charset="0"/>
                        </a:rPr>
                        <a:t>399</a:t>
                      </a:r>
                    </a:p>
                  </a:txBody>
                  <a:tcPr marL="9525" marR="9525" marT="9525" marB="0" anchor="ctr"/>
                </a:tc>
                <a:tc>
                  <a:txBody>
                    <a:bodyPr/>
                    <a:lstStyle/>
                    <a:p>
                      <a:pPr algn="ctr" fontAlgn="ctr"/>
                      <a:r>
                        <a:rPr lang="es-ES" sz="1200" b="0" i="0" u="none" strike="noStrike">
                          <a:solidFill>
                            <a:srgbClr val="000000"/>
                          </a:solidFill>
                          <a:effectLst/>
                          <a:latin typeface="Calibri" panose="020F0502020204030204" pitchFamily="34" charset="0"/>
                        </a:rPr>
                        <a:t>260</a:t>
                      </a:r>
                    </a:p>
                  </a:txBody>
                  <a:tcPr marL="9525" marR="9525" marT="9525" marB="0" anchor="ctr"/>
                </a:tc>
              </a:tr>
              <a:tr h="270407">
                <a:tc>
                  <a:txBody>
                    <a:bodyPr/>
                    <a:lstStyle/>
                    <a:p>
                      <a:pPr algn="l" fontAlgn="ctr"/>
                      <a:r>
                        <a:rPr lang="es-CO" sz="1100" u="none" strike="noStrike" dirty="0">
                          <a:effectLst/>
                        </a:rPr>
                        <a:t>Promedio Nacional SIN Cundinamarca y Antioquia</a:t>
                      </a:r>
                      <a:endParaRPr lang="es-CO" sz="11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s-ES" sz="1200" b="0" i="0" u="none" strike="noStrike">
                          <a:solidFill>
                            <a:srgbClr val="000000"/>
                          </a:solidFill>
                          <a:effectLst/>
                          <a:latin typeface="Calibri" panose="020F0502020204030204" pitchFamily="34" charset="0"/>
                        </a:rPr>
                        <a:t>564</a:t>
                      </a:r>
                    </a:p>
                  </a:txBody>
                  <a:tcPr marL="9525" marR="9525" marT="9525" marB="0" anchor="ctr"/>
                </a:tc>
                <a:tc>
                  <a:txBody>
                    <a:bodyPr/>
                    <a:lstStyle/>
                    <a:p>
                      <a:pPr algn="ctr" fontAlgn="ctr"/>
                      <a:r>
                        <a:rPr lang="es-ES" sz="1200" b="0" i="0" u="none" strike="noStrike">
                          <a:solidFill>
                            <a:srgbClr val="000000"/>
                          </a:solidFill>
                          <a:effectLst/>
                          <a:latin typeface="Calibri" panose="020F0502020204030204" pitchFamily="34" charset="0"/>
                        </a:rPr>
                        <a:t>433</a:t>
                      </a:r>
                    </a:p>
                  </a:txBody>
                  <a:tcPr marL="9525" marR="9525" marT="9525" marB="0" anchor="ctr"/>
                </a:tc>
                <a:tc>
                  <a:txBody>
                    <a:bodyPr/>
                    <a:lstStyle/>
                    <a:p>
                      <a:pPr algn="ctr" fontAlgn="ctr"/>
                      <a:r>
                        <a:rPr lang="es-ES" sz="1200" b="0" i="0" u="none" strike="noStrike">
                          <a:solidFill>
                            <a:srgbClr val="000000"/>
                          </a:solidFill>
                          <a:effectLst/>
                          <a:latin typeface="Calibri" panose="020F0502020204030204" pitchFamily="34" charset="0"/>
                        </a:rPr>
                        <a:t>276</a:t>
                      </a:r>
                    </a:p>
                  </a:txBody>
                  <a:tcPr marL="9525" marR="9525" marT="9525" marB="0" anchor="ctr"/>
                </a:tc>
              </a:tr>
              <a:tr h="152400">
                <a:tc>
                  <a:txBody>
                    <a:bodyPr/>
                    <a:lstStyle/>
                    <a:p>
                      <a:pPr algn="ctr" fontAlgn="b"/>
                      <a:endParaRPr lang="es-ES"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s-ES" sz="1200" b="0" i="0" u="none" strike="noStrike">
                          <a:solidFill>
                            <a:srgbClr val="000000"/>
                          </a:solidFill>
                          <a:effectLst/>
                          <a:latin typeface="Calibri" panose="020F0502020204030204" pitchFamily="34" charset="0"/>
                        </a:rPr>
                        <a:t>93%</a:t>
                      </a:r>
                    </a:p>
                  </a:txBody>
                  <a:tcPr marL="9525" marR="9525" marT="9525" marB="0" anchor="b"/>
                </a:tc>
                <a:tc>
                  <a:txBody>
                    <a:bodyPr/>
                    <a:lstStyle/>
                    <a:p>
                      <a:pPr algn="ctr" fontAlgn="b"/>
                      <a:r>
                        <a:rPr lang="es-ES" sz="1200" b="0" i="0" u="none" strike="noStrike">
                          <a:solidFill>
                            <a:srgbClr val="000000"/>
                          </a:solidFill>
                          <a:effectLst/>
                          <a:latin typeface="Calibri" panose="020F0502020204030204" pitchFamily="34" charset="0"/>
                        </a:rPr>
                        <a:t>92%</a:t>
                      </a:r>
                    </a:p>
                  </a:txBody>
                  <a:tcPr marL="9525" marR="9525" marT="9525" marB="0" anchor="b"/>
                </a:tc>
                <a:tc>
                  <a:txBody>
                    <a:bodyPr/>
                    <a:lstStyle/>
                    <a:p>
                      <a:pPr algn="ctr" fontAlgn="b"/>
                      <a:r>
                        <a:rPr lang="es-ES" sz="1200" b="0" i="0" u="none" strike="noStrike" dirty="0">
                          <a:solidFill>
                            <a:srgbClr val="000000"/>
                          </a:solidFill>
                          <a:effectLst/>
                          <a:latin typeface="Calibri" panose="020F0502020204030204" pitchFamily="34" charset="0"/>
                        </a:rPr>
                        <a:t>94%</a:t>
                      </a:r>
                    </a:p>
                  </a:txBody>
                  <a:tcPr marL="9525" marR="9525" marT="9525" marB="0" anchor="b"/>
                </a:tc>
              </a:tr>
            </a:tbl>
          </a:graphicData>
        </a:graphic>
      </p:graphicFrame>
      <p:sp>
        <p:nvSpPr>
          <p:cNvPr id="11" name="Rectángulo 10"/>
          <p:cNvSpPr/>
          <p:nvPr/>
        </p:nvSpPr>
        <p:spPr>
          <a:xfrm>
            <a:off x="187554" y="7582272"/>
            <a:ext cx="7042067" cy="646331"/>
          </a:xfrm>
          <a:prstGeom prst="rect">
            <a:avLst/>
          </a:prstGeom>
        </p:spPr>
        <p:txBody>
          <a:bodyPr wrap="square">
            <a:spAutoFit/>
          </a:bodyPr>
          <a:lstStyle/>
          <a:p>
            <a:pPr algn="just"/>
            <a:r>
              <a:rPr lang="es-CO" sz="1200" b="1" i="0" u="none" strike="noStrike" dirty="0" smtClean="0">
                <a:solidFill>
                  <a:srgbClr val="000000"/>
                </a:solidFill>
                <a:effectLst/>
                <a:latin typeface="Calibri" panose="020F0502020204030204" pitchFamily="34" charset="0"/>
              </a:rPr>
              <a:t>Diagnóstico.</a:t>
            </a:r>
            <a:r>
              <a:rPr lang="es-CO" sz="1200" dirty="0" smtClean="0"/>
              <a:t> </a:t>
            </a:r>
            <a:r>
              <a:rPr lang="es-CO" sz="1200" dirty="0"/>
              <a:t>Los juzgados del Distrito Judicial del Huila tienen una carga laboral ligeramente inferior al promedio nacional y un rendimiento también inferior a la media  (8%), cifras que al relacionarlas con el índice de rendimiento, permite afirmar que tienen un margen para mejorar. </a:t>
            </a:r>
            <a:endParaRPr lang="es-ES" sz="1200" dirty="0"/>
          </a:p>
        </p:txBody>
      </p:sp>
      <p:graphicFrame>
        <p:nvGraphicFramePr>
          <p:cNvPr id="12" name="Tabla 11"/>
          <p:cNvGraphicFramePr>
            <a:graphicFrameLocks noGrp="1"/>
          </p:cNvGraphicFramePr>
          <p:nvPr>
            <p:extLst>
              <p:ext uri="{D42A27DB-BD31-4B8C-83A1-F6EECF244321}">
                <p14:modId xmlns:p14="http://schemas.microsoft.com/office/powerpoint/2010/main" val="3276582497"/>
              </p:ext>
            </p:extLst>
          </p:nvPr>
        </p:nvGraphicFramePr>
        <p:xfrm>
          <a:off x="258803" y="6108169"/>
          <a:ext cx="7042067" cy="1103776"/>
        </p:xfrm>
        <a:graphic>
          <a:graphicData uri="http://schemas.openxmlformats.org/drawingml/2006/table">
            <a:tbl>
              <a:tblPr>
                <a:tableStyleId>{5C22544A-7EE6-4342-B048-85BDC9FD1C3A}</a:tableStyleId>
              </a:tblPr>
              <a:tblGrid>
                <a:gridCol w="952600"/>
                <a:gridCol w="6089467"/>
              </a:tblGrid>
              <a:tr h="448651">
                <a:tc>
                  <a:txBody>
                    <a:bodyPr/>
                    <a:lstStyle/>
                    <a:p>
                      <a:pPr algn="l" fontAlgn="t"/>
                      <a:r>
                        <a:rPr lang="es-ES" sz="1200" u="none" strike="noStrike" dirty="0">
                          <a:effectLst/>
                        </a:rPr>
                        <a:t>Demanda</a:t>
                      </a:r>
                      <a:endParaRPr lang="es-ES" sz="1200" b="1" i="0" u="none" strike="noStrike" dirty="0">
                        <a:solidFill>
                          <a:srgbClr val="000000"/>
                        </a:solidFill>
                        <a:effectLst/>
                        <a:latin typeface="Calibri" panose="020F0502020204030204" pitchFamily="34" charset="0"/>
                      </a:endParaRPr>
                    </a:p>
                  </a:txBody>
                  <a:tcPr marL="6784" marR="6784" marT="6784" marB="0"/>
                </a:tc>
                <a:tc>
                  <a:txBody>
                    <a:bodyPr/>
                    <a:lstStyle/>
                    <a:p>
                      <a:pPr algn="just" fontAlgn="t"/>
                      <a:r>
                        <a:rPr lang="es-CO" sz="1200" b="0" i="0" u="none" strike="noStrike" dirty="0">
                          <a:solidFill>
                            <a:srgbClr val="000000"/>
                          </a:solidFill>
                          <a:effectLst/>
                          <a:latin typeface="Calibri" panose="020F0502020204030204" pitchFamily="34" charset="0"/>
                        </a:rPr>
                        <a:t>El ingreso promedio por despacho es de 525 procesos, de los cuales, 112 procesos (21%) corresponden a acciones de tutela. La demanda agregada disminuyó levemente (8%). </a:t>
                      </a:r>
                    </a:p>
                  </a:txBody>
                  <a:tcPr marL="9525" marR="9525" marT="9525" marB="0"/>
                </a:tc>
              </a:tr>
              <a:tr h="415636">
                <a:tc>
                  <a:txBody>
                    <a:bodyPr/>
                    <a:lstStyle/>
                    <a:p>
                      <a:pPr algn="l" fontAlgn="t"/>
                      <a:r>
                        <a:rPr lang="es-ES" sz="1200" u="none" strike="noStrike">
                          <a:effectLst/>
                        </a:rPr>
                        <a:t>Oferta</a:t>
                      </a:r>
                      <a:endParaRPr lang="es-ES" sz="1200" b="1" i="0" u="none" strike="noStrike">
                        <a:solidFill>
                          <a:srgbClr val="000000"/>
                        </a:solidFill>
                        <a:effectLst/>
                        <a:latin typeface="Calibri" panose="020F0502020204030204" pitchFamily="34" charset="0"/>
                      </a:endParaRPr>
                    </a:p>
                  </a:txBody>
                  <a:tcPr marL="6784" marR="6784" marT="6784" marB="0"/>
                </a:tc>
                <a:tc>
                  <a:txBody>
                    <a:bodyPr/>
                    <a:lstStyle/>
                    <a:p>
                      <a:pPr algn="just" fontAlgn="t"/>
                      <a:r>
                        <a:rPr lang="es-CO" sz="1200" b="0" i="0" u="none" strike="noStrike">
                          <a:solidFill>
                            <a:srgbClr val="000000"/>
                          </a:solidFill>
                          <a:effectLst/>
                          <a:latin typeface="Calibri" panose="020F0502020204030204" pitchFamily="34" charset="0"/>
                        </a:rPr>
                        <a:t>Los egresos disminuyeron 17%, pasando de 459 procesos a 399 procesos, incluyendo las acciones de tutela, con un índice de evacuación del 76%.</a:t>
                      </a:r>
                    </a:p>
                  </a:txBody>
                  <a:tcPr marL="9525" marR="9525" marT="9525" marB="0"/>
                </a:tc>
              </a:tr>
              <a:tr h="239489">
                <a:tc>
                  <a:txBody>
                    <a:bodyPr/>
                    <a:lstStyle/>
                    <a:p>
                      <a:pPr algn="l" fontAlgn="t"/>
                      <a:r>
                        <a:rPr lang="es-ES" sz="1200" u="none" strike="noStrike" dirty="0">
                          <a:effectLst/>
                        </a:rPr>
                        <a:t>Inventario</a:t>
                      </a:r>
                      <a:endParaRPr lang="es-ES" sz="1200" b="1" i="0" u="none" strike="noStrike" dirty="0">
                        <a:solidFill>
                          <a:srgbClr val="000000"/>
                        </a:solidFill>
                        <a:effectLst/>
                        <a:latin typeface="Calibri" panose="020F0502020204030204" pitchFamily="34" charset="0"/>
                      </a:endParaRPr>
                    </a:p>
                  </a:txBody>
                  <a:tcPr marL="6784" marR="6784" marT="6784" marB="0"/>
                </a:tc>
                <a:tc>
                  <a:txBody>
                    <a:bodyPr/>
                    <a:lstStyle/>
                    <a:p>
                      <a:pPr algn="just" fontAlgn="t"/>
                      <a:r>
                        <a:rPr lang="es-CO" sz="1200" b="0" i="0" u="none" strike="noStrike" dirty="0">
                          <a:solidFill>
                            <a:srgbClr val="000000"/>
                          </a:solidFill>
                          <a:effectLst/>
                          <a:latin typeface="Calibri" panose="020F0502020204030204" pitchFamily="34" charset="0"/>
                        </a:rPr>
                        <a:t>El inventario total se redujo 32%, con un promedio cercano a 260 procesos por despacho.</a:t>
                      </a:r>
                    </a:p>
                  </a:txBody>
                  <a:tcPr marL="9525" marR="9525" marT="9525" marB="0"/>
                </a:tc>
              </a:tr>
            </a:tbl>
          </a:graphicData>
        </a:graphic>
      </p:graphicFrame>
      <p:pic>
        <p:nvPicPr>
          <p:cNvPr id="13" name="Picture 3" descr="Logo CSJ RGB_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851" y="10808"/>
            <a:ext cx="2585846" cy="8533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ítulo 1"/>
          <p:cNvSpPr>
            <a:spLocks noGrp="1"/>
          </p:cNvSpPr>
          <p:nvPr>
            <p:ph type="ctrTitle"/>
          </p:nvPr>
        </p:nvSpPr>
        <p:spPr>
          <a:xfrm>
            <a:off x="566976" y="518799"/>
            <a:ext cx="6425724" cy="443101"/>
          </a:xfrm>
        </p:spPr>
        <p:txBody>
          <a:bodyPr>
            <a:normAutofit/>
          </a:bodyPr>
          <a:lstStyle/>
          <a:p>
            <a:r>
              <a:rPr lang="es-CO" sz="1400" dirty="0"/>
              <a:t>Juzgados </a:t>
            </a:r>
            <a:r>
              <a:rPr lang="es-CO" sz="1400" dirty="0" smtClean="0"/>
              <a:t>de Familia</a:t>
            </a:r>
            <a:endParaRPr lang="es-ES" sz="1400" dirty="0"/>
          </a:p>
        </p:txBody>
      </p:sp>
      <p:graphicFrame>
        <p:nvGraphicFramePr>
          <p:cNvPr id="8" name="1 Gráfico"/>
          <p:cNvGraphicFramePr>
            <a:graphicFrameLocks/>
          </p:cNvGraphicFramePr>
          <p:nvPr>
            <p:extLst>
              <p:ext uri="{D42A27DB-BD31-4B8C-83A1-F6EECF244321}">
                <p14:modId xmlns:p14="http://schemas.microsoft.com/office/powerpoint/2010/main" val="1357969721"/>
              </p:ext>
            </p:extLst>
          </p:nvPr>
        </p:nvGraphicFramePr>
        <p:xfrm>
          <a:off x="372680" y="1111515"/>
          <a:ext cx="6856941" cy="372533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70954661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a 5"/>
          <p:cNvGraphicFramePr>
            <a:graphicFrameLocks noGrp="1"/>
          </p:cNvGraphicFramePr>
          <p:nvPr>
            <p:extLst>
              <p:ext uri="{D42A27DB-BD31-4B8C-83A1-F6EECF244321}">
                <p14:modId xmlns:p14="http://schemas.microsoft.com/office/powerpoint/2010/main" val="859200103"/>
              </p:ext>
            </p:extLst>
          </p:nvPr>
        </p:nvGraphicFramePr>
        <p:xfrm>
          <a:off x="187554" y="4734297"/>
          <a:ext cx="7042068" cy="1009547"/>
        </p:xfrm>
        <a:graphic>
          <a:graphicData uri="http://schemas.openxmlformats.org/drawingml/2006/table">
            <a:tbl>
              <a:tblPr>
                <a:tableStyleId>{5C22544A-7EE6-4342-B048-85BDC9FD1C3A}</a:tableStyleId>
              </a:tblPr>
              <a:tblGrid>
                <a:gridCol w="3111336"/>
                <a:gridCol w="1413164"/>
                <a:gridCol w="1294232"/>
                <a:gridCol w="1223336"/>
              </a:tblGrid>
              <a:tr h="152400">
                <a:tc>
                  <a:txBody>
                    <a:bodyPr/>
                    <a:lstStyle/>
                    <a:p>
                      <a:pPr algn="l" fontAlgn="t"/>
                      <a:endParaRPr lang="es-ES" sz="1100" b="0" i="0" u="none" strike="noStrike" dirty="0">
                        <a:solidFill>
                          <a:srgbClr val="000000"/>
                        </a:solidFill>
                        <a:effectLst/>
                        <a:latin typeface="Calibri" panose="020F0502020204030204" pitchFamily="34" charset="0"/>
                      </a:endParaRPr>
                    </a:p>
                  </a:txBody>
                  <a:tcPr marL="9525" marR="9525" marT="9525" marB="0">
                    <a:solidFill>
                      <a:schemeClr val="bg1"/>
                    </a:solidFill>
                  </a:tcPr>
                </a:tc>
                <a:tc rowSpan="2">
                  <a:txBody>
                    <a:bodyPr/>
                    <a:lstStyle/>
                    <a:p>
                      <a:pPr algn="ctr" fontAlgn="ctr"/>
                      <a:r>
                        <a:rPr lang="es-ES" sz="1100" u="none" strike="noStrike" dirty="0">
                          <a:effectLst/>
                        </a:rPr>
                        <a:t>INGRESO EFECTIVO</a:t>
                      </a:r>
                      <a:endParaRPr lang="es-ES" sz="1100" b="1" i="0" u="none" strike="noStrike" dirty="0">
                        <a:solidFill>
                          <a:srgbClr val="000000"/>
                        </a:solidFill>
                        <a:effectLst/>
                        <a:latin typeface="Calibri" panose="020F0502020204030204" pitchFamily="34" charset="0"/>
                      </a:endParaRPr>
                    </a:p>
                  </a:txBody>
                  <a:tcPr marL="9525" marR="9525" marT="9525" marB="0" anchor="ctr"/>
                </a:tc>
                <a:tc rowSpan="2">
                  <a:txBody>
                    <a:bodyPr/>
                    <a:lstStyle/>
                    <a:p>
                      <a:pPr algn="ctr" fontAlgn="ctr"/>
                      <a:r>
                        <a:rPr lang="es-ES" sz="1100" u="none" strike="noStrike" dirty="0">
                          <a:effectLst/>
                        </a:rPr>
                        <a:t>EGRESO EFECTIVO</a:t>
                      </a:r>
                      <a:endParaRPr lang="es-ES" sz="1100" b="1" i="0" u="none" strike="noStrike" dirty="0">
                        <a:solidFill>
                          <a:srgbClr val="000000"/>
                        </a:solidFill>
                        <a:effectLst/>
                        <a:latin typeface="Calibri" panose="020F0502020204030204" pitchFamily="34" charset="0"/>
                      </a:endParaRPr>
                    </a:p>
                  </a:txBody>
                  <a:tcPr marL="9525" marR="9525" marT="9525" marB="0" anchor="ctr"/>
                </a:tc>
                <a:tc rowSpan="2">
                  <a:txBody>
                    <a:bodyPr/>
                    <a:lstStyle/>
                    <a:p>
                      <a:pPr algn="ctr" fontAlgn="ctr"/>
                      <a:r>
                        <a:rPr lang="es-ES" sz="1100" u="none" strike="noStrike" dirty="0">
                          <a:effectLst/>
                        </a:rPr>
                        <a:t>INVENTARIO FINAL</a:t>
                      </a:r>
                      <a:endParaRPr lang="es-ES" sz="1100" b="1" i="0" u="none" strike="noStrike" dirty="0">
                        <a:solidFill>
                          <a:srgbClr val="000000"/>
                        </a:solidFill>
                        <a:effectLst/>
                        <a:latin typeface="Calibri" panose="020F0502020204030204" pitchFamily="34" charset="0"/>
                      </a:endParaRPr>
                    </a:p>
                  </a:txBody>
                  <a:tcPr marL="9525" marR="9525" marT="9525" marB="0" anchor="ctr"/>
                </a:tc>
              </a:tr>
              <a:tr h="152400">
                <a:tc>
                  <a:txBody>
                    <a:bodyPr/>
                    <a:lstStyle/>
                    <a:p>
                      <a:pPr algn="l" fontAlgn="t"/>
                      <a:endParaRPr lang="es-ES" sz="1100" b="0" i="0" u="none" strike="noStrike" dirty="0">
                        <a:solidFill>
                          <a:srgbClr val="000000"/>
                        </a:solidFill>
                        <a:effectLst/>
                        <a:latin typeface="Calibri" panose="020F0502020204030204" pitchFamily="34" charset="0"/>
                      </a:endParaRPr>
                    </a:p>
                  </a:txBody>
                  <a:tcPr marL="9525" marR="9525" marT="9525" marB="0">
                    <a:solidFill>
                      <a:schemeClr val="bg1"/>
                    </a:solidFill>
                  </a:tcPr>
                </a:tc>
                <a:tc vMerge="1">
                  <a:txBody>
                    <a:bodyPr/>
                    <a:lstStyle/>
                    <a:p>
                      <a:endParaRPr lang="es-ES"/>
                    </a:p>
                  </a:txBody>
                  <a:tcPr/>
                </a:tc>
                <a:tc vMerge="1">
                  <a:txBody>
                    <a:bodyPr/>
                    <a:lstStyle/>
                    <a:p>
                      <a:endParaRPr lang="es-ES"/>
                    </a:p>
                  </a:txBody>
                  <a:tcPr/>
                </a:tc>
                <a:tc vMerge="1">
                  <a:txBody>
                    <a:bodyPr/>
                    <a:lstStyle/>
                    <a:p>
                      <a:endParaRPr lang="es-ES"/>
                    </a:p>
                  </a:txBody>
                  <a:tcPr/>
                </a:tc>
              </a:tr>
              <a:tr h="152400">
                <a:tc>
                  <a:txBody>
                    <a:bodyPr/>
                    <a:lstStyle/>
                    <a:p>
                      <a:pPr algn="l" fontAlgn="ctr"/>
                      <a:r>
                        <a:rPr lang="es-ES" sz="1100" u="none" strike="noStrike" dirty="0">
                          <a:effectLst/>
                        </a:rPr>
                        <a:t>Distrito Judicial del Huila</a:t>
                      </a:r>
                      <a:endParaRPr lang="es-ES" sz="11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s-ES" sz="1200" b="0" i="0" u="none" strike="noStrike">
                          <a:solidFill>
                            <a:srgbClr val="000000"/>
                          </a:solidFill>
                          <a:effectLst/>
                          <a:latin typeface="Calibri" panose="020F0502020204030204" pitchFamily="34" charset="0"/>
                        </a:rPr>
                        <a:t>678</a:t>
                      </a:r>
                    </a:p>
                  </a:txBody>
                  <a:tcPr marL="9525" marR="9525" marT="9525" marB="0" anchor="ctr"/>
                </a:tc>
                <a:tc>
                  <a:txBody>
                    <a:bodyPr/>
                    <a:lstStyle/>
                    <a:p>
                      <a:pPr algn="ctr" fontAlgn="ctr"/>
                      <a:r>
                        <a:rPr lang="es-ES" sz="1200" b="0" i="0" u="none" strike="noStrike">
                          <a:solidFill>
                            <a:srgbClr val="000000"/>
                          </a:solidFill>
                          <a:effectLst/>
                          <a:latin typeface="Calibri" panose="020F0502020204030204" pitchFamily="34" charset="0"/>
                        </a:rPr>
                        <a:t>580</a:t>
                      </a:r>
                    </a:p>
                  </a:txBody>
                  <a:tcPr marL="9525" marR="9525" marT="9525" marB="0" anchor="ctr"/>
                </a:tc>
                <a:tc>
                  <a:txBody>
                    <a:bodyPr/>
                    <a:lstStyle/>
                    <a:p>
                      <a:pPr algn="ctr" fontAlgn="ctr"/>
                      <a:r>
                        <a:rPr lang="es-ES" sz="1200" b="0" i="0" u="none" strike="noStrike">
                          <a:solidFill>
                            <a:srgbClr val="000000"/>
                          </a:solidFill>
                          <a:effectLst/>
                          <a:latin typeface="Calibri" panose="020F0502020204030204" pitchFamily="34" charset="0"/>
                        </a:rPr>
                        <a:t>380</a:t>
                      </a:r>
                    </a:p>
                  </a:txBody>
                  <a:tcPr marL="9525" marR="9525" marT="9525" marB="0" anchor="ctr"/>
                </a:tc>
              </a:tr>
              <a:tr h="270407">
                <a:tc>
                  <a:txBody>
                    <a:bodyPr/>
                    <a:lstStyle/>
                    <a:p>
                      <a:pPr algn="l" fontAlgn="ctr"/>
                      <a:r>
                        <a:rPr lang="es-CO" sz="1100" u="none" strike="noStrike" dirty="0">
                          <a:effectLst/>
                        </a:rPr>
                        <a:t>Promedio Nacional SIN Cundinamarca y Antioquia</a:t>
                      </a:r>
                      <a:endParaRPr lang="es-CO" sz="11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s-ES" sz="1200" b="0" i="0" u="none" strike="noStrike">
                          <a:solidFill>
                            <a:srgbClr val="000000"/>
                          </a:solidFill>
                          <a:effectLst/>
                          <a:latin typeface="Calibri" panose="020F0502020204030204" pitchFamily="34" charset="0"/>
                        </a:rPr>
                        <a:t>469</a:t>
                      </a:r>
                    </a:p>
                  </a:txBody>
                  <a:tcPr marL="9525" marR="9525" marT="9525" marB="0" anchor="ctr"/>
                </a:tc>
                <a:tc>
                  <a:txBody>
                    <a:bodyPr/>
                    <a:lstStyle/>
                    <a:p>
                      <a:pPr algn="ctr" fontAlgn="ctr"/>
                      <a:r>
                        <a:rPr lang="es-ES" sz="1200" b="0" i="0" u="none" strike="noStrike">
                          <a:solidFill>
                            <a:srgbClr val="000000"/>
                          </a:solidFill>
                          <a:effectLst/>
                          <a:latin typeface="Calibri" panose="020F0502020204030204" pitchFamily="34" charset="0"/>
                        </a:rPr>
                        <a:t>338</a:t>
                      </a:r>
                    </a:p>
                  </a:txBody>
                  <a:tcPr marL="9525" marR="9525" marT="9525" marB="0" anchor="ctr"/>
                </a:tc>
                <a:tc>
                  <a:txBody>
                    <a:bodyPr/>
                    <a:lstStyle/>
                    <a:p>
                      <a:pPr algn="ctr" fontAlgn="ctr"/>
                      <a:r>
                        <a:rPr lang="es-ES" sz="1200" b="0" i="0" u="none" strike="noStrike">
                          <a:solidFill>
                            <a:srgbClr val="000000"/>
                          </a:solidFill>
                          <a:effectLst/>
                          <a:latin typeface="Calibri" panose="020F0502020204030204" pitchFamily="34" charset="0"/>
                        </a:rPr>
                        <a:t>403</a:t>
                      </a:r>
                    </a:p>
                  </a:txBody>
                  <a:tcPr marL="9525" marR="9525" marT="9525" marB="0" anchor="ctr"/>
                </a:tc>
              </a:tr>
              <a:tr h="152400">
                <a:tc>
                  <a:txBody>
                    <a:bodyPr/>
                    <a:lstStyle/>
                    <a:p>
                      <a:pPr algn="ctr" fontAlgn="b"/>
                      <a:endParaRPr lang="es-ES"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s-ES" sz="1200" b="0" i="0" u="none" strike="noStrike">
                          <a:solidFill>
                            <a:srgbClr val="000000"/>
                          </a:solidFill>
                          <a:effectLst/>
                          <a:latin typeface="Calibri" panose="020F0502020204030204" pitchFamily="34" charset="0"/>
                        </a:rPr>
                        <a:t>145%</a:t>
                      </a:r>
                    </a:p>
                  </a:txBody>
                  <a:tcPr marL="9525" marR="9525" marT="9525" marB="0" anchor="b"/>
                </a:tc>
                <a:tc>
                  <a:txBody>
                    <a:bodyPr/>
                    <a:lstStyle/>
                    <a:p>
                      <a:pPr algn="ctr" fontAlgn="b"/>
                      <a:r>
                        <a:rPr lang="es-ES" sz="1200" b="0" i="0" u="none" strike="noStrike">
                          <a:solidFill>
                            <a:srgbClr val="000000"/>
                          </a:solidFill>
                          <a:effectLst/>
                          <a:latin typeface="Calibri" panose="020F0502020204030204" pitchFamily="34" charset="0"/>
                        </a:rPr>
                        <a:t>172%</a:t>
                      </a:r>
                    </a:p>
                  </a:txBody>
                  <a:tcPr marL="9525" marR="9525" marT="9525" marB="0" anchor="b"/>
                </a:tc>
                <a:tc>
                  <a:txBody>
                    <a:bodyPr/>
                    <a:lstStyle/>
                    <a:p>
                      <a:pPr algn="ctr" fontAlgn="b"/>
                      <a:r>
                        <a:rPr lang="es-ES" sz="1200" b="0" i="0" u="none" strike="noStrike" dirty="0">
                          <a:solidFill>
                            <a:srgbClr val="000000"/>
                          </a:solidFill>
                          <a:effectLst/>
                          <a:latin typeface="Calibri" panose="020F0502020204030204" pitchFamily="34" charset="0"/>
                        </a:rPr>
                        <a:t>94%</a:t>
                      </a:r>
                    </a:p>
                  </a:txBody>
                  <a:tcPr marL="9525" marR="9525" marT="9525" marB="0" anchor="b"/>
                </a:tc>
              </a:tr>
            </a:tbl>
          </a:graphicData>
        </a:graphic>
      </p:graphicFrame>
      <p:sp>
        <p:nvSpPr>
          <p:cNvPr id="11" name="Rectángulo 10"/>
          <p:cNvSpPr/>
          <p:nvPr/>
        </p:nvSpPr>
        <p:spPr>
          <a:xfrm>
            <a:off x="187554" y="7191747"/>
            <a:ext cx="7042067" cy="646331"/>
          </a:xfrm>
          <a:prstGeom prst="rect">
            <a:avLst/>
          </a:prstGeom>
        </p:spPr>
        <p:txBody>
          <a:bodyPr wrap="square">
            <a:spAutoFit/>
          </a:bodyPr>
          <a:lstStyle/>
          <a:p>
            <a:pPr algn="just"/>
            <a:r>
              <a:rPr lang="es-CO" sz="1200" b="1" i="0" u="none" strike="noStrike" dirty="0" smtClean="0">
                <a:solidFill>
                  <a:srgbClr val="000000"/>
                </a:solidFill>
                <a:effectLst/>
                <a:latin typeface="Calibri" panose="020F0502020204030204" pitchFamily="34" charset="0"/>
              </a:rPr>
              <a:t>Diagnóstico.</a:t>
            </a:r>
            <a:r>
              <a:rPr lang="es-CO" sz="1200" dirty="0" smtClean="0"/>
              <a:t> </a:t>
            </a:r>
            <a:r>
              <a:rPr lang="es-CO" sz="1200" dirty="0"/>
              <a:t>Los juzgados del Distrito Judicial del Huila tienen una carga laboral por encima del promedio nacional y un rendimiento considerablemente superior a la media, realizando una buena gestión en el periodo analizado. </a:t>
            </a:r>
            <a:endParaRPr lang="es-ES" sz="1200" dirty="0"/>
          </a:p>
        </p:txBody>
      </p:sp>
      <p:graphicFrame>
        <p:nvGraphicFramePr>
          <p:cNvPr id="12" name="Tabla 11"/>
          <p:cNvGraphicFramePr>
            <a:graphicFrameLocks noGrp="1"/>
          </p:cNvGraphicFramePr>
          <p:nvPr>
            <p:extLst>
              <p:ext uri="{D42A27DB-BD31-4B8C-83A1-F6EECF244321}">
                <p14:modId xmlns:p14="http://schemas.microsoft.com/office/powerpoint/2010/main" val="1913851635"/>
              </p:ext>
            </p:extLst>
          </p:nvPr>
        </p:nvGraphicFramePr>
        <p:xfrm>
          <a:off x="258803" y="5870044"/>
          <a:ext cx="7042067" cy="1103776"/>
        </p:xfrm>
        <a:graphic>
          <a:graphicData uri="http://schemas.openxmlformats.org/drawingml/2006/table">
            <a:tbl>
              <a:tblPr>
                <a:tableStyleId>{5C22544A-7EE6-4342-B048-85BDC9FD1C3A}</a:tableStyleId>
              </a:tblPr>
              <a:tblGrid>
                <a:gridCol w="952600"/>
                <a:gridCol w="6089467"/>
              </a:tblGrid>
              <a:tr h="448651">
                <a:tc>
                  <a:txBody>
                    <a:bodyPr/>
                    <a:lstStyle/>
                    <a:p>
                      <a:pPr algn="l" fontAlgn="t"/>
                      <a:r>
                        <a:rPr lang="es-ES" sz="1200" u="none" strike="noStrike" dirty="0">
                          <a:effectLst/>
                        </a:rPr>
                        <a:t>Demanda</a:t>
                      </a:r>
                      <a:endParaRPr lang="es-ES" sz="1200" b="1" i="0" u="none" strike="noStrike" dirty="0">
                        <a:solidFill>
                          <a:srgbClr val="000000"/>
                        </a:solidFill>
                        <a:effectLst/>
                        <a:latin typeface="Calibri" panose="020F0502020204030204" pitchFamily="34" charset="0"/>
                      </a:endParaRPr>
                    </a:p>
                  </a:txBody>
                  <a:tcPr marL="6784" marR="6784" marT="6784" marB="0"/>
                </a:tc>
                <a:tc>
                  <a:txBody>
                    <a:bodyPr/>
                    <a:lstStyle/>
                    <a:p>
                      <a:pPr algn="just" fontAlgn="t"/>
                      <a:r>
                        <a:rPr lang="es-CO" sz="1200" b="0" i="0" u="none" strike="noStrike">
                          <a:solidFill>
                            <a:srgbClr val="000000"/>
                          </a:solidFill>
                          <a:effectLst/>
                          <a:latin typeface="Calibri" panose="020F0502020204030204" pitchFamily="34" charset="0"/>
                        </a:rPr>
                        <a:t>El ingreso promedio por despacho es de 678 procesos, de los cuales 148 procesos (22%) corresponden a acciones de tutela. La demanda agregada se mantuvo casi igual (94%). </a:t>
                      </a:r>
                    </a:p>
                  </a:txBody>
                  <a:tcPr marL="9525" marR="9525" marT="9525" marB="0"/>
                </a:tc>
              </a:tr>
              <a:tr h="415636">
                <a:tc>
                  <a:txBody>
                    <a:bodyPr/>
                    <a:lstStyle/>
                    <a:p>
                      <a:pPr algn="l" fontAlgn="t"/>
                      <a:r>
                        <a:rPr lang="es-ES" sz="1200" u="none" strike="noStrike">
                          <a:effectLst/>
                        </a:rPr>
                        <a:t>Oferta</a:t>
                      </a:r>
                      <a:endParaRPr lang="es-ES" sz="1200" b="1" i="0" u="none" strike="noStrike">
                        <a:solidFill>
                          <a:srgbClr val="000000"/>
                        </a:solidFill>
                        <a:effectLst/>
                        <a:latin typeface="Calibri" panose="020F0502020204030204" pitchFamily="34" charset="0"/>
                      </a:endParaRPr>
                    </a:p>
                  </a:txBody>
                  <a:tcPr marL="6784" marR="6784" marT="6784" marB="0"/>
                </a:tc>
                <a:tc>
                  <a:txBody>
                    <a:bodyPr/>
                    <a:lstStyle/>
                    <a:p>
                      <a:pPr algn="just" fontAlgn="t"/>
                      <a:r>
                        <a:rPr lang="es-CO" sz="1200" b="0" i="0" u="none" strike="noStrike">
                          <a:solidFill>
                            <a:srgbClr val="000000"/>
                          </a:solidFill>
                          <a:effectLst/>
                          <a:latin typeface="Calibri" panose="020F0502020204030204" pitchFamily="34" charset="0"/>
                        </a:rPr>
                        <a:t>Los egresos se conservaron constantes (93%)%, pasando de 477 procesos a 580 procesos, incluyendo las acciones de tutela, con un índice de evacuación del 85%.</a:t>
                      </a:r>
                    </a:p>
                  </a:txBody>
                  <a:tcPr marL="9525" marR="9525" marT="9525" marB="0"/>
                </a:tc>
              </a:tr>
              <a:tr h="239489">
                <a:tc>
                  <a:txBody>
                    <a:bodyPr/>
                    <a:lstStyle/>
                    <a:p>
                      <a:pPr algn="l" fontAlgn="t"/>
                      <a:r>
                        <a:rPr lang="es-ES" sz="1200" u="none" strike="noStrike" dirty="0">
                          <a:effectLst/>
                        </a:rPr>
                        <a:t>Inventario</a:t>
                      </a:r>
                      <a:endParaRPr lang="es-ES" sz="1200" b="1" i="0" u="none" strike="noStrike" dirty="0">
                        <a:solidFill>
                          <a:srgbClr val="000000"/>
                        </a:solidFill>
                        <a:effectLst/>
                        <a:latin typeface="Calibri" panose="020F0502020204030204" pitchFamily="34" charset="0"/>
                      </a:endParaRPr>
                    </a:p>
                  </a:txBody>
                  <a:tcPr marL="6784" marR="6784" marT="6784" marB="0"/>
                </a:tc>
                <a:tc>
                  <a:txBody>
                    <a:bodyPr/>
                    <a:lstStyle/>
                    <a:p>
                      <a:pPr algn="just" fontAlgn="t"/>
                      <a:r>
                        <a:rPr lang="es-CO" sz="1200" b="0" i="0" u="none" strike="noStrike" dirty="0">
                          <a:solidFill>
                            <a:srgbClr val="000000"/>
                          </a:solidFill>
                          <a:effectLst/>
                          <a:latin typeface="Calibri" panose="020F0502020204030204" pitchFamily="34" charset="0"/>
                        </a:rPr>
                        <a:t>El inventario total disminuyó 7%, con un promedio cercano a 380 procesos por despacho.</a:t>
                      </a:r>
                    </a:p>
                  </a:txBody>
                  <a:tcPr marL="9525" marR="9525" marT="9525" marB="0"/>
                </a:tc>
              </a:tr>
            </a:tbl>
          </a:graphicData>
        </a:graphic>
      </p:graphicFrame>
      <p:pic>
        <p:nvPicPr>
          <p:cNvPr id="13" name="Picture 3" descr="Logo CSJ RGB_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851" y="10808"/>
            <a:ext cx="2585846" cy="8533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ítulo 1"/>
          <p:cNvSpPr>
            <a:spLocks noGrp="1"/>
          </p:cNvSpPr>
          <p:nvPr>
            <p:ph type="ctrTitle"/>
          </p:nvPr>
        </p:nvSpPr>
        <p:spPr>
          <a:xfrm>
            <a:off x="566976" y="518799"/>
            <a:ext cx="6425724" cy="443101"/>
          </a:xfrm>
        </p:spPr>
        <p:txBody>
          <a:bodyPr>
            <a:normAutofit/>
          </a:bodyPr>
          <a:lstStyle/>
          <a:p>
            <a:r>
              <a:rPr lang="es-CO" sz="1400" dirty="0"/>
              <a:t>Juzgados </a:t>
            </a:r>
            <a:r>
              <a:rPr lang="es-CO" sz="1400" dirty="0" smtClean="0"/>
              <a:t>Laborales</a:t>
            </a:r>
            <a:endParaRPr lang="es-ES" sz="1400" dirty="0"/>
          </a:p>
        </p:txBody>
      </p:sp>
      <p:graphicFrame>
        <p:nvGraphicFramePr>
          <p:cNvPr id="9" name="1 Gráfico"/>
          <p:cNvGraphicFramePr>
            <a:graphicFrameLocks/>
          </p:cNvGraphicFramePr>
          <p:nvPr>
            <p:extLst>
              <p:ext uri="{D42A27DB-BD31-4B8C-83A1-F6EECF244321}">
                <p14:modId xmlns:p14="http://schemas.microsoft.com/office/powerpoint/2010/main" val="3311897630"/>
              </p:ext>
            </p:extLst>
          </p:nvPr>
        </p:nvGraphicFramePr>
        <p:xfrm>
          <a:off x="300252" y="1200150"/>
          <a:ext cx="7028596" cy="315277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26886542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a 5"/>
          <p:cNvGraphicFramePr>
            <a:graphicFrameLocks noGrp="1"/>
          </p:cNvGraphicFramePr>
          <p:nvPr>
            <p:extLst>
              <p:ext uri="{D42A27DB-BD31-4B8C-83A1-F6EECF244321}">
                <p14:modId xmlns:p14="http://schemas.microsoft.com/office/powerpoint/2010/main" val="2297387567"/>
              </p:ext>
            </p:extLst>
          </p:nvPr>
        </p:nvGraphicFramePr>
        <p:xfrm>
          <a:off x="206604" y="4629522"/>
          <a:ext cx="7042068" cy="1009547"/>
        </p:xfrm>
        <a:graphic>
          <a:graphicData uri="http://schemas.openxmlformats.org/drawingml/2006/table">
            <a:tbl>
              <a:tblPr>
                <a:tableStyleId>{5C22544A-7EE6-4342-B048-85BDC9FD1C3A}</a:tableStyleId>
              </a:tblPr>
              <a:tblGrid>
                <a:gridCol w="3111336"/>
                <a:gridCol w="1413164"/>
                <a:gridCol w="1294232"/>
                <a:gridCol w="1223336"/>
              </a:tblGrid>
              <a:tr h="152400">
                <a:tc>
                  <a:txBody>
                    <a:bodyPr/>
                    <a:lstStyle/>
                    <a:p>
                      <a:pPr algn="l" fontAlgn="t"/>
                      <a:endParaRPr lang="es-ES" sz="1100" b="0" i="0" u="none" strike="noStrike" dirty="0">
                        <a:solidFill>
                          <a:srgbClr val="000000"/>
                        </a:solidFill>
                        <a:effectLst/>
                        <a:latin typeface="Calibri" panose="020F0502020204030204" pitchFamily="34" charset="0"/>
                      </a:endParaRPr>
                    </a:p>
                  </a:txBody>
                  <a:tcPr marL="9525" marR="9525" marT="9525" marB="0">
                    <a:solidFill>
                      <a:schemeClr val="bg1"/>
                    </a:solidFill>
                  </a:tcPr>
                </a:tc>
                <a:tc rowSpan="2">
                  <a:txBody>
                    <a:bodyPr/>
                    <a:lstStyle/>
                    <a:p>
                      <a:pPr algn="ctr" fontAlgn="ctr"/>
                      <a:r>
                        <a:rPr lang="es-ES" sz="1100" u="none" strike="noStrike" dirty="0">
                          <a:effectLst/>
                        </a:rPr>
                        <a:t>INGRESO EFECTIVO</a:t>
                      </a:r>
                      <a:endParaRPr lang="es-ES" sz="1100" b="1" i="0" u="none" strike="noStrike" dirty="0">
                        <a:solidFill>
                          <a:srgbClr val="000000"/>
                        </a:solidFill>
                        <a:effectLst/>
                        <a:latin typeface="Calibri" panose="020F0502020204030204" pitchFamily="34" charset="0"/>
                      </a:endParaRPr>
                    </a:p>
                  </a:txBody>
                  <a:tcPr marL="9525" marR="9525" marT="9525" marB="0" anchor="ctr"/>
                </a:tc>
                <a:tc rowSpan="2">
                  <a:txBody>
                    <a:bodyPr/>
                    <a:lstStyle/>
                    <a:p>
                      <a:pPr algn="ctr" fontAlgn="ctr"/>
                      <a:r>
                        <a:rPr lang="es-ES" sz="1100" u="none" strike="noStrike" dirty="0">
                          <a:effectLst/>
                        </a:rPr>
                        <a:t>EGRESO EFECTIVO</a:t>
                      </a:r>
                      <a:endParaRPr lang="es-ES" sz="1100" b="1" i="0" u="none" strike="noStrike" dirty="0">
                        <a:solidFill>
                          <a:srgbClr val="000000"/>
                        </a:solidFill>
                        <a:effectLst/>
                        <a:latin typeface="Calibri" panose="020F0502020204030204" pitchFamily="34" charset="0"/>
                      </a:endParaRPr>
                    </a:p>
                  </a:txBody>
                  <a:tcPr marL="9525" marR="9525" marT="9525" marB="0" anchor="ctr"/>
                </a:tc>
                <a:tc rowSpan="2">
                  <a:txBody>
                    <a:bodyPr/>
                    <a:lstStyle/>
                    <a:p>
                      <a:pPr algn="ctr" fontAlgn="ctr"/>
                      <a:r>
                        <a:rPr lang="es-ES" sz="1100" u="none" strike="noStrike" dirty="0">
                          <a:effectLst/>
                        </a:rPr>
                        <a:t>INVENTARIO FINAL</a:t>
                      </a:r>
                      <a:endParaRPr lang="es-ES" sz="1100" b="1" i="0" u="none" strike="noStrike" dirty="0">
                        <a:solidFill>
                          <a:srgbClr val="000000"/>
                        </a:solidFill>
                        <a:effectLst/>
                        <a:latin typeface="Calibri" panose="020F0502020204030204" pitchFamily="34" charset="0"/>
                      </a:endParaRPr>
                    </a:p>
                  </a:txBody>
                  <a:tcPr marL="9525" marR="9525" marT="9525" marB="0" anchor="ctr"/>
                </a:tc>
              </a:tr>
              <a:tr h="152400">
                <a:tc>
                  <a:txBody>
                    <a:bodyPr/>
                    <a:lstStyle/>
                    <a:p>
                      <a:pPr algn="l" fontAlgn="t"/>
                      <a:endParaRPr lang="es-ES" sz="1100" b="0" i="0" u="none" strike="noStrike" dirty="0">
                        <a:solidFill>
                          <a:srgbClr val="000000"/>
                        </a:solidFill>
                        <a:effectLst/>
                        <a:latin typeface="Calibri" panose="020F0502020204030204" pitchFamily="34" charset="0"/>
                      </a:endParaRPr>
                    </a:p>
                  </a:txBody>
                  <a:tcPr marL="9525" marR="9525" marT="9525" marB="0">
                    <a:solidFill>
                      <a:schemeClr val="bg1"/>
                    </a:solidFill>
                  </a:tcPr>
                </a:tc>
                <a:tc vMerge="1">
                  <a:txBody>
                    <a:bodyPr/>
                    <a:lstStyle/>
                    <a:p>
                      <a:endParaRPr lang="es-ES"/>
                    </a:p>
                  </a:txBody>
                  <a:tcPr/>
                </a:tc>
                <a:tc vMerge="1">
                  <a:txBody>
                    <a:bodyPr/>
                    <a:lstStyle/>
                    <a:p>
                      <a:endParaRPr lang="es-ES"/>
                    </a:p>
                  </a:txBody>
                  <a:tcPr/>
                </a:tc>
                <a:tc vMerge="1">
                  <a:txBody>
                    <a:bodyPr/>
                    <a:lstStyle/>
                    <a:p>
                      <a:endParaRPr lang="es-ES"/>
                    </a:p>
                  </a:txBody>
                  <a:tcPr/>
                </a:tc>
              </a:tr>
              <a:tr h="152400">
                <a:tc>
                  <a:txBody>
                    <a:bodyPr/>
                    <a:lstStyle/>
                    <a:p>
                      <a:pPr algn="l" fontAlgn="ctr"/>
                      <a:r>
                        <a:rPr lang="es-ES" sz="1100" u="none" strike="noStrike" dirty="0">
                          <a:effectLst/>
                        </a:rPr>
                        <a:t>Distrito Judicial del Huila</a:t>
                      </a:r>
                      <a:endParaRPr lang="es-ES" sz="11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s-ES" sz="1200" b="0" i="0" u="none" strike="noStrike">
                          <a:solidFill>
                            <a:srgbClr val="000000"/>
                          </a:solidFill>
                          <a:effectLst/>
                          <a:latin typeface="Calibri" panose="020F0502020204030204" pitchFamily="34" charset="0"/>
                        </a:rPr>
                        <a:t>230</a:t>
                      </a:r>
                    </a:p>
                  </a:txBody>
                  <a:tcPr marL="9525" marR="9525" marT="9525" marB="0" anchor="ctr"/>
                </a:tc>
                <a:tc>
                  <a:txBody>
                    <a:bodyPr/>
                    <a:lstStyle/>
                    <a:p>
                      <a:pPr algn="ctr" fontAlgn="ctr"/>
                      <a:r>
                        <a:rPr lang="es-ES" sz="1200" b="0" i="0" u="none" strike="noStrike">
                          <a:solidFill>
                            <a:srgbClr val="000000"/>
                          </a:solidFill>
                          <a:effectLst/>
                          <a:latin typeface="Calibri" panose="020F0502020204030204" pitchFamily="34" charset="0"/>
                        </a:rPr>
                        <a:t>794</a:t>
                      </a:r>
                    </a:p>
                  </a:txBody>
                  <a:tcPr marL="9525" marR="9525" marT="9525" marB="0" anchor="ctr"/>
                </a:tc>
                <a:tc>
                  <a:txBody>
                    <a:bodyPr/>
                    <a:lstStyle/>
                    <a:p>
                      <a:pPr algn="ctr" fontAlgn="ctr"/>
                      <a:r>
                        <a:rPr lang="es-ES" sz="1200" b="0" i="0" u="none" strike="noStrike">
                          <a:solidFill>
                            <a:srgbClr val="000000"/>
                          </a:solidFill>
                          <a:effectLst/>
                          <a:latin typeface="Calibri" panose="020F0502020204030204" pitchFamily="34" charset="0"/>
                        </a:rPr>
                        <a:t>1249</a:t>
                      </a:r>
                    </a:p>
                  </a:txBody>
                  <a:tcPr marL="9525" marR="9525" marT="9525" marB="0" anchor="ctr"/>
                </a:tc>
              </a:tr>
              <a:tr h="270407">
                <a:tc>
                  <a:txBody>
                    <a:bodyPr/>
                    <a:lstStyle/>
                    <a:p>
                      <a:pPr algn="l" fontAlgn="ctr"/>
                      <a:r>
                        <a:rPr lang="es-CO" sz="1100" u="none" strike="noStrike" dirty="0">
                          <a:effectLst/>
                        </a:rPr>
                        <a:t>Promedio Nacional SIN Cundinamarca y Antioquia</a:t>
                      </a:r>
                      <a:endParaRPr lang="es-CO" sz="11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s-ES" sz="1200" b="0" i="0" u="none" strike="noStrike">
                          <a:solidFill>
                            <a:srgbClr val="000000"/>
                          </a:solidFill>
                          <a:effectLst/>
                          <a:latin typeface="Calibri" panose="020F0502020204030204" pitchFamily="34" charset="0"/>
                        </a:rPr>
                        <a:t>1019</a:t>
                      </a:r>
                    </a:p>
                  </a:txBody>
                  <a:tcPr marL="9525" marR="9525" marT="9525" marB="0" anchor="ctr"/>
                </a:tc>
                <a:tc>
                  <a:txBody>
                    <a:bodyPr/>
                    <a:lstStyle/>
                    <a:p>
                      <a:pPr algn="ctr" fontAlgn="ctr"/>
                      <a:r>
                        <a:rPr lang="es-ES" sz="1200" b="0" i="0" u="none" strike="noStrike">
                          <a:solidFill>
                            <a:srgbClr val="000000"/>
                          </a:solidFill>
                          <a:effectLst/>
                          <a:latin typeface="Calibri" panose="020F0502020204030204" pitchFamily="34" charset="0"/>
                        </a:rPr>
                        <a:t>828</a:t>
                      </a:r>
                    </a:p>
                  </a:txBody>
                  <a:tcPr marL="9525" marR="9525" marT="9525" marB="0" anchor="ctr"/>
                </a:tc>
                <a:tc>
                  <a:txBody>
                    <a:bodyPr/>
                    <a:lstStyle/>
                    <a:p>
                      <a:pPr algn="ctr" fontAlgn="ctr"/>
                      <a:r>
                        <a:rPr lang="es-ES" sz="1200" b="0" i="0" u="none" strike="noStrike">
                          <a:solidFill>
                            <a:srgbClr val="000000"/>
                          </a:solidFill>
                          <a:effectLst/>
                          <a:latin typeface="Calibri" panose="020F0502020204030204" pitchFamily="34" charset="0"/>
                        </a:rPr>
                        <a:t>745</a:t>
                      </a:r>
                    </a:p>
                  </a:txBody>
                  <a:tcPr marL="9525" marR="9525" marT="9525" marB="0" anchor="ctr"/>
                </a:tc>
              </a:tr>
              <a:tr h="152400">
                <a:tc>
                  <a:txBody>
                    <a:bodyPr/>
                    <a:lstStyle/>
                    <a:p>
                      <a:pPr algn="ctr" fontAlgn="b"/>
                      <a:endParaRPr lang="es-ES"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s-ES" sz="1200" b="0" i="0" u="none" strike="noStrike">
                          <a:solidFill>
                            <a:srgbClr val="000000"/>
                          </a:solidFill>
                          <a:effectLst/>
                          <a:latin typeface="Calibri" panose="020F0502020204030204" pitchFamily="34" charset="0"/>
                        </a:rPr>
                        <a:t>23%</a:t>
                      </a:r>
                    </a:p>
                  </a:txBody>
                  <a:tcPr marL="9525" marR="9525" marT="9525" marB="0" anchor="b"/>
                </a:tc>
                <a:tc>
                  <a:txBody>
                    <a:bodyPr/>
                    <a:lstStyle/>
                    <a:p>
                      <a:pPr algn="ctr" fontAlgn="b"/>
                      <a:r>
                        <a:rPr lang="es-ES" sz="1200" b="0" i="0" u="none" strike="noStrike">
                          <a:solidFill>
                            <a:srgbClr val="000000"/>
                          </a:solidFill>
                          <a:effectLst/>
                          <a:latin typeface="Calibri" panose="020F0502020204030204" pitchFamily="34" charset="0"/>
                        </a:rPr>
                        <a:t>96%</a:t>
                      </a:r>
                    </a:p>
                  </a:txBody>
                  <a:tcPr marL="9525" marR="9525" marT="9525" marB="0" anchor="b"/>
                </a:tc>
                <a:tc>
                  <a:txBody>
                    <a:bodyPr/>
                    <a:lstStyle/>
                    <a:p>
                      <a:pPr algn="ctr" fontAlgn="b"/>
                      <a:r>
                        <a:rPr lang="es-ES" sz="1200" b="0" i="0" u="none" strike="noStrike" dirty="0">
                          <a:solidFill>
                            <a:srgbClr val="000000"/>
                          </a:solidFill>
                          <a:effectLst/>
                          <a:latin typeface="Calibri" panose="020F0502020204030204" pitchFamily="34" charset="0"/>
                        </a:rPr>
                        <a:t>168%</a:t>
                      </a:r>
                    </a:p>
                  </a:txBody>
                  <a:tcPr marL="9525" marR="9525" marT="9525" marB="0" anchor="b"/>
                </a:tc>
              </a:tr>
            </a:tbl>
          </a:graphicData>
        </a:graphic>
      </p:graphicFrame>
      <p:sp>
        <p:nvSpPr>
          <p:cNvPr id="11" name="Rectángulo 10"/>
          <p:cNvSpPr/>
          <p:nvPr/>
        </p:nvSpPr>
        <p:spPr>
          <a:xfrm>
            <a:off x="187554" y="7829922"/>
            <a:ext cx="7042067" cy="1015663"/>
          </a:xfrm>
          <a:prstGeom prst="rect">
            <a:avLst/>
          </a:prstGeom>
        </p:spPr>
        <p:txBody>
          <a:bodyPr wrap="square">
            <a:spAutoFit/>
          </a:bodyPr>
          <a:lstStyle/>
          <a:p>
            <a:pPr algn="just"/>
            <a:r>
              <a:rPr lang="es-CO" sz="1200" b="1" i="0" u="none" strike="noStrike" dirty="0" smtClean="0">
                <a:solidFill>
                  <a:srgbClr val="000000"/>
                </a:solidFill>
                <a:effectLst/>
                <a:latin typeface="Calibri" panose="020F0502020204030204" pitchFamily="34" charset="0"/>
              </a:rPr>
              <a:t>Diagnóstico.</a:t>
            </a:r>
            <a:r>
              <a:rPr lang="es-CO" sz="1200" dirty="0" smtClean="0"/>
              <a:t> </a:t>
            </a:r>
            <a:r>
              <a:rPr lang="es-CO" sz="1200" dirty="0"/>
              <a:t>La diferencia </a:t>
            </a:r>
            <a:r>
              <a:rPr lang="es-CO" sz="1200" dirty="0" smtClean="0"/>
              <a:t>en los </a:t>
            </a:r>
            <a:r>
              <a:rPr lang="es-CO" sz="1200" dirty="0"/>
              <a:t>ingresos de los juzgados del Circuito Judicial de Neiva en relación con los demás juzgados del país, se debe a las medidas adoptadas por el Consejo Seccional de la Judicatura del Huila, mediante las cuales se ha logrado descongestionar en una gran magnitud estos despachos. Aún </a:t>
            </a:r>
            <a:r>
              <a:rPr lang="es-CO" sz="1200" dirty="0" smtClean="0"/>
              <a:t>así, </a:t>
            </a:r>
            <a:r>
              <a:rPr lang="es-CO" sz="1200" dirty="0"/>
              <a:t>el inventario sigue siendo considerablemente alto, por lo que es necesario mantenerlas. </a:t>
            </a:r>
            <a:endParaRPr lang="es-CO" sz="1200" dirty="0" smtClean="0"/>
          </a:p>
          <a:p>
            <a:pPr algn="just"/>
            <a:r>
              <a:rPr lang="es-CO" sz="1200" dirty="0" smtClean="0"/>
              <a:t>Los </a:t>
            </a:r>
            <a:r>
              <a:rPr lang="es-CO" sz="1200" dirty="0"/>
              <a:t>egresos se aproximan a la media nacional. </a:t>
            </a:r>
            <a:endParaRPr lang="es-ES" sz="1200" dirty="0"/>
          </a:p>
        </p:txBody>
      </p:sp>
      <p:graphicFrame>
        <p:nvGraphicFramePr>
          <p:cNvPr id="12" name="Tabla 11"/>
          <p:cNvGraphicFramePr>
            <a:graphicFrameLocks noGrp="1"/>
          </p:cNvGraphicFramePr>
          <p:nvPr>
            <p:extLst>
              <p:ext uri="{D42A27DB-BD31-4B8C-83A1-F6EECF244321}">
                <p14:modId xmlns:p14="http://schemas.microsoft.com/office/powerpoint/2010/main" val="2534935709"/>
              </p:ext>
            </p:extLst>
          </p:nvPr>
        </p:nvGraphicFramePr>
        <p:xfrm>
          <a:off x="258803" y="5765269"/>
          <a:ext cx="7042067" cy="1904459"/>
        </p:xfrm>
        <a:graphic>
          <a:graphicData uri="http://schemas.openxmlformats.org/drawingml/2006/table">
            <a:tbl>
              <a:tblPr>
                <a:tableStyleId>{5C22544A-7EE6-4342-B048-85BDC9FD1C3A}</a:tableStyleId>
              </a:tblPr>
              <a:tblGrid>
                <a:gridCol w="952600"/>
                <a:gridCol w="6089467"/>
              </a:tblGrid>
              <a:tr h="448651">
                <a:tc>
                  <a:txBody>
                    <a:bodyPr/>
                    <a:lstStyle/>
                    <a:p>
                      <a:pPr algn="l" fontAlgn="t"/>
                      <a:r>
                        <a:rPr lang="es-ES" sz="1200" u="none" strike="noStrike" dirty="0">
                          <a:effectLst/>
                        </a:rPr>
                        <a:t>Demanda</a:t>
                      </a:r>
                      <a:endParaRPr lang="es-ES" sz="1200" b="1" i="0" u="none" strike="noStrike" dirty="0">
                        <a:solidFill>
                          <a:srgbClr val="000000"/>
                        </a:solidFill>
                        <a:effectLst/>
                        <a:latin typeface="Calibri" panose="020F0502020204030204" pitchFamily="34" charset="0"/>
                      </a:endParaRPr>
                    </a:p>
                  </a:txBody>
                  <a:tcPr marL="6784" marR="6784" marT="6784" marB="0"/>
                </a:tc>
                <a:tc>
                  <a:txBody>
                    <a:bodyPr/>
                    <a:lstStyle/>
                    <a:p>
                      <a:pPr algn="just" fontAlgn="t"/>
                      <a:r>
                        <a:rPr lang="es-CO" sz="1200" b="0" i="0" u="none" strike="noStrike">
                          <a:solidFill>
                            <a:srgbClr val="000000"/>
                          </a:solidFill>
                          <a:effectLst/>
                          <a:latin typeface="Calibri" panose="020F0502020204030204" pitchFamily="34" charset="0"/>
                        </a:rPr>
                        <a:t>El ingreso promedio por despacho es de 149 procesos, de los cuales 14 procesos (11%) corresponden a acciones de tutela. La demanda agregada disminuyó 94%, debido a las medidas de descongestión adoptadas por el Consejo Seccional de la Judicatura, que dividió territorialmente la ciudad, asignándole a cada juzgado competencia territorial sobre una comuna. Las demandas que corresponden a otras comunas son repartidas entre los diez juzgados civiles municipales.</a:t>
                      </a:r>
                    </a:p>
                  </a:txBody>
                  <a:tcPr marL="9525" marR="9525" marT="9525" marB="0"/>
                </a:tc>
              </a:tr>
              <a:tr h="415636">
                <a:tc>
                  <a:txBody>
                    <a:bodyPr/>
                    <a:lstStyle/>
                    <a:p>
                      <a:pPr algn="l" fontAlgn="t"/>
                      <a:r>
                        <a:rPr lang="es-ES" sz="1200" u="none" strike="noStrike">
                          <a:effectLst/>
                        </a:rPr>
                        <a:t>Oferta</a:t>
                      </a:r>
                      <a:endParaRPr lang="es-ES" sz="1200" b="1" i="0" u="none" strike="noStrike">
                        <a:solidFill>
                          <a:srgbClr val="000000"/>
                        </a:solidFill>
                        <a:effectLst/>
                        <a:latin typeface="Calibri" panose="020F0502020204030204" pitchFamily="34" charset="0"/>
                      </a:endParaRPr>
                    </a:p>
                  </a:txBody>
                  <a:tcPr marL="6784" marR="6784" marT="6784" marB="0"/>
                </a:tc>
                <a:tc>
                  <a:txBody>
                    <a:bodyPr/>
                    <a:lstStyle/>
                    <a:p>
                      <a:pPr algn="just" fontAlgn="t"/>
                      <a:r>
                        <a:rPr lang="es-CO" sz="1200" b="0" i="0" u="none" strike="noStrike">
                          <a:solidFill>
                            <a:srgbClr val="000000"/>
                          </a:solidFill>
                          <a:effectLst/>
                          <a:latin typeface="Calibri" panose="020F0502020204030204" pitchFamily="34" charset="0"/>
                        </a:rPr>
                        <a:t>Los egresos aumentaron 17%, pasando de 676 procesos a 789 procesos, incluyendo las acciones de tutela, con un índice de evacuación de 472%, lo cual demuestra la efectividad de la medida de descongestión.</a:t>
                      </a:r>
                    </a:p>
                  </a:txBody>
                  <a:tcPr marL="9525" marR="9525" marT="9525" marB="0"/>
                </a:tc>
              </a:tr>
              <a:tr h="239489">
                <a:tc>
                  <a:txBody>
                    <a:bodyPr/>
                    <a:lstStyle/>
                    <a:p>
                      <a:pPr algn="l" fontAlgn="t"/>
                      <a:r>
                        <a:rPr lang="es-ES" sz="1200" u="none" strike="noStrike" dirty="0">
                          <a:effectLst/>
                        </a:rPr>
                        <a:t>Inventario</a:t>
                      </a:r>
                      <a:endParaRPr lang="es-ES" sz="1200" b="1" i="0" u="none" strike="noStrike" dirty="0">
                        <a:solidFill>
                          <a:srgbClr val="000000"/>
                        </a:solidFill>
                        <a:effectLst/>
                        <a:latin typeface="Calibri" panose="020F0502020204030204" pitchFamily="34" charset="0"/>
                      </a:endParaRPr>
                    </a:p>
                  </a:txBody>
                  <a:tcPr marL="6784" marR="6784" marT="6784" marB="0"/>
                </a:tc>
                <a:tc>
                  <a:txBody>
                    <a:bodyPr/>
                    <a:lstStyle/>
                    <a:p>
                      <a:pPr algn="just" fontAlgn="t"/>
                      <a:r>
                        <a:rPr lang="es-CO" sz="1200" b="0" i="0" u="none" strike="noStrike" dirty="0">
                          <a:solidFill>
                            <a:srgbClr val="000000"/>
                          </a:solidFill>
                          <a:effectLst/>
                          <a:latin typeface="Calibri" panose="020F0502020204030204" pitchFamily="34" charset="0"/>
                        </a:rPr>
                        <a:t>El inventario total se redujo 44%, con un promedio cercano a 1259 procesos por despacho.</a:t>
                      </a:r>
                    </a:p>
                  </a:txBody>
                  <a:tcPr marL="9525" marR="9525" marT="9525" marB="0"/>
                </a:tc>
              </a:tr>
            </a:tbl>
          </a:graphicData>
        </a:graphic>
      </p:graphicFrame>
      <p:pic>
        <p:nvPicPr>
          <p:cNvPr id="13" name="Picture 3" descr="Logo CSJ RGB_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851" y="10808"/>
            <a:ext cx="2585846" cy="8533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ítulo 1"/>
          <p:cNvSpPr>
            <a:spLocks noGrp="1"/>
          </p:cNvSpPr>
          <p:nvPr>
            <p:ph type="ctrTitle"/>
          </p:nvPr>
        </p:nvSpPr>
        <p:spPr>
          <a:xfrm>
            <a:off x="566976" y="518799"/>
            <a:ext cx="6425724" cy="443101"/>
          </a:xfrm>
        </p:spPr>
        <p:txBody>
          <a:bodyPr>
            <a:normAutofit fontScale="90000"/>
          </a:bodyPr>
          <a:lstStyle/>
          <a:p>
            <a:r>
              <a:rPr lang="es-CO" sz="1400" dirty="0"/>
              <a:t>Juzgados </a:t>
            </a:r>
            <a:r>
              <a:rPr lang="es-CO" sz="1400" dirty="0" smtClean="0"/>
              <a:t>de Pequeñas Causas Civiles y </a:t>
            </a:r>
            <a:br>
              <a:rPr lang="es-CO" sz="1400" dirty="0" smtClean="0"/>
            </a:br>
            <a:r>
              <a:rPr lang="es-CO" sz="1400" dirty="0" smtClean="0"/>
              <a:t>Competencias Múltiples</a:t>
            </a:r>
            <a:endParaRPr lang="es-ES" sz="1400" dirty="0"/>
          </a:p>
        </p:txBody>
      </p:sp>
      <p:graphicFrame>
        <p:nvGraphicFramePr>
          <p:cNvPr id="14" name="Gráfico 13"/>
          <p:cNvGraphicFramePr>
            <a:graphicFrameLocks/>
          </p:cNvGraphicFramePr>
          <p:nvPr>
            <p:extLst>
              <p:ext uri="{D42A27DB-BD31-4B8C-83A1-F6EECF244321}">
                <p14:modId xmlns:p14="http://schemas.microsoft.com/office/powerpoint/2010/main" val="3324549432"/>
              </p:ext>
            </p:extLst>
          </p:nvPr>
        </p:nvGraphicFramePr>
        <p:xfrm>
          <a:off x="474662" y="1247775"/>
          <a:ext cx="6629400" cy="309086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90607873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a 5"/>
          <p:cNvGraphicFramePr>
            <a:graphicFrameLocks noGrp="1"/>
          </p:cNvGraphicFramePr>
          <p:nvPr>
            <p:extLst>
              <p:ext uri="{D42A27DB-BD31-4B8C-83A1-F6EECF244321}">
                <p14:modId xmlns:p14="http://schemas.microsoft.com/office/powerpoint/2010/main" val="763762625"/>
              </p:ext>
            </p:extLst>
          </p:nvPr>
        </p:nvGraphicFramePr>
        <p:xfrm>
          <a:off x="206604" y="5048622"/>
          <a:ext cx="7042068" cy="1009547"/>
        </p:xfrm>
        <a:graphic>
          <a:graphicData uri="http://schemas.openxmlformats.org/drawingml/2006/table">
            <a:tbl>
              <a:tblPr>
                <a:tableStyleId>{5C22544A-7EE6-4342-B048-85BDC9FD1C3A}</a:tableStyleId>
              </a:tblPr>
              <a:tblGrid>
                <a:gridCol w="3111336"/>
                <a:gridCol w="1413164"/>
                <a:gridCol w="1294232"/>
                <a:gridCol w="1223336"/>
              </a:tblGrid>
              <a:tr h="152400">
                <a:tc>
                  <a:txBody>
                    <a:bodyPr/>
                    <a:lstStyle/>
                    <a:p>
                      <a:pPr algn="l" fontAlgn="t"/>
                      <a:endParaRPr lang="es-ES" sz="1100" b="0" i="0" u="none" strike="noStrike" dirty="0">
                        <a:solidFill>
                          <a:srgbClr val="000000"/>
                        </a:solidFill>
                        <a:effectLst/>
                        <a:latin typeface="Calibri" panose="020F0502020204030204" pitchFamily="34" charset="0"/>
                      </a:endParaRPr>
                    </a:p>
                  </a:txBody>
                  <a:tcPr marL="9525" marR="9525" marT="9525" marB="0">
                    <a:solidFill>
                      <a:schemeClr val="bg1"/>
                    </a:solidFill>
                  </a:tcPr>
                </a:tc>
                <a:tc rowSpan="2">
                  <a:txBody>
                    <a:bodyPr/>
                    <a:lstStyle/>
                    <a:p>
                      <a:pPr algn="ctr" fontAlgn="ctr"/>
                      <a:r>
                        <a:rPr lang="es-ES" sz="1100" u="none" strike="noStrike" dirty="0">
                          <a:effectLst/>
                        </a:rPr>
                        <a:t>INGRESO EFECTIVO</a:t>
                      </a:r>
                      <a:endParaRPr lang="es-ES" sz="1100" b="1" i="0" u="none" strike="noStrike" dirty="0">
                        <a:solidFill>
                          <a:srgbClr val="000000"/>
                        </a:solidFill>
                        <a:effectLst/>
                        <a:latin typeface="Calibri" panose="020F0502020204030204" pitchFamily="34" charset="0"/>
                      </a:endParaRPr>
                    </a:p>
                  </a:txBody>
                  <a:tcPr marL="9525" marR="9525" marT="9525" marB="0" anchor="ctr"/>
                </a:tc>
                <a:tc rowSpan="2">
                  <a:txBody>
                    <a:bodyPr/>
                    <a:lstStyle/>
                    <a:p>
                      <a:pPr algn="ctr" fontAlgn="ctr"/>
                      <a:r>
                        <a:rPr lang="es-ES" sz="1100" u="none" strike="noStrike" dirty="0">
                          <a:effectLst/>
                        </a:rPr>
                        <a:t>EGRESO EFECTIVO</a:t>
                      </a:r>
                      <a:endParaRPr lang="es-ES" sz="1100" b="1" i="0" u="none" strike="noStrike" dirty="0">
                        <a:solidFill>
                          <a:srgbClr val="000000"/>
                        </a:solidFill>
                        <a:effectLst/>
                        <a:latin typeface="Calibri" panose="020F0502020204030204" pitchFamily="34" charset="0"/>
                      </a:endParaRPr>
                    </a:p>
                  </a:txBody>
                  <a:tcPr marL="9525" marR="9525" marT="9525" marB="0" anchor="ctr"/>
                </a:tc>
                <a:tc rowSpan="2">
                  <a:txBody>
                    <a:bodyPr/>
                    <a:lstStyle/>
                    <a:p>
                      <a:pPr algn="ctr" fontAlgn="ctr"/>
                      <a:r>
                        <a:rPr lang="es-ES" sz="1100" u="none" strike="noStrike" dirty="0">
                          <a:effectLst/>
                        </a:rPr>
                        <a:t>INVENTARIO FINAL</a:t>
                      </a:r>
                      <a:endParaRPr lang="es-ES" sz="1100" b="1" i="0" u="none" strike="noStrike" dirty="0">
                        <a:solidFill>
                          <a:srgbClr val="000000"/>
                        </a:solidFill>
                        <a:effectLst/>
                        <a:latin typeface="Calibri" panose="020F0502020204030204" pitchFamily="34" charset="0"/>
                      </a:endParaRPr>
                    </a:p>
                  </a:txBody>
                  <a:tcPr marL="9525" marR="9525" marT="9525" marB="0" anchor="ctr"/>
                </a:tc>
              </a:tr>
              <a:tr h="152400">
                <a:tc>
                  <a:txBody>
                    <a:bodyPr/>
                    <a:lstStyle/>
                    <a:p>
                      <a:pPr algn="l" fontAlgn="t"/>
                      <a:endParaRPr lang="es-ES" sz="1100" b="0" i="0" u="none" strike="noStrike" dirty="0">
                        <a:solidFill>
                          <a:srgbClr val="000000"/>
                        </a:solidFill>
                        <a:effectLst/>
                        <a:latin typeface="Calibri" panose="020F0502020204030204" pitchFamily="34" charset="0"/>
                      </a:endParaRPr>
                    </a:p>
                  </a:txBody>
                  <a:tcPr marL="9525" marR="9525" marT="9525" marB="0">
                    <a:solidFill>
                      <a:schemeClr val="bg1"/>
                    </a:solidFill>
                  </a:tcPr>
                </a:tc>
                <a:tc vMerge="1">
                  <a:txBody>
                    <a:bodyPr/>
                    <a:lstStyle/>
                    <a:p>
                      <a:endParaRPr lang="es-ES"/>
                    </a:p>
                  </a:txBody>
                  <a:tcPr/>
                </a:tc>
                <a:tc vMerge="1">
                  <a:txBody>
                    <a:bodyPr/>
                    <a:lstStyle/>
                    <a:p>
                      <a:endParaRPr lang="es-ES"/>
                    </a:p>
                  </a:txBody>
                  <a:tcPr/>
                </a:tc>
                <a:tc vMerge="1">
                  <a:txBody>
                    <a:bodyPr/>
                    <a:lstStyle/>
                    <a:p>
                      <a:endParaRPr lang="es-ES"/>
                    </a:p>
                  </a:txBody>
                  <a:tcPr/>
                </a:tc>
              </a:tr>
              <a:tr h="152400">
                <a:tc>
                  <a:txBody>
                    <a:bodyPr/>
                    <a:lstStyle/>
                    <a:p>
                      <a:pPr algn="l" fontAlgn="ctr"/>
                      <a:r>
                        <a:rPr lang="es-ES" sz="1100" u="none" strike="noStrike" dirty="0">
                          <a:effectLst/>
                        </a:rPr>
                        <a:t>Distrito Judicial del Huila</a:t>
                      </a:r>
                      <a:endParaRPr lang="es-ES" sz="11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s-ES" sz="1200" b="0" i="0" u="none" strike="noStrike">
                          <a:solidFill>
                            <a:srgbClr val="000000"/>
                          </a:solidFill>
                          <a:effectLst/>
                          <a:latin typeface="Calibri" panose="020F0502020204030204" pitchFamily="34" charset="0"/>
                        </a:rPr>
                        <a:t>926</a:t>
                      </a:r>
                    </a:p>
                  </a:txBody>
                  <a:tcPr marL="9525" marR="9525" marT="9525" marB="0" anchor="ctr"/>
                </a:tc>
                <a:tc>
                  <a:txBody>
                    <a:bodyPr/>
                    <a:lstStyle/>
                    <a:p>
                      <a:pPr algn="ctr" fontAlgn="ctr"/>
                      <a:r>
                        <a:rPr lang="es-ES" sz="1200" b="0" i="0" u="none" strike="noStrike">
                          <a:solidFill>
                            <a:srgbClr val="000000"/>
                          </a:solidFill>
                          <a:effectLst/>
                          <a:latin typeface="Calibri" panose="020F0502020204030204" pitchFamily="34" charset="0"/>
                        </a:rPr>
                        <a:t>653</a:t>
                      </a:r>
                    </a:p>
                  </a:txBody>
                  <a:tcPr marL="9525" marR="9525" marT="9525" marB="0" anchor="ctr"/>
                </a:tc>
                <a:tc>
                  <a:txBody>
                    <a:bodyPr/>
                    <a:lstStyle/>
                    <a:p>
                      <a:pPr algn="ctr" fontAlgn="ctr"/>
                      <a:r>
                        <a:rPr lang="es-ES" sz="1200" b="0" i="0" u="none" strike="noStrike">
                          <a:solidFill>
                            <a:srgbClr val="000000"/>
                          </a:solidFill>
                          <a:effectLst/>
                          <a:latin typeface="Calibri" panose="020F0502020204030204" pitchFamily="34" charset="0"/>
                        </a:rPr>
                        <a:t>773</a:t>
                      </a:r>
                    </a:p>
                  </a:txBody>
                  <a:tcPr marL="9525" marR="9525" marT="9525" marB="0" anchor="ctr"/>
                </a:tc>
              </a:tr>
              <a:tr h="270407">
                <a:tc>
                  <a:txBody>
                    <a:bodyPr/>
                    <a:lstStyle/>
                    <a:p>
                      <a:pPr algn="l" fontAlgn="ctr"/>
                      <a:r>
                        <a:rPr lang="es-CO" sz="1100" u="none" strike="noStrike" dirty="0">
                          <a:effectLst/>
                        </a:rPr>
                        <a:t>Promedio Nacional SIN Cundinamarca y Antioquia</a:t>
                      </a:r>
                      <a:endParaRPr lang="es-CO" sz="11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s-ES" sz="1200" b="0" i="0" u="none" strike="noStrike">
                          <a:solidFill>
                            <a:srgbClr val="000000"/>
                          </a:solidFill>
                          <a:effectLst/>
                          <a:latin typeface="Calibri" panose="020F0502020204030204" pitchFamily="34" charset="0"/>
                        </a:rPr>
                        <a:t>648</a:t>
                      </a:r>
                    </a:p>
                  </a:txBody>
                  <a:tcPr marL="9525" marR="9525" marT="9525" marB="0" anchor="ctr"/>
                </a:tc>
                <a:tc>
                  <a:txBody>
                    <a:bodyPr/>
                    <a:lstStyle/>
                    <a:p>
                      <a:pPr algn="ctr" fontAlgn="ctr"/>
                      <a:r>
                        <a:rPr lang="es-ES" sz="1200" b="0" i="0" u="none" strike="noStrike">
                          <a:solidFill>
                            <a:srgbClr val="000000"/>
                          </a:solidFill>
                          <a:effectLst/>
                          <a:latin typeface="Calibri" panose="020F0502020204030204" pitchFamily="34" charset="0"/>
                        </a:rPr>
                        <a:t>518</a:t>
                      </a:r>
                    </a:p>
                  </a:txBody>
                  <a:tcPr marL="9525" marR="9525" marT="9525" marB="0" anchor="ctr"/>
                </a:tc>
                <a:tc>
                  <a:txBody>
                    <a:bodyPr/>
                    <a:lstStyle/>
                    <a:p>
                      <a:pPr algn="ctr" fontAlgn="ctr"/>
                      <a:r>
                        <a:rPr lang="es-ES" sz="1200" b="0" i="0" u="none" strike="noStrike">
                          <a:solidFill>
                            <a:srgbClr val="000000"/>
                          </a:solidFill>
                          <a:effectLst/>
                          <a:latin typeface="Calibri" panose="020F0502020204030204" pitchFamily="34" charset="0"/>
                        </a:rPr>
                        <a:t>494</a:t>
                      </a:r>
                    </a:p>
                  </a:txBody>
                  <a:tcPr marL="9525" marR="9525" marT="9525" marB="0" anchor="ctr"/>
                </a:tc>
              </a:tr>
              <a:tr h="152400">
                <a:tc>
                  <a:txBody>
                    <a:bodyPr/>
                    <a:lstStyle/>
                    <a:p>
                      <a:pPr algn="ctr" fontAlgn="b"/>
                      <a:endParaRPr lang="es-ES"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s-ES" sz="1200" b="0" i="0" u="none" strike="noStrike">
                          <a:solidFill>
                            <a:srgbClr val="000000"/>
                          </a:solidFill>
                          <a:effectLst/>
                          <a:latin typeface="Calibri" panose="020F0502020204030204" pitchFamily="34" charset="0"/>
                        </a:rPr>
                        <a:t>143%</a:t>
                      </a:r>
                    </a:p>
                  </a:txBody>
                  <a:tcPr marL="9525" marR="9525" marT="9525" marB="0" anchor="b"/>
                </a:tc>
                <a:tc>
                  <a:txBody>
                    <a:bodyPr/>
                    <a:lstStyle/>
                    <a:p>
                      <a:pPr algn="ctr" fontAlgn="b"/>
                      <a:r>
                        <a:rPr lang="es-ES" sz="1200" b="0" i="0" u="none" strike="noStrike">
                          <a:solidFill>
                            <a:srgbClr val="000000"/>
                          </a:solidFill>
                          <a:effectLst/>
                          <a:latin typeface="Calibri" panose="020F0502020204030204" pitchFamily="34" charset="0"/>
                        </a:rPr>
                        <a:t>126%</a:t>
                      </a:r>
                    </a:p>
                  </a:txBody>
                  <a:tcPr marL="9525" marR="9525" marT="9525" marB="0" anchor="b"/>
                </a:tc>
                <a:tc>
                  <a:txBody>
                    <a:bodyPr/>
                    <a:lstStyle/>
                    <a:p>
                      <a:pPr algn="ctr" fontAlgn="b"/>
                      <a:r>
                        <a:rPr lang="es-ES" sz="1200" b="0" i="0" u="none" strike="noStrike" dirty="0">
                          <a:solidFill>
                            <a:srgbClr val="000000"/>
                          </a:solidFill>
                          <a:effectLst/>
                          <a:latin typeface="Calibri" panose="020F0502020204030204" pitchFamily="34" charset="0"/>
                        </a:rPr>
                        <a:t>156%</a:t>
                      </a:r>
                    </a:p>
                  </a:txBody>
                  <a:tcPr marL="9525" marR="9525" marT="9525" marB="0" anchor="b"/>
                </a:tc>
              </a:tr>
            </a:tbl>
          </a:graphicData>
        </a:graphic>
      </p:graphicFrame>
      <p:sp>
        <p:nvSpPr>
          <p:cNvPr id="11" name="Rectángulo 10"/>
          <p:cNvSpPr/>
          <p:nvPr/>
        </p:nvSpPr>
        <p:spPr>
          <a:xfrm>
            <a:off x="187554" y="7620372"/>
            <a:ext cx="7042067" cy="646331"/>
          </a:xfrm>
          <a:prstGeom prst="rect">
            <a:avLst/>
          </a:prstGeom>
        </p:spPr>
        <p:txBody>
          <a:bodyPr wrap="square">
            <a:spAutoFit/>
          </a:bodyPr>
          <a:lstStyle/>
          <a:p>
            <a:pPr algn="just"/>
            <a:r>
              <a:rPr lang="es-CO" sz="1200" b="1" i="0" u="none" strike="noStrike" dirty="0" smtClean="0">
                <a:solidFill>
                  <a:srgbClr val="000000"/>
                </a:solidFill>
                <a:effectLst/>
                <a:latin typeface="Calibri" panose="020F0502020204030204" pitchFamily="34" charset="0"/>
              </a:rPr>
              <a:t>Diagnóstico.</a:t>
            </a:r>
            <a:r>
              <a:rPr lang="es-CO" sz="1200" dirty="0" smtClean="0"/>
              <a:t> </a:t>
            </a:r>
            <a:r>
              <a:rPr lang="es-CO" sz="1200" dirty="0"/>
              <a:t>A pesar de que el rendimiento del juzgado es superior a la media nacional (26%), este despacho está congestionado, pues tienen ingresos por encima de la media nacional (43%), con un inventario también superior (56%). </a:t>
            </a:r>
            <a:endParaRPr lang="es-ES" sz="1200" dirty="0"/>
          </a:p>
        </p:txBody>
      </p:sp>
      <p:graphicFrame>
        <p:nvGraphicFramePr>
          <p:cNvPr id="12" name="Tabla 11"/>
          <p:cNvGraphicFramePr>
            <a:graphicFrameLocks noGrp="1"/>
          </p:cNvGraphicFramePr>
          <p:nvPr>
            <p:extLst>
              <p:ext uri="{D42A27DB-BD31-4B8C-83A1-F6EECF244321}">
                <p14:modId xmlns:p14="http://schemas.microsoft.com/office/powerpoint/2010/main" val="3345439238"/>
              </p:ext>
            </p:extLst>
          </p:nvPr>
        </p:nvGraphicFramePr>
        <p:xfrm>
          <a:off x="258803" y="6165319"/>
          <a:ext cx="7042067" cy="1239572"/>
        </p:xfrm>
        <a:graphic>
          <a:graphicData uri="http://schemas.openxmlformats.org/drawingml/2006/table">
            <a:tbl>
              <a:tblPr>
                <a:tableStyleId>{5C22544A-7EE6-4342-B048-85BDC9FD1C3A}</a:tableStyleId>
              </a:tblPr>
              <a:tblGrid>
                <a:gridCol w="952600"/>
                <a:gridCol w="6089467"/>
              </a:tblGrid>
              <a:tr h="448651">
                <a:tc>
                  <a:txBody>
                    <a:bodyPr/>
                    <a:lstStyle/>
                    <a:p>
                      <a:pPr algn="l" fontAlgn="t"/>
                      <a:r>
                        <a:rPr lang="es-ES" sz="1200" u="none" strike="noStrike" dirty="0">
                          <a:effectLst/>
                        </a:rPr>
                        <a:t>Demanda</a:t>
                      </a:r>
                      <a:endParaRPr lang="es-ES" sz="1200" b="1" i="0" u="none" strike="noStrike" dirty="0">
                        <a:solidFill>
                          <a:srgbClr val="000000"/>
                        </a:solidFill>
                        <a:effectLst/>
                        <a:latin typeface="Calibri" panose="020F0502020204030204" pitchFamily="34" charset="0"/>
                      </a:endParaRPr>
                    </a:p>
                  </a:txBody>
                  <a:tcPr marL="6784" marR="6784" marT="6784" marB="0"/>
                </a:tc>
                <a:tc>
                  <a:txBody>
                    <a:bodyPr/>
                    <a:lstStyle/>
                    <a:p>
                      <a:pPr algn="l" fontAlgn="t"/>
                      <a:r>
                        <a:rPr lang="es-CO" sz="1200" b="0" i="0" u="none" strike="noStrike">
                          <a:solidFill>
                            <a:srgbClr val="000000"/>
                          </a:solidFill>
                          <a:effectLst/>
                          <a:latin typeface="Calibri" panose="020F0502020204030204" pitchFamily="34" charset="0"/>
                        </a:rPr>
                        <a:t>El ingreso fue de 926 procesos, de los cuales 217 procesos (23%) corresponden a acciones de tutela. La demanda se mantuvo igual. </a:t>
                      </a:r>
                    </a:p>
                  </a:txBody>
                  <a:tcPr marL="9525" marR="9525" marT="9525" marB="0"/>
                </a:tc>
              </a:tr>
              <a:tr h="415636">
                <a:tc>
                  <a:txBody>
                    <a:bodyPr/>
                    <a:lstStyle/>
                    <a:p>
                      <a:pPr algn="l" fontAlgn="t"/>
                      <a:r>
                        <a:rPr lang="es-ES" sz="1200" u="none" strike="noStrike">
                          <a:effectLst/>
                        </a:rPr>
                        <a:t>Oferta</a:t>
                      </a:r>
                      <a:endParaRPr lang="es-ES" sz="1200" b="1" i="0" u="none" strike="noStrike">
                        <a:solidFill>
                          <a:srgbClr val="000000"/>
                        </a:solidFill>
                        <a:effectLst/>
                        <a:latin typeface="Calibri" panose="020F0502020204030204" pitchFamily="34" charset="0"/>
                      </a:endParaRPr>
                    </a:p>
                  </a:txBody>
                  <a:tcPr marL="6784" marR="6784" marT="6784" marB="0"/>
                </a:tc>
                <a:tc>
                  <a:txBody>
                    <a:bodyPr/>
                    <a:lstStyle/>
                    <a:p>
                      <a:pPr algn="l" fontAlgn="t"/>
                      <a:r>
                        <a:rPr lang="es-CO" sz="1200" b="0" i="0" u="none" strike="noStrike">
                          <a:solidFill>
                            <a:srgbClr val="000000"/>
                          </a:solidFill>
                          <a:effectLst/>
                          <a:latin typeface="Calibri" panose="020F0502020204030204" pitchFamily="34" charset="0"/>
                        </a:rPr>
                        <a:t>Los egresos aumentaron 12%, pasando de 585 procesos a 653 procesos, incluyendo las acciones de tutela, con un índice de evacuación del 71%.</a:t>
                      </a:r>
                    </a:p>
                  </a:txBody>
                  <a:tcPr marL="9525" marR="9525" marT="9525" marB="0"/>
                </a:tc>
              </a:tr>
              <a:tr h="239489">
                <a:tc>
                  <a:txBody>
                    <a:bodyPr/>
                    <a:lstStyle/>
                    <a:p>
                      <a:pPr algn="l" fontAlgn="t"/>
                      <a:r>
                        <a:rPr lang="es-ES" sz="1200" u="none" strike="noStrike" dirty="0">
                          <a:effectLst/>
                        </a:rPr>
                        <a:t>Inventario</a:t>
                      </a:r>
                      <a:endParaRPr lang="es-ES" sz="1200" b="1" i="0" u="none" strike="noStrike" dirty="0">
                        <a:solidFill>
                          <a:srgbClr val="000000"/>
                        </a:solidFill>
                        <a:effectLst/>
                        <a:latin typeface="Calibri" panose="020F0502020204030204" pitchFamily="34" charset="0"/>
                      </a:endParaRPr>
                    </a:p>
                  </a:txBody>
                  <a:tcPr marL="6784" marR="6784" marT="6784" marB="0"/>
                </a:tc>
                <a:tc>
                  <a:txBody>
                    <a:bodyPr/>
                    <a:lstStyle/>
                    <a:p>
                      <a:pPr algn="l" fontAlgn="t"/>
                      <a:r>
                        <a:rPr lang="es-CO" sz="1200" b="0" i="0" u="none" strike="noStrike" dirty="0">
                          <a:solidFill>
                            <a:srgbClr val="000000"/>
                          </a:solidFill>
                          <a:effectLst/>
                          <a:latin typeface="Calibri" panose="020F0502020204030204" pitchFamily="34" charset="0"/>
                        </a:rPr>
                        <a:t>El inventario total aumentó 36%, pasando de 570 procesos a 773 procesos, lo cual refleja la tendencia a congestionarse.</a:t>
                      </a:r>
                    </a:p>
                  </a:txBody>
                  <a:tcPr marL="9525" marR="9525" marT="9525" marB="0"/>
                </a:tc>
              </a:tr>
            </a:tbl>
          </a:graphicData>
        </a:graphic>
      </p:graphicFrame>
      <p:pic>
        <p:nvPicPr>
          <p:cNvPr id="13" name="Picture 3" descr="Logo CSJ RGB_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851" y="10808"/>
            <a:ext cx="2585846" cy="8533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ítulo 1"/>
          <p:cNvSpPr>
            <a:spLocks noGrp="1"/>
          </p:cNvSpPr>
          <p:nvPr>
            <p:ph type="ctrTitle"/>
          </p:nvPr>
        </p:nvSpPr>
        <p:spPr>
          <a:xfrm>
            <a:off x="566976" y="518799"/>
            <a:ext cx="6425724" cy="443101"/>
          </a:xfrm>
        </p:spPr>
        <p:txBody>
          <a:bodyPr>
            <a:normAutofit/>
          </a:bodyPr>
          <a:lstStyle/>
          <a:p>
            <a:r>
              <a:rPr lang="es-CO" sz="1400" dirty="0"/>
              <a:t>Juzgados </a:t>
            </a:r>
            <a:r>
              <a:rPr lang="es-CO" sz="1400" dirty="0" smtClean="0"/>
              <a:t>de Pequeñas Causas Laborales</a:t>
            </a:r>
            <a:endParaRPr lang="es-ES" sz="1400" dirty="0"/>
          </a:p>
        </p:txBody>
      </p:sp>
      <p:graphicFrame>
        <p:nvGraphicFramePr>
          <p:cNvPr id="8" name="Gráfico 7"/>
          <p:cNvGraphicFramePr>
            <a:graphicFrameLocks/>
          </p:cNvGraphicFramePr>
          <p:nvPr>
            <p:extLst>
              <p:ext uri="{D42A27DB-BD31-4B8C-83A1-F6EECF244321}">
                <p14:modId xmlns:p14="http://schemas.microsoft.com/office/powerpoint/2010/main" val="2618878459"/>
              </p:ext>
            </p:extLst>
          </p:nvPr>
        </p:nvGraphicFramePr>
        <p:xfrm>
          <a:off x="276225" y="1352549"/>
          <a:ext cx="6953396" cy="3409951"/>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69593935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43115331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3" descr="Logo CSJ RGB_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851" y="10808"/>
            <a:ext cx="2585846" cy="8533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ítulo 1"/>
          <p:cNvSpPr>
            <a:spLocks noGrp="1"/>
          </p:cNvSpPr>
          <p:nvPr>
            <p:ph type="ctrTitle"/>
          </p:nvPr>
        </p:nvSpPr>
        <p:spPr>
          <a:xfrm>
            <a:off x="566976" y="518799"/>
            <a:ext cx="6425724" cy="443101"/>
          </a:xfrm>
        </p:spPr>
        <p:txBody>
          <a:bodyPr>
            <a:normAutofit fontScale="90000"/>
          </a:bodyPr>
          <a:lstStyle/>
          <a:p>
            <a:r>
              <a:rPr lang="es-CO" sz="1400" dirty="0" smtClean="0"/>
              <a:t>Consolidado Neiva 2017-2018</a:t>
            </a:r>
            <a:br>
              <a:rPr lang="es-CO" sz="1400" dirty="0" smtClean="0"/>
            </a:br>
            <a:r>
              <a:rPr lang="es-CO" sz="1400" dirty="0" smtClean="0"/>
              <a:t>vs. Promedio Nacional</a:t>
            </a:r>
            <a:endParaRPr lang="es-ES" sz="1400" dirty="0"/>
          </a:p>
        </p:txBody>
      </p:sp>
      <p:sp>
        <p:nvSpPr>
          <p:cNvPr id="3" name="2 Rectángulo"/>
          <p:cNvSpPr/>
          <p:nvPr/>
        </p:nvSpPr>
        <p:spPr>
          <a:xfrm>
            <a:off x="322644" y="6121678"/>
            <a:ext cx="6875598" cy="2492990"/>
          </a:xfrm>
          <a:prstGeom prst="rect">
            <a:avLst/>
          </a:prstGeom>
        </p:spPr>
        <p:txBody>
          <a:bodyPr wrap="square">
            <a:spAutoFit/>
          </a:bodyPr>
          <a:lstStyle/>
          <a:p>
            <a:pPr algn="just"/>
            <a:r>
              <a:rPr lang="es-CO" sz="1200" dirty="0"/>
              <a:t>El Distrito Judicial muestra una mejoría en relación con  el año 2017, pues mientras que en ese periodo casi todas las especialidades estuvieron por debajo del promedio nacional, en 2018 se invierte la tendencia y casi todas las especialidades mostraron egresos por encima del promedio nacional.</a:t>
            </a:r>
          </a:p>
          <a:p>
            <a:pPr algn="just"/>
            <a:endParaRPr lang="es-CO" sz="1200" dirty="0" smtClean="0"/>
          </a:p>
          <a:p>
            <a:pPr algn="just"/>
            <a:r>
              <a:rPr lang="es-CO" sz="1200" dirty="0" smtClean="0"/>
              <a:t>Se destacan por sus resultados, los Juzgados Penales de Ejecución de Penas y Medidas de Seguridad (270%); el Juzgado de Extinción de Dominio (205%); los Juzgados Laborales (172%); los Juzgados Municipales de Control de Garantías (163%); los Juzgados Administrativos (131%); la Sala Disciplinaria (131%); el Juzgado de Pequeñas Causas Laborales (126%); y los Juzgados Penales de Circuito de Neiva (117%).</a:t>
            </a:r>
          </a:p>
          <a:p>
            <a:pPr algn="just"/>
            <a:endParaRPr lang="es-CO" sz="1200" dirty="0"/>
          </a:p>
          <a:p>
            <a:pPr algn="just"/>
            <a:r>
              <a:rPr lang="es-CO" sz="1200" dirty="0" smtClean="0"/>
              <a:t>El menor rendimiento de la Sala Penal del Tribunal Superior se explica por la baja carga, pero su rendimiento efectivo fue del 99%, es decir, estuvo cerca de evacuar la misma cantidad de procesos que ingresaron.</a:t>
            </a:r>
          </a:p>
          <a:p>
            <a:pPr algn="just"/>
            <a:endParaRPr lang="es-CO" sz="1200" dirty="0"/>
          </a:p>
          <a:p>
            <a:pPr algn="just"/>
            <a:r>
              <a:rPr lang="es-CO" sz="1200" dirty="0" smtClean="0"/>
              <a:t>* Solo </a:t>
            </a:r>
            <a:r>
              <a:rPr lang="es-CO" sz="1200" dirty="0"/>
              <a:t>se tuvieron en cuenta los despachos judiciales que reportaron los 12 meses del año</a:t>
            </a:r>
            <a:r>
              <a:rPr lang="es-CO" sz="1200" dirty="0" smtClean="0"/>
              <a:t> </a:t>
            </a:r>
            <a:endParaRPr lang="es-ES" sz="1200" b="1" dirty="0"/>
          </a:p>
        </p:txBody>
      </p:sp>
      <p:graphicFrame>
        <p:nvGraphicFramePr>
          <p:cNvPr id="6" name="5 Gráfico"/>
          <p:cNvGraphicFramePr>
            <a:graphicFrameLocks/>
          </p:cNvGraphicFramePr>
          <p:nvPr>
            <p:extLst>
              <p:ext uri="{D42A27DB-BD31-4B8C-83A1-F6EECF244321}">
                <p14:modId xmlns:p14="http://schemas.microsoft.com/office/powerpoint/2010/main" val="3963201731"/>
              </p:ext>
            </p:extLst>
          </p:nvPr>
        </p:nvGraphicFramePr>
        <p:xfrm>
          <a:off x="329609" y="1254642"/>
          <a:ext cx="6859466" cy="461453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57620608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3" descr="Logo CSJ RGB_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851" y="10808"/>
            <a:ext cx="2585846" cy="8533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ítulo 1"/>
          <p:cNvSpPr>
            <a:spLocks noGrp="1"/>
          </p:cNvSpPr>
          <p:nvPr>
            <p:ph type="ctrTitle"/>
          </p:nvPr>
        </p:nvSpPr>
        <p:spPr>
          <a:xfrm>
            <a:off x="566976" y="518799"/>
            <a:ext cx="6425724" cy="443101"/>
          </a:xfrm>
        </p:spPr>
        <p:txBody>
          <a:bodyPr>
            <a:normAutofit/>
          </a:bodyPr>
          <a:lstStyle/>
          <a:p>
            <a:r>
              <a:rPr lang="es-CO" sz="1400" dirty="0" smtClean="0"/>
              <a:t>Cancelación de audiencias en el Sistema Penal</a:t>
            </a:r>
            <a:endParaRPr lang="es-ES" sz="1400" dirty="0"/>
          </a:p>
        </p:txBody>
      </p:sp>
      <p:sp>
        <p:nvSpPr>
          <p:cNvPr id="3" name="2 Rectángulo"/>
          <p:cNvSpPr/>
          <p:nvPr/>
        </p:nvSpPr>
        <p:spPr>
          <a:xfrm>
            <a:off x="322644" y="6313072"/>
            <a:ext cx="6875598" cy="2308324"/>
          </a:xfrm>
          <a:prstGeom prst="rect">
            <a:avLst/>
          </a:prstGeom>
        </p:spPr>
        <p:txBody>
          <a:bodyPr wrap="square">
            <a:spAutoFit/>
          </a:bodyPr>
          <a:lstStyle/>
          <a:p>
            <a:pPr algn="just"/>
            <a:r>
              <a:rPr lang="es-ES" sz="1200" dirty="0"/>
              <a:t>El actor del sistema responsable de la cancelación de la mayoría de las audiencias programadas, fue la Defensoría del Pueblo, para un total de 1566 audiencias, que equivalen al 36%; seguido de la Fiscalía General, que canceló 901 audiencias, equivalente al 21% y de los Jueces, que cancelaron 760 audiencias, es decir, un poco más del 17% del total.</a:t>
            </a:r>
          </a:p>
          <a:p>
            <a:pPr algn="just"/>
            <a:r>
              <a:rPr lang="es-ES" sz="1200" dirty="0"/>
              <a:t> </a:t>
            </a:r>
          </a:p>
          <a:p>
            <a:pPr algn="just"/>
            <a:r>
              <a:rPr lang="es-ES" sz="1200" dirty="0"/>
              <a:t>Tomando únicamente las cifras que corresponden al sistema penal acusatorio, sin incluir al sistema de responsabilidad penal de adolescentes, durante 2018 se cancelaron 3842 audiencias, principalmente por causa de la Defensoría Pública, con 39%, seguida de la Fiscalía, con 19% y los Jueces, con 18</a:t>
            </a:r>
            <a:r>
              <a:rPr lang="es-ES" sz="1200" dirty="0" smtClean="0"/>
              <a:t>%.</a:t>
            </a:r>
          </a:p>
          <a:p>
            <a:pPr algn="just"/>
            <a:endParaRPr lang="es-CO" sz="1200" dirty="0"/>
          </a:p>
          <a:p>
            <a:pPr algn="just"/>
            <a:r>
              <a:rPr lang="es-ES" sz="1200" dirty="0" smtClean="0"/>
              <a:t>En </a:t>
            </a:r>
            <a:r>
              <a:rPr lang="es-ES" sz="1200" dirty="0"/>
              <a:t>el sistema de responsabilidad penal de adolescentes, las cifras se invierten, siendo la Fiscalía la principal responsable de la cancelación de las audiencias, en un 36%, mientras que los jueces aplazan el 15% y debido a la Defensoría se aplazan el 10% de las audiencias</a:t>
            </a:r>
            <a:r>
              <a:rPr lang="es-ES" sz="1200" dirty="0" smtClean="0"/>
              <a:t>.</a:t>
            </a:r>
            <a:endParaRPr lang="es-ES" sz="1200" dirty="0"/>
          </a:p>
        </p:txBody>
      </p:sp>
      <p:graphicFrame>
        <p:nvGraphicFramePr>
          <p:cNvPr id="7" name="6 Gráfico"/>
          <p:cNvGraphicFramePr/>
          <p:nvPr>
            <p:extLst>
              <p:ext uri="{D42A27DB-BD31-4B8C-83A1-F6EECF244321}">
                <p14:modId xmlns:p14="http://schemas.microsoft.com/office/powerpoint/2010/main" val="4287509264"/>
              </p:ext>
            </p:extLst>
          </p:nvPr>
        </p:nvGraphicFramePr>
        <p:xfrm>
          <a:off x="948345" y="1250569"/>
          <a:ext cx="5624195" cy="483743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4995195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566976" y="518800"/>
            <a:ext cx="6425724" cy="383836"/>
          </a:xfrm>
        </p:spPr>
        <p:txBody>
          <a:bodyPr>
            <a:normAutofit/>
          </a:bodyPr>
          <a:lstStyle/>
          <a:p>
            <a:r>
              <a:rPr lang="es-CO" sz="1400" dirty="0" smtClean="0"/>
              <a:t>Sala Disciplinaria Seccional</a:t>
            </a:r>
            <a:endParaRPr lang="es-ES" sz="1400" dirty="0"/>
          </a:p>
        </p:txBody>
      </p:sp>
      <p:graphicFrame>
        <p:nvGraphicFramePr>
          <p:cNvPr id="4" name="2 Gráfico"/>
          <p:cNvGraphicFramePr>
            <a:graphicFrameLocks/>
          </p:cNvGraphicFramePr>
          <p:nvPr>
            <p:extLst>
              <p:ext uri="{D42A27DB-BD31-4B8C-83A1-F6EECF244321}">
                <p14:modId xmlns:p14="http://schemas.microsoft.com/office/powerpoint/2010/main" val="3037118124"/>
              </p:ext>
            </p:extLst>
          </p:nvPr>
        </p:nvGraphicFramePr>
        <p:xfrm>
          <a:off x="368136" y="1033556"/>
          <a:ext cx="6835280" cy="4227214"/>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6" name="Tabla 5"/>
          <p:cNvGraphicFramePr>
            <a:graphicFrameLocks noGrp="1"/>
          </p:cNvGraphicFramePr>
          <p:nvPr>
            <p:extLst>
              <p:ext uri="{D42A27DB-BD31-4B8C-83A1-F6EECF244321}">
                <p14:modId xmlns:p14="http://schemas.microsoft.com/office/powerpoint/2010/main" val="3035718365"/>
              </p:ext>
            </p:extLst>
          </p:nvPr>
        </p:nvGraphicFramePr>
        <p:xfrm>
          <a:off x="213755" y="5220669"/>
          <a:ext cx="7042068" cy="1040027"/>
        </p:xfrm>
        <a:graphic>
          <a:graphicData uri="http://schemas.openxmlformats.org/drawingml/2006/table">
            <a:tbl>
              <a:tblPr>
                <a:tableStyleId>{5C22544A-7EE6-4342-B048-85BDC9FD1C3A}</a:tableStyleId>
              </a:tblPr>
              <a:tblGrid>
                <a:gridCol w="3111336"/>
                <a:gridCol w="1413164"/>
                <a:gridCol w="1294232"/>
                <a:gridCol w="1223336"/>
              </a:tblGrid>
              <a:tr h="152400">
                <a:tc>
                  <a:txBody>
                    <a:bodyPr/>
                    <a:lstStyle/>
                    <a:p>
                      <a:pPr algn="l" fontAlgn="t"/>
                      <a:endParaRPr lang="es-ES" sz="1200" b="0" i="0" u="none" strike="noStrike" dirty="0">
                        <a:solidFill>
                          <a:srgbClr val="000000"/>
                        </a:solidFill>
                        <a:effectLst/>
                        <a:latin typeface="Calibri" panose="020F0502020204030204" pitchFamily="34" charset="0"/>
                      </a:endParaRPr>
                    </a:p>
                  </a:txBody>
                  <a:tcPr marL="9525" marR="9525" marT="9525" marB="0">
                    <a:solidFill>
                      <a:schemeClr val="bg1"/>
                    </a:solidFill>
                  </a:tcPr>
                </a:tc>
                <a:tc rowSpan="2">
                  <a:txBody>
                    <a:bodyPr/>
                    <a:lstStyle/>
                    <a:p>
                      <a:pPr algn="ctr" fontAlgn="ctr"/>
                      <a:r>
                        <a:rPr lang="es-ES" sz="1200" u="none" strike="noStrike" dirty="0">
                          <a:effectLst/>
                        </a:rPr>
                        <a:t>INGRESO EFECTIVO</a:t>
                      </a:r>
                      <a:endParaRPr lang="es-ES" sz="1200" b="1" i="0" u="none" strike="noStrike" dirty="0">
                        <a:solidFill>
                          <a:srgbClr val="000000"/>
                        </a:solidFill>
                        <a:effectLst/>
                        <a:latin typeface="Calibri" panose="020F0502020204030204" pitchFamily="34" charset="0"/>
                      </a:endParaRPr>
                    </a:p>
                  </a:txBody>
                  <a:tcPr marL="9525" marR="9525" marT="9525" marB="0" anchor="ctr"/>
                </a:tc>
                <a:tc rowSpan="2">
                  <a:txBody>
                    <a:bodyPr/>
                    <a:lstStyle/>
                    <a:p>
                      <a:pPr algn="ctr" fontAlgn="ctr"/>
                      <a:r>
                        <a:rPr lang="es-ES" sz="1200" u="none" strike="noStrike" dirty="0">
                          <a:effectLst/>
                        </a:rPr>
                        <a:t>EGRESO EFECTIVO</a:t>
                      </a:r>
                      <a:endParaRPr lang="es-ES" sz="1200" b="1" i="0" u="none" strike="noStrike" dirty="0">
                        <a:solidFill>
                          <a:srgbClr val="000000"/>
                        </a:solidFill>
                        <a:effectLst/>
                        <a:latin typeface="Calibri" panose="020F0502020204030204" pitchFamily="34" charset="0"/>
                      </a:endParaRPr>
                    </a:p>
                  </a:txBody>
                  <a:tcPr marL="9525" marR="9525" marT="9525" marB="0" anchor="ctr"/>
                </a:tc>
                <a:tc rowSpan="2">
                  <a:txBody>
                    <a:bodyPr/>
                    <a:lstStyle/>
                    <a:p>
                      <a:pPr algn="ctr" fontAlgn="ctr"/>
                      <a:r>
                        <a:rPr lang="es-ES" sz="1200" u="none" strike="noStrike">
                          <a:effectLst/>
                        </a:rPr>
                        <a:t>INVENTARIO FINAL</a:t>
                      </a:r>
                      <a:endParaRPr lang="es-ES" sz="1200" b="1" i="0" u="none" strike="noStrike">
                        <a:solidFill>
                          <a:srgbClr val="000000"/>
                        </a:solidFill>
                        <a:effectLst/>
                        <a:latin typeface="Calibri" panose="020F0502020204030204" pitchFamily="34" charset="0"/>
                      </a:endParaRPr>
                    </a:p>
                  </a:txBody>
                  <a:tcPr marL="9525" marR="9525" marT="9525" marB="0" anchor="ctr"/>
                </a:tc>
              </a:tr>
              <a:tr h="152400">
                <a:tc>
                  <a:txBody>
                    <a:bodyPr/>
                    <a:lstStyle/>
                    <a:p>
                      <a:pPr algn="l" fontAlgn="t"/>
                      <a:endParaRPr lang="es-ES" sz="1200" b="0" i="0" u="none" strike="noStrike" dirty="0">
                        <a:solidFill>
                          <a:srgbClr val="000000"/>
                        </a:solidFill>
                        <a:effectLst/>
                        <a:latin typeface="Calibri" panose="020F0502020204030204" pitchFamily="34" charset="0"/>
                      </a:endParaRPr>
                    </a:p>
                  </a:txBody>
                  <a:tcPr marL="9525" marR="9525" marT="9525" marB="0">
                    <a:solidFill>
                      <a:schemeClr val="bg1"/>
                    </a:solidFill>
                  </a:tcPr>
                </a:tc>
                <a:tc vMerge="1">
                  <a:txBody>
                    <a:bodyPr/>
                    <a:lstStyle/>
                    <a:p>
                      <a:endParaRPr lang="es-ES"/>
                    </a:p>
                  </a:txBody>
                  <a:tcPr/>
                </a:tc>
                <a:tc vMerge="1">
                  <a:txBody>
                    <a:bodyPr/>
                    <a:lstStyle/>
                    <a:p>
                      <a:endParaRPr lang="es-ES"/>
                    </a:p>
                  </a:txBody>
                  <a:tcPr/>
                </a:tc>
                <a:tc vMerge="1">
                  <a:txBody>
                    <a:bodyPr/>
                    <a:lstStyle/>
                    <a:p>
                      <a:endParaRPr lang="es-ES"/>
                    </a:p>
                  </a:txBody>
                  <a:tcPr/>
                </a:tc>
              </a:tr>
              <a:tr h="152400">
                <a:tc>
                  <a:txBody>
                    <a:bodyPr/>
                    <a:lstStyle/>
                    <a:p>
                      <a:pPr algn="l" fontAlgn="ctr"/>
                      <a:r>
                        <a:rPr lang="es-ES" sz="1200" u="none" strike="noStrike" dirty="0">
                          <a:effectLst/>
                        </a:rPr>
                        <a:t>Distrito Judicial del Huila</a:t>
                      </a:r>
                      <a:endParaRPr lang="es-ES" sz="12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s-ES" sz="1200" u="none" strike="noStrike">
                          <a:effectLst/>
                        </a:rPr>
                        <a:t>461</a:t>
                      </a:r>
                      <a:endParaRPr lang="es-ES" sz="12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s-ES" sz="1200" u="none" strike="noStrike">
                          <a:effectLst/>
                        </a:rPr>
                        <a:t>399</a:t>
                      </a:r>
                      <a:endParaRPr lang="es-ES" sz="12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s-ES" sz="1200" u="none" strike="noStrike">
                          <a:effectLst/>
                        </a:rPr>
                        <a:t>627</a:t>
                      </a:r>
                      <a:endParaRPr lang="es-ES" sz="1200" b="0" i="0" u="none" strike="noStrike">
                        <a:solidFill>
                          <a:srgbClr val="000000"/>
                        </a:solidFill>
                        <a:effectLst/>
                        <a:latin typeface="Calibri" panose="020F0502020204030204" pitchFamily="34" charset="0"/>
                      </a:endParaRPr>
                    </a:p>
                  </a:txBody>
                  <a:tcPr marL="9525" marR="9525" marT="9525" marB="0" anchor="ctr"/>
                </a:tc>
              </a:tr>
              <a:tr h="270407">
                <a:tc>
                  <a:txBody>
                    <a:bodyPr/>
                    <a:lstStyle/>
                    <a:p>
                      <a:pPr algn="l" fontAlgn="ctr"/>
                      <a:r>
                        <a:rPr lang="es-CO" sz="1200" u="none" strike="noStrike" dirty="0">
                          <a:effectLst/>
                        </a:rPr>
                        <a:t>Promedio Nacional SIN Cundinamarca y Antioquia</a:t>
                      </a:r>
                      <a:endParaRPr lang="es-CO" sz="12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b"/>
                      <a:r>
                        <a:rPr lang="es-ES" sz="1200" u="none" strike="noStrike">
                          <a:effectLst/>
                        </a:rPr>
                        <a:t>389</a:t>
                      </a:r>
                      <a:endParaRPr lang="es-ES" sz="12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s-ES" sz="1200" u="none" strike="noStrike">
                          <a:effectLst/>
                        </a:rPr>
                        <a:t>305</a:t>
                      </a:r>
                      <a:endParaRPr lang="es-ES" sz="12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s-ES" sz="1200" u="none" strike="noStrike">
                          <a:effectLst/>
                        </a:rPr>
                        <a:t>606</a:t>
                      </a:r>
                      <a:endParaRPr lang="es-ES" sz="1200" b="0" i="0" u="none" strike="noStrike">
                        <a:solidFill>
                          <a:srgbClr val="000000"/>
                        </a:solidFill>
                        <a:effectLst/>
                        <a:latin typeface="Calibri" panose="020F0502020204030204" pitchFamily="34" charset="0"/>
                      </a:endParaRPr>
                    </a:p>
                  </a:txBody>
                  <a:tcPr marL="9525" marR="9525" marT="9525" marB="0" anchor="b"/>
                </a:tc>
              </a:tr>
              <a:tr h="152400">
                <a:tc>
                  <a:txBody>
                    <a:bodyPr/>
                    <a:lstStyle/>
                    <a:p>
                      <a:pPr algn="ctr" fontAlgn="b"/>
                      <a:endParaRPr lang="es-ES" sz="12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s-ES" sz="1200" u="none" strike="noStrike" dirty="0">
                          <a:effectLst/>
                        </a:rPr>
                        <a:t>119%</a:t>
                      </a:r>
                      <a:endParaRPr lang="es-ES" sz="12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s-ES" sz="1200" u="none" strike="noStrike" dirty="0">
                          <a:effectLst/>
                        </a:rPr>
                        <a:t>131%</a:t>
                      </a:r>
                      <a:endParaRPr lang="es-ES" sz="12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s-ES" sz="1200" u="none" strike="noStrike" dirty="0">
                          <a:effectLst/>
                        </a:rPr>
                        <a:t>103%</a:t>
                      </a:r>
                      <a:endParaRPr lang="es-ES" sz="1200" b="0" i="0" u="none" strike="noStrike" dirty="0">
                        <a:solidFill>
                          <a:srgbClr val="000000"/>
                        </a:solidFill>
                        <a:effectLst/>
                        <a:latin typeface="Calibri" panose="020F0502020204030204" pitchFamily="34" charset="0"/>
                      </a:endParaRPr>
                    </a:p>
                  </a:txBody>
                  <a:tcPr marL="9525" marR="9525" marT="9525" marB="0" anchor="b"/>
                </a:tc>
              </a:tr>
            </a:tbl>
          </a:graphicData>
        </a:graphic>
      </p:graphicFrame>
      <p:sp>
        <p:nvSpPr>
          <p:cNvPr id="11" name="Rectángulo 10"/>
          <p:cNvSpPr/>
          <p:nvPr/>
        </p:nvSpPr>
        <p:spPr>
          <a:xfrm>
            <a:off x="213756" y="8058776"/>
            <a:ext cx="7042067" cy="1200329"/>
          </a:xfrm>
          <a:prstGeom prst="rect">
            <a:avLst/>
          </a:prstGeom>
        </p:spPr>
        <p:txBody>
          <a:bodyPr wrap="square">
            <a:spAutoFit/>
          </a:bodyPr>
          <a:lstStyle/>
          <a:p>
            <a:pPr algn="just"/>
            <a:r>
              <a:rPr lang="es-CO" sz="1200" b="1" i="0" u="none" strike="noStrike" dirty="0" smtClean="0">
                <a:solidFill>
                  <a:srgbClr val="000000"/>
                </a:solidFill>
                <a:effectLst/>
                <a:latin typeface="Calibri" panose="020F0502020204030204" pitchFamily="34" charset="0"/>
              </a:rPr>
              <a:t>Diagnóstico.</a:t>
            </a:r>
            <a:r>
              <a:rPr lang="es-CO" sz="1200" dirty="0" smtClean="0"/>
              <a:t> </a:t>
            </a:r>
            <a:r>
              <a:rPr lang="es-CO" sz="1200" b="0" i="0" u="none" strike="noStrike" dirty="0" smtClean="0">
                <a:solidFill>
                  <a:srgbClr val="000000"/>
                </a:solidFill>
                <a:effectLst/>
                <a:latin typeface="Calibri" panose="020F0502020204030204" pitchFamily="34" charset="0"/>
              </a:rPr>
              <a:t>El ingreso del Distrito Judicial es superior en 52% al promedio nacional. De igual manera, se destaca el rendimiento, que supera en 70% al promedio del país. Existe una alta congestión en esta jurisdicción, siendo insuficiente el personal de apoyo, por lo que se requiere crear un cargo de nivel profesional en cada despacho</a:t>
            </a:r>
            <a:r>
              <a:rPr lang="es-CO" sz="1200" u="none" strike="noStrike" dirty="0" smtClean="0">
                <a:effectLst/>
              </a:rPr>
              <a:t>, situación que tiene a agravarse con la expedición de la Ley 1952 de 2019, que asigna a las Salas Jurisdiccionales Disciplinarias, competencia para investigar a los empleados judiciales</a:t>
            </a:r>
            <a:endParaRPr lang="es-CO" sz="1200" dirty="0">
              <a:solidFill>
                <a:srgbClr val="000000"/>
              </a:solidFill>
              <a:latin typeface="Calibri" panose="020F0502020204030204" pitchFamily="34" charset="0"/>
            </a:endParaRPr>
          </a:p>
          <a:p>
            <a:endParaRPr lang="es-ES" sz="1200" dirty="0"/>
          </a:p>
        </p:txBody>
      </p:sp>
      <p:graphicFrame>
        <p:nvGraphicFramePr>
          <p:cNvPr id="12" name="Tabla 11"/>
          <p:cNvGraphicFramePr>
            <a:graphicFrameLocks noGrp="1"/>
          </p:cNvGraphicFramePr>
          <p:nvPr>
            <p:extLst>
              <p:ext uri="{D42A27DB-BD31-4B8C-83A1-F6EECF244321}">
                <p14:modId xmlns:p14="http://schemas.microsoft.com/office/powerpoint/2010/main" val="1865339993"/>
              </p:ext>
            </p:extLst>
          </p:nvPr>
        </p:nvGraphicFramePr>
        <p:xfrm>
          <a:off x="213756" y="6367787"/>
          <a:ext cx="7042067" cy="1671808"/>
        </p:xfrm>
        <a:graphic>
          <a:graphicData uri="http://schemas.openxmlformats.org/drawingml/2006/table">
            <a:tbl>
              <a:tblPr>
                <a:tableStyleId>{5C22544A-7EE6-4342-B048-85BDC9FD1C3A}</a:tableStyleId>
              </a:tblPr>
              <a:tblGrid>
                <a:gridCol w="952600"/>
                <a:gridCol w="6089467"/>
              </a:tblGrid>
              <a:tr h="817395">
                <a:tc>
                  <a:txBody>
                    <a:bodyPr/>
                    <a:lstStyle/>
                    <a:p>
                      <a:pPr algn="l" fontAlgn="t"/>
                      <a:r>
                        <a:rPr lang="es-ES" sz="1200" u="none" strike="noStrike" dirty="0">
                          <a:effectLst/>
                        </a:rPr>
                        <a:t>Demanda</a:t>
                      </a:r>
                      <a:endParaRPr lang="es-ES" sz="1200" b="1" i="0" u="none" strike="noStrike" dirty="0">
                        <a:solidFill>
                          <a:srgbClr val="000000"/>
                        </a:solidFill>
                        <a:effectLst/>
                        <a:latin typeface="Calibri" panose="020F0502020204030204" pitchFamily="34" charset="0"/>
                      </a:endParaRPr>
                    </a:p>
                  </a:txBody>
                  <a:tcPr marL="6784" marR="6784" marT="6784" marB="0"/>
                </a:tc>
                <a:tc>
                  <a:txBody>
                    <a:bodyPr/>
                    <a:lstStyle/>
                    <a:p>
                      <a:pPr algn="l" fontAlgn="t"/>
                      <a:r>
                        <a:rPr lang="es-CO" sz="1200" u="none" strike="noStrike" dirty="0">
                          <a:effectLst/>
                        </a:rPr>
                        <a:t>El ingreso promedio por despacho es de 461 procesos. </a:t>
                      </a:r>
                      <a:endParaRPr lang="es-CO" sz="1200" u="none" strike="noStrike" dirty="0" smtClean="0">
                        <a:effectLst/>
                      </a:endParaRPr>
                    </a:p>
                    <a:p>
                      <a:pPr algn="just" fontAlgn="t"/>
                      <a:r>
                        <a:rPr lang="es-CO" sz="1200" u="none" strike="noStrike" dirty="0" smtClean="0">
                          <a:effectLst/>
                        </a:rPr>
                        <a:t>La </a:t>
                      </a:r>
                      <a:r>
                        <a:rPr lang="es-CO" sz="1200" u="none" strike="noStrike" dirty="0">
                          <a:effectLst/>
                        </a:rPr>
                        <a:t>demanda agregada aumentó </a:t>
                      </a:r>
                      <a:r>
                        <a:rPr lang="es-CO" sz="1200" u="none" strike="noStrike" dirty="0" smtClean="0">
                          <a:effectLst/>
                        </a:rPr>
                        <a:t>19%. </a:t>
                      </a:r>
                      <a:r>
                        <a:rPr lang="es-CO" sz="1200" u="none" strike="noStrike" dirty="0">
                          <a:effectLst/>
                        </a:rPr>
                        <a:t>Tomando en cuenta solo los ingresos de la especialidad, el </a:t>
                      </a:r>
                      <a:r>
                        <a:rPr lang="es-CO" sz="1200" u="none" strike="noStrike" dirty="0" smtClean="0">
                          <a:effectLst/>
                        </a:rPr>
                        <a:t>aumentó </a:t>
                      </a:r>
                      <a:r>
                        <a:rPr lang="es-CO" sz="1200" u="none" strike="noStrike" dirty="0">
                          <a:effectLst/>
                        </a:rPr>
                        <a:t>real fue del 33%, pues actualmente esta jurisdicción excepcionalmente recibe acciones de tutela, por la reforma que trae el A. L. No. 2 de 2015. </a:t>
                      </a:r>
                      <a:endParaRPr lang="es-CO" sz="1200" b="0" i="0" u="none" strike="noStrike" dirty="0">
                        <a:solidFill>
                          <a:srgbClr val="000000"/>
                        </a:solidFill>
                        <a:effectLst/>
                        <a:latin typeface="Calibri" panose="020F0502020204030204" pitchFamily="34" charset="0"/>
                      </a:endParaRPr>
                    </a:p>
                  </a:txBody>
                  <a:tcPr marL="6784" marR="6784" marT="6784" marB="0"/>
                </a:tc>
              </a:tr>
              <a:tr h="614924">
                <a:tc>
                  <a:txBody>
                    <a:bodyPr/>
                    <a:lstStyle/>
                    <a:p>
                      <a:pPr algn="l" fontAlgn="t"/>
                      <a:r>
                        <a:rPr lang="es-ES" sz="1200" u="none" strike="noStrike">
                          <a:effectLst/>
                        </a:rPr>
                        <a:t>Oferta</a:t>
                      </a:r>
                      <a:endParaRPr lang="es-ES" sz="1200" b="1" i="0" u="none" strike="noStrike">
                        <a:solidFill>
                          <a:srgbClr val="000000"/>
                        </a:solidFill>
                        <a:effectLst/>
                        <a:latin typeface="Calibri" panose="020F0502020204030204" pitchFamily="34" charset="0"/>
                      </a:endParaRPr>
                    </a:p>
                  </a:txBody>
                  <a:tcPr marL="6784" marR="6784" marT="6784" marB="0"/>
                </a:tc>
                <a:tc>
                  <a:txBody>
                    <a:bodyPr/>
                    <a:lstStyle/>
                    <a:p>
                      <a:pPr algn="l" fontAlgn="t"/>
                      <a:r>
                        <a:rPr lang="es-CO" sz="1200" u="none" strike="noStrike" dirty="0">
                          <a:effectLst/>
                        </a:rPr>
                        <a:t>Los egresos aumentaron 18%, pasando de 339 procesos en </a:t>
                      </a:r>
                      <a:r>
                        <a:rPr lang="es-CO" sz="1200" u="none" strike="noStrike" dirty="0" smtClean="0">
                          <a:effectLst/>
                        </a:rPr>
                        <a:t>2017 </a:t>
                      </a:r>
                      <a:r>
                        <a:rPr lang="es-CO" sz="1200" u="none" strike="noStrike" dirty="0">
                          <a:effectLst/>
                        </a:rPr>
                        <a:t>a 399 procesos en 2018. </a:t>
                      </a:r>
                      <a:endParaRPr lang="es-CO" sz="1200" u="none" strike="noStrike" dirty="0" smtClean="0">
                        <a:effectLst/>
                      </a:endParaRPr>
                    </a:p>
                    <a:p>
                      <a:pPr algn="just" fontAlgn="t"/>
                      <a:r>
                        <a:rPr lang="es-CO" sz="1200" u="none" strike="noStrike" dirty="0" smtClean="0">
                          <a:effectLst/>
                        </a:rPr>
                        <a:t>En </a:t>
                      </a:r>
                      <a:r>
                        <a:rPr lang="es-CO" sz="1200" u="none" strike="noStrike" dirty="0">
                          <a:effectLst/>
                        </a:rPr>
                        <a:t>la especialidad el aumento de los egresos fue del 26</a:t>
                      </a:r>
                      <a:r>
                        <a:rPr lang="es-CO" sz="1200" u="none" strike="noStrike" dirty="0" smtClean="0">
                          <a:effectLst/>
                        </a:rPr>
                        <a:t>%. </a:t>
                      </a:r>
                    </a:p>
                    <a:p>
                      <a:pPr algn="l" fontAlgn="t"/>
                      <a:r>
                        <a:rPr lang="es-CO" sz="1200" u="none" strike="noStrike" dirty="0" smtClean="0">
                          <a:effectLst/>
                        </a:rPr>
                        <a:t>El índice </a:t>
                      </a:r>
                      <a:r>
                        <a:rPr lang="es-CO" sz="1200" u="none" strike="noStrike" dirty="0">
                          <a:effectLst/>
                        </a:rPr>
                        <a:t>de evacuación </a:t>
                      </a:r>
                      <a:r>
                        <a:rPr lang="es-CO" sz="1200" u="none" strike="noStrike" dirty="0" smtClean="0">
                          <a:effectLst/>
                        </a:rPr>
                        <a:t>fue del </a:t>
                      </a:r>
                      <a:r>
                        <a:rPr lang="es-CO" sz="1200" u="none" strike="noStrike" dirty="0">
                          <a:effectLst/>
                        </a:rPr>
                        <a:t>87%. </a:t>
                      </a:r>
                      <a:endParaRPr lang="es-CO" sz="1200" b="0" i="0" u="none" strike="noStrike" dirty="0">
                        <a:solidFill>
                          <a:srgbClr val="000000"/>
                        </a:solidFill>
                        <a:effectLst/>
                        <a:latin typeface="Calibri" panose="020F0502020204030204" pitchFamily="34" charset="0"/>
                      </a:endParaRPr>
                    </a:p>
                  </a:txBody>
                  <a:tcPr marL="6784" marR="6784" marT="6784" marB="0"/>
                </a:tc>
              </a:tr>
              <a:tr h="239489">
                <a:tc>
                  <a:txBody>
                    <a:bodyPr/>
                    <a:lstStyle/>
                    <a:p>
                      <a:pPr algn="l" fontAlgn="t"/>
                      <a:r>
                        <a:rPr lang="es-ES" sz="1200" u="none" strike="noStrike" dirty="0">
                          <a:effectLst/>
                        </a:rPr>
                        <a:t>Inventario</a:t>
                      </a:r>
                      <a:endParaRPr lang="es-ES" sz="1200" b="1" i="0" u="none" strike="noStrike" dirty="0">
                        <a:solidFill>
                          <a:srgbClr val="000000"/>
                        </a:solidFill>
                        <a:effectLst/>
                        <a:latin typeface="Calibri" panose="020F0502020204030204" pitchFamily="34" charset="0"/>
                      </a:endParaRPr>
                    </a:p>
                  </a:txBody>
                  <a:tcPr marL="6784" marR="6784" marT="6784" marB="0"/>
                </a:tc>
                <a:tc>
                  <a:txBody>
                    <a:bodyPr/>
                    <a:lstStyle/>
                    <a:p>
                      <a:pPr algn="just" fontAlgn="t"/>
                      <a:r>
                        <a:rPr lang="es-CO" sz="1200" u="none" strike="noStrike" dirty="0">
                          <a:effectLst/>
                        </a:rPr>
                        <a:t>El inventario total aumentó 7%, lo cual se debe al crecimiento de la </a:t>
                      </a:r>
                      <a:r>
                        <a:rPr lang="es-CO" sz="1200" u="none" strike="noStrike" dirty="0" smtClean="0">
                          <a:effectLst/>
                        </a:rPr>
                        <a:t>demanda.</a:t>
                      </a:r>
                      <a:endParaRPr lang="es-CO" sz="1200" b="0" i="0" u="none" strike="noStrike" dirty="0">
                        <a:solidFill>
                          <a:srgbClr val="000000"/>
                        </a:solidFill>
                        <a:effectLst/>
                        <a:latin typeface="Calibri" panose="020F0502020204030204" pitchFamily="34" charset="0"/>
                      </a:endParaRPr>
                    </a:p>
                  </a:txBody>
                  <a:tcPr marL="6784" marR="6784" marT="6784" marB="0"/>
                </a:tc>
              </a:tr>
            </a:tbl>
          </a:graphicData>
        </a:graphic>
      </p:graphicFrame>
      <p:pic>
        <p:nvPicPr>
          <p:cNvPr id="13" name="Picture 3" descr="Logo CSJ RGB_0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851" y="10808"/>
            <a:ext cx="2585846" cy="8533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5887647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566976" y="518800"/>
            <a:ext cx="6425724" cy="383836"/>
          </a:xfrm>
        </p:spPr>
        <p:txBody>
          <a:bodyPr>
            <a:normAutofit/>
          </a:bodyPr>
          <a:lstStyle/>
          <a:p>
            <a:r>
              <a:rPr lang="es-CO" sz="1400" dirty="0" smtClean="0"/>
              <a:t>Tribunal Administrativo</a:t>
            </a:r>
            <a:endParaRPr lang="es-ES" sz="1400" dirty="0"/>
          </a:p>
        </p:txBody>
      </p:sp>
      <p:graphicFrame>
        <p:nvGraphicFramePr>
          <p:cNvPr id="6" name="Tabla 5"/>
          <p:cNvGraphicFramePr>
            <a:graphicFrameLocks noGrp="1"/>
          </p:cNvGraphicFramePr>
          <p:nvPr>
            <p:extLst>
              <p:ext uri="{D42A27DB-BD31-4B8C-83A1-F6EECF244321}">
                <p14:modId xmlns:p14="http://schemas.microsoft.com/office/powerpoint/2010/main" val="471923023"/>
              </p:ext>
            </p:extLst>
          </p:nvPr>
        </p:nvGraphicFramePr>
        <p:xfrm>
          <a:off x="213755" y="5220669"/>
          <a:ext cx="7042068" cy="1040027"/>
        </p:xfrm>
        <a:graphic>
          <a:graphicData uri="http://schemas.openxmlformats.org/drawingml/2006/table">
            <a:tbl>
              <a:tblPr>
                <a:tableStyleId>{5C22544A-7EE6-4342-B048-85BDC9FD1C3A}</a:tableStyleId>
              </a:tblPr>
              <a:tblGrid>
                <a:gridCol w="3111336"/>
                <a:gridCol w="1413164"/>
                <a:gridCol w="1294232"/>
                <a:gridCol w="1223336"/>
              </a:tblGrid>
              <a:tr h="152400">
                <a:tc>
                  <a:txBody>
                    <a:bodyPr/>
                    <a:lstStyle/>
                    <a:p>
                      <a:pPr algn="l" fontAlgn="t"/>
                      <a:endParaRPr lang="es-ES" sz="1200" b="0" i="0" u="none" strike="noStrike" dirty="0">
                        <a:solidFill>
                          <a:srgbClr val="000000"/>
                        </a:solidFill>
                        <a:effectLst/>
                        <a:latin typeface="Calibri" panose="020F0502020204030204" pitchFamily="34" charset="0"/>
                      </a:endParaRPr>
                    </a:p>
                  </a:txBody>
                  <a:tcPr marL="9525" marR="9525" marT="9525" marB="0">
                    <a:solidFill>
                      <a:schemeClr val="bg1"/>
                    </a:solidFill>
                  </a:tcPr>
                </a:tc>
                <a:tc rowSpan="2">
                  <a:txBody>
                    <a:bodyPr/>
                    <a:lstStyle/>
                    <a:p>
                      <a:pPr algn="ctr" fontAlgn="ctr"/>
                      <a:r>
                        <a:rPr lang="es-ES" sz="1200" u="none" strike="noStrike" dirty="0">
                          <a:effectLst/>
                        </a:rPr>
                        <a:t>INGRESO EFECTIVO</a:t>
                      </a:r>
                      <a:endParaRPr lang="es-ES" sz="1200" b="1" i="0" u="none" strike="noStrike" dirty="0">
                        <a:solidFill>
                          <a:srgbClr val="000000"/>
                        </a:solidFill>
                        <a:effectLst/>
                        <a:latin typeface="Calibri" panose="020F0502020204030204" pitchFamily="34" charset="0"/>
                      </a:endParaRPr>
                    </a:p>
                  </a:txBody>
                  <a:tcPr marL="9525" marR="9525" marT="9525" marB="0" anchor="ctr"/>
                </a:tc>
                <a:tc rowSpan="2">
                  <a:txBody>
                    <a:bodyPr/>
                    <a:lstStyle/>
                    <a:p>
                      <a:pPr algn="ctr" fontAlgn="ctr"/>
                      <a:r>
                        <a:rPr lang="es-ES" sz="1200" u="none" strike="noStrike" dirty="0">
                          <a:effectLst/>
                        </a:rPr>
                        <a:t>EGRESO EFECTIVO</a:t>
                      </a:r>
                      <a:endParaRPr lang="es-ES" sz="1200" b="1" i="0" u="none" strike="noStrike" dirty="0">
                        <a:solidFill>
                          <a:srgbClr val="000000"/>
                        </a:solidFill>
                        <a:effectLst/>
                        <a:latin typeface="Calibri" panose="020F0502020204030204" pitchFamily="34" charset="0"/>
                      </a:endParaRPr>
                    </a:p>
                  </a:txBody>
                  <a:tcPr marL="9525" marR="9525" marT="9525" marB="0" anchor="ctr"/>
                </a:tc>
                <a:tc rowSpan="2">
                  <a:txBody>
                    <a:bodyPr/>
                    <a:lstStyle/>
                    <a:p>
                      <a:pPr algn="ctr" fontAlgn="ctr"/>
                      <a:r>
                        <a:rPr lang="es-ES" sz="1200" u="none" strike="noStrike" dirty="0">
                          <a:effectLst/>
                        </a:rPr>
                        <a:t>INVENTARIO FINAL</a:t>
                      </a:r>
                      <a:endParaRPr lang="es-ES" sz="1200" b="1" i="0" u="none" strike="noStrike" dirty="0">
                        <a:solidFill>
                          <a:srgbClr val="000000"/>
                        </a:solidFill>
                        <a:effectLst/>
                        <a:latin typeface="Calibri" panose="020F0502020204030204" pitchFamily="34" charset="0"/>
                      </a:endParaRPr>
                    </a:p>
                  </a:txBody>
                  <a:tcPr marL="9525" marR="9525" marT="9525" marB="0" anchor="ctr"/>
                </a:tc>
              </a:tr>
              <a:tr h="152400">
                <a:tc>
                  <a:txBody>
                    <a:bodyPr/>
                    <a:lstStyle/>
                    <a:p>
                      <a:pPr algn="l" fontAlgn="t"/>
                      <a:endParaRPr lang="es-ES" sz="1200" b="0" i="0" u="none" strike="noStrike" dirty="0">
                        <a:solidFill>
                          <a:srgbClr val="000000"/>
                        </a:solidFill>
                        <a:effectLst/>
                        <a:latin typeface="Calibri" panose="020F0502020204030204" pitchFamily="34" charset="0"/>
                      </a:endParaRPr>
                    </a:p>
                  </a:txBody>
                  <a:tcPr marL="9525" marR="9525" marT="9525" marB="0">
                    <a:solidFill>
                      <a:schemeClr val="bg1"/>
                    </a:solidFill>
                  </a:tcPr>
                </a:tc>
                <a:tc vMerge="1">
                  <a:txBody>
                    <a:bodyPr/>
                    <a:lstStyle/>
                    <a:p>
                      <a:endParaRPr lang="es-ES"/>
                    </a:p>
                  </a:txBody>
                  <a:tcPr/>
                </a:tc>
                <a:tc vMerge="1">
                  <a:txBody>
                    <a:bodyPr/>
                    <a:lstStyle/>
                    <a:p>
                      <a:endParaRPr lang="es-ES"/>
                    </a:p>
                  </a:txBody>
                  <a:tcPr/>
                </a:tc>
                <a:tc vMerge="1">
                  <a:txBody>
                    <a:bodyPr/>
                    <a:lstStyle/>
                    <a:p>
                      <a:endParaRPr lang="es-ES"/>
                    </a:p>
                  </a:txBody>
                  <a:tcPr/>
                </a:tc>
              </a:tr>
              <a:tr h="152400">
                <a:tc>
                  <a:txBody>
                    <a:bodyPr/>
                    <a:lstStyle/>
                    <a:p>
                      <a:pPr algn="l" fontAlgn="ctr"/>
                      <a:r>
                        <a:rPr lang="es-ES" sz="1200" u="none" strike="noStrike" dirty="0">
                          <a:effectLst/>
                        </a:rPr>
                        <a:t>Distrito Judicial del Huila</a:t>
                      </a:r>
                      <a:endParaRPr lang="es-ES" sz="12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s-ES" sz="1200" u="none" strike="noStrike" dirty="0" smtClean="0">
                          <a:effectLst/>
                        </a:rPr>
                        <a:t>425</a:t>
                      </a:r>
                      <a:endParaRPr lang="es-ES" sz="12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s-ES" sz="1200" u="none" strike="noStrike" dirty="0" smtClean="0">
                          <a:effectLst/>
                        </a:rPr>
                        <a:t>361</a:t>
                      </a:r>
                      <a:endParaRPr lang="es-ES" sz="12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s-ES" sz="1200" u="none" strike="noStrike" dirty="0" smtClean="0">
                          <a:effectLst/>
                        </a:rPr>
                        <a:t>524</a:t>
                      </a:r>
                      <a:endParaRPr lang="es-ES" sz="1200" b="0" i="0" u="none" strike="noStrike" dirty="0">
                        <a:solidFill>
                          <a:srgbClr val="000000"/>
                        </a:solidFill>
                        <a:effectLst/>
                        <a:latin typeface="Calibri" panose="020F0502020204030204" pitchFamily="34" charset="0"/>
                      </a:endParaRPr>
                    </a:p>
                  </a:txBody>
                  <a:tcPr marL="9525" marR="9525" marT="9525" marB="0" anchor="ctr"/>
                </a:tc>
              </a:tr>
              <a:tr h="270407">
                <a:tc>
                  <a:txBody>
                    <a:bodyPr/>
                    <a:lstStyle/>
                    <a:p>
                      <a:pPr algn="l" fontAlgn="ctr"/>
                      <a:r>
                        <a:rPr lang="es-CO" sz="1200" u="none" strike="noStrike" dirty="0">
                          <a:effectLst/>
                        </a:rPr>
                        <a:t>Promedio Nacional SIN Cundinamarca y Antioquia</a:t>
                      </a:r>
                      <a:endParaRPr lang="es-CO" sz="12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b"/>
                      <a:r>
                        <a:rPr lang="es-ES" sz="1200" u="none" strike="noStrike" dirty="0" smtClean="0">
                          <a:effectLst/>
                        </a:rPr>
                        <a:t>435</a:t>
                      </a:r>
                      <a:endParaRPr lang="es-ES" sz="12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s-ES" sz="1200" u="none" strike="noStrike" dirty="0" smtClean="0">
                          <a:effectLst/>
                        </a:rPr>
                        <a:t>355</a:t>
                      </a:r>
                      <a:endParaRPr lang="es-ES" sz="12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s-ES" sz="1200" u="none" strike="noStrike" dirty="0" smtClean="0">
                          <a:effectLst/>
                        </a:rPr>
                        <a:t>408</a:t>
                      </a:r>
                      <a:endParaRPr lang="es-ES" sz="1200" b="0" i="0" u="none" strike="noStrike" dirty="0">
                        <a:solidFill>
                          <a:srgbClr val="000000"/>
                        </a:solidFill>
                        <a:effectLst/>
                        <a:latin typeface="Calibri" panose="020F0502020204030204" pitchFamily="34" charset="0"/>
                      </a:endParaRPr>
                    </a:p>
                  </a:txBody>
                  <a:tcPr marL="9525" marR="9525" marT="9525" marB="0" anchor="b"/>
                </a:tc>
              </a:tr>
              <a:tr h="152400">
                <a:tc>
                  <a:txBody>
                    <a:bodyPr/>
                    <a:lstStyle/>
                    <a:p>
                      <a:pPr algn="ctr" fontAlgn="b"/>
                      <a:endParaRPr lang="es-ES" sz="12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s-ES" sz="1200" u="none" strike="noStrike" dirty="0" smtClean="0">
                          <a:effectLst/>
                        </a:rPr>
                        <a:t>98%</a:t>
                      </a:r>
                      <a:endParaRPr lang="es-ES" sz="12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s-ES" sz="1200" u="none" strike="noStrike" dirty="0" smtClean="0">
                          <a:effectLst/>
                        </a:rPr>
                        <a:t>102%</a:t>
                      </a:r>
                      <a:endParaRPr lang="es-ES" sz="12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s-ES" sz="1200" u="none" strike="noStrike" dirty="0" smtClean="0">
                          <a:effectLst/>
                        </a:rPr>
                        <a:t>128%</a:t>
                      </a:r>
                      <a:endParaRPr lang="es-ES" sz="1200" b="0" i="0" u="none" strike="noStrike" dirty="0">
                        <a:solidFill>
                          <a:srgbClr val="000000"/>
                        </a:solidFill>
                        <a:effectLst/>
                        <a:latin typeface="Calibri" panose="020F0502020204030204" pitchFamily="34" charset="0"/>
                      </a:endParaRPr>
                    </a:p>
                  </a:txBody>
                  <a:tcPr marL="9525" marR="9525" marT="9525" marB="0" anchor="b"/>
                </a:tc>
              </a:tr>
            </a:tbl>
          </a:graphicData>
        </a:graphic>
      </p:graphicFrame>
      <p:sp>
        <p:nvSpPr>
          <p:cNvPr id="11" name="Rectángulo 10"/>
          <p:cNvSpPr/>
          <p:nvPr/>
        </p:nvSpPr>
        <p:spPr>
          <a:xfrm>
            <a:off x="213756" y="7916275"/>
            <a:ext cx="7042067" cy="1015663"/>
          </a:xfrm>
          <a:prstGeom prst="rect">
            <a:avLst/>
          </a:prstGeom>
        </p:spPr>
        <p:txBody>
          <a:bodyPr wrap="square">
            <a:spAutoFit/>
          </a:bodyPr>
          <a:lstStyle/>
          <a:p>
            <a:pPr algn="just"/>
            <a:r>
              <a:rPr lang="es-CO" sz="1200" b="1" i="0" u="none" strike="noStrike" dirty="0" smtClean="0">
                <a:solidFill>
                  <a:srgbClr val="000000"/>
                </a:solidFill>
                <a:effectLst/>
                <a:latin typeface="Calibri" panose="020F0502020204030204" pitchFamily="34" charset="0"/>
              </a:rPr>
              <a:t>Diagnóstico.</a:t>
            </a:r>
            <a:r>
              <a:rPr lang="es-CO" sz="1200" dirty="0" smtClean="0"/>
              <a:t> </a:t>
            </a:r>
            <a:r>
              <a:rPr lang="es-CO" sz="1200" b="0" i="0" u="none" strike="noStrike" dirty="0" smtClean="0">
                <a:solidFill>
                  <a:srgbClr val="000000"/>
                </a:solidFill>
                <a:effectLst/>
                <a:latin typeface="Calibri" panose="020F0502020204030204" pitchFamily="34" charset="0"/>
              </a:rPr>
              <a:t>El rendimiento de la Corporación está mejorando en comparación con el año anterior. El rendimiento de la Sala conformada por los despachos 002, 005 y 006 es inferior debido a que fueron los únicos que recibieron procesos del sistema oral durante 6 meses, los cuales demoran en iniciar por los términos de notificación. El rendimiento es igual al promedio del resto del país, sin contar los Distritos Judiciales de Cundinamarca y Antioquia.</a:t>
            </a:r>
            <a:endParaRPr lang="es-ES" sz="1200" dirty="0"/>
          </a:p>
        </p:txBody>
      </p:sp>
      <p:graphicFrame>
        <p:nvGraphicFramePr>
          <p:cNvPr id="12" name="Tabla 11"/>
          <p:cNvGraphicFramePr>
            <a:graphicFrameLocks noGrp="1"/>
          </p:cNvGraphicFramePr>
          <p:nvPr>
            <p:extLst>
              <p:ext uri="{D42A27DB-BD31-4B8C-83A1-F6EECF244321}">
                <p14:modId xmlns:p14="http://schemas.microsoft.com/office/powerpoint/2010/main" val="2371681346"/>
              </p:ext>
            </p:extLst>
          </p:nvPr>
        </p:nvGraphicFramePr>
        <p:xfrm>
          <a:off x="213756" y="6296537"/>
          <a:ext cx="7042067" cy="1526484"/>
        </p:xfrm>
        <a:graphic>
          <a:graphicData uri="http://schemas.openxmlformats.org/drawingml/2006/table">
            <a:tbl>
              <a:tblPr>
                <a:tableStyleId>{5C22544A-7EE6-4342-B048-85BDC9FD1C3A}</a:tableStyleId>
              </a:tblPr>
              <a:tblGrid>
                <a:gridCol w="952600"/>
                <a:gridCol w="6089467"/>
              </a:tblGrid>
              <a:tr h="603029">
                <a:tc>
                  <a:txBody>
                    <a:bodyPr/>
                    <a:lstStyle/>
                    <a:p>
                      <a:pPr algn="l" fontAlgn="t"/>
                      <a:r>
                        <a:rPr lang="es-ES" sz="1200" u="none" strike="noStrike" dirty="0">
                          <a:effectLst/>
                        </a:rPr>
                        <a:t>Demanda</a:t>
                      </a:r>
                      <a:endParaRPr lang="es-ES" sz="1200" b="1" i="0" u="none" strike="noStrike" dirty="0">
                        <a:solidFill>
                          <a:srgbClr val="000000"/>
                        </a:solidFill>
                        <a:effectLst/>
                        <a:latin typeface="Calibri" panose="020F0502020204030204" pitchFamily="34" charset="0"/>
                      </a:endParaRPr>
                    </a:p>
                  </a:txBody>
                  <a:tcPr marL="6784" marR="6784" marT="6784" marB="0"/>
                </a:tc>
                <a:tc>
                  <a:txBody>
                    <a:bodyPr/>
                    <a:lstStyle/>
                    <a:p>
                      <a:pPr algn="l" fontAlgn="t"/>
                      <a:r>
                        <a:rPr lang="es-CO" sz="1200" u="none" strike="noStrike" dirty="0" smtClean="0">
                          <a:effectLst/>
                        </a:rPr>
                        <a:t>El ingreso promedio por despacho es de 425 procesos, de los cuales, 69 procesos (16%) corresponden a acciones de tutela. </a:t>
                      </a:r>
                    </a:p>
                    <a:p>
                      <a:pPr algn="l" fontAlgn="t"/>
                      <a:r>
                        <a:rPr lang="es-CO" sz="1200" u="none" strike="noStrike" dirty="0" smtClean="0">
                          <a:effectLst/>
                        </a:rPr>
                        <a:t>La demanda agregada disminuyó el 8%, principalmente en las acciones de tutela, que se redujeron 31%. </a:t>
                      </a:r>
                      <a:endParaRPr lang="es-CO" sz="1200" b="0" i="0" u="none" strike="noStrike" dirty="0">
                        <a:solidFill>
                          <a:srgbClr val="000000"/>
                        </a:solidFill>
                        <a:effectLst/>
                        <a:latin typeface="Calibri" panose="020F0502020204030204" pitchFamily="34" charset="0"/>
                      </a:endParaRPr>
                    </a:p>
                  </a:txBody>
                  <a:tcPr marL="6784" marR="6784" marT="6784" marB="0"/>
                </a:tc>
              </a:tr>
              <a:tr h="415636">
                <a:tc>
                  <a:txBody>
                    <a:bodyPr/>
                    <a:lstStyle/>
                    <a:p>
                      <a:pPr algn="l" fontAlgn="t"/>
                      <a:r>
                        <a:rPr lang="es-ES" sz="1200" u="none" strike="noStrike">
                          <a:effectLst/>
                        </a:rPr>
                        <a:t>Oferta</a:t>
                      </a:r>
                      <a:endParaRPr lang="es-ES" sz="1200" b="1" i="0" u="none" strike="noStrike">
                        <a:solidFill>
                          <a:srgbClr val="000000"/>
                        </a:solidFill>
                        <a:effectLst/>
                        <a:latin typeface="Calibri" panose="020F0502020204030204" pitchFamily="34" charset="0"/>
                      </a:endParaRPr>
                    </a:p>
                  </a:txBody>
                  <a:tcPr marL="6784" marR="6784" marT="6784" marB="0"/>
                </a:tc>
                <a:tc>
                  <a:txBody>
                    <a:bodyPr/>
                    <a:lstStyle/>
                    <a:p>
                      <a:pPr algn="l" fontAlgn="t"/>
                      <a:r>
                        <a:rPr lang="es-CO" sz="1200" u="none" strike="noStrike" dirty="0" smtClean="0">
                          <a:effectLst/>
                        </a:rPr>
                        <a:t>Los egresos tuvieron un significativo aumento (28%), pasando de 281 procesos a 361 procesos, </a:t>
                      </a:r>
                      <a:r>
                        <a:rPr lang="es-CO" sz="1200" u="none" strike="noStrike" baseline="0" dirty="0" smtClean="0">
                          <a:effectLst/>
                        </a:rPr>
                        <a:t> </a:t>
                      </a:r>
                      <a:r>
                        <a:rPr lang="es-CO" sz="1200" u="none" strike="noStrike" dirty="0" smtClean="0">
                          <a:effectLst/>
                        </a:rPr>
                        <a:t>con un índice de evacuación del 85%. </a:t>
                      </a:r>
                      <a:endParaRPr lang="es-CO" sz="1200" b="0" i="0" u="none" strike="noStrike" dirty="0">
                        <a:solidFill>
                          <a:srgbClr val="000000"/>
                        </a:solidFill>
                        <a:effectLst/>
                        <a:latin typeface="Calibri" panose="020F0502020204030204" pitchFamily="34" charset="0"/>
                      </a:endParaRPr>
                    </a:p>
                  </a:txBody>
                  <a:tcPr marL="6784" marR="6784" marT="6784" marB="0"/>
                </a:tc>
              </a:tr>
              <a:tr h="239489">
                <a:tc>
                  <a:txBody>
                    <a:bodyPr/>
                    <a:lstStyle/>
                    <a:p>
                      <a:pPr algn="l" fontAlgn="t"/>
                      <a:r>
                        <a:rPr lang="es-ES" sz="1200" u="none" strike="noStrike" dirty="0">
                          <a:effectLst/>
                        </a:rPr>
                        <a:t>Inventario</a:t>
                      </a:r>
                      <a:endParaRPr lang="es-ES" sz="1200" b="1" i="0" u="none" strike="noStrike" dirty="0">
                        <a:solidFill>
                          <a:srgbClr val="000000"/>
                        </a:solidFill>
                        <a:effectLst/>
                        <a:latin typeface="Calibri" panose="020F0502020204030204" pitchFamily="34" charset="0"/>
                      </a:endParaRPr>
                    </a:p>
                  </a:txBody>
                  <a:tcPr marL="6784" marR="6784" marT="6784" marB="0"/>
                </a:tc>
                <a:tc>
                  <a:txBody>
                    <a:bodyPr/>
                    <a:lstStyle/>
                    <a:p>
                      <a:pPr algn="just" fontAlgn="t"/>
                      <a:r>
                        <a:rPr lang="es-CO" sz="1200" u="none" strike="noStrike" dirty="0" smtClean="0">
                          <a:effectLst/>
                        </a:rPr>
                        <a:t>El inventario total aumentó 7%. Es de señalar que, a pesar de las medidas adoptadas por este Consejo Seccional, no se logró una disminución significativa en el inventario del sistema escrito.</a:t>
                      </a:r>
                      <a:endParaRPr lang="es-CO" sz="1200" b="0" i="0" u="none" strike="noStrike" dirty="0">
                        <a:solidFill>
                          <a:srgbClr val="000000"/>
                        </a:solidFill>
                        <a:effectLst/>
                        <a:latin typeface="Calibri" panose="020F0502020204030204" pitchFamily="34" charset="0"/>
                      </a:endParaRPr>
                    </a:p>
                  </a:txBody>
                  <a:tcPr marL="6784" marR="6784" marT="6784" marB="0"/>
                </a:tc>
              </a:tr>
            </a:tbl>
          </a:graphicData>
        </a:graphic>
      </p:graphicFrame>
      <p:pic>
        <p:nvPicPr>
          <p:cNvPr id="13" name="Picture 3" descr="Logo CSJ RGB_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851" y="10808"/>
            <a:ext cx="2585846" cy="8533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8" name="1 Gráfico"/>
          <p:cNvGraphicFramePr>
            <a:graphicFrameLocks/>
          </p:cNvGraphicFramePr>
          <p:nvPr>
            <p:extLst>
              <p:ext uri="{D42A27DB-BD31-4B8C-83A1-F6EECF244321}">
                <p14:modId xmlns:p14="http://schemas.microsoft.com/office/powerpoint/2010/main" val="3230082244"/>
              </p:ext>
            </p:extLst>
          </p:nvPr>
        </p:nvGraphicFramePr>
        <p:xfrm>
          <a:off x="293048" y="1104917"/>
          <a:ext cx="6962775" cy="404283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7525257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566976" y="518799"/>
            <a:ext cx="6425724" cy="443101"/>
          </a:xfrm>
        </p:spPr>
        <p:txBody>
          <a:bodyPr>
            <a:normAutofit/>
          </a:bodyPr>
          <a:lstStyle/>
          <a:p>
            <a:r>
              <a:rPr lang="es-CO" sz="1400" dirty="0"/>
              <a:t>Juzgados </a:t>
            </a:r>
            <a:r>
              <a:rPr lang="es-CO" sz="1400" dirty="0" smtClean="0"/>
              <a:t>Administrativos</a:t>
            </a:r>
            <a:endParaRPr lang="es-ES" sz="1400" dirty="0"/>
          </a:p>
        </p:txBody>
      </p:sp>
      <p:graphicFrame>
        <p:nvGraphicFramePr>
          <p:cNvPr id="6" name="Tabla 5"/>
          <p:cNvGraphicFramePr>
            <a:graphicFrameLocks noGrp="1"/>
          </p:cNvGraphicFramePr>
          <p:nvPr/>
        </p:nvGraphicFramePr>
        <p:xfrm>
          <a:off x="258803" y="5149420"/>
          <a:ext cx="7042068" cy="1040027"/>
        </p:xfrm>
        <a:graphic>
          <a:graphicData uri="http://schemas.openxmlformats.org/drawingml/2006/table">
            <a:tbl>
              <a:tblPr>
                <a:tableStyleId>{5C22544A-7EE6-4342-B048-85BDC9FD1C3A}</a:tableStyleId>
              </a:tblPr>
              <a:tblGrid>
                <a:gridCol w="3111336"/>
                <a:gridCol w="1413164"/>
                <a:gridCol w="1294232"/>
                <a:gridCol w="1223336"/>
              </a:tblGrid>
              <a:tr h="152400">
                <a:tc>
                  <a:txBody>
                    <a:bodyPr/>
                    <a:lstStyle/>
                    <a:p>
                      <a:pPr algn="l" fontAlgn="t"/>
                      <a:endParaRPr lang="es-ES" sz="1200" b="0" i="0" u="none" strike="noStrike" dirty="0">
                        <a:solidFill>
                          <a:srgbClr val="000000"/>
                        </a:solidFill>
                        <a:effectLst/>
                        <a:latin typeface="Calibri" panose="020F0502020204030204" pitchFamily="34" charset="0"/>
                      </a:endParaRPr>
                    </a:p>
                  </a:txBody>
                  <a:tcPr marL="9525" marR="9525" marT="9525" marB="0">
                    <a:solidFill>
                      <a:schemeClr val="bg1"/>
                    </a:solidFill>
                  </a:tcPr>
                </a:tc>
                <a:tc rowSpan="2">
                  <a:txBody>
                    <a:bodyPr/>
                    <a:lstStyle/>
                    <a:p>
                      <a:pPr algn="ctr" fontAlgn="ctr"/>
                      <a:r>
                        <a:rPr lang="es-ES" sz="1200" u="none" strike="noStrike" dirty="0">
                          <a:effectLst/>
                        </a:rPr>
                        <a:t>INGRESO EFECTIVO</a:t>
                      </a:r>
                      <a:endParaRPr lang="es-ES" sz="1200" b="1" i="0" u="none" strike="noStrike" dirty="0">
                        <a:solidFill>
                          <a:srgbClr val="000000"/>
                        </a:solidFill>
                        <a:effectLst/>
                        <a:latin typeface="Calibri" panose="020F0502020204030204" pitchFamily="34" charset="0"/>
                      </a:endParaRPr>
                    </a:p>
                  </a:txBody>
                  <a:tcPr marL="9525" marR="9525" marT="9525" marB="0" anchor="ctr"/>
                </a:tc>
                <a:tc rowSpan="2">
                  <a:txBody>
                    <a:bodyPr/>
                    <a:lstStyle/>
                    <a:p>
                      <a:pPr algn="ctr" fontAlgn="ctr"/>
                      <a:r>
                        <a:rPr lang="es-ES" sz="1200" u="none" strike="noStrike" dirty="0">
                          <a:effectLst/>
                        </a:rPr>
                        <a:t>EGRESO EFECTIVO</a:t>
                      </a:r>
                      <a:endParaRPr lang="es-ES" sz="1200" b="1" i="0" u="none" strike="noStrike" dirty="0">
                        <a:solidFill>
                          <a:srgbClr val="000000"/>
                        </a:solidFill>
                        <a:effectLst/>
                        <a:latin typeface="Calibri" panose="020F0502020204030204" pitchFamily="34" charset="0"/>
                      </a:endParaRPr>
                    </a:p>
                  </a:txBody>
                  <a:tcPr marL="9525" marR="9525" marT="9525" marB="0" anchor="ctr"/>
                </a:tc>
                <a:tc rowSpan="2">
                  <a:txBody>
                    <a:bodyPr/>
                    <a:lstStyle/>
                    <a:p>
                      <a:pPr algn="ctr" fontAlgn="ctr"/>
                      <a:r>
                        <a:rPr lang="es-ES" sz="1200" u="none" strike="noStrike">
                          <a:effectLst/>
                        </a:rPr>
                        <a:t>INVENTARIO FINAL</a:t>
                      </a:r>
                      <a:endParaRPr lang="es-ES" sz="1200" b="1" i="0" u="none" strike="noStrike">
                        <a:solidFill>
                          <a:srgbClr val="000000"/>
                        </a:solidFill>
                        <a:effectLst/>
                        <a:latin typeface="Calibri" panose="020F0502020204030204" pitchFamily="34" charset="0"/>
                      </a:endParaRPr>
                    </a:p>
                  </a:txBody>
                  <a:tcPr marL="9525" marR="9525" marT="9525" marB="0" anchor="ctr"/>
                </a:tc>
              </a:tr>
              <a:tr h="152400">
                <a:tc>
                  <a:txBody>
                    <a:bodyPr/>
                    <a:lstStyle/>
                    <a:p>
                      <a:pPr algn="l" fontAlgn="t"/>
                      <a:endParaRPr lang="es-ES" sz="1200" b="0" i="0" u="none" strike="noStrike" dirty="0">
                        <a:solidFill>
                          <a:srgbClr val="000000"/>
                        </a:solidFill>
                        <a:effectLst/>
                        <a:latin typeface="Calibri" panose="020F0502020204030204" pitchFamily="34" charset="0"/>
                      </a:endParaRPr>
                    </a:p>
                  </a:txBody>
                  <a:tcPr marL="9525" marR="9525" marT="9525" marB="0">
                    <a:solidFill>
                      <a:schemeClr val="bg1"/>
                    </a:solidFill>
                  </a:tcPr>
                </a:tc>
                <a:tc vMerge="1">
                  <a:txBody>
                    <a:bodyPr/>
                    <a:lstStyle/>
                    <a:p>
                      <a:endParaRPr lang="es-ES"/>
                    </a:p>
                  </a:txBody>
                  <a:tcPr/>
                </a:tc>
                <a:tc vMerge="1">
                  <a:txBody>
                    <a:bodyPr/>
                    <a:lstStyle/>
                    <a:p>
                      <a:endParaRPr lang="es-ES"/>
                    </a:p>
                  </a:txBody>
                  <a:tcPr/>
                </a:tc>
                <a:tc vMerge="1">
                  <a:txBody>
                    <a:bodyPr/>
                    <a:lstStyle/>
                    <a:p>
                      <a:endParaRPr lang="es-ES"/>
                    </a:p>
                  </a:txBody>
                  <a:tcPr/>
                </a:tc>
              </a:tr>
              <a:tr h="152400">
                <a:tc>
                  <a:txBody>
                    <a:bodyPr/>
                    <a:lstStyle/>
                    <a:p>
                      <a:pPr algn="l" fontAlgn="ctr"/>
                      <a:r>
                        <a:rPr lang="es-ES" sz="1200" u="none" strike="noStrike" dirty="0">
                          <a:effectLst/>
                        </a:rPr>
                        <a:t>Distrito Judicial del Huila</a:t>
                      </a:r>
                      <a:endParaRPr lang="es-ES" sz="12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s-ES" sz="1200" b="0" i="0" u="none" strike="noStrike">
                          <a:solidFill>
                            <a:srgbClr val="000000"/>
                          </a:solidFill>
                          <a:effectLst/>
                          <a:latin typeface="Calibri" panose="020F0502020204030204" pitchFamily="34" charset="0"/>
                        </a:rPr>
                        <a:t>450</a:t>
                      </a:r>
                    </a:p>
                  </a:txBody>
                  <a:tcPr marL="9525" marR="9525" marT="9525" marB="0" anchor="ctr"/>
                </a:tc>
                <a:tc>
                  <a:txBody>
                    <a:bodyPr/>
                    <a:lstStyle/>
                    <a:p>
                      <a:pPr algn="ctr" fontAlgn="ctr"/>
                      <a:r>
                        <a:rPr lang="es-ES" sz="1200" b="0" i="0" u="none" strike="noStrike">
                          <a:solidFill>
                            <a:srgbClr val="000000"/>
                          </a:solidFill>
                          <a:effectLst/>
                          <a:latin typeface="Calibri" panose="020F0502020204030204" pitchFamily="34" charset="0"/>
                        </a:rPr>
                        <a:t>402</a:t>
                      </a:r>
                    </a:p>
                  </a:txBody>
                  <a:tcPr marL="9525" marR="9525" marT="9525" marB="0" anchor="ctr"/>
                </a:tc>
                <a:tc>
                  <a:txBody>
                    <a:bodyPr/>
                    <a:lstStyle/>
                    <a:p>
                      <a:pPr algn="ctr" fontAlgn="ctr"/>
                      <a:r>
                        <a:rPr lang="es-ES" sz="1200" b="0" i="0" u="none" strike="noStrike">
                          <a:solidFill>
                            <a:srgbClr val="000000"/>
                          </a:solidFill>
                          <a:effectLst/>
                          <a:latin typeface="Calibri" panose="020F0502020204030204" pitchFamily="34" charset="0"/>
                        </a:rPr>
                        <a:t>443</a:t>
                      </a:r>
                    </a:p>
                  </a:txBody>
                  <a:tcPr marL="9525" marR="9525" marT="9525" marB="0" anchor="ctr"/>
                </a:tc>
              </a:tr>
              <a:tr h="270407">
                <a:tc>
                  <a:txBody>
                    <a:bodyPr/>
                    <a:lstStyle/>
                    <a:p>
                      <a:pPr algn="l" fontAlgn="ctr"/>
                      <a:r>
                        <a:rPr lang="es-CO" sz="1200" u="none" strike="noStrike" dirty="0">
                          <a:effectLst/>
                        </a:rPr>
                        <a:t>Promedio Nacional SIN Cundinamarca y Antioquia</a:t>
                      </a:r>
                      <a:endParaRPr lang="es-CO" sz="12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s-ES" sz="1200" b="0" i="0" u="none" strike="noStrike">
                          <a:solidFill>
                            <a:srgbClr val="000000"/>
                          </a:solidFill>
                          <a:effectLst/>
                          <a:latin typeface="Calibri" panose="020F0502020204030204" pitchFamily="34" charset="0"/>
                        </a:rPr>
                        <a:t>463</a:t>
                      </a:r>
                    </a:p>
                  </a:txBody>
                  <a:tcPr marL="9525" marR="9525" marT="9525" marB="0" anchor="ctr"/>
                </a:tc>
                <a:tc>
                  <a:txBody>
                    <a:bodyPr/>
                    <a:lstStyle/>
                    <a:p>
                      <a:pPr algn="ctr" fontAlgn="ctr"/>
                      <a:r>
                        <a:rPr lang="es-ES" sz="1200" b="0" i="0" u="none" strike="noStrike">
                          <a:solidFill>
                            <a:srgbClr val="000000"/>
                          </a:solidFill>
                          <a:effectLst/>
                          <a:latin typeface="Calibri" panose="020F0502020204030204" pitchFamily="34" charset="0"/>
                        </a:rPr>
                        <a:t>306</a:t>
                      </a:r>
                    </a:p>
                  </a:txBody>
                  <a:tcPr marL="9525" marR="9525" marT="9525" marB="0" anchor="ctr"/>
                </a:tc>
                <a:tc>
                  <a:txBody>
                    <a:bodyPr/>
                    <a:lstStyle/>
                    <a:p>
                      <a:pPr algn="ctr" fontAlgn="ctr"/>
                      <a:r>
                        <a:rPr lang="es-ES" sz="1200" b="0" i="0" u="none" strike="noStrike">
                          <a:solidFill>
                            <a:srgbClr val="000000"/>
                          </a:solidFill>
                          <a:effectLst/>
                          <a:latin typeface="Calibri" panose="020F0502020204030204" pitchFamily="34" charset="0"/>
                        </a:rPr>
                        <a:t>610</a:t>
                      </a:r>
                    </a:p>
                  </a:txBody>
                  <a:tcPr marL="9525" marR="9525" marT="9525" marB="0" anchor="ctr"/>
                </a:tc>
              </a:tr>
              <a:tr h="152400">
                <a:tc>
                  <a:txBody>
                    <a:bodyPr/>
                    <a:lstStyle/>
                    <a:p>
                      <a:pPr algn="ctr" fontAlgn="b"/>
                      <a:endParaRPr lang="es-ES" sz="12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s-ES" sz="1200" b="0" i="0" u="none" strike="noStrike">
                          <a:solidFill>
                            <a:srgbClr val="000000"/>
                          </a:solidFill>
                          <a:effectLst/>
                          <a:latin typeface="Calibri" panose="020F0502020204030204" pitchFamily="34" charset="0"/>
                        </a:rPr>
                        <a:t>97%</a:t>
                      </a:r>
                    </a:p>
                  </a:txBody>
                  <a:tcPr marL="9525" marR="9525" marT="9525" marB="0" anchor="b"/>
                </a:tc>
                <a:tc>
                  <a:txBody>
                    <a:bodyPr/>
                    <a:lstStyle/>
                    <a:p>
                      <a:pPr algn="ctr" fontAlgn="b"/>
                      <a:r>
                        <a:rPr lang="es-ES" sz="1200" b="0" i="0" u="none" strike="noStrike">
                          <a:solidFill>
                            <a:srgbClr val="000000"/>
                          </a:solidFill>
                          <a:effectLst/>
                          <a:latin typeface="Calibri" panose="020F0502020204030204" pitchFamily="34" charset="0"/>
                        </a:rPr>
                        <a:t>131%</a:t>
                      </a:r>
                    </a:p>
                  </a:txBody>
                  <a:tcPr marL="9525" marR="9525" marT="9525" marB="0" anchor="b"/>
                </a:tc>
                <a:tc>
                  <a:txBody>
                    <a:bodyPr/>
                    <a:lstStyle/>
                    <a:p>
                      <a:pPr algn="ctr" fontAlgn="b"/>
                      <a:r>
                        <a:rPr lang="es-ES" sz="1200" b="0" i="0" u="none" strike="noStrike" dirty="0">
                          <a:solidFill>
                            <a:srgbClr val="000000"/>
                          </a:solidFill>
                          <a:effectLst/>
                          <a:latin typeface="Calibri" panose="020F0502020204030204" pitchFamily="34" charset="0"/>
                        </a:rPr>
                        <a:t>73%</a:t>
                      </a:r>
                    </a:p>
                  </a:txBody>
                  <a:tcPr marL="9525" marR="9525" marT="9525" marB="0" anchor="b"/>
                </a:tc>
              </a:tr>
            </a:tbl>
          </a:graphicData>
        </a:graphic>
      </p:graphicFrame>
      <p:sp>
        <p:nvSpPr>
          <p:cNvPr id="11" name="Rectángulo 10"/>
          <p:cNvSpPr/>
          <p:nvPr/>
        </p:nvSpPr>
        <p:spPr>
          <a:xfrm>
            <a:off x="258804" y="7916286"/>
            <a:ext cx="7042067" cy="646331"/>
          </a:xfrm>
          <a:prstGeom prst="rect">
            <a:avLst/>
          </a:prstGeom>
        </p:spPr>
        <p:txBody>
          <a:bodyPr wrap="square">
            <a:spAutoFit/>
          </a:bodyPr>
          <a:lstStyle/>
          <a:p>
            <a:pPr algn="just"/>
            <a:r>
              <a:rPr lang="es-CO" sz="1200" b="1" i="0" u="none" strike="noStrike" dirty="0" smtClean="0">
                <a:solidFill>
                  <a:srgbClr val="000000"/>
                </a:solidFill>
                <a:effectLst/>
                <a:latin typeface="Calibri" panose="020F0502020204030204" pitchFamily="34" charset="0"/>
              </a:rPr>
              <a:t>Diagnóstico.</a:t>
            </a:r>
            <a:r>
              <a:rPr lang="es-CO" sz="1200" dirty="0" smtClean="0"/>
              <a:t> </a:t>
            </a:r>
            <a:r>
              <a:rPr lang="es-CO" sz="1200" dirty="0"/>
              <a:t>El desempeño de estos despachos sigue siendo sobresaliente como en años anteriores, estando 31% por encima del promedio nacional, únicamente superado por los Distritos Judiciales de Caquetá y Norte de Santander. </a:t>
            </a:r>
            <a:endParaRPr lang="es-ES" sz="1200" dirty="0"/>
          </a:p>
        </p:txBody>
      </p:sp>
      <p:graphicFrame>
        <p:nvGraphicFramePr>
          <p:cNvPr id="12" name="Tabla 11"/>
          <p:cNvGraphicFramePr>
            <a:graphicFrameLocks noGrp="1"/>
          </p:cNvGraphicFramePr>
          <p:nvPr/>
        </p:nvGraphicFramePr>
        <p:xfrm>
          <a:off x="258803" y="6272789"/>
          <a:ext cx="7042067" cy="1393950"/>
        </p:xfrm>
        <a:graphic>
          <a:graphicData uri="http://schemas.openxmlformats.org/drawingml/2006/table">
            <a:tbl>
              <a:tblPr>
                <a:tableStyleId>{5C22544A-7EE6-4342-B048-85BDC9FD1C3A}</a:tableStyleId>
              </a:tblPr>
              <a:tblGrid>
                <a:gridCol w="952600"/>
                <a:gridCol w="6089467"/>
              </a:tblGrid>
              <a:tr h="603029">
                <a:tc>
                  <a:txBody>
                    <a:bodyPr/>
                    <a:lstStyle/>
                    <a:p>
                      <a:pPr algn="l" fontAlgn="t"/>
                      <a:r>
                        <a:rPr lang="es-ES" sz="1200" u="none" strike="noStrike" dirty="0">
                          <a:effectLst/>
                        </a:rPr>
                        <a:t>Demanda</a:t>
                      </a:r>
                      <a:endParaRPr lang="es-ES" sz="1200" b="1" i="0" u="none" strike="noStrike" dirty="0">
                        <a:solidFill>
                          <a:srgbClr val="000000"/>
                        </a:solidFill>
                        <a:effectLst/>
                        <a:latin typeface="Calibri" panose="020F0502020204030204" pitchFamily="34" charset="0"/>
                      </a:endParaRPr>
                    </a:p>
                  </a:txBody>
                  <a:tcPr marL="6784" marR="6784" marT="6784" marB="0"/>
                </a:tc>
                <a:tc>
                  <a:txBody>
                    <a:bodyPr/>
                    <a:lstStyle/>
                    <a:p>
                      <a:pPr algn="l" fontAlgn="t"/>
                      <a:r>
                        <a:rPr lang="es-CO" sz="1200" b="0" i="0" u="none" strike="noStrike">
                          <a:solidFill>
                            <a:srgbClr val="000000"/>
                          </a:solidFill>
                          <a:effectLst/>
                          <a:latin typeface="Calibri" panose="020F0502020204030204" pitchFamily="34" charset="0"/>
                        </a:rPr>
                        <a:t>El ingreso promedio por despacho es de 450 procesos, de los cuales, 118 procesos (26%) corresponden a acciones de tutela. La demanda agregada tuvo una leve disminución (4%). </a:t>
                      </a:r>
                    </a:p>
                  </a:txBody>
                  <a:tcPr marL="9525" marR="9525" marT="9525" marB="0"/>
                </a:tc>
              </a:tr>
              <a:tr h="415636">
                <a:tc>
                  <a:txBody>
                    <a:bodyPr/>
                    <a:lstStyle/>
                    <a:p>
                      <a:pPr algn="l" fontAlgn="t"/>
                      <a:r>
                        <a:rPr lang="es-ES" sz="1200" u="none" strike="noStrike">
                          <a:effectLst/>
                        </a:rPr>
                        <a:t>Oferta</a:t>
                      </a:r>
                      <a:endParaRPr lang="es-ES" sz="1200" b="1" i="0" u="none" strike="noStrike">
                        <a:solidFill>
                          <a:srgbClr val="000000"/>
                        </a:solidFill>
                        <a:effectLst/>
                        <a:latin typeface="Calibri" panose="020F0502020204030204" pitchFamily="34" charset="0"/>
                      </a:endParaRPr>
                    </a:p>
                  </a:txBody>
                  <a:tcPr marL="6784" marR="6784" marT="6784" marB="0"/>
                </a:tc>
                <a:tc>
                  <a:txBody>
                    <a:bodyPr/>
                    <a:lstStyle/>
                    <a:p>
                      <a:pPr algn="l" fontAlgn="t"/>
                      <a:r>
                        <a:rPr lang="es-CO" sz="1200" b="0" i="0" u="none" strike="noStrike">
                          <a:solidFill>
                            <a:srgbClr val="000000"/>
                          </a:solidFill>
                          <a:effectLst/>
                          <a:latin typeface="Calibri" panose="020F0502020204030204" pitchFamily="34" charset="0"/>
                        </a:rPr>
                        <a:t>Los egresos también se mantuvieron constantes, con un promedio de 402 procesos, incluyendo las acciones de tutela y un índice de evacuación del 89%. </a:t>
                      </a:r>
                    </a:p>
                  </a:txBody>
                  <a:tcPr marL="9525" marR="9525" marT="9525" marB="0"/>
                </a:tc>
              </a:tr>
              <a:tr h="239489">
                <a:tc>
                  <a:txBody>
                    <a:bodyPr/>
                    <a:lstStyle/>
                    <a:p>
                      <a:pPr algn="l" fontAlgn="t"/>
                      <a:r>
                        <a:rPr lang="es-ES" sz="1200" u="none" strike="noStrike" dirty="0">
                          <a:effectLst/>
                        </a:rPr>
                        <a:t>Inventario</a:t>
                      </a:r>
                      <a:endParaRPr lang="es-ES" sz="1200" b="1" i="0" u="none" strike="noStrike" dirty="0">
                        <a:solidFill>
                          <a:srgbClr val="000000"/>
                        </a:solidFill>
                        <a:effectLst/>
                        <a:latin typeface="Calibri" panose="020F0502020204030204" pitchFamily="34" charset="0"/>
                      </a:endParaRPr>
                    </a:p>
                  </a:txBody>
                  <a:tcPr marL="6784" marR="6784" marT="6784" marB="0"/>
                </a:tc>
                <a:tc>
                  <a:txBody>
                    <a:bodyPr/>
                    <a:lstStyle/>
                    <a:p>
                      <a:pPr algn="l" fontAlgn="t"/>
                      <a:r>
                        <a:rPr lang="es-CO" sz="1200" b="0" i="0" u="none" strike="noStrike" dirty="0">
                          <a:solidFill>
                            <a:srgbClr val="000000"/>
                          </a:solidFill>
                          <a:effectLst/>
                          <a:latin typeface="Calibri" panose="020F0502020204030204" pitchFamily="34" charset="0"/>
                        </a:rPr>
                        <a:t>El inventario total permaneció casi constante, con un promedio de 443 procesos por despacho. Es de señalar que el inventario del sistema escrito disminuyó 26%.</a:t>
                      </a:r>
                    </a:p>
                  </a:txBody>
                  <a:tcPr marL="9525" marR="9525" marT="9525" marB="0"/>
                </a:tc>
              </a:tr>
            </a:tbl>
          </a:graphicData>
        </a:graphic>
      </p:graphicFrame>
      <p:pic>
        <p:nvPicPr>
          <p:cNvPr id="13" name="Picture 3" descr="Logo CSJ RGB_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851" y="10808"/>
            <a:ext cx="2585846" cy="8533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9" name="3 Gráfico"/>
          <p:cNvGraphicFramePr>
            <a:graphicFrameLocks/>
          </p:cNvGraphicFramePr>
          <p:nvPr>
            <p:extLst>
              <p:ext uri="{D42A27DB-BD31-4B8C-83A1-F6EECF244321}">
                <p14:modId xmlns:p14="http://schemas.microsoft.com/office/powerpoint/2010/main" val="2027324832"/>
              </p:ext>
            </p:extLst>
          </p:nvPr>
        </p:nvGraphicFramePr>
        <p:xfrm>
          <a:off x="117558" y="1068690"/>
          <a:ext cx="7442117" cy="3907071"/>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66103319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566976" y="518799"/>
            <a:ext cx="6425724" cy="443101"/>
          </a:xfrm>
        </p:spPr>
        <p:txBody>
          <a:bodyPr>
            <a:normAutofit fontScale="90000"/>
          </a:bodyPr>
          <a:lstStyle/>
          <a:p>
            <a:r>
              <a:rPr lang="es-CO" sz="1400" dirty="0" smtClean="0"/>
              <a:t>Tribunal Superior</a:t>
            </a:r>
            <a:br>
              <a:rPr lang="es-CO" sz="1400" dirty="0" smtClean="0"/>
            </a:br>
            <a:r>
              <a:rPr lang="es-CO" sz="1400" dirty="0" smtClean="0"/>
              <a:t>Sala Civil – Familia - Laboral</a:t>
            </a:r>
            <a:endParaRPr lang="es-ES" sz="1400" dirty="0"/>
          </a:p>
        </p:txBody>
      </p:sp>
      <p:graphicFrame>
        <p:nvGraphicFramePr>
          <p:cNvPr id="6" name="Tabla 5"/>
          <p:cNvGraphicFramePr>
            <a:graphicFrameLocks noGrp="1"/>
          </p:cNvGraphicFramePr>
          <p:nvPr>
            <p:extLst>
              <p:ext uri="{D42A27DB-BD31-4B8C-83A1-F6EECF244321}">
                <p14:modId xmlns:p14="http://schemas.microsoft.com/office/powerpoint/2010/main" val="3568141572"/>
              </p:ext>
            </p:extLst>
          </p:nvPr>
        </p:nvGraphicFramePr>
        <p:xfrm>
          <a:off x="213755" y="4662529"/>
          <a:ext cx="7042068" cy="1040027"/>
        </p:xfrm>
        <a:graphic>
          <a:graphicData uri="http://schemas.openxmlformats.org/drawingml/2006/table">
            <a:tbl>
              <a:tblPr>
                <a:tableStyleId>{5C22544A-7EE6-4342-B048-85BDC9FD1C3A}</a:tableStyleId>
              </a:tblPr>
              <a:tblGrid>
                <a:gridCol w="3111336"/>
                <a:gridCol w="1413164"/>
                <a:gridCol w="1294232"/>
                <a:gridCol w="1223336"/>
              </a:tblGrid>
              <a:tr h="152400">
                <a:tc>
                  <a:txBody>
                    <a:bodyPr/>
                    <a:lstStyle/>
                    <a:p>
                      <a:pPr algn="l" fontAlgn="t"/>
                      <a:endParaRPr lang="es-ES" sz="1200" b="0" i="0" u="none" strike="noStrike" dirty="0">
                        <a:solidFill>
                          <a:srgbClr val="000000"/>
                        </a:solidFill>
                        <a:effectLst/>
                        <a:latin typeface="Calibri" panose="020F0502020204030204" pitchFamily="34" charset="0"/>
                      </a:endParaRPr>
                    </a:p>
                  </a:txBody>
                  <a:tcPr marL="9525" marR="9525" marT="9525" marB="0">
                    <a:solidFill>
                      <a:schemeClr val="bg1"/>
                    </a:solidFill>
                  </a:tcPr>
                </a:tc>
                <a:tc rowSpan="2">
                  <a:txBody>
                    <a:bodyPr/>
                    <a:lstStyle/>
                    <a:p>
                      <a:pPr algn="ctr" fontAlgn="ctr"/>
                      <a:r>
                        <a:rPr lang="es-ES" sz="1200" u="none" strike="noStrike" dirty="0">
                          <a:effectLst/>
                        </a:rPr>
                        <a:t>INGRESO EFECTIVO</a:t>
                      </a:r>
                      <a:endParaRPr lang="es-ES" sz="1200" b="1" i="0" u="none" strike="noStrike" dirty="0">
                        <a:solidFill>
                          <a:srgbClr val="000000"/>
                        </a:solidFill>
                        <a:effectLst/>
                        <a:latin typeface="Calibri" panose="020F0502020204030204" pitchFamily="34" charset="0"/>
                      </a:endParaRPr>
                    </a:p>
                  </a:txBody>
                  <a:tcPr marL="9525" marR="9525" marT="9525" marB="0" anchor="ctr"/>
                </a:tc>
                <a:tc rowSpan="2">
                  <a:txBody>
                    <a:bodyPr/>
                    <a:lstStyle/>
                    <a:p>
                      <a:pPr algn="ctr" fontAlgn="ctr"/>
                      <a:r>
                        <a:rPr lang="es-ES" sz="1200" u="none" strike="noStrike" dirty="0">
                          <a:effectLst/>
                        </a:rPr>
                        <a:t>EGRESO EFECTIVO</a:t>
                      </a:r>
                      <a:endParaRPr lang="es-ES" sz="1200" b="1" i="0" u="none" strike="noStrike" dirty="0">
                        <a:solidFill>
                          <a:srgbClr val="000000"/>
                        </a:solidFill>
                        <a:effectLst/>
                        <a:latin typeface="Calibri" panose="020F0502020204030204" pitchFamily="34" charset="0"/>
                      </a:endParaRPr>
                    </a:p>
                  </a:txBody>
                  <a:tcPr marL="9525" marR="9525" marT="9525" marB="0" anchor="ctr"/>
                </a:tc>
                <a:tc rowSpan="2">
                  <a:txBody>
                    <a:bodyPr/>
                    <a:lstStyle/>
                    <a:p>
                      <a:pPr algn="ctr" fontAlgn="ctr"/>
                      <a:r>
                        <a:rPr lang="es-ES" sz="1200" u="none" strike="noStrike">
                          <a:effectLst/>
                        </a:rPr>
                        <a:t>INVENTARIO FINAL</a:t>
                      </a:r>
                      <a:endParaRPr lang="es-ES" sz="1200" b="1" i="0" u="none" strike="noStrike">
                        <a:solidFill>
                          <a:srgbClr val="000000"/>
                        </a:solidFill>
                        <a:effectLst/>
                        <a:latin typeface="Calibri" panose="020F0502020204030204" pitchFamily="34" charset="0"/>
                      </a:endParaRPr>
                    </a:p>
                  </a:txBody>
                  <a:tcPr marL="9525" marR="9525" marT="9525" marB="0" anchor="ctr"/>
                </a:tc>
              </a:tr>
              <a:tr h="152400">
                <a:tc>
                  <a:txBody>
                    <a:bodyPr/>
                    <a:lstStyle/>
                    <a:p>
                      <a:pPr algn="l" fontAlgn="t"/>
                      <a:endParaRPr lang="es-ES" sz="1200" b="0" i="0" u="none" strike="noStrike" dirty="0">
                        <a:solidFill>
                          <a:srgbClr val="000000"/>
                        </a:solidFill>
                        <a:effectLst/>
                        <a:latin typeface="Calibri" panose="020F0502020204030204" pitchFamily="34" charset="0"/>
                      </a:endParaRPr>
                    </a:p>
                  </a:txBody>
                  <a:tcPr marL="9525" marR="9525" marT="9525" marB="0">
                    <a:solidFill>
                      <a:schemeClr val="bg1"/>
                    </a:solidFill>
                  </a:tcPr>
                </a:tc>
                <a:tc vMerge="1">
                  <a:txBody>
                    <a:bodyPr/>
                    <a:lstStyle/>
                    <a:p>
                      <a:endParaRPr lang="es-ES"/>
                    </a:p>
                  </a:txBody>
                  <a:tcPr/>
                </a:tc>
                <a:tc vMerge="1">
                  <a:txBody>
                    <a:bodyPr/>
                    <a:lstStyle/>
                    <a:p>
                      <a:endParaRPr lang="es-ES"/>
                    </a:p>
                  </a:txBody>
                  <a:tcPr/>
                </a:tc>
                <a:tc vMerge="1">
                  <a:txBody>
                    <a:bodyPr/>
                    <a:lstStyle/>
                    <a:p>
                      <a:endParaRPr lang="es-ES"/>
                    </a:p>
                  </a:txBody>
                  <a:tcPr/>
                </a:tc>
              </a:tr>
              <a:tr h="152400">
                <a:tc>
                  <a:txBody>
                    <a:bodyPr/>
                    <a:lstStyle/>
                    <a:p>
                      <a:pPr algn="l" fontAlgn="ctr"/>
                      <a:r>
                        <a:rPr lang="es-ES" sz="1200" u="none" strike="noStrike" dirty="0">
                          <a:effectLst/>
                        </a:rPr>
                        <a:t>Distrito Judicial del Huila</a:t>
                      </a:r>
                      <a:endParaRPr lang="es-ES" sz="12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s-ES" sz="1200" b="0" i="0" u="none" strike="noStrike">
                          <a:solidFill>
                            <a:srgbClr val="000000"/>
                          </a:solidFill>
                          <a:effectLst/>
                          <a:latin typeface="Calibri" panose="020F0502020204030204" pitchFamily="34" charset="0"/>
                        </a:rPr>
                        <a:t>454</a:t>
                      </a:r>
                    </a:p>
                  </a:txBody>
                  <a:tcPr marL="9525" marR="9525" marT="9525" marB="0" anchor="ctr"/>
                </a:tc>
                <a:tc>
                  <a:txBody>
                    <a:bodyPr/>
                    <a:lstStyle/>
                    <a:p>
                      <a:pPr algn="ctr" fontAlgn="ctr"/>
                      <a:r>
                        <a:rPr lang="es-ES" sz="1200" b="0" i="0" u="none" strike="noStrike">
                          <a:solidFill>
                            <a:srgbClr val="000000"/>
                          </a:solidFill>
                          <a:effectLst/>
                          <a:latin typeface="Calibri" panose="020F0502020204030204" pitchFamily="34" charset="0"/>
                        </a:rPr>
                        <a:t>354</a:t>
                      </a:r>
                    </a:p>
                  </a:txBody>
                  <a:tcPr marL="9525" marR="9525" marT="9525" marB="0" anchor="ctr"/>
                </a:tc>
                <a:tc>
                  <a:txBody>
                    <a:bodyPr/>
                    <a:lstStyle/>
                    <a:p>
                      <a:pPr algn="ctr" fontAlgn="ctr"/>
                      <a:r>
                        <a:rPr lang="es-ES" sz="1200" b="0" i="0" u="none" strike="noStrike">
                          <a:solidFill>
                            <a:srgbClr val="000000"/>
                          </a:solidFill>
                          <a:effectLst/>
                          <a:latin typeface="Calibri" panose="020F0502020204030204" pitchFamily="34" charset="0"/>
                        </a:rPr>
                        <a:t>368</a:t>
                      </a:r>
                    </a:p>
                  </a:txBody>
                  <a:tcPr marL="9525" marR="9525" marT="9525" marB="0" anchor="ctr"/>
                </a:tc>
              </a:tr>
              <a:tr h="270407">
                <a:tc>
                  <a:txBody>
                    <a:bodyPr/>
                    <a:lstStyle/>
                    <a:p>
                      <a:pPr algn="l" fontAlgn="ctr"/>
                      <a:r>
                        <a:rPr lang="es-CO" sz="1200" u="none" strike="noStrike" dirty="0">
                          <a:effectLst/>
                        </a:rPr>
                        <a:t>Promedio Nacional SIN Cundinamarca y Antioquia</a:t>
                      </a:r>
                      <a:endParaRPr lang="es-CO" sz="12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s-ES" sz="1200" b="0" i="0" u="none" strike="noStrike">
                          <a:solidFill>
                            <a:srgbClr val="000000"/>
                          </a:solidFill>
                          <a:effectLst/>
                          <a:latin typeface="Calibri" panose="020F0502020204030204" pitchFamily="34" charset="0"/>
                        </a:rPr>
                        <a:t>376</a:t>
                      </a:r>
                    </a:p>
                  </a:txBody>
                  <a:tcPr marL="9525" marR="9525" marT="9525" marB="0" anchor="ctr"/>
                </a:tc>
                <a:tc>
                  <a:txBody>
                    <a:bodyPr/>
                    <a:lstStyle/>
                    <a:p>
                      <a:pPr algn="ctr" fontAlgn="ctr"/>
                      <a:r>
                        <a:rPr lang="es-ES" sz="1200" b="0" i="0" u="none" strike="noStrike">
                          <a:solidFill>
                            <a:srgbClr val="000000"/>
                          </a:solidFill>
                          <a:effectLst/>
                          <a:latin typeface="Calibri" panose="020F0502020204030204" pitchFamily="34" charset="0"/>
                        </a:rPr>
                        <a:t>337</a:t>
                      </a:r>
                    </a:p>
                  </a:txBody>
                  <a:tcPr marL="9525" marR="9525" marT="9525" marB="0" anchor="ctr"/>
                </a:tc>
                <a:tc>
                  <a:txBody>
                    <a:bodyPr/>
                    <a:lstStyle/>
                    <a:p>
                      <a:pPr algn="ctr" fontAlgn="ctr"/>
                      <a:r>
                        <a:rPr lang="es-ES" sz="1200" b="0" i="0" u="none" strike="noStrike">
                          <a:solidFill>
                            <a:srgbClr val="000000"/>
                          </a:solidFill>
                          <a:effectLst/>
                          <a:latin typeface="Calibri" panose="020F0502020204030204" pitchFamily="34" charset="0"/>
                        </a:rPr>
                        <a:t>257</a:t>
                      </a:r>
                    </a:p>
                  </a:txBody>
                  <a:tcPr marL="9525" marR="9525" marT="9525" marB="0" anchor="ctr"/>
                </a:tc>
              </a:tr>
              <a:tr h="152400">
                <a:tc>
                  <a:txBody>
                    <a:bodyPr/>
                    <a:lstStyle/>
                    <a:p>
                      <a:pPr algn="ctr" fontAlgn="b"/>
                      <a:endParaRPr lang="es-ES" sz="12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s-ES" sz="1200" b="0" i="0" u="none" strike="noStrike">
                          <a:solidFill>
                            <a:srgbClr val="000000"/>
                          </a:solidFill>
                          <a:effectLst/>
                          <a:latin typeface="Calibri" panose="020F0502020204030204" pitchFamily="34" charset="0"/>
                        </a:rPr>
                        <a:t>121%</a:t>
                      </a:r>
                    </a:p>
                  </a:txBody>
                  <a:tcPr marL="9525" marR="9525" marT="9525" marB="0" anchor="b"/>
                </a:tc>
                <a:tc>
                  <a:txBody>
                    <a:bodyPr/>
                    <a:lstStyle/>
                    <a:p>
                      <a:pPr algn="ctr" fontAlgn="b"/>
                      <a:r>
                        <a:rPr lang="es-ES" sz="1200" b="0" i="0" u="none" strike="noStrike">
                          <a:solidFill>
                            <a:srgbClr val="000000"/>
                          </a:solidFill>
                          <a:effectLst/>
                          <a:latin typeface="Calibri" panose="020F0502020204030204" pitchFamily="34" charset="0"/>
                        </a:rPr>
                        <a:t>105%</a:t>
                      </a:r>
                    </a:p>
                  </a:txBody>
                  <a:tcPr marL="9525" marR="9525" marT="9525" marB="0" anchor="b"/>
                </a:tc>
                <a:tc>
                  <a:txBody>
                    <a:bodyPr/>
                    <a:lstStyle/>
                    <a:p>
                      <a:pPr algn="ctr" fontAlgn="b"/>
                      <a:r>
                        <a:rPr lang="es-ES" sz="1200" b="0" i="0" u="none" strike="noStrike" dirty="0">
                          <a:solidFill>
                            <a:srgbClr val="000000"/>
                          </a:solidFill>
                          <a:effectLst/>
                          <a:latin typeface="Calibri" panose="020F0502020204030204" pitchFamily="34" charset="0"/>
                        </a:rPr>
                        <a:t>143%</a:t>
                      </a:r>
                    </a:p>
                  </a:txBody>
                  <a:tcPr marL="9525" marR="9525" marT="9525" marB="0" anchor="b"/>
                </a:tc>
              </a:tr>
            </a:tbl>
          </a:graphicData>
        </a:graphic>
      </p:graphicFrame>
      <p:sp>
        <p:nvSpPr>
          <p:cNvPr id="11" name="Rectángulo 10"/>
          <p:cNvSpPr/>
          <p:nvPr/>
        </p:nvSpPr>
        <p:spPr>
          <a:xfrm>
            <a:off x="213756" y="7429393"/>
            <a:ext cx="7042067" cy="830997"/>
          </a:xfrm>
          <a:prstGeom prst="rect">
            <a:avLst/>
          </a:prstGeom>
        </p:spPr>
        <p:txBody>
          <a:bodyPr wrap="square">
            <a:spAutoFit/>
          </a:bodyPr>
          <a:lstStyle/>
          <a:p>
            <a:pPr algn="just"/>
            <a:r>
              <a:rPr lang="es-CO" sz="1200" b="1" i="0" u="none" strike="noStrike" dirty="0" smtClean="0">
                <a:solidFill>
                  <a:srgbClr val="000000"/>
                </a:solidFill>
                <a:effectLst/>
                <a:latin typeface="Calibri" panose="020F0502020204030204" pitchFamily="34" charset="0"/>
              </a:rPr>
              <a:t>Diagnóstico.</a:t>
            </a:r>
            <a:r>
              <a:rPr lang="es-CO" sz="1200" dirty="0" smtClean="0"/>
              <a:t> </a:t>
            </a:r>
            <a:r>
              <a:rPr lang="es-CO" sz="1200" b="0" i="0" u="none" strike="noStrike" dirty="0" smtClean="0">
                <a:solidFill>
                  <a:srgbClr val="000000"/>
                </a:solidFill>
                <a:effectLst/>
                <a:latin typeface="Calibri" panose="020F0502020204030204" pitchFamily="34" charset="0"/>
              </a:rPr>
              <a:t>El Tribunal Superior en la Sala Civil - Familia - Laboral tiene una carga laboral y un rendimiento ligeramente superior al promedio nacional. A pesar de ello, el inventario está creciendo y es considerablemente superior al promedio nacional, por lo que se requiere la creación de otro despacho, con el fin de que se puedan conformar dos salas para trabajar simultáneamente. </a:t>
            </a:r>
            <a:endParaRPr lang="es-ES" sz="1200" dirty="0"/>
          </a:p>
        </p:txBody>
      </p:sp>
      <p:graphicFrame>
        <p:nvGraphicFramePr>
          <p:cNvPr id="12" name="Tabla 11"/>
          <p:cNvGraphicFramePr>
            <a:graphicFrameLocks noGrp="1"/>
          </p:cNvGraphicFramePr>
          <p:nvPr>
            <p:extLst>
              <p:ext uri="{D42A27DB-BD31-4B8C-83A1-F6EECF244321}">
                <p14:modId xmlns:p14="http://schemas.microsoft.com/office/powerpoint/2010/main" val="3696089953"/>
              </p:ext>
            </p:extLst>
          </p:nvPr>
        </p:nvGraphicFramePr>
        <p:xfrm>
          <a:off x="213756" y="5785898"/>
          <a:ext cx="7042067" cy="1538699"/>
        </p:xfrm>
        <a:graphic>
          <a:graphicData uri="http://schemas.openxmlformats.org/drawingml/2006/table">
            <a:tbl>
              <a:tblPr>
                <a:tableStyleId>{5C22544A-7EE6-4342-B048-85BDC9FD1C3A}</a:tableStyleId>
              </a:tblPr>
              <a:tblGrid>
                <a:gridCol w="952600"/>
                <a:gridCol w="6089467"/>
              </a:tblGrid>
              <a:tr h="603029">
                <a:tc>
                  <a:txBody>
                    <a:bodyPr/>
                    <a:lstStyle/>
                    <a:p>
                      <a:pPr algn="l" fontAlgn="t"/>
                      <a:r>
                        <a:rPr lang="es-ES" sz="1200" u="none" strike="noStrike" dirty="0">
                          <a:effectLst/>
                        </a:rPr>
                        <a:t>Demanda</a:t>
                      </a:r>
                      <a:endParaRPr lang="es-ES" sz="1200" b="1" i="0" u="none" strike="noStrike" dirty="0">
                        <a:solidFill>
                          <a:srgbClr val="000000"/>
                        </a:solidFill>
                        <a:effectLst/>
                        <a:latin typeface="Calibri" panose="020F0502020204030204" pitchFamily="34" charset="0"/>
                      </a:endParaRPr>
                    </a:p>
                  </a:txBody>
                  <a:tcPr marL="6784" marR="6784" marT="6784" marB="0"/>
                </a:tc>
                <a:tc>
                  <a:txBody>
                    <a:bodyPr/>
                    <a:lstStyle/>
                    <a:p>
                      <a:pPr algn="l" fontAlgn="t"/>
                      <a:r>
                        <a:rPr lang="es-CO" sz="1200" b="0" i="0" u="none" strike="noStrike" dirty="0">
                          <a:solidFill>
                            <a:srgbClr val="000000"/>
                          </a:solidFill>
                          <a:effectLst/>
                          <a:latin typeface="Calibri" panose="020F0502020204030204" pitchFamily="34" charset="0"/>
                        </a:rPr>
                        <a:t>El ingreso promedio por despacho es de 454 procesos, de los cuales, </a:t>
                      </a:r>
                      <a:r>
                        <a:rPr lang="es-CO" sz="1200" b="0" i="0" u="none" strike="noStrike" dirty="0" smtClean="0">
                          <a:solidFill>
                            <a:srgbClr val="000000"/>
                          </a:solidFill>
                          <a:effectLst/>
                          <a:latin typeface="Calibri" panose="020F0502020204030204" pitchFamily="34" charset="0"/>
                        </a:rPr>
                        <a:t>176 </a:t>
                      </a:r>
                      <a:r>
                        <a:rPr lang="es-CO" sz="1200" b="0" i="0" u="none" strike="noStrike" dirty="0">
                          <a:solidFill>
                            <a:srgbClr val="000000"/>
                          </a:solidFill>
                          <a:effectLst/>
                          <a:latin typeface="Calibri" panose="020F0502020204030204" pitchFamily="34" charset="0"/>
                        </a:rPr>
                        <a:t>procesos </a:t>
                      </a:r>
                      <a:r>
                        <a:rPr lang="es-CO" sz="1200" b="0" i="0" u="none" strike="noStrike" dirty="0" smtClean="0">
                          <a:solidFill>
                            <a:srgbClr val="000000"/>
                          </a:solidFill>
                          <a:effectLst/>
                          <a:latin typeface="Calibri" panose="020F0502020204030204" pitchFamily="34" charset="0"/>
                        </a:rPr>
                        <a:t>(39%) </a:t>
                      </a:r>
                      <a:r>
                        <a:rPr lang="es-CO" sz="1200" b="0" i="0" u="none" strike="noStrike" dirty="0">
                          <a:solidFill>
                            <a:srgbClr val="000000"/>
                          </a:solidFill>
                          <a:effectLst/>
                          <a:latin typeface="Calibri" panose="020F0502020204030204" pitchFamily="34" charset="0"/>
                        </a:rPr>
                        <a:t>corresponden a acciones de tutela. </a:t>
                      </a:r>
                      <a:endParaRPr lang="es-CO" sz="1200" b="0" i="0" u="none" strike="noStrike" dirty="0" smtClean="0">
                        <a:solidFill>
                          <a:srgbClr val="000000"/>
                        </a:solidFill>
                        <a:effectLst/>
                        <a:latin typeface="Calibri" panose="020F0502020204030204" pitchFamily="34" charset="0"/>
                      </a:endParaRPr>
                    </a:p>
                    <a:p>
                      <a:pPr algn="l" fontAlgn="t"/>
                      <a:r>
                        <a:rPr lang="es-CO" sz="1200" b="0" i="0" u="none" strike="noStrike" dirty="0" smtClean="0">
                          <a:solidFill>
                            <a:srgbClr val="000000"/>
                          </a:solidFill>
                          <a:effectLst/>
                          <a:latin typeface="Calibri" panose="020F0502020204030204" pitchFamily="34" charset="0"/>
                        </a:rPr>
                        <a:t>La </a:t>
                      </a:r>
                      <a:r>
                        <a:rPr lang="es-CO" sz="1200" b="0" i="0" u="none" strike="noStrike" dirty="0">
                          <a:solidFill>
                            <a:srgbClr val="000000"/>
                          </a:solidFill>
                          <a:effectLst/>
                          <a:latin typeface="Calibri" panose="020F0502020204030204" pitchFamily="34" charset="0"/>
                        </a:rPr>
                        <a:t>demanda agregada disminuyó 11%, como resultado de una </a:t>
                      </a:r>
                      <a:r>
                        <a:rPr lang="es-CO" sz="1200" b="0" i="0" u="none" strike="noStrike" dirty="0" smtClean="0">
                          <a:solidFill>
                            <a:srgbClr val="000000"/>
                          </a:solidFill>
                          <a:effectLst/>
                          <a:latin typeface="Calibri" panose="020F0502020204030204" pitchFamily="34" charset="0"/>
                        </a:rPr>
                        <a:t>disminución </a:t>
                      </a:r>
                      <a:r>
                        <a:rPr lang="es-CO" sz="1200" b="0" i="0" u="none" strike="noStrike" dirty="0">
                          <a:solidFill>
                            <a:srgbClr val="000000"/>
                          </a:solidFill>
                          <a:effectLst/>
                          <a:latin typeface="Calibri" panose="020F0502020204030204" pitchFamily="34" charset="0"/>
                        </a:rPr>
                        <a:t>del 22% en las acciones de tutelas. </a:t>
                      </a:r>
                    </a:p>
                  </a:txBody>
                  <a:tcPr marL="9525" marR="9525" marT="9525" marB="0"/>
                </a:tc>
              </a:tr>
              <a:tr h="415636">
                <a:tc>
                  <a:txBody>
                    <a:bodyPr/>
                    <a:lstStyle/>
                    <a:p>
                      <a:pPr algn="l" fontAlgn="t"/>
                      <a:r>
                        <a:rPr lang="es-ES" sz="1200" u="none" strike="noStrike">
                          <a:effectLst/>
                        </a:rPr>
                        <a:t>Oferta</a:t>
                      </a:r>
                      <a:endParaRPr lang="es-ES" sz="1200" b="1" i="0" u="none" strike="noStrike">
                        <a:solidFill>
                          <a:srgbClr val="000000"/>
                        </a:solidFill>
                        <a:effectLst/>
                        <a:latin typeface="Calibri" panose="020F0502020204030204" pitchFamily="34" charset="0"/>
                      </a:endParaRPr>
                    </a:p>
                  </a:txBody>
                  <a:tcPr marL="6784" marR="6784" marT="6784" marB="0"/>
                </a:tc>
                <a:tc>
                  <a:txBody>
                    <a:bodyPr/>
                    <a:lstStyle/>
                    <a:p>
                      <a:pPr algn="l" fontAlgn="t"/>
                      <a:r>
                        <a:rPr lang="es-CO" sz="1200" b="0" i="0" u="none" strike="noStrike" dirty="0">
                          <a:solidFill>
                            <a:srgbClr val="000000"/>
                          </a:solidFill>
                          <a:effectLst/>
                          <a:latin typeface="Calibri" panose="020F0502020204030204" pitchFamily="34" charset="0"/>
                        </a:rPr>
                        <a:t>Los egresos disminuyeron 15%, pasando de 417 procesos a 354 </a:t>
                      </a:r>
                      <a:r>
                        <a:rPr lang="es-CO" sz="1200" b="0" i="0" u="none" strike="noStrike" dirty="0" smtClean="0">
                          <a:solidFill>
                            <a:srgbClr val="000000"/>
                          </a:solidFill>
                          <a:effectLst/>
                          <a:latin typeface="Calibri" panose="020F0502020204030204" pitchFamily="34" charset="0"/>
                        </a:rPr>
                        <a:t>procesos. </a:t>
                      </a:r>
                      <a:r>
                        <a:rPr lang="es-CO" sz="1200" b="0" i="0" u="none" strike="noStrike" dirty="0">
                          <a:solidFill>
                            <a:srgbClr val="000000"/>
                          </a:solidFill>
                          <a:effectLst/>
                          <a:latin typeface="Calibri" panose="020F0502020204030204" pitchFamily="34" charset="0"/>
                        </a:rPr>
                        <a:t>En la especialidad la reducción fue del 19</a:t>
                      </a:r>
                      <a:r>
                        <a:rPr lang="es-CO" sz="1200" b="0" i="0" u="none" strike="noStrike" dirty="0" smtClean="0">
                          <a:solidFill>
                            <a:srgbClr val="000000"/>
                          </a:solidFill>
                          <a:effectLst/>
                          <a:latin typeface="Calibri" panose="020F0502020204030204" pitchFamily="34" charset="0"/>
                        </a:rPr>
                        <a:t>%.</a:t>
                      </a:r>
                    </a:p>
                    <a:p>
                      <a:pPr algn="l" fontAlgn="t"/>
                      <a:r>
                        <a:rPr lang="es-CO" sz="1200" b="0" i="0" u="none" strike="noStrike" dirty="0" smtClean="0">
                          <a:solidFill>
                            <a:srgbClr val="000000"/>
                          </a:solidFill>
                          <a:effectLst/>
                          <a:latin typeface="Calibri" panose="020F0502020204030204" pitchFamily="34" charset="0"/>
                        </a:rPr>
                        <a:t>El índice de evacuación fue del 78%</a:t>
                      </a:r>
                      <a:endParaRPr lang="es-CO" sz="1200" b="0" i="0" u="none" strike="noStrike" dirty="0">
                        <a:solidFill>
                          <a:srgbClr val="000000"/>
                        </a:solidFill>
                        <a:effectLst/>
                        <a:latin typeface="Calibri" panose="020F0502020204030204" pitchFamily="34" charset="0"/>
                      </a:endParaRPr>
                    </a:p>
                  </a:txBody>
                  <a:tcPr marL="9525" marR="9525" marT="9525" marB="0"/>
                </a:tc>
              </a:tr>
              <a:tr h="239489">
                <a:tc>
                  <a:txBody>
                    <a:bodyPr/>
                    <a:lstStyle/>
                    <a:p>
                      <a:pPr algn="l" fontAlgn="t"/>
                      <a:r>
                        <a:rPr lang="es-ES" sz="1200" u="none" strike="noStrike" dirty="0">
                          <a:effectLst/>
                        </a:rPr>
                        <a:t>Inventario</a:t>
                      </a:r>
                      <a:endParaRPr lang="es-ES" sz="1200" b="1" i="0" u="none" strike="noStrike" dirty="0">
                        <a:solidFill>
                          <a:srgbClr val="000000"/>
                        </a:solidFill>
                        <a:effectLst/>
                        <a:latin typeface="Calibri" panose="020F0502020204030204" pitchFamily="34" charset="0"/>
                      </a:endParaRPr>
                    </a:p>
                  </a:txBody>
                  <a:tcPr marL="6784" marR="6784" marT="6784" marB="0"/>
                </a:tc>
                <a:tc>
                  <a:txBody>
                    <a:bodyPr/>
                    <a:lstStyle/>
                    <a:p>
                      <a:pPr algn="l" fontAlgn="t"/>
                      <a:r>
                        <a:rPr lang="es-CO" sz="1200" b="0" i="0" u="none" strike="noStrike" dirty="0">
                          <a:solidFill>
                            <a:srgbClr val="000000"/>
                          </a:solidFill>
                          <a:effectLst/>
                          <a:latin typeface="Calibri" panose="020F0502020204030204" pitchFamily="34" charset="0"/>
                        </a:rPr>
                        <a:t>El inventario total creció 24%, con un promedio de 368 procesos por despacho. </a:t>
                      </a:r>
                    </a:p>
                  </a:txBody>
                  <a:tcPr marL="9525" marR="9525" marT="9525" marB="0"/>
                </a:tc>
              </a:tr>
            </a:tbl>
          </a:graphicData>
        </a:graphic>
      </p:graphicFrame>
      <p:pic>
        <p:nvPicPr>
          <p:cNvPr id="13" name="Picture 3" descr="Logo CSJ RGB_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851" y="10808"/>
            <a:ext cx="2585846" cy="8533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10" name="2 Gráfico"/>
          <p:cNvGraphicFramePr>
            <a:graphicFrameLocks/>
          </p:cNvGraphicFramePr>
          <p:nvPr>
            <p:extLst>
              <p:ext uri="{D42A27DB-BD31-4B8C-83A1-F6EECF244321}">
                <p14:modId xmlns:p14="http://schemas.microsoft.com/office/powerpoint/2010/main" val="2485632996"/>
              </p:ext>
            </p:extLst>
          </p:nvPr>
        </p:nvGraphicFramePr>
        <p:xfrm>
          <a:off x="1211283" y="1369851"/>
          <a:ext cx="4925806" cy="314277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51043881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566976" y="518799"/>
            <a:ext cx="6425724" cy="443101"/>
          </a:xfrm>
        </p:spPr>
        <p:txBody>
          <a:bodyPr>
            <a:normAutofit fontScale="90000"/>
          </a:bodyPr>
          <a:lstStyle/>
          <a:p>
            <a:r>
              <a:rPr lang="es-CO" sz="1400" dirty="0" smtClean="0"/>
              <a:t>Tribunal Superior</a:t>
            </a:r>
            <a:br>
              <a:rPr lang="es-CO" sz="1400" dirty="0" smtClean="0"/>
            </a:br>
            <a:r>
              <a:rPr lang="es-CO" sz="1400" dirty="0" smtClean="0"/>
              <a:t>Sala Penal</a:t>
            </a:r>
            <a:endParaRPr lang="es-ES" sz="1400" dirty="0"/>
          </a:p>
        </p:txBody>
      </p:sp>
      <p:graphicFrame>
        <p:nvGraphicFramePr>
          <p:cNvPr id="6" name="Tabla 5"/>
          <p:cNvGraphicFramePr>
            <a:graphicFrameLocks noGrp="1"/>
          </p:cNvGraphicFramePr>
          <p:nvPr>
            <p:extLst>
              <p:ext uri="{D42A27DB-BD31-4B8C-83A1-F6EECF244321}">
                <p14:modId xmlns:p14="http://schemas.microsoft.com/office/powerpoint/2010/main" val="2729778377"/>
              </p:ext>
            </p:extLst>
          </p:nvPr>
        </p:nvGraphicFramePr>
        <p:xfrm>
          <a:off x="258803" y="5422550"/>
          <a:ext cx="7042068" cy="1040027"/>
        </p:xfrm>
        <a:graphic>
          <a:graphicData uri="http://schemas.openxmlformats.org/drawingml/2006/table">
            <a:tbl>
              <a:tblPr>
                <a:tableStyleId>{5C22544A-7EE6-4342-B048-85BDC9FD1C3A}</a:tableStyleId>
              </a:tblPr>
              <a:tblGrid>
                <a:gridCol w="3111336"/>
                <a:gridCol w="1413164"/>
                <a:gridCol w="1294232"/>
                <a:gridCol w="1223336"/>
              </a:tblGrid>
              <a:tr h="152400">
                <a:tc>
                  <a:txBody>
                    <a:bodyPr/>
                    <a:lstStyle/>
                    <a:p>
                      <a:pPr algn="l" fontAlgn="t"/>
                      <a:endParaRPr lang="es-ES" sz="1200" b="0" i="0" u="none" strike="noStrike" dirty="0">
                        <a:solidFill>
                          <a:srgbClr val="000000"/>
                        </a:solidFill>
                        <a:effectLst/>
                        <a:latin typeface="Calibri" panose="020F0502020204030204" pitchFamily="34" charset="0"/>
                      </a:endParaRPr>
                    </a:p>
                  </a:txBody>
                  <a:tcPr marL="9525" marR="9525" marT="9525" marB="0">
                    <a:solidFill>
                      <a:schemeClr val="bg1"/>
                    </a:solidFill>
                  </a:tcPr>
                </a:tc>
                <a:tc rowSpan="2">
                  <a:txBody>
                    <a:bodyPr/>
                    <a:lstStyle/>
                    <a:p>
                      <a:pPr algn="ctr" fontAlgn="ctr"/>
                      <a:r>
                        <a:rPr lang="es-ES" sz="1200" u="none" strike="noStrike" dirty="0">
                          <a:effectLst/>
                        </a:rPr>
                        <a:t>INGRESO EFECTIVO</a:t>
                      </a:r>
                      <a:endParaRPr lang="es-ES" sz="1200" b="1" i="0" u="none" strike="noStrike" dirty="0">
                        <a:solidFill>
                          <a:srgbClr val="000000"/>
                        </a:solidFill>
                        <a:effectLst/>
                        <a:latin typeface="Calibri" panose="020F0502020204030204" pitchFamily="34" charset="0"/>
                      </a:endParaRPr>
                    </a:p>
                  </a:txBody>
                  <a:tcPr marL="9525" marR="9525" marT="9525" marB="0" anchor="ctr"/>
                </a:tc>
                <a:tc rowSpan="2">
                  <a:txBody>
                    <a:bodyPr/>
                    <a:lstStyle/>
                    <a:p>
                      <a:pPr algn="ctr" fontAlgn="ctr"/>
                      <a:r>
                        <a:rPr lang="es-ES" sz="1200" u="none" strike="noStrike" dirty="0">
                          <a:effectLst/>
                        </a:rPr>
                        <a:t>EGRESO EFECTIVO</a:t>
                      </a:r>
                      <a:endParaRPr lang="es-ES" sz="1200" b="1" i="0" u="none" strike="noStrike" dirty="0">
                        <a:solidFill>
                          <a:srgbClr val="000000"/>
                        </a:solidFill>
                        <a:effectLst/>
                        <a:latin typeface="Calibri" panose="020F0502020204030204" pitchFamily="34" charset="0"/>
                      </a:endParaRPr>
                    </a:p>
                  </a:txBody>
                  <a:tcPr marL="9525" marR="9525" marT="9525" marB="0" anchor="ctr"/>
                </a:tc>
                <a:tc rowSpan="2">
                  <a:txBody>
                    <a:bodyPr/>
                    <a:lstStyle/>
                    <a:p>
                      <a:pPr algn="ctr" fontAlgn="ctr"/>
                      <a:r>
                        <a:rPr lang="es-ES" sz="1200" u="none" strike="noStrike">
                          <a:effectLst/>
                        </a:rPr>
                        <a:t>INVENTARIO FINAL</a:t>
                      </a:r>
                      <a:endParaRPr lang="es-ES" sz="1200" b="1" i="0" u="none" strike="noStrike">
                        <a:solidFill>
                          <a:srgbClr val="000000"/>
                        </a:solidFill>
                        <a:effectLst/>
                        <a:latin typeface="Calibri" panose="020F0502020204030204" pitchFamily="34" charset="0"/>
                      </a:endParaRPr>
                    </a:p>
                  </a:txBody>
                  <a:tcPr marL="9525" marR="9525" marT="9525" marB="0" anchor="ctr"/>
                </a:tc>
              </a:tr>
              <a:tr h="152400">
                <a:tc>
                  <a:txBody>
                    <a:bodyPr/>
                    <a:lstStyle/>
                    <a:p>
                      <a:pPr algn="l" fontAlgn="t"/>
                      <a:endParaRPr lang="es-ES" sz="1200" b="0" i="0" u="none" strike="noStrike" dirty="0">
                        <a:solidFill>
                          <a:srgbClr val="000000"/>
                        </a:solidFill>
                        <a:effectLst/>
                        <a:latin typeface="Calibri" panose="020F0502020204030204" pitchFamily="34" charset="0"/>
                      </a:endParaRPr>
                    </a:p>
                  </a:txBody>
                  <a:tcPr marL="9525" marR="9525" marT="9525" marB="0">
                    <a:solidFill>
                      <a:schemeClr val="bg1"/>
                    </a:solidFill>
                  </a:tcPr>
                </a:tc>
                <a:tc vMerge="1">
                  <a:txBody>
                    <a:bodyPr/>
                    <a:lstStyle/>
                    <a:p>
                      <a:endParaRPr lang="es-ES"/>
                    </a:p>
                  </a:txBody>
                  <a:tcPr/>
                </a:tc>
                <a:tc vMerge="1">
                  <a:txBody>
                    <a:bodyPr/>
                    <a:lstStyle/>
                    <a:p>
                      <a:endParaRPr lang="es-ES"/>
                    </a:p>
                  </a:txBody>
                  <a:tcPr/>
                </a:tc>
                <a:tc vMerge="1">
                  <a:txBody>
                    <a:bodyPr/>
                    <a:lstStyle/>
                    <a:p>
                      <a:endParaRPr lang="es-ES"/>
                    </a:p>
                  </a:txBody>
                  <a:tcPr/>
                </a:tc>
              </a:tr>
              <a:tr h="152400">
                <a:tc>
                  <a:txBody>
                    <a:bodyPr/>
                    <a:lstStyle/>
                    <a:p>
                      <a:pPr algn="l" fontAlgn="ctr"/>
                      <a:r>
                        <a:rPr lang="es-ES" sz="1200" u="none" strike="noStrike" dirty="0">
                          <a:effectLst/>
                        </a:rPr>
                        <a:t>Distrito Judicial del Huila</a:t>
                      </a:r>
                      <a:endParaRPr lang="es-ES" sz="12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s-ES" sz="1200" b="0" i="0" u="none" strike="noStrike">
                          <a:solidFill>
                            <a:srgbClr val="000000"/>
                          </a:solidFill>
                          <a:effectLst/>
                          <a:latin typeface="Calibri" panose="020F0502020204030204" pitchFamily="34" charset="0"/>
                        </a:rPr>
                        <a:t>272</a:t>
                      </a:r>
                    </a:p>
                  </a:txBody>
                  <a:tcPr marL="9525" marR="9525" marT="9525" marB="0" anchor="ctr"/>
                </a:tc>
                <a:tc>
                  <a:txBody>
                    <a:bodyPr/>
                    <a:lstStyle/>
                    <a:p>
                      <a:pPr algn="ctr" fontAlgn="ctr"/>
                      <a:r>
                        <a:rPr lang="es-ES" sz="1200" b="0" i="0" u="none" strike="noStrike">
                          <a:solidFill>
                            <a:srgbClr val="000000"/>
                          </a:solidFill>
                          <a:effectLst/>
                          <a:latin typeface="Calibri" panose="020F0502020204030204" pitchFamily="34" charset="0"/>
                        </a:rPr>
                        <a:t>270</a:t>
                      </a:r>
                    </a:p>
                  </a:txBody>
                  <a:tcPr marL="9525" marR="9525" marT="9525" marB="0" anchor="ctr"/>
                </a:tc>
                <a:tc>
                  <a:txBody>
                    <a:bodyPr/>
                    <a:lstStyle/>
                    <a:p>
                      <a:pPr algn="ctr" fontAlgn="ctr"/>
                      <a:r>
                        <a:rPr lang="es-ES" sz="1200" b="0" i="0" u="none" strike="noStrike">
                          <a:solidFill>
                            <a:srgbClr val="000000"/>
                          </a:solidFill>
                          <a:effectLst/>
                          <a:latin typeface="Calibri" panose="020F0502020204030204" pitchFamily="34" charset="0"/>
                        </a:rPr>
                        <a:t>43</a:t>
                      </a:r>
                    </a:p>
                  </a:txBody>
                  <a:tcPr marL="9525" marR="9525" marT="9525" marB="0" anchor="ctr"/>
                </a:tc>
              </a:tr>
              <a:tr h="270407">
                <a:tc>
                  <a:txBody>
                    <a:bodyPr/>
                    <a:lstStyle/>
                    <a:p>
                      <a:pPr algn="l" fontAlgn="ctr"/>
                      <a:r>
                        <a:rPr lang="es-CO" sz="1200" u="none" strike="noStrike" dirty="0">
                          <a:effectLst/>
                        </a:rPr>
                        <a:t>Promedio Nacional SIN Cundinamarca y Antioquia</a:t>
                      </a:r>
                      <a:endParaRPr lang="es-CO" sz="12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s-ES" sz="1200" b="0" i="0" u="none" strike="noStrike">
                          <a:solidFill>
                            <a:srgbClr val="000000"/>
                          </a:solidFill>
                          <a:effectLst/>
                          <a:latin typeface="Calibri" panose="020F0502020204030204" pitchFamily="34" charset="0"/>
                        </a:rPr>
                        <a:t>293</a:t>
                      </a:r>
                    </a:p>
                  </a:txBody>
                  <a:tcPr marL="9525" marR="9525" marT="9525" marB="0" anchor="ctr"/>
                </a:tc>
                <a:tc>
                  <a:txBody>
                    <a:bodyPr/>
                    <a:lstStyle/>
                    <a:p>
                      <a:pPr algn="ctr" fontAlgn="ctr"/>
                      <a:r>
                        <a:rPr lang="es-ES" sz="1200" b="0" i="0" u="none" strike="noStrike">
                          <a:solidFill>
                            <a:srgbClr val="000000"/>
                          </a:solidFill>
                          <a:effectLst/>
                          <a:latin typeface="Calibri" panose="020F0502020204030204" pitchFamily="34" charset="0"/>
                        </a:rPr>
                        <a:t>274</a:t>
                      </a:r>
                    </a:p>
                  </a:txBody>
                  <a:tcPr marL="9525" marR="9525" marT="9525" marB="0" anchor="ctr"/>
                </a:tc>
                <a:tc>
                  <a:txBody>
                    <a:bodyPr/>
                    <a:lstStyle/>
                    <a:p>
                      <a:pPr algn="ctr" fontAlgn="ctr"/>
                      <a:r>
                        <a:rPr lang="es-ES" sz="1200" b="0" i="0" u="none" strike="noStrike">
                          <a:solidFill>
                            <a:srgbClr val="000000"/>
                          </a:solidFill>
                          <a:effectLst/>
                          <a:latin typeface="Calibri" panose="020F0502020204030204" pitchFamily="34" charset="0"/>
                        </a:rPr>
                        <a:t>73</a:t>
                      </a:r>
                    </a:p>
                  </a:txBody>
                  <a:tcPr marL="9525" marR="9525" marT="9525" marB="0" anchor="ctr"/>
                </a:tc>
              </a:tr>
              <a:tr h="152400">
                <a:tc>
                  <a:txBody>
                    <a:bodyPr/>
                    <a:lstStyle/>
                    <a:p>
                      <a:pPr algn="ctr" fontAlgn="b"/>
                      <a:endParaRPr lang="es-ES" sz="12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ctr"/>
                      <a:r>
                        <a:rPr lang="es-ES" sz="1200" b="0" i="0" u="none" strike="noStrike" dirty="0" smtClean="0">
                          <a:solidFill>
                            <a:srgbClr val="000000"/>
                          </a:solidFill>
                          <a:effectLst/>
                          <a:latin typeface="Calibri" panose="020F0502020204030204" pitchFamily="34" charset="0"/>
                        </a:rPr>
                        <a:t>93%</a:t>
                      </a:r>
                      <a:endParaRPr lang="es-ES" sz="12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s-ES" sz="1200" b="0" i="0" u="none" strike="noStrike" dirty="0" smtClean="0">
                          <a:solidFill>
                            <a:srgbClr val="000000"/>
                          </a:solidFill>
                          <a:effectLst/>
                          <a:latin typeface="Calibri" panose="020F0502020204030204" pitchFamily="34" charset="0"/>
                        </a:rPr>
                        <a:t>99%</a:t>
                      </a:r>
                      <a:endParaRPr lang="es-ES" sz="12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s-ES" sz="1200" b="0" i="0" u="none" strike="noStrike" dirty="0" smtClean="0">
                          <a:solidFill>
                            <a:srgbClr val="000000"/>
                          </a:solidFill>
                          <a:effectLst/>
                          <a:latin typeface="Calibri" panose="020F0502020204030204" pitchFamily="34" charset="0"/>
                        </a:rPr>
                        <a:t>59%</a:t>
                      </a:r>
                      <a:endParaRPr lang="es-ES" sz="1200" b="0" i="0" u="none" strike="noStrike" dirty="0">
                        <a:solidFill>
                          <a:srgbClr val="000000"/>
                        </a:solidFill>
                        <a:effectLst/>
                        <a:latin typeface="Calibri" panose="020F0502020204030204" pitchFamily="34" charset="0"/>
                      </a:endParaRPr>
                    </a:p>
                  </a:txBody>
                  <a:tcPr marL="9525" marR="9525" marT="9525" marB="0" anchor="ctr"/>
                </a:tc>
              </a:tr>
            </a:tbl>
          </a:graphicData>
        </a:graphic>
      </p:graphicFrame>
      <p:sp>
        <p:nvSpPr>
          <p:cNvPr id="11" name="Rectángulo 10"/>
          <p:cNvSpPr/>
          <p:nvPr/>
        </p:nvSpPr>
        <p:spPr>
          <a:xfrm>
            <a:off x="258804" y="8118166"/>
            <a:ext cx="7042067" cy="461665"/>
          </a:xfrm>
          <a:prstGeom prst="rect">
            <a:avLst/>
          </a:prstGeom>
        </p:spPr>
        <p:txBody>
          <a:bodyPr wrap="square">
            <a:spAutoFit/>
          </a:bodyPr>
          <a:lstStyle/>
          <a:p>
            <a:pPr algn="just"/>
            <a:r>
              <a:rPr lang="es-CO" sz="1200" b="1" i="0" u="none" strike="noStrike" dirty="0" smtClean="0">
                <a:solidFill>
                  <a:srgbClr val="000000"/>
                </a:solidFill>
                <a:effectLst/>
                <a:latin typeface="Calibri" panose="020F0502020204030204" pitchFamily="34" charset="0"/>
              </a:rPr>
              <a:t>Diagnóstico.</a:t>
            </a:r>
            <a:r>
              <a:rPr lang="es-CO" sz="1200" dirty="0" smtClean="0"/>
              <a:t> </a:t>
            </a:r>
            <a:r>
              <a:rPr lang="es-CO" sz="1200" b="0" i="0" u="none" strike="noStrike" dirty="0" smtClean="0">
                <a:solidFill>
                  <a:srgbClr val="000000"/>
                </a:solidFill>
                <a:effectLst/>
                <a:latin typeface="Calibri" panose="020F0502020204030204" pitchFamily="34" charset="0"/>
              </a:rPr>
              <a:t>La Sala Penal del Tribunal Superior muestra una carga laboral y un rendimiento similar al de los demás Distritos Judiciales.</a:t>
            </a:r>
            <a:endParaRPr lang="es-ES" sz="1200" dirty="0"/>
          </a:p>
        </p:txBody>
      </p:sp>
      <p:graphicFrame>
        <p:nvGraphicFramePr>
          <p:cNvPr id="12" name="Tabla 11"/>
          <p:cNvGraphicFramePr>
            <a:graphicFrameLocks noGrp="1"/>
          </p:cNvGraphicFramePr>
          <p:nvPr>
            <p:extLst>
              <p:ext uri="{D42A27DB-BD31-4B8C-83A1-F6EECF244321}">
                <p14:modId xmlns:p14="http://schemas.microsoft.com/office/powerpoint/2010/main" val="2807453518"/>
              </p:ext>
            </p:extLst>
          </p:nvPr>
        </p:nvGraphicFramePr>
        <p:xfrm>
          <a:off x="258803" y="6534044"/>
          <a:ext cx="7042067" cy="1396170"/>
        </p:xfrm>
        <a:graphic>
          <a:graphicData uri="http://schemas.openxmlformats.org/drawingml/2006/table">
            <a:tbl>
              <a:tblPr>
                <a:tableStyleId>{5C22544A-7EE6-4342-B048-85BDC9FD1C3A}</a:tableStyleId>
              </a:tblPr>
              <a:tblGrid>
                <a:gridCol w="952600"/>
                <a:gridCol w="6089467"/>
              </a:tblGrid>
              <a:tr h="603029">
                <a:tc>
                  <a:txBody>
                    <a:bodyPr/>
                    <a:lstStyle/>
                    <a:p>
                      <a:pPr algn="l" fontAlgn="t"/>
                      <a:r>
                        <a:rPr lang="es-ES" sz="1200" u="none" strike="noStrike" dirty="0">
                          <a:effectLst/>
                        </a:rPr>
                        <a:t>Demanda</a:t>
                      </a:r>
                      <a:endParaRPr lang="es-ES" sz="1200" b="1" i="0" u="none" strike="noStrike" dirty="0">
                        <a:solidFill>
                          <a:srgbClr val="000000"/>
                        </a:solidFill>
                        <a:effectLst/>
                        <a:latin typeface="Calibri" panose="020F0502020204030204" pitchFamily="34" charset="0"/>
                      </a:endParaRPr>
                    </a:p>
                  </a:txBody>
                  <a:tcPr marL="6784" marR="6784" marT="6784" marB="0"/>
                </a:tc>
                <a:tc>
                  <a:txBody>
                    <a:bodyPr/>
                    <a:lstStyle/>
                    <a:p>
                      <a:pPr algn="l" fontAlgn="t"/>
                      <a:r>
                        <a:rPr lang="es-CO" sz="1200" b="0" i="0" u="none" strike="noStrike" dirty="0">
                          <a:solidFill>
                            <a:srgbClr val="000000"/>
                          </a:solidFill>
                          <a:effectLst/>
                          <a:latin typeface="Calibri" panose="020F0502020204030204" pitchFamily="34" charset="0"/>
                        </a:rPr>
                        <a:t>El ingreso promedio por despacho es de 272 procesos, de los cuales, 166 procesos (61%) corresponden a acciones de tutela. </a:t>
                      </a:r>
                      <a:endParaRPr lang="es-CO" sz="1200" b="0" i="0" u="none" strike="noStrike" dirty="0" smtClean="0">
                        <a:solidFill>
                          <a:srgbClr val="000000"/>
                        </a:solidFill>
                        <a:effectLst/>
                        <a:latin typeface="Calibri" panose="020F0502020204030204" pitchFamily="34" charset="0"/>
                      </a:endParaRPr>
                    </a:p>
                    <a:p>
                      <a:pPr algn="l" fontAlgn="t"/>
                      <a:r>
                        <a:rPr lang="es-CO" sz="1200" b="0" i="0" u="none" strike="noStrike" dirty="0" smtClean="0">
                          <a:solidFill>
                            <a:srgbClr val="000000"/>
                          </a:solidFill>
                          <a:effectLst/>
                          <a:latin typeface="Calibri" panose="020F0502020204030204" pitchFamily="34" charset="0"/>
                        </a:rPr>
                        <a:t>La </a:t>
                      </a:r>
                      <a:r>
                        <a:rPr lang="es-CO" sz="1200" b="0" i="0" u="none" strike="noStrike" dirty="0">
                          <a:solidFill>
                            <a:srgbClr val="000000"/>
                          </a:solidFill>
                          <a:effectLst/>
                          <a:latin typeface="Calibri" panose="020F0502020204030204" pitchFamily="34" charset="0"/>
                        </a:rPr>
                        <a:t>demanda agregada disminuyó 29%, como resultado de una reducción de los ingresos de la especialidad del 24% y del 32% en las acciones de tutelas. </a:t>
                      </a:r>
                    </a:p>
                  </a:txBody>
                  <a:tcPr marL="9525" marR="9525" marT="9525" marB="0"/>
                </a:tc>
              </a:tr>
              <a:tr h="415636">
                <a:tc>
                  <a:txBody>
                    <a:bodyPr/>
                    <a:lstStyle/>
                    <a:p>
                      <a:pPr algn="l" fontAlgn="t"/>
                      <a:r>
                        <a:rPr lang="es-ES" sz="1200" u="none" strike="noStrike">
                          <a:effectLst/>
                        </a:rPr>
                        <a:t>Oferta</a:t>
                      </a:r>
                      <a:endParaRPr lang="es-ES" sz="1200" b="1" i="0" u="none" strike="noStrike">
                        <a:solidFill>
                          <a:srgbClr val="000000"/>
                        </a:solidFill>
                        <a:effectLst/>
                        <a:latin typeface="Calibri" panose="020F0502020204030204" pitchFamily="34" charset="0"/>
                      </a:endParaRPr>
                    </a:p>
                  </a:txBody>
                  <a:tcPr marL="6784" marR="6784" marT="6784" marB="0"/>
                </a:tc>
                <a:tc>
                  <a:txBody>
                    <a:bodyPr/>
                    <a:lstStyle/>
                    <a:p>
                      <a:pPr algn="l" fontAlgn="t"/>
                      <a:r>
                        <a:rPr lang="es-CO" sz="1200" b="0" i="0" u="none" strike="noStrike" dirty="0">
                          <a:solidFill>
                            <a:srgbClr val="000000"/>
                          </a:solidFill>
                          <a:effectLst/>
                          <a:latin typeface="Calibri" panose="020F0502020204030204" pitchFamily="34" charset="0"/>
                        </a:rPr>
                        <a:t>Los egresos disminuyeron 15%, pasando de 316 procesos a 270 </a:t>
                      </a:r>
                      <a:r>
                        <a:rPr lang="es-CO" sz="1200" b="0" i="0" u="none" strike="noStrike" dirty="0" smtClean="0">
                          <a:solidFill>
                            <a:srgbClr val="000000"/>
                          </a:solidFill>
                          <a:effectLst/>
                          <a:latin typeface="Calibri" panose="020F0502020204030204" pitchFamily="34" charset="0"/>
                        </a:rPr>
                        <a:t>procesos.</a:t>
                      </a:r>
                    </a:p>
                    <a:p>
                      <a:pPr algn="l" fontAlgn="t"/>
                      <a:r>
                        <a:rPr lang="es-CO" sz="1200" b="0" i="0" u="none" strike="noStrike" dirty="0" smtClean="0">
                          <a:solidFill>
                            <a:srgbClr val="000000"/>
                          </a:solidFill>
                          <a:effectLst/>
                          <a:latin typeface="Calibri" panose="020F0502020204030204" pitchFamily="34" charset="0"/>
                        </a:rPr>
                        <a:t>El</a:t>
                      </a:r>
                      <a:r>
                        <a:rPr lang="es-CO" sz="1200" b="0" i="0" u="none" strike="noStrike" baseline="0" dirty="0" smtClean="0">
                          <a:solidFill>
                            <a:srgbClr val="000000"/>
                          </a:solidFill>
                          <a:effectLst/>
                          <a:latin typeface="Calibri" panose="020F0502020204030204" pitchFamily="34" charset="0"/>
                        </a:rPr>
                        <a:t> </a:t>
                      </a:r>
                      <a:r>
                        <a:rPr lang="es-CO" sz="1200" b="0" i="0" u="none" strike="noStrike" dirty="0" smtClean="0">
                          <a:solidFill>
                            <a:srgbClr val="000000"/>
                          </a:solidFill>
                          <a:effectLst/>
                          <a:latin typeface="Calibri" panose="020F0502020204030204" pitchFamily="34" charset="0"/>
                        </a:rPr>
                        <a:t>índice </a:t>
                      </a:r>
                      <a:r>
                        <a:rPr lang="es-CO" sz="1200" b="0" i="0" u="none" strike="noStrike" dirty="0">
                          <a:solidFill>
                            <a:srgbClr val="000000"/>
                          </a:solidFill>
                          <a:effectLst/>
                          <a:latin typeface="Calibri" panose="020F0502020204030204" pitchFamily="34" charset="0"/>
                        </a:rPr>
                        <a:t>de evacuación </a:t>
                      </a:r>
                      <a:r>
                        <a:rPr lang="es-CO" sz="1200" b="0" i="0" u="none" strike="noStrike" dirty="0" smtClean="0">
                          <a:solidFill>
                            <a:srgbClr val="000000"/>
                          </a:solidFill>
                          <a:effectLst/>
                          <a:latin typeface="Calibri" panose="020F0502020204030204" pitchFamily="34" charset="0"/>
                        </a:rPr>
                        <a:t>fue del </a:t>
                      </a:r>
                      <a:r>
                        <a:rPr lang="es-CO" sz="1200" b="0" i="0" u="none" strike="noStrike" dirty="0">
                          <a:solidFill>
                            <a:srgbClr val="000000"/>
                          </a:solidFill>
                          <a:effectLst/>
                          <a:latin typeface="Calibri" panose="020F0502020204030204" pitchFamily="34" charset="0"/>
                        </a:rPr>
                        <a:t>99%. </a:t>
                      </a:r>
                    </a:p>
                  </a:txBody>
                  <a:tcPr marL="9525" marR="9525" marT="9525" marB="0"/>
                </a:tc>
              </a:tr>
              <a:tr h="239489">
                <a:tc>
                  <a:txBody>
                    <a:bodyPr/>
                    <a:lstStyle/>
                    <a:p>
                      <a:pPr algn="l" fontAlgn="t"/>
                      <a:r>
                        <a:rPr lang="es-ES" sz="1200" u="none" strike="noStrike" dirty="0">
                          <a:effectLst/>
                        </a:rPr>
                        <a:t>Inventario</a:t>
                      </a:r>
                      <a:endParaRPr lang="es-ES" sz="1200" b="1" i="0" u="none" strike="noStrike" dirty="0">
                        <a:solidFill>
                          <a:srgbClr val="000000"/>
                        </a:solidFill>
                        <a:effectLst/>
                        <a:latin typeface="Calibri" panose="020F0502020204030204" pitchFamily="34" charset="0"/>
                      </a:endParaRPr>
                    </a:p>
                  </a:txBody>
                  <a:tcPr marL="6784" marR="6784" marT="6784" marB="0"/>
                </a:tc>
                <a:tc>
                  <a:txBody>
                    <a:bodyPr/>
                    <a:lstStyle/>
                    <a:p>
                      <a:pPr algn="l" fontAlgn="t"/>
                      <a:r>
                        <a:rPr lang="es-CO" sz="1200" b="0" i="0" u="none" strike="noStrike" dirty="0">
                          <a:solidFill>
                            <a:srgbClr val="000000"/>
                          </a:solidFill>
                          <a:effectLst/>
                          <a:latin typeface="Calibri" panose="020F0502020204030204" pitchFamily="34" charset="0"/>
                        </a:rPr>
                        <a:t>El inventario total disminuyó 22%, con un promedio de 43 procesos por despacho.</a:t>
                      </a:r>
                    </a:p>
                  </a:txBody>
                  <a:tcPr marL="9525" marR="9525" marT="9525" marB="0"/>
                </a:tc>
              </a:tr>
            </a:tbl>
          </a:graphicData>
        </a:graphic>
      </p:graphicFrame>
      <p:pic>
        <p:nvPicPr>
          <p:cNvPr id="13" name="Picture 3" descr="Logo CSJ RGB_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851" y="10808"/>
            <a:ext cx="2585846" cy="8533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8" name="1 Gráfico"/>
          <p:cNvGraphicFramePr>
            <a:graphicFrameLocks/>
          </p:cNvGraphicFramePr>
          <p:nvPr>
            <p:extLst>
              <p:ext uri="{D42A27DB-BD31-4B8C-83A1-F6EECF244321}">
                <p14:modId xmlns:p14="http://schemas.microsoft.com/office/powerpoint/2010/main" val="1464274168"/>
              </p:ext>
            </p:extLst>
          </p:nvPr>
        </p:nvGraphicFramePr>
        <p:xfrm>
          <a:off x="400565" y="1089804"/>
          <a:ext cx="6972301" cy="428307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429309180"/>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ema de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1944</TotalTime>
  <Words>4682</Words>
  <Application>Microsoft Office PowerPoint</Application>
  <PresentationFormat>Personalizado</PresentationFormat>
  <Paragraphs>1114</Paragraphs>
  <Slides>24</Slides>
  <Notes>0</Notes>
  <HiddenSlides>0</HiddenSlides>
  <MMClips>0</MMClips>
  <ScaleCrop>false</ScaleCrop>
  <HeadingPairs>
    <vt:vector size="4" baseType="variant">
      <vt:variant>
        <vt:lpstr>Tema</vt:lpstr>
      </vt:variant>
      <vt:variant>
        <vt:i4>1</vt:i4>
      </vt:variant>
      <vt:variant>
        <vt:lpstr>Títulos de diapositiva</vt:lpstr>
      </vt:variant>
      <vt:variant>
        <vt:i4>24</vt:i4>
      </vt:variant>
    </vt:vector>
  </HeadingPairs>
  <TitlesOfParts>
    <vt:vector size="25" baseType="lpstr">
      <vt:lpstr>Tema de Office</vt:lpstr>
      <vt:lpstr>Balance</vt:lpstr>
      <vt:lpstr>Balance</vt:lpstr>
      <vt:lpstr>Consolidado Neiva 2017-2018 vs. Promedio Nacional</vt:lpstr>
      <vt:lpstr>Cancelación de audiencias en el Sistema Penal</vt:lpstr>
      <vt:lpstr>Sala Disciplinaria Seccional</vt:lpstr>
      <vt:lpstr>Tribunal Administrativo</vt:lpstr>
      <vt:lpstr>Juzgados Administrativos</vt:lpstr>
      <vt:lpstr>Tribunal Superior Sala Civil – Familia - Laboral</vt:lpstr>
      <vt:lpstr>Tribunal Superior Sala Penal</vt:lpstr>
      <vt:lpstr>Juzgados Penales Especializados</vt:lpstr>
      <vt:lpstr>Juzgados de Ejecución de Penas y Medidas de Seguridad</vt:lpstr>
      <vt:lpstr>Juzgados Penales del Circuito de Neiva</vt:lpstr>
      <vt:lpstr>Juzgados Penales Municipales  de Conocimiento de Neiva</vt:lpstr>
      <vt:lpstr>Juzgados Penales de Control  de Garantías de Neiva</vt:lpstr>
      <vt:lpstr>Juzgados de Extinción de Dominio</vt:lpstr>
      <vt:lpstr>Juzgados de Circuito de Responsabilidad  Penal de Adolescentes de Neiva</vt:lpstr>
      <vt:lpstr>Juzgados Municipales de Responsabilidad  Penal Adolescentes</vt:lpstr>
      <vt:lpstr>Juzgados Civiles del Circuito</vt:lpstr>
      <vt:lpstr>Juzgados Civiles Municipales</vt:lpstr>
      <vt:lpstr>Juzgados de Familia</vt:lpstr>
      <vt:lpstr>Juzgados Laborales</vt:lpstr>
      <vt:lpstr>Juzgados de Pequeñas Causas Civiles y  Competencias Múltiples</vt:lpstr>
      <vt:lpstr>Juzgados de Pequeñas Causas Laborales</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Sala Disciplinaria Seccional</dc:title>
  <dc:creator>Usuario de Windows</dc:creator>
  <cp:lastModifiedBy>Usuario de Windows</cp:lastModifiedBy>
  <cp:revision>90</cp:revision>
  <dcterms:created xsi:type="dcterms:W3CDTF">2019-02-23T18:35:42Z</dcterms:created>
  <dcterms:modified xsi:type="dcterms:W3CDTF">2019-03-15T14:34:08Z</dcterms:modified>
</cp:coreProperties>
</file>