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style2.xml" ContentType="application/vnd.ms-office.chartstyle+xml"/>
  <Override PartName="/ppt/charts/colors2.xml" ContentType="application/vnd.ms-office.chartcolorstyle+xml"/>
  <Override PartName="/ppt/charts/style3.xml" ContentType="application/vnd.ms-office.chartstyle+xml"/>
  <Override PartName="/ppt/charts/colors3.xml" ContentType="application/vnd.ms-office.chartcolorstyle+xml"/>
  <Override PartName="/ppt/charts/style4.xml" ContentType="application/vnd.ms-office.chartstyle+xml"/>
  <Override PartName="/ppt/charts/colors4.xml" ContentType="application/vnd.ms-office.chartcolorstyle+xml"/>
  <Override PartName="/ppt/charts/style5.xml" ContentType="application/vnd.ms-office.chartstyle+xml"/>
  <Override PartName="/ppt/charts/colors5.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0" r:id="rId2"/>
    <p:sldId id="283" r:id="rId3"/>
    <p:sldId id="281" r:id="rId4"/>
    <p:sldId id="284" r:id="rId5"/>
    <p:sldId id="282" r:id="rId6"/>
    <p:sldId id="257" r:id="rId7"/>
    <p:sldId id="262" r:id="rId8"/>
    <p:sldId id="258" r:id="rId9"/>
    <p:sldId id="267" r:id="rId10"/>
    <p:sldId id="260" r:id="rId11"/>
    <p:sldId id="261" r:id="rId12"/>
    <p:sldId id="264" r:id="rId13"/>
    <p:sldId id="266" r:id="rId14"/>
    <p:sldId id="265" r:id="rId15"/>
    <p:sldId id="285" r:id="rId16"/>
    <p:sldId id="268" r:id="rId17"/>
    <p:sldId id="269" r:id="rId18"/>
    <p:sldId id="270" r:id="rId19"/>
    <p:sldId id="272" r:id="rId20"/>
    <p:sldId id="273" r:id="rId21"/>
    <p:sldId id="274" r:id="rId22"/>
    <p:sldId id="276" r:id="rId23"/>
    <p:sldId id="278" r:id="rId24"/>
    <p:sldId id="279" r:id="rId25"/>
  </p:sldIdLst>
  <p:sldSz cx="7559675" cy="972026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061">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90" d="100"/>
          <a:sy n="90" d="100"/>
        </p:scale>
        <p:origin x="-1800" y="-72"/>
      </p:cViewPr>
      <p:guideLst>
        <p:guide orient="horz" pos="3061"/>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dussanh\Documents\PENDIENTES\JORGE%20DUSSAN%20H\mapa\2018-4T.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1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Pcsmart\Desktop\2018-4T.xlsx" TargetMode="External"/></Relationships>
</file>

<file path=ppt/charts/_rels/chart1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C:\Users\Pcsmart\Desktop\2018-4T.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CSJH\ESTADISTICA\2018\2018-4T.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21.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C:\Users\Pcsmart\Desktop\2018-4T.xlsx" TargetMode="External"/></Relationships>
</file>

<file path=ppt/charts/_rels/chart22.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oleObject" Target="file:///C:\Users\Pcsmart\Desktop\2018-4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CSJH\ESTADISTICA\audiencias_cancel.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Pcsmart\Desktop\2018-4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164561525995733E-2"/>
          <c:y val="9.6564570791121782E-2"/>
          <c:w val="0.95670876948008532"/>
          <c:h val="0.81854064737515386"/>
        </c:manualLayout>
      </c:layout>
      <c:lineChart>
        <c:grouping val="standard"/>
        <c:varyColors val="0"/>
        <c:ser>
          <c:idx val="0"/>
          <c:order val="0"/>
          <c:tx>
            <c:strRef>
              <c:f>consol!$D$42</c:f>
              <c:strCache>
                <c:ptCount val="1"/>
                <c:pt idx="0">
                  <c:v>Ingresos </c:v>
                </c:pt>
              </c:strCache>
            </c:strRef>
          </c:tx>
          <c:marker>
            <c:symbol val="none"/>
          </c:marker>
          <c:dLbls>
            <c:dLbl>
              <c:idx val="0"/>
              <c:layout>
                <c:manualLayout>
                  <c:x val="1.1503135656977256E-17"/>
                  <c:y val="1.0940172118196019E-2"/>
                </c:manualLayout>
              </c:layout>
              <c:showLegendKey val="0"/>
              <c:showVal val="1"/>
              <c:showCatName val="0"/>
              <c:showSerName val="0"/>
              <c:showPercent val="0"/>
              <c:showBubbleSize val="0"/>
            </c:dLbl>
            <c:dLbl>
              <c:idx val="1"/>
              <c:layout>
                <c:manualLayout>
                  <c:x val="1.2549020227834414E-3"/>
                  <c:y val="3.4931021999437057E-4"/>
                </c:manualLayout>
              </c:layout>
              <c:showLegendKey val="0"/>
              <c:showVal val="1"/>
              <c:showCatName val="0"/>
              <c:showSerName val="0"/>
              <c:showPercent val="0"/>
              <c:showBubbleSize val="0"/>
            </c:dLbl>
            <c:dLbl>
              <c:idx val="2"/>
              <c:layout>
                <c:manualLayout>
                  <c:x val="-3.7647060683504617E-2"/>
                  <c:y val="-1.6795963851776199E-2"/>
                </c:manualLayout>
              </c:layout>
              <c:showLegendKey val="0"/>
              <c:showVal val="1"/>
              <c:showCatName val="0"/>
              <c:showSerName val="0"/>
              <c:showPercent val="0"/>
              <c:showBubbleSize val="0"/>
            </c:dLbl>
            <c:dLbl>
              <c:idx val="3"/>
              <c:layout>
                <c:manualLayout>
                  <c:x val="-1.5058824273401848E-2"/>
                  <c:y val="-1.9988857391626123E-2"/>
                </c:manualLayout>
              </c:layout>
              <c:showLegendKey val="0"/>
              <c:showVal val="1"/>
              <c:showCatName val="0"/>
              <c:showSerName val="0"/>
              <c:showPercent val="0"/>
              <c:showBubbleSize val="0"/>
            </c:dLbl>
            <c:dLbl>
              <c:idx val="4"/>
              <c:layout>
                <c:manualLayout>
                  <c:x val="-1.3803922250618361E-2"/>
                  <c:y val="-1.9952461937138323E-2"/>
                </c:manualLayout>
              </c:layout>
              <c:showLegendKey val="0"/>
              <c:showVal val="1"/>
              <c:showCatName val="0"/>
              <c:showSerName val="0"/>
              <c:showPercent val="0"/>
              <c:showBubbleSize val="0"/>
            </c:dLbl>
            <c:dLbl>
              <c:idx val="5"/>
              <c:layout>
                <c:manualLayout>
                  <c:x val="-2.2588236410102772E-2"/>
                  <c:y val="-1.704469037378481E-2"/>
                </c:manualLayout>
              </c:layout>
              <c:showLegendKey val="0"/>
              <c:showVal val="1"/>
              <c:showCatName val="0"/>
              <c:showSerName val="0"/>
              <c:showPercent val="0"/>
              <c:showBubbleSize val="0"/>
            </c:dLbl>
            <c:dLbl>
              <c:idx val="6"/>
              <c:layout>
                <c:manualLayout>
                  <c:x val="-2.1333334387319283E-2"/>
                  <c:y val="-2.3494862672527678E-2"/>
                </c:manualLayout>
              </c:layout>
              <c:showLegendKey val="0"/>
              <c:showVal val="1"/>
              <c:showCatName val="0"/>
              <c:showSerName val="0"/>
              <c:showPercent val="0"/>
              <c:showBubbleSize val="0"/>
            </c:dLbl>
            <c:dLbl>
              <c:idx val="7"/>
              <c:layout>
                <c:manualLayout>
                  <c:x val="-2.0078432364535798E-2"/>
                  <c:y val="-1.6446403870769375E-2"/>
                </c:manualLayout>
              </c:layout>
              <c:showLegendKey val="0"/>
              <c:showVal val="1"/>
              <c:showCatName val="0"/>
              <c:showSerName val="0"/>
              <c:showPercent val="0"/>
              <c:showBubbleSize val="0"/>
            </c:dLbl>
            <c:dLbl>
              <c:idx val="8"/>
              <c:layout>
                <c:manualLayout>
                  <c:x val="-1.3804021061801165E-2"/>
                  <c:y val="-2.5844348939780448E-2"/>
                </c:manualLayout>
              </c:layout>
              <c:showLegendKey val="0"/>
              <c:showVal val="1"/>
              <c:showCatName val="0"/>
              <c:showSerName val="0"/>
              <c:showPercent val="0"/>
              <c:showBubbleSize val="0"/>
            </c:dLbl>
            <c:dLbl>
              <c:idx val="9"/>
              <c:layout>
                <c:manualLayout>
                  <c:x val="-1.2549020227834874E-2"/>
                  <c:y val="-1.4096917603516607E-2"/>
                </c:manualLayout>
              </c:layout>
              <c:showLegendKey val="0"/>
              <c:showVal val="1"/>
              <c:showCatName val="0"/>
              <c:showSerName val="0"/>
              <c:showPercent val="0"/>
              <c:showBubbleSize val="0"/>
            </c:dLbl>
            <c:txPr>
              <a:bodyPr/>
              <a:lstStyle/>
              <a:p>
                <a:pPr>
                  <a:defRPr sz="1000" b="1">
                    <a:solidFill>
                      <a:schemeClr val="accent1">
                        <a:lumMod val="75000"/>
                      </a:schemeClr>
                    </a:solidFill>
                  </a:defRPr>
                </a:pPr>
                <a:endParaRPr lang="es-ES"/>
              </a:p>
            </c:txPr>
            <c:showLegendKey val="0"/>
            <c:showVal val="1"/>
            <c:showCatName val="0"/>
            <c:showSerName val="0"/>
            <c:showPercent val="0"/>
            <c:showBubbleSize val="0"/>
            <c:showLeaderLines val="0"/>
          </c:dLbls>
          <c:cat>
            <c:numRef>
              <c:f>consol!$C$43:$C$53</c:f>
              <c:numCache>
                <c:formatCode>General</c:formatCode>
                <c:ptCount val="7"/>
                <c:pt idx="0">
                  <c:v>2008</c:v>
                </c:pt>
                <c:pt idx="1">
                  <c:v>2010</c:v>
                </c:pt>
                <c:pt idx="2">
                  <c:v>2012</c:v>
                </c:pt>
                <c:pt idx="3">
                  <c:v>2014</c:v>
                </c:pt>
                <c:pt idx="4">
                  <c:v>2016</c:v>
                </c:pt>
                <c:pt idx="5">
                  <c:v>2017</c:v>
                </c:pt>
                <c:pt idx="6">
                  <c:v>2018</c:v>
                </c:pt>
              </c:numCache>
            </c:numRef>
          </c:cat>
          <c:val>
            <c:numRef>
              <c:f>consol!$D$43:$D$53</c:f>
              <c:numCache>
                <c:formatCode>#,##0</c:formatCode>
                <c:ptCount val="7"/>
                <c:pt idx="0">
                  <c:v>2130893</c:v>
                </c:pt>
                <c:pt idx="1">
                  <c:v>2426938</c:v>
                </c:pt>
                <c:pt idx="2">
                  <c:v>2820229</c:v>
                </c:pt>
                <c:pt idx="3">
                  <c:v>2647245</c:v>
                </c:pt>
                <c:pt idx="4">
                  <c:v>2647666</c:v>
                </c:pt>
                <c:pt idx="5">
                  <c:v>2717444</c:v>
                </c:pt>
                <c:pt idx="6">
                  <c:v>2723771</c:v>
                </c:pt>
              </c:numCache>
            </c:numRef>
          </c:val>
          <c:smooth val="0"/>
        </c:ser>
        <c:ser>
          <c:idx val="1"/>
          <c:order val="1"/>
          <c:tx>
            <c:strRef>
              <c:f>consol!$E$42</c:f>
              <c:strCache>
                <c:ptCount val="1"/>
                <c:pt idx="0">
                  <c:v>Egresos</c:v>
                </c:pt>
              </c:strCache>
            </c:strRef>
          </c:tx>
          <c:marker>
            <c:symbol val="none"/>
          </c:marker>
          <c:dLbls>
            <c:dLbl>
              <c:idx val="1"/>
              <c:layout>
                <c:manualLayout>
                  <c:x val="2.5098040455669287E-3"/>
                  <c:y val="2.0337952253901531E-2"/>
                </c:manualLayout>
              </c:layout>
              <c:showLegendKey val="0"/>
              <c:showVal val="1"/>
              <c:showCatName val="0"/>
              <c:showSerName val="0"/>
              <c:showPercent val="0"/>
              <c:showBubbleSize val="0"/>
            </c:dLbl>
            <c:dLbl>
              <c:idx val="2"/>
              <c:layout>
                <c:manualLayout>
                  <c:x val="-3.7647060683504617E-2"/>
                  <c:y val="4.333901805925218E-2"/>
                </c:manualLayout>
              </c:layout>
              <c:showLegendKey val="0"/>
              <c:showVal val="1"/>
              <c:showCatName val="0"/>
              <c:showSerName val="0"/>
              <c:showPercent val="0"/>
              <c:showBubbleSize val="0"/>
            </c:dLbl>
            <c:dLbl>
              <c:idx val="3"/>
              <c:layout>
                <c:manualLayout>
                  <c:x val="-6.0235297093607393E-2"/>
                  <c:y val="-1.2868054417449783E-2"/>
                </c:manualLayout>
              </c:layout>
              <c:showLegendKey val="0"/>
              <c:showVal val="1"/>
              <c:showCatName val="0"/>
              <c:showSerName val="0"/>
              <c:showPercent val="0"/>
              <c:showBubbleSize val="0"/>
            </c:dLbl>
            <c:dLbl>
              <c:idx val="4"/>
              <c:layout>
                <c:manualLayout>
                  <c:x val="-1.6313726296185334E-2"/>
                  <c:y val="-2.1880344236392138E-2"/>
                </c:manualLayout>
              </c:layout>
              <c:showLegendKey val="0"/>
              <c:showVal val="1"/>
              <c:showCatName val="0"/>
              <c:showSerName val="0"/>
              <c:showPercent val="0"/>
              <c:showBubbleSize val="0"/>
            </c:dLbl>
            <c:dLbl>
              <c:idx val="5"/>
              <c:layout>
                <c:manualLayout>
                  <c:x val="-2.0078432364535704E-2"/>
                  <c:y val="-2.2163324278976972E-2"/>
                </c:manualLayout>
              </c:layout>
              <c:showLegendKey val="0"/>
              <c:showVal val="1"/>
              <c:showCatName val="0"/>
              <c:showSerName val="0"/>
              <c:showPercent val="0"/>
              <c:showBubbleSize val="0"/>
            </c:dLbl>
            <c:dLbl>
              <c:idx val="6"/>
              <c:layout>
                <c:manualLayout>
                  <c:x val="-1.8823530341752309E-2"/>
                  <c:y val="-1.8795890138022145E-2"/>
                </c:manualLayout>
              </c:layout>
              <c:showLegendKey val="0"/>
              <c:showVal val="1"/>
              <c:showCatName val="0"/>
              <c:showSerName val="0"/>
              <c:showPercent val="0"/>
              <c:showBubbleSize val="0"/>
            </c:dLbl>
            <c:dLbl>
              <c:idx val="7"/>
              <c:layout>
                <c:manualLayout>
                  <c:x val="-1.7568628318968823E-2"/>
                  <c:y val="-1.8795890138022145E-2"/>
                </c:manualLayout>
              </c:layout>
              <c:showLegendKey val="0"/>
              <c:showVal val="1"/>
              <c:showCatName val="0"/>
              <c:showSerName val="0"/>
              <c:showPercent val="0"/>
              <c:showBubbleSize val="0"/>
            </c:dLbl>
            <c:dLbl>
              <c:idx val="8"/>
              <c:layout>
                <c:manualLayout>
                  <c:x val="-8.7843141594842276E-3"/>
                  <c:y val="-2.8193835207033214E-2"/>
                </c:manualLayout>
              </c:layout>
              <c:showLegendKey val="0"/>
              <c:showVal val="1"/>
              <c:showCatName val="0"/>
              <c:showSerName val="0"/>
              <c:showPercent val="0"/>
              <c:showBubbleSize val="0"/>
            </c:dLbl>
            <c:dLbl>
              <c:idx val="9"/>
              <c:layout>
                <c:manualLayout>
                  <c:x val="-1.1294118205051386E-2"/>
                  <c:y val="-2.8193835207033214E-2"/>
                </c:manualLayout>
              </c:layout>
              <c:showLegendKey val="0"/>
              <c:showVal val="1"/>
              <c:showCatName val="0"/>
              <c:showSerName val="0"/>
              <c:showPercent val="0"/>
              <c:showBubbleSize val="0"/>
            </c:dLbl>
            <c:txPr>
              <a:bodyPr/>
              <a:lstStyle/>
              <a:p>
                <a:pPr>
                  <a:defRPr sz="1000" b="1">
                    <a:solidFill>
                      <a:schemeClr val="accent2">
                        <a:lumMod val="75000"/>
                      </a:schemeClr>
                    </a:solidFill>
                  </a:defRPr>
                </a:pPr>
                <a:endParaRPr lang="es-ES"/>
              </a:p>
            </c:txPr>
            <c:showLegendKey val="0"/>
            <c:showVal val="1"/>
            <c:showCatName val="0"/>
            <c:showSerName val="0"/>
            <c:showPercent val="0"/>
            <c:showBubbleSize val="0"/>
            <c:showLeaderLines val="0"/>
          </c:dLbls>
          <c:cat>
            <c:numRef>
              <c:f>consol!$C$43:$C$53</c:f>
              <c:numCache>
                <c:formatCode>General</c:formatCode>
                <c:ptCount val="7"/>
                <c:pt idx="0">
                  <c:v>2008</c:v>
                </c:pt>
                <c:pt idx="1">
                  <c:v>2010</c:v>
                </c:pt>
                <c:pt idx="2">
                  <c:v>2012</c:v>
                </c:pt>
                <c:pt idx="3">
                  <c:v>2014</c:v>
                </c:pt>
                <c:pt idx="4">
                  <c:v>2016</c:v>
                </c:pt>
                <c:pt idx="5">
                  <c:v>2017</c:v>
                </c:pt>
                <c:pt idx="6">
                  <c:v>2018</c:v>
                </c:pt>
              </c:numCache>
            </c:numRef>
          </c:cat>
          <c:val>
            <c:numRef>
              <c:f>consol!$E$43:$E$53</c:f>
              <c:numCache>
                <c:formatCode>#,##0</c:formatCode>
                <c:ptCount val="7"/>
                <c:pt idx="0">
                  <c:v>1598079</c:v>
                </c:pt>
                <c:pt idx="1">
                  <c:v>2264467</c:v>
                </c:pt>
                <c:pt idx="2">
                  <c:v>2371286</c:v>
                </c:pt>
                <c:pt idx="3">
                  <c:v>2452671</c:v>
                </c:pt>
                <c:pt idx="4">
                  <c:v>2036849</c:v>
                </c:pt>
                <c:pt idx="5">
                  <c:v>2165848</c:v>
                </c:pt>
                <c:pt idx="6">
                  <c:v>2249181</c:v>
                </c:pt>
              </c:numCache>
            </c:numRef>
          </c:val>
          <c:smooth val="0"/>
        </c:ser>
        <c:ser>
          <c:idx val="2"/>
          <c:order val="2"/>
          <c:tx>
            <c:strRef>
              <c:f>consol!$F$42</c:f>
              <c:strCache>
                <c:ptCount val="1"/>
                <c:pt idx="0">
                  <c:v>Inventario Final</c:v>
                </c:pt>
              </c:strCache>
            </c:strRef>
          </c:tx>
          <c:marker>
            <c:symbol val="none"/>
          </c:marker>
          <c:dLbls>
            <c:dLbl>
              <c:idx val="0"/>
              <c:layout>
                <c:manualLayout>
                  <c:x val="-1.1503135656977256E-17"/>
                  <c:y val="-9.3979450690110725E-3"/>
                </c:manualLayout>
              </c:layout>
              <c:showLegendKey val="0"/>
              <c:showVal val="1"/>
              <c:showCatName val="0"/>
              <c:showSerName val="0"/>
              <c:showPercent val="0"/>
              <c:showBubbleSize val="0"/>
            </c:dLbl>
            <c:dLbl>
              <c:idx val="1"/>
              <c:layout>
                <c:manualLayout>
                  <c:x val="5.0196080911339494E-3"/>
                  <c:y val="-9.3979450690110725E-3"/>
                </c:manualLayout>
              </c:layout>
              <c:showLegendKey val="0"/>
              <c:showVal val="1"/>
              <c:showCatName val="0"/>
              <c:showSerName val="0"/>
              <c:showPercent val="0"/>
              <c:showBubbleSize val="0"/>
            </c:dLbl>
            <c:dLbl>
              <c:idx val="2"/>
              <c:layout>
                <c:manualLayout>
                  <c:x val="-3.7647060683504617E-2"/>
                  <c:y val="-3.9097763143981494E-2"/>
                </c:manualLayout>
              </c:layout>
              <c:showLegendKey val="0"/>
              <c:showVal val="1"/>
              <c:showCatName val="0"/>
              <c:showSerName val="0"/>
              <c:showPercent val="0"/>
              <c:showBubbleSize val="0"/>
            </c:dLbl>
            <c:dLbl>
              <c:idx val="3"/>
              <c:layout>
                <c:manualLayout>
                  <c:x val="-8.7843141594844115E-3"/>
                  <c:y val="-2.268750496668729E-2"/>
                </c:manualLayout>
              </c:layout>
              <c:showLegendKey val="0"/>
              <c:showVal val="1"/>
              <c:showCatName val="0"/>
              <c:showSerName val="0"/>
              <c:showPercent val="0"/>
              <c:showBubbleSize val="0"/>
            </c:dLbl>
            <c:dLbl>
              <c:idx val="4"/>
              <c:layout>
                <c:manualLayout>
                  <c:x val="-1.3803922250618361E-2"/>
                  <c:y val="-2.8121626286735452E-2"/>
                </c:manualLayout>
              </c:layout>
              <c:showLegendKey val="0"/>
              <c:showVal val="1"/>
              <c:showCatName val="0"/>
              <c:showSerName val="0"/>
              <c:showPercent val="0"/>
              <c:showBubbleSize val="0"/>
            </c:dLbl>
            <c:dLbl>
              <c:idx val="5"/>
              <c:layout>
                <c:manualLayout>
                  <c:x val="-2.0078432364535704E-2"/>
                  <c:y val="-2.3844191274695926E-2"/>
                </c:manualLayout>
              </c:layout>
              <c:showLegendKey val="0"/>
              <c:showVal val="1"/>
              <c:showCatName val="0"/>
              <c:showSerName val="0"/>
              <c:showPercent val="0"/>
              <c:showBubbleSize val="0"/>
            </c:dLbl>
            <c:dLbl>
              <c:idx val="6"/>
              <c:layout>
                <c:manualLayout>
                  <c:x val="-1.7568628318968823E-2"/>
                  <c:y val="-2.4266077045946785E-2"/>
                </c:manualLayout>
              </c:layout>
              <c:showLegendKey val="0"/>
              <c:showVal val="1"/>
              <c:showCatName val="0"/>
              <c:showSerName val="0"/>
              <c:showPercent val="0"/>
              <c:showBubbleSize val="0"/>
            </c:dLbl>
            <c:dLbl>
              <c:idx val="7"/>
              <c:layout>
                <c:manualLayout>
                  <c:x val="-5.0196080911338575E-3"/>
                  <c:y val="-2.3494862672527764E-2"/>
                </c:manualLayout>
              </c:layout>
              <c:showLegendKey val="0"/>
              <c:showVal val="1"/>
              <c:showCatName val="0"/>
              <c:showSerName val="0"/>
              <c:showPercent val="0"/>
              <c:showBubbleSize val="0"/>
            </c:dLbl>
            <c:dLbl>
              <c:idx val="8"/>
              <c:layout>
                <c:manualLayout>
                  <c:x val="-6.2745101139175287E-3"/>
                  <c:y val="-2.8193835207033214E-2"/>
                </c:manualLayout>
              </c:layout>
              <c:showLegendKey val="0"/>
              <c:showVal val="1"/>
              <c:showCatName val="0"/>
              <c:showSerName val="0"/>
              <c:showPercent val="0"/>
              <c:showBubbleSize val="0"/>
            </c:dLbl>
            <c:dLbl>
              <c:idx val="9"/>
              <c:layout>
                <c:manualLayout>
                  <c:x val="-8.7843141594844115E-3"/>
                  <c:y val="-2.5844348939780448E-2"/>
                </c:manualLayout>
              </c:layout>
              <c:showLegendKey val="0"/>
              <c:showVal val="1"/>
              <c:showCatName val="0"/>
              <c:showSerName val="0"/>
              <c:showPercent val="0"/>
              <c:showBubbleSize val="0"/>
            </c:dLbl>
            <c:txPr>
              <a:bodyPr/>
              <a:lstStyle/>
              <a:p>
                <a:pPr>
                  <a:defRPr sz="1000" b="1">
                    <a:solidFill>
                      <a:schemeClr val="accent3">
                        <a:lumMod val="75000"/>
                      </a:schemeClr>
                    </a:solidFill>
                  </a:defRPr>
                </a:pPr>
                <a:endParaRPr lang="es-ES"/>
              </a:p>
            </c:txPr>
            <c:showLegendKey val="0"/>
            <c:showVal val="1"/>
            <c:showCatName val="0"/>
            <c:showSerName val="0"/>
            <c:showPercent val="0"/>
            <c:showBubbleSize val="0"/>
            <c:showLeaderLines val="0"/>
          </c:dLbls>
          <c:cat>
            <c:numRef>
              <c:f>consol!$C$43:$C$53</c:f>
              <c:numCache>
                <c:formatCode>General</c:formatCode>
                <c:ptCount val="7"/>
                <c:pt idx="0">
                  <c:v>2008</c:v>
                </c:pt>
                <c:pt idx="1">
                  <c:v>2010</c:v>
                </c:pt>
                <c:pt idx="2">
                  <c:v>2012</c:v>
                </c:pt>
                <c:pt idx="3">
                  <c:v>2014</c:v>
                </c:pt>
                <c:pt idx="4">
                  <c:v>2016</c:v>
                </c:pt>
                <c:pt idx="5">
                  <c:v>2017</c:v>
                </c:pt>
                <c:pt idx="6">
                  <c:v>2018</c:v>
                </c:pt>
              </c:numCache>
            </c:numRef>
          </c:cat>
          <c:val>
            <c:numRef>
              <c:f>consol!$F$43:$F$53</c:f>
              <c:numCache>
                <c:formatCode>#,##0</c:formatCode>
                <c:ptCount val="7"/>
                <c:pt idx="0">
                  <c:v>3181703</c:v>
                </c:pt>
                <c:pt idx="1">
                  <c:v>2655892</c:v>
                </c:pt>
                <c:pt idx="2">
                  <c:v>2309372</c:v>
                </c:pt>
                <c:pt idx="3">
                  <c:v>1698233</c:v>
                </c:pt>
                <c:pt idx="4">
                  <c:v>1735331</c:v>
                </c:pt>
                <c:pt idx="5">
                  <c:v>1824060</c:v>
                </c:pt>
                <c:pt idx="6">
                  <c:v>1905067</c:v>
                </c:pt>
              </c:numCache>
            </c:numRef>
          </c:val>
          <c:smooth val="0"/>
        </c:ser>
        <c:dLbls>
          <c:showLegendKey val="0"/>
          <c:showVal val="1"/>
          <c:showCatName val="0"/>
          <c:showSerName val="0"/>
          <c:showPercent val="0"/>
          <c:showBubbleSize val="0"/>
        </c:dLbls>
        <c:marker val="1"/>
        <c:smooth val="0"/>
        <c:axId val="112864256"/>
        <c:axId val="87784192"/>
      </c:lineChart>
      <c:catAx>
        <c:axId val="112864256"/>
        <c:scaling>
          <c:orientation val="minMax"/>
        </c:scaling>
        <c:delete val="0"/>
        <c:axPos val="b"/>
        <c:numFmt formatCode="General" sourceLinked="1"/>
        <c:majorTickMark val="none"/>
        <c:minorTickMark val="none"/>
        <c:tickLblPos val="nextTo"/>
        <c:txPr>
          <a:bodyPr/>
          <a:lstStyle/>
          <a:p>
            <a:pPr>
              <a:defRPr b="1"/>
            </a:pPr>
            <a:endParaRPr lang="es-ES"/>
          </a:p>
        </c:txPr>
        <c:crossAx val="87784192"/>
        <c:crosses val="autoZero"/>
        <c:auto val="1"/>
        <c:lblAlgn val="ctr"/>
        <c:lblOffset val="100"/>
        <c:noMultiLvlLbl val="0"/>
      </c:catAx>
      <c:valAx>
        <c:axId val="87784192"/>
        <c:scaling>
          <c:orientation val="minMax"/>
        </c:scaling>
        <c:delete val="1"/>
        <c:axPos val="l"/>
        <c:numFmt formatCode="#,##0" sourceLinked="1"/>
        <c:majorTickMark val="out"/>
        <c:minorTickMark val="none"/>
        <c:tickLblPos val="nextTo"/>
        <c:crossAx val="112864256"/>
        <c:crosses val="autoZero"/>
        <c:crossBetween val="between"/>
      </c:valAx>
    </c:plotArea>
    <c:legend>
      <c:legendPos val="t"/>
      <c:layout/>
      <c:overlay val="0"/>
      <c:txPr>
        <a:bodyPr/>
        <a:lstStyle/>
        <a:p>
          <a:pPr>
            <a:defRPr b="1"/>
          </a:pPr>
          <a:endParaRPr lang="es-ES"/>
        </a:p>
      </c:txPr>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8906723506228054E-2"/>
          <c:y val="3.7871013158781774E-2"/>
          <c:w val="0.92965692621521512"/>
          <c:h val="0.67281090519300912"/>
        </c:manualLayout>
      </c:layout>
      <c:barChart>
        <c:barDir val="col"/>
        <c:grouping val="clustered"/>
        <c:varyColors val="0"/>
        <c:ser>
          <c:idx val="0"/>
          <c:order val="0"/>
          <c:tx>
            <c:strRef>
              <c:f>EPMS!$C$46</c:f>
              <c:strCache>
                <c:ptCount val="1"/>
                <c:pt idx="0">
                  <c:v>INGRESOS EFECTIVOS</c:v>
                </c:pt>
              </c:strCache>
            </c:strRef>
          </c:tx>
          <c:invertIfNegative val="0"/>
          <c:dPt>
            <c:idx val="14"/>
            <c:invertIfNegative val="0"/>
            <c:bubble3D val="0"/>
            <c:spPr>
              <a:solidFill>
                <a:srgbClr val="FFC000"/>
              </a:solidFill>
            </c:spPr>
          </c:dPt>
          <c:dLbls>
            <c:dLbl>
              <c:idx val="1"/>
              <c:layout>
                <c:manualLayout>
                  <c:x val="-1.4975999979794685E-17"/>
                  <c:y val="1.3644114753451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2675286510162336E-3"/>
                  <c:y val="6.822057376725557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995199995958937E-17"/>
                  <c:y val="1.705514344181389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1.3644114753451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9903999919178739E-17"/>
                  <c:y val="6.82205737672549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4.9012929765243508E-3"/>
                  <c:y val="1.705514344181389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5"/>
              <c:layout>
                <c:manualLayout>
                  <c:x val="6.5350573020324671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EPMS!$B$47:$B$74</c:f>
              <c:strCache>
                <c:ptCount val="28"/>
                <c:pt idx="0">
                  <c:v>Arauca</c:v>
                </c:pt>
                <c:pt idx="1">
                  <c:v>Barranquilla</c:v>
                </c:pt>
                <c:pt idx="2">
                  <c:v>Tunja</c:v>
                </c:pt>
                <c:pt idx="3">
                  <c:v>Buga</c:v>
                </c:pt>
                <c:pt idx="4">
                  <c:v>Manizales</c:v>
                </c:pt>
                <c:pt idx="5">
                  <c:v>Florencia</c:v>
                </c:pt>
                <c:pt idx="6">
                  <c:v>Yopal</c:v>
                </c:pt>
                <c:pt idx="7">
                  <c:v>Popayán</c:v>
                </c:pt>
                <c:pt idx="8">
                  <c:v>Valledupar</c:v>
                </c:pt>
                <c:pt idx="9">
                  <c:v>Quibdó</c:v>
                </c:pt>
                <c:pt idx="10">
                  <c:v>Montería</c:v>
                </c:pt>
                <c:pt idx="11">
                  <c:v>Riohacha</c:v>
                </c:pt>
                <c:pt idx="12">
                  <c:v>Neiva</c:v>
                </c:pt>
                <c:pt idx="13">
                  <c:v>Pamplona</c:v>
                </c:pt>
                <c:pt idx="14">
                  <c:v>S. Marta</c:v>
                </c:pt>
                <c:pt idx="15">
                  <c:v>Villavicencio</c:v>
                </c:pt>
                <c:pt idx="16">
                  <c:v>Pasto</c:v>
                </c:pt>
                <c:pt idx="17">
                  <c:v>Cúcuta</c:v>
                </c:pt>
                <c:pt idx="18">
                  <c:v>Armenia</c:v>
                </c:pt>
                <c:pt idx="19">
                  <c:v>Pereira</c:v>
                </c:pt>
                <c:pt idx="20">
                  <c:v>Bucaramanga</c:v>
                </c:pt>
                <c:pt idx="21">
                  <c:v>Sincelejo</c:v>
                </c:pt>
                <c:pt idx="22">
                  <c:v>S. Gil</c:v>
                </c:pt>
                <c:pt idx="23">
                  <c:v>Ibagué</c:v>
                </c:pt>
                <c:pt idx="24">
                  <c:v>Cali</c:v>
                </c:pt>
                <c:pt idx="25">
                  <c:v>Mocoa</c:v>
                </c:pt>
                <c:pt idx="26">
                  <c:v>Acacías</c:v>
                </c:pt>
                <c:pt idx="27">
                  <c:v>Zipaquirá</c:v>
                </c:pt>
              </c:strCache>
            </c:strRef>
          </c:cat>
          <c:val>
            <c:numRef>
              <c:f>EPMS!$C$47:$C$74</c:f>
              <c:numCache>
                <c:formatCode>0</c:formatCode>
                <c:ptCount val="28"/>
                <c:pt idx="0">
                  <c:v>497</c:v>
                </c:pt>
                <c:pt idx="1">
                  <c:v>579</c:v>
                </c:pt>
                <c:pt idx="2">
                  <c:v>444</c:v>
                </c:pt>
                <c:pt idx="3">
                  <c:v>690</c:v>
                </c:pt>
                <c:pt idx="4">
                  <c:v>828</c:v>
                </c:pt>
                <c:pt idx="5">
                  <c:v>902</c:v>
                </c:pt>
                <c:pt idx="6">
                  <c:v>508</c:v>
                </c:pt>
                <c:pt idx="7">
                  <c:v>671</c:v>
                </c:pt>
                <c:pt idx="8">
                  <c:v>653</c:v>
                </c:pt>
                <c:pt idx="9">
                  <c:v>740</c:v>
                </c:pt>
                <c:pt idx="10">
                  <c:v>856</c:v>
                </c:pt>
                <c:pt idx="11">
                  <c:v>324</c:v>
                </c:pt>
                <c:pt idx="12">
                  <c:v>894</c:v>
                </c:pt>
                <c:pt idx="13">
                  <c:v>319</c:v>
                </c:pt>
                <c:pt idx="14">
                  <c:v>705</c:v>
                </c:pt>
                <c:pt idx="15">
                  <c:v>746</c:v>
                </c:pt>
                <c:pt idx="16">
                  <c:v>756</c:v>
                </c:pt>
                <c:pt idx="17">
                  <c:v>739</c:v>
                </c:pt>
                <c:pt idx="18">
                  <c:v>533</c:v>
                </c:pt>
                <c:pt idx="19">
                  <c:v>688</c:v>
                </c:pt>
                <c:pt idx="20">
                  <c:v>770</c:v>
                </c:pt>
                <c:pt idx="21">
                  <c:v>544</c:v>
                </c:pt>
                <c:pt idx="22">
                  <c:v>446</c:v>
                </c:pt>
                <c:pt idx="23">
                  <c:v>811</c:v>
                </c:pt>
                <c:pt idx="24">
                  <c:v>757</c:v>
                </c:pt>
                <c:pt idx="25">
                  <c:v>550</c:v>
                </c:pt>
                <c:pt idx="26">
                  <c:v>832</c:v>
                </c:pt>
                <c:pt idx="27">
                  <c:v>446</c:v>
                </c:pt>
              </c:numCache>
            </c:numRef>
          </c:val>
        </c:ser>
        <c:ser>
          <c:idx val="1"/>
          <c:order val="1"/>
          <c:tx>
            <c:strRef>
              <c:f>EPMS!$D$46</c:f>
              <c:strCache>
                <c:ptCount val="1"/>
                <c:pt idx="0">
                  <c:v>EGRESOS EFECTIVOS</c:v>
                </c:pt>
              </c:strCache>
            </c:strRef>
          </c:tx>
          <c:invertIfNegative val="0"/>
          <c:dPt>
            <c:idx val="14"/>
            <c:invertIfNegative val="0"/>
            <c:bubble3D val="0"/>
            <c:spPr>
              <a:solidFill>
                <a:srgbClr val="00B050"/>
              </a:solidFill>
            </c:spPr>
          </c:dPt>
          <c:dLbls>
            <c:dLbl>
              <c:idx val="0"/>
              <c:layout>
                <c:manualLayout>
                  <c:x val="4.9012929765243508E-3"/>
                  <c:y val="3.411028688362778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168821627540583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2675286510162036E-3"/>
                  <c:y val="6.82205737672549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9012929765243508E-3"/>
                  <c:y val="1.3644114753451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6.5350573020324671E-3"/>
                  <c:y val="-6.253480354593074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2675286510162036E-3"/>
                  <c:y val="-6.253480354593074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2675286510161737E-3"/>
                  <c:y val="3.411028688362778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4.9012929765243508E-3"/>
                  <c:y val="6.82205737672549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2675286510161737E-3"/>
                  <c:y val="3.411028688362716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6.5350573020324671E-3"/>
                  <c:y val="1.023308606508833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3.2675286510162336E-3"/>
                  <c:y val="6.822057376725557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3.267528651016233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4.9012929765243508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3.267528651016233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2675286510161139E-3"/>
                  <c:y val="3.411028688362778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1.6337643255081168E-3"/>
                  <c:y val="6.822057376725557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3.2675286510162336E-3"/>
                  <c:y val="3.411028688362778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6.5350573020324671E-3"/>
                  <c:y val="1.023308606508833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4.9012929765243508E-3"/>
                  <c:y val="6.253480354593074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1.6337643255079971E-3"/>
                  <c:y val="1.023308606508827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3.2675286510162336E-3"/>
                  <c:y val="6.822057376725557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3.2675286510162336E-3"/>
                  <c:y val="6.82205737672549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5"/>
              <c:layout>
                <c:manualLayout>
                  <c:x val="4.9012929765243508E-3"/>
                  <c:y val="1.023308606508833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4.9012929765243508E-3"/>
                  <c:y val="-3.411028688362778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7"/>
              <c:layout>
                <c:manualLayout>
                  <c:x val="4.9012929765243508E-3"/>
                  <c:y val="-6.2534803545930744E-17"/>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EPMS!$B$47:$B$74</c:f>
              <c:strCache>
                <c:ptCount val="28"/>
                <c:pt idx="0">
                  <c:v>Arauca</c:v>
                </c:pt>
                <c:pt idx="1">
                  <c:v>Barranquilla</c:v>
                </c:pt>
                <c:pt idx="2">
                  <c:v>Tunja</c:v>
                </c:pt>
                <c:pt idx="3">
                  <c:v>Buga</c:v>
                </c:pt>
                <c:pt idx="4">
                  <c:v>Manizales</c:v>
                </c:pt>
                <c:pt idx="5">
                  <c:v>Florencia</c:v>
                </c:pt>
                <c:pt idx="6">
                  <c:v>Yopal</c:v>
                </c:pt>
                <c:pt idx="7">
                  <c:v>Popayán</c:v>
                </c:pt>
                <c:pt idx="8">
                  <c:v>Valledupar</c:v>
                </c:pt>
                <c:pt idx="9">
                  <c:v>Quibdó</c:v>
                </c:pt>
                <c:pt idx="10">
                  <c:v>Montería</c:v>
                </c:pt>
                <c:pt idx="11">
                  <c:v>Riohacha</c:v>
                </c:pt>
                <c:pt idx="12">
                  <c:v>Neiva</c:v>
                </c:pt>
                <c:pt idx="13">
                  <c:v>Pamplona</c:v>
                </c:pt>
                <c:pt idx="14">
                  <c:v>S. Marta</c:v>
                </c:pt>
                <c:pt idx="15">
                  <c:v>Villavicencio</c:v>
                </c:pt>
                <c:pt idx="16">
                  <c:v>Pasto</c:v>
                </c:pt>
                <c:pt idx="17">
                  <c:v>Cúcuta</c:v>
                </c:pt>
                <c:pt idx="18">
                  <c:v>Armenia</c:v>
                </c:pt>
                <c:pt idx="19">
                  <c:v>Pereira</c:v>
                </c:pt>
                <c:pt idx="20">
                  <c:v>Bucaramanga</c:v>
                </c:pt>
                <c:pt idx="21">
                  <c:v>Sincelejo</c:v>
                </c:pt>
                <c:pt idx="22">
                  <c:v>S. Gil</c:v>
                </c:pt>
                <c:pt idx="23">
                  <c:v>Ibagué</c:v>
                </c:pt>
                <c:pt idx="24">
                  <c:v>Cali</c:v>
                </c:pt>
                <c:pt idx="25">
                  <c:v>Mocoa</c:v>
                </c:pt>
                <c:pt idx="26">
                  <c:v>Acacías</c:v>
                </c:pt>
                <c:pt idx="27">
                  <c:v>Zipaquirá</c:v>
                </c:pt>
              </c:strCache>
            </c:strRef>
          </c:cat>
          <c:val>
            <c:numRef>
              <c:f>EPMS!$D$47:$D$74</c:f>
              <c:numCache>
                <c:formatCode>0</c:formatCode>
                <c:ptCount val="28"/>
                <c:pt idx="0">
                  <c:v>308</c:v>
                </c:pt>
                <c:pt idx="1">
                  <c:v>487</c:v>
                </c:pt>
                <c:pt idx="2">
                  <c:v>201</c:v>
                </c:pt>
                <c:pt idx="3">
                  <c:v>372</c:v>
                </c:pt>
                <c:pt idx="4">
                  <c:v>568</c:v>
                </c:pt>
                <c:pt idx="5">
                  <c:v>545</c:v>
                </c:pt>
                <c:pt idx="6">
                  <c:v>407</c:v>
                </c:pt>
                <c:pt idx="7">
                  <c:v>399</c:v>
                </c:pt>
                <c:pt idx="8">
                  <c:v>334</c:v>
                </c:pt>
                <c:pt idx="9">
                  <c:v>202</c:v>
                </c:pt>
                <c:pt idx="10">
                  <c:v>487</c:v>
                </c:pt>
                <c:pt idx="11">
                  <c:v>236</c:v>
                </c:pt>
                <c:pt idx="12">
                  <c:v>1141</c:v>
                </c:pt>
                <c:pt idx="13">
                  <c:v>75</c:v>
                </c:pt>
                <c:pt idx="14">
                  <c:v>530</c:v>
                </c:pt>
                <c:pt idx="15">
                  <c:v>569</c:v>
                </c:pt>
                <c:pt idx="16">
                  <c:v>460</c:v>
                </c:pt>
                <c:pt idx="17">
                  <c:v>261</c:v>
                </c:pt>
                <c:pt idx="18">
                  <c:v>572</c:v>
                </c:pt>
                <c:pt idx="19">
                  <c:v>443</c:v>
                </c:pt>
                <c:pt idx="20">
                  <c:v>239</c:v>
                </c:pt>
                <c:pt idx="21">
                  <c:v>275</c:v>
                </c:pt>
                <c:pt idx="22">
                  <c:v>420</c:v>
                </c:pt>
                <c:pt idx="23">
                  <c:v>542</c:v>
                </c:pt>
                <c:pt idx="24">
                  <c:v>548</c:v>
                </c:pt>
                <c:pt idx="25">
                  <c:v>387</c:v>
                </c:pt>
                <c:pt idx="26">
                  <c:v>485</c:v>
                </c:pt>
                <c:pt idx="27">
                  <c:v>324</c:v>
                </c:pt>
              </c:numCache>
            </c:numRef>
          </c:val>
        </c:ser>
        <c:dLbls>
          <c:showLegendKey val="0"/>
          <c:showVal val="1"/>
          <c:showCatName val="0"/>
          <c:showSerName val="0"/>
          <c:showPercent val="0"/>
          <c:showBubbleSize val="0"/>
        </c:dLbls>
        <c:gapWidth val="75"/>
        <c:axId val="137204736"/>
        <c:axId val="111068288"/>
      </c:barChart>
      <c:catAx>
        <c:axId val="137204736"/>
        <c:scaling>
          <c:orientation val="minMax"/>
        </c:scaling>
        <c:delete val="0"/>
        <c:axPos val="b"/>
        <c:numFmt formatCode="General" sourceLinked="0"/>
        <c:majorTickMark val="none"/>
        <c:minorTickMark val="none"/>
        <c:tickLblPos val="nextTo"/>
        <c:crossAx val="111068288"/>
        <c:crosses val="autoZero"/>
        <c:auto val="1"/>
        <c:lblAlgn val="ctr"/>
        <c:lblOffset val="100"/>
        <c:noMultiLvlLbl val="0"/>
      </c:catAx>
      <c:valAx>
        <c:axId val="111068288"/>
        <c:scaling>
          <c:orientation val="minMax"/>
        </c:scaling>
        <c:delete val="0"/>
        <c:axPos val="l"/>
        <c:numFmt formatCode="0" sourceLinked="1"/>
        <c:majorTickMark val="none"/>
        <c:minorTickMark val="none"/>
        <c:tickLblPos val="nextTo"/>
        <c:crossAx val="137204736"/>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584258364569134E-2"/>
          <c:y val="3.1121390353126419E-2"/>
          <c:w val="0.92996966580736729"/>
          <c:h val="0.75420652766904639"/>
        </c:manualLayout>
      </c:layout>
      <c:barChart>
        <c:barDir val="col"/>
        <c:grouping val="clustered"/>
        <c:varyColors val="0"/>
        <c:ser>
          <c:idx val="0"/>
          <c:order val="0"/>
          <c:tx>
            <c:strRef>
              <c:f>'P-Cto'!$D$104</c:f>
              <c:strCache>
                <c:ptCount val="1"/>
                <c:pt idx="0">
                  <c:v>INGRESOS EFECTIVOS</c:v>
                </c:pt>
              </c:strCache>
            </c:strRef>
          </c:tx>
          <c:invertIfNegative val="0"/>
          <c:dPt>
            <c:idx val="16"/>
            <c:invertIfNegative val="0"/>
            <c:bubble3D val="0"/>
            <c:spPr>
              <a:solidFill>
                <a:srgbClr val="00B050"/>
              </a:solidFill>
            </c:spPr>
          </c:dPt>
          <c:dLbls>
            <c:dLbl>
              <c:idx val="1"/>
              <c:layout>
                <c:manualLayout>
                  <c:x val="-7.1073205401563609E-3"/>
                  <c:y val="5.306798782277715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6858564321251017E-3"/>
                  <c:y val="7.960198173416524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8429282160625444E-3"/>
                  <c:y val="1.592039634683314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2.839228887790209E-3"/>
                  <c:y val="-1.0497312047838973E-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214641080312722E-3"/>
                  <c:y val="1.061359756455547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2.8429282160625964E-3"/>
                  <c:y val="-4.8645093551940632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4.2643923240938165E-3"/>
                  <c:y val="7.960198173416572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5.6747690136396923E-3"/>
                  <c:y val="7.960090216309442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7.0980722194755232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0"/>
                  <c:y val="1.061359756455538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2.8392288877903131E-3"/>
                  <c:y val="2.862936358277271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8"/>
              <c:layout>
                <c:manualLayout>
                  <c:x val="2.8429282160624403E-3"/>
                  <c:y val="5.306798782277618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9"/>
              <c:layout>
                <c:manualLayout>
                  <c:x val="-4.2643923240938165E-3"/>
                  <c:y val="2.6533993911389063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8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'P-Cto'!$C$105:$C$134</c:f>
              <c:strCache>
                <c:ptCount val="30"/>
                <c:pt idx="0">
                  <c:v>Arauca</c:v>
                </c:pt>
                <c:pt idx="1">
                  <c:v>Barranquilla</c:v>
                </c:pt>
                <c:pt idx="2">
                  <c:v>Cartagena</c:v>
                </c:pt>
                <c:pt idx="3">
                  <c:v>Cartago</c:v>
                </c:pt>
                <c:pt idx="4">
                  <c:v>Tunja</c:v>
                </c:pt>
                <c:pt idx="5">
                  <c:v>Buenaventura</c:v>
                </c:pt>
                <c:pt idx="6">
                  <c:v>Buga</c:v>
                </c:pt>
                <c:pt idx="7">
                  <c:v>Manizales</c:v>
                </c:pt>
                <c:pt idx="8">
                  <c:v>Florencia</c:v>
                </c:pt>
                <c:pt idx="9">
                  <c:v>Girardot</c:v>
                </c:pt>
                <c:pt idx="10">
                  <c:v>Yopal</c:v>
                </c:pt>
                <c:pt idx="11">
                  <c:v>Popayán</c:v>
                </c:pt>
                <c:pt idx="12">
                  <c:v>Valledupar</c:v>
                </c:pt>
                <c:pt idx="13">
                  <c:v>Quibdó</c:v>
                </c:pt>
                <c:pt idx="14">
                  <c:v>Montería</c:v>
                </c:pt>
                <c:pt idx="15">
                  <c:v>Riohacha</c:v>
                </c:pt>
                <c:pt idx="16">
                  <c:v>Neiva</c:v>
                </c:pt>
                <c:pt idx="17">
                  <c:v>Pamplona</c:v>
                </c:pt>
                <c:pt idx="18">
                  <c:v>S. Marta</c:v>
                </c:pt>
                <c:pt idx="19">
                  <c:v>Villavicencio*</c:v>
                </c:pt>
                <c:pt idx="20">
                  <c:v>Pasto</c:v>
                </c:pt>
                <c:pt idx="21">
                  <c:v>Cúcuta**</c:v>
                </c:pt>
                <c:pt idx="22">
                  <c:v>Armenia</c:v>
                </c:pt>
                <c:pt idx="23">
                  <c:v>Pereira</c:v>
                </c:pt>
                <c:pt idx="24">
                  <c:v>Bucaramanga***</c:v>
                </c:pt>
                <c:pt idx="25">
                  <c:v>Sincelejo</c:v>
                </c:pt>
                <c:pt idx="26">
                  <c:v>Ibagué****</c:v>
                </c:pt>
                <c:pt idx="27">
                  <c:v>Cali*****</c:v>
                </c:pt>
                <c:pt idx="28">
                  <c:v>Mocoa</c:v>
                </c:pt>
                <c:pt idx="29">
                  <c:v>Tulúa</c:v>
                </c:pt>
              </c:strCache>
            </c:strRef>
          </c:cat>
          <c:val>
            <c:numRef>
              <c:f>'P-Cto'!$D$105:$D$134</c:f>
              <c:numCache>
                <c:formatCode>0</c:formatCode>
                <c:ptCount val="30"/>
                <c:pt idx="0">
                  <c:v>258</c:v>
                </c:pt>
                <c:pt idx="1">
                  <c:v>505</c:v>
                </c:pt>
                <c:pt idx="2">
                  <c:v>651</c:v>
                </c:pt>
                <c:pt idx="3">
                  <c:v>335</c:v>
                </c:pt>
                <c:pt idx="4">
                  <c:v>250</c:v>
                </c:pt>
                <c:pt idx="5">
                  <c:v>221</c:v>
                </c:pt>
                <c:pt idx="6">
                  <c:v>383</c:v>
                </c:pt>
                <c:pt idx="7">
                  <c:v>380</c:v>
                </c:pt>
                <c:pt idx="8">
                  <c:v>867</c:v>
                </c:pt>
                <c:pt idx="9">
                  <c:v>400</c:v>
                </c:pt>
                <c:pt idx="10">
                  <c:v>264</c:v>
                </c:pt>
                <c:pt idx="11">
                  <c:v>457</c:v>
                </c:pt>
                <c:pt idx="12">
                  <c:v>501</c:v>
                </c:pt>
                <c:pt idx="13">
                  <c:v>396</c:v>
                </c:pt>
                <c:pt idx="14">
                  <c:v>432</c:v>
                </c:pt>
                <c:pt idx="15">
                  <c:v>355</c:v>
                </c:pt>
                <c:pt idx="16">
                  <c:v>536</c:v>
                </c:pt>
                <c:pt idx="17">
                  <c:v>410</c:v>
                </c:pt>
                <c:pt idx="18">
                  <c:v>445</c:v>
                </c:pt>
                <c:pt idx="19">
                  <c:v>688</c:v>
                </c:pt>
                <c:pt idx="20">
                  <c:v>552</c:v>
                </c:pt>
                <c:pt idx="21">
                  <c:v>793</c:v>
                </c:pt>
                <c:pt idx="22">
                  <c:v>412</c:v>
                </c:pt>
                <c:pt idx="23">
                  <c:v>402</c:v>
                </c:pt>
                <c:pt idx="24">
                  <c:v>521</c:v>
                </c:pt>
                <c:pt idx="25">
                  <c:v>371</c:v>
                </c:pt>
                <c:pt idx="26">
                  <c:v>495</c:v>
                </c:pt>
                <c:pt idx="27">
                  <c:v>363</c:v>
                </c:pt>
                <c:pt idx="28">
                  <c:v>309</c:v>
                </c:pt>
                <c:pt idx="29">
                  <c:v>398</c:v>
                </c:pt>
              </c:numCache>
            </c:numRef>
          </c:val>
        </c:ser>
        <c:ser>
          <c:idx val="1"/>
          <c:order val="1"/>
          <c:tx>
            <c:strRef>
              <c:f>'P-Cto'!$E$104</c:f>
              <c:strCache>
                <c:ptCount val="1"/>
                <c:pt idx="0">
                  <c:v>EGRESOS EFECTIVOS</c:v>
                </c:pt>
              </c:strCache>
            </c:strRef>
          </c:tx>
          <c:invertIfNegative val="0"/>
          <c:dPt>
            <c:idx val="16"/>
            <c:invertIfNegative val="0"/>
            <c:bubble3D val="0"/>
            <c:spPr>
              <a:solidFill>
                <a:srgbClr val="FFC000"/>
              </a:solidFill>
            </c:spPr>
          </c:dPt>
          <c:dLbls>
            <c:dLbl>
              <c:idx val="0"/>
              <c:layout>
                <c:manualLayout>
                  <c:x val="4.264392324093810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2643923240937905E-3"/>
                  <c:y val="7.960198173416524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6858564321250887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2643923240938165E-3"/>
                  <c:y val="2.653399391138857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2643923240938165E-3"/>
                  <c:y val="5.306798782277715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7.1073205401563089E-3"/>
                  <c:y val="-5.30679878227776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2643923240938165E-3"/>
                  <c:y val="1.326699695569428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5.6858564321250887E-3"/>
                  <c:y val="5.306798782277715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7.1072086138486423E-3"/>
                  <c:y val="2.653399391138857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2.8429282160625444E-3"/>
                  <c:y val="2.653399391138809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5.678457775580314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4.2643923240938165E-3"/>
                  <c:y val="1.326678802660837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2.8429282160626484E-3"/>
                  <c:y val="7.960198173416572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4.2643923240937125E-3"/>
                  <c:y val="1.061359756455543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2.83922888779010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2.8429282160625444E-3"/>
                  <c:y val="1.326699695569433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5.6784577755805222E-3"/>
                  <c:y val="5.7258727165546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8"/>
              <c:layout>
                <c:manualLayout>
                  <c:x val="1.4214641080312722E-3"/>
                  <c:y val="7.960198173416572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9"/>
              <c:layout>
                <c:manualLayout>
                  <c:x val="2.8429282160625444E-3"/>
                  <c:y val="1.592018741774718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0"/>
              <c:layout>
                <c:manualLayout>
                  <c:x val="4.2643923240938165E-3"/>
                  <c:y val="2.6533993911388577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8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'P-Cto'!$C$105:$C$134</c:f>
              <c:strCache>
                <c:ptCount val="30"/>
                <c:pt idx="0">
                  <c:v>Arauca</c:v>
                </c:pt>
                <c:pt idx="1">
                  <c:v>Barranquilla</c:v>
                </c:pt>
                <c:pt idx="2">
                  <c:v>Cartagena</c:v>
                </c:pt>
                <c:pt idx="3">
                  <c:v>Cartago</c:v>
                </c:pt>
                <c:pt idx="4">
                  <c:v>Tunja</c:v>
                </c:pt>
                <c:pt idx="5">
                  <c:v>Buenaventura</c:v>
                </c:pt>
                <c:pt idx="6">
                  <c:v>Buga</c:v>
                </c:pt>
                <c:pt idx="7">
                  <c:v>Manizales</c:v>
                </c:pt>
                <c:pt idx="8">
                  <c:v>Florencia</c:v>
                </c:pt>
                <c:pt idx="9">
                  <c:v>Girardot</c:v>
                </c:pt>
                <c:pt idx="10">
                  <c:v>Yopal</c:v>
                </c:pt>
                <c:pt idx="11">
                  <c:v>Popayán</c:v>
                </c:pt>
                <c:pt idx="12">
                  <c:v>Valledupar</c:v>
                </c:pt>
                <c:pt idx="13">
                  <c:v>Quibdó</c:v>
                </c:pt>
                <c:pt idx="14">
                  <c:v>Montería</c:v>
                </c:pt>
                <c:pt idx="15">
                  <c:v>Riohacha</c:v>
                </c:pt>
                <c:pt idx="16">
                  <c:v>Neiva</c:v>
                </c:pt>
                <c:pt idx="17">
                  <c:v>Pamplona</c:v>
                </c:pt>
                <c:pt idx="18">
                  <c:v>S. Marta</c:v>
                </c:pt>
                <c:pt idx="19">
                  <c:v>Villavicencio*</c:v>
                </c:pt>
                <c:pt idx="20">
                  <c:v>Pasto</c:v>
                </c:pt>
                <c:pt idx="21">
                  <c:v>Cúcuta**</c:v>
                </c:pt>
                <c:pt idx="22">
                  <c:v>Armenia</c:v>
                </c:pt>
                <c:pt idx="23">
                  <c:v>Pereira</c:v>
                </c:pt>
                <c:pt idx="24">
                  <c:v>Bucaramanga***</c:v>
                </c:pt>
                <c:pt idx="25">
                  <c:v>Sincelejo</c:v>
                </c:pt>
                <c:pt idx="26">
                  <c:v>Ibagué****</c:v>
                </c:pt>
                <c:pt idx="27">
                  <c:v>Cali*****</c:v>
                </c:pt>
                <c:pt idx="28">
                  <c:v>Mocoa</c:v>
                </c:pt>
                <c:pt idx="29">
                  <c:v>Tulúa</c:v>
                </c:pt>
              </c:strCache>
            </c:strRef>
          </c:cat>
          <c:val>
            <c:numRef>
              <c:f>'P-Cto'!$E$105:$E$134</c:f>
              <c:numCache>
                <c:formatCode>0</c:formatCode>
                <c:ptCount val="30"/>
                <c:pt idx="0">
                  <c:v>214</c:v>
                </c:pt>
                <c:pt idx="1">
                  <c:v>511</c:v>
                </c:pt>
                <c:pt idx="2">
                  <c:v>503</c:v>
                </c:pt>
                <c:pt idx="3">
                  <c:v>336</c:v>
                </c:pt>
                <c:pt idx="4">
                  <c:v>227</c:v>
                </c:pt>
                <c:pt idx="5">
                  <c:v>195</c:v>
                </c:pt>
                <c:pt idx="6">
                  <c:v>399</c:v>
                </c:pt>
                <c:pt idx="7">
                  <c:v>368</c:v>
                </c:pt>
                <c:pt idx="8">
                  <c:v>794</c:v>
                </c:pt>
                <c:pt idx="9">
                  <c:v>290</c:v>
                </c:pt>
                <c:pt idx="10">
                  <c:v>209</c:v>
                </c:pt>
                <c:pt idx="11">
                  <c:v>401</c:v>
                </c:pt>
                <c:pt idx="12">
                  <c:v>420</c:v>
                </c:pt>
                <c:pt idx="13">
                  <c:v>282</c:v>
                </c:pt>
                <c:pt idx="14">
                  <c:v>370</c:v>
                </c:pt>
                <c:pt idx="15">
                  <c:v>202</c:v>
                </c:pt>
                <c:pt idx="16">
                  <c:v>442</c:v>
                </c:pt>
                <c:pt idx="17">
                  <c:v>405</c:v>
                </c:pt>
                <c:pt idx="18">
                  <c:v>352</c:v>
                </c:pt>
                <c:pt idx="19">
                  <c:v>508</c:v>
                </c:pt>
                <c:pt idx="20">
                  <c:v>537</c:v>
                </c:pt>
                <c:pt idx="21">
                  <c:v>640</c:v>
                </c:pt>
                <c:pt idx="22">
                  <c:v>405</c:v>
                </c:pt>
                <c:pt idx="23">
                  <c:v>388</c:v>
                </c:pt>
                <c:pt idx="24">
                  <c:v>520</c:v>
                </c:pt>
                <c:pt idx="25">
                  <c:v>274</c:v>
                </c:pt>
                <c:pt idx="26">
                  <c:v>450</c:v>
                </c:pt>
                <c:pt idx="27">
                  <c:v>340</c:v>
                </c:pt>
                <c:pt idx="28">
                  <c:v>259</c:v>
                </c:pt>
                <c:pt idx="29">
                  <c:v>334</c:v>
                </c:pt>
              </c:numCache>
            </c:numRef>
          </c:val>
        </c:ser>
        <c:dLbls>
          <c:showLegendKey val="0"/>
          <c:showVal val="1"/>
          <c:showCatName val="0"/>
          <c:showSerName val="0"/>
          <c:showPercent val="0"/>
          <c:showBubbleSize val="0"/>
        </c:dLbls>
        <c:gapWidth val="75"/>
        <c:axId val="137394688"/>
        <c:axId val="111071168"/>
      </c:barChart>
      <c:catAx>
        <c:axId val="137394688"/>
        <c:scaling>
          <c:orientation val="minMax"/>
        </c:scaling>
        <c:delete val="0"/>
        <c:axPos val="b"/>
        <c:numFmt formatCode="General" sourceLinked="0"/>
        <c:majorTickMark val="none"/>
        <c:minorTickMark val="none"/>
        <c:tickLblPos val="nextTo"/>
        <c:txPr>
          <a:bodyPr/>
          <a:lstStyle/>
          <a:p>
            <a:pPr>
              <a:defRPr sz="800"/>
            </a:pPr>
            <a:endParaRPr lang="es-ES"/>
          </a:p>
        </c:txPr>
        <c:crossAx val="111071168"/>
        <c:crosses val="autoZero"/>
        <c:auto val="1"/>
        <c:lblAlgn val="ctr"/>
        <c:lblOffset val="100"/>
        <c:noMultiLvlLbl val="0"/>
      </c:catAx>
      <c:valAx>
        <c:axId val="111071168"/>
        <c:scaling>
          <c:orientation val="minMax"/>
        </c:scaling>
        <c:delete val="0"/>
        <c:axPos val="l"/>
        <c:numFmt formatCode="0" sourceLinked="1"/>
        <c:majorTickMark val="none"/>
        <c:minorTickMark val="none"/>
        <c:tickLblPos val="nextTo"/>
        <c:txPr>
          <a:bodyPr/>
          <a:lstStyle/>
          <a:p>
            <a:pPr>
              <a:defRPr sz="800"/>
            </a:pPr>
            <a:endParaRPr lang="es-ES"/>
          </a:p>
        </c:txPr>
        <c:crossAx val="137394688"/>
        <c:crosses val="autoZero"/>
        <c:crossBetween val="between"/>
      </c:valAx>
    </c:plotArea>
    <c:legend>
      <c:legendPos val="b"/>
      <c:layout>
        <c:manualLayout>
          <c:xMode val="edge"/>
          <c:yMode val="edge"/>
          <c:x val="0.3365165324234633"/>
          <c:y val="0.92375169739253937"/>
          <c:w val="0.32347771998746083"/>
          <c:h val="4.625693679694861E-2"/>
        </c:manualLayout>
      </c:layout>
      <c:overlay val="0"/>
      <c:txPr>
        <a:bodyPr/>
        <a:lstStyle/>
        <a:p>
          <a:pPr>
            <a:defRPr sz="800"/>
          </a:pPr>
          <a:endParaRPr lang="es-ES"/>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412546517809677E-2"/>
          <c:y val="1.664399904557385E-2"/>
          <c:w val="0.92558054226475284"/>
          <c:h val="0.7262020997375328"/>
        </c:manualLayout>
      </c:layout>
      <c:barChart>
        <c:barDir val="col"/>
        <c:grouping val="clustered"/>
        <c:varyColors val="0"/>
        <c:ser>
          <c:idx val="0"/>
          <c:order val="0"/>
          <c:tx>
            <c:strRef>
              <c:f>'P-Mcp'!$D$135</c:f>
              <c:strCache>
                <c:ptCount val="1"/>
                <c:pt idx="0">
                  <c:v>INGRESOS EFECTIVOS</c:v>
                </c:pt>
              </c:strCache>
            </c:strRef>
          </c:tx>
          <c:spPr>
            <a:solidFill>
              <a:schemeClr val="accent1"/>
            </a:solidFill>
            <a:ln>
              <a:solidFill>
                <a:schemeClr val="tx2">
                  <a:lumMod val="60000"/>
                  <a:lumOff val="40000"/>
                </a:schemeClr>
              </a:solidFill>
            </a:ln>
            <a:effectLst>
              <a:glow>
                <a:schemeClr val="accent1">
                  <a:alpha val="40000"/>
                </a:schemeClr>
              </a:glow>
              <a:softEdge rad="0"/>
            </a:effectLst>
          </c:spPr>
          <c:invertIfNegative val="0"/>
          <c:dPt>
            <c:idx val="12"/>
            <c:invertIfNegative val="0"/>
            <c:bubble3D val="0"/>
            <c:spPr>
              <a:solidFill>
                <a:srgbClr val="FFC000"/>
              </a:solidFill>
              <a:ln>
                <a:solidFill>
                  <a:schemeClr val="tx2">
                    <a:lumMod val="60000"/>
                    <a:lumOff val="40000"/>
                  </a:schemeClr>
                </a:solidFill>
              </a:ln>
              <a:effectLst>
                <a:glow>
                  <a:schemeClr val="accent1">
                    <a:alpha val="40000"/>
                  </a:schemeClr>
                </a:glow>
                <a:softEdge rad="0"/>
              </a:effectLst>
            </c:spPr>
          </c:dPt>
          <c:dLbls>
            <c:dLbl>
              <c:idx val="2"/>
              <c:layout>
                <c:manualLayout>
                  <c:x val="-6.2827222540824401E-3"/>
                  <c:y val="-3.174603174603174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4.7120416905618301E-3"/>
                  <c:y val="6.34920634920634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3.141361127041335E-3"/>
                  <c:y val="9.523809523809524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3.1413611270412201E-3"/>
                  <c:y val="-5.8200385865234258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6.282722254082440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0"/>
                  <c:y val="3.03030303030300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3.141361127041335E-3"/>
                  <c:y val="6.34920634920634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4.7120416905619454E-3"/>
                  <c:y val="3.174603174603174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2.0397395002656922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1">
                        <a:lumMod val="75000"/>
                      </a:schemeClr>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'P-Mcp'!$C$136:$C$155</c:f>
              <c:strCache>
                <c:ptCount val="20"/>
                <c:pt idx="0">
                  <c:v>Leticia</c:v>
                </c:pt>
                <c:pt idx="1">
                  <c:v>Barranquilla</c:v>
                </c:pt>
                <c:pt idx="2">
                  <c:v>Cartago</c:v>
                </c:pt>
                <c:pt idx="3">
                  <c:v>Tunja*</c:v>
                </c:pt>
                <c:pt idx="4">
                  <c:v>Buenaventura</c:v>
                </c:pt>
                <c:pt idx="5">
                  <c:v>Buga</c:v>
                </c:pt>
                <c:pt idx="6">
                  <c:v>Manizales</c:v>
                </c:pt>
                <c:pt idx="7">
                  <c:v>Florencia**</c:v>
                </c:pt>
                <c:pt idx="8">
                  <c:v>Popayán</c:v>
                </c:pt>
                <c:pt idx="9">
                  <c:v>Valledupar</c:v>
                </c:pt>
                <c:pt idx="10">
                  <c:v>Quibdó</c:v>
                </c:pt>
                <c:pt idx="11">
                  <c:v>Montería</c:v>
                </c:pt>
                <c:pt idx="12">
                  <c:v>Neiva</c:v>
                </c:pt>
                <c:pt idx="13">
                  <c:v>Villavicencio</c:v>
                </c:pt>
                <c:pt idx="14">
                  <c:v>Pasto***</c:v>
                </c:pt>
                <c:pt idx="15">
                  <c:v>Armenia</c:v>
                </c:pt>
                <c:pt idx="16">
                  <c:v>Pereira</c:v>
                </c:pt>
                <c:pt idx="17">
                  <c:v>Bucaramanga</c:v>
                </c:pt>
                <c:pt idx="18">
                  <c:v>Ibagué</c:v>
                </c:pt>
                <c:pt idx="19">
                  <c:v>Cali</c:v>
                </c:pt>
              </c:strCache>
            </c:strRef>
          </c:cat>
          <c:val>
            <c:numRef>
              <c:f>'P-Mcp'!$D$136:$D$155</c:f>
              <c:numCache>
                <c:formatCode>0</c:formatCode>
                <c:ptCount val="20"/>
                <c:pt idx="0">
                  <c:v>479</c:v>
                </c:pt>
                <c:pt idx="1">
                  <c:v>868</c:v>
                </c:pt>
                <c:pt idx="2">
                  <c:v>379</c:v>
                </c:pt>
                <c:pt idx="3">
                  <c:v>228</c:v>
                </c:pt>
                <c:pt idx="4">
                  <c:v>190</c:v>
                </c:pt>
                <c:pt idx="5">
                  <c:v>287</c:v>
                </c:pt>
                <c:pt idx="6">
                  <c:v>443</c:v>
                </c:pt>
                <c:pt idx="7">
                  <c:v>576</c:v>
                </c:pt>
                <c:pt idx="8">
                  <c:v>723</c:v>
                </c:pt>
                <c:pt idx="9">
                  <c:v>700</c:v>
                </c:pt>
                <c:pt idx="10">
                  <c:v>396</c:v>
                </c:pt>
                <c:pt idx="11">
                  <c:v>993</c:v>
                </c:pt>
                <c:pt idx="12">
                  <c:v>485</c:v>
                </c:pt>
                <c:pt idx="13">
                  <c:v>537</c:v>
                </c:pt>
                <c:pt idx="14">
                  <c:v>341</c:v>
                </c:pt>
                <c:pt idx="15">
                  <c:v>436</c:v>
                </c:pt>
                <c:pt idx="16">
                  <c:v>737</c:v>
                </c:pt>
                <c:pt idx="17">
                  <c:v>429</c:v>
                </c:pt>
                <c:pt idx="18">
                  <c:v>260</c:v>
                </c:pt>
                <c:pt idx="19">
                  <c:v>411</c:v>
                </c:pt>
              </c:numCache>
            </c:numRef>
          </c:val>
        </c:ser>
        <c:ser>
          <c:idx val="1"/>
          <c:order val="1"/>
          <c:tx>
            <c:strRef>
              <c:f>'P-Mcp'!$E$135</c:f>
              <c:strCache>
                <c:ptCount val="1"/>
                <c:pt idx="0">
                  <c:v>EGRESOS EFECTIVOS</c:v>
                </c:pt>
              </c:strCache>
            </c:strRef>
          </c:tx>
          <c:spPr>
            <a:solidFill>
              <a:schemeClr val="accent2"/>
            </a:solidFill>
            <a:ln w="31750">
              <a:noFill/>
            </a:ln>
            <a:effectLst>
              <a:outerShdw dist="50800" dir="5400000" algn="ctr" rotWithShape="0">
                <a:srgbClr val="C00000"/>
              </a:outerShdw>
            </a:effectLst>
          </c:spPr>
          <c:invertIfNegative val="0"/>
          <c:dPt>
            <c:idx val="12"/>
            <c:invertIfNegative val="0"/>
            <c:bubble3D val="0"/>
            <c:spPr>
              <a:solidFill>
                <a:srgbClr val="92D050"/>
              </a:solidFill>
              <a:ln w="31750">
                <a:noFill/>
              </a:ln>
              <a:effectLst>
                <a:outerShdw dist="50800" dir="5400000" algn="ctr" rotWithShape="0">
                  <a:srgbClr val="C00000"/>
                </a:outerShdw>
              </a:effectLst>
            </c:spPr>
          </c:dPt>
          <c:dLbls>
            <c:dLbl>
              <c:idx val="0"/>
              <c:layout>
                <c:manualLayout>
                  <c:x val="6.2827222540824401E-3"/>
                  <c:y val="6.34920634920634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7120416905618301E-3"/>
                  <c:y val="3.174603174603174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6.34920634920634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5706805635205812E-3"/>
                  <c:y val="9.523809523809406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7.8534028176030501E-3"/>
                  <c:y val="-1.1640077173046852E-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1413611270411624E-3"/>
                  <c:y val="1.269841269841269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7120416905618301E-3"/>
                  <c:y val="-5.8200385865234258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3.1413611270412201E-3"/>
                  <c:y val="3.174603174603116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141361127041220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1413611270412201E-3"/>
                  <c:y val="3.174603174603058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4.7120416905618301E-3"/>
                  <c:y val="3.174603174603174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1.4534821903242957E-3"/>
                  <c:y val="3.030303030303030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4.712041690561830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0"/>
                  <c:y val="6.34920634920634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3.1413611270412201E-3"/>
                  <c:y val="6.349206349206291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7.8534028176029339E-3"/>
                  <c:y val="6.34920634920634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7.8534028176029339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3.1413611270411047E-3"/>
                  <c:y val="9.5238095238094657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'P-Mcp'!$C$136:$C$155</c:f>
              <c:strCache>
                <c:ptCount val="20"/>
                <c:pt idx="0">
                  <c:v>Leticia</c:v>
                </c:pt>
                <c:pt idx="1">
                  <c:v>Barranquilla</c:v>
                </c:pt>
                <c:pt idx="2">
                  <c:v>Cartago</c:v>
                </c:pt>
                <c:pt idx="3">
                  <c:v>Tunja*</c:v>
                </c:pt>
                <c:pt idx="4">
                  <c:v>Buenaventura</c:v>
                </c:pt>
                <c:pt idx="5">
                  <c:v>Buga</c:v>
                </c:pt>
                <c:pt idx="6">
                  <c:v>Manizales</c:v>
                </c:pt>
                <c:pt idx="7">
                  <c:v>Florencia**</c:v>
                </c:pt>
                <c:pt idx="8">
                  <c:v>Popayán</c:v>
                </c:pt>
                <c:pt idx="9">
                  <c:v>Valledupar</c:v>
                </c:pt>
                <c:pt idx="10">
                  <c:v>Quibdó</c:v>
                </c:pt>
                <c:pt idx="11">
                  <c:v>Montería</c:v>
                </c:pt>
                <c:pt idx="12">
                  <c:v>Neiva</c:v>
                </c:pt>
                <c:pt idx="13">
                  <c:v>Villavicencio</c:v>
                </c:pt>
                <c:pt idx="14">
                  <c:v>Pasto***</c:v>
                </c:pt>
                <c:pt idx="15">
                  <c:v>Armenia</c:v>
                </c:pt>
                <c:pt idx="16">
                  <c:v>Pereira</c:v>
                </c:pt>
                <c:pt idx="17">
                  <c:v>Bucaramanga</c:v>
                </c:pt>
                <c:pt idx="18">
                  <c:v>Ibagué</c:v>
                </c:pt>
                <c:pt idx="19">
                  <c:v>Cali</c:v>
                </c:pt>
              </c:strCache>
            </c:strRef>
          </c:cat>
          <c:val>
            <c:numRef>
              <c:f>'P-Mcp'!$E$136:$E$155</c:f>
              <c:numCache>
                <c:formatCode>0</c:formatCode>
                <c:ptCount val="20"/>
                <c:pt idx="0">
                  <c:v>465</c:v>
                </c:pt>
                <c:pt idx="1">
                  <c:v>805</c:v>
                </c:pt>
                <c:pt idx="2">
                  <c:v>366</c:v>
                </c:pt>
                <c:pt idx="3">
                  <c:v>204</c:v>
                </c:pt>
                <c:pt idx="4">
                  <c:v>160</c:v>
                </c:pt>
                <c:pt idx="5">
                  <c:v>289</c:v>
                </c:pt>
                <c:pt idx="6">
                  <c:v>426</c:v>
                </c:pt>
                <c:pt idx="7">
                  <c:v>393</c:v>
                </c:pt>
                <c:pt idx="8">
                  <c:v>578</c:v>
                </c:pt>
                <c:pt idx="9">
                  <c:v>547</c:v>
                </c:pt>
                <c:pt idx="10">
                  <c:v>324</c:v>
                </c:pt>
                <c:pt idx="11">
                  <c:v>944</c:v>
                </c:pt>
                <c:pt idx="12">
                  <c:v>496</c:v>
                </c:pt>
                <c:pt idx="13">
                  <c:v>542</c:v>
                </c:pt>
                <c:pt idx="14">
                  <c:v>325</c:v>
                </c:pt>
                <c:pt idx="15">
                  <c:v>421</c:v>
                </c:pt>
                <c:pt idx="16">
                  <c:v>647</c:v>
                </c:pt>
                <c:pt idx="17">
                  <c:v>441</c:v>
                </c:pt>
                <c:pt idx="18">
                  <c:v>420</c:v>
                </c:pt>
                <c:pt idx="19">
                  <c:v>403</c:v>
                </c:pt>
              </c:numCache>
            </c:numRef>
          </c:val>
        </c:ser>
        <c:dLbls>
          <c:showLegendKey val="0"/>
          <c:showVal val="0"/>
          <c:showCatName val="0"/>
          <c:showSerName val="0"/>
          <c:showPercent val="0"/>
          <c:showBubbleSize val="0"/>
        </c:dLbls>
        <c:gapWidth val="40"/>
        <c:overlap val="-25"/>
        <c:axId val="136089600"/>
        <c:axId val="111074624"/>
      </c:barChart>
      <c:catAx>
        <c:axId val="136089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11074624"/>
        <c:crosses val="autoZero"/>
        <c:auto val="1"/>
        <c:lblAlgn val="ctr"/>
        <c:lblOffset val="100"/>
        <c:noMultiLvlLbl val="0"/>
      </c:catAx>
      <c:valAx>
        <c:axId val="111074624"/>
        <c:scaling>
          <c:orientation val="minMax"/>
        </c:scaling>
        <c:delete val="0"/>
        <c:axPos val="l"/>
        <c:majorGridlines>
          <c:spPr>
            <a:ln w="6350"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360896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Gtías!$D$139</c:f>
              <c:strCache>
                <c:ptCount val="1"/>
                <c:pt idx="0">
                  <c:v>INGRESOS EFECTIVOS</c:v>
                </c:pt>
              </c:strCache>
            </c:strRef>
          </c:tx>
          <c:spPr>
            <a:solidFill>
              <a:schemeClr val="accent1"/>
            </a:solidFill>
            <a:ln>
              <a:noFill/>
            </a:ln>
            <a:effectLst/>
          </c:spPr>
          <c:invertIfNegative val="0"/>
          <c:dPt>
            <c:idx val="13"/>
            <c:invertIfNegative val="0"/>
            <c:bubble3D val="0"/>
            <c:spPr>
              <a:solidFill>
                <a:srgbClr val="92D050"/>
              </a:solidFill>
              <a:ln>
                <a:noFill/>
              </a:ln>
              <a:effectLst/>
            </c:spPr>
          </c:dPt>
          <c:dLbls>
            <c:dLbl>
              <c:idx val="1"/>
              <c:layout>
                <c:manualLayout>
                  <c:x val="1.8034477661175335E-3"/>
                  <c:y val="2.806939372982788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6068955322350669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5477707006369191E-3"/>
                  <c:y val="-6.1953674344275438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4103432983526366E-3"/>
                  <c:y val="-1.4034696864913924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accent1">
                          <a:lumMod val="75000"/>
                        </a:schemeClr>
                      </a:solidFill>
                      <a:latin typeface="+mn-lt"/>
                      <a:ea typeface="+mn-ea"/>
                      <a:cs typeface="+mn-cs"/>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5491852037193052E-2"/>
                      <c:h val="3.6448218267605643E-2"/>
                    </c:manualLayout>
                  </c15:layout>
                </c:ext>
              </c:extLst>
            </c:dLbl>
            <c:dLbl>
              <c:idx val="7"/>
              <c:layout>
                <c:manualLayout>
                  <c:x val="-7.9581747802172295E-3"/>
                  <c:y val="1.460713568192381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7.9581747802172295E-3"/>
                  <c:y val="1.013791355112972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9.3417179860121218E-17"/>
                  <c:y val="1.013799109719406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6.6125654201776161E-17"/>
                  <c:y val="5.613878745965474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5.0955209599681459E-3"/>
                  <c:y val="1.5179574498933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0"/>
                  <c:y val="5.6138787459655776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1">
                        <a:lumMod val="75000"/>
                      </a:schemeClr>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Gtías!$C$140:$C$163</c:f>
              <c:strCache>
                <c:ptCount val="24"/>
                <c:pt idx="0">
                  <c:v>Barranquilla</c:v>
                </c:pt>
                <c:pt idx="1">
                  <c:v>Cartagena</c:v>
                </c:pt>
                <c:pt idx="2">
                  <c:v>Cartago</c:v>
                </c:pt>
                <c:pt idx="3">
                  <c:v>Sogamoso</c:v>
                </c:pt>
                <c:pt idx="4">
                  <c:v>Tunja</c:v>
                </c:pt>
                <c:pt idx="5">
                  <c:v>Buenaventura</c:v>
                </c:pt>
                <c:pt idx="6">
                  <c:v>Buga</c:v>
                </c:pt>
                <c:pt idx="7">
                  <c:v>Manizales</c:v>
                </c:pt>
                <c:pt idx="8">
                  <c:v>Popayán</c:v>
                </c:pt>
                <c:pt idx="9">
                  <c:v>Valledupar</c:v>
                </c:pt>
                <c:pt idx="10">
                  <c:v>Quibdó</c:v>
                </c:pt>
                <c:pt idx="11">
                  <c:v>Montería</c:v>
                </c:pt>
                <c:pt idx="12">
                  <c:v>Riohacha</c:v>
                </c:pt>
                <c:pt idx="13">
                  <c:v>Neiva</c:v>
                </c:pt>
                <c:pt idx="14">
                  <c:v>S. Marta</c:v>
                </c:pt>
                <c:pt idx="15">
                  <c:v>Villavicencio</c:v>
                </c:pt>
                <c:pt idx="16">
                  <c:v>Pasto</c:v>
                </c:pt>
                <c:pt idx="17">
                  <c:v>Cúcuta</c:v>
                </c:pt>
                <c:pt idx="18">
                  <c:v>Armenia</c:v>
                </c:pt>
                <c:pt idx="19">
                  <c:v>Pereira</c:v>
                </c:pt>
                <c:pt idx="20">
                  <c:v>Bucaramanga</c:v>
                </c:pt>
                <c:pt idx="21">
                  <c:v>Sincelejo</c:v>
                </c:pt>
                <c:pt idx="22">
                  <c:v>Cali</c:v>
                </c:pt>
                <c:pt idx="23">
                  <c:v>Zipaquirá</c:v>
                </c:pt>
              </c:strCache>
            </c:strRef>
          </c:cat>
          <c:val>
            <c:numRef>
              <c:f>Gtías!$D$140:$D$163</c:f>
              <c:numCache>
                <c:formatCode>0</c:formatCode>
                <c:ptCount val="24"/>
                <c:pt idx="0">
                  <c:v>1007</c:v>
                </c:pt>
                <c:pt idx="1">
                  <c:v>1276</c:v>
                </c:pt>
                <c:pt idx="2">
                  <c:v>1050</c:v>
                </c:pt>
                <c:pt idx="3">
                  <c:v>882</c:v>
                </c:pt>
                <c:pt idx="4">
                  <c:v>590</c:v>
                </c:pt>
                <c:pt idx="5" formatCode="General">
                  <c:v>679</c:v>
                </c:pt>
                <c:pt idx="6">
                  <c:v>954</c:v>
                </c:pt>
                <c:pt idx="7">
                  <c:v>938</c:v>
                </c:pt>
                <c:pt idx="8">
                  <c:v>1356</c:v>
                </c:pt>
                <c:pt idx="9">
                  <c:v>1852</c:v>
                </c:pt>
                <c:pt idx="10">
                  <c:v>676</c:v>
                </c:pt>
                <c:pt idx="11">
                  <c:v>967</c:v>
                </c:pt>
                <c:pt idx="12">
                  <c:v>230</c:v>
                </c:pt>
                <c:pt idx="13">
                  <c:v>1722</c:v>
                </c:pt>
                <c:pt idx="14">
                  <c:v>513</c:v>
                </c:pt>
                <c:pt idx="15">
                  <c:v>1199</c:v>
                </c:pt>
                <c:pt idx="16">
                  <c:v>1555</c:v>
                </c:pt>
                <c:pt idx="17">
                  <c:v>1339</c:v>
                </c:pt>
                <c:pt idx="18">
                  <c:v>1249</c:v>
                </c:pt>
                <c:pt idx="19">
                  <c:v>1627</c:v>
                </c:pt>
                <c:pt idx="20">
                  <c:v>1113</c:v>
                </c:pt>
                <c:pt idx="21">
                  <c:v>663</c:v>
                </c:pt>
                <c:pt idx="22">
                  <c:v>1007</c:v>
                </c:pt>
                <c:pt idx="23">
                  <c:v>430</c:v>
                </c:pt>
              </c:numCache>
            </c:numRef>
          </c:val>
        </c:ser>
        <c:ser>
          <c:idx val="1"/>
          <c:order val="1"/>
          <c:tx>
            <c:strRef>
              <c:f>Gtías!$E$139</c:f>
              <c:strCache>
                <c:ptCount val="1"/>
                <c:pt idx="0">
                  <c:v>EGRESOS EFECTIVOS</c:v>
                </c:pt>
              </c:strCache>
            </c:strRef>
          </c:tx>
          <c:spPr>
            <a:solidFill>
              <a:schemeClr val="accent2"/>
            </a:solidFill>
            <a:ln>
              <a:noFill/>
            </a:ln>
            <a:effectLst/>
          </c:spPr>
          <c:invertIfNegative val="0"/>
          <c:dPt>
            <c:idx val="13"/>
            <c:invertIfNegative val="0"/>
            <c:bubble3D val="0"/>
            <c:spPr>
              <a:solidFill>
                <a:srgbClr val="FFC000"/>
              </a:solidFill>
              <a:ln>
                <a:noFill/>
              </a:ln>
              <a:effectLst/>
            </c:spPr>
          </c:dPt>
          <c:dLbls>
            <c:dLbl>
              <c:idx val="0"/>
              <c:layout>
                <c:manualLayout>
                  <c:x val="2.5477707006369425E-3"/>
                  <c:y val="1.013799109719406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7.4285007512708816E-3"/>
                  <c:y val="1.351729174112239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5477707006369191E-3"/>
                  <c:y val="1.013799109719400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7.4285007512708652E-3"/>
                  <c:y val="1.632423111410517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5478314818646285E-3"/>
                  <c:y val="1.29448529241125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2.5477707006369425E-3"/>
                  <c:y val="6.758660731462709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7.9581747802172295E-3"/>
                  <c:y val="1.18001963089410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821656050955414E-3"/>
                  <c:y val="-6.1953674344275438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3.8216560509553672E-3"/>
                  <c:y val="3.37933036573135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1.0191082802547817E-2"/>
                  <c:y val="1.689665182865677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5.625052985153361E-3"/>
                  <c:y val="1.1541383237621123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rgbClr val="FF0000"/>
                      </a:solidFill>
                      <a:latin typeface="+mn-lt"/>
                      <a:ea typeface="+mn-ea"/>
                      <a:cs typeface="+mn-cs"/>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5491852037193052E-2"/>
                      <c:h val="4.206209701357122E-2"/>
                    </c:manualLayout>
                  </c15:layout>
                </c:ext>
              </c:extLst>
            </c:dLbl>
            <c:dLbl>
              <c:idx val="11"/>
              <c:layout>
                <c:manualLayout>
                  <c:x val="9.9763322331355275E-3"/>
                  <c:y val="1.689666993111500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4.8808112731673807E-3"/>
                  <c:y val="1.29446319052643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9.231948517388365E-3"/>
                  <c:y val="-2.806939372982788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6.1547270140996958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6.1547270140996958E-3"/>
                  <c:y val="3.379378189992612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5.4103432983526002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5.0955209599681459E-3"/>
                  <c:y val="2.806939372982788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4.8808112731673807E-3"/>
                  <c:y val="1.013791355112972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8.1728844670179938E-3"/>
                  <c:y val="2.806939372982788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5.0955414012736986E-3"/>
                  <c:y val="3.379330365731293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3.8216052190358312E-3"/>
                  <c:y val="1.29448529241125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9.0172388305876667E-3"/>
                  <c:y val="2.806939372982737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6.1547270140996958E-3"/>
                  <c:y val="3.3793781899926646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Gtías!$C$140:$C$163</c:f>
              <c:strCache>
                <c:ptCount val="24"/>
                <c:pt idx="0">
                  <c:v>Barranquilla</c:v>
                </c:pt>
                <c:pt idx="1">
                  <c:v>Cartagena</c:v>
                </c:pt>
                <c:pt idx="2">
                  <c:v>Cartago</c:v>
                </c:pt>
                <c:pt idx="3">
                  <c:v>Sogamoso</c:v>
                </c:pt>
                <c:pt idx="4">
                  <c:v>Tunja</c:v>
                </c:pt>
                <c:pt idx="5">
                  <c:v>Buenaventura</c:v>
                </c:pt>
                <c:pt idx="6">
                  <c:v>Buga</c:v>
                </c:pt>
                <c:pt idx="7">
                  <c:v>Manizales</c:v>
                </c:pt>
                <c:pt idx="8">
                  <c:v>Popayán</c:v>
                </c:pt>
                <c:pt idx="9">
                  <c:v>Valledupar</c:v>
                </c:pt>
                <c:pt idx="10">
                  <c:v>Quibdó</c:v>
                </c:pt>
                <c:pt idx="11">
                  <c:v>Montería</c:v>
                </c:pt>
                <c:pt idx="12">
                  <c:v>Riohacha</c:v>
                </c:pt>
                <c:pt idx="13">
                  <c:v>Neiva</c:v>
                </c:pt>
                <c:pt idx="14">
                  <c:v>S. Marta</c:v>
                </c:pt>
                <c:pt idx="15">
                  <c:v>Villavicencio</c:v>
                </c:pt>
                <c:pt idx="16">
                  <c:v>Pasto</c:v>
                </c:pt>
                <c:pt idx="17">
                  <c:v>Cúcuta</c:v>
                </c:pt>
                <c:pt idx="18">
                  <c:v>Armenia</c:v>
                </c:pt>
                <c:pt idx="19">
                  <c:v>Pereira</c:v>
                </c:pt>
                <c:pt idx="20">
                  <c:v>Bucaramanga</c:v>
                </c:pt>
                <c:pt idx="21">
                  <c:v>Sincelejo</c:v>
                </c:pt>
                <c:pt idx="22">
                  <c:v>Cali</c:v>
                </c:pt>
                <c:pt idx="23">
                  <c:v>Zipaquirá</c:v>
                </c:pt>
              </c:strCache>
            </c:strRef>
          </c:cat>
          <c:val>
            <c:numRef>
              <c:f>Gtías!$E$140:$E$163</c:f>
              <c:numCache>
                <c:formatCode>0</c:formatCode>
                <c:ptCount val="24"/>
                <c:pt idx="0">
                  <c:v>803</c:v>
                </c:pt>
                <c:pt idx="1">
                  <c:v>1161</c:v>
                </c:pt>
                <c:pt idx="2">
                  <c:v>1019</c:v>
                </c:pt>
                <c:pt idx="3">
                  <c:v>879</c:v>
                </c:pt>
                <c:pt idx="4">
                  <c:v>574</c:v>
                </c:pt>
                <c:pt idx="5" formatCode="General">
                  <c:v>615</c:v>
                </c:pt>
                <c:pt idx="6">
                  <c:v>847</c:v>
                </c:pt>
                <c:pt idx="7">
                  <c:v>966</c:v>
                </c:pt>
                <c:pt idx="8">
                  <c:v>1227</c:v>
                </c:pt>
                <c:pt idx="9">
                  <c:v>1834</c:v>
                </c:pt>
                <c:pt idx="10">
                  <c:v>679</c:v>
                </c:pt>
                <c:pt idx="11">
                  <c:v>966</c:v>
                </c:pt>
                <c:pt idx="12">
                  <c:v>129</c:v>
                </c:pt>
                <c:pt idx="13">
                  <c:v>1538</c:v>
                </c:pt>
                <c:pt idx="14">
                  <c:v>316</c:v>
                </c:pt>
                <c:pt idx="15">
                  <c:v>1127</c:v>
                </c:pt>
                <c:pt idx="16">
                  <c:v>1570</c:v>
                </c:pt>
                <c:pt idx="17">
                  <c:v>1120</c:v>
                </c:pt>
                <c:pt idx="18">
                  <c:v>1199</c:v>
                </c:pt>
                <c:pt idx="19">
                  <c:v>1340</c:v>
                </c:pt>
                <c:pt idx="20">
                  <c:v>973</c:v>
                </c:pt>
                <c:pt idx="21">
                  <c:v>644</c:v>
                </c:pt>
                <c:pt idx="22">
                  <c:v>835</c:v>
                </c:pt>
                <c:pt idx="23">
                  <c:v>330</c:v>
                </c:pt>
              </c:numCache>
            </c:numRef>
          </c:val>
        </c:ser>
        <c:dLbls>
          <c:showLegendKey val="0"/>
          <c:showVal val="0"/>
          <c:showCatName val="0"/>
          <c:showSerName val="0"/>
          <c:showPercent val="0"/>
          <c:showBubbleSize val="0"/>
        </c:dLbls>
        <c:gapWidth val="110"/>
        <c:overlap val="-5"/>
        <c:axId val="137395200"/>
        <c:axId val="136023424"/>
      </c:barChart>
      <c:catAx>
        <c:axId val="137395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36023424"/>
        <c:crosses val="autoZero"/>
        <c:auto val="1"/>
        <c:lblAlgn val="ctr"/>
        <c:lblOffset val="100"/>
        <c:noMultiLvlLbl val="0"/>
      </c:catAx>
      <c:valAx>
        <c:axId val="1360234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373952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Extinc.!$D$37</c:f>
              <c:strCache>
                <c:ptCount val="1"/>
                <c:pt idx="0">
                  <c:v>INGRESOS EFECTIVOS</c:v>
                </c:pt>
              </c:strCache>
            </c:strRef>
          </c:tx>
          <c:invertIfNegative val="0"/>
          <c:dPt>
            <c:idx val="0"/>
            <c:invertIfNegative val="0"/>
            <c:bubble3D val="0"/>
            <c:spPr>
              <a:solidFill>
                <a:srgbClr val="FFC000"/>
              </a:solidFill>
            </c:spPr>
          </c:dPt>
          <c:dLbls>
            <c:spPr>
              <a:noFill/>
              <a:ln>
                <a:noFill/>
              </a:ln>
              <a:effectLst/>
            </c:spPr>
            <c:txPr>
              <a:bodyPr wrap="square" lIns="38100" tIns="19050" rIns="38100" bIns="19050" anchor="ctr">
                <a:spAutoFit/>
              </a:bodyPr>
              <a:lstStyle/>
              <a:p>
                <a:pPr>
                  <a:defRPr>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Extinc.!$C$38:$C$42</c:f>
              <c:strCache>
                <c:ptCount val="5"/>
                <c:pt idx="0">
                  <c:v>Neiva</c:v>
                </c:pt>
                <c:pt idx="1">
                  <c:v>Villavicencio</c:v>
                </c:pt>
                <c:pt idx="2">
                  <c:v>Cúcuta</c:v>
                </c:pt>
                <c:pt idx="3">
                  <c:v>Pereira</c:v>
                </c:pt>
                <c:pt idx="4">
                  <c:v>Cali</c:v>
                </c:pt>
              </c:strCache>
            </c:strRef>
          </c:cat>
          <c:val>
            <c:numRef>
              <c:f>Extinc.!$D$38:$D$42</c:f>
              <c:numCache>
                <c:formatCode>0</c:formatCode>
                <c:ptCount val="5"/>
                <c:pt idx="0">
                  <c:v>191</c:v>
                </c:pt>
                <c:pt idx="1">
                  <c:v>46</c:v>
                </c:pt>
                <c:pt idx="2">
                  <c:v>246</c:v>
                </c:pt>
                <c:pt idx="3">
                  <c:v>86</c:v>
                </c:pt>
                <c:pt idx="4">
                  <c:v>185</c:v>
                </c:pt>
              </c:numCache>
            </c:numRef>
          </c:val>
        </c:ser>
        <c:ser>
          <c:idx val="1"/>
          <c:order val="1"/>
          <c:tx>
            <c:strRef>
              <c:f>Extinc.!$E$37</c:f>
              <c:strCache>
                <c:ptCount val="1"/>
                <c:pt idx="0">
                  <c:v>EGRESOS EFECTIVOS</c:v>
                </c:pt>
              </c:strCache>
            </c:strRef>
          </c:tx>
          <c:invertIfNegative val="0"/>
          <c:dPt>
            <c:idx val="0"/>
            <c:invertIfNegative val="0"/>
            <c:bubble3D val="0"/>
            <c:spPr>
              <a:solidFill>
                <a:srgbClr val="00B050"/>
              </a:solidFill>
            </c:spPr>
          </c:dPt>
          <c:dLbls>
            <c:spPr>
              <a:noFill/>
              <a:ln>
                <a:noFill/>
              </a:ln>
              <a:effectLst/>
            </c:spPr>
            <c:txPr>
              <a:bodyPr wrap="square" lIns="38100" tIns="19050" rIns="38100" bIns="19050" anchor="ctr">
                <a:spAutoFit/>
              </a:bodyPr>
              <a:lstStyle/>
              <a:p>
                <a:pPr>
                  <a:defRPr>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Extinc.!$C$38:$C$42</c:f>
              <c:strCache>
                <c:ptCount val="5"/>
                <c:pt idx="0">
                  <c:v>Neiva</c:v>
                </c:pt>
                <c:pt idx="1">
                  <c:v>Villavicencio</c:v>
                </c:pt>
                <c:pt idx="2">
                  <c:v>Cúcuta</c:v>
                </c:pt>
                <c:pt idx="3">
                  <c:v>Pereira</c:v>
                </c:pt>
                <c:pt idx="4">
                  <c:v>Cali</c:v>
                </c:pt>
              </c:strCache>
            </c:strRef>
          </c:cat>
          <c:val>
            <c:numRef>
              <c:f>Extinc.!$E$38:$E$42</c:f>
              <c:numCache>
                <c:formatCode>0</c:formatCode>
                <c:ptCount val="5"/>
                <c:pt idx="0">
                  <c:v>197</c:v>
                </c:pt>
                <c:pt idx="1">
                  <c:v>39</c:v>
                </c:pt>
                <c:pt idx="2">
                  <c:v>187</c:v>
                </c:pt>
                <c:pt idx="3">
                  <c:v>45</c:v>
                </c:pt>
                <c:pt idx="4">
                  <c:v>67</c:v>
                </c:pt>
              </c:numCache>
            </c:numRef>
          </c:val>
        </c:ser>
        <c:dLbls>
          <c:showLegendKey val="0"/>
          <c:showVal val="1"/>
          <c:showCatName val="0"/>
          <c:showSerName val="0"/>
          <c:showPercent val="0"/>
          <c:showBubbleSize val="0"/>
        </c:dLbls>
        <c:gapWidth val="75"/>
        <c:axId val="85564416"/>
        <c:axId val="138988928"/>
      </c:barChart>
      <c:catAx>
        <c:axId val="85564416"/>
        <c:scaling>
          <c:orientation val="minMax"/>
        </c:scaling>
        <c:delete val="0"/>
        <c:axPos val="b"/>
        <c:numFmt formatCode="General" sourceLinked="0"/>
        <c:majorTickMark val="none"/>
        <c:minorTickMark val="none"/>
        <c:tickLblPos val="nextTo"/>
        <c:crossAx val="138988928"/>
        <c:crosses val="autoZero"/>
        <c:auto val="1"/>
        <c:lblAlgn val="ctr"/>
        <c:lblOffset val="100"/>
        <c:noMultiLvlLbl val="0"/>
      </c:catAx>
      <c:valAx>
        <c:axId val="138988928"/>
        <c:scaling>
          <c:orientation val="minMax"/>
        </c:scaling>
        <c:delete val="0"/>
        <c:axPos val="l"/>
        <c:numFmt formatCode="0" sourceLinked="1"/>
        <c:majorTickMark val="none"/>
        <c:minorTickMark val="none"/>
        <c:tickLblPos val="nextTo"/>
        <c:crossAx val="85564416"/>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'RPA-Cto'!$D$41</c:f>
              <c:strCache>
                <c:ptCount val="1"/>
                <c:pt idx="0">
                  <c:v>INGRESOS EFECTIVOS</c:v>
                </c:pt>
              </c:strCache>
            </c:strRef>
          </c:tx>
          <c:invertIfNegative val="0"/>
          <c:dPt>
            <c:idx val="11"/>
            <c:invertIfNegative val="0"/>
            <c:bubble3D val="0"/>
            <c:spPr>
              <a:solidFill>
                <a:srgbClr val="92D050"/>
              </a:solidFill>
            </c:spPr>
          </c:dPt>
          <c:dLbls>
            <c:dLbl>
              <c:idx val="2"/>
              <c:layout>
                <c:manualLayout>
                  <c:x val="-3.5567778673195826E-3"/>
                  <c:y val="1.175644351846594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0234012178463432E-3"/>
                  <c:y val="1.175644351846587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2603420479600636E-17"/>
                  <c:y val="1.175644351846594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0234315948602219E-3"/>
                  <c:y val="1.271354310178915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5.3351668009793745E-3"/>
                  <c:y val="3.918814506155279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6.5206840959201273E-17"/>
                  <c:y val="7.83762901231063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0"/>
                  <c:y val="1.175644351846594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1.2450122841865517E-3"/>
                  <c:y val="2.2213815456544974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'RPA-Cto'!$C$42:$C$64</c:f>
              <c:strCache>
                <c:ptCount val="23"/>
                <c:pt idx="0">
                  <c:v>Arauca</c:v>
                </c:pt>
                <c:pt idx="1">
                  <c:v>Barranquilla</c:v>
                </c:pt>
                <c:pt idx="2">
                  <c:v>Cartagena</c:v>
                </c:pt>
                <c:pt idx="3">
                  <c:v>Tunja</c:v>
                </c:pt>
                <c:pt idx="4">
                  <c:v>Florencia</c:v>
                </c:pt>
                <c:pt idx="5">
                  <c:v>Manizales</c:v>
                </c:pt>
                <c:pt idx="6">
                  <c:v>Popayán</c:v>
                </c:pt>
                <c:pt idx="7">
                  <c:v>Valledupar</c:v>
                </c:pt>
                <c:pt idx="8">
                  <c:v>Quibdó</c:v>
                </c:pt>
                <c:pt idx="9">
                  <c:v>Montería</c:v>
                </c:pt>
                <c:pt idx="10">
                  <c:v>Riohacha</c:v>
                </c:pt>
                <c:pt idx="11">
                  <c:v>Neiva</c:v>
                </c:pt>
                <c:pt idx="12">
                  <c:v>S. Marta</c:v>
                </c:pt>
                <c:pt idx="13">
                  <c:v>Villavicencio</c:v>
                </c:pt>
                <c:pt idx="14">
                  <c:v>Pasto</c:v>
                </c:pt>
                <c:pt idx="15">
                  <c:v>Cúcuta</c:v>
                </c:pt>
                <c:pt idx="16">
                  <c:v>Armenia</c:v>
                </c:pt>
                <c:pt idx="17">
                  <c:v>Pereira</c:v>
                </c:pt>
                <c:pt idx="18">
                  <c:v>Bucaramanga</c:v>
                </c:pt>
                <c:pt idx="19">
                  <c:v>Sincelejo</c:v>
                </c:pt>
                <c:pt idx="20">
                  <c:v>Ibagué</c:v>
                </c:pt>
                <c:pt idx="21">
                  <c:v>Mocoa</c:v>
                </c:pt>
                <c:pt idx="22">
                  <c:v>Cali</c:v>
                </c:pt>
              </c:strCache>
            </c:strRef>
          </c:cat>
          <c:val>
            <c:numRef>
              <c:f>'RPA-Cto'!$D$42:$D$64</c:f>
              <c:numCache>
                <c:formatCode>0</c:formatCode>
                <c:ptCount val="23"/>
                <c:pt idx="0">
                  <c:v>215</c:v>
                </c:pt>
                <c:pt idx="1">
                  <c:v>626</c:v>
                </c:pt>
                <c:pt idx="2">
                  <c:v>243</c:v>
                </c:pt>
                <c:pt idx="3">
                  <c:v>321</c:v>
                </c:pt>
                <c:pt idx="4">
                  <c:v>472</c:v>
                </c:pt>
                <c:pt idx="5">
                  <c:v>290</c:v>
                </c:pt>
                <c:pt idx="6">
                  <c:v>310</c:v>
                </c:pt>
                <c:pt idx="7">
                  <c:v>495</c:v>
                </c:pt>
                <c:pt idx="8">
                  <c:v>177</c:v>
                </c:pt>
                <c:pt idx="9">
                  <c:v>663</c:v>
                </c:pt>
                <c:pt idx="10">
                  <c:v>149</c:v>
                </c:pt>
                <c:pt idx="11">
                  <c:v>368</c:v>
                </c:pt>
                <c:pt idx="12">
                  <c:v>321</c:v>
                </c:pt>
                <c:pt idx="13">
                  <c:v>371</c:v>
                </c:pt>
                <c:pt idx="14">
                  <c:v>699</c:v>
                </c:pt>
                <c:pt idx="15">
                  <c:v>562</c:v>
                </c:pt>
                <c:pt idx="16">
                  <c:v>283</c:v>
                </c:pt>
                <c:pt idx="17">
                  <c:v>386</c:v>
                </c:pt>
                <c:pt idx="18">
                  <c:v>254</c:v>
                </c:pt>
                <c:pt idx="19">
                  <c:v>259</c:v>
                </c:pt>
                <c:pt idx="20">
                  <c:v>298</c:v>
                </c:pt>
                <c:pt idx="21">
                  <c:v>255</c:v>
                </c:pt>
                <c:pt idx="22">
                  <c:v>350</c:v>
                </c:pt>
              </c:numCache>
            </c:numRef>
          </c:val>
        </c:ser>
        <c:ser>
          <c:idx val="1"/>
          <c:order val="1"/>
          <c:tx>
            <c:strRef>
              <c:f>'RPA-Cto'!$E$41</c:f>
              <c:strCache>
                <c:ptCount val="1"/>
                <c:pt idx="0">
                  <c:v>EGRESOS EFECTIVOS</c:v>
                </c:pt>
              </c:strCache>
            </c:strRef>
          </c:tx>
          <c:invertIfNegative val="0"/>
          <c:dPt>
            <c:idx val="11"/>
            <c:invertIfNegative val="0"/>
            <c:bubble3D val="0"/>
            <c:spPr>
              <a:solidFill>
                <a:srgbClr val="FFC000"/>
              </a:solidFill>
            </c:spPr>
          </c:dPt>
          <c:dLbls>
            <c:dLbl>
              <c:idx val="0"/>
              <c:layout>
                <c:manualLayout>
                  <c:x val="5.3351668009793745E-3"/>
                  <c:y val="7.837629012310559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9.0702947845804991E-3"/>
                  <c:y val="9.535157326341886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5351473922902496E-3"/>
                  <c:y val="-3.178385775447353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5351473922902218E-3"/>
                  <c:y val="9.535157326341827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3135607757416551E-3"/>
                  <c:y val="2.205243435522850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6.0468024356926534E-3"/>
                  <c:y val="1.175644351846594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9.0721979905685375E-3"/>
                  <c:y val="1.347452643776564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0234315948601664E-3"/>
                  <c:y val="-2.913486637313769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3.0234315948600553E-3"/>
                  <c:y val="6.356771550894473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7.5510114061944694E-3"/>
                  <c:y val="1.68860791366018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5567778673196481E-3"/>
                  <c:y val="1.959407253077665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4900245683731033E-3"/>
                  <c:y val="9.535061972811377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3.5567778673196481E-3"/>
                  <c:y val="7.83762901231063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6.5763982582990902E-3"/>
                  <c:y val="1.07829112533541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4.535147392290249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3.019627698925888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5567778673194525E-3"/>
                  <c:y val="1.567525802462126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9.070294784580610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4.535147392290249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6.0507232931842191E-3"/>
                  <c:y val="1.91071521141849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6.8470074405272436E-3"/>
                  <c:y val="1.9332098238199667E-2"/>
                </c:manualLayout>
              </c:layout>
              <c:spPr>
                <a:noFill/>
                <a:ln>
                  <a:noFill/>
                </a:ln>
                <a:effectLst/>
              </c:spPr>
              <c:txPr>
                <a:bodyPr wrap="square" lIns="38100" tIns="19050" rIns="38100" bIns="19050" anchor="ctr">
                  <a:noAutofit/>
                </a:bodyPr>
                <a:lstStyle/>
                <a:p>
                  <a:pPr>
                    <a:defRPr sz="900">
                      <a:solidFill>
                        <a:srgbClr val="FF0000"/>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499869421442469E-2"/>
                      <c:h val="5.0885960646462454E-2"/>
                    </c:manualLayout>
                  </c15:layout>
                </c:ext>
              </c:extLst>
            </c:dLbl>
            <c:dLbl>
              <c:idx val="22"/>
              <c:layout>
                <c:manualLayout>
                  <c:x val="3.0234012178462126E-3"/>
                  <c:y val="1.737269098512208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'RPA-Cto'!$C$42:$C$64</c:f>
              <c:strCache>
                <c:ptCount val="23"/>
                <c:pt idx="0">
                  <c:v>Arauca</c:v>
                </c:pt>
                <c:pt idx="1">
                  <c:v>Barranquilla</c:v>
                </c:pt>
                <c:pt idx="2">
                  <c:v>Cartagena</c:v>
                </c:pt>
                <c:pt idx="3">
                  <c:v>Tunja</c:v>
                </c:pt>
                <c:pt idx="4">
                  <c:v>Florencia</c:v>
                </c:pt>
                <c:pt idx="5">
                  <c:v>Manizales</c:v>
                </c:pt>
                <c:pt idx="6">
                  <c:v>Popayán</c:v>
                </c:pt>
                <c:pt idx="7">
                  <c:v>Valledupar</c:v>
                </c:pt>
                <c:pt idx="8">
                  <c:v>Quibdó</c:v>
                </c:pt>
                <c:pt idx="9">
                  <c:v>Montería</c:v>
                </c:pt>
                <c:pt idx="10">
                  <c:v>Riohacha</c:v>
                </c:pt>
                <c:pt idx="11">
                  <c:v>Neiva</c:v>
                </c:pt>
                <c:pt idx="12">
                  <c:v>S. Marta</c:v>
                </c:pt>
                <c:pt idx="13">
                  <c:v>Villavicencio</c:v>
                </c:pt>
                <c:pt idx="14">
                  <c:v>Pasto</c:v>
                </c:pt>
                <c:pt idx="15">
                  <c:v>Cúcuta</c:v>
                </c:pt>
                <c:pt idx="16">
                  <c:v>Armenia</c:v>
                </c:pt>
                <c:pt idx="17">
                  <c:v>Pereira</c:v>
                </c:pt>
                <c:pt idx="18">
                  <c:v>Bucaramanga</c:v>
                </c:pt>
                <c:pt idx="19">
                  <c:v>Sincelejo</c:v>
                </c:pt>
                <c:pt idx="20">
                  <c:v>Ibagué</c:v>
                </c:pt>
                <c:pt idx="21">
                  <c:v>Mocoa</c:v>
                </c:pt>
                <c:pt idx="22">
                  <c:v>Cali</c:v>
                </c:pt>
              </c:strCache>
            </c:strRef>
          </c:cat>
          <c:val>
            <c:numRef>
              <c:f>'RPA-Cto'!$E$42:$E$64</c:f>
              <c:numCache>
                <c:formatCode>0</c:formatCode>
                <c:ptCount val="23"/>
                <c:pt idx="0">
                  <c:v>197</c:v>
                </c:pt>
                <c:pt idx="1">
                  <c:v>489</c:v>
                </c:pt>
                <c:pt idx="2">
                  <c:v>254</c:v>
                </c:pt>
                <c:pt idx="3">
                  <c:v>340</c:v>
                </c:pt>
                <c:pt idx="4">
                  <c:v>467</c:v>
                </c:pt>
                <c:pt idx="5">
                  <c:v>275</c:v>
                </c:pt>
                <c:pt idx="6">
                  <c:v>312</c:v>
                </c:pt>
                <c:pt idx="7">
                  <c:v>509</c:v>
                </c:pt>
                <c:pt idx="8">
                  <c:v>159</c:v>
                </c:pt>
                <c:pt idx="9">
                  <c:v>659</c:v>
                </c:pt>
                <c:pt idx="10">
                  <c:v>143</c:v>
                </c:pt>
                <c:pt idx="11">
                  <c:v>347</c:v>
                </c:pt>
                <c:pt idx="12">
                  <c:v>300</c:v>
                </c:pt>
                <c:pt idx="13">
                  <c:v>313</c:v>
                </c:pt>
                <c:pt idx="14">
                  <c:v>606</c:v>
                </c:pt>
                <c:pt idx="15">
                  <c:v>524</c:v>
                </c:pt>
                <c:pt idx="16">
                  <c:v>268</c:v>
                </c:pt>
                <c:pt idx="17">
                  <c:v>394</c:v>
                </c:pt>
                <c:pt idx="18">
                  <c:v>204</c:v>
                </c:pt>
                <c:pt idx="19">
                  <c:v>252</c:v>
                </c:pt>
                <c:pt idx="20">
                  <c:v>263</c:v>
                </c:pt>
                <c:pt idx="21">
                  <c:v>252</c:v>
                </c:pt>
                <c:pt idx="22">
                  <c:v>334</c:v>
                </c:pt>
              </c:numCache>
            </c:numRef>
          </c:val>
        </c:ser>
        <c:dLbls>
          <c:showLegendKey val="0"/>
          <c:showVal val="1"/>
          <c:showCatName val="0"/>
          <c:showSerName val="0"/>
          <c:showPercent val="0"/>
          <c:showBubbleSize val="0"/>
        </c:dLbls>
        <c:gapWidth val="75"/>
        <c:axId val="138728960"/>
        <c:axId val="136026304"/>
      </c:barChart>
      <c:catAx>
        <c:axId val="138728960"/>
        <c:scaling>
          <c:orientation val="minMax"/>
        </c:scaling>
        <c:delete val="0"/>
        <c:axPos val="b"/>
        <c:numFmt formatCode="General" sourceLinked="0"/>
        <c:majorTickMark val="none"/>
        <c:minorTickMark val="none"/>
        <c:tickLblPos val="nextTo"/>
        <c:crossAx val="136026304"/>
        <c:crosses val="autoZero"/>
        <c:auto val="1"/>
        <c:lblAlgn val="ctr"/>
        <c:lblOffset val="100"/>
        <c:noMultiLvlLbl val="0"/>
      </c:catAx>
      <c:valAx>
        <c:axId val="136026304"/>
        <c:scaling>
          <c:orientation val="minMax"/>
        </c:scaling>
        <c:delete val="0"/>
        <c:axPos val="l"/>
        <c:numFmt formatCode="0" sourceLinked="1"/>
        <c:majorTickMark val="none"/>
        <c:minorTickMark val="none"/>
        <c:tickLblPos val="nextTo"/>
        <c:crossAx val="138728960"/>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043438223219354E-2"/>
          <c:y val="2.1458184028376258E-2"/>
          <c:w val="0.92158807918186525"/>
          <c:h val="0.64448959752912471"/>
        </c:manualLayout>
      </c:layout>
      <c:barChart>
        <c:barDir val="col"/>
        <c:grouping val="clustered"/>
        <c:varyColors val="0"/>
        <c:ser>
          <c:idx val="0"/>
          <c:order val="0"/>
          <c:tx>
            <c:strRef>
              <c:f>'RPA-Mcp'!$D$42</c:f>
              <c:strCache>
                <c:ptCount val="1"/>
                <c:pt idx="0">
                  <c:v>INGRESOS EFECTIVOS</c:v>
                </c:pt>
              </c:strCache>
            </c:strRef>
          </c:tx>
          <c:invertIfNegative val="0"/>
          <c:dPt>
            <c:idx val="11"/>
            <c:invertIfNegative val="0"/>
            <c:bubble3D val="0"/>
            <c:spPr>
              <a:solidFill>
                <a:srgbClr val="00B050"/>
              </a:solidFill>
            </c:spPr>
          </c:dPt>
          <c:dLbls>
            <c:dLbl>
              <c:idx val="8"/>
              <c:layout>
                <c:manualLayout>
                  <c:x val="-3.2840722495894909E-3"/>
                  <c:y val="-1.1653949465849345E-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6068955322350669E-3"/>
                  <c:y val="3.633060853769234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4.9261083743842365E-3"/>
                  <c:y val="9.535159712673853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4.9261083743842365E-3"/>
                  <c:y val="-3.17838657089128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4.9261083743842365E-3"/>
                  <c:y val="-3.17838657089128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4.9193764554770515E-3"/>
                  <c:y val="1.3166915274269697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'RPA-Mcp'!$C$43:$C$65</c:f>
              <c:strCache>
                <c:ptCount val="23"/>
                <c:pt idx="0">
                  <c:v>Arauca</c:v>
                </c:pt>
                <c:pt idx="1">
                  <c:v>Barranquilla</c:v>
                </c:pt>
                <c:pt idx="2">
                  <c:v>Cartagena</c:v>
                </c:pt>
                <c:pt idx="3">
                  <c:v>Tunja</c:v>
                </c:pt>
                <c:pt idx="4">
                  <c:v>Buga</c:v>
                </c:pt>
                <c:pt idx="5">
                  <c:v>Manizales</c:v>
                </c:pt>
                <c:pt idx="6">
                  <c:v>Popayán</c:v>
                </c:pt>
                <c:pt idx="7">
                  <c:v>Valledupar</c:v>
                </c:pt>
                <c:pt idx="8">
                  <c:v>Quibdó</c:v>
                </c:pt>
                <c:pt idx="9">
                  <c:v>Montería</c:v>
                </c:pt>
                <c:pt idx="10">
                  <c:v>Riohacha</c:v>
                </c:pt>
                <c:pt idx="11">
                  <c:v>Neiva</c:v>
                </c:pt>
                <c:pt idx="12">
                  <c:v>S. Marta</c:v>
                </c:pt>
                <c:pt idx="13">
                  <c:v>Villavicencio</c:v>
                </c:pt>
                <c:pt idx="14">
                  <c:v>Pasto</c:v>
                </c:pt>
                <c:pt idx="15">
                  <c:v>Cúcuta</c:v>
                </c:pt>
                <c:pt idx="16">
                  <c:v>Armenia</c:v>
                </c:pt>
                <c:pt idx="17">
                  <c:v>Pereira</c:v>
                </c:pt>
                <c:pt idx="18">
                  <c:v>Bucaramanga</c:v>
                </c:pt>
                <c:pt idx="19">
                  <c:v>Sincelejo</c:v>
                </c:pt>
                <c:pt idx="20">
                  <c:v>Ibagué</c:v>
                </c:pt>
                <c:pt idx="21">
                  <c:v>Palmira</c:v>
                </c:pt>
                <c:pt idx="22">
                  <c:v>Cali</c:v>
                </c:pt>
              </c:strCache>
            </c:strRef>
          </c:cat>
          <c:val>
            <c:numRef>
              <c:f>'RPA-Mcp'!$D$43:$D$65</c:f>
              <c:numCache>
                <c:formatCode>0</c:formatCode>
                <c:ptCount val="23"/>
                <c:pt idx="0">
                  <c:v>858</c:v>
                </c:pt>
                <c:pt idx="1">
                  <c:v>522</c:v>
                </c:pt>
                <c:pt idx="2">
                  <c:v>399</c:v>
                </c:pt>
                <c:pt idx="3">
                  <c:v>166</c:v>
                </c:pt>
                <c:pt idx="4">
                  <c:v>118</c:v>
                </c:pt>
                <c:pt idx="5">
                  <c:v>339</c:v>
                </c:pt>
                <c:pt idx="6">
                  <c:v>304</c:v>
                </c:pt>
                <c:pt idx="7">
                  <c:v>462</c:v>
                </c:pt>
                <c:pt idx="8">
                  <c:v>246</c:v>
                </c:pt>
                <c:pt idx="9">
                  <c:v>581</c:v>
                </c:pt>
                <c:pt idx="10">
                  <c:v>141</c:v>
                </c:pt>
                <c:pt idx="11">
                  <c:v>456</c:v>
                </c:pt>
                <c:pt idx="12">
                  <c:v>328</c:v>
                </c:pt>
                <c:pt idx="13">
                  <c:v>474</c:v>
                </c:pt>
                <c:pt idx="14">
                  <c:v>284</c:v>
                </c:pt>
                <c:pt idx="15">
                  <c:v>721</c:v>
                </c:pt>
                <c:pt idx="16">
                  <c:v>393</c:v>
                </c:pt>
                <c:pt idx="17">
                  <c:v>687</c:v>
                </c:pt>
                <c:pt idx="18">
                  <c:v>528</c:v>
                </c:pt>
                <c:pt idx="19">
                  <c:v>316</c:v>
                </c:pt>
                <c:pt idx="20">
                  <c:v>281</c:v>
                </c:pt>
                <c:pt idx="21">
                  <c:v>402</c:v>
                </c:pt>
                <c:pt idx="22">
                  <c:v>585</c:v>
                </c:pt>
              </c:numCache>
            </c:numRef>
          </c:val>
        </c:ser>
        <c:ser>
          <c:idx val="1"/>
          <c:order val="1"/>
          <c:tx>
            <c:strRef>
              <c:f>'RPA-Mcp'!$E$42</c:f>
              <c:strCache>
                <c:ptCount val="1"/>
                <c:pt idx="0">
                  <c:v>EGRESOS EFECTIVOS</c:v>
                </c:pt>
              </c:strCache>
            </c:strRef>
          </c:tx>
          <c:invertIfNegative val="0"/>
          <c:dPt>
            <c:idx val="11"/>
            <c:invertIfNegative val="0"/>
            <c:bubble3D val="0"/>
            <c:spPr>
              <a:solidFill>
                <a:srgbClr val="FFC000"/>
              </a:solidFill>
            </c:spPr>
          </c:dPt>
          <c:dLbls>
            <c:dLbl>
              <c:idx val="0"/>
              <c:layout>
                <c:manualLayout>
                  <c:x val="9.852216748768473E-3"/>
                  <c:y val="6.356773141782569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568144499178967E-3"/>
                  <c:y val="6.356773141782569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9261083743842365E-3"/>
                  <c:y val="6.356773141782569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9261083743842365E-3"/>
                  <c:y val="1.271354628356513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9261083743842365E-3"/>
                  <c:y val="1.58919328544564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919376455476871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2840722495894306E-3"/>
                  <c:y val="6.356773141782627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9261083743841767E-3"/>
                  <c:y val="9.535159712673853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4.9261083743842365E-3"/>
                  <c:y val="-2.5026665918356774E-7"/>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4.9261083743842365E-3"/>
                  <c:y val="3.17838657089128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4.9194362961897413E-3"/>
                  <c:y val="1.05579036952805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1494252873563218E-2"/>
                  <c:y val="3.7136246973354191E-4"/>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6.8910165154633628E-3"/>
                  <c:y val="7.720683415935405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8.2101806239737278E-3"/>
                  <c:y val="3.178386570891226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0"/>
                  <c:y val="7.266121707538535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3.2840722495894909E-3"/>
                  <c:y val="9.535159712673883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2840722495893707E-3"/>
                  <c:y val="1.271354628356513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8.2101806239736064E-3"/>
                  <c:y val="3.17838657089128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8.2101806239737278E-3"/>
                  <c:y val="9.535159712673853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0"/>
                  <c:y val="1.589193285445636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6.5681444991791023E-3"/>
                  <c:y val="1.58919328544564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1.6397921518256438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'RPA-Mcp'!$C$43:$C$65</c:f>
              <c:strCache>
                <c:ptCount val="23"/>
                <c:pt idx="0">
                  <c:v>Arauca</c:v>
                </c:pt>
                <c:pt idx="1">
                  <c:v>Barranquilla</c:v>
                </c:pt>
                <c:pt idx="2">
                  <c:v>Cartagena</c:v>
                </c:pt>
                <c:pt idx="3">
                  <c:v>Tunja</c:v>
                </c:pt>
                <c:pt idx="4">
                  <c:v>Buga</c:v>
                </c:pt>
                <c:pt idx="5">
                  <c:v>Manizales</c:v>
                </c:pt>
                <c:pt idx="6">
                  <c:v>Popayán</c:v>
                </c:pt>
                <c:pt idx="7">
                  <c:v>Valledupar</c:v>
                </c:pt>
                <c:pt idx="8">
                  <c:v>Quibdó</c:v>
                </c:pt>
                <c:pt idx="9">
                  <c:v>Montería</c:v>
                </c:pt>
                <c:pt idx="10">
                  <c:v>Riohacha</c:v>
                </c:pt>
                <c:pt idx="11">
                  <c:v>Neiva</c:v>
                </c:pt>
                <c:pt idx="12">
                  <c:v>S. Marta</c:v>
                </c:pt>
                <c:pt idx="13">
                  <c:v>Villavicencio</c:v>
                </c:pt>
                <c:pt idx="14">
                  <c:v>Pasto</c:v>
                </c:pt>
                <c:pt idx="15">
                  <c:v>Cúcuta</c:v>
                </c:pt>
                <c:pt idx="16">
                  <c:v>Armenia</c:v>
                </c:pt>
                <c:pt idx="17">
                  <c:v>Pereira</c:v>
                </c:pt>
                <c:pt idx="18">
                  <c:v>Bucaramanga</c:v>
                </c:pt>
                <c:pt idx="19">
                  <c:v>Sincelejo</c:v>
                </c:pt>
                <c:pt idx="20">
                  <c:v>Ibagué</c:v>
                </c:pt>
                <c:pt idx="21">
                  <c:v>Palmira</c:v>
                </c:pt>
                <c:pt idx="22">
                  <c:v>Cali</c:v>
                </c:pt>
              </c:strCache>
            </c:strRef>
          </c:cat>
          <c:val>
            <c:numRef>
              <c:f>'RPA-Mcp'!$E$43:$E$65</c:f>
              <c:numCache>
                <c:formatCode>0</c:formatCode>
                <c:ptCount val="23"/>
                <c:pt idx="0">
                  <c:v>848</c:v>
                </c:pt>
                <c:pt idx="1">
                  <c:v>490</c:v>
                </c:pt>
                <c:pt idx="2">
                  <c:v>363</c:v>
                </c:pt>
                <c:pt idx="3">
                  <c:v>156</c:v>
                </c:pt>
                <c:pt idx="4">
                  <c:v>106</c:v>
                </c:pt>
                <c:pt idx="5">
                  <c:v>364</c:v>
                </c:pt>
                <c:pt idx="6">
                  <c:v>289</c:v>
                </c:pt>
                <c:pt idx="7">
                  <c:v>446</c:v>
                </c:pt>
                <c:pt idx="8">
                  <c:v>241</c:v>
                </c:pt>
                <c:pt idx="9">
                  <c:v>541</c:v>
                </c:pt>
                <c:pt idx="10">
                  <c:v>136</c:v>
                </c:pt>
                <c:pt idx="11">
                  <c:v>435</c:v>
                </c:pt>
                <c:pt idx="12">
                  <c:v>320</c:v>
                </c:pt>
                <c:pt idx="13">
                  <c:v>443</c:v>
                </c:pt>
                <c:pt idx="14">
                  <c:v>255</c:v>
                </c:pt>
                <c:pt idx="15">
                  <c:v>704</c:v>
                </c:pt>
                <c:pt idx="16">
                  <c:v>389</c:v>
                </c:pt>
                <c:pt idx="17">
                  <c:v>666</c:v>
                </c:pt>
                <c:pt idx="18">
                  <c:v>517</c:v>
                </c:pt>
                <c:pt idx="19">
                  <c:v>312</c:v>
                </c:pt>
                <c:pt idx="20">
                  <c:v>274</c:v>
                </c:pt>
                <c:pt idx="21">
                  <c:v>454</c:v>
                </c:pt>
                <c:pt idx="22">
                  <c:v>603</c:v>
                </c:pt>
              </c:numCache>
            </c:numRef>
          </c:val>
        </c:ser>
        <c:dLbls>
          <c:showLegendKey val="0"/>
          <c:showVal val="1"/>
          <c:showCatName val="0"/>
          <c:showSerName val="0"/>
          <c:showPercent val="0"/>
          <c:showBubbleSize val="0"/>
        </c:dLbls>
        <c:gapWidth val="75"/>
        <c:axId val="138413568"/>
        <c:axId val="138806400"/>
      </c:barChart>
      <c:catAx>
        <c:axId val="138413568"/>
        <c:scaling>
          <c:orientation val="minMax"/>
        </c:scaling>
        <c:delete val="0"/>
        <c:axPos val="b"/>
        <c:numFmt formatCode="General" sourceLinked="0"/>
        <c:majorTickMark val="none"/>
        <c:minorTickMark val="none"/>
        <c:tickLblPos val="nextTo"/>
        <c:crossAx val="138806400"/>
        <c:crosses val="autoZero"/>
        <c:auto val="1"/>
        <c:lblAlgn val="ctr"/>
        <c:lblOffset val="100"/>
        <c:noMultiLvlLbl val="0"/>
      </c:catAx>
      <c:valAx>
        <c:axId val="138806400"/>
        <c:scaling>
          <c:orientation val="minMax"/>
        </c:scaling>
        <c:delete val="0"/>
        <c:axPos val="l"/>
        <c:numFmt formatCode="0" sourceLinked="1"/>
        <c:majorTickMark val="none"/>
        <c:minorTickMark val="none"/>
        <c:tickLblPos val="nextTo"/>
        <c:crossAx val="138413568"/>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'C-Cto'!$D$109</c:f>
              <c:strCache>
                <c:ptCount val="1"/>
                <c:pt idx="0">
                  <c:v>INGRESOS EFECTIVOS</c:v>
                </c:pt>
              </c:strCache>
            </c:strRef>
          </c:tx>
          <c:invertIfNegative val="0"/>
          <c:dPt>
            <c:idx val="15"/>
            <c:invertIfNegative val="0"/>
            <c:bubble3D val="0"/>
            <c:spPr>
              <a:solidFill>
                <a:srgbClr val="00B050"/>
              </a:solidFill>
            </c:spPr>
          </c:dPt>
          <c:dLbls>
            <c:dLbl>
              <c:idx val="2"/>
              <c:layout>
                <c:manualLayout>
                  <c:x val="1.7590486331483519E-3"/>
                  <c:y val="3.2331885017633606E-3"/>
                </c:manualLayout>
              </c:layout>
              <c:spPr>
                <a:noFill/>
                <a:ln>
                  <a:noFill/>
                </a:ln>
                <a:effectLst/>
              </c:spPr>
              <c:txPr>
                <a:bodyPr wrap="square" lIns="38100" tIns="19050" rIns="38100" bIns="19050" anchor="ctr">
                  <a:noAutofit/>
                </a:bodyPr>
                <a:lstStyle/>
                <a:p>
                  <a:pPr>
                    <a:defRPr sz="900">
                      <a:solidFill>
                        <a:schemeClr val="accent1">
                          <a:lumMod val="75000"/>
                        </a:schemeClr>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4616714237594617E-2"/>
                      <c:h val="4.1983079986283131E-2"/>
                    </c:manualLayout>
                  </c15:layout>
                </c:ext>
              </c:extLst>
            </c:dLbl>
            <c:dLbl>
              <c:idx val="6"/>
              <c:layout>
                <c:manualLayout>
                  <c:x val="-1.7589793819915967E-3"/>
                  <c:y val="1.293275400705344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4.0858018386108275E-3"/>
                  <c:y val="4.761904761904762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1.7589793819915967E-3"/>
                  <c:y val="3.2331885017633606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'C-Cto'!$C$110:$C$137</c:f>
              <c:strCache>
                <c:ptCount val="28"/>
                <c:pt idx="0">
                  <c:v>Arauca</c:v>
                </c:pt>
                <c:pt idx="1">
                  <c:v>Barrancabermeja</c:v>
                </c:pt>
                <c:pt idx="2">
                  <c:v>Cartagena</c:v>
                </c:pt>
                <c:pt idx="3">
                  <c:v>Cartago</c:v>
                </c:pt>
                <c:pt idx="4">
                  <c:v>Tunja</c:v>
                </c:pt>
                <c:pt idx="5">
                  <c:v>Buenaventura</c:v>
                </c:pt>
                <c:pt idx="6">
                  <c:v>Buga</c:v>
                </c:pt>
                <c:pt idx="7">
                  <c:v>Manizales</c:v>
                </c:pt>
                <c:pt idx="8">
                  <c:v>Florencia</c:v>
                </c:pt>
                <c:pt idx="9">
                  <c:v>Yopal </c:v>
                </c:pt>
                <c:pt idx="10">
                  <c:v>Popayán</c:v>
                </c:pt>
                <c:pt idx="11">
                  <c:v>Valledupar</c:v>
                </c:pt>
                <c:pt idx="12">
                  <c:v>Quibdó</c:v>
                </c:pt>
                <c:pt idx="13">
                  <c:v>Montería</c:v>
                </c:pt>
                <c:pt idx="14">
                  <c:v>Riohacha</c:v>
                </c:pt>
                <c:pt idx="15">
                  <c:v>Neiva*</c:v>
                </c:pt>
                <c:pt idx="16">
                  <c:v>S. Marta</c:v>
                </c:pt>
                <c:pt idx="17">
                  <c:v>Villavicencio</c:v>
                </c:pt>
                <c:pt idx="18">
                  <c:v>Pasto</c:v>
                </c:pt>
                <c:pt idx="19">
                  <c:v>Cúcuta</c:v>
                </c:pt>
                <c:pt idx="20">
                  <c:v>Armenia</c:v>
                </c:pt>
                <c:pt idx="21">
                  <c:v>Pereira</c:v>
                </c:pt>
                <c:pt idx="22">
                  <c:v>Bucaramanga</c:v>
                </c:pt>
                <c:pt idx="23">
                  <c:v>Sincelejo</c:v>
                </c:pt>
                <c:pt idx="24">
                  <c:v>Ibagué</c:v>
                </c:pt>
                <c:pt idx="25">
                  <c:v>Cali</c:v>
                </c:pt>
                <c:pt idx="26">
                  <c:v>Mocoa</c:v>
                </c:pt>
                <c:pt idx="27">
                  <c:v>Palmira</c:v>
                </c:pt>
              </c:strCache>
            </c:strRef>
          </c:cat>
          <c:val>
            <c:numRef>
              <c:f>'C-Cto'!$D$110:$D$137</c:f>
              <c:numCache>
                <c:formatCode>0</c:formatCode>
                <c:ptCount val="28"/>
                <c:pt idx="0">
                  <c:v>208</c:v>
                </c:pt>
                <c:pt idx="1">
                  <c:v>553</c:v>
                </c:pt>
                <c:pt idx="2">
                  <c:v>528</c:v>
                </c:pt>
                <c:pt idx="3">
                  <c:v>270</c:v>
                </c:pt>
                <c:pt idx="4">
                  <c:v>383</c:v>
                </c:pt>
                <c:pt idx="5">
                  <c:v>261</c:v>
                </c:pt>
                <c:pt idx="6">
                  <c:v>223</c:v>
                </c:pt>
                <c:pt idx="7">
                  <c:v>457</c:v>
                </c:pt>
                <c:pt idx="8">
                  <c:v>713</c:v>
                </c:pt>
                <c:pt idx="9">
                  <c:v>354</c:v>
                </c:pt>
                <c:pt idx="10">
                  <c:v>335</c:v>
                </c:pt>
                <c:pt idx="11">
                  <c:v>637</c:v>
                </c:pt>
                <c:pt idx="12">
                  <c:v>345</c:v>
                </c:pt>
                <c:pt idx="13">
                  <c:v>571</c:v>
                </c:pt>
                <c:pt idx="14">
                  <c:v>233</c:v>
                </c:pt>
                <c:pt idx="15">
                  <c:v>451</c:v>
                </c:pt>
                <c:pt idx="16">
                  <c:v>386</c:v>
                </c:pt>
                <c:pt idx="17">
                  <c:v>670</c:v>
                </c:pt>
                <c:pt idx="18">
                  <c:v>508</c:v>
                </c:pt>
                <c:pt idx="19">
                  <c:v>698</c:v>
                </c:pt>
                <c:pt idx="20">
                  <c:v>502</c:v>
                </c:pt>
                <c:pt idx="21">
                  <c:v>879</c:v>
                </c:pt>
                <c:pt idx="22">
                  <c:v>601</c:v>
                </c:pt>
                <c:pt idx="23">
                  <c:v>272</c:v>
                </c:pt>
                <c:pt idx="24">
                  <c:v>495</c:v>
                </c:pt>
                <c:pt idx="25">
                  <c:v>497</c:v>
                </c:pt>
                <c:pt idx="26">
                  <c:v>352</c:v>
                </c:pt>
                <c:pt idx="27">
                  <c:v>314</c:v>
                </c:pt>
              </c:numCache>
            </c:numRef>
          </c:val>
        </c:ser>
        <c:ser>
          <c:idx val="1"/>
          <c:order val="1"/>
          <c:tx>
            <c:strRef>
              <c:f>'C-Cto'!$E$109</c:f>
              <c:strCache>
                <c:ptCount val="1"/>
                <c:pt idx="0">
                  <c:v>EGRESOS EFECTIVOS</c:v>
                </c:pt>
              </c:strCache>
            </c:strRef>
          </c:tx>
          <c:invertIfNegative val="0"/>
          <c:dPt>
            <c:idx val="15"/>
            <c:invertIfNegative val="0"/>
            <c:bubble3D val="0"/>
            <c:spPr>
              <a:solidFill>
                <a:srgbClr val="FFC000"/>
              </a:solidFill>
            </c:spPr>
          </c:dPt>
          <c:dLbls>
            <c:dLbl>
              <c:idx val="0"/>
              <c:layout>
                <c:manualLayout>
                  <c:x val="7.0359175279663712E-3"/>
                  <c:y val="3.233188501763360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8946983530412731E-3"/>
                  <c:y val="6.46637700352666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8096697310180455E-3"/>
                  <c:y val="2.380952380952424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5179587639831613E-3"/>
                  <c:y val="1.293275400705338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7.3057826707985567E-3"/>
                  <c:y val="-6.560513765714238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7589793819915967E-3"/>
                  <c:y val="1.293275400705344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4792900260605629E-3"/>
                  <c:y val="1.626013776437992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5.447735784814436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5179587639831934E-3"/>
                  <c:y val="3.233188501763301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5179587639831934E-3"/>
                  <c:y val="-5.927443778896485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7.3057826707985567E-3"/>
                  <c:y val="9.840770648571358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7238678924071183E-3"/>
                  <c:y val="1.190476190476181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9.533537623425264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4.6178056358254053E-3"/>
                  <c:y val="1.302694926261656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8.1716036772215544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5179587639831934E-3"/>
                  <c:y val="6.466377003526721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5.844797631499637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6.8096047476377047E-3"/>
                  <c:y val="3.233188501763360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8.171603677221655E-3"/>
                  <c:y val="-2.1825144699462845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3.5179587639831934E-3"/>
                  <c:y val="6.46637700352666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3.5179587639831934E-3"/>
                  <c:y val="3.233188501763360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4.085801838610827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5.2769381459747905E-3"/>
                  <c:y val="9.699565505290021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1.7589793819915967E-3"/>
                  <c:y val="3.233188501763360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5"/>
              <c:layout>
                <c:manualLayout>
                  <c:x val="4.0858018386107278E-3"/>
                  <c:y val="-4.365028939892569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4.0858182495080398E-3"/>
                  <c:y val="3.2331885017633606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'C-Cto'!$C$110:$C$137</c:f>
              <c:strCache>
                <c:ptCount val="28"/>
                <c:pt idx="0">
                  <c:v>Arauca</c:v>
                </c:pt>
                <c:pt idx="1">
                  <c:v>Barrancabermeja</c:v>
                </c:pt>
                <c:pt idx="2">
                  <c:v>Cartagena</c:v>
                </c:pt>
                <c:pt idx="3">
                  <c:v>Cartago</c:v>
                </c:pt>
                <c:pt idx="4">
                  <c:v>Tunja</c:v>
                </c:pt>
                <c:pt idx="5">
                  <c:v>Buenaventura</c:v>
                </c:pt>
                <c:pt idx="6">
                  <c:v>Buga</c:v>
                </c:pt>
                <c:pt idx="7">
                  <c:v>Manizales</c:v>
                </c:pt>
                <c:pt idx="8">
                  <c:v>Florencia</c:v>
                </c:pt>
                <c:pt idx="9">
                  <c:v>Yopal </c:v>
                </c:pt>
                <c:pt idx="10">
                  <c:v>Popayán</c:v>
                </c:pt>
                <c:pt idx="11">
                  <c:v>Valledupar</c:v>
                </c:pt>
                <c:pt idx="12">
                  <c:v>Quibdó</c:v>
                </c:pt>
                <c:pt idx="13">
                  <c:v>Montería</c:v>
                </c:pt>
                <c:pt idx="14">
                  <c:v>Riohacha</c:v>
                </c:pt>
                <c:pt idx="15">
                  <c:v>Neiva*</c:v>
                </c:pt>
                <c:pt idx="16">
                  <c:v>S. Marta</c:v>
                </c:pt>
                <c:pt idx="17">
                  <c:v>Villavicencio</c:v>
                </c:pt>
                <c:pt idx="18">
                  <c:v>Pasto</c:v>
                </c:pt>
                <c:pt idx="19">
                  <c:v>Cúcuta</c:v>
                </c:pt>
                <c:pt idx="20">
                  <c:v>Armenia</c:v>
                </c:pt>
                <c:pt idx="21">
                  <c:v>Pereira</c:v>
                </c:pt>
                <c:pt idx="22">
                  <c:v>Bucaramanga</c:v>
                </c:pt>
                <c:pt idx="23">
                  <c:v>Sincelejo</c:v>
                </c:pt>
                <c:pt idx="24">
                  <c:v>Ibagué</c:v>
                </c:pt>
                <c:pt idx="25">
                  <c:v>Cali</c:v>
                </c:pt>
                <c:pt idx="26">
                  <c:v>Mocoa</c:v>
                </c:pt>
                <c:pt idx="27">
                  <c:v>Palmira</c:v>
                </c:pt>
              </c:strCache>
            </c:strRef>
          </c:cat>
          <c:val>
            <c:numRef>
              <c:f>'C-Cto'!$E$110:$E$137</c:f>
              <c:numCache>
                <c:formatCode>0</c:formatCode>
                <c:ptCount val="28"/>
                <c:pt idx="0">
                  <c:v>145</c:v>
                </c:pt>
                <c:pt idx="1">
                  <c:v>485</c:v>
                </c:pt>
                <c:pt idx="2">
                  <c:v>458</c:v>
                </c:pt>
                <c:pt idx="3">
                  <c:v>261</c:v>
                </c:pt>
                <c:pt idx="4">
                  <c:v>281</c:v>
                </c:pt>
                <c:pt idx="5">
                  <c:v>247</c:v>
                </c:pt>
                <c:pt idx="6">
                  <c:v>203</c:v>
                </c:pt>
                <c:pt idx="7">
                  <c:v>381</c:v>
                </c:pt>
                <c:pt idx="8">
                  <c:v>735</c:v>
                </c:pt>
                <c:pt idx="9">
                  <c:v>258</c:v>
                </c:pt>
                <c:pt idx="10">
                  <c:v>288</c:v>
                </c:pt>
                <c:pt idx="11">
                  <c:v>551</c:v>
                </c:pt>
                <c:pt idx="12">
                  <c:v>456</c:v>
                </c:pt>
                <c:pt idx="13">
                  <c:v>452</c:v>
                </c:pt>
                <c:pt idx="14">
                  <c:v>178</c:v>
                </c:pt>
                <c:pt idx="15">
                  <c:v>412</c:v>
                </c:pt>
                <c:pt idx="16">
                  <c:v>338</c:v>
                </c:pt>
                <c:pt idx="17">
                  <c:v>563</c:v>
                </c:pt>
                <c:pt idx="18">
                  <c:v>367</c:v>
                </c:pt>
                <c:pt idx="19">
                  <c:v>658</c:v>
                </c:pt>
                <c:pt idx="20">
                  <c:v>395</c:v>
                </c:pt>
                <c:pt idx="21">
                  <c:v>479</c:v>
                </c:pt>
                <c:pt idx="22">
                  <c:v>504</c:v>
                </c:pt>
                <c:pt idx="23">
                  <c:v>260</c:v>
                </c:pt>
                <c:pt idx="24">
                  <c:v>420</c:v>
                </c:pt>
                <c:pt idx="25">
                  <c:v>388</c:v>
                </c:pt>
                <c:pt idx="26">
                  <c:v>291</c:v>
                </c:pt>
                <c:pt idx="27">
                  <c:v>278</c:v>
                </c:pt>
              </c:numCache>
            </c:numRef>
          </c:val>
        </c:ser>
        <c:dLbls>
          <c:showLegendKey val="0"/>
          <c:showVal val="1"/>
          <c:showCatName val="0"/>
          <c:showSerName val="0"/>
          <c:showPercent val="0"/>
          <c:showBubbleSize val="0"/>
        </c:dLbls>
        <c:gapWidth val="75"/>
        <c:axId val="138588160"/>
        <c:axId val="138808704"/>
      </c:barChart>
      <c:catAx>
        <c:axId val="138588160"/>
        <c:scaling>
          <c:orientation val="minMax"/>
        </c:scaling>
        <c:delete val="0"/>
        <c:axPos val="b"/>
        <c:numFmt formatCode="General" sourceLinked="0"/>
        <c:majorTickMark val="none"/>
        <c:minorTickMark val="none"/>
        <c:tickLblPos val="nextTo"/>
        <c:crossAx val="138808704"/>
        <c:crosses val="autoZero"/>
        <c:auto val="1"/>
        <c:lblAlgn val="ctr"/>
        <c:lblOffset val="100"/>
        <c:noMultiLvlLbl val="0"/>
      </c:catAx>
      <c:valAx>
        <c:axId val="138808704"/>
        <c:scaling>
          <c:orientation val="minMax"/>
        </c:scaling>
        <c:delete val="0"/>
        <c:axPos val="l"/>
        <c:numFmt formatCode="0" sourceLinked="1"/>
        <c:majorTickMark val="none"/>
        <c:minorTickMark val="none"/>
        <c:tickLblPos val="nextTo"/>
        <c:crossAx val="138588160"/>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'C-Mcp'!$D$148</c:f>
              <c:strCache>
                <c:ptCount val="1"/>
                <c:pt idx="0">
                  <c:v>INGRESOS EFECTIVOS</c:v>
                </c:pt>
              </c:strCache>
            </c:strRef>
          </c:tx>
          <c:invertIfNegative val="0"/>
          <c:dPt>
            <c:idx val="15"/>
            <c:invertIfNegative val="0"/>
            <c:bubble3D val="0"/>
            <c:spPr>
              <a:solidFill>
                <a:srgbClr val="FFC000"/>
              </a:solidFill>
            </c:spPr>
          </c:dPt>
          <c:dLbls>
            <c:dLbl>
              <c:idx val="2"/>
              <c:layout>
                <c:manualLayout>
                  <c:x val="3.6629260116345492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7.3258520232690983E-3"/>
                  <c:y val="7.326005213000683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4943890174518235E-3"/>
                  <c:y val="1.831501303250172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494389017451823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6629260116345492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6.7152867790974296E-17"/>
                  <c:y val="1.098900781950107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3.6629260116345492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3.6629260116345492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3.6629260116345492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3.6629260116345492E-3"/>
                  <c:y val="1.465201042600143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7"/>
              <c:layout>
                <c:manualLayout>
                  <c:x val="7.3258520232689639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'C-Mcp'!$C$149:$C$176</c:f>
              <c:strCache>
                <c:ptCount val="28"/>
                <c:pt idx="0">
                  <c:v>Palmira</c:v>
                </c:pt>
                <c:pt idx="1">
                  <c:v>Barranquilla</c:v>
                </c:pt>
                <c:pt idx="2">
                  <c:v>Barrancabermeja</c:v>
                </c:pt>
                <c:pt idx="3">
                  <c:v>Cartagena</c:v>
                </c:pt>
                <c:pt idx="4">
                  <c:v>Tunja</c:v>
                </c:pt>
                <c:pt idx="5">
                  <c:v>Buenaventura</c:v>
                </c:pt>
                <c:pt idx="6">
                  <c:v>Buga</c:v>
                </c:pt>
                <c:pt idx="7">
                  <c:v>Manizales</c:v>
                </c:pt>
                <c:pt idx="8">
                  <c:v>Florencia</c:v>
                </c:pt>
                <c:pt idx="9">
                  <c:v>Yopal</c:v>
                </c:pt>
                <c:pt idx="10">
                  <c:v>Popayán</c:v>
                </c:pt>
                <c:pt idx="11">
                  <c:v>Valledupar</c:v>
                </c:pt>
                <c:pt idx="12">
                  <c:v>Quibdó</c:v>
                </c:pt>
                <c:pt idx="13">
                  <c:v>Montería</c:v>
                </c:pt>
                <c:pt idx="14">
                  <c:v>Riohacha</c:v>
                </c:pt>
                <c:pt idx="15">
                  <c:v>Neiva</c:v>
                </c:pt>
                <c:pt idx="16">
                  <c:v>S. Marta</c:v>
                </c:pt>
                <c:pt idx="17">
                  <c:v>Villavicencio</c:v>
                </c:pt>
                <c:pt idx="18">
                  <c:v>Pasto</c:v>
                </c:pt>
                <c:pt idx="19">
                  <c:v>Cúcuta</c:v>
                </c:pt>
                <c:pt idx="20">
                  <c:v>Armenia</c:v>
                </c:pt>
                <c:pt idx="21">
                  <c:v>Pereira</c:v>
                </c:pt>
                <c:pt idx="22">
                  <c:v>Bucaramanga</c:v>
                </c:pt>
                <c:pt idx="23">
                  <c:v>Sincelejo</c:v>
                </c:pt>
                <c:pt idx="24">
                  <c:v>Ibagué</c:v>
                </c:pt>
                <c:pt idx="25">
                  <c:v>Cali</c:v>
                </c:pt>
                <c:pt idx="26">
                  <c:v>Mocoa</c:v>
                </c:pt>
                <c:pt idx="27">
                  <c:v>La Plata</c:v>
                </c:pt>
              </c:strCache>
            </c:strRef>
          </c:cat>
          <c:val>
            <c:numRef>
              <c:f>'C-Mcp'!$D$149:$D$176</c:f>
              <c:numCache>
                <c:formatCode>0</c:formatCode>
                <c:ptCount val="28"/>
                <c:pt idx="0">
                  <c:v>519</c:v>
                </c:pt>
                <c:pt idx="1">
                  <c:v>794</c:v>
                </c:pt>
                <c:pt idx="2">
                  <c:v>1261</c:v>
                </c:pt>
                <c:pt idx="3">
                  <c:v>972</c:v>
                </c:pt>
                <c:pt idx="4">
                  <c:v>668</c:v>
                </c:pt>
                <c:pt idx="5">
                  <c:v>314</c:v>
                </c:pt>
                <c:pt idx="6">
                  <c:v>572</c:v>
                </c:pt>
                <c:pt idx="7">
                  <c:v>803</c:v>
                </c:pt>
                <c:pt idx="8">
                  <c:v>898</c:v>
                </c:pt>
                <c:pt idx="9">
                  <c:v>1710</c:v>
                </c:pt>
                <c:pt idx="10">
                  <c:v>829</c:v>
                </c:pt>
                <c:pt idx="11">
                  <c:v>790</c:v>
                </c:pt>
                <c:pt idx="12">
                  <c:v>851</c:v>
                </c:pt>
                <c:pt idx="13">
                  <c:v>873</c:v>
                </c:pt>
                <c:pt idx="14">
                  <c:v>719</c:v>
                </c:pt>
                <c:pt idx="15">
                  <c:v>954</c:v>
                </c:pt>
                <c:pt idx="16">
                  <c:v>760</c:v>
                </c:pt>
                <c:pt idx="17">
                  <c:v>1137</c:v>
                </c:pt>
                <c:pt idx="18">
                  <c:v>997</c:v>
                </c:pt>
                <c:pt idx="19">
                  <c:v>1207</c:v>
                </c:pt>
                <c:pt idx="20">
                  <c:v>816</c:v>
                </c:pt>
                <c:pt idx="21">
                  <c:v>1284</c:v>
                </c:pt>
                <c:pt idx="22">
                  <c:v>888</c:v>
                </c:pt>
                <c:pt idx="23">
                  <c:v>839</c:v>
                </c:pt>
                <c:pt idx="24">
                  <c:v>809</c:v>
                </c:pt>
                <c:pt idx="25">
                  <c:v>868</c:v>
                </c:pt>
                <c:pt idx="26">
                  <c:v>423</c:v>
                </c:pt>
                <c:pt idx="27">
                  <c:v>919</c:v>
                </c:pt>
              </c:numCache>
            </c:numRef>
          </c:val>
        </c:ser>
        <c:ser>
          <c:idx val="1"/>
          <c:order val="1"/>
          <c:tx>
            <c:strRef>
              <c:f>'C-Mcp'!$E$148</c:f>
              <c:strCache>
                <c:ptCount val="1"/>
                <c:pt idx="0">
                  <c:v>EGRESOS EFECTIVOS</c:v>
                </c:pt>
              </c:strCache>
            </c:strRef>
          </c:tx>
          <c:invertIfNegative val="0"/>
          <c:dPt>
            <c:idx val="15"/>
            <c:invertIfNegative val="0"/>
            <c:bubble3D val="0"/>
            <c:spPr>
              <a:solidFill>
                <a:srgbClr val="00B050"/>
              </a:solidFill>
            </c:spPr>
          </c:dPt>
          <c:dLbls>
            <c:dLbl>
              <c:idx val="0"/>
              <c:layout>
                <c:manualLayout>
                  <c:x val="3.6629260116345574E-3"/>
                  <c:y val="-6.7154272013959105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4943890174518071E-3"/>
                  <c:y val="1.46520104260013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0988778034903647E-2"/>
                  <c:y val="-3.3577136006979552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7.3258520232690983E-3"/>
                  <c:y val="3.663002606500291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6629260116345153E-3"/>
                  <c:y val="-6.7154272013959105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6629260116345153E-3"/>
                  <c:y val="7.326005213000650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4943890174518235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3576433895487148E-17"/>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3.6629260116345492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6629260116345492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6629260116345492E-3"/>
                  <c:y val="3.663002606500358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3.6629260116345492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3.6629260116345492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3.6629260116344819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3.6629260116344147E-3"/>
                  <c:y val="-6.7154272013959105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3.6629260116344147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6629260116344147E-3"/>
                  <c:y val="3.663002606500358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5.4943890174518235E-3"/>
                  <c:y val="3.663002606500291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3.6629260116344147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7.3258520232690983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1.8314630058172746E-3"/>
                  <c:y val="-6.7154272013959105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1.0988778034903647E-2"/>
                  <c:y val="-3.663002606500358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0"/>
                  <c:y val="7.326005213000650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5.4943890174518235E-3"/>
                  <c:y val="7.326005213000650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5"/>
              <c:layout>
                <c:manualLayout>
                  <c:x val="7.3258520232690983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3.6629260116344147E-3"/>
                  <c:y val="-7.326005213000716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7"/>
              <c:layout>
                <c:manualLayout>
                  <c:x val="1.2508892329731985E-2"/>
                  <c:y val="1.8315013032501794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'C-Mcp'!$C$149:$C$176</c:f>
              <c:strCache>
                <c:ptCount val="28"/>
                <c:pt idx="0">
                  <c:v>Palmira</c:v>
                </c:pt>
                <c:pt idx="1">
                  <c:v>Barranquilla</c:v>
                </c:pt>
                <c:pt idx="2">
                  <c:v>Barrancabermeja</c:v>
                </c:pt>
                <c:pt idx="3">
                  <c:v>Cartagena</c:v>
                </c:pt>
                <c:pt idx="4">
                  <c:v>Tunja</c:v>
                </c:pt>
                <c:pt idx="5">
                  <c:v>Buenaventura</c:v>
                </c:pt>
                <c:pt idx="6">
                  <c:v>Buga</c:v>
                </c:pt>
                <c:pt idx="7">
                  <c:v>Manizales</c:v>
                </c:pt>
                <c:pt idx="8">
                  <c:v>Florencia</c:v>
                </c:pt>
                <c:pt idx="9">
                  <c:v>Yopal</c:v>
                </c:pt>
                <c:pt idx="10">
                  <c:v>Popayán</c:v>
                </c:pt>
                <c:pt idx="11">
                  <c:v>Valledupar</c:v>
                </c:pt>
                <c:pt idx="12">
                  <c:v>Quibdó</c:v>
                </c:pt>
                <c:pt idx="13">
                  <c:v>Montería</c:v>
                </c:pt>
                <c:pt idx="14">
                  <c:v>Riohacha</c:v>
                </c:pt>
                <c:pt idx="15">
                  <c:v>Neiva</c:v>
                </c:pt>
                <c:pt idx="16">
                  <c:v>S. Marta</c:v>
                </c:pt>
                <c:pt idx="17">
                  <c:v>Villavicencio</c:v>
                </c:pt>
                <c:pt idx="18">
                  <c:v>Pasto</c:v>
                </c:pt>
                <c:pt idx="19">
                  <c:v>Cúcuta</c:v>
                </c:pt>
                <c:pt idx="20">
                  <c:v>Armenia</c:v>
                </c:pt>
                <c:pt idx="21">
                  <c:v>Pereira</c:v>
                </c:pt>
                <c:pt idx="22">
                  <c:v>Bucaramanga</c:v>
                </c:pt>
                <c:pt idx="23">
                  <c:v>Sincelejo</c:v>
                </c:pt>
                <c:pt idx="24">
                  <c:v>Ibagué</c:v>
                </c:pt>
                <c:pt idx="25">
                  <c:v>Cali</c:v>
                </c:pt>
                <c:pt idx="26">
                  <c:v>Mocoa</c:v>
                </c:pt>
                <c:pt idx="27">
                  <c:v>La Plata</c:v>
                </c:pt>
              </c:strCache>
            </c:strRef>
          </c:cat>
          <c:val>
            <c:numRef>
              <c:f>'C-Mcp'!$E$149:$E$176</c:f>
              <c:numCache>
                <c:formatCode>0</c:formatCode>
                <c:ptCount val="28"/>
                <c:pt idx="0">
                  <c:v>414</c:v>
                </c:pt>
                <c:pt idx="1">
                  <c:v>718</c:v>
                </c:pt>
                <c:pt idx="2">
                  <c:v>1047</c:v>
                </c:pt>
                <c:pt idx="3">
                  <c:v>751</c:v>
                </c:pt>
                <c:pt idx="4">
                  <c:v>281</c:v>
                </c:pt>
                <c:pt idx="5">
                  <c:v>269</c:v>
                </c:pt>
                <c:pt idx="6">
                  <c:v>468</c:v>
                </c:pt>
                <c:pt idx="7">
                  <c:v>595</c:v>
                </c:pt>
                <c:pt idx="8">
                  <c:v>674</c:v>
                </c:pt>
                <c:pt idx="9">
                  <c:v>765</c:v>
                </c:pt>
                <c:pt idx="10">
                  <c:v>721</c:v>
                </c:pt>
                <c:pt idx="11">
                  <c:v>545</c:v>
                </c:pt>
                <c:pt idx="12">
                  <c:v>577</c:v>
                </c:pt>
                <c:pt idx="13">
                  <c:v>819</c:v>
                </c:pt>
                <c:pt idx="14">
                  <c:v>310</c:v>
                </c:pt>
                <c:pt idx="15">
                  <c:v>695</c:v>
                </c:pt>
                <c:pt idx="16">
                  <c:v>508</c:v>
                </c:pt>
                <c:pt idx="17">
                  <c:v>902</c:v>
                </c:pt>
                <c:pt idx="18">
                  <c:v>667</c:v>
                </c:pt>
                <c:pt idx="19">
                  <c:v>943</c:v>
                </c:pt>
                <c:pt idx="20">
                  <c:v>579</c:v>
                </c:pt>
                <c:pt idx="21">
                  <c:v>1068</c:v>
                </c:pt>
                <c:pt idx="22">
                  <c:v>840</c:v>
                </c:pt>
                <c:pt idx="23">
                  <c:v>787</c:v>
                </c:pt>
                <c:pt idx="24">
                  <c:v>542</c:v>
                </c:pt>
                <c:pt idx="25">
                  <c:v>601</c:v>
                </c:pt>
                <c:pt idx="26">
                  <c:v>434</c:v>
                </c:pt>
                <c:pt idx="27">
                  <c:v>846</c:v>
                </c:pt>
              </c:numCache>
            </c:numRef>
          </c:val>
        </c:ser>
        <c:dLbls>
          <c:showLegendKey val="0"/>
          <c:showVal val="1"/>
          <c:showCatName val="0"/>
          <c:showSerName val="0"/>
          <c:showPercent val="0"/>
          <c:showBubbleSize val="0"/>
        </c:dLbls>
        <c:gapWidth val="75"/>
        <c:axId val="139018240"/>
        <c:axId val="138812736"/>
      </c:barChart>
      <c:catAx>
        <c:axId val="139018240"/>
        <c:scaling>
          <c:orientation val="minMax"/>
        </c:scaling>
        <c:delete val="0"/>
        <c:axPos val="b"/>
        <c:numFmt formatCode="General" sourceLinked="0"/>
        <c:majorTickMark val="none"/>
        <c:minorTickMark val="none"/>
        <c:tickLblPos val="nextTo"/>
        <c:crossAx val="138812736"/>
        <c:crosses val="autoZero"/>
        <c:auto val="1"/>
        <c:lblAlgn val="ctr"/>
        <c:lblOffset val="100"/>
        <c:noMultiLvlLbl val="0"/>
      </c:catAx>
      <c:valAx>
        <c:axId val="138812736"/>
        <c:scaling>
          <c:orientation val="minMax"/>
        </c:scaling>
        <c:delete val="0"/>
        <c:axPos val="l"/>
        <c:numFmt formatCode="0" sourceLinked="1"/>
        <c:majorTickMark val="none"/>
        <c:minorTickMark val="none"/>
        <c:tickLblPos val="nextTo"/>
        <c:crossAx val="139018240"/>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Fmla.!$D$132</c:f>
              <c:strCache>
                <c:ptCount val="1"/>
                <c:pt idx="0">
                  <c:v>INGRESOS EFECTIVOS</c:v>
                </c:pt>
              </c:strCache>
            </c:strRef>
          </c:tx>
          <c:invertIfNegative val="0"/>
          <c:dPt>
            <c:idx val="10"/>
            <c:invertIfNegative val="0"/>
            <c:bubble3D val="0"/>
            <c:spPr>
              <a:solidFill>
                <a:srgbClr val="FFC000"/>
              </a:solidFill>
            </c:spPr>
          </c:dPt>
          <c:dLbls>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Fmla.!$C$133:$C$153</c:f>
              <c:strCache>
                <c:ptCount val="21"/>
                <c:pt idx="0">
                  <c:v>Barranquilla</c:v>
                </c:pt>
                <c:pt idx="1">
                  <c:v>Cartagena</c:v>
                </c:pt>
                <c:pt idx="2">
                  <c:v>Tunja</c:v>
                </c:pt>
                <c:pt idx="3">
                  <c:v>Manizales</c:v>
                </c:pt>
                <c:pt idx="4">
                  <c:v>Florencia</c:v>
                </c:pt>
                <c:pt idx="5">
                  <c:v>Yopal</c:v>
                </c:pt>
                <c:pt idx="6">
                  <c:v>Popayán</c:v>
                </c:pt>
                <c:pt idx="7">
                  <c:v>Valledupar</c:v>
                </c:pt>
                <c:pt idx="8">
                  <c:v>Quibdó</c:v>
                </c:pt>
                <c:pt idx="9">
                  <c:v>Montería</c:v>
                </c:pt>
                <c:pt idx="10">
                  <c:v>Neiva</c:v>
                </c:pt>
                <c:pt idx="11">
                  <c:v>S. Marta</c:v>
                </c:pt>
                <c:pt idx="12">
                  <c:v>Villavicencio</c:v>
                </c:pt>
                <c:pt idx="13">
                  <c:v>Pasto</c:v>
                </c:pt>
                <c:pt idx="14">
                  <c:v>Cúcuta</c:v>
                </c:pt>
                <c:pt idx="15">
                  <c:v>Armenia</c:v>
                </c:pt>
                <c:pt idx="16">
                  <c:v>Pereira</c:v>
                </c:pt>
                <c:pt idx="17">
                  <c:v>Bucaramanga</c:v>
                </c:pt>
                <c:pt idx="18">
                  <c:v>Sincelejo*</c:v>
                </c:pt>
                <c:pt idx="19">
                  <c:v>Ibagué</c:v>
                </c:pt>
                <c:pt idx="20">
                  <c:v>Cali</c:v>
                </c:pt>
              </c:strCache>
            </c:strRef>
          </c:cat>
          <c:val>
            <c:numRef>
              <c:f>Fmla.!$D$133:$D$153</c:f>
              <c:numCache>
                <c:formatCode>0</c:formatCode>
                <c:ptCount val="21"/>
                <c:pt idx="0">
                  <c:v>497</c:v>
                </c:pt>
                <c:pt idx="1">
                  <c:v>629</c:v>
                </c:pt>
                <c:pt idx="2">
                  <c:v>547</c:v>
                </c:pt>
                <c:pt idx="3">
                  <c:v>487</c:v>
                </c:pt>
                <c:pt idx="4">
                  <c:v>821</c:v>
                </c:pt>
                <c:pt idx="5">
                  <c:v>735</c:v>
                </c:pt>
                <c:pt idx="6">
                  <c:v>474</c:v>
                </c:pt>
                <c:pt idx="7">
                  <c:v>567</c:v>
                </c:pt>
                <c:pt idx="8">
                  <c:v>503</c:v>
                </c:pt>
                <c:pt idx="9">
                  <c:v>565</c:v>
                </c:pt>
                <c:pt idx="10">
                  <c:v>525</c:v>
                </c:pt>
                <c:pt idx="11">
                  <c:v>382</c:v>
                </c:pt>
                <c:pt idx="12">
                  <c:v>512</c:v>
                </c:pt>
                <c:pt idx="13">
                  <c:v>382</c:v>
                </c:pt>
                <c:pt idx="14">
                  <c:v>633</c:v>
                </c:pt>
                <c:pt idx="15">
                  <c:v>472</c:v>
                </c:pt>
                <c:pt idx="16">
                  <c:v>588</c:v>
                </c:pt>
                <c:pt idx="17">
                  <c:v>614</c:v>
                </c:pt>
                <c:pt idx="18">
                  <c:v>818</c:v>
                </c:pt>
                <c:pt idx="19">
                  <c:v>567</c:v>
                </c:pt>
                <c:pt idx="20">
                  <c:v>531</c:v>
                </c:pt>
              </c:numCache>
            </c:numRef>
          </c:val>
        </c:ser>
        <c:ser>
          <c:idx val="1"/>
          <c:order val="1"/>
          <c:tx>
            <c:strRef>
              <c:f>Fmla.!$E$132</c:f>
              <c:strCache>
                <c:ptCount val="1"/>
                <c:pt idx="0">
                  <c:v>EGRESOS EFECTIVOS</c:v>
                </c:pt>
              </c:strCache>
            </c:strRef>
          </c:tx>
          <c:invertIfNegative val="0"/>
          <c:dPt>
            <c:idx val="10"/>
            <c:invertIfNegative val="0"/>
            <c:bubble3D val="0"/>
            <c:spPr>
              <a:solidFill>
                <a:srgbClr val="00B050"/>
              </a:solidFill>
            </c:spPr>
          </c:dPt>
          <c:dLbls>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Fmla.!$C$133:$C$153</c:f>
              <c:strCache>
                <c:ptCount val="21"/>
                <c:pt idx="0">
                  <c:v>Barranquilla</c:v>
                </c:pt>
                <c:pt idx="1">
                  <c:v>Cartagena</c:v>
                </c:pt>
                <c:pt idx="2">
                  <c:v>Tunja</c:v>
                </c:pt>
                <c:pt idx="3">
                  <c:v>Manizales</c:v>
                </c:pt>
                <c:pt idx="4">
                  <c:v>Florencia</c:v>
                </c:pt>
                <c:pt idx="5">
                  <c:v>Yopal</c:v>
                </c:pt>
                <c:pt idx="6">
                  <c:v>Popayán</c:v>
                </c:pt>
                <c:pt idx="7">
                  <c:v>Valledupar</c:v>
                </c:pt>
                <c:pt idx="8">
                  <c:v>Quibdó</c:v>
                </c:pt>
                <c:pt idx="9">
                  <c:v>Montería</c:v>
                </c:pt>
                <c:pt idx="10">
                  <c:v>Neiva</c:v>
                </c:pt>
                <c:pt idx="11">
                  <c:v>S. Marta</c:v>
                </c:pt>
                <c:pt idx="12">
                  <c:v>Villavicencio</c:v>
                </c:pt>
                <c:pt idx="13">
                  <c:v>Pasto</c:v>
                </c:pt>
                <c:pt idx="14">
                  <c:v>Cúcuta</c:v>
                </c:pt>
                <c:pt idx="15">
                  <c:v>Armenia</c:v>
                </c:pt>
                <c:pt idx="16">
                  <c:v>Pereira</c:v>
                </c:pt>
                <c:pt idx="17">
                  <c:v>Bucaramanga</c:v>
                </c:pt>
                <c:pt idx="18">
                  <c:v>Sincelejo*</c:v>
                </c:pt>
                <c:pt idx="19">
                  <c:v>Ibagué</c:v>
                </c:pt>
                <c:pt idx="20">
                  <c:v>Cali</c:v>
                </c:pt>
              </c:strCache>
            </c:strRef>
          </c:cat>
          <c:val>
            <c:numRef>
              <c:f>Fmla.!$E$133:$E$153</c:f>
              <c:numCache>
                <c:formatCode>0</c:formatCode>
                <c:ptCount val="21"/>
                <c:pt idx="0">
                  <c:v>398</c:v>
                </c:pt>
                <c:pt idx="1">
                  <c:v>561</c:v>
                </c:pt>
                <c:pt idx="2">
                  <c:v>459</c:v>
                </c:pt>
                <c:pt idx="3">
                  <c:v>387</c:v>
                </c:pt>
                <c:pt idx="4">
                  <c:v>710</c:v>
                </c:pt>
                <c:pt idx="5">
                  <c:v>499</c:v>
                </c:pt>
                <c:pt idx="6">
                  <c:v>306</c:v>
                </c:pt>
                <c:pt idx="7">
                  <c:v>337</c:v>
                </c:pt>
                <c:pt idx="8">
                  <c:v>420</c:v>
                </c:pt>
                <c:pt idx="9">
                  <c:v>454</c:v>
                </c:pt>
                <c:pt idx="10">
                  <c:v>399</c:v>
                </c:pt>
                <c:pt idx="11">
                  <c:v>336</c:v>
                </c:pt>
                <c:pt idx="12">
                  <c:v>365</c:v>
                </c:pt>
                <c:pt idx="13">
                  <c:v>260</c:v>
                </c:pt>
                <c:pt idx="14">
                  <c:v>474</c:v>
                </c:pt>
                <c:pt idx="15">
                  <c:v>368</c:v>
                </c:pt>
                <c:pt idx="16">
                  <c:v>443</c:v>
                </c:pt>
                <c:pt idx="17">
                  <c:v>403</c:v>
                </c:pt>
                <c:pt idx="18">
                  <c:v>790</c:v>
                </c:pt>
                <c:pt idx="19">
                  <c:v>379</c:v>
                </c:pt>
                <c:pt idx="20">
                  <c:v>335</c:v>
                </c:pt>
              </c:numCache>
            </c:numRef>
          </c:val>
        </c:ser>
        <c:dLbls>
          <c:showLegendKey val="0"/>
          <c:showVal val="1"/>
          <c:showCatName val="0"/>
          <c:showSerName val="0"/>
          <c:showPercent val="0"/>
          <c:showBubbleSize val="0"/>
        </c:dLbls>
        <c:gapWidth val="75"/>
        <c:axId val="139444224"/>
        <c:axId val="138979584"/>
      </c:barChart>
      <c:catAx>
        <c:axId val="139444224"/>
        <c:scaling>
          <c:orientation val="minMax"/>
        </c:scaling>
        <c:delete val="0"/>
        <c:axPos val="b"/>
        <c:numFmt formatCode="General" sourceLinked="0"/>
        <c:majorTickMark val="none"/>
        <c:minorTickMark val="none"/>
        <c:tickLblPos val="nextTo"/>
        <c:crossAx val="138979584"/>
        <c:crosses val="autoZero"/>
        <c:auto val="1"/>
        <c:lblAlgn val="ctr"/>
        <c:lblOffset val="100"/>
        <c:noMultiLvlLbl val="0"/>
      </c:catAx>
      <c:valAx>
        <c:axId val="138979584"/>
        <c:scaling>
          <c:orientation val="minMax"/>
        </c:scaling>
        <c:delete val="0"/>
        <c:axPos val="l"/>
        <c:numFmt formatCode="0" sourceLinked="1"/>
        <c:majorTickMark val="none"/>
        <c:minorTickMark val="none"/>
        <c:tickLblPos val="nextTo"/>
        <c:crossAx val="139444224"/>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269338167140125E-2"/>
          <c:y val="1.3437554853907116E-2"/>
          <c:w val="0.91951735018440206"/>
          <c:h val="0.67280481435812534"/>
        </c:manualLayout>
      </c:layout>
      <c:barChart>
        <c:barDir val="col"/>
        <c:grouping val="clustered"/>
        <c:varyColors val="0"/>
        <c:ser>
          <c:idx val="0"/>
          <c:order val="0"/>
          <c:tx>
            <c:strRef>
              <c:f>consol!$C$7</c:f>
              <c:strCache>
                <c:ptCount val="1"/>
                <c:pt idx="0">
                  <c:v>2017</c:v>
                </c:pt>
              </c:strCache>
            </c:strRef>
          </c:tx>
          <c:spPr>
            <a:solidFill>
              <a:schemeClr val="accent1"/>
            </a:solidFill>
            <a:ln>
              <a:noFill/>
            </a:ln>
            <a:effectLst/>
          </c:spPr>
          <c:invertIfNegative val="0"/>
          <c:dLbls>
            <c:dLbl>
              <c:idx val="2"/>
              <c:layout>
                <c:manualLayout>
                  <c:x val="3.8567496877589119E-3"/>
                  <c:y val="1.7478152996870172E-3"/>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2.8924992120377886E-3"/>
                  <c:y val="1.0747573425679322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2.209924212759419E-2"/>
                  <c:y val="2.0752059256305626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1.4078209586577147E-2"/>
                  <c:y val="1.450440239851074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3.7798860727642648E-3"/>
                  <c:y val="1.0747790132472863E-2"/>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1.6206800937565693E-3"/>
                  <c:y val="-5.765484242165558E-3"/>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0"/>
                  <c:y val="5.2434458990609873E-3"/>
                </c:manualLayout>
              </c:layout>
              <c:showLegendKey val="0"/>
              <c:showVal val="1"/>
              <c:showCatName val="0"/>
              <c:showSerName val="0"/>
              <c:showPercent val="0"/>
              <c:showBubbleSize val="0"/>
            </c:dLbl>
            <c:dLbl>
              <c:idx val="9"/>
              <c:layout>
                <c:manualLayout>
                  <c:x val="5.5543682263313205E-3"/>
                  <c:y val="1.2495530422383211E-2"/>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3.7029121508875473E-3"/>
                  <c:y val="1.2495530422383211E-2"/>
                </c:manualLayout>
              </c:layout>
              <c:showLegendKey val="0"/>
              <c:showVal val="1"/>
              <c:showCatName val="0"/>
              <c:showSerName val="0"/>
              <c:showPercent val="0"/>
              <c:showBubbleSize val="0"/>
              <c:extLst>
                <c:ext xmlns:c15="http://schemas.microsoft.com/office/drawing/2012/chart" uri="{CE6537A1-D6FC-4f65-9D91-7224C49458BB}"/>
              </c:extLst>
            </c:dLbl>
            <c:dLbl>
              <c:idx val="11"/>
              <c:layout>
                <c:manualLayout>
                  <c:x val="3.7029121508874115E-3"/>
                  <c:y val="1.1008705111896453E-2"/>
                </c:manualLayout>
              </c:layout>
              <c:showLegendKey val="0"/>
              <c:showVal val="1"/>
              <c:showCatName val="0"/>
              <c:showSerName val="0"/>
              <c:showPercent val="0"/>
              <c:showBubbleSize val="0"/>
            </c:dLbl>
            <c:dLbl>
              <c:idx val="12"/>
              <c:layout>
                <c:manualLayout>
                  <c:x val="2.8924992120377886E-3"/>
                  <c:y val="-7.7739228047060049E-3"/>
                </c:manualLayout>
              </c:layout>
              <c:showLegendKey val="0"/>
              <c:showVal val="1"/>
              <c:showCatName val="0"/>
              <c:showSerName val="0"/>
              <c:showPercent val="0"/>
              <c:showBubbleSize val="0"/>
            </c:dLbl>
            <c:dLbl>
              <c:idx val="14"/>
              <c:layout>
                <c:manualLayout>
                  <c:x val="-8.4468674383691086E-3"/>
                  <c:y val="5.2434375765245357E-3"/>
                </c:manualLayout>
              </c:layout>
              <c:showLegendKey val="0"/>
              <c:showVal val="1"/>
              <c:showCatName val="0"/>
              <c:showSerName val="0"/>
              <c:showPercent val="0"/>
              <c:showBubbleSize val="0"/>
            </c:dLbl>
            <c:dLbl>
              <c:idx val="15"/>
              <c:layout>
                <c:manualLayout>
                  <c:x val="5.5543682263313205E-3"/>
                  <c:y val="1.0747790132472863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consol!$B$8:$B$26</c:f>
              <c:strCache>
                <c:ptCount val="19"/>
                <c:pt idx="0">
                  <c:v>Disciplinario</c:v>
                </c:pt>
                <c:pt idx="1">
                  <c:v>Trib. Admin.</c:v>
                </c:pt>
                <c:pt idx="2">
                  <c:v>Tri. Sup. CFL</c:v>
                </c:pt>
                <c:pt idx="3">
                  <c:v>Tri. Sup. Penal</c:v>
                </c:pt>
                <c:pt idx="4">
                  <c:v>Juzg. Admin.</c:v>
                </c:pt>
                <c:pt idx="5">
                  <c:v>Juzg. Ej. Penas MS</c:v>
                </c:pt>
                <c:pt idx="6">
                  <c:v>Juzg. Penal Espec.</c:v>
                </c:pt>
                <c:pt idx="7">
                  <c:v>Juzg. Penal Circuito</c:v>
                </c:pt>
                <c:pt idx="8">
                  <c:v>J. Penal Mcp. Conoc.</c:v>
                </c:pt>
                <c:pt idx="9">
                  <c:v>J. Penal Mcp. Gtías.</c:v>
                </c:pt>
                <c:pt idx="10">
                  <c:v>J. R. P. Adoles. Cto.</c:v>
                </c:pt>
                <c:pt idx="11">
                  <c:v>J. R. P. Adoles. Mcp.</c:v>
                </c:pt>
                <c:pt idx="12">
                  <c:v>Juzg. Civil Cto.</c:v>
                </c:pt>
                <c:pt idx="13">
                  <c:v>Juzg. Civil Mcp.</c:v>
                </c:pt>
                <c:pt idx="14">
                  <c:v>Juzg. Familia</c:v>
                </c:pt>
                <c:pt idx="15">
                  <c:v>Juzg. Laborales</c:v>
                </c:pt>
                <c:pt idx="16">
                  <c:v>Juzg. Extinc. Dom.</c:v>
                </c:pt>
                <c:pt idx="17">
                  <c:v>J. Pq. C. Comp. Mult.</c:v>
                </c:pt>
                <c:pt idx="18">
                  <c:v>J. Pq. Causas Laboral</c:v>
                </c:pt>
              </c:strCache>
            </c:strRef>
          </c:cat>
          <c:val>
            <c:numRef>
              <c:f>consol!$C$8:$C$26</c:f>
              <c:numCache>
                <c:formatCode>0%</c:formatCode>
                <c:ptCount val="19"/>
                <c:pt idx="0">
                  <c:v>0.81</c:v>
                </c:pt>
                <c:pt idx="1">
                  <c:v>0.77</c:v>
                </c:pt>
                <c:pt idx="2">
                  <c:v>1.28</c:v>
                </c:pt>
                <c:pt idx="3">
                  <c:v>1.02</c:v>
                </c:pt>
                <c:pt idx="4">
                  <c:v>1.25</c:v>
                </c:pt>
                <c:pt idx="5">
                  <c:v>1.19</c:v>
                </c:pt>
                <c:pt idx="6">
                  <c:v>0.66</c:v>
                </c:pt>
                <c:pt idx="7">
                  <c:v>1.21</c:v>
                </c:pt>
                <c:pt idx="8">
                  <c:v>0.93</c:v>
                </c:pt>
                <c:pt idx="9">
                  <c:v>1.61</c:v>
                </c:pt>
                <c:pt idx="10">
                  <c:v>0.88</c:v>
                </c:pt>
                <c:pt idx="11">
                  <c:v>0.88</c:v>
                </c:pt>
                <c:pt idx="12">
                  <c:v>1.22</c:v>
                </c:pt>
                <c:pt idx="13">
                  <c:v>0.86</c:v>
                </c:pt>
                <c:pt idx="14">
                  <c:v>0.93</c:v>
                </c:pt>
                <c:pt idx="15">
                  <c:v>1.28</c:v>
                </c:pt>
              </c:numCache>
            </c:numRef>
          </c:val>
        </c:ser>
        <c:dLbls>
          <c:showLegendKey val="0"/>
          <c:showVal val="0"/>
          <c:showCatName val="0"/>
          <c:showSerName val="0"/>
          <c:showPercent val="0"/>
          <c:showBubbleSize val="0"/>
        </c:dLbls>
        <c:gapWidth val="219"/>
        <c:axId val="123750400"/>
        <c:axId val="87201984"/>
      </c:barChart>
      <c:lineChart>
        <c:grouping val="standard"/>
        <c:varyColors val="0"/>
        <c:ser>
          <c:idx val="1"/>
          <c:order val="1"/>
          <c:tx>
            <c:strRef>
              <c:f>consol!$D$7</c:f>
              <c:strCache>
                <c:ptCount val="1"/>
                <c:pt idx="0">
                  <c:v>2018</c:v>
                </c:pt>
              </c:strCache>
            </c:strRef>
          </c:tx>
          <c:spPr>
            <a:ln w="28575" cap="rnd">
              <a:solidFill>
                <a:schemeClr val="accent2"/>
              </a:solidFill>
              <a:round/>
            </a:ln>
            <a:effectLst/>
          </c:spPr>
          <c:marker>
            <c:symbol val="none"/>
          </c:marker>
          <c:dLbls>
            <c:dLbl>
              <c:idx val="0"/>
              <c:layout>
                <c:manualLayout>
                  <c:x val="-1.9283748438794567E-2"/>
                  <c:y val="-1.5730337697183155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8976258501755074E-2"/>
                  <c:y val="-1.9486924995611738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3.7029121508875473E-3"/>
                  <c:y val="-3.6221673713249233E-2"/>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6.2879530272473101E-3"/>
                  <c:y val="5.2434375765245868E-3"/>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5.2491841201632895E-2"/>
                  <c:y val="-8.4782198837151344E-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2.0247935860734288E-2"/>
                  <c:y val="-1.5730337697183155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2.5648498002614199E-2"/>
                  <c:y val="1.3982355732869869E-2"/>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3.1474753282544149E-2"/>
                  <c:y val="-1.9226010016188049E-2"/>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4.1075500629349282E-2"/>
                  <c:y val="-2.097418371968543E-2"/>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3.1433642210632724E-2"/>
                  <c:y val="-3.6704063035672106E-2"/>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1.8899138795935428E-2"/>
                  <c:y val="-1.9226226722981538E-2"/>
                </c:manualLayout>
              </c:layout>
              <c:showLegendKey val="0"/>
              <c:showVal val="1"/>
              <c:showCatName val="0"/>
              <c:showSerName val="0"/>
              <c:showPercent val="0"/>
              <c:showBubbleSize val="0"/>
              <c:extLst>
                <c:ext xmlns:c15="http://schemas.microsoft.com/office/drawing/2012/chart" uri="{CE6537A1-D6FC-4f65-9D91-7224C49458BB}"/>
              </c:extLst>
            </c:dLbl>
            <c:dLbl>
              <c:idx val="11"/>
              <c:layout>
                <c:manualLayout>
                  <c:x val="-2.3140498126553471E-2"/>
                  <c:y val="-1.5730337697183218E-2"/>
                </c:manualLayout>
              </c:layout>
              <c:showLegendKey val="0"/>
              <c:showVal val="1"/>
              <c:showCatName val="0"/>
              <c:showSerName val="0"/>
              <c:showPercent val="0"/>
              <c:showBubbleSize val="0"/>
              <c:extLst>
                <c:ext xmlns:c15="http://schemas.microsoft.com/office/drawing/2012/chart" uri="{CE6537A1-D6FC-4f65-9D91-7224C49458BB}"/>
              </c:extLst>
            </c:dLbl>
            <c:dLbl>
              <c:idx val="12"/>
              <c:layout>
                <c:manualLayout>
                  <c:x val="-3.0510538283883906E-2"/>
                  <c:y val="-3.5999982663456519E-2"/>
                </c:manualLayout>
              </c:layout>
              <c:showLegendKey val="0"/>
              <c:showVal val="1"/>
              <c:showCatName val="0"/>
              <c:showSerName val="0"/>
              <c:showPercent val="0"/>
              <c:showBubbleSize val="0"/>
              <c:extLst>
                <c:ext xmlns:c15="http://schemas.microsoft.com/office/drawing/2012/chart" uri="{CE6537A1-D6FC-4f65-9D91-7224C49458BB}"/>
              </c:extLst>
            </c:dLbl>
            <c:dLbl>
              <c:idx val="13"/>
              <c:layout>
                <c:manualLayout>
                  <c:x val="-3.2900520244578804E-2"/>
                  <c:y val="-1.3239701551403884E-2"/>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3.702912150887683E-3"/>
                  <c:y val="-2.1670679354127073E-7"/>
                </c:manualLayout>
              </c:layout>
              <c:showLegendKey val="0"/>
              <c:showVal val="1"/>
              <c:showCatName val="0"/>
              <c:showSerName val="0"/>
              <c:showPercent val="0"/>
              <c:showBubbleSize val="0"/>
            </c:dLbl>
            <c:dLbl>
              <c:idx val="15"/>
              <c:layout>
                <c:manualLayout>
                  <c:x val="-5.1450943848981828E-2"/>
                  <c:y val="-1.398257243966341E-2"/>
                </c:manualLayout>
              </c:layout>
              <c:showLegendKey val="0"/>
              <c:showVal val="1"/>
              <c:showCatName val="0"/>
              <c:showSerName val="0"/>
              <c:showPercent val="0"/>
              <c:showBubbleSize val="0"/>
              <c:extLst>
                <c:ext xmlns:c15="http://schemas.microsoft.com/office/drawing/2012/chart" uri="{CE6537A1-D6FC-4f65-9D91-7224C49458BB}"/>
              </c:extLst>
            </c:dLbl>
            <c:dLbl>
              <c:idx val="16"/>
              <c:layout>
                <c:manualLayout>
                  <c:x val="-2.0247935860734288E-2"/>
                  <c:y val="-1.9225968296557188E-2"/>
                </c:manualLayout>
              </c:layout>
              <c:showLegendKey val="0"/>
              <c:showVal val="1"/>
              <c:showCatName val="0"/>
              <c:showSerName val="0"/>
              <c:showPercent val="0"/>
              <c:showBubbleSize val="0"/>
              <c:extLst>
                <c:ext xmlns:c15="http://schemas.microsoft.com/office/drawing/2012/chart" uri="{CE6537A1-D6FC-4f65-9D91-7224C49458BB}"/>
              </c:extLst>
            </c:dLbl>
            <c:dLbl>
              <c:idx val="17"/>
              <c:layout>
                <c:manualLayout>
                  <c:x val="-1.8319561016854974E-2"/>
                  <c:y val="1.2234707097809057E-2"/>
                </c:manualLayout>
              </c:layout>
              <c:showLegendKey val="0"/>
              <c:showVal val="1"/>
              <c:showCatName val="0"/>
              <c:showSerName val="0"/>
              <c:showPercent val="0"/>
              <c:showBubbleSize val="0"/>
              <c:extLst>
                <c:ext xmlns:c15="http://schemas.microsoft.com/office/drawing/2012/chart" uri="{CE6537A1-D6FC-4f65-9D91-7224C49458BB}"/>
              </c:extLst>
            </c:dLbl>
            <c:dLbl>
              <c:idx val="18"/>
              <c:layout>
                <c:manualLayout>
                  <c:x val="0"/>
                  <c:y val="-2.2017626930586648E-2"/>
                </c:manualLayout>
              </c:layout>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consol!$B$8:$B$26</c:f>
              <c:strCache>
                <c:ptCount val="19"/>
                <c:pt idx="0">
                  <c:v>Disciplinario</c:v>
                </c:pt>
                <c:pt idx="1">
                  <c:v>Trib. Admin.</c:v>
                </c:pt>
                <c:pt idx="2">
                  <c:v>Tri. Sup. CFL</c:v>
                </c:pt>
                <c:pt idx="3">
                  <c:v>Tri. Sup. Penal</c:v>
                </c:pt>
                <c:pt idx="4">
                  <c:v>Juzg. Admin.</c:v>
                </c:pt>
                <c:pt idx="5">
                  <c:v>Juzg. Ej. Penas MS</c:v>
                </c:pt>
                <c:pt idx="6">
                  <c:v>Juzg. Penal Espec.</c:v>
                </c:pt>
                <c:pt idx="7">
                  <c:v>Juzg. Penal Circuito</c:v>
                </c:pt>
                <c:pt idx="8">
                  <c:v>J. Penal Mcp. Conoc.</c:v>
                </c:pt>
                <c:pt idx="9">
                  <c:v>J. Penal Mcp. Gtías.</c:v>
                </c:pt>
                <c:pt idx="10">
                  <c:v>J. R. P. Adoles. Cto.</c:v>
                </c:pt>
                <c:pt idx="11">
                  <c:v>J. R. P. Adoles. Mcp.</c:v>
                </c:pt>
                <c:pt idx="12">
                  <c:v>Juzg. Civil Cto.</c:v>
                </c:pt>
                <c:pt idx="13">
                  <c:v>Juzg. Civil Mcp.</c:v>
                </c:pt>
                <c:pt idx="14">
                  <c:v>Juzg. Familia</c:v>
                </c:pt>
                <c:pt idx="15">
                  <c:v>Juzg. Laborales</c:v>
                </c:pt>
                <c:pt idx="16">
                  <c:v>Juzg. Extinc. Dom.</c:v>
                </c:pt>
                <c:pt idx="17">
                  <c:v>J. Pq. C. Comp. Mult.</c:v>
                </c:pt>
                <c:pt idx="18">
                  <c:v>J. Pq. Causas Laboral</c:v>
                </c:pt>
              </c:strCache>
            </c:strRef>
          </c:cat>
          <c:val>
            <c:numRef>
              <c:f>consol!$D$8:$D$26</c:f>
              <c:numCache>
                <c:formatCode>0%</c:formatCode>
                <c:ptCount val="19"/>
                <c:pt idx="0">
                  <c:v>1.31</c:v>
                </c:pt>
                <c:pt idx="1">
                  <c:v>1.02</c:v>
                </c:pt>
                <c:pt idx="2">
                  <c:v>1.05</c:v>
                </c:pt>
                <c:pt idx="3">
                  <c:v>0.99</c:v>
                </c:pt>
                <c:pt idx="4">
                  <c:v>1.31</c:v>
                </c:pt>
                <c:pt idx="5">
                  <c:v>2.7</c:v>
                </c:pt>
                <c:pt idx="6">
                  <c:v>0.93</c:v>
                </c:pt>
                <c:pt idx="7">
                  <c:v>1.17</c:v>
                </c:pt>
                <c:pt idx="8">
                  <c:v>1.08</c:v>
                </c:pt>
                <c:pt idx="9">
                  <c:v>1.63</c:v>
                </c:pt>
                <c:pt idx="10">
                  <c:v>1.01</c:v>
                </c:pt>
                <c:pt idx="11">
                  <c:v>1.07</c:v>
                </c:pt>
                <c:pt idx="12">
                  <c:v>1.1200000000000001</c:v>
                </c:pt>
                <c:pt idx="13">
                  <c:v>1.08</c:v>
                </c:pt>
                <c:pt idx="14">
                  <c:v>0.92</c:v>
                </c:pt>
                <c:pt idx="15">
                  <c:v>1.72</c:v>
                </c:pt>
                <c:pt idx="16">
                  <c:v>2.0499999999999998</c:v>
                </c:pt>
                <c:pt idx="17">
                  <c:v>0.96</c:v>
                </c:pt>
                <c:pt idx="18">
                  <c:v>1.26</c:v>
                </c:pt>
              </c:numCache>
            </c:numRef>
          </c:val>
          <c:smooth val="0"/>
        </c:ser>
        <c:dLbls>
          <c:showLegendKey val="0"/>
          <c:showVal val="0"/>
          <c:showCatName val="0"/>
          <c:showSerName val="0"/>
          <c:showPercent val="0"/>
          <c:showBubbleSize val="0"/>
        </c:dLbls>
        <c:marker val="1"/>
        <c:smooth val="0"/>
        <c:axId val="123750400"/>
        <c:axId val="87201984"/>
      </c:lineChart>
      <c:catAx>
        <c:axId val="123750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s-ES"/>
          </a:p>
        </c:txPr>
        <c:crossAx val="87201984"/>
        <c:crosses val="autoZero"/>
        <c:auto val="1"/>
        <c:lblAlgn val="ctr"/>
        <c:lblOffset val="100"/>
        <c:noMultiLvlLbl val="0"/>
      </c:catAx>
      <c:valAx>
        <c:axId val="872019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s-ES"/>
          </a:p>
        </c:txPr>
        <c:crossAx val="123750400"/>
        <c:crosses val="autoZero"/>
        <c:crossBetween val="between"/>
      </c:valAx>
      <c:spPr>
        <a:noFill/>
        <a:ln>
          <a:noFill/>
        </a:ln>
        <a:effectLst/>
      </c:spPr>
    </c:plotArea>
    <c:legend>
      <c:legendPos val="b"/>
      <c:layout>
        <c:manualLayout>
          <c:xMode val="edge"/>
          <c:yMode val="edge"/>
          <c:x val="0.3889422296137921"/>
          <c:y val="0.92980975310595015"/>
          <c:w val="0.21470957068669777"/>
          <c:h val="5.6429365504179194E-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s-E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Laboral!$D$97</c:f>
              <c:strCache>
                <c:ptCount val="1"/>
                <c:pt idx="0">
                  <c:v>INGRESOS EFECTIVOS</c:v>
                </c:pt>
              </c:strCache>
            </c:strRef>
          </c:tx>
          <c:invertIfNegative val="0"/>
          <c:dPt>
            <c:idx val="15"/>
            <c:invertIfNegative val="0"/>
            <c:bubble3D val="0"/>
            <c:spPr>
              <a:solidFill>
                <a:srgbClr val="00B050"/>
              </a:solidFill>
            </c:spPr>
          </c:dPt>
          <c:dLbls>
            <c:dLbl>
              <c:idx val="12"/>
              <c:layout>
                <c:manualLayout>
                  <c:x val="-4.5084395233415042E-3"/>
                  <c:y val="1.464899969074862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806904252285881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8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Laboral!$C$98:$C$124</c:f>
              <c:strCache>
                <c:ptCount val="27"/>
                <c:pt idx="0">
                  <c:v>Arauca</c:v>
                </c:pt>
                <c:pt idx="1">
                  <c:v>Barranquilla</c:v>
                </c:pt>
                <c:pt idx="2">
                  <c:v>Cartagena</c:v>
                </c:pt>
                <c:pt idx="3">
                  <c:v>Cartago</c:v>
                </c:pt>
                <c:pt idx="4">
                  <c:v>Tunja</c:v>
                </c:pt>
                <c:pt idx="5">
                  <c:v>Buenaventura</c:v>
                </c:pt>
                <c:pt idx="6">
                  <c:v>Buga</c:v>
                </c:pt>
                <c:pt idx="7">
                  <c:v>Manizales</c:v>
                </c:pt>
                <c:pt idx="8">
                  <c:v>Florencia</c:v>
                </c:pt>
                <c:pt idx="9">
                  <c:v>Yopal</c:v>
                </c:pt>
                <c:pt idx="10">
                  <c:v>Popayán</c:v>
                </c:pt>
                <c:pt idx="11">
                  <c:v>Valledupar</c:v>
                </c:pt>
                <c:pt idx="12">
                  <c:v>Quibdó</c:v>
                </c:pt>
                <c:pt idx="13">
                  <c:v>Montería</c:v>
                </c:pt>
                <c:pt idx="14">
                  <c:v>Riohacha</c:v>
                </c:pt>
                <c:pt idx="15">
                  <c:v>Neiva</c:v>
                </c:pt>
                <c:pt idx="16">
                  <c:v>S. Marta</c:v>
                </c:pt>
                <c:pt idx="17">
                  <c:v>Villavicencio</c:v>
                </c:pt>
                <c:pt idx="18">
                  <c:v>Pasto</c:v>
                </c:pt>
                <c:pt idx="19">
                  <c:v>Cúcuta</c:v>
                </c:pt>
                <c:pt idx="20">
                  <c:v>Armenia</c:v>
                </c:pt>
                <c:pt idx="21">
                  <c:v>Pereira</c:v>
                </c:pt>
                <c:pt idx="22">
                  <c:v>Bucaramanga</c:v>
                </c:pt>
                <c:pt idx="23">
                  <c:v>Sincelejo</c:v>
                </c:pt>
                <c:pt idx="24">
                  <c:v>Ibagué</c:v>
                </c:pt>
                <c:pt idx="25">
                  <c:v>Palmira</c:v>
                </c:pt>
                <c:pt idx="26">
                  <c:v>Cali</c:v>
                </c:pt>
              </c:strCache>
            </c:strRef>
          </c:cat>
          <c:val>
            <c:numRef>
              <c:f>Laboral!$D$98:$D$124</c:f>
              <c:numCache>
                <c:formatCode>0</c:formatCode>
                <c:ptCount val="27"/>
                <c:pt idx="0">
                  <c:v>254</c:v>
                </c:pt>
                <c:pt idx="1">
                  <c:v>444</c:v>
                </c:pt>
                <c:pt idx="2">
                  <c:v>614</c:v>
                </c:pt>
                <c:pt idx="3">
                  <c:v>257</c:v>
                </c:pt>
                <c:pt idx="4">
                  <c:v>374</c:v>
                </c:pt>
                <c:pt idx="5">
                  <c:v>219</c:v>
                </c:pt>
                <c:pt idx="6">
                  <c:v>456</c:v>
                </c:pt>
                <c:pt idx="7">
                  <c:v>655</c:v>
                </c:pt>
                <c:pt idx="8">
                  <c:v>566</c:v>
                </c:pt>
                <c:pt idx="9">
                  <c:v>351</c:v>
                </c:pt>
                <c:pt idx="10">
                  <c:v>381</c:v>
                </c:pt>
                <c:pt idx="11">
                  <c:v>434</c:v>
                </c:pt>
                <c:pt idx="12">
                  <c:v>399</c:v>
                </c:pt>
                <c:pt idx="13">
                  <c:v>436</c:v>
                </c:pt>
                <c:pt idx="14">
                  <c:v>275</c:v>
                </c:pt>
                <c:pt idx="15">
                  <c:v>678</c:v>
                </c:pt>
                <c:pt idx="16">
                  <c:v>512</c:v>
                </c:pt>
                <c:pt idx="17">
                  <c:v>451</c:v>
                </c:pt>
                <c:pt idx="18">
                  <c:v>405</c:v>
                </c:pt>
                <c:pt idx="19">
                  <c:v>555</c:v>
                </c:pt>
                <c:pt idx="20">
                  <c:v>394</c:v>
                </c:pt>
                <c:pt idx="21">
                  <c:v>559</c:v>
                </c:pt>
                <c:pt idx="22">
                  <c:v>600</c:v>
                </c:pt>
                <c:pt idx="23">
                  <c:v>578</c:v>
                </c:pt>
                <c:pt idx="24">
                  <c:v>561</c:v>
                </c:pt>
                <c:pt idx="25">
                  <c:v>528</c:v>
                </c:pt>
                <c:pt idx="26">
                  <c:v>732</c:v>
                </c:pt>
              </c:numCache>
            </c:numRef>
          </c:val>
        </c:ser>
        <c:ser>
          <c:idx val="1"/>
          <c:order val="1"/>
          <c:tx>
            <c:strRef>
              <c:f>Laboral!$E$97</c:f>
              <c:strCache>
                <c:ptCount val="1"/>
                <c:pt idx="0">
                  <c:v>EGRESOS EFECTIVOS</c:v>
                </c:pt>
              </c:strCache>
            </c:strRef>
          </c:tx>
          <c:invertIfNegative val="0"/>
          <c:dPt>
            <c:idx val="15"/>
            <c:invertIfNegative val="0"/>
            <c:bubble3D val="0"/>
            <c:spPr>
              <a:solidFill>
                <a:srgbClr val="FFC000"/>
              </a:solidFill>
            </c:spPr>
          </c:dPt>
          <c:dLbls>
            <c:dLbl>
              <c:idx val="0"/>
              <c:layout>
                <c:manualLayout>
                  <c:x val="3.6138085045718947E-3"/>
                  <c:y val="-7.3849432215705091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4207127568578423E-3"/>
                  <c:y val="1.208459214501506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6138085045718947E-3"/>
                  <c:y val="-7.3849432215705091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4207127568578423E-3"/>
                  <c:y val="4.028197381671628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6137373666092062E-3"/>
                  <c:y val="2.0139401003876796E-3"/>
                </c:manualLayout>
              </c:layout>
              <c:spPr>
                <a:noFill/>
                <a:ln>
                  <a:noFill/>
                </a:ln>
                <a:effectLst/>
              </c:spPr>
              <c:txPr>
                <a:bodyPr wrap="square" lIns="38100" tIns="19050" rIns="38100" bIns="19050" anchor="ctr">
                  <a:noAutofit/>
                </a:bodyPr>
                <a:lstStyle/>
                <a:p>
                  <a:pPr>
                    <a:defRPr sz="800">
                      <a:solidFill>
                        <a:srgbClr val="FF0000"/>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2822486880736919E-2"/>
                      <c:h val="5.5448295549159067E-2"/>
                    </c:manualLayout>
                  </c15:layout>
                </c:ext>
              </c:extLst>
            </c:dLbl>
            <c:dLbl>
              <c:idx val="6"/>
              <c:layout>
                <c:manualLayout>
                  <c:x val="1.8069042522859803E-3"/>
                  <c:y val="4.028197381671701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6138796425345828E-3"/>
                  <c:y val="4.0283559721197622E-3"/>
                </c:manualLayout>
              </c:layout>
              <c:showLegendKey val="0"/>
              <c:showVal val="1"/>
              <c:showCatName val="0"/>
              <c:showSerName val="0"/>
              <c:showPercent val="0"/>
              <c:showBubbleSize val="0"/>
              <c:extLst>
                <c:ext xmlns:c15="http://schemas.microsoft.com/office/drawing/2012/chart" uri="{CE6537A1-D6FC-4f65-9D91-7224C49458BB}">
                  <c15:layout>
                    <c:manualLayout>
                      <c:w val="3.555987568498744E-2"/>
                      <c:h val="5.633449897312684E-2"/>
                    </c:manualLayout>
                  </c15:layout>
                </c:ext>
              </c:extLst>
            </c:dLbl>
            <c:dLbl>
              <c:idx val="8"/>
              <c:layout>
                <c:manualLayout>
                  <c:x val="5.1166691043275214E-3"/>
                  <c:y val="1.464899969074862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6138085045718947E-3"/>
                  <c:y val="-7.3849432215705091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6138085045718284E-3"/>
                  <c:y val="-7.3849432215705091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3.6138085045718947E-3"/>
                  <c:y val="8.056394763343367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3.005635803796299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7.2276881471064775E-3"/>
                  <c:y val="-4.0280387912236043E-3"/>
                </c:manualLayout>
              </c:layout>
              <c:showLegendKey val="0"/>
              <c:showVal val="1"/>
              <c:showCatName val="0"/>
              <c:showSerName val="0"/>
              <c:showPercent val="0"/>
              <c:showBubbleSize val="0"/>
              <c:extLst>
                <c:ext xmlns:c15="http://schemas.microsoft.com/office/drawing/2012/chart" uri="{CE6537A1-D6FC-4f65-9D91-7224C49458BB}">
                  <c15:layout>
                    <c:manualLayout>
                      <c:w val="3.555987568498744E-2"/>
                      <c:h val="5.633449897312684E-2"/>
                    </c:manualLayout>
                  </c15:layout>
                </c:ext>
              </c:extLst>
            </c:dLbl>
            <c:dLbl>
              <c:idx val="14"/>
              <c:layout>
                <c:manualLayout>
                  <c:x val="3.6138085045718284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7.2276170091437894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5.4207127568578423E-3"/>
                  <c:y val="4.028197381671701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3.6138085045718947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1.8069042522859474E-3"/>
                  <c:y val="-2.0140986908359264E-3"/>
                </c:manualLayout>
              </c:layout>
              <c:spPr>
                <a:noFill/>
                <a:ln>
                  <a:noFill/>
                </a:ln>
                <a:effectLst/>
              </c:spPr>
              <c:txPr>
                <a:bodyPr wrap="square" lIns="38100" tIns="19050" rIns="38100" bIns="19050" anchor="ctr">
                  <a:noAutofit/>
                </a:bodyPr>
                <a:lstStyle/>
                <a:p>
                  <a:pPr>
                    <a:defRPr sz="800">
                      <a:solidFill>
                        <a:srgbClr val="FF0000"/>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2822486880736919E-2"/>
                      <c:h val="4.739190078581567E-2"/>
                    </c:manualLayout>
                  </c15:layout>
                </c:ext>
              </c:extLst>
            </c:dLbl>
            <c:dLbl>
              <c:idx val="19"/>
              <c:layout>
                <c:manualLayout>
                  <c:x val="3.613808504571762E-3"/>
                  <c:y val="4.028197381671664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7.2275458711811005E-3"/>
                  <c:y val="1.5859044809731109E-7"/>
                </c:manualLayout>
              </c:layout>
              <c:showLegendKey val="0"/>
              <c:showVal val="1"/>
              <c:showCatName val="0"/>
              <c:showSerName val="0"/>
              <c:showPercent val="0"/>
              <c:showBubbleSize val="0"/>
              <c:extLst>
                <c:ext xmlns:c15="http://schemas.microsoft.com/office/drawing/2012/chart" uri="{CE6537A1-D6FC-4f65-9D91-7224C49458BB}">
                  <c15:layout>
                    <c:manualLayout>
                      <c:w val="3.2822486880736919E-2"/>
                      <c:h val="5.1420098167487362E-2"/>
                    </c:manualLayout>
                  </c15:layout>
                </c:ext>
              </c:extLst>
            </c:dLbl>
            <c:dLbl>
              <c:idx val="21"/>
              <c:layout>
                <c:manualLayout>
                  <c:x val="5.4207127568577096E-3"/>
                  <c:y val="4.028197381671701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5.4207127568578423E-3"/>
                  <c:y val="4.02819738167173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3.6138085045718947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3.6138085045718947E-3"/>
                  <c:y val="3.6924716107852546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5"/>
              <c:layout>
                <c:manualLayout>
                  <c:x val="7.2276170091437894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8.4262916804435858E-3"/>
                  <c:y val="8.0563947633433674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8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Laboral!$C$98:$C$124</c:f>
              <c:strCache>
                <c:ptCount val="27"/>
                <c:pt idx="0">
                  <c:v>Arauca</c:v>
                </c:pt>
                <c:pt idx="1">
                  <c:v>Barranquilla</c:v>
                </c:pt>
                <c:pt idx="2">
                  <c:v>Cartagena</c:v>
                </c:pt>
                <c:pt idx="3">
                  <c:v>Cartago</c:v>
                </c:pt>
                <c:pt idx="4">
                  <c:v>Tunja</c:v>
                </c:pt>
                <c:pt idx="5">
                  <c:v>Buenaventura</c:v>
                </c:pt>
                <c:pt idx="6">
                  <c:v>Buga</c:v>
                </c:pt>
                <c:pt idx="7">
                  <c:v>Manizales</c:v>
                </c:pt>
                <c:pt idx="8">
                  <c:v>Florencia</c:v>
                </c:pt>
                <c:pt idx="9">
                  <c:v>Yopal</c:v>
                </c:pt>
                <c:pt idx="10">
                  <c:v>Popayán</c:v>
                </c:pt>
                <c:pt idx="11">
                  <c:v>Valledupar</c:v>
                </c:pt>
                <c:pt idx="12">
                  <c:v>Quibdó</c:v>
                </c:pt>
                <c:pt idx="13">
                  <c:v>Montería</c:v>
                </c:pt>
                <c:pt idx="14">
                  <c:v>Riohacha</c:v>
                </c:pt>
                <c:pt idx="15">
                  <c:v>Neiva</c:v>
                </c:pt>
                <c:pt idx="16">
                  <c:v>S. Marta</c:v>
                </c:pt>
                <c:pt idx="17">
                  <c:v>Villavicencio</c:v>
                </c:pt>
                <c:pt idx="18">
                  <c:v>Pasto</c:v>
                </c:pt>
                <c:pt idx="19">
                  <c:v>Cúcuta</c:v>
                </c:pt>
                <c:pt idx="20">
                  <c:v>Armenia</c:v>
                </c:pt>
                <c:pt idx="21">
                  <c:v>Pereira</c:v>
                </c:pt>
                <c:pt idx="22">
                  <c:v>Bucaramanga</c:v>
                </c:pt>
                <c:pt idx="23">
                  <c:v>Sincelejo</c:v>
                </c:pt>
                <c:pt idx="24">
                  <c:v>Ibagué</c:v>
                </c:pt>
                <c:pt idx="25">
                  <c:v>Palmira</c:v>
                </c:pt>
                <c:pt idx="26">
                  <c:v>Cali</c:v>
                </c:pt>
              </c:strCache>
            </c:strRef>
          </c:cat>
          <c:val>
            <c:numRef>
              <c:f>Laboral!$E$98:$E$124</c:f>
              <c:numCache>
                <c:formatCode>0</c:formatCode>
                <c:ptCount val="27"/>
                <c:pt idx="0">
                  <c:v>186</c:v>
                </c:pt>
                <c:pt idx="1">
                  <c:v>412</c:v>
                </c:pt>
                <c:pt idx="2">
                  <c:v>458</c:v>
                </c:pt>
                <c:pt idx="3">
                  <c:v>151</c:v>
                </c:pt>
                <c:pt idx="4">
                  <c:v>300</c:v>
                </c:pt>
                <c:pt idx="5">
                  <c:v>151</c:v>
                </c:pt>
                <c:pt idx="6">
                  <c:v>296</c:v>
                </c:pt>
                <c:pt idx="7">
                  <c:v>376</c:v>
                </c:pt>
                <c:pt idx="8">
                  <c:v>549</c:v>
                </c:pt>
                <c:pt idx="9">
                  <c:v>271</c:v>
                </c:pt>
                <c:pt idx="10">
                  <c:v>285</c:v>
                </c:pt>
                <c:pt idx="11">
                  <c:v>352</c:v>
                </c:pt>
                <c:pt idx="12">
                  <c:v>409</c:v>
                </c:pt>
                <c:pt idx="13">
                  <c:v>323</c:v>
                </c:pt>
                <c:pt idx="14">
                  <c:v>152</c:v>
                </c:pt>
                <c:pt idx="15">
                  <c:v>580</c:v>
                </c:pt>
                <c:pt idx="16">
                  <c:v>380</c:v>
                </c:pt>
                <c:pt idx="17">
                  <c:v>300</c:v>
                </c:pt>
                <c:pt idx="18">
                  <c:v>287</c:v>
                </c:pt>
                <c:pt idx="19">
                  <c:v>353</c:v>
                </c:pt>
                <c:pt idx="20">
                  <c:v>277</c:v>
                </c:pt>
                <c:pt idx="21">
                  <c:v>325</c:v>
                </c:pt>
                <c:pt idx="22">
                  <c:v>409</c:v>
                </c:pt>
                <c:pt idx="23">
                  <c:v>392</c:v>
                </c:pt>
                <c:pt idx="24">
                  <c:v>364</c:v>
                </c:pt>
                <c:pt idx="25">
                  <c:v>315</c:v>
                </c:pt>
                <c:pt idx="26">
                  <c:v>471</c:v>
                </c:pt>
              </c:numCache>
            </c:numRef>
          </c:val>
        </c:ser>
        <c:dLbls>
          <c:showLegendKey val="0"/>
          <c:showVal val="1"/>
          <c:showCatName val="0"/>
          <c:showSerName val="0"/>
          <c:showPercent val="0"/>
          <c:showBubbleSize val="0"/>
        </c:dLbls>
        <c:gapWidth val="75"/>
        <c:axId val="139841536"/>
        <c:axId val="138981888"/>
      </c:barChart>
      <c:catAx>
        <c:axId val="139841536"/>
        <c:scaling>
          <c:orientation val="minMax"/>
        </c:scaling>
        <c:delete val="0"/>
        <c:axPos val="b"/>
        <c:numFmt formatCode="General" sourceLinked="0"/>
        <c:majorTickMark val="none"/>
        <c:minorTickMark val="none"/>
        <c:tickLblPos val="nextTo"/>
        <c:crossAx val="138981888"/>
        <c:crosses val="autoZero"/>
        <c:auto val="1"/>
        <c:lblAlgn val="ctr"/>
        <c:lblOffset val="100"/>
        <c:noMultiLvlLbl val="0"/>
      </c:catAx>
      <c:valAx>
        <c:axId val="138981888"/>
        <c:scaling>
          <c:orientation val="minMax"/>
        </c:scaling>
        <c:delete val="0"/>
        <c:axPos val="l"/>
        <c:numFmt formatCode="0" sourceLinked="1"/>
        <c:majorTickMark val="none"/>
        <c:minorTickMark val="none"/>
        <c:tickLblPos val="nextTo"/>
        <c:txPr>
          <a:bodyPr/>
          <a:lstStyle/>
          <a:p>
            <a:pPr>
              <a:defRPr sz="800"/>
            </a:pPr>
            <a:endParaRPr lang="es-ES"/>
          </a:p>
        </c:txPr>
        <c:crossAx val="139841536"/>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PqCCM!$D$40</c:f>
              <c:strCache>
                <c:ptCount val="1"/>
                <c:pt idx="0">
                  <c:v>INGRESOS EFECTIVOS</c:v>
                </c:pt>
              </c:strCache>
            </c:strRef>
          </c:tx>
          <c:spPr>
            <a:solidFill>
              <a:schemeClr val="accent1"/>
            </a:solidFill>
            <a:ln>
              <a:noFill/>
            </a:ln>
            <a:effectLst/>
          </c:spPr>
          <c:invertIfNegative val="0"/>
          <c:dPt>
            <c:idx val="7"/>
            <c:invertIfNegative val="0"/>
            <c:bubble3D val="0"/>
            <c:spPr>
              <a:solidFill>
                <a:srgbClr val="00B050"/>
              </a:solidFill>
              <a:ln>
                <a:noFill/>
              </a:ln>
              <a:effectLst/>
            </c:spPr>
          </c:dPt>
          <c:dLbls>
            <c:dLbl>
              <c:idx val="5"/>
              <c:layout>
                <c:manualLayout>
                  <c:x val="-3.5120922504882739E-17"/>
                  <c:y val="4.108884800135107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5.747126436781609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8314176245210023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0"/>
                  <c:y val="8.217769600270215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3.8314176245210726E-3"/>
                  <c:y val="4.10888480013503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1.9157088122605363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1.4048369001953096E-16"/>
                  <c:y val="4.1088848001351076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1">
                        <a:lumMod val="75000"/>
                      </a:schemeClr>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PqCCM!$C$41:$C$58</c:f>
              <c:strCache>
                <c:ptCount val="18"/>
                <c:pt idx="0">
                  <c:v>Barranquilla</c:v>
                </c:pt>
                <c:pt idx="1">
                  <c:v>Cartagena</c:v>
                </c:pt>
                <c:pt idx="2">
                  <c:v>Tunja</c:v>
                </c:pt>
                <c:pt idx="3">
                  <c:v>Buenaventura</c:v>
                </c:pt>
                <c:pt idx="4">
                  <c:v>Popayán</c:v>
                </c:pt>
                <c:pt idx="5">
                  <c:v>Valledupar</c:v>
                </c:pt>
                <c:pt idx="6">
                  <c:v>Montería</c:v>
                </c:pt>
                <c:pt idx="7">
                  <c:v>Neiva*</c:v>
                </c:pt>
                <c:pt idx="8">
                  <c:v>S. Marta</c:v>
                </c:pt>
                <c:pt idx="9">
                  <c:v>Villavicencio</c:v>
                </c:pt>
                <c:pt idx="10">
                  <c:v>Pasto</c:v>
                </c:pt>
                <c:pt idx="11">
                  <c:v>Cúcuta</c:v>
                </c:pt>
                <c:pt idx="12">
                  <c:v>Pereira</c:v>
                </c:pt>
                <c:pt idx="13">
                  <c:v>Bucaramanga</c:v>
                </c:pt>
                <c:pt idx="14">
                  <c:v>Sincelejo</c:v>
                </c:pt>
                <c:pt idx="15">
                  <c:v>Ibagué</c:v>
                </c:pt>
                <c:pt idx="16">
                  <c:v>Cali</c:v>
                </c:pt>
                <c:pt idx="17">
                  <c:v>Palmira</c:v>
                </c:pt>
              </c:strCache>
            </c:strRef>
          </c:cat>
          <c:val>
            <c:numRef>
              <c:f>PqCCM!$D$41:$D$58</c:f>
              <c:numCache>
                <c:formatCode>0</c:formatCode>
                <c:ptCount val="18"/>
                <c:pt idx="0">
                  <c:v>685</c:v>
                </c:pt>
                <c:pt idx="1">
                  <c:v>921</c:v>
                </c:pt>
                <c:pt idx="2">
                  <c:v>1667</c:v>
                </c:pt>
                <c:pt idx="3">
                  <c:v>221</c:v>
                </c:pt>
                <c:pt idx="4">
                  <c:v>1153</c:v>
                </c:pt>
                <c:pt idx="5">
                  <c:v>1500</c:v>
                </c:pt>
                <c:pt idx="6">
                  <c:v>2410</c:v>
                </c:pt>
                <c:pt idx="7">
                  <c:v>230</c:v>
                </c:pt>
                <c:pt idx="8">
                  <c:v>1450</c:v>
                </c:pt>
                <c:pt idx="9">
                  <c:v>845</c:v>
                </c:pt>
                <c:pt idx="10">
                  <c:v>799</c:v>
                </c:pt>
                <c:pt idx="11">
                  <c:v>1270</c:v>
                </c:pt>
                <c:pt idx="12">
                  <c:v>984</c:v>
                </c:pt>
                <c:pt idx="13">
                  <c:v>238</c:v>
                </c:pt>
                <c:pt idx="14">
                  <c:v>1112</c:v>
                </c:pt>
                <c:pt idx="15">
                  <c:v>964</c:v>
                </c:pt>
                <c:pt idx="16">
                  <c:v>881</c:v>
                </c:pt>
                <c:pt idx="17">
                  <c:v>1015</c:v>
                </c:pt>
              </c:numCache>
            </c:numRef>
          </c:val>
        </c:ser>
        <c:ser>
          <c:idx val="1"/>
          <c:order val="1"/>
          <c:tx>
            <c:strRef>
              <c:f>PqCCM!$E$40</c:f>
              <c:strCache>
                <c:ptCount val="1"/>
                <c:pt idx="0">
                  <c:v>EGRESOS EFECTIVOS</c:v>
                </c:pt>
              </c:strCache>
            </c:strRef>
          </c:tx>
          <c:spPr>
            <a:solidFill>
              <a:schemeClr val="accent2"/>
            </a:solidFill>
            <a:ln>
              <a:noFill/>
            </a:ln>
            <a:effectLst/>
          </c:spPr>
          <c:invertIfNegative val="0"/>
          <c:dPt>
            <c:idx val="7"/>
            <c:invertIfNegative val="0"/>
            <c:bubble3D val="0"/>
            <c:spPr>
              <a:solidFill>
                <a:srgbClr val="FFFF00"/>
              </a:solidFill>
              <a:ln>
                <a:noFill/>
              </a:ln>
              <a:effectLst/>
            </c:spPr>
          </c:dPt>
          <c:dLbls>
            <c:dLbl>
              <c:idx val="0"/>
              <c:layout>
                <c:manualLayout>
                  <c:x val="3.8314176245210726E-3"/>
                  <c:y val="4.10888480013503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7.6628352490421634E-3"/>
                  <c:y val="-7.5328684465752653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6628352490421452E-3"/>
                  <c:y val="8.217769600270215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747126436781609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08884800135107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7.6628352490421452E-3"/>
                  <c:y val="4.10888480013503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1494252873563218E-2"/>
                  <c:y val="4.108884800135070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1494252873563149E-2"/>
                  <c:y val="1.23266544004053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1.9157088122605363E-3"/>
                  <c:y val="8.217769600270215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3.8314176245210726E-3"/>
                  <c:y val="8.217769600270215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5.7471264367816091E-3"/>
                  <c:y val="8.217769600270215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9157088122605363E-3"/>
                  <c:y val="8.217769600270140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5.7471264367816091E-3"/>
                  <c:y val="4.10888480013503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1.915708812260396E-3"/>
                  <c:y val="4.108884800135107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1.9157088122605363E-3"/>
                  <c:y val="4.1088848001350322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PqCCM!$C$41:$C$58</c:f>
              <c:strCache>
                <c:ptCount val="18"/>
                <c:pt idx="0">
                  <c:v>Barranquilla</c:v>
                </c:pt>
                <c:pt idx="1">
                  <c:v>Cartagena</c:v>
                </c:pt>
                <c:pt idx="2">
                  <c:v>Tunja</c:v>
                </c:pt>
                <c:pt idx="3">
                  <c:v>Buenaventura</c:v>
                </c:pt>
                <c:pt idx="4">
                  <c:v>Popayán</c:v>
                </c:pt>
                <c:pt idx="5">
                  <c:v>Valledupar</c:v>
                </c:pt>
                <c:pt idx="6">
                  <c:v>Montería</c:v>
                </c:pt>
                <c:pt idx="7">
                  <c:v>Neiva*</c:v>
                </c:pt>
                <c:pt idx="8">
                  <c:v>S. Marta</c:v>
                </c:pt>
                <c:pt idx="9">
                  <c:v>Villavicencio</c:v>
                </c:pt>
                <c:pt idx="10">
                  <c:v>Pasto</c:v>
                </c:pt>
                <c:pt idx="11">
                  <c:v>Cúcuta</c:v>
                </c:pt>
                <c:pt idx="12">
                  <c:v>Pereira</c:v>
                </c:pt>
                <c:pt idx="13">
                  <c:v>Bucaramanga</c:v>
                </c:pt>
                <c:pt idx="14">
                  <c:v>Sincelejo</c:v>
                </c:pt>
                <c:pt idx="15">
                  <c:v>Ibagué</c:v>
                </c:pt>
                <c:pt idx="16">
                  <c:v>Cali</c:v>
                </c:pt>
                <c:pt idx="17">
                  <c:v>Palmira</c:v>
                </c:pt>
              </c:strCache>
            </c:strRef>
          </c:cat>
          <c:val>
            <c:numRef>
              <c:f>PqCCM!$E$41:$E$58</c:f>
              <c:numCache>
                <c:formatCode>0</c:formatCode>
                <c:ptCount val="18"/>
                <c:pt idx="0">
                  <c:v>464</c:v>
                </c:pt>
                <c:pt idx="1">
                  <c:v>594</c:v>
                </c:pt>
                <c:pt idx="2">
                  <c:v>1307</c:v>
                </c:pt>
                <c:pt idx="3">
                  <c:v>182</c:v>
                </c:pt>
                <c:pt idx="4">
                  <c:v>516</c:v>
                </c:pt>
                <c:pt idx="5">
                  <c:v>1215</c:v>
                </c:pt>
                <c:pt idx="6">
                  <c:v>1506</c:v>
                </c:pt>
                <c:pt idx="7">
                  <c:v>794</c:v>
                </c:pt>
                <c:pt idx="8">
                  <c:v>1389</c:v>
                </c:pt>
                <c:pt idx="9">
                  <c:v>783</c:v>
                </c:pt>
                <c:pt idx="10">
                  <c:v>926</c:v>
                </c:pt>
                <c:pt idx="11">
                  <c:v>1137</c:v>
                </c:pt>
                <c:pt idx="12">
                  <c:v>776</c:v>
                </c:pt>
                <c:pt idx="13">
                  <c:v>138</c:v>
                </c:pt>
                <c:pt idx="14">
                  <c:v>987</c:v>
                </c:pt>
                <c:pt idx="15">
                  <c:v>960</c:v>
                </c:pt>
                <c:pt idx="16">
                  <c:v>664</c:v>
                </c:pt>
                <c:pt idx="17">
                  <c:v>565</c:v>
                </c:pt>
              </c:numCache>
            </c:numRef>
          </c:val>
        </c:ser>
        <c:dLbls>
          <c:showLegendKey val="0"/>
          <c:showVal val="0"/>
          <c:showCatName val="0"/>
          <c:showSerName val="0"/>
          <c:showPercent val="0"/>
          <c:showBubbleSize val="0"/>
        </c:dLbls>
        <c:gapWidth val="100"/>
        <c:overlap val="-5"/>
        <c:axId val="140242944"/>
        <c:axId val="136908160"/>
      </c:barChart>
      <c:catAx>
        <c:axId val="140242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36908160"/>
        <c:crosses val="autoZero"/>
        <c:auto val="1"/>
        <c:lblAlgn val="ctr"/>
        <c:lblOffset val="100"/>
        <c:noMultiLvlLbl val="0"/>
      </c:catAx>
      <c:valAx>
        <c:axId val="1369081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402429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PqCLab!$D$39</c:f>
              <c:strCache>
                <c:ptCount val="1"/>
                <c:pt idx="0">
                  <c:v>INGRESOS EFECTIVOS</c:v>
                </c:pt>
              </c:strCache>
            </c:strRef>
          </c:tx>
          <c:spPr>
            <a:solidFill>
              <a:schemeClr val="accent1"/>
            </a:solidFill>
            <a:ln>
              <a:noFill/>
            </a:ln>
            <a:effectLst/>
          </c:spPr>
          <c:invertIfNegative val="0"/>
          <c:dPt>
            <c:idx val="13"/>
            <c:invertIfNegative val="0"/>
            <c:bubble3D val="0"/>
            <c:spPr>
              <a:solidFill>
                <a:srgbClr val="92D050"/>
              </a:solidFill>
              <a:ln>
                <a:noFill/>
              </a:ln>
              <a:effectLst/>
            </c:spPr>
          </c:dPt>
          <c:dLbls>
            <c:dLbl>
              <c:idx val="2"/>
              <c:layout>
                <c:manualLayout>
                  <c:x val="1.6042781424176931E-3"/>
                  <c:y val="6.537727578554370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2085562848353862E-3"/>
                  <c:y val="9.806591367831600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5377275785543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2085562848354157E-3"/>
                  <c:y val="-1.1985695434239965E-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4.8128344272530647E-3"/>
                  <c:y val="6.537727578554400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3.2085562848354742E-3"/>
                  <c:y val="6.5377275785542801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1">
                        <a:lumMod val="75000"/>
                      </a:schemeClr>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PqCLab!$C$40:$C$63</c:f>
              <c:strCache>
                <c:ptCount val="24"/>
                <c:pt idx="0">
                  <c:v>Arauca</c:v>
                </c:pt>
                <c:pt idx="1">
                  <c:v>Barranquilla</c:v>
                </c:pt>
                <c:pt idx="2">
                  <c:v>Cartagena</c:v>
                </c:pt>
                <c:pt idx="3">
                  <c:v>Tunja</c:v>
                </c:pt>
                <c:pt idx="4">
                  <c:v>Buga</c:v>
                </c:pt>
                <c:pt idx="5">
                  <c:v>Manizales</c:v>
                </c:pt>
                <c:pt idx="6">
                  <c:v>Florencia</c:v>
                </c:pt>
                <c:pt idx="7">
                  <c:v>Yopal</c:v>
                </c:pt>
                <c:pt idx="8">
                  <c:v>Popayán</c:v>
                </c:pt>
                <c:pt idx="9">
                  <c:v>Valledupar</c:v>
                </c:pt>
                <c:pt idx="10">
                  <c:v>Quibdó</c:v>
                </c:pt>
                <c:pt idx="11">
                  <c:v>Montería</c:v>
                </c:pt>
                <c:pt idx="12">
                  <c:v>Riohacha</c:v>
                </c:pt>
                <c:pt idx="13">
                  <c:v>Neiva</c:v>
                </c:pt>
                <c:pt idx="14">
                  <c:v>Villavicencio</c:v>
                </c:pt>
                <c:pt idx="15">
                  <c:v>Pasto</c:v>
                </c:pt>
                <c:pt idx="16">
                  <c:v>Cúcuta</c:v>
                </c:pt>
                <c:pt idx="17">
                  <c:v>Armenia</c:v>
                </c:pt>
                <c:pt idx="18">
                  <c:v>Pereira</c:v>
                </c:pt>
                <c:pt idx="19">
                  <c:v>Bucaramanga</c:v>
                </c:pt>
                <c:pt idx="20">
                  <c:v>Sincelejo</c:v>
                </c:pt>
                <c:pt idx="21">
                  <c:v>Ibagué</c:v>
                </c:pt>
                <c:pt idx="22">
                  <c:v>Cali</c:v>
                </c:pt>
                <c:pt idx="23">
                  <c:v>Mocoa</c:v>
                </c:pt>
              </c:strCache>
            </c:strRef>
          </c:cat>
          <c:val>
            <c:numRef>
              <c:f>PqCLab!$D$40:$D$63</c:f>
              <c:numCache>
                <c:formatCode>0</c:formatCode>
                <c:ptCount val="24"/>
                <c:pt idx="0">
                  <c:v>344</c:v>
                </c:pt>
                <c:pt idx="1">
                  <c:v>950</c:v>
                </c:pt>
                <c:pt idx="2">
                  <c:v>781</c:v>
                </c:pt>
                <c:pt idx="3">
                  <c:v>571</c:v>
                </c:pt>
                <c:pt idx="4">
                  <c:v>506</c:v>
                </c:pt>
                <c:pt idx="5">
                  <c:v>862</c:v>
                </c:pt>
                <c:pt idx="6">
                  <c:v>382</c:v>
                </c:pt>
                <c:pt idx="7">
                  <c:v>576</c:v>
                </c:pt>
                <c:pt idx="8">
                  <c:v>679</c:v>
                </c:pt>
                <c:pt idx="9">
                  <c:v>955</c:v>
                </c:pt>
                <c:pt idx="10">
                  <c:v>237</c:v>
                </c:pt>
                <c:pt idx="11">
                  <c:v>563</c:v>
                </c:pt>
                <c:pt idx="12">
                  <c:v>243</c:v>
                </c:pt>
                <c:pt idx="13">
                  <c:v>926</c:v>
                </c:pt>
                <c:pt idx="14">
                  <c:v>810</c:v>
                </c:pt>
                <c:pt idx="15">
                  <c:v>637</c:v>
                </c:pt>
                <c:pt idx="16">
                  <c:v>904</c:v>
                </c:pt>
                <c:pt idx="17">
                  <c:v>448</c:v>
                </c:pt>
                <c:pt idx="18">
                  <c:v>739</c:v>
                </c:pt>
                <c:pt idx="19">
                  <c:v>949</c:v>
                </c:pt>
                <c:pt idx="20">
                  <c:v>775</c:v>
                </c:pt>
                <c:pt idx="21">
                  <c:v>732</c:v>
                </c:pt>
                <c:pt idx="22">
                  <c:v>822</c:v>
                </c:pt>
                <c:pt idx="23">
                  <c:v>158</c:v>
                </c:pt>
              </c:numCache>
            </c:numRef>
          </c:val>
        </c:ser>
        <c:ser>
          <c:idx val="1"/>
          <c:order val="1"/>
          <c:tx>
            <c:strRef>
              <c:f>PqCLab!$E$39</c:f>
              <c:strCache>
                <c:ptCount val="1"/>
                <c:pt idx="0">
                  <c:v>EGRESOS EFECTIVOS</c:v>
                </c:pt>
              </c:strCache>
            </c:strRef>
          </c:tx>
          <c:spPr>
            <a:solidFill>
              <a:schemeClr val="accent2"/>
            </a:solidFill>
            <a:ln>
              <a:noFill/>
            </a:ln>
            <a:effectLst/>
          </c:spPr>
          <c:invertIfNegative val="0"/>
          <c:dPt>
            <c:idx val="13"/>
            <c:invertIfNegative val="0"/>
            <c:bubble3D val="0"/>
            <c:spPr>
              <a:solidFill>
                <a:srgbClr val="FFC000"/>
              </a:solidFill>
              <a:ln>
                <a:noFill/>
              </a:ln>
              <a:effectLst/>
            </c:spPr>
          </c:dPt>
          <c:dLbls>
            <c:dLbl>
              <c:idx val="0"/>
              <c:layout>
                <c:manualLayout>
                  <c:x val="4.8128344272531237E-3"/>
                  <c:y val="6.537727578554400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2085562848354304E-3"/>
                  <c:y val="-2.9964238585599913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4171125696708018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2085562848354157E-3"/>
                  <c:y val="1.307545515710874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2085562848354157E-3"/>
                  <c:y val="6.5377275785543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6.4171125696708313E-3"/>
                  <c:y val="6.537727578554400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6042781424177078E-3"/>
                  <c:y val="9.806591367831480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6.4171125696708313E-3"/>
                  <c:y val="-5.9928477171199826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4.8128344272531237E-3"/>
                  <c:y val="9.806591367831600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2085562848354157E-3"/>
                  <c:y val="3.268863789277200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2085562848354157E-3"/>
                  <c:y val="6.537727578554400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6.4171125696707723E-3"/>
                  <c:y val="9.806591367831600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6.4171125696707134E-3"/>
                  <c:y val="9.806591367831600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4.8128344272531237E-3"/>
                  <c:y val="6.537727578554460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3.2085562848354157E-3"/>
                  <c:y val="3.268863789277200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6.4171125696708313E-3"/>
                  <c:y val="9.806591367831600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4.8128344272531237E-3"/>
                  <c:y val="3.2688637892771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3.2085562848354157E-3"/>
                  <c:y val="1.307545515710874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3.2085562848352981E-3"/>
                  <c:y val="3.268863789277200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4.8128344272531237E-3"/>
                  <c:y val="6.537727578554460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3.2085562848352981E-3"/>
                  <c:y val="9.806591367831600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8.021390712088421E-3"/>
                  <c:y val="1.307545515710874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4.8128344272530058E-3"/>
                  <c:y val="1.6344318946385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4.8128344272530058E-3"/>
                  <c:y val="6.5377275785544007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PqCLab!$C$40:$C$63</c:f>
              <c:strCache>
                <c:ptCount val="24"/>
                <c:pt idx="0">
                  <c:v>Arauca</c:v>
                </c:pt>
                <c:pt idx="1">
                  <c:v>Barranquilla</c:v>
                </c:pt>
                <c:pt idx="2">
                  <c:v>Cartagena</c:v>
                </c:pt>
                <c:pt idx="3">
                  <c:v>Tunja</c:v>
                </c:pt>
                <c:pt idx="4">
                  <c:v>Buga</c:v>
                </c:pt>
                <c:pt idx="5">
                  <c:v>Manizales</c:v>
                </c:pt>
                <c:pt idx="6">
                  <c:v>Florencia</c:v>
                </c:pt>
                <c:pt idx="7">
                  <c:v>Yopal</c:v>
                </c:pt>
                <c:pt idx="8">
                  <c:v>Popayán</c:v>
                </c:pt>
                <c:pt idx="9">
                  <c:v>Valledupar</c:v>
                </c:pt>
                <c:pt idx="10">
                  <c:v>Quibdó</c:v>
                </c:pt>
                <c:pt idx="11">
                  <c:v>Montería</c:v>
                </c:pt>
                <c:pt idx="12">
                  <c:v>Riohacha</c:v>
                </c:pt>
                <c:pt idx="13">
                  <c:v>Neiva</c:v>
                </c:pt>
                <c:pt idx="14">
                  <c:v>Villavicencio</c:v>
                </c:pt>
                <c:pt idx="15">
                  <c:v>Pasto</c:v>
                </c:pt>
                <c:pt idx="16">
                  <c:v>Cúcuta</c:v>
                </c:pt>
                <c:pt idx="17">
                  <c:v>Armenia</c:v>
                </c:pt>
                <c:pt idx="18">
                  <c:v>Pereira</c:v>
                </c:pt>
                <c:pt idx="19">
                  <c:v>Bucaramanga</c:v>
                </c:pt>
                <c:pt idx="20">
                  <c:v>Sincelejo</c:v>
                </c:pt>
                <c:pt idx="21">
                  <c:v>Ibagué</c:v>
                </c:pt>
                <c:pt idx="22">
                  <c:v>Cali</c:v>
                </c:pt>
                <c:pt idx="23">
                  <c:v>Mocoa</c:v>
                </c:pt>
              </c:strCache>
            </c:strRef>
          </c:cat>
          <c:val>
            <c:numRef>
              <c:f>PqCLab!$E$40:$E$63</c:f>
              <c:numCache>
                <c:formatCode>0</c:formatCode>
                <c:ptCount val="24"/>
                <c:pt idx="0">
                  <c:v>298</c:v>
                </c:pt>
                <c:pt idx="1">
                  <c:v>798</c:v>
                </c:pt>
                <c:pt idx="2">
                  <c:v>591</c:v>
                </c:pt>
                <c:pt idx="3">
                  <c:v>436</c:v>
                </c:pt>
                <c:pt idx="4">
                  <c:v>458</c:v>
                </c:pt>
                <c:pt idx="5">
                  <c:v>579</c:v>
                </c:pt>
                <c:pt idx="6">
                  <c:v>329</c:v>
                </c:pt>
                <c:pt idx="7">
                  <c:v>461</c:v>
                </c:pt>
                <c:pt idx="8">
                  <c:v>649</c:v>
                </c:pt>
                <c:pt idx="9">
                  <c:v>575</c:v>
                </c:pt>
                <c:pt idx="10">
                  <c:v>236</c:v>
                </c:pt>
                <c:pt idx="11">
                  <c:v>558</c:v>
                </c:pt>
                <c:pt idx="12">
                  <c:v>154</c:v>
                </c:pt>
                <c:pt idx="13">
                  <c:v>653</c:v>
                </c:pt>
                <c:pt idx="14">
                  <c:v>440</c:v>
                </c:pt>
                <c:pt idx="15">
                  <c:v>421</c:v>
                </c:pt>
                <c:pt idx="16">
                  <c:v>761</c:v>
                </c:pt>
                <c:pt idx="17">
                  <c:v>432</c:v>
                </c:pt>
                <c:pt idx="18">
                  <c:v>587</c:v>
                </c:pt>
                <c:pt idx="19">
                  <c:v>690</c:v>
                </c:pt>
                <c:pt idx="20">
                  <c:v>716</c:v>
                </c:pt>
                <c:pt idx="21">
                  <c:v>694</c:v>
                </c:pt>
                <c:pt idx="22">
                  <c:v>792</c:v>
                </c:pt>
                <c:pt idx="23">
                  <c:v>116</c:v>
                </c:pt>
              </c:numCache>
            </c:numRef>
          </c:val>
        </c:ser>
        <c:dLbls>
          <c:showLegendKey val="0"/>
          <c:showVal val="0"/>
          <c:showCatName val="0"/>
          <c:showSerName val="0"/>
          <c:showPercent val="0"/>
          <c:showBubbleSize val="0"/>
        </c:dLbls>
        <c:gapWidth val="100"/>
        <c:overlap val="-5"/>
        <c:axId val="140260864"/>
        <c:axId val="136911040"/>
      </c:barChart>
      <c:catAx>
        <c:axId val="140260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36911040"/>
        <c:crosses val="autoZero"/>
        <c:auto val="1"/>
        <c:lblAlgn val="ctr"/>
        <c:lblOffset val="100"/>
        <c:noMultiLvlLbl val="0"/>
      </c:catAx>
      <c:valAx>
        <c:axId val="1369110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4026086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063610766309583E-2"/>
          <c:y val="2.0480519478731748E-2"/>
          <c:w val="0.8000075005860382"/>
          <c:h val="0.92887818632798669"/>
        </c:manualLayout>
      </c:layout>
      <c:barChart>
        <c:barDir val="col"/>
        <c:grouping val="percentStacked"/>
        <c:varyColors val="0"/>
        <c:ser>
          <c:idx val="0"/>
          <c:order val="0"/>
          <c:tx>
            <c:strRef>
              <c:f>'2018'!$A$50</c:f>
              <c:strCache>
                <c:ptCount val="1"/>
                <c:pt idx="0">
                  <c:v>Defensor</c:v>
                </c:pt>
              </c:strCache>
            </c:strRef>
          </c:tx>
          <c:spPr>
            <a:solidFill>
              <a:srgbClr val="FF0000"/>
            </a:solidFill>
          </c:spPr>
          <c:invertIfNegative val="0"/>
          <c:cat>
            <c:strRef>
              <c:f>'2018'!$B$49:$J$49</c:f>
              <c:strCache>
                <c:ptCount val="6"/>
                <c:pt idx="0">
                  <c:v>SPA Municipales Garantías</c:v>
                </c:pt>
                <c:pt idx="1">
                  <c:v>SPA Municipales Conocimiento</c:v>
                </c:pt>
                <c:pt idx="2">
                  <c:v>SPA Circuito</c:v>
                </c:pt>
                <c:pt idx="3">
                  <c:v>SPA Especializados</c:v>
                </c:pt>
                <c:pt idx="4">
                  <c:v>SRPA Circuito</c:v>
                </c:pt>
                <c:pt idx="5">
                  <c:v>SRPA Garantías</c:v>
                </c:pt>
              </c:strCache>
            </c:strRef>
          </c:cat>
          <c:val>
            <c:numRef>
              <c:f>'2018'!$B$50:$J$50</c:f>
              <c:numCache>
                <c:formatCode>General</c:formatCode>
                <c:ptCount val="6"/>
                <c:pt idx="0">
                  <c:v>486</c:v>
                </c:pt>
                <c:pt idx="1">
                  <c:v>783</c:v>
                </c:pt>
                <c:pt idx="2">
                  <c:v>214</c:v>
                </c:pt>
                <c:pt idx="3">
                  <c:v>30</c:v>
                </c:pt>
                <c:pt idx="4">
                  <c:v>45</c:v>
                </c:pt>
                <c:pt idx="5">
                  <c:v>8</c:v>
                </c:pt>
              </c:numCache>
            </c:numRef>
          </c:val>
        </c:ser>
        <c:ser>
          <c:idx val="1"/>
          <c:order val="1"/>
          <c:tx>
            <c:strRef>
              <c:f>'2018'!$A$51</c:f>
              <c:strCache>
                <c:ptCount val="1"/>
                <c:pt idx="0">
                  <c:v>Fiscalía</c:v>
                </c:pt>
              </c:strCache>
            </c:strRef>
          </c:tx>
          <c:spPr>
            <a:solidFill>
              <a:srgbClr val="FFC000"/>
            </a:solidFill>
          </c:spPr>
          <c:invertIfNegative val="0"/>
          <c:cat>
            <c:strRef>
              <c:f>'2018'!$B$49:$J$49</c:f>
              <c:strCache>
                <c:ptCount val="6"/>
                <c:pt idx="0">
                  <c:v>SPA Municipales Garantías</c:v>
                </c:pt>
                <c:pt idx="1">
                  <c:v>SPA Municipales Conocimiento</c:v>
                </c:pt>
                <c:pt idx="2">
                  <c:v>SPA Circuito</c:v>
                </c:pt>
                <c:pt idx="3">
                  <c:v>SPA Especializados</c:v>
                </c:pt>
                <c:pt idx="4">
                  <c:v>SRPA Circuito</c:v>
                </c:pt>
                <c:pt idx="5">
                  <c:v>SRPA Garantías</c:v>
                </c:pt>
              </c:strCache>
            </c:strRef>
          </c:cat>
          <c:val>
            <c:numRef>
              <c:f>'2018'!$B$51:$J$51</c:f>
              <c:numCache>
                <c:formatCode>General</c:formatCode>
                <c:ptCount val="6"/>
                <c:pt idx="0">
                  <c:v>286</c:v>
                </c:pt>
                <c:pt idx="1">
                  <c:v>329</c:v>
                </c:pt>
                <c:pt idx="2">
                  <c:v>86</c:v>
                </c:pt>
                <c:pt idx="3">
                  <c:v>13</c:v>
                </c:pt>
                <c:pt idx="4">
                  <c:v>111</c:v>
                </c:pt>
                <c:pt idx="5">
                  <c:v>76</c:v>
                </c:pt>
              </c:numCache>
            </c:numRef>
          </c:val>
        </c:ser>
        <c:ser>
          <c:idx val="2"/>
          <c:order val="2"/>
          <c:tx>
            <c:strRef>
              <c:f>'2018'!$A$52</c:f>
              <c:strCache>
                <c:ptCount val="1"/>
                <c:pt idx="0">
                  <c:v>Acusado</c:v>
                </c:pt>
              </c:strCache>
            </c:strRef>
          </c:tx>
          <c:spPr>
            <a:solidFill>
              <a:srgbClr val="00B050"/>
            </a:solidFill>
          </c:spPr>
          <c:invertIfNegative val="0"/>
          <c:cat>
            <c:strRef>
              <c:f>'2018'!$B$49:$J$49</c:f>
              <c:strCache>
                <c:ptCount val="6"/>
                <c:pt idx="0">
                  <c:v>SPA Municipales Garantías</c:v>
                </c:pt>
                <c:pt idx="1">
                  <c:v>SPA Municipales Conocimiento</c:v>
                </c:pt>
                <c:pt idx="2">
                  <c:v>SPA Circuito</c:v>
                </c:pt>
                <c:pt idx="3">
                  <c:v>SPA Especializados</c:v>
                </c:pt>
                <c:pt idx="4">
                  <c:v>SRPA Circuito</c:v>
                </c:pt>
                <c:pt idx="5">
                  <c:v>SRPA Garantías</c:v>
                </c:pt>
              </c:strCache>
            </c:strRef>
          </c:cat>
          <c:val>
            <c:numRef>
              <c:f>'2018'!$B$52:$J$52</c:f>
              <c:numCache>
                <c:formatCode>General</c:formatCode>
                <c:ptCount val="6"/>
                <c:pt idx="0">
                  <c:v>156</c:v>
                </c:pt>
                <c:pt idx="1">
                  <c:v>89</c:v>
                </c:pt>
                <c:pt idx="2">
                  <c:v>16</c:v>
                </c:pt>
                <c:pt idx="4">
                  <c:v>21</c:v>
                </c:pt>
                <c:pt idx="5">
                  <c:v>9</c:v>
                </c:pt>
              </c:numCache>
            </c:numRef>
          </c:val>
        </c:ser>
        <c:ser>
          <c:idx val="3"/>
          <c:order val="3"/>
          <c:tx>
            <c:strRef>
              <c:f>'2018'!$A$53</c:f>
              <c:strCache>
                <c:ptCount val="1"/>
                <c:pt idx="0">
                  <c:v>INPEC</c:v>
                </c:pt>
              </c:strCache>
            </c:strRef>
          </c:tx>
          <c:spPr>
            <a:solidFill>
              <a:schemeClr val="bg2">
                <a:lumMod val="90000"/>
              </a:schemeClr>
            </a:solidFill>
          </c:spPr>
          <c:invertIfNegative val="0"/>
          <c:cat>
            <c:strRef>
              <c:f>'2018'!$B$49:$J$49</c:f>
              <c:strCache>
                <c:ptCount val="6"/>
                <c:pt idx="0">
                  <c:v>SPA Municipales Garantías</c:v>
                </c:pt>
                <c:pt idx="1">
                  <c:v>SPA Municipales Conocimiento</c:v>
                </c:pt>
                <c:pt idx="2">
                  <c:v>SPA Circuito</c:v>
                </c:pt>
                <c:pt idx="3">
                  <c:v>SPA Especializados</c:v>
                </c:pt>
                <c:pt idx="4">
                  <c:v>SRPA Circuito</c:v>
                </c:pt>
                <c:pt idx="5">
                  <c:v>SRPA Garantías</c:v>
                </c:pt>
              </c:strCache>
            </c:strRef>
          </c:cat>
          <c:val>
            <c:numRef>
              <c:f>'2018'!$B$53:$J$53</c:f>
              <c:numCache>
                <c:formatCode>General</c:formatCode>
                <c:ptCount val="6"/>
                <c:pt idx="0">
                  <c:v>20</c:v>
                </c:pt>
                <c:pt idx="1">
                  <c:v>40</c:v>
                </c:pt>
                <c:pt idx="2">
                  <c:v>19</c:v>
                </c:pt>
                <c:pt idx="3">
                  <c:v>1</c:v>
                </c:pt>
              </c:numCache>
            </c:numRef>
          </c:val>
        </c:ser>
        <c:ser>
          <c:idx val="4"/>
          <c:order val="4"/>
          <c:tx>
            <c:strRef>
              <c:f>'2018'!$A$54</c:f>
              <c:strCache>
                <c:ptCount val="1"/>
                <c:pt idx="0">
                  <c:v>Juez</c:v>
                </c:pt>
              </c:strCache>
            </c:strRef>
          </c:tx>
          <c:spPr>
            <a:solidFill>
              <a:schemeClr val="tx2">
                <a:lumMod val="60000"/>
                <a:lumOff val="40000"/>
              </a:schemeClr>
            </a:solidFill>
          </c:spPr>
          <c:invertIfNegative val="0"/>
          <c:cat>
            <c:strRef>
              <c:f>'2018'!$B$49:$J$49</c:f>
              <c:strCache>
                <c:ptCount val="6"/>
                <c:pt idx="0">
                  <c:v>SPA Municipales Garantías</c:v>
                </c:pt>
                <c:pt idx="1">
                  <c:v>SPA Municipales Conocimiento</c:v>
                </c:pt>
                <c:pt idx="2">
                  <c:v>SPA Circuito</c:v>
                </c:pt>
                <c:pt idx="3">
                  <c:v>SPA Especializados</c:v>
                </c:pt>
                <c:pt idx="4">
                  <c:v>SRPA Circuito</c:v>
                </c:pt>
                <c:pt idx="5">
                  <c:v>SRPA Garantías</c:v>
                </c:pt>
              </c:strCache>
            </c:strRef>
          </c:cat>
          <c:val>
            <c:numRef>
              <c:f>'2018'!$B$54:$J$54</c:f>
              <c:numCache>
                <c:formatCode>General</c:formatCode>
                <c:ptCount val="6"/>
                <c:pt idx="0">
                  <c:v>434</c:v>
                </c:pt>
                <c:pt idx="1">
                  <c:v>218</c:v>
                </c:pt>
                <c:pt idx="2">
                  <c:v>26</c:v>
                </c:pt>
                <c:pt idx="3">
                  <c:v>4</c:v>
                </c:pt>
                <c:pt idx="4">
                  <c:v>52</c:v>
                </c:pt>
                <c:pt idx="5">
                  <c:v>26</c:v>
                </c:pt>
              </c:numCache>
            </c:numRef>
          </c:val>
        </c:ser>
        <c:ser>
          <c:idx val="5"/>
          <c:order val="5"/>
          <c:tx>
            <c:strRef>
              <c:f>'2018'!$A$55</c:f>
              <c:strCache>
                <c:ptCount val="1"/>
                <c:pt idx="0">
                  <c:v>ICBF</c:v>
                </c:pt>
              </c:strCache>
            </c:strRef>
          </c:tx>
          <c:invertIfNegative val="0"/>
          <c:cat>
            <c:strRef>
              <c:f>'2018'!$B$49:$J$49</c:f>
              <c:strCache>
                <c:ptCount val="6"/>
                <c:pt idx="0">
                  <c:v>SPA Municipales Garantías</c:v>
                </c:pt>
                <c:pt idx="1">
                  <c:v>SPA Municipales Conocimiento</c:v>
                </c:pt>
                <c:pt idx="2">
                  <c:v>SPA Circuito</c:v>
                </c:pt>
                <c:pt idx="3">
                  <c:v>SPA Especializados</c:v>
                </c:pt>
                <c:pt idx="4">
                  <c:v>SRPA Circuito</c:v>
                </c:pt>
                <c:pt idx="5">
                  <c:v>SRPA Garantías</c:v>
                </c:pt>
              </c:strCache>
            </c:strRef>
          </c:cat>
          <c:val>
            <c:numRef>
              <c:f>'2018'!$B$55:$J$55</c:f>
              <c:numCache>
                <c:formatCode>General</c:formatCode>
                <c:ptCount val="6"/>
                <c:pt idx="0">
                  <c:v>20</c:v>
                </c:pt>
                <c:pt idx="4">
                  <c:v>15</c:v>
                </c:pt>
                <c:pt idx="5">
                  <c:v>8</c:v>
                </c:pt>
              </c:numCache>
            </c:numRef>
          </c:val>
        </c:ser>
        <c:ser>
          <c:idx val="6"/>
          <c:order val="6"/>
          <c:tx>
            <c:strRef>
              <c:f>'2018'!$A$56</c:f>
              <c:strCache>
                <c:ptCount val="1"/>
                <c:pt idx="0">
                  <c:v>Víctima o apoderado</c:v>
                </c:pt>
              </c:strCache>
            </c:strRef>
          </c:tx>
          <c:spPr>
            <a:solidFill>
              <a:srgbClr val="C00000"/>
            </a:solidFill>
          </c:spPr>
          <c:invertIfNegative val="0"/>
          <c:dLbls>
            <c:dLbl>
              <c:idx val="0"/>
              <c:layout>
                <c:manualLayout>
                  <c:x val="-9.0718969075794052E-3"/>
                  <c:y val="-1.7991183621362872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'2018'!$B$49:$J$49</c:f>
              <c:strCache>
                <c:ptCount val="6"/>
                <c:pt idx="0">
                  <c:v>SPA Municipales Garantías</c:v>
                </c:pt>
                <c:pt idx="1">
                  <c:v>SPA Municipales Conocimiento</c:v>
                </c:pt>
                <c:pt idx="2">
                  <c:v>SPA Circuito</c:v>
                </c:pt>
                <c:pt idx="3">
                  <c:v>SPA Especializados</c:v>
                </c:pt>
                <c:pt idx="4">
                  <c:v>SRPA Circuito</c:v>
                </c:pt>
                <c:pt idx="5">
                  <c:v>SRPA Garantías</c:v>
                </c:pt>
              </c:strCache>
            </c:strRef>
          </c:cat>
          <c:val>
            <c:numRef>
              <c:f>'2018'!$B$56:$J$56</c:f>
              <c:numCache>
                <c:formatCode>General</c:formatCode>
                <c:ptCount val="6"/>
                <c:pt idx="0">
                  <c:v>34</c:v>
                </c:pt>
                <c:pt idx="1">
                  <c:v>47</c:v>
                </c:pt>
                <c:pt idx="2">
                  <c:v>10</c:v>
                </c:pt>
                <c:pt idx="4">
                  <c:v>36</c:v>
                </c:pt>
                <c:pt idx="5">
                  <c:v>1</c:v>
                </c:pt>
              </c:numCache>
            </c:numRef>
          </c:val>
        </c:ser>
        <c:ser>
          <c:idx val="7"/>
          <c:order val="7"/>
          <c:tx>
            <c:strRef>
              <c:f>'2018'!$A$57</c:f>
              <c:strCache>
                <c:ptCount val="1"/>
                <c:pt idx="0">
                  <c:v>Centro de servicios</c:v>
                </c:pt>
              </c:strCache>
            </c:strRef>
          </c:tx>
          <c:invertIfNegative val="0"/>
          <c:dLbls>
            <c:dLbl>
              <c:idx val="5"/>
              <c:layout>
                <c:manualLayout>
                  <c:x val="1.4500547481300573E-2"/>
                  <c:y val="3.4964491081508069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'2018'!$B$49:$J$49</c:f>
              <c:strCache>
                <c:ptCount val="6"/>
                <c:pt idx="0">
                  <c:v>SPA Municipales Garantías</c:v>
                </c:pt>
                <c:pt idx="1">
                  <c:v>SPA Municipales Conocimiento</c:v>
                </c:pt>
                <c:pt idx="2">
                  <c:v>SPA Circuito</c:v>
                </c:pt>
                <c:pt idx="3">
                  <c:v>SPA Especializados</c:v>
                </c:pt>
                <c:pt idx="4">
                  <c:v>SRPA Circuito</c:v>
                </c:pt>
                <c:pt idx="5">
                  <c:v>SRPA Garantías</c:v>
                </c:pt>
              </c:strCache>
            </c:strRef>
          </c:cat>
          <c:val>
            <c:numRef>
              <c:f>'2018'!$B$57:$J$57</c:f>
              <c:numCache>
                <c:formatCode>General</c:formatCode>
                <c:ptCount val="6"/>
                <c:pt idx="0">
                  <c:v>260</c:v>
                </c:pt>
                <c:pt idx="3">
                  <c:v>8</c:v>
                </c:pt>
                <c:pt idx="4">
                  <c:v>43</c:v>
                </c:pt>
                <c:pt idx="5">
                  <c:v>1</c:v>
                </c:pt>
              </c:numCache>
            </c:numRef>
          </c:val>
        </c:ser>
        <c:ser>
          <c:idx val="8"/>
          <c:order val="8"/>
          <c:tx>
            <c:strRef>
              <c:f>'2018'!$A$58</c:f>
              <c:strCache>
                <c:ptCount val="1"/>
                <c:pt idx="0">
                  <c:v>Otros</c:v>
                </c:pt>
              </c:strCache>
            </c:strRef>
          </c:tx>
          <c:invertIfNegative val="0"/>
          <c:cat>
            <c:strRef>
              <c:f>'2018'!$B$49:$J$49</c:f>
              <c:strCache>
                <c:ptCount val="6"/>
                <c:pt idx="0">
                  <c:v>SPA Municipales Garantías</c:v>
                </c:pt>
                <c:pt idx="1">
                  <c:v>SPA Municipales Conocimiento</c:v>
                </c:pt>
                <c:pt idx="2">
                  <c:v>SPA Circuito</c:v>
                </c:pt>
                <c:pt idx="3">
                  <c:v>SPA Especializados</c:v>
                </c:pt>
                <c:pt idx="4">
                  <c:v>SRPA Circuito</c:v>
                </c:pt>
                <c:pt idx="5">
                  <c:v>SRPA Garantías</c:v>
                </c:pt>
              </c:strCache>
            </c:strRef>
          </c:cat>
          <c:val>
            <c:numRef>
              <c:f>'2018'!$B$58:$J$58</c:f>
              <c:numCache>
                <c:formatCode>General</c:formatCode>
                <c:ptCount val="6"/>
                <c:pt idx="0">
                  <c:v>66</c:v>
                </c:pt>
                <c:pt idx="1">
                  <c:v>115</c:v>
                </c:pt>
                <c:pt idx="2">
                  <c:v>32</c:v>
                </c:pt>
                <c:pt idx="4">
                  <c:v>58</c:v>
                </c:pt>
                <c:pt idx="5">
                  <c:v>5</c:v>
                </c:pt>
              </c:numCache>
            </c:numRef>
          </c:val>
        </c:ser>
        <c:dLbls>
          <c:showLegendKey val="0"/>
          <c:showVal val="1"/>
          <c:showCatName val="0"/>
          <c:showSerName val="0"/>
          <c:showPercent val="0"/>
          <c:showBubbleSize val="0"/>
        </c:dLbls>
        <c:gapWidth val="75"/>
        <c:overlap val="100"/>
        <c:axId val="135545856"/>
        <c:axId val="111440960"/>
      </c:barChart>
      <c:catAx>
        <c:axId val="135545856"/>
        <c:scaling>
          <c:orientation val="minMax"/>
        </c:scaling>
        <c:delete val="0"/>
        <c:axPos val="b"/>
        <c:majorTickMark val="none"/>
        <c:minorTickMark val="none"/>
        <c:tickLblPos val="nextTo"/>
        <c:txPr>
          <a:bodyPr/>
          <a:lstStyle/>
          <a:p>
            <a:pPr>
              <a:defRPr sz="1000"/>
            </a:pPr>
            <a:endParaRPr lang="es-ES"/>
          </a:p>
        </c:txPr>
        <c:crossAx val="111440960"/>
        <c:crosses val="autoZero"/>
        <c:auto val="1"/>
        <c:lblAlgn val="ctr"/>
        <c:lblOffset val="100"/>
        <c:noMultiLvlLbl val="0"/>
      </c:catAx>
      <c:valAx>
        <c:axId val="111440960"/>
        <c:scaling>
          <c:orientation val="minMax"/>
        </c:scaling>
        <c:delete val="0"/>
        <c:axPos val="l"/>
        <c:numFmt formatCode="0%" sourceLinked="1"/>
        <c:majorTickMark val="none"/>
        <c:minorTickMark val="none"/>
        <c:tickLblPos val="nextTo"/>
        <c:crossAx val="135545856"/>
        <c:crosses val="autoZero"/>
        <c:crossBetween val="between"/>
      </c:valAx>
    </c:plotArea>
    <c:legend>
      <c:legendPos val="b"/>
      <c:layout>
        <c:manualLayout>
          <c:xMode val="edge"/>
          <c:yMode val="edge"/>
          <c:x val="0.86883103098643233"/>
          <c:y val="1.6840347043781512E-2"/>
          <c:w val="0.11922664566502576"/>
          <c:h val="0.95071514936889434"/>
        </c:manualLayout>
      </c:layout>
      <c:overlay val="0"/>
      <c:txPr>
        <a:bodyPr/>
        <a:lstStyle/>
        <a:p>
          <a:pPr>
            <a:defRPr sz="900"/>
          </a:pPr>
          <a:endParaRPr lang="es-ES"/>
        </a:p>
      </c:txPr>
    </c:legend>
    <c:plotVisOnly val="1"/>
    <c:dispBlanksAs val="gap"/>
    <c:showDLblsOverMax val="0"/>
  </c:chart>
  <c:txPr>
    <a:bodyPr/>
    <a:lstStyle/>
    <a:p>
      <a:pPr>
        <a:defRPr sz="1050"/>
      </a:pPr>
      <a:endParaRPr lang="es-E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Discp.!$C$43</c:f>
              <c:strCache>
                <c:ptCount val="1"/>
                <c:pt idx="0">
                  <c:v>INGRESOS EFECTIVOS</c:v>
                </c:pt>
              </c:strCache>
            </c:strRef>
          </c:tx>
          <c:invertIfNegative val="0"/>
          <c:dPt>
            <c:idx val="10"/>
            <c:invertIfNegative val="0"/>
            <c:bubble3D val="0"/>
            <c:spPr>
              <a:solidFill>
                <a:srgbClr val="FFC000"/>
              </a:solidFill>
            </c:spPr>
          </c:dPt>
          <c:dLbls>
            <c:dLbl>
              <c:idx val="5"/>
              <c:layout>
                <c:manualLayout>
                  <c:x val="-7.432029119509403E-3"/>
                  <c:y val="3.00434281302058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3463463168057202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5.0195194752087032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3463463168057202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5.01951947520858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Discp.!$B$44:$B$64</c:f>
              <c:strCache>
                <c:ptCount val="21"/>
                <c:pt idx="0">
                  <c:v>Barranquilla</c:v>
                </c:pt>
                <c:pt idx="1">
                  <c:v>Cartagena</c:v>
                </c:pt>
                <c:pt idx="2">
                  <c:v>Tunja</c:v>
                </c:pt>
                <c:pt idx="3">
                  <c:v>Manizales</c:v>
                </c:pt>
                <c:pt idx="4">
                  <c:v>Florencia</c:v>
                </c:pt>
                <c:pt idx="5">
                  <c:v>Popayán</c:v>
                </c:pt>
                <c:pt idx="6">
                  <c:v>Valledupar</c:v>
                </c:pt>
                <c:pt idx="7">
                  <c:v>Quibdó</c:v>
                </c:pt>
                <c:pt idx="8">
                  <c:v>Montería</c:v>
                </c:pt>
                <c:pt idx="9">
                  <c:v>Riohacha</c:v>
                </c:pt>
                <c:pt idx="10">
                  <c:v>Neiva</c:v>
                </c:pt>
                <c:pt idx="11">
                  <c:v>S. Marta</c:v>
                </c:pt>
                <c:pt idx="12">
                  <c:v>Villavicencio</c:v>
                </c:pt>
                <c:pt idx="13">
                  <c:v>Pasto</c:v>
                </c:pt>
                <c:pt idx="14">
                  <c:v>Cúcuta</c:v>
                </c:pt>
                <c:pt idx="15">
                  <c:v>Armenia</c:v>
                </c:pt>
                <c:pt idx="16">
                  <c:v>Pereira</c:v>
                </c:pt>
                <c:pt idx="17">
                  <c:v>Bucaramanga</c:v>
                </c:pt>
                <c:pt idx="18">
                  <c:v>Sincelejo</c:v>
                </c:pt>
                <c:pt idx="19">
                  <c:v>Ibagué</c:v>
                </c:pt>
                <c:pt idx="20">
                  <c:v>Cali </c:v>
                </c:pt>
              </c:strCache>
            </c:strRef>
          </c:cat>
          <c:val>
            <c:numRef>
              <c:f>Discp.!$C$44:$C$64</c:f>
              <c:numCache>
                <c:formatCode>0</c:formatCode>
                <c:ptCount val="21"/>
                <c:pt idx="0">
                  <c:v>498</c:v>
                </c:pt>
                <c:pt idx="1">
                  <c:v>526</c:v>
                </c:pt>
                <c:pt idx="2">
                  <c:v>573</c:v>
                </c:pt>
                <c:pt idx="3">
                  <c:v>275</c:v>
                </c:pt>
                <c:pt idx="4">
                  <c:v>169</c:v>
                </c:pt>
                <c:pt idx="5">
                  <c:v>265</c:v>
                </c:pt>
                <c:pt idx="6">
                  <c:v>398</c:v>
                </c:pt>
                <c:pt idx="7">
                  <c:v>123</c:v>
                </c:pt>
                <c:pt idx="8">
                  <c:v>269</c:v>
                </c:pt>
                <c:pt idx="9">
                  <c:v>129</c:v>
                </c:pt>
                <c:pt idx="10">
                  <c:v>461</c:v>
                </c:pt>
                <c:pt idx="11">
                  <c:v>268</c:v>
                </c:pt>
                <c:pt idx="12">
                  <c:v>511</c:v>
                </c:pt>
                <c:pt idx="13">
                  <c:v>393</c:v>
                </c:pt>
                <c:pt idx="14">
                  <c:v>654</c:v>
                </c:pt>
                <c:pt idx="15">
                  <c:v>237</c:v>
                </c:pt>
                <c:pt idx="16">
                  <c:v>258</c:v>
                </c:pt>
                <c:pt idx="17">
                  <c:v>583</c:v>
                </c:pt>
                <c:pt idx="18">
                  <c:v>206</c:v>
                </c:pt>
                <c:pt idx="19">
                  <c:v>562</c:v>
                </c:pt>
                <c:pt idx="20">
                  <c:v>806</c:v>
                </c:pt>
              </c:numCache>
            </c:numRef>
          </c:val>
        </c:ser>
        <c:ser>
          <c:idx val="1"/>
          <c:order val="1"/>
          <c:tx>
            <c:strRef>
              <c:f>Discp.!$D$43</c:f>
              <c:strCache>
                <c:ptCount val="1"/>
                <c:pt idx="0">
                  <c:v>EGRESOS EFECTIVOS</c:v>
                </c:pt>
              </c:strCache>
            </c:strRef>
          </c:tx>
          <c:invertIfNegative val="0"/>
          <c:dPt>
            <c:idx val="10"/>
            <c:invertIfNegative val="0"/>
            <c:bubble3D val="0"/>
            <c:spPr>
              <a:solidFill>
                <a:srgbClr val="92D050"/>
              </a:solidFill>
            </c:spPr>
          </c:dPt>
          <c:dLbls>
            <c:dLbl>
              <c:idx val="0"/>
              <c:layout>
                <c:manualLayout>
                  <c:x val="5.4495905011778126E-3"/>
                  <c:y val="0"/>
                </c:manualLayout>
              </c:layout>
              <c:spPr>
                <a:noFill/>
                <a:ln>
                  <a:noFill/>
                </a:ln>
                <a:effectLst/>
              </c:spPr>
              <c:txPr>
                <a:bodyPr wrap="square" lIns="38100" tIns="19050" rIns="38100" bIns="19050" anchor="ctr">
                  <a:noAutofit/>
                </a:bodyPr>
                <a:lstStyle/>
                <a:p>
                  <a:pPr>
                    <a:defRPr sz="900">
                      <a:solidFill>
                        <a:srgbClr val="FF0000"/>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8528604843327131E-2"/>
                      <c:h val="3.8838111743209135E-2"/>
                    </c:manualLayout>
                  </c15:layout>
                </c:ext>
              </c:extLst>
            </c:dLbl>
            <c:dLbl>
              <c:idx val="1"/>
              <c:layout>
                <c:manualLayout>
                  <c:x val="3.346346316805704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01951947520858E-3"/>
                  <c:y val="2.604166132675907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6926926336114403E-3"/>
                  <c:y val="1.041666453070363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731731584028601E-3"/>
                  <c:y val="7.812498398027723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0195194752085184E-3"/>
                  <c:y val="-9.5484988480714973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346346316805658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6.6926926336114403E-3"/>
                  <c:y val="-9.5484988480714973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6.6926926336114403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7.266120668237017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5.01951947520858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6.6926926336114403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5.1628590339756917E-3"/>
                  <c:y val="5.468133721265135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5.4495905011778126E-3"/>
                  <c:y val="2.666666666666666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1.6731731584028601E-3"/>
                  <c:y val="5.208332265351720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3463463168057202E-3"/>
                  <c:y val="5.208332265351720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7.2661206682370829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1.6731731584027373E-3"/>
                  <c:y val="7.812498398027628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6.6926926336114403E-3"/>
                  <c:y val="5.208332265351720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5.4495905011778126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Discp.!$B$44:$B$64</c:f>
              <c:strCache>
                <c:ptCount val="21"/>
                <c:pt idx="0">
                  <c:v>Barranquilla</c:v>
                </c:pt>
                <c:pt idx="1">
                  <c:v>Cartagena</c:v>
                </c:pt>
                <c:pt idx="2">
                  <c:v>Tunja</c:v>
                </c:pt>
                <c:pt idx="3">
                  <c:v>Manizales</c:v>
                </c:pt>
                <c:pt idx="4">
                  <c:v>Florencia</c:v>
                </c:pt>
                <c:pt idx="5">
                  <c:v>Popayán</c:v>
                </c:pt>
                <c:pt idx="6">
                  <c:v>Valledupar</c:v>
                </c:pt>
                <c:pt idx="7">
                  <c:v>Quibdó</c:v>
                </c:pt>
                <c:pt idx="8">
                  <c:v>Montería</c:v>
                </c:pt>
                <c:pt idx="9">
                  <c:v>Riohacha</c:v>
                </c:pt>
                <c:pt idx="10">
                  <c:v>Neiva</c:v>
                </c:pt>
                <c:pt idx="11">
                  <c:v>S. Marta</c:v>
                </c:pt>
                <c:pt idx="12">
                  <c:v>Villavicencio</c:v>
                </c:pt>
                <c:pt idx="13">
                  <c:v>Pasto</c:v>
                </c:pt>
                <c:pt idx="14">
                  <c:v>Cúcuta</c:v>
                </c:pt>
                <c:pt idx="15">
                  <c:v>Armenia</c:v>
                </c:pt>
                <c:pt idx="16">
                  <c:v>Pereira</c:v>
                </c:pt>
                <c:pt idx="17">
                  <c:v>Bucaramanga</c:v>
                </c:pt>
                <c:pt idx="18">
                  <c:v>Sincelejo</c:v>
                </c:pt>
                <c:pt idx="19">
                  <c:v>Ibagué</c:v>
                </c:pt>
                <c:pt idx="20">
                  <c:v>Cali </c:v>
                </c:pt>
              </c:strCache>
            </c:strRef>
          </c:cat>
          <c:val>
            <c:numRef>
              <c:f>Discp.!$D$44:$D$64</c:f>
              <c:numCache>
                <c:formatCode>0</c:formatCode>
                <c:ptCount val="21"/>
                <c:pt idx="0">
                  <c:v>441</c:v>
                </c:pt>
                <c:pt idx="1">
                  <c:v>276</c:v>
                </c:pt>
                <c:pt idx="2">
                  <c:v>246</c:v>
                </c:pt>
                <c:pt idx="3">
                  <c:v>245</c:v>
                </c:pt>
                <c:pt idx="4">
                  <c:v>148</c:v>
                </c:pt>
                <c:pt idx="5">
                  <c:v>361</c:v>
                </c:pt>
                <c:pt idx="6">
                  <c:v>324</c:v>
                </c:pt>
                <c:pt idx="7">
                  <c:v>109</c:v>
                </c:pt>
                <c:pt idx="8">
                  <c:v>188</c:v>
                </c:pt>
                <c:pt idx="9">
                  <c:v>69</c:v>
                </c:pt>
                <c:pt idx="10">
                  <c:v>399</c:v>
                </c:pt>
                <c:pt idx="11">
                  <c:v>163</c:v>
                </c:pt>
                <c:pt idx="12">
                  <c:v>244</c:v>
                </c:pt>
                <c:pt idx="13">
                  <c:v>372</c:v>
                </c:pt>
                <c:pt idx="14">
                  <c:v>538</c:v>
                </c:pt>
                <c:pt idx="15">
                  <c:v>234</c:v>
                </c:pt>
                <c:pt idx="16">
                  <c:v>250</c:v>
                </c:pt>
                <c:pt idx="17">
                  <c:v>506</c:v>
                </c:pt>
                <c:pt idx="18">
                  <c:v>194</c:v>
                </c:pt>
                <c:pt idx="19">
                  <c:v>261</c:v>
                </c:pt>
                <c:pt idx="20">
                  <c:v>843</c:v>
                </c:pt>
              </c:numCache>
            </c:numRef>
          </c:val>
        </c:ser>
        <c:dLbls>
          <c:showLegendKey val="0"/>
          <c:showVal val="1"/>
          <c:showCatName val="0"/>
          <c:showSerName val="0"/>
          <c:showPercent val="0"/>
          <c:showBubbleSize val="0"/>
        </c:dLbls>
        <c:gapWidth val="75"/>
        <c:axId val="135546880"/>
        <c:axId val="111442688"/>
      </c:barChart>
      <c:catAx>
        <c:axId val="135546880"/>
        <c:scaling>
          <c:orientation val="minMax"/>
        </c:scaling>
        <c:delete val="0"/>
        <c:axPos val="b"/>
        <c:numFmt formatCode="General" sourceLinked="0"/>
        <c:majorTickMark val="none"/>
        <c:minorTickMark val="none"/>
        <c:tickLblPos val="nextTo"/>
        <c:crossAx val="111442688"/>
        <c:crosses val="autoZero"/>
        <c:auto val="1"/>
        <c:lblAlgn val="ctr"/>
        <c:lblOffset val="100"/>
        <c:noMultiLvlLbl val="0"/>
      </c:catAx>
      <c:valAx>
        <c:axId val="111442688"/>
        <c:scaling>
          <c:orientation val="minMax"/>
        </c:scaling>
        <c:delete val="0"/>
        <c:axPos val="l"/>
        <c:numFmt formatCode="0" sourceLinked="1"/>
        <c:majorTickMark val="none"/>
        <c:minorTickMark val="none"/>
        <c:tickLblPos val="nextTo"/>
        <c:crossAx val="135546880"/>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'T-Admv.'!$C$50</c:f>
              <c:strCache>
                <c:ptCount val="1"/>
                <c:pt idx="0">
                  <c:v>INGRESOS EFECTIVOS</c:v>
                </c:pt>
              </c:strCache>
            </c:strRef>
          </c:tx>
          <c:invertIfNegative val="0"/>
          <c:dPt>
            <c:idx val="11"/>
            <c:invertIfNegative val="0"/>
            <c:bubble3D val="0"/>
            <c:spPr>
              <a:solidFill>
                <a:srgbClr val="00B050"/>
              </a:solidFill>
            </c:spPr>
          </c:dPt>
          <c:dLbls>
            <c:dLbl>
              <c:idx val="0"/>
              <c:layout>
                <c:manualLayout>
                  <c:x val="1.8239854081167268E-3"/>
                  <c:y val="6.28272147706287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3439346187959487E-17"/>
                  <c:y val="6.28272147706287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3439346187959487E-17"/>
                  <c:y val="9.424082215594251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5.4718844139010668E-3"/>
                  <c:y val="1.0994762584860027E-2"/>
                </c:manualLayout>
              </c:layout>
              <c:spPr>
                <a:noFill/>
                <a:ln>
                  <a:noFill/>
                </a:ln>
                <a:effectLst/>
              </c:spPr>
              <c:txPr>
                <a:bodyPr wrap="square" lIns="38100" tIns="19050" rIns="38100" bIns="19050" anchor="ctr">
                  <a:noAutofit/>
                </a:bodyPr>
                <a:lstStyle/>
                <a:p>
                  <a:pPr>
                    <a:defRPr sz="900">
                      <a:solidFill>
                        <a:schemeClr val="accent1">
                          <a:lumMod val="75000"/>
                        </a:schemeClr>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589603283173734E-2"/>
                      <c:h val="4.0790692865450326E-2"/>
                    </c:manualLayout>
                  </c15:layout>
                </c:ext>
              </c:extLst>
            </c:dLbl>
            <c:dLbl>
              <c:idx val="15"/>
              <c:layout>
                <c:manualLayout>
                  <c:x val="-9.1199270405836752E-3"/>
                  <c:y val="3.141360738531436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7.2959416324669402E-3"/>
                  <c:y val="6.28272147706287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7.1810449004696751E-8"/>
                  <c:y val="6.2827214770628144E-3"/>
                </c:manualLayout>
              </c:layout>
              <c:spPr>
                <a:noFill/>
                <a:ln>
                  <a:noFill/>
                </a:ln>
                <a:effectLst/>
              </c:spPr>
              <c:txPr>
                <a:bodyPr wrap="square" lIns="38100" tIns="19050" rIns="38100" bIns="19050" anchor="ctr">
                  <a:noAutofit/>
                </a:bodyPr>
                <a:lstStyle/>
                <a:p>
                  <a:pPr>
                    <a:defRPr sz="900">
                      <a:solidFill>
                        <a:schemeClr val="accent1">
                          <a:lumMod val="75000"/>
                        </a:schemeClr>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589603283173734E-2"/>
                      <c:h val="4.0790692865450326E-2"/>
                    </c:manualLayout>
                  </c15:layout>
                </c:ext>
              </c:extLst>
            </c:dLbl>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'T-Admv.'!$B$51:$B$72</c:f>
              <c:strCache>
                <c:ptCount val="22"/>
                <c:pt idx="0">
                  <c:v>Yopal</c:v>
                </c:pt>
                <c:pt idx="1">
                  <c:v>Barranquilla</c:v>
                </c:pt>
                <c:pt idx="2">
                  <c:v>Cartagena</c:v>
                </c:pt>
                <c:pt idx="3">
                  <c:v>Tunja</c:v>
                </c:pt>
                <c:pt idx="4">
                  <c:v>Manizales</c:v>
                </c:pt>
                <c:pt idx="5">
                  <c:v>Florencia</c:v>
                </c:pt>
                <c:pt idx="6">
                  <c:v>Popayán</c:v>
                </c:pt>
                <c:pt idx="7">
                  <c:v>Valledupar</c:v>
                </c:pt>
                <c:pt idx="8">
                  <c:v>Quibdó</c:v>
                </c:pt>
                <c:pt idx="9">
                  <c:v>Montería</c:v>
                </c:pt>
                <c:pt idx="10">
                  <c:v>Riohacha</c:v>
                </c:pt>
                <c:pt idx="11">
                  <c:v>Neiva</c:v>
                </c:pt>
                <c:pt idx="12">
                  <c:v>S. Marta</c:v>
                </c:pt>
                <c:pt idx="13">
                  <c:v>Villavicencio</c:v>
                </c:pt>
                <c:pt idx="14">
                  <c:v>Pasto</c:v>
                </c:pt>
                <c:pt idx="15">
                  <c:v>Cúcuta</c:v>
                </c:pt>
                <c:pt idx="16">
                  <c:v>Armenia</c:v>
                </c:pt>
                <c:pt idx="17">
                  <c:v>Pereira</c:v>
                </c:pt>
                <c:pt idx="18">
                  <c:v>Bucaramanga</c:v>
                </c:pt>
                <c:pt idx="19">
                  <c:v>Sincelejo</c:v>
                </c:pt>
                <c:pt idx="20">
                  <c:v>Ibagué</c:v>
                </c:pt>
                <c:pt idx="21">
                  <c:v>Cali</c:v>
                </c:pt>
              </c:strCache>
            </c:strRef>
          </c:cat>
          <c:val>
            <c:numRef>
              <c:f>'T-Admv.'!$C$51:$C$72</c:f>
              <c:numCache>
                <c:formatCode>0</c:formatCode>
                <c:ptCount val="22"/>
                <c:pt idx="0">
                  <c:v>191</c:v>
                </c:pt>
                <c:pt idx="1">
                  <c:v>464</c:v>
                </c:pt>
                <c:pt idx="2">
                  <c:v>564</c:v>
                </c:pt>
                <c:pt idx="3">
                  <c:v>406</c:v>
                </c:pt>
                <c:pt idx="4">
                  <c:v>406</c:v>
                </c:pt>
                <c:pt idx="5">
                  <c:v>281</c:v>
                </c:pt>
                <c:pt idx="6">
                  <c:v>341</c:v>
                </c:pt>
                <c:pt idx="7">
                  <c:v>700</c:v>
                </c:pt>
                <c:pt idx="8">
                  <c:v>231</c:v>
                </c:pt>
                <c:pt idx="9">
                  <c:v>449</c:v>
                </c:pt>
                <c:pt idx="10">
                  <c:v>206</c:v>
                </c:pt>
                <c:pt idx="11">
                  <c:v>425</c:v>
                </c:pt>
                <c:pt idx="12">
                  <c:v>358</c:v>
                </c:pt>
                <c:pt idx="13">
                  <c:v>462</c:v>
                </c:pt>
                <c:pt idx="14">
                  <c:v>456</c:v>
                </c:pt>
                <c:pt idx="15">
                  <c:v>558</c:v>
                </c:pt>
                <c:pt idx="16">
                  <c:v>388</c:v>
                </c:pt>
                <c:pt idx="17">
                  <c:v>586</c:v>
                </c:pt>
                <c:pt idx="18">
                  <c:v>739</c:v>
                </c:pt>
                <c:pt idx="19">
                  <c:v>479</c:v>
                </c:pt>
                <c:pt idx="20">
                  <c:v>445</c:v>
                </c:pt>
                <c:pt idx="21">
                  <c:v>426</c:v>
                </c:pt>
              </c:numCache>
            </c:numRef>
          </c:val>
        </c:ser>
        <c:ser>
          <c:idx val="1"/>
          <c:order val="1"/>
          <c:tx>
            <c:strRef>
              <c:f>'T-Admv.'!$D$50</c:f>
              <c:strCache>
                <c:ptCount val="1"/>
                <c:pt idx="0">
                  <c:v>EGRESOS EFECTIVOS</c:v>
                </c:pt>
              </c:strCache>
            </c:strRef>
          </c:tx>
          <c:invertIfNegative val="0"/>
          <c:dPt>
            <c:idx val="11"/>
            <c:invertIfNegative val="0"/>
            <c:bubble3D val="0"/>
            <c:spPr>
              <a:solidFill>
                <a:srgbClr val="FFC000"/>
              </a:solidFill>
            </c:spPr>
          </c:dPt>
          <c:dLbls>
            <c:dLbl>
              <c:idx val="0"/>
              <c:layout>
                <c:manualLayout>
                  <c:x val="3.6480426266826088E-3"/>
                  <c:y val="3.1413607385313209E-3"/>
                </c:manualLayout>
              </c:layout>
              <c:spPr>
                <a:noFill/>
                <a:ln>
                  <a:noFill/>
                </a:ln>
                <a:effectLst/>
              </c:spPr>
              <c:txPr>
                <a:bodyPr wrap="square" lIns="38100" tIns="19050" rIns="38100" bIns="19050" anchor="ctr">
                  <a:noAutofit/>
                </a:bodyPr>
                <a:lstStyle/>
                <a:p>
                  <a:pPr>
                    <a:defRPr sz="900">
                      <a:solidFill>
                        <a:srgbClr val="FF0000"/>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589603283173734E-2"/>
                      <c:h val="3.7649332126918886E-2"/>
                    </c:manualLayout>
                  </c15:layout>
                </c:ext>
              </c:extLst>
            </c:dLbl>
            <c:dLbl>
              <c:idx val="1"/>
              <c:layout>
                <c:manualLayout>
                  <c:x val="5.4719562243502051E-3"/>
                  <c:y val="9.424082215594308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4719562243501722E-3"/>
                  <c:y val="-6.282721477062814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4719562243502051E-3"/>
                  <c:y val="6.28272147706287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4719562243502051E-3"/>
                  <c:y val="-5.7590948244194447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4720280347993104E-3"/>
                  <c:y val="1.2367561956963095E-7"/>
                </c:manualLayout>
              </c:layout>
              <c:showLegendKey val="0"/>
              <c:showVal val="1"/>
              <c:showCatName val="0"/>
              <c:showSerName val="0"/>
              <c:showPercent val="0"/>
              <c:showBubbleSize val="0"/>
              <c:extLst>
                <c:ext xmlns:c15="http://schemas.microsoft.com/office/drawing/2012/chart" uri="{CE6537A1-D6FC-4f65-9D91-7224C49458BB}">
                  <c15:layout>
                    <c:manualLayout>
                      <c:w val="3.589603283173734E-2"/>
                      <c:h val="4.3932053603981752E-2"/>
                    </c:manualLayout>
                  </c15:layout>
                </c:ext>
              </c:extLst>
            </c:dLbl>
            <c:dLbl>
              <c:idx val="6"/>
              <c:layout>
                <c:manualLayout>
                  <c:x val="5.4719562243502051E-3"/>
                  <c:y val="-1.1518189648838889E-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9.1199270405836752E-3"/>
                  <c:y val="6.28272147706287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7.2959416324669402E-3"/>
                  <c:y val="6.28272147706287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7.2959416324668734E-3"/>
                  <c:y val="-3.141360738531436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5.471956224350205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7.2959416324668066E-3"/>
                  <c:y val="9.424082215594308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5.4719562243502051E-3"/>
                  <c:y val="3.141360738531378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7.2959416324669402E-3"/>
                  <c:y val="1.57068036926571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5.4719562243500715E-3"/>
                  <c:y val="-6.28272147706287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3.647970816233470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7.2959416324669402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1.0943912448700277E-2"/>
                  <c:y val="6.2827214770628725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'T-Admv.'!$B$51:$B$72</c:f>
              <c:strCache>
                <c:ptCount val="22"/>
                <c:pt idx="0">
                  <c:v>Yopal</c:v>
                </c:pt>
                <c:pt idx="1">
                  <c:v>Barranquilla</c:v>
                </c:pt>
                <c:pt idx="2">
                  <c:v>Cartagena</c:v>
                </c:pt>
                <c:pt idx="3">
                  <c:v>Tunja</c:v>
                </c:pt>
                <c:pt idx="4">
                  <c:v>Manizales</c:v>
                </c:pt>
                <c:pt idx="5">
                  <c:v>Florencia</c:v>
                </c:pt>
                <c:pt idx="6">
                  <c:v>Popayán</c:v>
                </c:pt>
                <c:pt idx="7">
                  <c:v>Valledupar</c:v>
                </c:pt>
                <c:pt idx="8">
                  <c:v>Quibdó</c:v>
                </c:pt>
                <c:pt idx="9">
                  <c:v>Montería</c:v>
                </c:pt>
                <c:pt idx="10">
                  <c:v>Riohacha</c:v>
                </c:pt>
                <c:pt idx="11">
                  <c:v>Neiva</c:v>
                </c:pt>
                <c:pt idx="12">
                  <c:v>S. Marta</c:v>
                </c:pt>
                <c:pt idx="13">
                  <c:v>Villavicencio</c:v>
                </c:pt>
                <c:pt idx="14">
                  <c:v>Pasto</c:v>
                </c:pt>
                <c:pt idx="15">
                  <c:v>Cúcuta</c:v>
                </c:pt>
                <c:pt idx="16">
                  <c:v>Armenia</c:v>
                </c:pt>
                <c:pt idx="17">
                  <c:v>Pereira</c:v>
                </c:pt>
                <c:pt idx="18">
                  <c:v>Bucaramanga</c:v>
                </c:pt>
                <c:pt idx="19">
                  <c:v>Sincelejo</c:v>
                </c:pt>
                <c:pt idx="20">
                  <c:v>Ibagué</c:v>
                </c:pt>
                <c:pt idx="21">
                  <c:v>Cali</c:v>
                </c:pt>
              </c:strCache>
            </c:strRef>
          </c:cat>
          <c:val>
            <c:numRef>
              <c:f>'T-Admv.'!$D$51:$D$72</c:f>
              <c:numCache>
                <c:formatCode>0</c:formatCode>
                <c:ptCount val="22"/>
                <c:pt idx="0">
                  <c:v>147</c:v>
                </c:pt>
                <c:pt idx="1">
                  <c:v>388</c:v>
                </c:pt>
                <c:pt idx="2">
                  <c:v>426</c:v>
                </c:pt>
                <c:pt idx="3">
                  <c:v>356</c:v>
                </c:pt>
                <c:pt idx="4">
                  <c:v>240</c:v>
                </c:pt>
                <c:pt idx="5">
                  <c:v>214</c:v>
                </c:pt>
                <c:pt idx="6">
                  <c:v>248</c:v>
                </c:pt>
                <c:pt idx="7">
                  <c:v>539</c:v>
                </c:pt>
                <c:pt idx="8">
                  <c:v>210</c:v>
                </c:pt>
                <c:pt idx="9">
                  <c:v>324</c:v>
                </c:pt>
                <c:pt idx="10">
                  <c:v>178</c:v>
                </c:pt>
                <c:pt idx="11">
                  <c:v>361</c:v>
                </c:pt>
                <c:pt idx="12">
                  <c:v>303</c:v>
                </c:pt>
                <c:pt idx="13">
                  <c:v>325</c:v>
                </c:pt>
                <c:pt idx="14">
                  <c:v>342</c:v>
                </c:pt>
                <c:pt idx="15">
                  <c:v>739</c:v>
                </c:pt>
                <c:pt idx="16">
                  <c:v>354</c:v>
                </c:pt>
                <c:pt idx="17">
                  <c:v>619</c:v>
                </c:pt>
                <c:pt idx="18">
                  <c:v>490</c:v>
                </c:pt>
                <c:pt idx="19">
                  <c:v>290</c:v>
                </c:pt>
                <c:pt idx="20">
                  <c:v>351</c:v>
                </c:pt>
                <c:pt idx="21">
                  <c:v>363</c:v>
                </c:pt>
              </c:numCache>
            </c:numRef>
          </c:val>
        </c:ser>
        <c:dLbls>
          <c:showLegendKey val="0"/>
          <c:showVal val="1"/>
          <c:showCatName val="0"/>
          <c:showSerName val="0"/>
          <c:showPercent val="0"/>
          <c:showBubbleSize val="0"/>
        </c:dLbls>
        <c:gapWidth val="75"/>
        <c:axId val="135740416"/>
        <c:axId val="135629632"/>
      </c:barChart>
      <c:catAx>
        <c:axId val="135740416"/>
        <c:scaling>
          <c:orientation val="minMax"/>
        </c:scaling>
        <c:delete val="0"/>
        <c:axPos val="b"/>
        <c:numFmt formatCode="General" sourceLinked="0"/>
        <c:majorTickMark val="none"/>
        <c:minorTickMark val="none"/>
        <c:tickLblPos val="nextTo"/>
        <c:crossAx val="135629632"/>
        <c:crosses val="autoZero"/>
        <c:auto val="1"/>
        <c:lblAlgn val="ctr"/>
        <c:lblOffset val="100"/>
        <c:noMultiLvlLbl val="0"/>
      </c:catAx>
      <c:valAx>
        <c:axId val="135629632"/>
        <c:scaling>
          <c:orientation val="minMax"/>
        </c:scaling>
        <c:delete val="0"/>
        <c:axPos val="l"/>
        <c:numFmt formatCode="0" sourceLinked="1"/>
        <c:majorTickMark val="none"/>
        <c:minorTickMark val="none"/>
        <c:tickLblPos val="nextTo"/>
        <c:crossAx val="135740416"/>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7073037252796879E-2"/>
          <c:y val="3.0790436058452084E-2"/>
          <c:w val="0.94381188488924639"/>
          <c:h val="0.73398401409439518"/>
        </c:manualLayout>
      </c:layout>
      <c:barChart>
        <c:barDir val="col"/>
        <c:grouping val="clustered"/>
        <c:varyColors val="0"/>
        <c:ser>
          <c:idx val="0"/>
          <c:order val="0"/>
          <c:tx>
            <c:strRef>
              <c:f>'J-Admv.'!$C$54</c:f>
              <c:strCache>
                <c:ptCount val="1"/>
                <c:pt idx="0">
                  <c:v>INGRESOS EFECTIVOS</c:v>
                </c:pt>
              </c:strCache>
            </c:strRef>
          </c:tx>
          <c:invertIfNegative val="0"/>
          <c:dPt>
            <c:idx val="14"/>
            <c:invertIfNegative val="0"/>
            <c:bubble3D val="0"/>
            <c:spPr>
              <a:solidFill>
                <a:srgbClr val="00B050"/>
              </a:solidFill>
            </c:spPr>
          </c:dPt>
          <c:dLbls>
            <c:dLbl>
              <c:idx val="4"/>
              <c:layout>
                <c:manualLayout>
                  <c:x val="3.2256950542433019E-3"/>
                  <c:y val="5.54661023564711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3.0383592859854563E-3"/>
                  <c:y val="-5.0842945815468682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1.2222081031699194E-16"/>
                  <c:y val="8.113588535861422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1.9913688537817937E-4"/>
                  <c:y val="1.029722776985624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0"/>
                  <c:y val="6.50103363875394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1.7065036736186759E-3"/>
                  <c:y val="9.7515504581308816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'J-Admv.'!$B$55:$B$79</c:f>
              <c:strCache>
                <c:ptCount val="25"/>
                <c:pt idx="0">
                  <c:v>Arauca</c:v>
                </c:pt>
                <c:pt idx="1">
                  <c:v>Barranquilla</c:v>
                </c:pt>
                <c:pt idx="2">
                  <c:v>Cartagena</c:v>
                </c:pt>
                <c:pt idx="3">
                  <c:v>Cartago</c:v>
                </c:pt>
                <c:pt idx="4">
                  <c:v>Tunja</c:v>
                </c:pt>
                <c:pt idx="5">
                  <c:v>Buga</c:v>
                </c:pt>
                <c:pt idx="6">
                  <c:v>Manizales</c:v>
                </c:pt>
                <c:pt idx="7">
                  <c:v>Florencia</c:v>
                </c:pt>
                <c:pt idx="8">
                  <c:v>Yopal</c:v>
                </c:pt>
                <c:pt idx="9">
                  <c:v>Popayán</c:v>
                </c:pt>
                <c:pt idx="10">
                  <c:v>Valledupar</c:v>
                </c:pt>
                <c:pt idx="11">
                  <c:v>Quibdó</c:v>
                </c:pt>
                <c:pt idx="12">
                  <c:v>Montería</c:v>
                </c:pt>
                <c:pt idx="13">
                  <c:v>Riohacha</c:v>
                </c:pt>
                <c:pt idx="14">
                  <c:v>Neiva</c:v>
                </c:pt>
                <c:pt idx="15">
                  <c:v>S. Marta</c:v>
                </c:pt>
                <c:pt idx="16">
                  <c:v>Villavicencio</c:v>
                </c:pt>
                <c:pt idx="17">
                  <c:v>Pasto</c:v>
                </c:pt>
                <c:pt idx="18">
                  <c:v>Cúcuta</c:v>
                </c:pt>
                <c:pt idx="19">
                  <c:v>Armenia</c:v>
                </c:pt>
                <c:pt idx="20">
                  <c:v>Pereira</c:v>
                </c:pt>
                <c:pt idx="21">
                  <c:v>Bucaramanga</c:v>
                </c:pt>
                <c:pt idx="22">
                  <c:v>Sincelejo</c:v>
                </c:pt>
                <c:pt idx="23">
                  <c:v>Ibagué</c:v>
                </c:pt>
                <c:pt idx="24">
                  <c:v>Cali</c:v>
                </c:pt>
              </c:strCache>
            </c:strRef>
          </c:cat>
          <c:val>
            <c:numRef>
              <c:f>'J-Admv.'!$C$55:$C$79</c:f>
              <c:numCache>
                <c:formatCode>0</c:formatCode>
                <c:ptCount val="25"/>
                <c:pt idx="0">
                  <c:v>468</c:v>
                </c:pt>
                <c:pt idx="1">
                  <c:v>511</c:v>
                </c:pt>
                <c:pt idx="2">
                  <c:v>301</c:v>
                </c:pt>
                <c:pt idx="3">
                  <c:v>506</c:v>
                </c:pt>
                <c:pt idx="4">
                  <c:v>244</c:v>
                </c:pt>
                <c:pt idx="5">
                  <c:v>382</c:v>
                </c:pt>
                <c:pt idx="6">
                  <c:v>604</c:v>
                </c:pt>
                <c:pt idx="7">
                  <c:v>845</c:v>
                </c:pt>
                <c:pt idx="8">
                  <c:v>410</c:v>
                </c:pt>
                <c:pt idx="9">
                  <c:v>424</c:v>
                </c:pt>
                <c:pt idx="10">
                  <c:v>601</c:v>
                </c:pt>
                <c:pt idx="11">
                  <c:v>431</c:v>
                </c:pt>
                <c:pt idx="12">
                  <c:v>647</c:v>
                </c:pt>
                <c:pt idx="13">
                  <c:v>382</c:v>
                </c:pt>
                <c:pt idx="14">
                  <c:v>450</c:v>
                </c:pt>
                <c:pt idx="15">
                  <c:v>468</c:v>
                </c:pt>
                <c:pt idx="16">
                  <c:v>485</c:v>
                </c:pt>
                <c:pt idx="17">
                  <c:v>285</c:v>
                </c:pt>
                <c:pt idx="18">
                  <c:v>555</c:v>
                </c:pt>
                <c:pt idx="19">
                  <c:v>438</c:v>
                </c:pt>
                <c:pt idx="20">
                  <c:v>444</c:v>
                </c:pt>
                <c:pt idx="21">
                  <c:v>509</c:v>
                </c:pt>
                <c:pt idx="22">
                  <c:v>448</c:v>
                </c:pt>
                <c:pt idx="23">
                  <c:v>433</c:v>
                </c:pt>
                <c:pt idx="24">
                  <c:v>310</c:v>
                </c:pt>
              </c:numCache>
            </c:numRef>
          </c:val>
        </c:ser>
        <c:ser>
          <c:idx val="1"/>
          <c:order val="1"/>
          <c:tx>
            <c:strRef>
              <c:f>'J-Admv.'!$D$54</c:f>
              <c:strCache>
                <c:ptCount val="1"/>
                <c:pt idx="0">
                  <c:v>EGRESOS EFECTIVOS</c:v>
                </c:pt>
              </c:strCache>
            </c:strRef>
          </c:tx>
          <c:invertIfNegative val="0"/>
          <c:dPt>
            <c:idx val="14"/>
            <c:invertIfNegative val="0"/>
            <c:bubble3D val="0"/>
            <c:spPr>
              <a:solidFill>
                <a:srgbClr val="FFC000"/>
              </a:solidFill>
            </c:spPr>
          </c:dPt>
          <c:dLbls>
            <c:dLbl>
              <c:idx val="0"/>
              <c:layout>
                <c:manualLayout>
                  <c:x val="4.7448192496839193E-3"/>
                  <c:y val="4.8757752290653966E-3"/>
                </c:manualLayout>
              </c:layout>
              <c:spPr>
                <a:noFill/>
                <a:ln>
                  <a:noFill/>
                </a:ln>
                <a:effectLst/>
              </c:spPr>
              <c:txPr>
                <a:bodyPr wrap="square" lIns="38100" tIns="19050" rIns="38100" bIns="19050" anchor="ctr">
                  <a:noAutofit/>
                </a:bodyPr>
                <a:lstStyle/>
                <a:p>
                  <a:pPr>
                    <a:defRPr sz="900">
                      <a:solidFill>
                        <a:srgbClr val="FF0000"/>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3583992296815537E-2"/>
                      <c:h val="4.8709122511467029E-2"/>
                    </c:manualLayout>
                  </c15:layout>
                </c:ext>
              </c:extLst>
            </c:dLbl>
            <c:dLbl>
              <c:idx val="1"/>
              <c:layout>
                <c:manualLayout>
                  <c:x val="6.076718571971121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5575389289783516E-3"/>
                  <c:y val="8.319850880321019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0383592859855677E-3"/>
                  <c:y val="-1.0168589163093736E-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5575389289783238E-3"/>
                  <c:y val="5.546567253547346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5575389289783516E-3"/>
                  <c:y val="2.773283626773673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7449536200519287E-3"/>
                  <c:y val="6.501161611857007E-3"/>
                </c:manualLayout>
              </c:layout>
              <c:showLegendKey val="0"/>
              <c:showVal val="1"/>
              <c:showCatName val="0"/>
              <c:showSerName val="0"/>
              <c:showPercent val="0"/>
              <c:showBubbleSize val="0"/>
              <c:extLst>
                <c:ext xmlns:c15="http://schemas.microsoft.com/office/drawing/2012/chart" uri="{CE6537A1-D6FC-4f65-9D91-7224C49458BB}">
                  <c15:layout>
                    <c:manualLayout>
                      <c:w val="3.3583992296815537E-2"/>
                      <c:h val="4.5458605692090051E-2"/>
                    </c:manualLayout>
                  </c15:layout>
                </c:ext>
              </c:extLst>
            </c:dLbl>
            <c:dLbl>
              <c:idx val="7"/>
              <c:layout>
                <c:manualLayout>
                  <c:x val="3.0383592859855677E-3"/>
                  <c:y val="5.546567253547346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6.0767185719711354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4.5575389289782961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0383592859855642E-3"/>
                  <c:y val="-1.6252584096884855E-3"/>
                </c:manualLayout>
              </c:layout>
              <c:spPr>
                <a:noFill/>
                <a:ln>
                  <a:noFill/>
                </a:ln>
                <a:effectLst/>
              </c:spPr>
              <c:txPr>
                <a:bodyPr wrap="square" lIns="38100" tIns="19050" rIns="38100" bIns="19050" anchor="ctr">
                  <a:noAutofit/>
                </a:bodyPr>
                <a:lstStyle/>
                <a:p>
                  <a:pPr>
                    <a:defRPr sz="900">
                      <a:solidFill>
                        <a:srgbClr val="FF0000"/>
                      </a:solidFill>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3583992296815537E-2"/>
                      <c:h val="4.2208088872713087E-2"/>
                    </c:manualLayout>
                  </c15:layout>
                </c:ext>
              </c:extLst>
            </c:dLbl>
            <c:dLbl>
              <c:idx val="11"/>
              <c:layout>
                <c:manualLayout>
                  <c:x val="4.7448864348678651E-3"/>
                  <c:y val="-5.959211994198969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6.0767655224984417E-3"/>
                  <c:y val="9.751550458130911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4.557538928978240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4.9999999999998778E-3"/>
                  <c:y val="2.704529511953708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3.0383592859855677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4.557538928978351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4.744886434867802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3.0383592859855677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6.4513901084866038E-3"/>
                  <c:y val="5.546610235647052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6.0767185719710244E-3"/>
                  <c:y val="5.546567253547346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6.0767185719711354E-3"/>
                  <c:y val="5.546567253547295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4.5575389289782406E-3"/>
                  <c:y val="5.546567253547244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4.5575389289783516E-3"/>
                  <c:y val="8.319850880321019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4.5575389289783516E-3"/>
                  <c:y val="2.7732836267736734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'J-Admv.'!$B$55:$B$79</c:f>
              <c:strCache>
                <c:ptCount val="25"/>
                <c:pt idx="0">
                  <c:v>Arauca</c:v>
                </c:pt>
                <c:pt idx="1">
                  <c:v>Barranquilla</c:v>
                </c:pt>
                <c:pt idx="2">
                  <c:v>Cartagena</c:v>
                </c:pt>
                <c:pt idx="3">
                  <c:v>Cartago</c:v>
                </c:pt>
                <c:pt idx="4">
                  <c:v>Tunja</c:v>
                </c:pt>
                <c:pt idx="5">
                  <c:v>Buga</c:v>
                </c:pt>
                <c:pt idx="6">
                  <c:v>Manizales</c:v>
                </c:pt>
                <c:pt idx="7">
                  <c:v>Florencia</c:v>
                </c:pt>
                <c:pt idx="8">
                  <c:v>Yopal</c:v>
                </c:pt>
                <c:pt idx="9">
                  <c:v>Popayán</c:v>
                </c:pt>
                <c:pt idx="10">
                  <c:v>Valledupar</c:v>
                </c:pt>
                <c:pt idx="11">
                  <c:v>Quibdó</c:v>
                </c:pt>
                <c:pt idx="12">
                  <c:v>Montería</c:v>
                </c:pt>
                <c:pt idx="13">
                  <c:v>Riohacha</c:v>
                </c:pt>
                <c:pt idx="14">
                  <c:v>Neiva</c:v>
                </c:pt>
                <c:pt idx="15">
                  <c:v>S. Marta</c:v>
                </c:pt>
                <c:pt idx="16">
                  <c:v>Villavicencio</c:v>
                </c:pt>
                <c:pt idx="17">
                  <c:v>Pasto</c:v>
                </c:pt>
                <c:pt idx="18">
                  <c:v>Cúcuta</c:v>
                </c:pt>
                <c:pt idx="19">
                  <c:v>Armenia</c:v>
                </c:pt>
                <c:pt idx="20">
                  <c:v>Pereira</c:v>
                </c:pt>
                <c:pt idx="21">
                  <c:v>Bucaramanga</c:v>
                </c:pt>
                <c:pt idx="22">
                  <c:v>Sincelejo</c:v>
                </c:pt>
                <c:pt idx="23">
                  <c:v>Ibagué</c:v>
                </c:pt>
                <c:pt idx="24">
                  <c:v>Cali</c:v>
                </c:pt>
              </c:strCache>
            </c:strRef>
          </c:cat>
          <c:val>
            <c:numRef>
              <c:f>'J-Admv.'!$D$55:$D$79</c:f>
              <c:numCache>
                <c:formatCode>0</c:formatCode>
                <c:ptCount val="25"/>
                <c:pt idx="0">
                  <c:v>331</c:v>
                </c:pt>
                <c:pt idx="1">
                  <c:v>383</c:v>
                </c:pt>
                <c:pt idx="2">
                  <c:v>244</c:v>
                </c:pt>
                <c:pt idx="3">
                  <c:v>249</c:v>
                </c:pt>
                <c:pt idx="4">
                  <c:v>170</c:v>
                </c:pt>
                <c:pt idx="5">
                  <c:v>184</c:v>
                </c:pt>
                <c:pt idx="6">
                  <c:v>394</c:v>
                </c:pt>
                <c:pt idx="7">
                  <c:v>709</c:v>
                </c:pt>
                <c:pt idx="8">
                  <c:v>205</c:v>
                </c:pt>
                <c:pt idx="9">
                  <c:v>251</c:v>
                </c:pt>
                <c:pt idx="10">
                  <c:v>288</c:v>
                </c:pt>
                <c:pt idx="11">
                  <c:v>316</c:v>
                </c:pt>
                <c:pt idx="12">
                  <c:v>371</c:v>
                </c:pt>
                <c:pt idx="13">
                  <c:v>220</c:v>
                </c:pt>
                <c:pt idx="14">
                  <c:v>402</c:v>
                </c:pt>
                <c:pt idx="15">
                  <c:v>204</c:v>
                </c:pt>
                <c:pt idx="16">
                  <c:v>300</c:v>
                </c:pt>
                <c:pt idx="17">
                  <c:v>208</c:v>
                </c:pt>
                <c:pt idx="18">
                  <c:v>404</c:v>
                </c:pt>
                <c:pt idx="19">
                  <c:v>359</c:v>
                </c:pt>
                <c:pt idx="20">
                  <c:v>293</c:v>
                </c:pt>
                <c:pt idx="21">
                  <c:v>388</c:v>
                </c:pt>
                <c:pt idx="22">
                  <c:v>265</c:v>
                </c:pt>
                <c:pt idx="23">
                  <c:v>274</c:v>
                </c:pt>
                <c:pt idx="24">
                  <c:v>226</c:v>
                </c:pt>
              </c:numCache>
            </c:numRef>
          </c:val>
        </c:ser>
        <c:dLbls>
          <c:showLegendKey val="0"/>
          <c:showVal val="1"/>
          <c:showCatName val="0"/>
          <c:showSerName val="0"/>
          <c:showPercent val="0"/>
          <c:showBubbleSize val="0"/>
        </c:dLbls>
        <c:gapWidth val="75"/>
        <c:axId val="136695808"/>
        <c:axId val="135629056"/>
      </c:barChart>
      <c:catAx>
        <c:axId val="136695808"/>
        <c:scaling>
          <c:orientation val="minMax"/>
        </c:scaling>
        <c:delete val="0"/>
        <c:axPos val="b"/>
        <c:numFmt formatCode="General" sourceLinked="0"/>
        <c:majorTickMark val="none"/>
        <c:minorTickMark val="none"/>
        <c:tickLblPos val="nextTo"/>
        <c:crossAx val="135629056"/>
        <c:crosses val="autoZero"/>
        <c:auto val="1"/>
        <c:lblAlgn val="ctr"/>
        <c:lblOffset val="100"/>
        <c:noMultiLvlLbl val="0"/>
      </c:catAx>
      <c:valAx>
        <c:axId val="135629056"/>
        <c:scaling>
          <c:orientation val="minMax"/>
        </c:scaling>
        <c:delete val="0"/>
        <c:axPos val="l"/>
        <c:numFmt formatCode="0" sourceLinked="1"/>
        <c:majorTickMark val="none"/>
        <c:minorTickMark val="none"/>
        <c:tickLblPos val="nextTo"/>
        <c:crossAx val="136695808"/>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'T-SCFL'!$C$46</c:f>
              <c:strCache>
                <c:ptCount val="1"/>
                <c:pt idx="0">
                  <c:v>INGRESOS EFECTIVOS</c:v>
                </c:pt>
              </c:strCache>
            </c:strRef>
          </c:tx>
          <c:invertIfNegative val="0"/>
          <c:dPt>
            <c:idx val="3"/>
            <c:invertIfNegative val="0"/>
            <c:bubble3D val="0"/>
            <c:spPr>
              <a:solidFill>
                <a:srgbClr val="00B050"/>
              </a:solidFill>
            </c:spPr>
          </c:dPt>
          <c:dLbls>
            <c:spPr>
              <a:noFill/>
              <a:ln>
                <a:noFill/>
              </a:ln>
              <a:effectLst/>
            </c:spPr>
            <c:txPr>
              <a:bodyPr wrap="square" lIns="38100" tIns="19050" rIns="38100" bIns="19050" anchor="ctr">
                <a:spAutoFit/>
              </a:bodyPr>
              <a:lstStyle/>
              <a:p>
                <a:pPr>
                  <a:defRPr>
                    <a:solidFill>
                      <a:schemeClr val="tx2">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'T-SCFL'!$B$47:$B$53</c:f>
              <c:strCache>
                <c:ptCount val="7"/>
                <c:pt idx="0">
                  <c:v>Valledupar</c:v>
                </c:pt>
                <c:pt idx="1">
                  <c:v>Montería</c:v>
                </c:pt>
                <c:pt idx="2">
                  <c:v>Riohacha</c:v>
                </c:pt>
                <c:pt idx="3">
                  <c:v>Neiva</c:v>
                </c:pt>
                <c:pt idx="4">
                  <c:v>Armenia</c:v>
                </c:pt>
                <c:pt idx="5">
                  <c:v>Sincelejo</c:v>
                </c:pt>
                <c:pt idx="6">
                  <c:v>S. Gil</c:v>
                </c:pt>
              </c:strCache>
            </c:strRef>
          </c:cat>
          <c:val>
            <c:numRef>
              <c:f>'T-SCFL'!$C$47:$C$53</c:f>
              <c:numCache>
                <c:formatCode>0</c:formatCode>
                <c:ptCount val="7"/>
                <c:pt idx="0">
                  <c:v>710</c:v>
                </c:pt>
                <c:pt idx="1">
                  <c:v>510</c:v>
                </c:pt>
                <c:pt idx="2">
                  <c:v>192</c:v>
                </c:pt>
                <c:pt idx="3">
                  <c:v>454</c:v>
                </c:pt>
                <c:pt idx="4">
                  <c:v>187</c:v>
                </c:pt>
                <c:pt idx="5">
                  <c:v>430</c:v>
                </c:pt>
                <c:pt idx="6">
                  <c:v>149</c:v>
                </c:pt>
              </c:numCache>
            </c:numRef>
          </c:val>
        </c:ser>
        <c:ser>
          <c:idx val="1"/>
          <c:order val="1"/>
          <c:tx>
            <c:strRef>
              <c:f>'T-SCFL'!$D$46</c:f>
              <c:strCache>
                <c:ptCount val="1"/>
                <c:pt idx="0">
                  <c:v>EGRESOS EFECTIVOS</c:v>
                </c:pt>
              </c:strCache>
            </c:strRef>
          </c:tx>
          <c:invertIfNegative val="0"/>
          <c:dPt>
            <c:idx val="3"/>
            <c:invertIfNegative val="0"/>
            <c:bubble3D val="0"/>
            <c:spPr>
              <a:solidFill>
                <a:srgbClr val="FFC000"/>
              </a:solidFill>
            </c:spPr>
          </c:dPt>
          <c:dLbls>
            <c:spPr>
              <a:noFill/>
              <a:ln>
                <a:noFill/>
              </a:ln>
              <a:effectLst/>
            </c:spPr>
            <c:txPr>
              <a:bodyPr wrap="square" lIns="38100" tIns="19050" rIns="38100" bIns="19050" anchor="ctr">
                <a:spAutoFit/>
              </a:bodyPr>
              <a:lstStyle/>
              <a:p>
                <a:pPr>
                  <a:defRPr>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'T-SCFL'!$B$47:$B$53</c:f>
              <c:strCache>
                <c:ptCount val="7"/>
                <c:pt idx="0">
                  <c:v>Valledupar</c:v>
                </c:pt>
                <c:pt idx="1">
                  <c:v>Montería</c:v>
                </c:pt>
                <c:pt idx="2">
                  <c:v>Riohacha</c:v>
                </c:pt>
                <c:pt idx="3">
                  <c:v>Neiva</c:v>
                </c:pt>
                <c:pt idx="4">
                  <c:v>Armenia</c:v>
                </c:pt>
                <c:pt idx="5">
                  <c:v>Sincelejo</c:v>
                </c:pt>
                <c:pt idx="6">
                  <c:v>S. Gil</c:v>
                </c:pt>
              </c:strCache>
            </c:strRef>
          </c:cat>
          <c:val>
            <c:numRef>
              <c:f>'T-SCFL'!$D$47:$D$53</c:f>
              <c:numCache>
                <c:formatCode>0</c:formatCode>
                <c:ptCount val="7"/>
                <c:pt idx="0">
                  <c:v>579</c:v>
                </c:pt>
                <c:pt idx="1">
                  <c:v>586</c:v>
                </c:pt>
                <c:pt idx="2">
                  <c:v>160</c:v>
                </c:pt>
                <c:pt idx="3">
                  <c:v>354</c:v>
                </c:pt>
                <c:pt idx="4">
                  <c:v>175</c:v>
                </c:pt>
                <c:pt idx="5">
                  <c:v>386</c:v>
                </c:pt>
                <c:pt idx="6">
                  <c:v>122</c:v>
                </c:pt>
              </c:numCache>
            </c:numRef>
          </c:val>
        </c:ser>
        <c:dLbls>
          <c:showLegendKey val="0"/>
          <c:showVal val="1"/>
          <c:showCatName val="0"/>
          <c:showSerName val="0"/>
          <c:showPercent val="0"/>
          <c:showBubbleSize val="0"/>
        </c:dLbls>
        <c:gapWidth val="75"/>
        <c:axId val="137054208"/>
        <c:axId val="135634240"/>
      </c:barChart>
      <c:catAx>
        <c:axId val="137054208"/>
        <c:scaling>
          <c:orientation val="minMax"/>
        </c:scaling>
        <c:delete val="0"/>
        <c:axPos val="b"/>
        <c:numFmt formatCode="General" sourceLinked="0"/>
        <c:majorTickMark val="none"/>
        <c:minorTickMark val="none"/>
        <c:tickLblPos val="nextTo"/>
        <c:crossAx val="135634240"/>
        <c:crosses val="autoZero"/>
        <c:auto val="1"/>
        <c:lblAlgn val="ctr"/>
        <c:lblOffset val="100"/>
        <c:noMultiLvlLbl val="0"/>
      </c:catAx>
      <c:valAx>
        <c:axId val="135634240"/>
        <c:scaling>
          <c:orientation val="minMax"/>
        </c:scaling>
        <c:delete val="0"/>
        <c:axPos val="l"/>
        <c:numFmt formatCode="0" sourceLinked="1"/>
        <c:majorTickMark val="none"/>
        <c:minorTickMark val="none"/>
        <c:tickLblPos val="nextTo"/>
        <c:crossAx val="137054208"/>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'T-SP'!$C$44</c:f>
              <c:strCache>
                <c:ptCount val="1"/>
                <c:pt idx="0">
                  <c:v>INGRESOS EFECTIVOS</c:v>
                </c:pt>
              </c:strCache>
            </c:strRef>
          </c:tx>
          <c:invertIfNegative val="0"/>
          <c:dPt>
            <c:idx val="9"/>
            <c:invertIfNegative val="0"/>
            <c:bubble3D val="0"/>
            <c:spPr>
              <a:solidFill>
                <a:srgbClr val="FFC000"/>
              </a:solidFill>
            </c:spPr>
          </c:dPt>
          <c:dLbls>
            <c:dLbl>
              <c:idx val="1"/>
              <c:layout>
                <c:manualLayout>
                  <c:x val="-1.2750453544676301E-2"/>
                  <c:y val="1.482579688658259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2.965159377316476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7.2859734541008006E-3"/>
                  <c:y val="-1.0872125454439609E-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3.6429867270503669E-3"/>
                  <c:y val="5.930318754633061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4644800905755504E-3"/>
                  <c:y val="-1.0185067526415994E-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3.6429867270503669E-3"/>
                  <c:y val="5.930318754633061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9.1074668176259164E-3"/>
                  <c:y val="-5.4360627272198043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3.6429867270505005E-3"/>
                  <c:y val="-3.15264150172481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5.464480090575684E-3"/>
                  <c:y val="2.9651593773165306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'T-SP'!$B$45:$B$65</c:f>
              <c:strCache>
                <c:ptCount val="21"/>
                <c:pt idx="0">
                  <c:v>Barranquilla*</c:v>
                </c:pt>
                <c:pt idx="1">
                  <c:v>Cartagena</c:v>
                </c:pt>
                <c:pt idx="2">
                  <c:v>Tunja</c:v>
                </c:pt>
                <c:pt idx="3">
                  <c:v>Buga</c:v>
                </c:pt>
                <c:pt idx="4">
                  <c:v>Manizales</c:v>
                </c:pt>
                <c:pt idx="5">
                  <c:v>Popayán</c:v>
                </c:pt>
                <c:pt idx="6">
                  <c:v>Valledupar</c:v>
                </c:pt>
                <c:pt idx="7">
                  <c:v>Montería</c:v>
                </c:pt>
                <c:pt idx="8">
                  <c:v>Riohacha</c:v>
                </c:pt>
                <c:pt idx="9">
                  <c:v>Neiva</c:v>
                </c:pt>
                <c:pt idx="10">
                  <c:v>S. Marta</c:v>
                </c:pt>
                <c:pt idx="11">
                  <c:v>Villavicencio</c:v>
                </c:pt>
                <c:pt idx="12">
                  <c:v>Pasto</c:v>
                </c:pt>
                <c:pt idx="13">
                  <c:v>Cúcuta</c:v>
                </c:pt>
                <c:pt idx="14">
                  <c:v>Armenia</c:v>
                </c:pt>
                <c:pt idx="15">
                  <c:v>Pereira</c:v>
                </c:pt>
                <c:pt idx="16">
                  <c:v>Bucaramanga</c:v>
                </c:pt>
                <c:pt idx="17">
                  <c:v>Sincelejo</c:v>
                </c:pt>
                <c:pt idx="18">
                  <c:v>S. Gil</c:v>
                </c:pt>
                <c:pt idx="19">
                  <c:v>Ibagué</c:v>
                </c:pt>
                <c:pt idx="20">
                  <c:v>Cali</c:v>
                </c:pt>
              </c:strCache>
            </c:strRef>
          </c:cat>
          <c:val>
            <c:numRef>
              <c:f>'T-SP'!$C$45:$C$65</c:f>
              <c:numCache>
                <c:formatCode>0</c:formatCode>
                <c:ptCount val="21"/>
                <c:pt idx="0">
                  <c:v>262</c:v>
                </c:pt>
                <c:pt idx="1">
                  <c:v>287</c:v>
                </c:pt>
                <c:pt idx="2">
                  <c:v>254</c:v>
                </c:pt>
                <c:pt idx="3">
                  <c:v>336</c:v>
                </c:pt>
                <c:pt idx="4">
                  <c:v>349</c:v>
                </c:pt>
                <c:pt idx="5">
                  <c:v>305</c:v>
                </c:pt>
                <c:pt idx="6">
                  <c:v>389</c:v>
                </c:pt>
                <c:pt idx="7">
                  <c:v>177</c:v>
                </c:pt>
                <c:pt idx="8">
                  <c:v>115</c:v>
                </c:pt>
                <c:pt idx="9">
                  <c:v>272</c:v>
                </c:pt>
                <c:pt idx="10">
                  <c:v>229</c:v>
                </c:pt>
                <c:pt idx="11">
                  <c:v>620</c:v>
                </c:pt>
                <c:pt idx="12">
                  <c:v>188</c:v>
                </c:pt>
                <c:pt idx="13">
                  <c:v>580</c:v>
                </c:pt>
                <c:pt idx="14">
                  <c:v>151</c:v>
                </c:pt>
                <c:pt idx="15">
                  <c:v>339</c:v>
                </c:pt>
                <c:pt idx="16">
                  <c:v>411</c:v>
                </c:pt>
                <c:pt idx="17">
                  <c:v>171</c:v>
                </c:pt>
                <c:pt idx="18">
                  <c:v>109</c:v>
                </c:pt>
                <c:pt idx="19">
                  <c:v>336</c:v>
                </c:pt>
                <c:pt idx="20">
                  <c:v>276</c:v>
                </c:pt>
              </c:numCache>
            </c:numRef>
          </c:val>
        </c:ser>
        <c:ser>
          <c:idx val="1"/>
          <c:order val="1"/>
          <c:tx>
            <c:strRef>
              <c:f>'T-SP'!$D$44</c:f>
              <c:strCache>
                <c:ptCount val="1"/>
                <c:pt idx="0">
                  <c:v>EGRESOS EFECTIVOS</c:v>
                </c:pt>
              </c:strCache>
            </c:strRef>
          </c:tx>
          <c:invertIfNegative val="0"/>
          <c:dPt>
            <c:idx val="9"/>
            <c:invertIfNegative val="0"/>
            <c:bubble3D val="0"/>
            <c:spPr>
              <a:solidFill>
                <a:srgbClr val="00B050"/>
              </a:solidFill>
            </c:spPr>
          </c:dPt>
          <c:dLbls>
            <c:dLbl>
              <c:idx val="0"/>
              <c:layout>
                <c:manualLayout>
                  <c:x val="5.4644800905755339E-3"/>
                  <c:y val="8.895478131949591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4644800905755504E-3"/>
                  <c:y val="1.18606375092661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4644800905755504E-3"/>
                  <c:y val="2.965159377316476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6429867270503335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9.1074668176259164E-3"/>
                  <c:y val="5.930318754633007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4644800905755504E-3"/>
                  <c:y val="5.930318754633007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6429867270503001E-3"/>
                  <c:y val="5.930318754633061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4644800905754168E-3"/>
                  <c:y val="5.555555555555453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7.2859734541006671E-3"/>
                  <c:y val="8.333333333333333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7.2859734541006671E-3"/>
                  <c:y val="2.965159377316530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3.6429867270503669E-3"/>
                  <c:y val="5.930318754633061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5.4644800905754168E-3"/>
                  <c:y val="2.965159377316517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7.2859734541007339E-3"/>
                  <c:y val="5.368105858524432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3.6429867270503669E-3"/>
                  <c:y val="5.930318754633061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6429867270503669E-3"/>
                  <c:y val="5.930318754633061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5.4644800905754168E-3"/>
                  <c:y val="5.930318754632952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7.2859734541007339E-3"/>
                  <c:y val="-5.930318754633061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3.6429867270503669E-3"/>
                  <c:y val="-5.4360627272198043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5.4644800905755504E-3"/>
                  <c:y val="8.3333333333333332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'T-SP'!$B$45:$B$65</c:f>
              <c:strCache>
                <c:ptCount val="21"/>
                <c:pt idx="0">
                  <c:v>Barranquilla*</c:v>
                </c:pt>
                <c:pt idx="1">
                  <c:v>Cartagena</c:v>
                </c:pt>
                <c:pt idx="2">
                  <c:v>Tunja</c:v>
                </c:pt>
                <c:pt idx="3">
                  <c:v>Buga</c:v>
                </c:pt>
                <c:pt idx="4">
                  <c:v>Manizales</c:v>
                </c:pt>
                <c:pt idx="5">
                  <c:v>Popayán</c:v>
                </c:pt>
                <c:pt idx="6">
                  <c:v>Valledupar</c:v>
                </c:pt>
                <c:pt idx="7">
                  <c:v>Montería</c:v>
                </c:pt>
                <c:pt idx="8">
                  <c:v>Riohacha</c:v>
                </c:pt>
                <c:pt idx="9">
                  <c:v>Neiva</c:v>
                </c:pt>
                <c:pt idx="10">
                  <c:v>S. Marta</c:v>
                </c:pt>
                <c:pt idx="11">
                  <c:v>Villavicencio</c:v>
                </c:pt>
                <c:pt idx="12">
                  <c:v>Pasto</c:v>
                </c:pt>
                <c:pt idx="13">
                  <c:v>Cúcuta</c:v>
                </c:pt>
                <c:pt idx="14">
                  <c:v>Armenia</c:v>
                </c:pt>
                <c:pt idx="15">
                  <c:v>Pereira</c:v>
                </c:pt>
                <c:pt idx="16">
                  <c:v>Bucaramanga</c:v>
                </c:pt>
                <c:pt idx="17">
                  <c:v>Sincelejo</c:v>
                </c:pt>
                <c:pt idx="18">
                  <c:v>S. Gil</c:v>
                </c:pt>
                <c:pt idx="19">
                  <c:v>Ibagué</c:v>
                </c:pt>
                <c:pt idx="20">
                  <c:v>Cali</c:v>
                </c:pt>
              </c:strCache>
            </c:strRef>
          </c:cat>
          <c:val>
            <c:numRef>
              <c:f>'T-SP'!$D$45:$D$65</c:f>
              <c:numCache>
                <c:formatCode>0</c:formatCode>
                <c:ptCount val="21"/>
                <c:pt idx="0">
                  <c:v>231</c:v>
                </c:pt>
                <c:pt idx="1">
                  <c:v>323</c:v>
                </c:pt>
                <c:pt idx="2">
                  <c:v>206</c:v>
                </c:pt>
                <c:pt idx="3">
                  <c:v>316</c:v>
                </c:pt>
                <c:pt idx="4">
                  <c:v>322</c:v>
                </c:pt>
                <c:pt idx="5">
                  <c:v>276</c:v>
                </c:pt>
                <c:pt idx="6">
                  <c:v>367</c:v>
                </c:pt>
                <c:pt idx="7">
                  <c:v>173</c:v>
                </c:pt>
                <c:pt idx="8">
                  <c:v>129</c:v>
                </c:pt>
                <c:pt idx="9">
                  <c:v>270</c:v>
                </c:pt>
                <c:pt idx="10">
                  <c:v>207</c:v>
                </c:pt>
                <c:pt idx="11">
                  <c:v>517</c:v>
                </c:pt>
                <c:pt idx="12">
                  <c:v>161</c:v>
                </c:pt>
                <c:pt idx="13">
                  <c:v>565</c:v>
                </c:pt>
                <c:pt idx="14">
                  <c:v>152</c:v>
                </c:pt>
                <c:pt idx="15">
                  <c:v>330</c:v>
                </c:pt>
                <c:pt idx="16">
                  <c:v>355</c:v>
                </c:pt>
                <c:pt idx="17">
                  <c:v>166</c:v>
                </c:pt>
                <c:pt idx="18">
                  <c:v>111</c:v>
                </c:pt>
                <c:pt idx="19">
                  <c:v>310</c:v>
                </c:pt>
                <c:pt idx="20">
                  <c:v>266</c:v>
                </c:pt>
              </c:numCache>
            </c:numRef>
          </c:val>
        </c:ser>
        <c:dLbls>
          <c:showLegendKey val="0"/>
          <c:showVal val="1"/>
          <c:showCatName val="0"/>
          <c:showSerName val="0"/>
          <c:showPercent val="0"/>
          <c:showBubbleSize val="0"/>
        </c:dLbls>
        <c:gapWidth val="75"/>
        <c:axId val="137147392"/>
        <c:axId val="136833856"/>
      </c:barChart>
      <c:catAx>
        <c:axId val="137147392"/>
        <c:scaling>
          <c:orientation val="minMax"/>
        </c:scaling>
        <c:delete val="0"/>
        <c:axPos val="b"/>
        <c:numFmt formatCode="General" sourceLinked="0"/>
        <c:majorTickMark val="none"/>
        <c:minorTickMark val="none"/>
        <c:tickLblPos val="nextTo"/>
        <c:crossAx val="136833856"/>
        <c:crosses val="autoZero"/>
        <c:auto val="1"/>
        <c:lblAlgn val="ctr"/>
        <c:lblOffset val="100"/>
        <c:noMultiLvlLbl val="0"/>
      </c:catAx>
      <c:valAx>
        <c:axId val="136833856"/>
        <c:scaling>
          <c:orientation val="minMax"/>
        </c:scaling>
        <c:delete val="0"/>
        <c:axPos val="l"/>
        <c:numFmt formatCode="0" sourceLinked="1"/>
        <c:majorTickMark val="none"/>
        <c:minorTickMark val="none"/>
        <c:tickLblPos val="nextTo"/>
        <c:crossAx val="137147392"/>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Espec.!$C$43</c:f>
              <c:strCache>
                <c:ptCount val="1"/>
                <c:pt idx="0">
                  <c:v>INGRESOS EFECTIVOS</c:v>
                </c:pt>
              </c:strCache>
            </c:strRef>
          </c:tx>
          <c:spPr>
            <a:solidFill>
              <a:schemeClr val="accent1"/>
            </a:solidFill>
          </c:spPr>
          <c:invertIfNegative val="0"/>
          <c:dPt>
            <c:idx val="10"/>
            <c:invertIfNegative val="0"/>
            <c:bubble3D val="0"/>
            <c:spPr>
              <a:solidFill>
                <a:srgbClr val="FFC000"/>
              </a:solidFill>
            </c:spPr>
          </c:dPt>
          <c:dLbls>
            <c:dLbl>
              <c:idx val="3"/>
              <c:layout>
                <c:manualLayout>
                  <c:x val="0"/>
                  <c:y val="1.0243276471946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478987863160863E-3"/>
                  <c:y val="6.82885098129782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2957975726321124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6.0422257495180779E-17"/>
                  <c:y val="1.024327647194673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8.2394939315802804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3.2957975726322329E-3"/>
                  <c:y val="6.828850981297757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3.2957975726322329E-3"/>
                  <c:y val="6.828850981297757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1.6478987863160562E-3"/>
                  <c:y val="6.82885098129782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1.6478987863160562E-3"/>
                  <c:y val="6.82885098129782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0"/>
                  <c:y val="1.02432764719467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chemeClr val="accent1">
                        <a:lumMod val="75000"/>
                      </a:schemeClr>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Espec.!$B$44:$B$63</c:f>
              <c:strCache>
                <c:ptCount val="20"/>
                <c:pt idx="0">
                  <c:v>Arauca</c:v>
                </c:pt>
                <c:pt idx="1">
                  <c:v>Barranquilla</c:v>
                </c:pt>
                <c:pt idx="2">
                  <c:v>Cartagena*</c:v>
                </c:pt>
                <c:pt idx="3">
                  <c:v>Tunja</c:v>
                </c:pt>
                <c:pt idx="4">
                  <c:v>Buga</c:v>
                </c:pt>
                <c:pt idx="5">
                  <c:v>Manizales</c:v>
                </c:pt>
                <c:pt idx="6">
                  <c:v>Florencia</c:v>
                </c:pt>
                <c:pt idx="7">
                  <c:v>Popayán</c:v>
                </c:pt>
                <c:pt idx="8">
                  <c:v>Montería</c:v>
                </c:pt>
                <c:pt idx="9">
                  <c:v>Neiva</c:v>
                </c:pt>
                <c:pt idx="10">
                  <c:v>Villavicencio</c:v>
                </c:pt>
                <c:pt idx="11">
                  <c:v>Pasto</c:v>
                </c:pt>
                <c:pt idx="12">
                  <c:v>Cúcuta</c:v>
                </c:pt>
                <c:pt idx="13">
                  <c:v>Armenia</c:v>
                </c:pt>
                <c:pt idx="14">
                  <c:v>Pereira</c:v>
                </c:pt>
                <c:pt idx="15">
                  <c:v>Bucaramanga</c:v>
                </c:pt>
                <c:pt idx="16">
                  <c:v>Sincelejo</c:v>
                </c:pt>
                <c:pt idx="17">
                  <c:v>Ibagué</c:v>
                </c:pt>
                <c:pt idx="18">
                  <c:v>Cali</c:v>
                </c:pt>
                <c:pt idx="19">
                  <c:v>Mocoa</c:v>
                </c:pt>
              </c:strCache>
            </c:strRef>
          </c:cat>
          <c:val>
            <c:numRef>
              <c:f>Espec.!$C$44:$C$63</c:f>
              <c:numCache>
                <c:formatCode>0</c:formatCode>
                <c:ptCount val="20"/>
                <c:pt idx="0">
                  <c:v>80</c:v>
                </c:pt>
                <c:pt idx="1">
                  <c:v>183</c:v>
                </c:pt>
                <c:pt idx="2">
                  <c:v>266</c:v>
                </c:pt>
                <c:pt idx="3">
                  <c:v>161</c:v>
                </c:pt>
                <c:pt idx="4">
                  <c:v>218</c:v>
                </c:pt>
                <c:pt idx="5">
                  <c:v>307</c:v>
                </c:pt>
                <c:pt idx="6">
                  <c:v>506</c:v>
                </c:pt>
                <c:pt idx="7">
                  <c:v>224</c:v>
                </c:pt>
                <c:pt idx="8">
                  <c:v>378</c:v>
                </c:pt>
                <c:pt idx="9">
                  <c:v>200</c:v>
                </c:pt>
                <c:pt idx="10">
                  <c:v>332</c:v>
                </c:pt>
                <c:pt idx="11">
                  <c:v>176</c:v>
                </c:pt>
                <c:pt idx="12">
                  <c:v>188</c:v>
                </c:pt>
                <c:pt idx="13">
                  <c:v>216</c:v>
                </c:pt>
                <c:pt idx="14">
                  <c:v>179</c:v>
                </c:pt>
                <c:pt idx="15">
                  <c:v>166</c:v>
                </c:pt>
                <c:pt idx="16">
                  <c:v>147</c:v>
                </c:pt>
                <c:pt idx="17">
                  <c:v>249</c:v>
                </c:pt>
                <c:pt idx="18">
                  <c:v>194</c:v>
                </c:pt>
                <c:pt idx="19">
                  <c:v>457</c:v>
                </c:pt>
              </c:numCache>
            </c:numRef>
          </c:val>
        </c:ser>
        <c:ser>
          <c:idx val="1"/>
          <c:order val="1"/>
          <c:tx>
            <c:strRef>
              <c:f>Espec.!$D$43</c:f>
              <c:strCache>
                <c:ptCount val="1"/>
                <c:pt idx="0">
                  <c:v>EGRESOS EFECTIVOS</c:v>
                </c:pt>
              </c:strCache>
            </c:strRef>
          </c:tx>
          <c:spPr>
            <a:solidFill>
              <a:schemeClr val="accent2"/>
            </a:solidFill>
          </c:spPr>
          <c:invertIfNegative val="0"/>
          <c:dPt>
            <c:idx val="10"/>
            <c:invertIfNegative val="0"/>
            <c:bubble3D val="0"/>
            <c:spPr>
              <a:solidFill>
                <a:srgbClr val="00B050"/>
              </a:solidFill>
            </c:spPr>
          </c:dPt>
          <c:dLbls>
            <c:dLbl>
              <c:idx val="2"/>
              <c:layout>
                <c:manualLayout>
                  <c:x val="6.5915951452642247E-3"/>
                  <c:y val="3.414425490648910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9436963589481681E-3"/>
                  <c:y val="-6.259707753511538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2957975726321124E-3"/>
                  <c:y val="-6.259707753511538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9436963589481681E-3"/>
                  <c:y val="-6.259707753511538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2957975726320516E-3"/>
                  <c:y val="1.024327647194673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9436963589481681E-3"/>
                  <c:y val="3.414425490648910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6.591595145264164E-3"/>
                  <c:y val="-6.259707753511538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0"/>
                  <c:y val="6.82885098129782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2957975726321726E-3"/>
                  <c:y val="6.82885098129782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4.9436963589480475E-3"/>
                  <c:y val="6.828850981297883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4.9436963589480475E-3"/>
                  <c:y val="1.024327647194673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3.2957975726319914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4.9436963589480475E-3"/>
                  <c:y val="-6.2597077535115384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2957975726319914E-3"/>
                  <c:y val="1.024327647194673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1.6478987863160562E-3"/>
                  <c:y val="6.82885098129782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4.9436963589480475E-3"/>
                  <c:y val="6.82885098129782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8.239493931580159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solidFill>
                      <a:srgbClr val="FF0000"/>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Espec.!$B$44:$B$63</c:f>
              <c:strCache>
                <c:ptCount val="20"/>
                <c:pt idx="0">
                  <c:v>Arauca</c:v>
                </c:pt>
                <c:pt idx="1">
                  <c:v>Barranquilla</c:v>
                </c:pt>
                <c:pt idx="2">
                  <c:v>Cartagena*</c:v>
                </c:pt>
                <c:pt idx="3">
                  <c:v>Tunja</c:v>
                </c:pt>
                <c:pt idx="4">
                  <c:v>Buga</c:v>
                </c:pt>
                <c:pt idx="5">
                  <c:v>Manizales</c:v>
                </c:pt>
                <c:pt idx="6">
                  <c:v>Florencia</c:v>
                </c:pt>
                <c:pt idx="7">
                  <c:v>Popayán</c:v>
                </c:pt>
                <c:pt idx="8">
                  <c:v>Montería</c:v>
                </c:pt>
                <c:pt idx="9">
                  <c:v>Neiva</c:v>
                </c:pt>
                <c:pt idx="10">
                  <c:v>Villavicencio</c:v>
                </c:pt>
                <c:pt idx="11">
                  <c:v>Pasto</c:v>
                </c:pt>
                <c:pt idx="12">
                  <c:v>Cúcuta</c:v>
                </c:pt>
                <c:pt idx="13">
                  <c:v>Armenia</c:v>
                </c:pt>
                <c:pt idx="14">
                  <c:v>Pereira</c:v>
                </c:pt>
                <c:pt idx="15">
                  <c:v>Bucaramanga</c:v>
                </c:pt>
                <c:pt idx="16">
                  <c:v>Sincelejo</c:v>
                </c:pt>
                <c:pt idx="17">
                  <c:v>Ibagué</c:v>
                </c:pt>
                <c:pt idx="18">
                  <c:v>Cali</c:v>
                </c:pt>
                <c:pt idx="19">
                  <c:v>Mocoa</c:v>
                </c:pt>
              </c:strCache>
            </c:strRef>
          </c:cat>
          <c:val>
            <c:numRef>
              <c:f>Espec.!$D$44:$D$63</c:f>
              <c:numCache>
                <c:formatCode>0</c:formatCode>
                <c:ptCount val="20"/>
                <c:pt idx="0">
                  <c:v>110</c:v>
                </c:pt>
                <c:pt idx="1">
                  <c:v>62</c:v>
                </c:pt>
                <c:pt idx="2">
                  <c:v>204</c:v>
                </c:pt>
                <c:pt idx="3">
                  <c:v>163</c:v>
                </c:pt>
                <c:pt idx="4">
                  <c:v>236</c:v>
                </c:pt>
                <c:pt idx="5">
                  <c:v>223</c:v>
                </c:pt>
                <c:pt idx="6">
                  <c:v>501</c:v>
                </c:pt>
                <c:pt idx="7">
                  <c:v>193</c:v>
                </c:pt>
                <c:pt idx="8">
                  <c:v>228</c:v>
                </c:pt>
                <c:pt idx="9">
                  <c:v>199</c:v>
                </c:pt>
                <c:pt idx="10">
                  <c:v>317</c:v>
                </c:pt>
                <c:pt idx="11">
                  <c:v>149</c:v>
                </c:pt>
                <c:pt idx="12">
                  <c:v>207</c:v>
                </c:pt>
                <c:pt idx="13">
                  <c:v>207</c:v>
                </c:pt>
                <c:pt idx="14">
                  <c:v>182</c:v>
                </c:pt>
                <c:pt idx="15">
                  <c:v>172</c:v>
                </c:pt>
                <c:pt idx="16">
                  <c:v>120</c:v>
                </c:pt>
                <c:pt idx="17">
                  <c:v>239</c:v>
                </c:pt>
                <c:pt idx="18">
                  <c:v>166</c:v>
                </c:pt>
                <c:pt idx="19">
                  <c:v>374</c:v>
                </c:pt>
              </c:numCache>
            </c:numRef>
          </c:val>
        </c:ser>
        <c:dLbls>
          <c:showLegendKey val="0"/>
          <c:showVal val="1"/>
          <c:showCatName val="0"/>
          <c:showSerName val="0"/>
          <c:showPercent val="0"/>
          <c:showBubbleSize val="0"/>
        </c:dLbls>
        <c:gapWidth val="75"/>
        <c:axId val="137203712"/>
        <c:axId val="136836736"/>
      </c:barChart>
      <c:catAx>
        <c:axId val="137203712"/>
        <c:scaling>
          <c:orientation val="minMax"/>
        </c:scaling>
        <c:delete val="0"/>
        <c:axPos val="b"/>
        <c:numFmt formatCode="General" sourceLinked="0"/>
        <c:majorTickMark val="none"/>
        <c:minorTickMark val="none"/>
        <c:tickLblPos val="nextTo"/>
        <c:crossAx val="136836736"/>
        <c:crosses val="autoZero"/>
        <c:auto val="1"/>
        <c:lblAlgn val="ctr"/>
        <c:lblOffset val="100"/>
        <c:noMultiLvlLbl val="0"/>
      </c:catAx>
      <c:valAx>
        <c:axId val="136836736"/>
        <c:scaling>
          <c:orientation val="minMax"/>
        </c:scaling>
        <c:delete val="0"/>
        <c:axPos val="l"/>
        <c:numFmt formatCode="0" sourceLinked="1"/>
        <c:majorTickMark val="none"/>
        <c:minorTickMark val="none"/>
        <c:tickLblPos val="nextTo"/>
        <c:crossAx val="137203712"/>
        <c:crosses val="autoZero"/>
        <c:crossBetween val="between"/>
      </c:valAx>
    </c:plotArea>
    <c:legend>
      <c:legendPos val="b"/>
      <c:layout/>
      <c:overlay val="0"/>
    </c:legend>
    <c:plotVisOnly val="1"/>
    <c:dispBlanksAs val="gap"/>
    <c:showDLblsOverMax val="0"/>
  </c:chart>
  <c:externalData r:id="rId1">
    <c:autoUpdate val="0"/>
  </c:externalData>
</c:chartSpac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590794"/>
            <a:ext cx="6425724" cy="3384092"/>
          </a:xfrm>
        </p:spPr>
        <p:txBody>
          <a:bodyPr anchor="b"/>
          <a:lstStyle>
            <a:lvl1pPr algn="ctr">
              <a:defRPr sz="496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944960" y="5105389"/>
            <a:ext cx="5669756" cy="2346813"/>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8499F4E-6BAF-45C9-9C42-2E219918676C}" type="datetimeFigureOut">
              <a:rPr lang="es-ES" smtClean="0"/>
              <a:t>15/03/2019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3162271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8499F4E-6BAF-45C9-9C42-2E219918676C}" type="datetimeFigureOut">
              <a:rPr lang="es-ES" smtClean="0"/>
              <a:t>15/03/2019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2742467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17514"/>
            <a:ext cx="1630055" cy="8237474"/>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519728" y="517514"/>
            <a:ext cx="4795669" cy="823747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8499F4E-6BAF-45C9-9C42-2E219918676C}" type="datetimeFigureOut">
              <a:rPr lang="es-ES" smtClean="0"/>
              <a:t>15/03/2019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146063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8499F4E-6BAF-45C9-9C42-2E219918676C}" type="datetimeFigureOut">
              <a:rPr lang="es-ES" smtClean="0"/>
              <a:t>15/03/2019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3612894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15791" y="2423318"/>
            <a:ext cx="6520220" cy="4043359"/>
          </a:xfrm>
        </p:spPr>
        <p:txBody>
          <a:bodyPr anchor="b"/>
          <a:lstStyle>
            <a:lvl1pPr>
              <a:defRPr sz="496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15791" y="6504929"/>
            <a:ext cx="6520220" cy="2126307"/>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8499F4E-6BAF-45C9-9C42-2E219918676C}" type="datetimeFigureOut">
              <a:rPr lang="es-ES" smtClean="0"/>
              <a:t>15/03/2019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824441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519728" y="2587570"/>
            <a:ext cx="3212862" cy="616741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827085" y="2587570"/>
            <a:ext cx="3212862" cy="616741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8499F4E-6BAF-45C9-9C42-2E219918676C}" type="datetimeFigureOut">
              <a:rPr lang="es-ES" smtClean="0"/>
              <a:t>15/03/2019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148572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20712" y="517516"/>
            <a:ext cx="6520220" cy="1878802"/>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20713" y="2382815"/>
            <a:ext cx="3198096" cy="1167781"/>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s-ES" smtClean="0"/>
              <a:t>Haga clic para modificar el estilo de texto del patrón</a:t>
            </a:r>
          </a:p>
        </p:txBody>
      </p:sp>
      <p:sp>
        <p:nvSpPr>
          <p:cNvPr id="4" name="Content Placeholder 3"/>
          <p:cNvSpPr>
            <a:spLocks noGrp="1"/>
          </p:cNvSpPr>
          <p:nvPr>
            <p:ph sz="half" idx="2"/>
          </p:nvPr>
        </p:nvSpPr>
        <p:spPr>
          <a:xfrm>
            <a:off x="520713" y="3550596"/>
            <a:ext cx="3198096" cy="522239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827086" y="2382815"/>
            <a:ext cx="3213847" cy="1167781"/>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827086" y="3550596"/>
            <a:ext cx="3213847" cy="522239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8499F4E-6BAF-45C9-9C42-2E219918676C}" type="datetimeFigureOut">
              <a:rPr lang="es-ES" smtClean="0"/>
              <a:t>15/03/2019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3705509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8499F4E-6BAF-45C9-9C42-2E219918676C}" type="datetimeFigureOut">
              <a:rPr lang="es-ES" smtClean="0"/>
              <a:t>15/03/2019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1565335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499F4E-6BAF-45C9-9C42-2E219918676C}" type="datetimeFigureOut">
              <a:rPr lang="es-ES" smtClean="0"/>
              <a:t>15/03/2019</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3950979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20712" y="648018"/>
            <a:ext cx="2438192" cy="2268061"/>
          </a:xfrm>
        </p:spPr>
        <p:txBody>
          <a:bodyPr anchor="b"/>
          <a:lstStyle>
            <a:lvl1pPr>
              <a:defRPr sz="264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213847" y="1399540"/>
            <a:ext cx="3827085" cy="690768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20712" y="2916079"/>
            <a:ext cx="2438192" cy="5402397"/>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8499F4E-6BAF-45C9-9C42-2E219918676C}" type="datetimeFigureOut">
              <a:rPr lang="es-ES" smtClean="0"/>
              <a:t>15/03/2019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336205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20712" y="648018"/>
            <a:ext cx="2438192" cy="2268061"/>
          </a:xfrm>
        </p:spPr>
        <p:txBody>
          <a:bodyPr anchor="b"/>
          <a:lstStyle>
            <a:lvl1pPr>
              <a:defRPr sz="264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213847" y="1399540"/>
            <a:ext cx="3827085" cy="690768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520712" y="2916079"/>
            <a:ext cx="2438192" cy="5402397"/>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8499F4E-6BAF-45C9-9C42-2E219918676C}" type="datetimeFigureOut">
              <a:rPr lang="es-ES" smtClean="0"/>
              <a:t>15/03/2019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C01913A3-5D0C-4EAA-B165-645A404E309A}" type="slidenum">
              <a:rPr lang="es-ES" smtClean="0"/>
              <a:t>‹Nº›</a:t>
            </a:fld>
            <a:endParaRPr lang="es-ES"/>
          </a:p>
        </p:txBody>
      </p:sp>
    </p:spTree>
    <p:extLst>
      <p:ext uri="{BB962C8B-B14F-4D97-AF65-F5344CB8AC3E}">
        <p14:creationId xmlns:p14="http://schemas.microsoft.com/office/powerpoint/2010/main" val="3372285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17516"/>
            <a:ext cx="6520220" cy="1878802"/>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19728" y="2587570"/>
            <a:ext cx="6520220" cy="616741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19728" y="9009246"/>
            <a:ext cx="1700927" cy="517514"/>
          </a:xfrm>
          <a:prstGeom prst="rect">
            <a:avLst/>
          </a:prstGeom>
        </p:spPr>
        <p:txBody>
          <a:bodyPr vert="horz" lIns="91440" tIns="45720" rIns="91440" bIns="45720" rtlCol="0" anchor="ctr"/>
          <a:lstStyle>
            <a:lvl1pPr algn="l">
              <a:defRPr sz="992">
                <a:solidFill>
                  <a:schemeClr val="tx1">
                    <a:tint val="75000"/>
                  </a:schemeClr>
                </a:solidFill>
              </a:defRPr>
            </a:lvl1pPr>
          </a:lstStyle>
          <a:p>
            <a:fld id="{88499F4E-6BAF-45C9-9C42-2E219918676C}" type="datetimeFigureOut">
              <a:rPr lang="es-ES" smtClean="0"/>
              <a:t>15/03/2019</a:t>
            </a:fld>
            <a:endParaRPr lang="es-ES"/>
          </a:p>
        </p:txBody>
      </p:sp>
      <p:sp>
        <p:nvSpPr>
          <p:cNvPr id="5" name="Footer Placeholder 4"/>
          <p:cNvSpPr>
            <a:spLocks noGrp="1"/>
          </p:cNvSpPr>
          <p:nvPr>
            <p:ph type="ftr" sz="quarter" idx="3"/>
          </p:nvPr>
        </p:nvSpPr>
        <p:spPr>
          <a:xfrm>
            <a:off x="2504143" y="9009246"/>
            <a:ext cx="2551390" cy="517514"/>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5339020" y="9009246"/>
            <a:ext cx="1700927" cy="517514"/>
          </a:xfrm>
          <a:prstGeom prst="rect">
            <a:avLst/>
          </a:prstGeom>
        </p:spPr>
        <p:txBody>
          <a:bodyPr vert="horz" lIns="91440" tIns="45720" rIns="91440" bIns="45720" rtlCol="0" anchor="ctr"/>
          <a:lstStyle>
            <a:lvl1pPr algn="r">
              <a:defRPr sz="992">
                <a:solidFill>
                  <a:schemeClr val="tx1">
                    <a:tint val="75000"/>
                  </a:schemeClr>
                </a:solidFill>
              </a:defRPr>
            </a:lvl1pPr>
          </a:lstStyle>
          <a:p>
            <a:fld id="{C01913A3-5D0C-4EAA-B165-645A404E309A}" type="slidenum">
              <a:rPr lang="es-ES" smtClean="0"/>
              <a:t>‹Nº›</a:t>
            </a:fld>
            <a:endParaRPr lang="es-ES"/>
          </a:p>
        </p:txBody>
      </p:sp>
    </p:spTree>
    <p:extLst>
      <p:ext uri="{BB962C8B-B14F-4D97-AF65-F5344CB8AC3E}">
        <p14:creationId xmlns:p14="http://schemas.microsoft.com/office/powerpoint/2010/main" val="39028248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a:bodyPr>
          <a:lstStyle/>
          <a:p>
            <a:r>
              <a:rPr lang="es-CO" sz="1400" dirty="0" smtClean="0"/>
              <a:t>Balance</a:t>
            </a:r>
            <a:endParaRPr lang="es-ES" sz="1400" dirty="0"/>
          </a:p>
        </p:txBody>
      </p:sp>
      <p:graphicFrame>
        <p:nvGraphicFramePr>
          <p:cNvPr id="6" name="5 Tabla"/>
          <p:cNvGraphicFramePr>
            <a:graphicFrameLocks noGrp="1"/>
          </p:cNvGraphicFramePr>
          <p:nvPr>
            <p:extLst>
              <p:ext uri="{D42A27DB-BD31-4B8C-83A1-F6EECF244321}">
                <p14:modId xmlns:p14="http://schemas.microsoft.com/office/powerpoint/2010/main" val="2352598393"/>
              </p:ext>
            </p:extLst>
          </p:nvPr>
        </p:nvGraphicFramePr>
        <p:xfrm>
          <a:off x="1148076" y="7250313"/>
          <a:ext cx="4866946" cy="1847850"/>
        </p:xfrm>
        <a:graphic>
          <a:graphicData uri="http://schemas.openxmlformats.org/drawingml/2006/table">
            <a:tbl>
              <a:tblPr firstRow="1" firstCol="1" bandRow="1">
                <a:tableStyleId>{5C22544A-7EE6-4342-B048-85BDC9FD1C3A}</a:tableStyleId>
              </a:tblPr>
              <a:tblGrid>
                <a:gridCol w="1482472"/>
                <a:gridCol w="1902975"/>
                <a:gridCol w="1481499"/>
              </a:tblGrid>
              <a:tr h="307975">
                <a:tc>
                  <a:txBody>
                    <a:bodyPr/>
                    <a:lstStyle/>
                    <a:p>
                      <a:pPr algn="ctr">
                        <a:spcAft>
                          <a:spcPts val="0"/>
                        </a:spcAft>
                      </a:pPr>
                      <a:r>
                        <a:rPr lang="es-ES" sz="1200" dirty="0">
                          <a:effectLst/>
                        </a:rPr>
                        <a:t> </a:t>
                      </a:r>
                      <a:endParaRPr lang="es-ES" sz="1200" b="1" dirty="0">
                        <a:effectLst/>
                        <a:latin typeface="Arial"/>
                        <a:ea typeface="Times New Roman"/>
                      </a:endParaRPr>
                    </a:p>
                  </a:txBody>
                  <a:tcPr marL="44450" marR="44450" marT="0" marB="0" anchor="ctr"/>
                </a:tc>
                <a:tc>
                  <a:txBody>
                    <a:bodyPr/>
                    <a:lstStyle/>
                    <a:p>
                      <a:pPr algn="ctr">
                        <a:spcAft>
                          <a:spcPts val="0"/>
                        </a:spcAft>
                      </a:pPr>
                      <a:r>
                        <a:rPr lang="es-ES" sz="1200" dirty="0">
                          <a:effectLst/>
                        </a:rPr>
                        <a:t>Nacional</a:t>
                      </a:r>
                      <a:endParaRPr lang="es-ES" sz="1200" b="1" dirty="0">
                        <a:effectLst/>
                        <a:latin typeface="Arial"/>
                        <a:ea typeface="Times New Roman"/>
                      </a:endParaRPr>
                    </a:p>
                  </a:txBody>
                  <a:tcPr marL="44450" marR="44450" marT="0" marB="0" anchor="ctr"/>
                </a:tc>
                <a:tc>
                  <a:txBody>
                    <a:bodyPr/>
                    <a:lstStyle/>
                    <a:p>
                      <a:pPr algn="ctr">
                        <a:spcAft>
                          <a:spcPts val="0"/>
                        </a:spcAft>
                      </a:pPr>
                      <a:r>
                        <a:rPr lang="es-ES" sz="1200">
                          <a:effectLst/>
                        </a:rPr>
                        <a:t>Huila - Neiva</a:t>
                      </a:r>
                      <a:endParaRPr lang="es-ES" sz="1200" b="1">
                        <a:effectLst/>
                        <a:latin typeface="Arial"/>
                        <a:ea typeface="Times New Roman"/>
                      </a:endParaRPr>
                    </a:p>
                  </a:txBody>
                  <a:tcPr marL="44450" marR="44450" marT="0" marB="0" anchor="ctr"/>
                </a:tc>
              </a:tr>
              <a:tr h="307975">
                <a:tc>
                  <a:txBody>
                    <a:bodyPr/>
                    <a:lstStyle/>
                    <a:p>
                      <a:pPr algn="ctr">
                        <a:spcAft>
                          <a:spcPts val="0"/>
                        </a:spcAft>
                      </a:pPr>
                      <a:r>
                        <a:rPr lang="es-ES" sz="1200" dirty="0">
                          <a:effectLst/>
                        </a:rPr>
                        <a:t>Jueces</a:t>
                      </a:r>
                      <a:endParaRPr lang="es-ES" sz="1200" b="1" dirty="0">
                        <a:effectLst/>
                        <a:latin typeface="Arial"/>
                        <a:ea typeface="Times New Roman"/>
                      </a:endParaRPr>
                    </a:p>
                  </a:txBody>
                  <a:tcPr marL="44450" marR="44450" marT="0" marB="0" anchor="ctr"/>
                </a:tc>
                <a:tc>
                  <a:txBody>
                    <a:bodyPr/>
                    <a:lstStyle/>
                    <a:p>
                      <a:pPr algn="ctr" fontAlgn="b"/>
                      <a:r>
                        <a:rPr lang="es-ES" sz="1200" b="0" i="0" u="none" strike="noStrike" dirty="0">
                          <a:solidFill>
                            <a:srgbClr val="000000"/>
                          </a:solidFill>
                          <a:effectLst/>
                          <a:latin typeface="Calibri"/>
                        </a:rPr>
                        <a:t>5.444 </a:t>
                      </a:r>
                    </a:p>
                  </a:txBody>
                  <a:tcPr marL="9525" marR="9525" marT="9525" marB="0" anchor="ctr"/>
                </a:tc>
                <a:tc>
                  <a:txBody>
                    <a:bodyPr/>
                    <a:lstStyle/>
                    <a:p>
                      <a:pPr algn="ctr">
                        <a:spcAft>
                          <a:spcPts val="0"/>
                        </a:spcAft>
                      </a:pPr>
                      <a:r>
                        <a:rPr lang="es-ES" sz="1200" dirty="0">
                          <a:effectLst/>
                        </a:rPr>
                        <a:t>146</a:t>
                      </a:r>
                      <a:endParaRPr lang="es-ES" sz="1200" b="1" dirty="0">
                        <a:effectLst/>
                        <a:latin typeface="Arial"/>
                        <a:ea typeface="Times New Roman"/>
                      </a:endParaRPr>
                    </a:p>
                  </a:txBody>
                  <a:tcPr marL="44450" marR="44450" marT="0" marB="0" anchor="ctr"/>
                </a:tc>
              </a:tr>
              <a:tr h="307975">
                <a:tc>
                  <a:txBody>
                    <a:bodyPr/>
                    <a:lstStyle/>
                    <a:p>
                      <a:pPr algn="ctr">
                        <a:spcAft>
                          <a:spcPts val="0"/>
                        </a:spcAft>
                      </a:pPr>
                      <a:r>
                        <a:rPr lang="es-ES" sz="1200">
                          <a:effectLst/>
                        </a:rPr>
                        <a:t>Demanda</a:t>
                      </a:r>
                      <a:endParaRPr lang="es-ES" sz="1200" b="1">
                        <a:effectLst/>
                        <a:latin typeface="Arial"/>
                        <a:ea typeface="Times New Roman"/>
                      </a:endParaRPr>
                    </a:p>
                  </a:txBody>
                  <a:tcPr marL="44450" marR="44450" marT="0" marB="0" anchor="ctr"/>
                </a:tc>
                <a:tc>
                  <a:txBody>
                    <a:bodyPr/>
                    <a:lstStyle/>
                    <a:p>
                      <a:pPr algn="ctr" fontAlgn="b"/>
                      <a:r>
                        <a:rPr lang="es-ES" sz="1200" b="0" i="0" u="none" strike="noStrike" dirty="0">
                          <a:solidFill>
                            <a:srgbClr val="000000"/>
                          </a:solidFill>
                          <a:effectLst/>
                          <a:latin typeface="Calibri"/>
                        </a:rPr>
                        <a:t>2.723.771 </a:t>
                      </a:r>
                    </a:p>
                  </a:txBody>
                  <a:tcPr marL="9525" marR="9525" marT="9525" marB="0" anchor="ctr"/>
                </a:tc>
                <a:tc>
                  <a:txBody>
                    <a:bodyPr/>
                    <a:lstStyle/>
                    <a:p>
                      <a:pPr algn="ctr">
                        <a:spcAft>
                          <a:spcPts val="0"/>
                        </a:spcAft>
                      </a:pPr>
                      <a:r>
                        <a:rPr lang="es-CO" sz="1200" dirty="0" smtClean="0"/>
                        <a:t>73.881</a:t>
                      </a:r>
                      <a:endParaRPr lang="es-ES" sz="1200" b="1" dirty="0">
                        <a:effectLst/>
                        <a:latin typeface="Arial"/>
                        <a:ea typeface="Times New Roman"/>
                      </a:endParaRPr>
                    </a:p>
                  </a:txBody>
                  <a:tcPr marL="44450" marR="44450" marT="0" marB="0" anchor="ctr"/>
                </a:tc>
              </a:tr>
              <a:tr h="307975">
                <a:tc>
                  <a:txBody>
                    <a:bodyPr/>
                    <a:lstStyle/>
                    <a:p>
                      <a:pPr algn="ctr">
                        <a:spcAft>
                          <a:spcPts val="0"/>
                        </a:spcAft>
                      </a:pPr>
                      <a:r>
                        <a:rPr lang="es-ES" sz="1200">
                          <a:effectLst/>
                        </a:rPr>
                        <a:t>Respuesta</a:t>
                      </a:r>
                      <a:endParaRPr lang="es-ES" sz="1200" b="1">
                        <a:effectLst/>
                        <a:latin typeface="Arial"/>
                        <a:ea typeface="Times New Roman"/>
                      </a:endParaRPr>
                    </a:p>
                  </a:txBody>
                  <a:tcPr marL="44450" marR="44450" marT="0" marB="0" anchor="ctr"/>
                </a:tc>
                <a:tc>
                  <a:txBody>
                    <a:bodyPr/>
                    <a:lstStyle/>
                    <a:p>
                      <a:pPr algn="ctr" fontAlgn="b"/>
                      <a:r>
                        <a:rPr lang="es-ES" sz="1200" b="0" i="0" u="none" strike="noStrike" dirty="0">
                          <a:solidFill>
                            <a:srgbClr val="000000"/>
                          </a:solidFill>
                          <a:effectLst/>
                          <a:latin typeface="Calibri"/>
                        </a:rPr>
                        <a:t>2.249.181 </a:t>
                      </a:r>
                    </a:p>
                  </a:txBody>
                  <a:tcPr marL="9525" marR="9525" marT="9525" marB="0" anchor="ctr"/>
                </a:tc>
                <a:tc>
                  <a:txBody>
                    <a:bodyPr/>
                    <a:lstStyle/>
                    <a:p>
                      <a:pPr algn="ctr">
                        <a:spcAft>
                          <a:spcPts val="0"/>
                        </a:spcAft>
                      </a:pPr>
                      <a:r>
                        <a:rPr lang="es-ES" sz="1200" dirty="0" smtClean="0">
                          <a:effectLst/>
                        </a:rPr>
                        <a:t>66.747</a:t>
                      </a:r>
                      <a:endParaRPr lang="es-ES" sz="1200" b="1" dirty="0">
                        <a:effectLst/>
                        <a:latin typeface="Arial"/>
                        <a:ea typeface="Times New Roman"/>
                      </a:endParaRPr>
                    </a:p>
                  </a:txBody>
                  <a:tcPr marL="44450" marR="44450" marT="0" marB="0" anchor="ctr"/>
                </a:tc>
              </a:tr>
              <a:tr h="307975">
                <a:tc>
                  <a:txBody>
                    <a:bodyPr/>
                    <a:lstStyle/>
                    <a:p>
                      <a:pPr algn="ctr">
                        <a:spcAft>
                          <a:spcPts val="0"/>
                        </a:spcAft>
                      </a:pPr>
                      <a:r>
                        <a:rPr lang="es-ES" sz="1200">
                          <a:effectLst/>
                        </a:rPr>
                        <a:t>Congestión</a:t>
                      </a:r>
                      <a:endParaRPr lang="es-ES" sz="1200" b="1">
                        <a:effectLst/>
                        <a:latin typeface="Arial"/>
                        <a:ea typeface="Times New Roman"/>
                      </a:endParaRPr>
                    </a:p>
                  </a:txBody>
                  <a:tcPr marL="44450" marR="44450" marT="0" marB="0" anchor="ctr"/>
                </a:tc>
                <a:tc>
                  <a:txBody>
                    <a:bodyPr/>
                    <a:lstStyle/>
                    <a:p>
                      <a:pPr algn="ctr" fontAlgn="b"/>
                      <a:r>
                        <a:rPr lang="es-ES" sz="1200" b="0" i="0" u="none" strike="noStrike" dirty="0">
                          <a:solidFill>
                            <a:srgbClr val="000000"/>
                          </a:solidFill>
                          <a:effectLst/>
                          <a:latin typeface="Calibri"/>
                        </a:rPr>
                        <a:t>474.590 </a:t>
                      </a:r>
                    </a:p>
                  </a:txBody>
                  <a:tcPr marL="9525" marR="9525" marT="9525" marB="0" anchor="ctr"/>
                </a:tc>
                <a:tc>
                  <a:txBody>
                    <a:bodyPr/>
                    <a:lstStyle/>
                    <a:p>
                      <a:pPr algn="ctr">
                        <a:spcAft>
                          <a:spcPts val="0"/>
                        </a:spcAft>
                      </a:pPr>
                      <a:r>
                        <a:rPr lang="es-ES" sz="1200" dirty="0" smtClean="0">
                          <a:effectLst/>
                        </a:rPr>
                        <a:t>7.134</a:t>
                      </a:r>
                      <a:endParaRPr lang="es-ES" sz="1200" b="1" dirty="0">
                        <a:effectLst/>
                        <a:latin typeface="Arial"/>
                        <a:ea typeface="Times New Roman"/>
                      </a:endParaRPr>
                    </a:p>
                  </a:txBody>
                  <a:tcPr marL="44450" marR="44450" marT="0" marB="0" anchor="ctr"/>
                </a:tc>
              </a:tr>
              <a:tr h="307975">
                <a:tc>
                  <a:txBody>
                    <a:bodyPr/>
                    <a:lstStyle/>
                    <a:p>
                      <a:pPr algn="ctr">
                        <a:spcAft>
                          <a:spcPts val="0"/>
                        </a:spcAft>
                      </a:pPr>
                      <a:r>
                        <a:rPr lang="es-ES" sz="1200">
                          <a:effectLst/>
                        </a:rPr>
                        <a:t>Inventario</a:t>
                      </a:r>
                      <a:endParaRPr lang="es-ES" sz="1200" b="1">
                        <a:effectLst/>
                        <a:latin typeface="Arial"/>
                        <a:ea typeface="Times New Roman"/>
                      </a:endParaRPr>
                    </a:p>
                  </a:txBody>
                  <a:tcPr marL="44450" marR="44450" marT="0" marB="0" anchor="ctr"/>
                </a:tc>
                <a:tc>
                  <a:txBody>
                    <a:bodyPr/>
                    <a:lstStyle/>
                    <a:p>
                      <a:pPr algn="ctr" fontAlgn="b"/>
                      <a:r>
                        <a:rPr lang="es-ES" sz="1200" b="0" i="0" u="none" strike="noStrike" dirty="0">
                          <a:solidFill>
                            <a:srgbClr val="000000"/>
                          </a:solidFill>
                          <a:effectLst/>
                          <a:latin typeface="Calibri"/>
                        </a:rPr>
                        <a:t>1.905.067 </a:t>
                      </a:r>
                    </a:p>
                  </a:txBody>
                  <a:tcPr marL="9525" marR="9525" marT="9525" marB="0" anchor="ctr"/>
                </a:tc>
                <a:tc>
                  <a:txBody>
                    <a:bodyPr/>
                    <a:lstStyle/>
                    <a:p>
                      <a:pPr algn="ctr">
                        <a:spcAft>
                          <a:spcPts val="0"/>
                        </a:spcAft>
                      </a:pPr>
                      <a:r>
                        <a:rPr lang="es-ES" sz="1200" dirty="0">
                          <a:effectLst/>
                        </a:rPr>
                        <a:t>49.598</a:t>
                      </a:r>
                      <a:endParaRPr lang="es-ES" sz="1200" b="1" dirty="0">
                        <a:effectLst/>
                        <a:latin typeface="Arial"/>
                        <a:ea typeface="Times New Roman"/>
                      </a:endParaRPr>
                    </a:p>
                  </a:txBody>
                  <a:tcPr marL="44450" marR="44450" marT="0" marB="0" anchor="ctr"/>
                </a:tc>
              </a:tr>
            </a:tbl>
          </a:graphicData>
        </a:graphic>
      </p:graphicFrame>
      <p:graphicFrame>
        <p:nvGraphicFramePr>
          <p:cNvPr id="3" name="Tabla 2"/>
          <p:cNvGraphicFramePr>
            <a:graphicFrameLocks noGrp="1"/>
          </p:cNvGraphicFramePr>
          <p:nvPr>
            <p:extLst>
              <p:ext uri="{D42A27DB-BD31-4B8C-83A1-F6EECF244321}">
                <p14:modId xmlns:p14="http://schemas.microsoft.com/office/powerpoint/2010/main" val="2853252604"/>
              </p:ext>
            </p:extLst>
          </p:nvPr>
        </p:nvGraphicFramePr>
        <p:xfrm>
          <a:off x="396003" y="1533063"/>
          <a:ext cx="6451364" cy="1085074"/>
        </p:xfrm>
        <a:graphic>
          <a:graphicData uri="http://schemas.openxmlformats.org/drawingml/2006/table">
            <a:tbl>
              <a:tblPr>
                <a:tableStyleId>{5C22544A-7EE6-4342-B048-85BDC9FD1C3A}</a:tableStyleId>
              </a:tblPr>
              <a:tblGrid>
                <a:gridCol w="6451364"/>
              </a:tblGrid>
              <a:tr h="529650">
                <a:tc>
                  <a:txBody>
                    <a:bodyPr/>
                    <a:lstStyle/>
                    <a:p>
                      <a:pPr algn="just"/>
                      <a:r>
                        <a:rPr lang="es-CO" sz="1200" dirty="0" smtClean="0"/>
                        <a:t>Durante 2018, la demanda en todo el país fue de 2.723.771, de los cuales 73.881 procesos corresponden a en este Distrito Judicial, que representan el 2,7% del total.</a:t>
                      </a:r>
                    </a:p>
                  </a:txBody>
                  <a:tcPr marL="6784" marR="6784" marT="6784" marB="0"/>
                </a:tc>
              </a:tr>
              <a:tr h="415636">
                <a:tc>
                  <a:txBody>
                    <a:bodyPr/>
                    <a:lstStyle/>
                    <a:p>
                      <a:pPr marL="0" marR="0" indent="0" algn="l" defTabSz="755934" rtl="0" eaLnBrk="1" fontAlgn="t" latinLnBrk="0" hangingPunct="1">
                        <a:lnSpc>
                          <a:spcPct val="100000"/>
                        </a:lnSpc>
                        <a:spcBef>
                          <a:spcPts val="0"/>
                        </a:spcBef>
                        <a:spcAft>
                          <a:spcPts val="0"/>
                        </a:spcAft>
                        <a:buClrTx/>
                        <a:buSzTx/>
                        <a:buFontTx/>
                        <a:buNone/>
                        <a:tabLst/>
                        <a:defRPr/>
                      </a:pPr>
                      <a:r>
                        <a:rPr lang="es-CO" sz="1200" dirty="0" smtClean="0"/>
                        <a:t>Se observa que la capacidad de respuesta está por debajo de la demanda, generando mayor congestión judicial. En efecto, en este periodo finalizaron 2.249.181 procesos en el país, que equivale al 81,5% de la demanda y quedaron pendientes de evacuar 1.905.067 procesos.</a:t>
                      </a:r>
                      <a:endParaRPr lang="es-ES" sz="1200" b="1" dirty="0" smtClean="0"/>
                    </a:p>
                  </a:txBody>
                  <a:tcPr marL="6784" marR="6784" marT="6784" marB="0"/>
                </a:tc>
              </a:tr>
            </a:tbl>
          </a:graphicData>
        </a:graphic>
      </p:graphicFrame>
      <p:graphicFrame>
        <p:nvGraphicFramePr>
          <p:cNvPr id="9" name="Tabla 8"/>
          <p:cNvGraphicFramePr>
            <a:graphicFrameLocks noGrp="1"/>
          </p:cNvGraphicFramePr>
          <p:nvPr>
            <p:extLst>
              <p:ext uri="{D42A27DB-BD31-4B8C-83A1-F6EECF244321}">
                <p14:modId xmlns:p14="http://schemas.microsoft.com/office/powerpoint/2010/main" val="1886912710"/>
              </p:ext>
            </p:extLst>
          </p:nvPr>
        </p:nvGraphicFramePr>
        <p:xfrm>
          <a:off x="384629" y="6053849"/>
          <a:ext cx="6484003" cy="1102832"/>
        </p:xfrm>
        <a:graphic>
          <a:graphicData uri="http://schemas.openxmlformats.org/drawingml/2006/table">
            <a:tbl>
              <a:tblPr>
                <a:tableStyleId>{5C22544A-7EE6-4342-B048-85BDC9FD1C3A}</a:tableStyleId>
              </a:tblPr>
              <a:tblGrid>
                <a:gridCol w="6484003"/>
              </a:tblGrid>
              <a:tr h="687196">
                <a:tc>
                  <a:txBody>
                    <a:bodyPr/>
                    <a:lstStyle/>
                    <a:p>
                      <a:pPr algn="just"/>
                      <a:r>
                        <a:rPr lang="es-CO" sz="1200" dirty="0" smtClean="0"/>
                        <a:t>Esta situación también se repite en el Distrito Judicial, pues terminaron 66.747, quedando un inventario de 48.750 procesos, aun cuando el índice de evacuación fue más alto que el promedio nacional, pues alcanzó el 90% de los ingresos.</a:t>
                      </a:r>
                    </a:p>
                  </a:txBody>
                  <a:tcPr marL="6784" marR="6784" marT="6784" marB="0"/>
                </a:tc>
              </a:tr>
              <a:tr h="415636">
                <a:tc>
                  <a:txBody>
                    <a:bodyPr/>
                    <a:lstStyle/>
                    <a:p>
                      <a:pPr algn="just"/>
                      <a:r>
                        <a:rPr lang="es-CO" sz="1200" dirty="0" smtClean="0"/>
                        <a:t>El total de jueces del Distrito Judicial en relación con la demanda, guarda la misma proporción que con la demanda nacional (2,7%).</a:t>
                      </a:r>
                      <a:endParaRPr lang="es-CO" sz="1200" b="1" dirty="0"/>
                    </a:p>
                  </a:txBody>
                  <a:tcPr marL="6784" marR="6784" marT="6784" marB="0"/>
                </a:tc>
              </a:tr>
            </a:tbl>
          </a:graphicData>
        </a:graphic>
      </p:graphicFrame>
      <p:graphicFrame>
        <p:nvGraphicFramePr>
          <p:cNvPr id="11" name="6 Gráfico"/>
          <p:cNvGraphicFramePr>
            <a:graphicFrameLocks/>
          </p:cNvGraphicFramePr>
          <p:nvPr>
            <p:extLst>
              <p:ext uri="{D42A27DB-BD31-4B8C-83A1-F6EECF244321}">
                <p14:modId xmlns:p14="http://schemas.microsoft.com/office/powerpoint/2010/main" val="3024991727"/>
              </p:ext>
            </p:extLst>
          </p:nvPr>
        </p:nvGraphicFramePr>
        <p:xfrm>
          <a:off x="382772" y="2697903"/>
          <a:ext cx="6453963" cy="32988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251133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66976" y="518799"/>
            <a:ext cx="6425724" cy="443101"/>
          </a:xfrm>
        </p:spPr>
        <p:txBody>
          <a:bodyPr>
            <a:normAutofit/>
          </a:bodyPr>
          <a:lstStyle/>
          <a:p>
            <a:r>
              <a:rPr lang="es-CO" sz="1400" dirty="0"/>
              <a:t>Juzgados Penales Especializados</a:t>
            </a:r>
            <a:endParaRPr lang="es-ES" sz="1400" dirty="0"/>
          </a:p>
        </p:txBody>
      </p:sp>
      <p:graphicFrame>
        <p:nvGraphicFramePr>
          <p:cNvPr id="6" name="Tabla 5"/>
          <p:cNvGraphicFramePr>
            <a:graphicFrameLocks noGrp="1"/>
          </p:cNvGraphicFramePr>
          <p:nvPr>
            <p:extLst>
              <p:ext uri="{D42A27DB-BD31-4B8C-83A1-F6EECF244321}">
                <p14:modId xmlns:p14="http://schemas.microsoft.com/office/powerpoint/2010/main" val="2364330755"/>
              </p:ext>
            </p:extLst>
          </p:nvPr>
        </p:nvGraphicFramePr>
        <p:xfrm>
          <a:off x="258803" y="5422550"/>
          <a:ext cx="7042068" cy="104002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200" u="none" strike="noStrike" dirty="0">
                          <a:effectLst/>
                        </a:rPr>
                        <a:t>INGRESO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dirty="0">
                          <a:effectLst/>
                        </a:rPr>
                        <a:t>EGRESO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a:effectLst/>
                        </a:rPr>
                        <a:t>INVENTARIO FINAL</a:t>
                      </a:r>
                      <a:endParaRPr lang="es-ES" sz="12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200" u="none" strike="noStrike" dirty="0">
                          <a:effectLst/>
                        </a:rPr>
                        <a:t>Distrito Judicial del Huila</a:t>
                      </a:r>
                      <a:endParaRPr lang="es-E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200</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199</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29</a:t>
                      </a:r>
                    </a:p>
                  </a:txBody>
                  <a:tcPr marL="9525" marR="9525" marT="9525" marB="0" anchor="ctr"/>
                </a:tc>
              </a:tr>
              <a:tr h="270407">
                <a:tc>
                  <a:txBody>
                    <a:bodyPr/>
                    <a:lstStyle/>
                    <a:p>
                      <a:pPr algn="l" fontAlgn="ctr"/>
                      <a:r>
                        <a:rPr lang="es-CO" sz="1200" u="none" strike="noStrike" dirty="0">
                          <a:effectLst/>
                        </a:rPr>
                        <a:t>Promedio Nacional SIN Cundinamarca y Antioquia</a:t>
                      </a:r>
                      <a:endParaRPr lang="es-CO"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241</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213</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187</a:t>
                      </a:r>
                    </a:p>
                  </a:txBody>
                  <a:tcPr marL="9525" marR="9525" marT="9525" marB="0" anchor="ctr"/>
                </a:tc>
              </a:tr>
              <a:tr h="152400">
                <a:tc>
                  <a:txBody>
                    <a:bodyPr/>
                    <a:lstStyle/>
                    <a:p>
                      <a:pPr algn="ctr" fontAlgn="b"/>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83%</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93%</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16%</a:t>
                      </a:r>
                    </a:p>
                  </a:txBody>
                  <a:tcPr marL="9525" marR="9525" marT="9525" marB="0" anchor="b"/>
                </a:tc>
              </a:tr>
            </a:tbl>
          </a:graphicData>
        </a:graphic>
      </p:graphicFrame>
      <p:sp>
        <p:nvSpPr>
          <p:cNvPr id="11" name="Rectángulo 10"/>
          <p:cNvSpPr/>
          <p:nvPr/>
        </p:nvSpPr>
        <p:spPr>
          <a:xfrm>
            <a:off x="258804" y="8343797"/>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El </a:t>
            </a:r>
            <a:r>
              <a:rPr lang="es-CO" sz="1200" dirty="0"/>
              <a:t>inventario es muy </a:t>
            </a:r>
            <a:r>
              <a:rPr lang="es-CO" sz="1200" dirty="0" smtClean="0"/>
              <a:t>inferior</a:t>
            </a:r>
            <a:r>
              <a:rPr lang="es-CO" sz="1200" dirty="0"/>
              <a:t> </a:t>
            </a:r>
            <a:r>
              <a:rPr lang="es-CO" sz="1200" dirty="0" smtClean="0"/>
              <a:t>al promedio nacional. </a:t>
            </a:r>
            <a:r>
              <a:rPr lang="es-CO" sz="1200" dirty="0"/>
              <a:t>Se insiste en la necesidad de integrar el centro de servicios de los juzgados especializados con el centro de servicios de los juzgados del sistema penal acusatorio, el cual tiene una carga laboral muy alta.</a:t>
            </a:r>
            <a:r>
              <a:rPr lang="es-CO" sz="1200" dirty="0" smtClean="0"/>
              <a:t>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2104116441"/>
              </p:ext>
            </p:extLst>
          </p:nvPr>
        </p:nvGraphicFramePr>
        <p:xfrm>
          <a:off x="258803" y="6534044"/>
          <a:ext cx="7042067" cy="1761930"/>
        </p:xfrm>
        <a:graphic>
          <a:graphicData uri="http://schemas.openxmlformats.org/drawingml/2006/table">
            <a:tbl>
              <a:tblPr>
                <a:tableStyleId>{5C22544A-7EE6-4342-B048-85BDC9FD1C3A}</a:tableStyleId>
              </a:tblPr>
              <a:tblGrid>
                <a:gridCol w="952600"/>
                <a:gridCol w="6089467"/>
              </a:tblGrid>
              <a:tr h="603029">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ingreso promedio por despacho es de 200 procesos, de los cuales, 103 procesos (51%) corresponden a acciones de tutela. </a:t>
                      </a:r>
                      <a:endParaRPr lang="es-CO" sz="1200" b="0" i="0" u="none" strike="noStrike" dirty="0" smtClean="0">
                        <a:solidFill>
                          <a:srgbClr val="000000"/>
                        </a:solidFill>
                        <a:effectLst/>
                        <a:latin typeface="Calibri" panose="020F0502020204030204" pitchFamily="34" charset="0"/>
                      </a:endParaRPr>
                    </a:p>
                    <a:p>
                      <a:pPr algn="l" fontAlgn="t"/>
                      <a:r>
                        <a:rPr lang="es-CO" sz="1200" b="0" i="0" u="none" strike="noStrike" dirty="0" smtClean="0">
                          <a:solidFill>
                            <a:srgbClr val="000000"/>
                          </a:solidFill>
                          <a:effectLst/>
                          <a:latin typeface="Calibri" panose="020F0502020204030204" pitchFamily="34" charset="0"/>
                        </a:rPr>
                        <a:t>La </a:t>
                      </a:r>
                      <a:r>
                        <a:rPr lang="es-CO" sz="1200" b="0" i="0" u="none" strike="noStrike" dirty="0">
                          <a:solidFill>
                            <a:srgbClr val="000000"/>
                          </a:solidFill>
                          <a:effectLst/>
                          <a:latin typeface="Calibri" panose="020F0502020204030204" pitchFamily="34" charset="0"/>
                        </a:rPr>
                        <a:t>demanda agregada permaneció casi igual, con un considerable aumento en la especialidad </a:t>
                      </a:r>
                      <a:r>
                        <a:rPr lang="es-CO" sz="1200" b="0" i="0" u="none" strike="noStrike" dirty="0" smtClean="0">
                          <a:solidFill>
                            <a:srgbClr val="000000"/>
                          </a:solidFill>
                          <a:effectLst/>
                          <a:latin typeface="Calibri" panose="020F0502020204030204" pitchFamily="34" charset="0"/>
                        </a:rPr>
                        <a:t>(53%), como </a:t>
                      </a:r>
                      <a:r>
                        <a:rPr lang="es-CO" sz="1200" b="0" i="0" u="none" strike="noStrike" dirty="0">
                          <a:solidFill>
                            <a:srgbClr val="000000"/>
                          </a:solidFill>
                          <a:effectLst/>
                          <a:latin typeface="Calibri" panose="020F0502020204030204" pitchFamily="34" charset="0"/>
                        </a:rPr>
                        <a:t>resultado de una medida de descongestión adoptada mediante Acuerdo PCSJA18-10910 del 16 de marzo de 2018, que trasladó 216 procesos de los Juzgados de Puerto Asís a estos despachos.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Los egresos aumentaron 23%, pasando de 161 procesos a 199 </a:t>
                      </a:r>
                      <a:r>
                        <a:rPr lang="es-CO" sz="1200" b="0" i="0" u="none" strike="noStrike" dirty="0" smtClean="0">
                          <a:solidFill>
                            <a:srgbClr val="000000"/>
                          </a:solidFill>
                          <a:effectLst/>
                          <a:latin typeface="Calibri" panose="020F0502020204030204" pitchFamily="34" charset="0"/>
                        </a:rPr>
                        <a:t>procesos, </a:t>
                      </a:r>
                      <a:r>
                        <a:rPr lang="es-CO" sz="1200" b="0" i="0" u="none" strike="noStrike" dirty="0">
                          <a:solidFill>
                            <a:srgbClr val="000000"/>
                          </a:solidFill>
                          <a:effectLst/>
                          <a:latin typeface="Calibri" panose="020F0502020204030204" pitchFamily="34" charset="0"/>
                        </a:rPr>
                        <a:t>con un índice de evacuación del 99%.</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disminuyó 17%, con un promedio cercano a 29 procesos por despacho. </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2 Gráfico"/>
          <p:cNvGraphicFramePr>
            <a:graphicFrameLocks/>
          </p:cNvGraphicFramePr>
          <p:nvPr>
            <p:extLst>
              <p:ext uri="{D42A27DB-BD31-4B8C-83A1-F6EECF244321}">
                <p14:modId xmlns:p14="http://schemas.microsoft.com/office/powerpoint/2010/main" val="300430916"/>
              </p:ext>
            </p:extLst>
          </p:nvPr>
        </p:nvGraphicFramePr>
        <p:xfrm>
          <a:off x="166255" y="1183451"/>
          <a:ext cx="7134616" cy="37923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96577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66976" y="518799"/>
            <a:ext cx="6425724" cy="443101"/>
          </a:xfrm>
        </p:spPr>
        <p:txBody>
          <a:bodyPr>
            <a:normAutofit fontScale="90000"/>
          </a:bodyPr>
          <a:lstStyle/>
          <a:p>
            <a:r>
              <a:rPr lang="es-CO" sz="1400" dirty="0"/>
              <a:t>Juzgados </a:t>
            </a:r>
            <a:r>
              <a:rPr lang="es-CO" sz="1400" dirty="0" smtClean="0"/>
              <a:t>de Ejecución de Penas</a:t>
            </a:r>
            <a:br>
              <a:rPr lang="es-CO" sz="1400" dirty="0" smtClean="0"/>
            </a:br>
            <a:r>
              <a:rPr lang="es-CO" sz="1400" dirty="0" smtClean="0"/>
              <a:t>y Medidas de Seguridad</a:t>
            </a:r>
            <a:endParaRPr lang="es-ES" sz="1400" dirty="0"/>
          </a:p>
        </p:txBody>
      </p:sp>
      <p:graphicFrame>
        <p:nvGraphicFramePr>
          <p:cNvPr id="6" name="Tabla 5"/>
          <p:cNvGraphicFramePr>
            <a:graphicFrameLocks noGrp="1"/>
          </p:cNvGraphicFramePr>
          <p:nvPr>
            <p:extLst>
              <p:ext uri="{D42A27DB-BD31-4B8C-83A1-F6EECF244321}">
                <p14:modId xmlns:p14="http://schemas.microsoft.com/office/powerpoint/2010/main" val="4086286548"/>
              </p:ext>
            </p:extLst>
          </p:nvPr>
        </p:nvGraphicFramePr>
        <p:xfrm>
          <a:off x="258803" y="5422550"/>
          <a:ext cx="7042068" cy="104002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200" u="none" strike="noStrike" dirty="0">
                          <a:effectLst/>
                        </a:rPr>
                        <a:t>INGRESO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dirty="0">
                          <a:effectLst/>
                        </a:rPr>
                        <a:t>EGRESO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a:effectLst/>
                        </a:rPr>
                        <a:t>INVENTARIO FINAL</a:t>
                      </a:r>
                      <a:endParaRPr lang="es-ES" sz="12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200" u="none" strike="noStrike" dirty="0">
                          <a:effectLst/>
                        </a:rPr>
                        <a:t>Distrito Judicial del Huila</a:t>
                      </a:r>
                      <a:endParaRPr lang="es-E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894</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1141</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2665</a:t>
                      </a:r>
                    </a:p>
                  </a:txBody>
                  <a:tcPr marL="9525" marR="9525" marT="9525" marB="0" anchor="ctr"/>
                </a:tc>
              </a:tr>
              <a:tr h="270407">
                <a:tc>
                  <a:txBody>
                    <a:bodyPr/>
                    <a:lstStyle/>
                    <a:p>
                      <a:pPr algn="l" fontAlgn="ctr"/>
                      <a:r>
                        <a:rPr lang="es-CO" sz="1200" u="none" strike="noStrike" dirty="0">
                          <a:effectLst/>
                        </a:rPr>
                        <a:t>Promedio Nacional SIN Cundinamarca y Antioquia</a:t>
                      </a:r>
                      <a:endParaRPr lang="es-CO"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651</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422</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2024</a:t>
                      </a:r>
                    </a:p>
                  </a:txBody>
                  <a:tcPr marL="9525" marR="9525" marT="9525" marB="0" anchor="ctr"/>
                </a:tc>
              </a:tr>
              <a:tr h="152400">
                <a:tc>
                  <a:txBody>
                    <a:bodyPr/>
                    <a:lstStyle/>
                    <a:p>
                      <a:pPr algn="ctr" fontAlgn="b"/>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137%</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270%</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132%</a:t>
                      </a:r>
                    </a:p>
                  </a:txBody>
                  <a:tcPr marL="9525" marR="9525" marT="9525" marB="0" anchor="b"/>
                </a:tc>
              </a:tr>
            </a:tbl>
          </a:graphicData>
        </a:graphic>
      </p:graphicFrame>
      <p:sp>
        <p:nvSpPr>
          <p:cNvPr id="11" name="Rectángulo 10"/>
          <p:cNvSpPr/>
          <p:nvPr/>
        </p:nvSpPr>
        <p:spPr>
          <a:xfrm>
            <a:off x="258804" y="7916286"/>
            <a:ext cx="7042067" cy="830997"/>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Estos despachos tienen una alta carga laboral, con ingresos superiores al </a:t>
            </a:r>
            <a:r>
              <a:rPr lang="es-CO" sz="1200" dirty="0" smtClean="0"/>
              <a:t>37% </a:t>
            </a:r>
            <a:r>
              <a:rPr lang="es-CO" sz="1200" dirty="0"/>
              <a:t>en comparación con el resto del país. Su rendimiento también es muy superior al promedio </a:t>
            </a:r>
            <a:r>
              <a:rPr lang="es-CO" sz="1200" dirty="0" smtClean="0"/>
              <a:t>nacional (170%). En 2018 </a:t>
            </a:r>
            <a:r>
              <a:rPr lang="es-CO" sz="1200" dirty="0"/>
              <a:t>fueron creado dos cargos de </a:t>
            </a:r>
            <a:r>
              <a:rPr lang="es-CO" sz="1200" dirty="0" smtClean="0"/>
              <a:t>descongestión, los cuales fueron prorrogados este año, pero </a:t>
            </a:r>
            <a:r>
              <a:rPr lang="es-CO" sz="1200" dirty="0"/>
              <a:t>es necesario que se creen de manera permanente estos cargos.</a:t>
            </a:r>
            <a:r>
              <a:rPr lang="es-CO" sz="1200" dirty="0" smtClean="0"/>
              <a:t>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1194950498"/>
              </p:ext>
            </p:extLst>
          </p:nvPr>
        </p:nvGraphicFramePr>
        <p:xfrm>
          <a:off x="258803" y="6534044"/>
          <a:ext cx="7042067" cy="1258154"/>
        </p:xfrm>
        <a:graphic>
          <a:graphicData uri="http://schemas.openxmlformats.org/drawingml/2006/table">
            <a:tbl>
              <a:tblPr>
                <a:tableStyleId>{5C22544A-7EE6-4342-B048-85BDC9FD1C3A}</a:tableStyleId>
              </a:tblPr>
              <a:tblGrid>
                <a:gridCol w="952600"/>
                <a:gridCol w="6089467"/>
              </a:tblGrid>
              <a:tr h="603029">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El ingreso promedio por despacho es de 894 procesos, de los cuales, 108 procesos (12%) corresponden a acciones de tutela. La demanda agregada permaneció casi igual.</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Los egresos aumentaron considerablemente, pasando de 585 procesos a 1141 procesos por despacho, incluyendo las acciones de tutela, con un índice de evacuación del 128%. </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disminuyó 14%, con un promedio cercano a 2665 procesos 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1 Gráfico"/>
          <p:cNvGraphicFramePr>
            <a:graphicFrameLocks/>
          </p:cNvGraphicFramePr>
          <p:nvPr>
            <p:extLst>
              <p:ext uri="{D42A27DB-BD31-4B8C-83A1-F6EECF244321}">
                <p14:modId xmlns:p14="http://schemas.microsoft.com/office/powerpoint/2010/main" val="158769900"/>
              </p:ext>
            </p:extLst>
          </p:nvPr>
        </p:nvGraphicFramePr>
        <p:xfrm>
          <a:off x="130629" y="1270660"/>
          <a:ext cx="7429046" cy="36457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562968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1024537741"/>
              </p:ext>
            </p:extLst>
          </p:nvPr>
        </p:nvGraphicFramePr>
        <p:xfrm>
          <a:off x="258803" y="5588800"/>
          <a:ext cx="7042068" cy="97906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a:effectLst/>
                        </a:rPr>
                        <a:t>INVENTARIO FINAL</a:t>
                      </a:r>
                      <a:endParaRPr lang="es-ES" sz="11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100" b="0" i="0" u="none" strike="noStrike">
                          <a:solidFill>
                            <a:srgbClr val="000000"/>
                          </a:solidFill>
                          <a:effectLst/>
                          <a:latin typeface="Calibri" panose="020F0502020204030204" pitchFamily="34" charset="0"/>
                        </a:rPr>
                        <a:t>536</a:t>
                      </a:r>
                    </a:p>
                  </a:txBody>
                  <a:tcPr marL="9525" marR="9525" marT="9525" marB="0" anchor="ctr"/>
                </a:tc>
                <a:tc>
                  <a:txBody>
                    <a:bodyPr/>
                    <a:lstStyle/>
                    <a:p>
                      <a:pPr algn="ctr" fontAlgn="ctr"/>
                      <a:r>
                        <a:rPr lang="es-ES" sz="1100" b="0" i="0" u="none" strike="noStrike">
                          <a:solidFill>
                            <a:srgbClr val="000000"/>
                          </a:solidFill>
                          <a:effectLst/>
                          <a:latin typeface="Calibri" panose="020F0502020204030204" pitchFamily="34" charset="0"/>
                        </a:rPr>
                        <a:t>442</a:t>
                      </a:r>
                    </a:p>
                  </a:txBody>
                  <a:tcPr marL="9525" marR="9525" marT="9525" marB="0" anchor="ctr"/>
                </a:tc>
                <a:tc>
                  <a:txBody>
                    <a:bodyPr/>
                    <a:lstStyle/>
                    <a:p>
                      <a:pPr algn="ctr" fontAlgn="ctr"/>
                      <a:r>
                        <a:rPr lang="es-ES" sz="1100" b="0" i="0" u="none" strike="noStrike">
                          <a:solidFill>
                            <a:srgbClr val="000000"/>
                          </a:solidFill>
                          <a:effectLst/>
                          <a:latin typeface="Calibri" panose="020F0502020204030204" pitchFamily="34" charset="0"/>
                        </a:rPr>
                        <a:t>323</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100" b="0" i="0" u="none" strike="noStrike">
                          <a:solidFill>
                            <a:srgbClr val="000000"/>
                          </a:solidFill>
                          <a:effectLst/>
                          <a:latin typeface="Calibri" panose="020F0502020204030204" pitchFamily="34" charset="0"/>
                        </a:rPr>
                        <a:t>436</a:t>
                      </a:r>
                    </a:p>
                  </a:txBody>
                  <a:tcPr marL="9525" marR="9525" marT="9525" marB="0" anchor="ctr"/>
                </a:tc>
                <a:tc>
                  <a:txBody>
                    <a:bodyPr/>
                    <a:lstStyle/>
                    <a:p>
                      <a:pPr algn="ctr" fontAlgn="ctr"/>
                      <a:r>
                        <a:rPr lang="es-ES" sz="1100" b="0" i="0" u="none" strike="noStrike">
                          <a:solidFill>
                            <a:srgbClr val="000000"/>
                          </a:solidFill>
                          <a:effectLst/>
                          <a:latin typeface="Calibri" panose="020F0502020204030204" pitchFamily="34" charset="0"/>
                        </a:rPr>
                        <a:t>377</a:t>
                      </a:r>
                    </a:p>
                  </a:txBody>
                  <a:tcPr marL="9525" marR="9525" marT="9525" marB="0" anchor="ctr"/>
                </a:tc>
                <a:tc>
                  <a:txBody>
                    <a:bodyPr/>
                    <a:lstStyle/>
                    <a:p>
                      <a:pPr algn="ctr" fontAlgn="ctr"/>
                      <a:r>
                        <a:rPr lang="es-ES" sz="1100" b="0" i="0" u="none" strike="noStrike">
                          <a:solidFill>
                            <a:srgbClr val="000000"/>
                          </a:solidFill>
                          <a:effectLst/>
                          <a:latin typeface="Calibri" panose="020F0502020204030204" pitchFamily="34" charset="0"/>
                        </a:rPr>
                        <a:t>343</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100" b="0" i="0" u="none" strike="noStrike">
                          <a:solidFill>
                            <a:srgbClr val="000000"/>
                          </a:solidFill>
                          <a:effectLst/>
                          <a:latin typeface="Calibri" panose="020F0502020204030204" pitchFamily="34" charset="0"/>
                        </a:rPr>
                        <a:t>123%</a:t>
                      </a:r>
                    </a:p>
                  </a:txBody>
                  <a:tcPr marL="9525" marR="9525" marT="9525" marB="0" anchor="b"/>
                </a:tc>
                <a:tc>
                  <a:txBody>
                    <a:bodyPr/>
                    <a:lstStyle/>
                    <a:p>
                      <a:pPr algn="ctr" fontAlgn="b"/>
                      <a:r>
                        <a:rPr lang="es-ES" sz="1100" b="0" i="0" u="none" strike="noStrike">
                          <a:solidFill>
                            <a:srgbClr val="000000"/>
                          </a:solidFill>
                          <a:effectLst/>
                          <a:latin typeface="Calibri" panose="020F0502020204030204" pitchFamily="34" charset="0"/>
                        </a:rPr>
                        <a:t>117%</a:t>
                      </a:r>
                    </a:p>
                  </a:txBody>
                  <a:tcPr marL="9525" marR="9525" marT="9525" marB="0" anchor="b"/>
                </a:tc>
                <a:tc>
                  <a:txBody>
                    <a:bodyPr/>
                    <a:lstStyle/>
                    <a:p>
                      <a:pPr algn="ctr" fontAlgn="b"/>
                      <a:r>
                        <a:rPr lang="es-ES" sz="1100" b="0" i="0" u="none" strike="noStrike" dirty="0">
                          <a:solidFill>
                            <a:srgbClr val="000000"/>
                          </a:solidFill>
                          <a:effectLst/>
                          <a:latin typeface="Calibri" panose="020F0502020204030204" pitchFamily="34" charset="0"/>
                        </a:rPr>
                        <a:t>94%</a:t>
                      </a:r>
                    </a:p>
                  </a:txBody>
                  <a:tcPr marL="9525" marR="9525" marT="9525" marB="0" anchor="b"/>
                </a:tc>
              </a:tr>
            </a:tbl>
          </a:graphicData>
        </a:graphic>
      </p:graphicFrame>
      <p:sp>
        <p:nvSpPr>
          <p:cNvPr id="11" name="Rectángulo 10"/>
          <p:cNvSpPr/>
          <p:nvPr/>
        </p:nvSpPr>
        <p:spPr>
          <a:xfrm>
            <a:off x="211304" y="8569426"/>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Los Juzgados del Circuito de Neiva están por encima del resto del país, tanto en ingresos como en egresos. Se insiste en la necesidad de integrar el centro de servicios de los juzgados especializados con el centro de servicios de los juzgados del sistema penal acusatorio, el cual tiene una carga laboral muy alta.</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1737806752"/>
              </p:ext>
            </p:extLst>
          </p:nvPr>
        </p:nvGraphicFramePr>
        <p:xfrm>
          <a:off x="258803" y="6676544"/>
          <a:ext cx="7042067" cy="1833334"/>
        </p:xfrm>
        <a:graphic>
          <a:graphicData uri="http://schemas.openxmlformats.org/drawingml/2006/table">
            <a:tbl>
              <a:tblPr>
                <a:tableStyleId>{5C22544A-7EE6-4342-B048-85BDC9FD1C3A}</a:tableStyleId>
              </a:tblPr>
              <a:tblGrid>
                <a:gridCol w="952600"/>
                <a:gridCol w="6089467"/>
              </a:tblGrid>
              <a:tr h="1042413">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ingreso promedio por despacho es de 536 procesos y de 577 procesos, sin incluir al Juzgado 005, que asume los procesos de Ley 600  de 2000.  </a:t>
                      </a:r>
                      <a:endParaRPr lang="es-CO" sz="1200" b="0" i="0" u="none" strike="noStrike" dirty="0" smtClean="0">
                        <a:solidFill>
                          <a:srgbClr val="000000"/>
                        </a:solidFill>
                        <a:effectLst/>
                        <a:latin typeface="Calibri" panose="020F0502020204030204" pitchFamily="34" charset="0"/>
                      </a:endParaRPr>
                    </a:p>
                    <a:p>
                      <a:pPr algn="l" fontAlgn="t"/>
                      <a:r>
                        <a:rPr lang="es-CO" sz="1200" b="0" i="0" u="none" strike="noStrike" dirty="0" smtClean="0">
                          <a:solidFill>
                            <a:srgbClr val="000000"/>
                          </a:solidFill>
                          <a:effectLst/>
                          <a:latin typeface="Calibri" panose="020F0502020204030204" pitchFamily="34" charset="0"/>
                        </a:rPr>
                        <a:t>El </a:t>
                      </a:r>
                      <a:r>
                        <a:rPr lang="es-CO" sz="1200" b="0" i="0" u="none" strike="noStrike" dirty="0">
                          <a:solidFill>
                            <a:srgbClr val="000000"/>
                          </a:solidFill>
                          <a:effectLst/>
                          <a:latin typeface="Calibri" panose="020F0502020204030204" pitchFamily="34" charset="0"/>
                        </a:rPr>
                        <a:t>37% de los procesos corresponden a acciones de tutela. </a:t>
                      </a:r>
                      <a:endParaRPr lang="es-CO" sz="1200" b="0" i="0" u="none" strike="noStrike" dirty="0" smtClean="0">
                        <a:solidFill>
                          <a:srgbClr val="000000"/>
                        </a:solidFill>
                        <a:effectLst/>
                        <a:latin typeface="Calibri" panose="020F0502020204030204" pitchFamily="34" charset="0"/>
                      </a:endParaRPr>
                    </a:p>
                    <a:p>
                      <a:pPr algn="l" fontAlgn="t"/>
                      <a:r>
                        <a:rPr lang="es-CO" sz="1200" b="0" i="0" u="none" strike="noStrike" dirty="0" smtClean="0">
                          <a:solidFill>
                            <a:srgbClr val="000000"/>
                          </a:solidFill>
                          <a:effectLst/>
                          <a:latin typeface="Calibri" panose="020F0502020204030204" pitchFamily="34" charset="0"/>
                        </a:rPr>
                        <a:t>La </a:t>
                      </a:r>
                      <a:r>
                        <a:rPr lang="es-CO" sz="1200" b="0" i="0" u="none" strike="noStrike" dirty="0">
                          <a:solidFill>
                            <a:srgbClr val="000000"/>
                          </a:solidFill>
                          <a:effectLst/>
                          <a:latin typeface="Calibri" panose="020F0502020204030204" pitchFamily="34" charset="0"/>
                        </a:rPr>
                        <a:t>demanda agregada se mantuvo casi igual, aun cuando hubo un ligero aumento en los ingresos del sistema oral (15%).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Los egresos se mantuvieron casi constantes, con un índice de evacuación del 82%.</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aumentó 27%, con un promedio cercano a </a:t>
                      </a:r>
                      <a:r>
                        <a:rPr lang="es-CO" sz="1200" b="0" i="0" u="none" strike="noStrike" dirty="0" smtClean="0">
                          <a:solidFill>
                            <a:srgbClr val="000000"/>
                          </a:solidFill>
                          <a:effectLst/>
                          <a:latin typeface="Calibri" panose="020F0502020204030204" pitchFamily="34" charset="0"/>
                        </a:rPr>
                        <a:t>324 </a:t>
                      </a:r>
                      <a:r>
                        <a:rPr lang="es-CO" sz="1200" b="0" i="0" u="none" strike="noStrike" dirty="0">
                          <a:solidFill>
                            <a:srgbClr val="000000"/>
                          </a:solidFill>
                          <a:effectLst/>
                          <a:latin typeface="Calibri" panose="020F0502020204030204" pitchFamily="34" charset="0"/>
                        </a:rPr>
                        <a:t>procesos por despacho, sin incluir al Juzgado 005.</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1 Gráfico"/>
          <p:cNvGraphicFramePr>
            <a:graphicFrameLocks/>
          </p:cNvGraphicFramePr>
          <p:nvPr>
            <p:extLst>
              <p:ext uri="{D42A27DB-BD31-4B8C-83A1-F6EECF244321}">
                <p14:modId xmlns:p14="http://schemas.microsoft.com/office/powerpoint/2010/main" val="3582236869"/>
              </p:ext>
            </p:extLst>
          </p:nvPr>
        </p:nvGraphicFramePr>
        <p:xfrm>
          <a:off x="154380" y="1092530"/>
          <a:ext cx="7279574" cy="4441371"/>
        </p:xfrm>
        <a:graphic>
          <a:graphicData uri="http://schemas.openxmlformats.org/drawingml/2006/chart">
            <c:chart xmlns:c="http://schemas.openxmlformats.org/drawingml/2006/chart" xmlns:r="http://schemas.openxmlformats.org/officeDocument/2006/relationships" r:id="rId3"/>
          </a:graphicData>
        </a:graphic>
      </p:graphicFrame>
      <p:sp>
        <p:nvSpPr>
          <p:cNvPr id="2" name="Título 1"/>
          <p:cNvSpPr>
            <a:spLocks noGrp="1"/>
          </p:cNvSpPr>
          <p:nvPr>
            <p:ph type="ctrTitle"/>
          </p:nvPr>
        </p:nvSpPr>
        <p:spPr>
          <a:xfrm>
            <a:off x="566976" y="518799"/>
            <a:ext cx="6425724" cy="443101"/>
          </a:xfrm>
        </p:spPr>
        <p:txBody>
          <a:bodyPr>
            <a:normAutofit/>
          </a:bodyPr>
          <a:lstStyle/>
          <a:p>
            <a:r>
              <a:rPr lang="es-CO" sz="1400" dirty="0"/>
              <a:t>Juzgados </a:t>
            </a:r>
            <a:r>
              <a:rPr lang="es-CO" sz="1400" dirty="0" smtClean="0"/>
              <a:t>Penales del Circuito de Neiva</a:t>
            </a:r>
            <a:endParaRPr lang="es-ES" sz="1400" dirty="0"/>
          </a:p>
        </p:txBody>
      </p:sp>
    </p:spTree>
    <p:extLst>
      <p:ext uri="{BB962C8B-B14F-4D97-AF65-F5344CB8AC3E}">
        <p14:creationId xmlns:p14="http://schemas.microsoft.com/office/powerpoint/2010/main" val="7188031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3989310576"/>
              </p:ext>
            </p:extLst>
          </p:nvPr>
        </p:nvGraphicFramePr>
        <p:xfrm>
          <a:off x="258803" y="5232540"/>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a:effectLst/>
                        </a:rPr>
                        <a:t>INVENTARIO FINAL</a:t>
                      </a:r>
                      <a:endParaRPr lang="es-ES" sz="11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485</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496</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434</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495</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460</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341</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98%</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108%</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127%</a:t>
                      </a:r>
                    </a:p>
                  </a:txBody>
                  <a:tcPr marL="9525" marR="9525" marT="9525" marB="0" anchor="b"/>
                </a:tc>
              </a:tr>
            </a:tbl>
          </a:graphicData>
        </a:graphic>
      </p:graphicFrame>
      <p:sp>
        <p:nvSpPr>
          <p:cNvPr id="11" name="Rectángulo 10"/>
          <p:cNvSpPr/>
          <p:nvPr/>
        </p:nvSpPr>
        <p:spPr>
          <a:xfrm>
            <a:off x="175677" y="7666901"/>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El egreso es ligeramente superior al promedio nacional (8%). </a:t>
            </a:r>
            <a:endParaRPr lang="es-CO" sz="1200" dirty="0" smtClean="0"/>
          </a:p>
          <a:p>
            <a:pPr algn="just"/>
            <a:r>
              <a:rPr lang="es-CO" sz="1200" dirty="0" smtClean="0"/>
              <a:t>El </a:t>
            </a:r>
            <a:r>
              <a:rPr lang="es-CO" sz="1200" dirty="0"/>
              <a:t>inventario es </a:t>
            </a:r>
            <a:r>
              <a:rPr lang="es-CO" sz="1200" dirty="0" smtClean="0"/>
              <a:t>más </a:t>
            </a:r>
            <a:r>
              <a:rPr lang="es-CO" sz="1200" dirty="0"/>
              <a:t>alto que el promedio </a:t>
            </a:r>
            <a:r>
              <a:rPr lang="es-CO" sz="1200" dirty="0" smtClean="0"/>
              <a:t>nacional (27%), </a:t>
            </a:r>
            <a:r>
              <a:rPr lang="es-CO" sz="1200" dirty="0"/>
              <a:t>pero si </a:t>
            </a:r>
            <a:r>
              <a:rPr lang="es-CO" sz="1200" dirty="0" smtClean="0"/>
              <a:t>continúan </a:t>
            </a:r>
            <a:r>
              <a:rPr lang="es-CO" sz="1200" dirty="0"/>
              <a:t>con la tendencia de </a:t>
            </a:r>
            <a:r>
              <a:rPr lang="es-CO" sz="1200" dirty="0" smtClean="0"/>
              <a:t>rendimiento, </a:t>
            </a:r>
            <a:r>
              <a:rPr lang="es-CO" sz="1200" dirty="0"/>
              <a:t>en pocos años pueden equilibrar su carga con el promedio nacional.</a:t>
            </a:r>
            <a:r>
              <a:rPr lang="es-CO" sz="1200" dirty="0" smtClean="0"/>
              <a:t> </a:t>
            </a:r>
          </a:p>
        </p:txBody>
      </p:sp>
      <p:graphicFrame>
        <p:nvGraphicFramePr>
          <p:cNvPr id="12" name="Tabla 11"/>
          <p:cNvGraphicFramePr>
            <a:graphicFrameLocks noGrp="1"/>
          </p:cNvGraphicFramePr>
          <p:nvPr>
            <p:extLst>
              <p:ext uri="{D42A27DB-BD31-4B8C-83A1-F6EECF244321}">
                <p14:modId xmlns:p14="http://schemas.microsoft.com/office/powerpoint/2010/main" val="745315201"/>
              </p:ext>
            </p:extLst>
          </p:nvPr>
        </p:nvGraphicFramePr>
        <p:xfrm>
          <a:off x="258804" y="6341424"/>
          <a:ext cx="7042067" cy="1177639"/>
        </p:xfrm>
        <a:graphic>
          <a:graphicData uri="http://schemas.openxmlformats.org/drawingml/2006/table">
            <a:tbl>
              <a:tblPr>
                <a:tableStyleId>{5C22544A-7EE6-4342-B048-85BDC9FD1C3A}</a:tableStyleId>
              </a:tblPr>
              <a:tblGrid>
                <a:gridCol w="952600"/>
                <a:gridCol w="6089467"/>
              </a:tblGrid>
              <a:tr h="522514">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ingreso promedio por despacho es de 485 procesos, de los cuales, 201 procesos (41%) corresponden a acciones de tutela. La demanda agregada se mantuvo casi igual (97%).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Los egresos aumentaron 16%, pasando de 427 procesos a 496 procesos, incluyendo las acciones de tutela, con un índice de evacuación del 102%.</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se redujo 5%, con un promedio cercano a 434 procesos 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fontScale="90000"/>
          </a:bodyPr>
          <a:lstStyle/>
          <a:p>
            <a:r>
              <a:rPr lang="es-CO" sz="1400" dirty="0"/>
              <a:t>Juzgados </a:t>
            </a:r>
            <a:r>
              <a:rPr lang="es-CO" sz="1400" dirty="0" smtClean="0"/>
              <a:t>Penales Municipales </a:t>
            </a:r>
            <a:br>
              <a:rPr lang="es-CO" sz="1400" dirty="0" smtClean="0"/>
            </a:br>
            <a:r>
              <a:rPr lang="es-CO" sz="1400" dirty="0" smtClean="0"/>
              <a:t>de Conocimiento de Neiva</a:t>
            </a:r>
            <a:endParaRPr lang="es-ES" sz="1400" dirty="0"/>
          </a:p>
        </p:txBody>
      </p:sp>
      <p:graphicFrame>
        <p:nvGraphicFramePr>
          <p:cNvPr id="8" name="Gráfico 7"/>
          <p:cNvGraphicFramePr>
            <a:graphicFrameLocks/>
          </p:cNvGraphicFramePr>
          <p:nvPr>
            <p:extLst>
              <p:ext uri="{D42A27DB-BD31-4B8C-83A1-F6EECF244321}">
                <p14:modId xmlns:p14="http://schemas.microsoft.com/office/powerpoint/2010/main" val="978399861"/>
              </p:ext>
            </p:extLst>
          </p:nvPr>
        </p:nvGraphicFramePr>
        <p:xfrm>
          <a:off x="0" y="961900"/>
          <a:ext cx="7524000" cy="4191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026834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3124178351"/>
              </p:ext>
            </p:extLst>
          </p:nvPr>
        </p:nvGraphicFramePr>
        <p:xfrm>
          <a:off x="258803" y="5588800"/>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a:effectLst/>
                        </a:rPr>
                        <a:t>INVENTARIO FINAL</a:t>
                      </a:r>
                      <a:endParaRPr lang="es-ES" sz="11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dirty="0">
                          <a:solidFill>
                            <a:srgbClr val="000000"/>
                          </a:solidFill>
                          <a:effectLst/>
                          <a:latin typeface="Calibri" panose="020F0502020204030204" pitchFamily="34" charset="0"/>
                        </a:rPr>
                        <a:t>1722</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1538</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1036</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945</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7</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es-ES" sz="1200" b="0" i="0" u="none" strike="noStrike" dirty="0" smtClean="0">
                          <a:solidFill>
                            <a:srgbClr val="000000"/>
                          </a:solidFill>
                          <a:effectLst/>
                          <a:latin typeface="Calibri" panose="020F0502020204030204" pitchFamily="34" charset="0"/>
                        </a:rPr>
                        <a:t>166%</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dirty="0" smtClean="0">
                          <a:solidFill>
                            <a:srgbClr val="000000"/>
                          </a:solidFill>
                          <a:effectLst/>
                          <a:latin typeface="Calibri" panose="020F0502020204030204" pitchFamily="34" charset="0"/>
                        </a:rPr>
                        <a:t>163%</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dirty="0" smtClean="0">
                          <a:solidFill>
                            <a:srgbClr val="000000"/>
                          </a:solidFill>
                          <a:effectLst/>
                          <a:latin typeface="Calibri" panose="020F0502020204030204" pitchFamily="34" charset="0"/>
                        </a:rPr>
                        <a:t>43%</a:t>
                      </a:r>
                      <a:endParaRPr lang="es-ES" sz="12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
        <p:nvSpPr>
          <p:cNvPr id="11" name="Rectángulo 10"/>
          <p:cNvSpPr/>
          <p:nvPr/>
        </p:nvSpPr>
        <p:spPr>
          <a:xfrm>
            <a:off x="187554" y="7951903"/>
            <a:ext cx="7042067" cy="1015663"/>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Los </a:t>
            </a:r>
            <a:r>
              <a:rPr lang="es-CO" sz="1200" dirty="0"/>
              <a:t>juzgados de Neiva tienen una carga laboral muy alta, superior </a:t>
            </a:r>
            <a:r>
              <a:rPr lang="es-CO" sz="1200" dirty="0" smtClean="0"/>
              <a:t>en </a:t>
            </a:r>
            <a:r>
              <a:rPr lang="es-CO" sz="1200" dirty="0"/>
              <a:t>60% a la media nacional. Su rendimiento también está muy por encima del promedio (62%). Se requieren medidas de apoyo para la subespecialidad, como el reforzamiento del centro de servicios, mediante la creación del cargo de coordinador (secretario o profesional universitario grado 16) , además de </a:t>
            </a:r>
            <a:r>
              <a:rPr lang="es-CO" sz="1200" dirty="0" smtClean="0"/>
              <a:t>1 </a:t>
            </a:r>
            <a:r>
              <a:rPr lang="es-CO" sz="1200" dirty="0"/>
              <a:t>técnico en sistemas, </a:t>
            </a:r>
            <a:r>
              <a:rPr lang="es-CO" sz="1200" dirty="0" smtClean="0"/>
              <a:t>3 </a:t>
            </a:r>
            <a:r>
              <a:rPr lang="es-CO" sz="1200" dirty="0"/>
              <a:t>escribientes y </a:t>
            </a:r>
            <a:r>
              <a:rPr lang="es-CO" sz="1200" dirty="0" smtClean="0"/>
              <a:t>1 citador; </a:t>
            </a:r>
            <a:r>
              <a:rPr lang="es-CO" sz="1200" dirty="0"/>
              <a:t>o la integración de este centro con el de los juzgados especializados.</a:t>
            </a:r>
            <a:r>
              <a:rPr lang="es-CO" sz="1200" dirty="0" smtClean="0"/>
              <a:t>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2739283145"/>
              </p:ext>
            </p:extLst>
          </p:nvPr>
        </p:nvGraphicFramePr>
        <p:xfrm>
          <a:off x="258803" y="6676544"/>
          <a:ext cx="7042067" cy="1213290"/>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ingreso promedio por despacho es de 485 procesos, de los cuales, 201 procesos (41%) corresponden a acciones de tutela. </a:t>
                      </a:r>
                      <a:endParaRPr lang="es-CO" sz="1200" b="0" i="0" u="none" strike="noStrike" dirty="0" smtClean="0">
                        <a:solidFill>
                          <a:srgbClr val="000000"/>
                        </a:solidFill>
                        <a:effectLst/>
                        <a:latin typeface="Calibri" panose="020F0502020204030204" pitchFamily="34" charset="0"/>
                      </a:endParaRPr>
                    </a:p>
                    <a:p>
                      <a:pPr algn="l" fontAlgn="t"/>
                      <a:r>
                        <a:rPr lang="es-CO" sz="1200" b="0" i="0" u="none" strike="noStrike" dirty="0" smtClean="0">
                          <a:solidFill>
                            <a:srgbClr val="000000"/>
                          </a:solidFill>
                          <a:effectLst/>
                          <a:latin typeface="Calibri" panose="020F0502020204030204" pitchFamily="34" charset="0"/>
                        </a:rPr>
                        <a:t>La </a:t>
                      </a:r>
                      <a:r>
                        <a:rPr lang="es-CO" sz="1200" b="0" i="0" u="none" strike="noStrike" dirty="0">
                          <a:solidFill>
                            <a:srgbClr val="000000"/>
                          </a:solidFill>
                          <a:effectLst/>
                          <a:latin typeface="Calibri" panose="020F0502020204030204" pitchFamily="34" charset="0"/>
                        </a:rPr>
                        <a:t>demanda agregada se mantuvo casi igual (97%).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Los egresos aumentaron 16%, pasando de 427 procesos a 496 procesos, incluyendo las acciones de tutela, con un índice de evacuación del 102%.</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se redujo 5%, con un promedio cercano a 434 procesos 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fontScale="90000"/>
          </a:bodyPr>
          <a:lstStyle/>
          <a:p>
            <a:r>
              <a:rPr lang="es-CO" sz="1400" dirty="0"/>
              <a:t>Juzgados </a:t>
            </a:r>
            <a:r>
              <a:rPr lang="es-CO" sz="1400" dirty="0" smtClean="0"/>
              <a:t>Penales de Control </a:t>
            </a:r>
            <a:br>
              <a:rPr lang="es-CO" sz="1400" dirty="0" smtClean="0"/>
            </a:br>
            <a:r>
              <a:rPr lang="es-CO" sz="1400" dirty="0" smtClean="0"/>
              <a:t>de Garantías de Neiva</a:t>
            </a:r>
            <a:endParaRPr lang="es-ES" sz="1400" dirty="0"/>
          </a:p>
        </p:txBody>
      </p:sp>
      <p:graphicFrame>
        <p:nvGraphicFramePr>
          <p:cNvPr id="10" name="Gráfico 9"/>
          <p:cNvGraphicFramePr>
            <a:graphicFrameLocks/>
          </p:cNvGraphicFramePr>
          <p:nvPr>
            <p:extLst>
              <p:ext uri="{D42A27DB-BD31-4B8C-83A1-F6EECF244321}">
                <p14:modId xmlns:p14="http://schemas.microsoft.com/office/powerpoint/2010/main" val="1870136444"/>
              </p:ext>
            </p:extLst>
          </p:nvPr>
        </p:nvGraphicFramePr>
        <p:xfrm>
          <a:off x="258803" y="961899"/>
          <a:ext cx="7042067" cy="45245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073180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2848040153"/>
              </p:ext>
            </p:extLst>
          </p:nvPr>
        </p:nvGraphicFramePr>
        <p:xfrm>
          <a:off x="187554" y="4734297"/>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INVENTARIO FINAL</a:t>
                      </a:r>
                      <a:endParaRPr lang="es-ES" sz="1100" b="1" i="0" u="none" strike="noStrike" dirty="0">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191</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197</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73</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133</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96</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99</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144%</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205%</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74%</a:t>
                      </a:r>
                    </a:p>
                  </a:txBody>
                  <a:tcPr marL="9525" marR="9525" marT="9525" marB="0" anchor="b"/>
                </a:tc>
              </a:tr>
            </a:tbl>
          </a:graphicData>
        </a:graphic>
      </p:graphicFrame>
      <p:sp>
        <p:nvSpPr>
          <p:cNvPr id="11" name="Rectángulo 10"/>
          <p:cNvSpPr/>
          <p:nvPr/>
        </p:nvSpPr>
        <p:spPr>
          <a:xfrm>
            <a:off x="187554" y="7191747"/>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El juzgado del Distrito Judicial del Huila tienen ingresos superiores al promedio nacional (44%) y un rendimiento considerablemente superior a la media  (205%), debido a que este despacho conoce de acciones de tutela, a diferencia de otros juzgados de la misma especialidad.</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823441575"/>
              </p:ext>
            </p:extLst>
          </p:nvPr>
        </p:nvGraphicFramePr>
        <p:xfrm>
          <a:off x="258803" y="5870044"/>
          <a:ext cx="7042067" cy="1239572"/>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a:solidFill>
                            <a:srgbClr val="000000"/>
                          </a:solidFill>
                          <a:effectLst/>
                          <a:latin typeface="Calibri" panose="020F0502020204030204" pitchFamily="34" charset="0"/>
                        </a:rPr>
                        <a:t>El ingreso del despacho fue de 191 procesos, de los cuales, 107 procesos (56%) corresponden a acciones de tutela. La demanda agregada tuvo un ligero crecimiento (10)%.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a:solidFill>
                            <a:srgbClr val="000000"/>
                          </a:solidFill>
                          <a:effectLst/>
                          <a:latin typeface="Calibri" panose="020F0502020204030204" pitchFamily="34" charset="0"/>
                        </a:rPr>
                        <a:t>Los egresos aumentaron 13%, pasando de 175 procesos a 197 procesos, incluyendo las acciones de tutela, con un índice de evacuación del 103%.</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dirty="0">
                          <a:solidFill>
                            <a:srgbClr val="000000"/>
                          </a:solidFill>
                          <a:effectLst/>
                          <a:latin typeface="Calibri" panose="020F0502020204030204" pitchFamily="34" charset="0"/>
                        </a:rPr>
                        <a:t>El inventario total se redujo significativamente en 78%, con un saldo de 73 procesos en el inventario.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a:bodyPr>
          <a:lstStyle/>
          <a:p>
            <a:r>
              <a:rPr lang="es-CO" sz="1400" dirty="0"/>
              <a:t>Juzgados </a:t>
            </a:r>
            <a:r>
              <a:rPr lang="es-CO" sz="1400" dirty="0" smtClean="0"/>
              <a:t>de Extinción de Dominio</a:t>
            </a:r>
            <a:endParaRPr lang="es-ES" sz="1400" dirty="0"/>
          </a:p>
        </p:txBody>
      </p:sp>
      <p:graphicFrame>
        <p:nvGraphicFramePr>
          <p:cNvPr id="8" name="1 Gráfico"/>
          <p:cNvGraphicFramePr>
            <a:graphicFrameLocks/>
          </p:cNvGraphicFramePr>
          <p:nvPr>
            <p:extLst>
              <p:ext uri="{D42A27DB-BD31-4B8C-83A1-F6EECF244321}">
                <p14:modId xmlns:p14="http://schemas.microsoft.com/office/powerpoint/2010/main" val="861778602"/>
              </p:ext>
            </p:extLst>
          </p:nvPr>
        </p:nvGraphicFramePr>
        <p:xfrm>
          <a:off x="1385887" y="1694921"/>
          <a:ext cx="4521200" cy="23870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651811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1249603716"/>
              </p:ext>
            </p:extLst>
          </p:nvPr>
        </p:nvGraphicFramePr>
        <p:xfrm>
          <a:off x="258803" y="4838165"/>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a:effectLst/>
                        </a:rPr>
                        <a:t>INVENTARIO FINAL</a:t>
                      </a:r>
                      <a:endParaRPr lang="es-ES" sz="11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368</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347</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206</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364</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342</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119</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es-ES" sz="1200" b="0" i="0" u="none" strike="noStrike" dirty="0" smtClean="0">
                          <a:solidFill>
                            <a:srgbClr val="000000"/>
                          </a:solidFill>
                          <a:effectLst/>
                          <a:latin typeface="Calibri" panose="020F0502020204030204" pitchFamily="34" charset="0"/>
                        </a:rPr>
                        <a:t>101%</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dirty="0" smtClean="0">
                          <a:solidFill>
                            <a:srgbClr val="000000"/>
                          </a:solidFill>
                          <a:effectLst/>
                          <a:latin typeface="Calibri" panose="020F0502020204030204" pitchFamily="34" charset="0"/>
                        </a:rPr>
                        <a:t>101%</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dirty="0" smtClean="0">
                          <a:solidFill>
                            <a:srgbClr val="000000"/>
                          </a:solidFill>
                          <a:effectLst/>
                          <a:latin typeface="Calibri" panose="020F0502020204030204" pitchFamily="34" charset="0"/>
                        </a:rPr>
                        <a:t>173%</a:t>
                      </a:r>
                      <a:endParaRPr lang="es-ES" sz="12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
        <p:nvSpPr>
          <p:cNvPr id="11" name="Rectángulo 10"/>
          <p:cNvSpPr/>
          <p:nvPr/>
        </p:nvSpPr>
        <p:spPr>
          <a:xfrm>
            <a:off x="187554" y="7201272"/>
            <a:ext cx="7042067" cy="461665"/>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Los </a:t>
            </a:r>
            <a:r>
              <a:rPr lang="es-CO" sz="1200" dirty="0" smtClean="0"/>
              <a:t>ingresos de los juzgados </a:t>
            </a:r>
            <a:r>
              <a:rPr lang="es-CO" sz="1200" dirty="0"/>
              <a:t>del Circuito Judicial de Neiva son iguales al promedio </a:t>
            </a:r>
            <a:r>
              <a:rPr lang="es-CO" sz="1200" dirty="0" smtClean="0"/>
              <a:t>nacional, </a:t>
            </a:r>
            <a:r>
              <a:rPr lang="es-CO" sz="1200" dirty="0"/>
              <a:t>al igual que los egresos, presentando un alto </a:t>
            </a:r>
            <a:r>
              <a:rPr lang="es-CO" sz="1200" dirty="0" smtClean="0"/>
              <a:t>inventario </a:t>
            </a:r>
            <a:r>
              <a:rPr lang="es-CO" sz="1200" dirty="0"/>
              <a:t>en comparación con sus pares en el resto del país.</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668784444"/>
              </p:ext>
            </p:extLst>
          </p:nvPr>
        </p:nvGraphicFramePr>
        <p:xfrm>
          <a:off x="258803" y="5898619"/>
          <a:ext cx="7042067" cy="1103776"/>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dirty="0" smtClean="0">
                          <a:solidFill>
                            <a:srgbClr val="000000"/>
                          </a:solidFill>
                          <a:effectLst/>
                          <a:latin typeface="Calibri" panose="020F0502020204030204" pitchFamily="34" charset="0"/>
                        </a:rPr>
                        <a:t>El ingreso promedio por despacho es de 368 procesos, de los cuales, 174 procesos (47%) corresponden a acciones de tutela. La demanda agregada disminuyó levemente (8%).</a:t>
                      </a:r>
                      <a:endParaRPr lang="es-CO" sz="1200" b="0" i="0" u="none" strike="noStrike" dirty="0">
                        <a:solidFill>
                          <a:srgbClr val="000000"/>
                        </a:solidFill>
                        <a:effectLst/>
                        <a:latin typeface="Calibri" panose="020F0502020204030204" pitchFamily="34" charset="0"/>
                      </a:endParaRP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dirty="0" smtClean="0">
                          <a:solidFill>
                            <a:srgbClr val="000000"/>
                          </a:solidFill>
                          <a:effectLst/>
                          <a:latin typeface="Calibri" panose="020F0502020204030204" pitchFamily="34" charset="0"/>
                        </a:rPr>
                        <a:t>Los egresos aumentaron 6%, pasando de 328 procesos a 347 procesos, incluyendo las acciones de tutela, con un índice de evacuación del 94%.</a:t>
                      </a:r>
                      <a:endParaRPr lang="es-CO" sz="1200" b="0" i="0" u="none" strike="noStrike" dirty="0">
                        <a:solidFill>
                          <a:srgbClr val="000000"/>
                        </a:solidFill>
                        <a:effectLst/>
                        <a:latin typeface="Calibri" panose="020F0502020204030204" pitchFamily="34" charset="0"/>
                      </a:endParaRP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dirty="0">
                          <a:solidFill>
                            <a:srgbClr val="000000"/>
                          </a:solidFill>
                          <a:effectLst/>
                          <a:latin typeface="Calibri" panose="020F0502020204030204" pitchFamily="34" charset="0"/>
                        </a:rPr>
                        <a:t>El inventario total aumentó 10%, con un promedio cercano a </a:t>
                      </a:r>
                      <a:r>
                        <a:rPr lang="es-CO" sz="1200" b="0" i="0" u="none" strike="noStrike" dirty="0" smtClean="0">
                          <a:solidFill>
                            <a:srgbClr val="000000"/>
                          </a:solidFill>
                          <a:effectLst/>
                          <a:latin typeface="Calibri" panose="020F0502020204030204" pitchFamily="34" charset="0"/>
                        </a:rPr>
                        <a:t>206 procesos </a:t>
                      </a:r>
                      <a:r>
                        <a:rPr lang="es-CO" sz="1200" b="0" i="0" u="none" strike="noStrike" dirty="0">
                          <a:solidFill>
                            <a:srgbClr val="000000"/>
                          </a:solidFill>
                          <a:effectLst/>
                          <a:latin typeface="Calibri" panose="020F0502020204030204" pitchFamily="34" charset="0"/>
                        </a:rPr>
                        <a:t>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fontScale="90000"/>
          </a:bodyPr>
          <a:lstStyle/>
          <a:p>
            <a:r>
              <a:rPr lang="es-CO" sz="1400" dirty="0"/>
              <a:t>Juzgados </a:t>
            </a:r>
            <a:r>
              <a:rPr lang="es-CO" sz="1400" dirty="0" smtClean="0"/>
              <a:t>de Circuito de Responsabilidad </a:t>
            </a:r>
            <a:br>
              <a:rPr lang="es-CO" sz="1400" dirty="0" smtClean="0"/>
            </a:br>
            <a:r>
              <a:rPr lang="es-CO" sz="1400" dirty="0" smtClean="0"/>
              <a:t>Penal de Adolescentes de Neiva</a:t>
            </a:r>
            <a:endParaRPr lang="es-ES" sz="1400" dirty="0"/>
          </a:p>
        </p:txBody>
      </p:sp>
      <p:graphicFrame>
        <p:nvGraphicFramePr>
          <p:cNvPr id="8" name="1 Gráfico"/>
          <p:cNvGraphicFramePr>
            <a:graphicFrameLocks/>
          </p:cNvGraphicFramePr>
          <p:nvPr>
            <p:extLst>
              <p:ext uri="{D42A27DB-BD31-4B8C-83A1-F6EECF244321}">
                <p14:modId xmlns:p14="http://schemas.microsoft.com/office/powerpoint/2010/main" val="1158509052"/>
              </p:ext>
            </p:extLst>
          </p:nvPr>
        </p:nvGraphicFramePr>
        <p:xfrm>
          <a:off x="187553" y="1413112"/>
          <a:ext cx="7141295" cy="32407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122046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3291154024"/>
              </p:ext>
            </p:extLst>
          </p:nvPr>
        </p:nvGraphicFramePr>
        <p:xfrm>
          <a:off x="258803" y="4838165"/>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a:effectLst/>
                        </a:rPr>
                        <a:t>INVENTARIO FINAL</a:t>
                      </a:r>
                      <a:endParaRPr lang="es-ES" sz="11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456</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435</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11</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417</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407</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8</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109%</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107%</a:t>
                      </a:r>
                    </a:p>
                  </a:txBody>
                  <a:tcPr marL="9525" marR="9525" marT="9525" marB="0" anchor="b"/>
                </a:tc>
                <a:tc>
                  <a:txBody>
                    <a:bodyPr/>
                    <a:lstStyle/>
                    <a:p>
                      <a:pPr algn="ctr" fontAlgn="b"/>
                      <a:r>
                        <a:rPr lang="es-ES" sz="1200" b="0" i="0" u="none" strike="noStrike" dirty="0" smtClean="0">
                          <a:solidFill>
                            <a:srgbClr val="000000"/>
                          </a:solidFill>
                          <a:effectLst/>
                          <a:latin typeface="Calibri" panose="020F0502020204030204" pitchFamily="34" charset="0"/>
                        </a:rPr>
                        <a:t>10%</a:t>
                      </a:r>
                      <a:endParaRPr lang="es-ES" sz="12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
        <p:nvSpPr>
          <p:cNvPr id="11" name="Rectángulo 10"/>
          <p:cNvSpPr/>
          <p:nvPr/>
        </p:nvSpPr>
        <p:spPr>
          <a:xfrm>
            <a:off x="187554" y="7506072"/>
            <a:ext cx="7042067" cy="461665"/>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Los juzgados de Neiva tienen una carga laboral y un rendimiento similar al promedio nacional, aun cuando se incrementaron las acciones de tutela por las razones dadas.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3964255063"/>
              </p:ext>
            </p:extLst>
          </p:nvPr>
        </p:nvGraphicFramePr>
        <p:xfrm>
          <a:off x="258803" y="5898619"/>
          <a:ext cx="7042067" cy="1579050"/>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El ingreso promedio por despacho es de 456 procesos, de los cuales 263 procesos (58%) corresponden a acciones de tutela. La demanda agregada permaneció constante, aun cuando las acciones de tutela aumentaron 30%, debido a una medida del Consejo Seccional de la Judicatura, que permitió redistribuir las cargas de estas acciones entre los despachos de categoría municipal en el Circuito, especialmente los de control de garantías.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Los egresos aumentaron levemente (7%), pasando de 406 procesos a 436 procesos, incluyendo las acciones de tutela, con un índice de evacuación del 95%.</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Por las particularidades de la especialidad, estos despachos no reportan inventario.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fontScale="90000"/>
          </a:bodyPr>
          <a:lstStyle/>
          <a:p>
            <a:r>
              <a:rPr lang="es-CO" sz="1400" dirty="0"/>
              <a:t>Juzgados </a:t>
            </a:r>
            <a:r>
              <a:rPr lang="es-CO" sz="1400" dirty="0" smtClean="0"/>
              <a:t>Municipales de Responsabilidad </a:t>
            </a:r>
            <a:br>
              <a:rPr lang="es-CO" sz="1400" dirty="0" smtClean="0"/>
            </a:br>
            <a:r>
              <a:rPr lang="es-CO" sz="1400" dirty="0" smtClean="0"/>
              <a:t>Penal Adolescentes</a:t>
            </a:r>
            <a:endParaRPr lang="es-ES" sz="1400" dirty="0"/>
          </a:p>
        </p:txBody>
      </p:sp>
      <p:graphicFrame>
        <p:nvGraphicFramePr>
          <p:cNvPr id="10" name="1 Gráfico"/>
          <p:cNvGraphicFramePr>
            <a:graphicFrameLocks/>
          </p:cNvGraphicFramePr>
          <p:nvPr>
            <p:extLst>
              <p:ext uri="{D42A27DB-BD31-4B8C-83A1-F6EECF244321}">
                <p14:modId xmlns:p14="http://schemas.microsoft.com/office/powerpoint/2010/main" val="4031621645"/>
              </p:ext>
            </p:extLst>
          </p:nvPr>
        </p:nvGraphicFramePr>
        <p:xfrm>
          <a:off x="187553" y="1133475"/>
          <a:ext cx="7042067" cy="34956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75447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130688845"/>
              </p:ext>
            </p:extLst>
          </p:nvPr>
        </p:nvGraphicFramePr>
        <p:xfrm>
          <a:off x="258803" y="4990565"/>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INVENTARIO FINAL</a:t>
                      </a:r>
                      <a:endParaRPr lang="es-ES" sz="1100" b="1" i="0" u="none" strike="noStrike" dirty="0">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451</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412</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146</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437</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368</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174</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103%</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112%</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84%</a:t>
                      </a:r>
                    </a:p>
                  </a:txBody>
                  <a:tcPr marL="9525" marR="9525" marT="9525" marB="0" anchor="b"/>
                </a:tc>
              </a:tr>
            </a:tbl>
          </a:graphicData>
        </a:graphic>
      </p:graphicFrame>
      <p:sp>
        <p:nvSpPr>
          <p:cNvPr id="11" name="Rectángulo 10"/>
          <p:cNvSpPr/>
          <p:nvPr/>
        </p:nvSpPr>
        <p:spPr>
          <a:xfrm>
            <a:off x="187554" y="7582272"/>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Los Jueces del Circuito de Neiva tienen ingresos similares al promedio y sus egresos son ligeramente superiores a los de sus pares en el resto del país (12%). Su inventario </a:t>
            </a:r>
            <a:r>
              <a:rPr lang="es-CO" sz="1200" dirty="0" smtClean="0"/>
              <a:t>también </a:t>
            </a:r>
            <a:r>
              <a:rPr lang="es-CO" sz="1200" dirty="0"/>
              <a:t>es menor que el promedio nacional (16%).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182162580"/>
              </p:ext>
            </p:extLst>
          </p:nvPr>
        </p:nvGraphicFramePr>
        <p:xfrm>
          <a:off x="258803" y="6089119"/>
          <a:ext cx="7042067" cy="1396170"/>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ingreso promedio por despacho es de 534 procesos, de los cuales, 234 procesos (45%) corresponden a acciones de tutela. </a:t>
                      </a:r>
                      <a:endParaRPr lang="es-CO" sz="1200" b="0" i="0" u="none" strike="noStrike" dirty="0" smtClean="0">
                        <a:solidFill>
                          <a:srgbClr val="000000"/>
                        </a:solidFill>
                        <a:effectLst/>
                        <a:latin typeface="Calibri" panose="020F0502020204030204" pitchFamily="34" charset="0"/>
                      </a:endParaRPr>
                    </a:p>
                    <a:p>
                      <a:pPr algn="l" fontAlgn="t"/>
                      <a:r>
                        <a:rPr lang="es-CO" sz="1200" b="0" i="0" u="none" strike="noStrike" dirty="0" smtClean="0">
                          <a:solidFill>
                            <a:srgbClr val="000000"/>
                          </a:solidFill>
                          <a:effectLst/>
                          <a:latin typeface="Calibri" panose="020F0502020204030204" pitchFamily="34" charset="0"/>
                        </a:rPr>
                        <a:t>La </a:t>
                      </a:r>
                      <a:r>
                        <a:rPr lang="es-CO" sz="1200" b="0" i="0" u="none" strike="noStrike" dirty="0">
                          <a:solidFill>
                            <a:srgbClr val="000000"/>
                          </a:solidFill>
                          <a:effectLst/>
                          <a:latin typeface="Calibri" panose="020F0502020204030204" pitchFamily="34" charset="0"/>
                        </a:rPr>
                        <a:t>demanda agregada se mantuvo igual, pero en la especialidad tuvo un aumento del 26%, </a:t>
                      </a:r>
                      <a:r>
                        <a:rPr lang="es-CO" sz="1200" b="0" i="0" u="none" strike="noStrike" dirty="0" smtClean="0">
                          <a:solidFill>
                            <a:srgbClr val="000000"/>
                          </a:solidFill>
                          <a:effectLst/>
                          <a:latin typeface="Calibri" panose="020F0502020204030204" pitchFamily="34" charset="0"/>
                        </a:rPr>
                        <a:t>mientras </a:t>
                      </a:r>
                      <a:r>
                        <a:rPr lang="es-CO" sz="1200" b="0" i="0" u="none" strike="noStrike" dirty="0">
                          <a:solidFill>
                            <a:srgbClr val="000000"/>
                          </a:solidFill>
                          <a:effectLst/>
                          <a:latin typeface="Calibri" panose="020F0502020204030204" pitchFamily="34" charset="0"/>
                        </a:rPr>
                        <a:t>que las acciones de tutela disminuyeron 39%.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Los egresos permanecieron constantes, incluyendo las acciones de tutela, con un índice de evacuación del 87%, aun cuando en la especialidad aumentaron 22%.</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se redujo 20%, con un promedio cercano a 196 procesos 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a:bodyPr>
          <a:lstStyle/>
          <a:p>
            <a:r>
              <a:rPr lang="es-CO" sz="1400" dirty="0"/>
              <a:t>Juzgados </a:t>
            </a:r>
            <a:r>
              <a:rPr lang="es-CO" sz="1400" dirty="0" smtClean="0"/>
              <a:t>Civiles del Circuito</a:t>
            </a:r>
            <a:endParaRPr lang="es-ES" sz="1400" dirty="0"/>
          </a:p>
        </p:txBody>
      </p:sp>
      <p:graphicFrame>
        <p:nvGraphicFramePr>
          <p:cNvPr id="8" name="2 Gráfico"/>
          <p:cNvGraphicFramePr>
            <a:graphicFrameLocks/>
          </p:cNvGraphicFramePr>
          <p:nvPr>
            <p:extLst>
              <p:ext uri="{D42A27DB-BD31-4B8C-83A1-F6EECF244321}">
                <p14:modId xmlns:p14="http://schemas.microsoft.com/office/powerpoint/2010/main" val="432934919"/>
              </p:ext>
            </p:extLst>
          </p:nvPr>
        </p:nvGraphicFramePr>
        <p:xfrm>
          <a:off x="187554" y="1047749"/>
          <a:ext cx="7220096" cy="39280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32448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4143325843"/>
              </p:ext>
            </p:extLst>
          </p:nvPr>
        </p:nvGraphicFramePr>
        <p:xfrm>
          <a:off x="258803" y="4990565"/>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INVENTARIO FINAL</a:t>
                      </a:r>
                      <a:endParaRPr lang="es-ES" sz="1100" b="1" i="0" u="none" strike="noStrike" dirty="0">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954</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695</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525</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856</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646</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642</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111%</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108%</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82%</a:t>
                      </a:r>
                    </a:p>
                  </a:txBody>
                  <a:tcPr marL="9525" marR="9525" marT="9525" marB="0" anchor="b"/>
                </a:tc>
              </a:tr>
            </a:tbl>
          </a:graphicData>
        </a:graphic>
      </p:graphicFrame>
      <p:sp>
        <p:nvSpPr>
          <p:cNvPr id="11" name="Rectángulo 10"/>
          <p:cNvSpPr/>
          <p:nvPr/>
        </p:nvSpPr>
        <p:spPr>
          <a:xfrm>
            <a:off x="187554" y="7582272"/>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Los juzgados del Distrito Judicial del Huila tienen una carga laboral ligeramente superior al promedio nacional (11%), al igual que su rendimiento (8%). </a:t>
            </a:r>
            <a:endParaRPr lang="es-CO" sz="1200" dirty="0" smtClean="0"/>
          </a:p>
          <a:p>
            <a:pPr algn="just"/>
            <a:r>
              <a:rPr lang="es-CO" sz="1200" dirty="0" smtClean="0"/>
              <a:t>El </a:t>
            </a:r>
            <a:r>
              <a:rPr lang="es-CO" sz="1200" dirty="0"/>
              <a:t>inventario es menor al promedio del país en 18%.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3124938523"/>
              </p:ext>
            </p:extLst>
          </p:nvPr>
        </p:nvGraphicFramePr>
        <p:xfrm>
          <a:off x="258803" y="6089119"/>
          <a:ext cx="7042067" cy="1213290"/>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a:solidFill>
                            <a:srgbClr val="000000"/>
                          </a:solidFill>
                          <a:effectLst/>
                          <a:latin typeface="Calibri" panose="020F0502020204030204" pitchFamily="34" charset="0"/>
                        </a:rPr>
                        <a:t>El ingreso promedio por despacho es de 954 procesos, de los cuales, 207 procesos (22%) corresponden a acciones de tutela. La demanda agregada creció 16%, principalmente en la especialidad, pasando de 597 procesos a 746 procesos, lo que equivale a  un aumento del 25%.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a:solidFill>
                            <a:srgbClr val="000000"/>
                          </a:solidFill>
                          <a:effectLst/>
                          <a:latin typeface="Calibri" panose="020F0502020204030204" pitchFamily="34" charset="0"/>
                        </a:rPr>
                        <a:t>Los egresos aumentaron 21%, pasando de 573 procesos a 695 procesos, incluyendo las acciones de tutela, con un índice de evacuación del 73%.</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dirty="0">
                          <a:solidFill>
                            <a:srgbClr val="000000"/>
                          </a:solidFill>
                          <a:effectLst/>
                          <a:latin typeface="Calibri" panose="020F0502020204030204" pitchFamily="34" charset="0"/>
                        </a:rPr>
                        <a:t>El inventario total creció 12%, con un promedio cercano a 525 procesos 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a:bodyPr>
          <a:lstStyle/>
          <a:p>
            <a:r>
              <a:rPr lang="es-CO" sz="1400" dirty="0"/>
              <a:t>Juzgados </a:t>
            </a:r>
            <a:r>
              <a:rPr lang="es-CO" sz="1400" dirty="0" smtClean="0"/>
              <a:t>Civiles Municipales</a:t>
            </a:r>
            <a:endParaRPr lang="es-ES" sz="1400" dirty="0"/>
          </a:p>
        </p:txBody>
      </p:sp>
      <p:graphicFrame>
        <p:nvGraphicFramePr>
          <p:cNvPr id="9" name="3 Gráfico"/>
          <p:cNvGraphicFramePr>
            <a:graphicFrameLocks/>
          </p:cNvGraphicFramePr>
          <p:nvPr>
            <p:extLst>
              <p:ext uri="{D42A27DB-BD31-4B8C-83A1-F6EECF244321}">
                <p14:modId xmlns:p14="http://schemas.microsoft.com/office/powerpoint/2010/main" val="2790723953"/>
              </p:ext>
            </p:extLst>
          </p:nvPr>
        </p:nvGraphicFramePr>
        <p:xfrm>
          <a:off x="400049" y="1257299"/>
          <a:ext cx="6934347" cy="34671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2077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a:bodyPr>
          <a:lstStyle/>
          <a:p>
            <a:r>
              <a:rPr lang="es-CO" sz="1400" dirty="0" smtClean="0"/>
              <a:t>Balance</a:t>
            </a:r>
            <a:endParaRPr lang="es-ES" sz="1400" dirty="0"/>
          </a:p>
        </p:txBody>
      </p:sp>
      <p:sp>
        <p:nvSpPr>
          <p:cNvPr id="5" name="Subtítulo 2"/>
          <p:cNvSpPr>
            <a:spLocks noGrp="1"/>
          </p:cNvSpPr>
          <p:nvPr>
            <p:ph type="subTitle" idx="1"/>
          </p:nvPr>
        </p:nvSpPr>
        <p:spPr>
          <a:xfrm>
            <a:off x="536029" y="1400494"/>
            <a:ext cx="6432330" cy="790913"/>
          </a:xfrm>
        </p:spPr>
        <p:txBody>
          <a:bodyPr>
            <a:normAutofit/>
          </a:bodyPr>
          <a:lstStyle/>
          <a:p>
            <a:pPr algn="just"/>
            <a:r>
              <a:rPr lang="es-CO" sz="1200" dirty="0" smtClean="0"/>
              <a:t>La distribución de los despachos judiciales en los Distritos Judiciales de Huila (Jurisdicción Disciplinaria y Administrativa) y en el Distrito Judicial de Neiva, con sus correspondientes Circuitos Judiciales de Neiva, Garzón, Pitalito y la Plata, fue la siguiente: </a:t>
            </a:r>
            <a:endParaRPr lang="es-CO" sz="1200" b="1" dirty="0"/>
          </a:p>
          <a:p>
            <a:pPr algn="just"/>
            <a:endParaRPr lang="es-ES" sz="1200" b="1" dirty="0"/>
          </a:p>
        </p:txBody>
      </p:sp>
      <p:graphicFrame>
        <p:nvGraphicFramePr>
          <p:cNvPr id="7" name="6 Tabla"/>
          <p:cNvGraphicFramePr>
            <a:graphicFrameLocks noGrp="1"/>
          </p:cNvGraphicFramePr>
          <p:nvPr>
            <p:extLst>
              <p:ext uri="{D42A27DB-BD31-4B8C-83A1-F6EECF244321}">
                <p14:modId xmlns:p14="http://schemas.microsoft.com/office/powerpoint/2010/main" val="212686815"/>
              </p:ext>
            </p:extLst>
          </p:nvPr>
        </p:nvGraphicFramePr>
        <p:xfrm>
          <a:off x="614856" y="2270234"/>
          <a:ext cx="6258909" cy="4358640"/>
        </p:xfrm>
        <a:graphic>
          <a:graphicData uri="http://schemas.openxmlformats.org/drawingml/2006/table">
            <a:tbl>
              <a:tblPr firstRow="1" firstCol="1" bandRow="1">
                <a:tableStyleId>{5C22544A-7EE6-4342-B048-85BDC9FD1C3A}</a:tableStyleId>
              </a:tblPr>
              <a:tblGrid>
                <a:gridCol w="3600117"/>
                <a:gridCol w="589537"/>
                <a:gridCol w="685605"/>
                <a:gridCol w="685605"/>
                <a:gridCol w="698045"/>
              </a:tblGrid>
              <a:tr h="321578">
                <a:tc>
                  <a:txBody>
                    <a:bodyPr/>
                    <a:lstStyle/>
                    <a:p>
                      <a:pPr algn="ctr">
                        <a:spcAft>
                          <a:spcPts val="0"/>
                        </a:spcAft>
                        <a:tabLst>
                          <a:tab pos="270510" algn="l"/>
                        </a:tabLst>
                      </a:pPr>
                      <a:r>
                        <a:rPr lang="es-ES" sz="1100" dirty="0">
                          <a:effectLst/>
                        </a:rPr>
                        <a:t>Tipo de despacho</a:t>
                      </a:r>
                      <a:endParaRPr lang="es-ES" sz="1200" dirty="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Circuito de Neiva</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Circuito de Pitalito</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Circuito de Garzón</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Circuito de La Plata</a:t>
                      </a:r>
                      <a:endParaRPr lang="es-ES" sz="1200">
                        <a:effectLst/>
                        <a:latin typeface="Times New Roman"/>
                        <a:ea typeface="Times New Roman"/>
                      </a:endParaRPr>
                    </a:p>
                  </a:txBody>
                  <a:tcPr marL="68580" marR="68580" marT="0" marB="0"/>
                </a:tc>
              </a:tr>
              <a:tr h="0">
                <a:tc>
                  <a:txBody>
                    <a:bodyPr/>
                    <a:lstStyle/>
                    <a:p>
                      <a:pPr algn="just">
                        <a:spcAft>
                          <a:spcPts val="0"/>
                        </a:spcAft>
                        <a:tabLst>
                          <a:tab pos="270510" algn="l"/>
                        </a:tabLst>
                      </a:pPr>
                      <a:r>
                        <a:rPr lang="es-ES" sz="1100">
                          <a:effectLst/>
                        </a:rPr>
                        <a:t>Magistrados Tribunal Contencioso Administrativo</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6</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a:effectLst/>
                        </a:rPr>
                        <a:t>Magistrados Tribunal Superior Sala Civil Familia Laboral </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dirty="0">
                          <a:effectLst/>
                        </a:rPr>
                        <a:t>5</a:t>
                      </a:r>
                      <a:endParaRPr lang="es-ES" sz="1200" dirty="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a:effectLst/>
                        </a:rPr>
                        <a:t>Magistrados Tribunal Superior Sala Penal</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4</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a:effectLst/>
                        </a:rPr>
                        <a:t>Magistrados Sala Jurisdiccional Disciplinaria</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ctr">
                        <a:spcAft>
                          <a:spcPts val="0"/>
                        </a:spcAft>
                        <a:tabLst>
                          <a:tab pos="270510" algn="l"/>
                        </a:tabLst>
                      </a:pPr>
                      <a:r>
                        <a:rPr lang="es-ES" sz="1100" dirty="0">
                          <a:effectLst/>
                        </a:rPr>
                        <a:t>Total Magistrados</a:t>
                      </a:r>
                      <a:endParaRPr lang="es-ES" sz="1200" dirty="0">
                        <a:effectLst/>
                        <a:latin typeface="Times New Roman"/>
                        <a:ea typeface="Times New Roman"/>
                      </a:endParaRPr>
                    </a:p>
                  </a:txBody>
                  <a:tcPr marL="68580" marR="68580" marT="0" marB="0">
                    <a:solidFill>
                      <a:srgbClr val="FFC000"/>
                    </a:solidFill>
                  </a:tcPr>
                </a:tc>
                <a:tc>
                  <a:txBody>
                    <a:bodyPr/>
                    <a:lstStyle/>
                    <a:p>
                      <a:pPr algn="ctr">
                        <a:spcAft>
                          <a:spcPts val="0"/>
                        </a:spcAft>
                        <a:tabLst>
                          <a:tab pos="270510" algn="l"/>
                        </a:tabLst>
                      </a:pPr>
                      <a:r>
                        <a:rPr lang="es-ES" sz="1100">
                          <a:effectLst/>
                        </a:rPr>
                        <a:t>17</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 </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 </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 </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a:effectLst/>
                        </a:rPr>
                        <a:t>Jueces Administrativos </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9</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a:effectLst/>
                        </a:rPr>
                        <a:t>Jueces Penales del Circuito</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5</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a:effectLst/>
                        </a:rPr>
                        <a:t>Jueces Penales del Circuito para adolescentes</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a:effectLst/>
                        </a:rPr>
                        <a:t>Jueces Promiscuos del Circuito</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a:effectLst/>
                        </a:rPr>
                        <a:t>Jueces Penales del Circuito Especializados</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3</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a:effectLst/>
                        </a:rPr>
                        <a:t>Jueces de Ejecución de Penas </a:t>
                      </a:r>
                      <a:endParaRPr lang="es-ES" sz="120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4</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Penales del Circuito de Extinción de Dominio</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1</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Civiles del Circuito</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5</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de Familia</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5</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Promiscuos de Familia</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1</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Laborales</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3</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1</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1</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Civiles Municipales</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10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3</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1</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de Pequeñas Causas y Competencia Múltiples</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de Pequeñas Causas Laborales </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1</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Penales Municipales</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9</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3</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Penales Municipales para adolescentes</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3</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0</a:t>
                      </a:r>
                      <a:endParaRPr lang="es-ES" sz="1200">
                        <a:effectLst/>
                        <a:latin typeface="Times New Roman"/>
                        <a:ea typeface="Times New Roman"/>
                      </a:endParaRPr>
                    </a:p>
                  </a:txBody>
                  <a:tcPr marL="68580" marR="68580" marT="0" marB="0" anchor="ctr"/>
                </a:tc>
              </a:tr>
              <a:tr h="0">
                <a:tc>
                  <a:txBody>
                    <a:bodyPr/>
                    <a:lstStyle/>
                    <a:p>
                      <a:pPr algn="just">
                        <a:spcAft>
                          <a:spcPts val="0"/>
                        </a:spcAft>
                        <a:tabLst>
                          <a:tab pos="270510" algn="l"/>
                        </a:tabLst>
                      </a:pPr>
                      <a:r>
                        <a:rPr lang="es-ES" sz="1100" dirty="0">
                          <a:effectLst/>
                        </a:rPr>
                        <a:t>Jueces Promiscuos Municipales</a:t>
                      </a:r>
                      <a:endParaRPr lang="es-ES" sz="1200" dirty="0">
                        <a:effectLst/>
                        <a:latin typeface="Times New Roman"/>
                        <a:ea typeface="Times New Roman"/>
                      </a:endParaRPr>
                    </a:p>
                  </a:txBody>
                  <a:tcPr marL="68580" marR="68580" marT="0" marB="0"/>
                </a:tc>
                <a:tc>
                  <a:txBody>
                    <a:bodyPr/>
                    <a:lstStyle/>
                    <a:p>
                      <a:pPr algn="ctr">
                        <a:spcAft>
                          <a:spcPts val="0"/>
                        </a:spcAft>
                        <a:tabLst>
                          <a:tab pos="270510" algn="l"/>
                        </a:tabLst>
                      </a:pPr>
                      <a:r>
                        <a:rPr lang="es-ES" sz="1100">
                          <a:effectLst/>
                        </a:rPr>
                        <a:t>17</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8</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8</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4</a:t>
                      </a:r>
                      <a:endParaRPr lang="es-ES" sz="1200">
                        <a:effectLst/>
                        <a:latin typeface="Times New Roman"/>
                        <a:ea typeface="Times New Roman"/>
                      </a:endParaRPr>
                    </a:p>
                  </a:txBody>
                  <a:tcPr marL="68580" marR="68580" marT="0" marB="0" anchor="ctr"/>
                </a:tc>
              </a:tr>
              <a:tr h="0">
                <a:tc>
                  <a:txBody>
                    <a:bodyPr/>
                    <a:lstStyle/>
                    <a:p>
                      <a:pPr algn="ctr">
                        <a:spcAft>
                          <a:spcPts val="0"/>
                        </a:spcAft>
                        <a:tabLst>
                          <a:tab pos="270510" algn="l"/>
                        </a:tabLst>
                      </a:pPr>
                      <a:r>
                        <a:rPr lang="es-ES" sz="1100" dirty="0">
                          <a:effectLst/>
                        </a:rPr>
                        <a:t>Total Jueces</a:t>
                      </a:r>
                      <a:endParaRPr lang="es-ES" sz="1200" dirty="0">
                        <a:effectLst/>
                        <a:latin typeface="Times New Roman"/>
                        <a:ea typeface="Times New Roman"/>
                      </a:endParaRPr>
                    </a:p>
                  </a:txBody>
                  <a:tcPr marL="68580" marR="68580" marT="0" marB="0">
                    <a:solidFill>
                      <a:srgbClr val="FFC000"/>
                    </a:solidFill>
                  </a:tcPr>
                </a:tc>
                <a:tc>
                  <a:txBody>
                    <a:bodyPr/>
                    <a:lstStyle/>
                    <a:p>
                      <a:pPr algn="ctr">
                        <a:spcAft>
                          <a:spcPts val="0"/>
                        </a:spcAft>
                        <a:tabLst>
                          <a:tab pos="270510" algn="l"/>
                        </a:tabLst>
                      </a:pPr>
                      <a:r>
                        <a:rPr lang="es-ES" sz="1100">
                          <a:effectLst/>
                        </a:rPr>
                        <a:t>79</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21</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a:effectLst/>
                        </a:rPr>
                        <a:t>19</a:t>
                      </a:r>
                      <a:endParaRPr lang="es-ES" sz="1200">
                        <a:effectLst/>
                        <a:latin typeface="Times New Roman"/>
                        <a:ea typeface="Times New Roman"/>
                      </a:endParaRPr>
                    </a:p>
                  </a:txBody>
                  <a:tcPr marL="68580" marR="68580" marT="0" marB="0" anchor="ctr"/>
                </a:tc>
                <a:tc>
                  <a:txBody>
                    <a:bodyPr/>
                    <a:lstStyle/>
                    <a:p>
                      <a:pPr algn="ctr">
                        <a:spcAft>
                          <a:spcPts val="0"/>
                        </a:spcAft>
                        <a:tabLst>
                          <a:tab pos="270510" algn="l"/>
                        </a:tabLst>
                      </a:pPr>
                      <a:r>
                        <a:rPr lang="es-ES" sz="1100" dirty="0">
                          <a:effectLst/>
                        </a:rPr>
                        <a:t>10</a:t>
                      </a:r>
                      <a:endParaRPr lang="es-ES" sz="1200" dirty="0">
                        <a:effectLst/>
                        <a:latin typeface="Times New Roman"/>
                        <a:ea typeface="Times New Roman"/>
                      </a:endParaRPr>
                    </a:p>
                  </a:txBody>
                  <a:tcPr marL="68580" marR="68580" marT="0" marB="0" anchor="ctr"/>
                </a:tc>
              </a:tr>
            </a:tbl>
          </a:graphicData>
        </a:graphic>
      </p:graphicFrame>
    </p:spTree>
    <p:extLst>
      <p:ext uri="{BB962C8B-B14F-4D97-AF65-F5344CB8AC3E}">
        <p14:creationId xmlns:p14="http://schemas.microsoft.com/office/powerpoint/2010/main" val="3742665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2813569840"/>
              </p:ext>
            </p:extLst>
          </p:nvPr>
        </p:nvGraphicFramePr>
        <p:xfrm>
          <a:off x="258803" y="4990565"/>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INVENTARIO FINAL</a:t>
                      </a:r>
                      <a:endParaRPr lang="es-ES" sz="1100" b="1" i="0" u="none" strike="noStrike" dirty="0">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525</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399</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260</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564</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433</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276</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93%</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92%</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94%</a:t>
                      </a:r>
                    </a:p>
                  </a:txBody>
                  <a:tcPr marL="9525" marR="9525" marT="9525" marB="0" anchor="b"/>
                </a:tc>
              </a:tr>
            </a:tbl>
          </a:graphicData>
        </a:graphic>
      </p:graphicFrame>
      <p:sp>
        <p:nvSpPr>
          <p:cNvPr id="11" name="Rectángulo 10"/>
          <p:cNvSpPr/>
          <p:nvPr/>
        </p:nvSpPr>
        <p:spPr>
          <a:xfrm>
            <a:off x="187554" y="7582272"/>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Los juzgados del Distrito Judicial del Huila tienen una carga laboral ligeramente inferior al promedio nacional y un rendimiento también inferior a la media  (8%), cifras que al relacionarlas con el índice de rendimiento, permite afirmar que tienen un margen para mejorar.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3276582497"/>
              </p:ext>
            </p:extLst>
          </p:nvPr>
        </p:nvGraphicFramePr>
        <p:xfrm>
          <a:off x="258803" y="6108169"/>
          <a:ext cx="7042067" cy="1103776"/>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dirty="0">
                          <a:solidFill>
                            <a:srgbClr val="000000"/>
                          </a:solidFill>
                          <a:effectLst/>
                          <a:latin typeface="Calibri" panose="020F0502020204030204" pitchFamily="34" charset="0"/>
                        </a:rPr>
                        <a:t>El ingreso promedio por despacho es de 525 procesos, de los cuales, 112 procesos (21%) corresponden a acciones de tutela. La demanda agregada disminuyó levemente (8%).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a:solidFill>
                            <a:srgbClr val="000000"/>
                          </a:solidFill>
                          <a:effectLst/>
                          <a:latin typeface="Calibri" panose="020F0502020204030204" pitchFamily="34" charset="0"/>
                        </a:rPr>
                        <a:t>Los egresos disminuyeron 17%, pasando de 459 procesos a 399 procesos, incluyendo las acciones de tutela, con un índice de evacuación del 76%.</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dirty="0">
                          <a:solidFill>
                            <a:srgbClr val="000000"/>
                          </a:solidFill>
                          <a:effectLst/>
                          <a:latin typeface="Calibri" panose="020F0502020204030204" pitchFamily="34" charset="0"/>
                        </a:rPr>
                        <a:t>El inventario total se redujo 32%, con un promedio cercano a 260 procesos 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a:bodyPr>
          <a:lstStyle/>
          <a:p>
            <a:r>
              <a:rPr lang="es-CO" sz="1400" dirty="0"/>
              <a:t>Juzgados </a:t>
            </a:r>
            <a:r>
              <a:rPr lang="es-CO" sz="1400" dirty="0" smtClean="0"/>
              <a:t>de Familia</a:t>
            </a:r>
            <a:endParaRPr lang="es-ES" sz="1400" dirty="0"/>
          </a:p>
        </p:txBody>
      </p:sp>
      <p:graphicFrame>
        <p:nvGraphicFramePr>
          <p:cNvPr id="8" name="1 Gráfico"/>
          <p:cNvGraphicFramePr>
            <a:graphicFrameLocks/>
          </p:cNvGraphicFramePr>
          <p:nvPr>
            <p:extLst>
              <p:ext uri="{D42A27DB-BD31-4B8C-83A1-F6EECF244321}">
                <p14:modId xmlns:p14="http://schemas.microsoft.com/office/powerpoint/2010/main" val="1357969721"/>
              </p:ext>
            </p:extLst>
          </p:nvPr>
        </p:nvGraphicFramePr>
        <p:xfrm>
          <a:off x="372680" y="1111515"/>
          <a:ext cx="6856941" cy="37253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95466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859200103"/>
              </p:ext>
            </p:extLst>
          </p:nvPr>
        </p:nvGraphicFramePr>
        <p:xfrm>
          <a:off x="187554" y="4734297"/>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INVENTARIO FINAL</a:t>
                      </a:r>
                      <a:endParaRPr lang="es-ES" sz="1100" b="1" i="0" u="none" strike="noStrike" dirty="0">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678</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580</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380</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469</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338</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403</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145%</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172%</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94%</a:t>
                      </a:r>
                    </a:p>
                  </a:txBody>
                  <a:tcPr marL="9525" marR="9525" marT="9525" marB="0" anchor="b"/>
                </a:tc>
              </a:tr>
            </a:tbl>
          </a:graphicData>
        </a:graphic>
      </p:graphicFrame>
      <p:sp>
        <p:nvSpPr>
          <p:cNvPr id="11" name="Rectángulo 10"/>
          <p:cNvSpPr/>
          <p:nvPr/>
        </p:nvSpPr>
        <p:spPr>
          <a:xfrm>
            <a:off x="187554" y="7191747"/>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Los juzgados del Distrito Judicial del Huila tienen una carga laboral por encima del promedio nacional y un rendimiento considerablemente superior a la media, realizando una buena gestión en el periodo analizado.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1913851635"/>
              </p:ext>
            </p:extLst>
          </p:nvPr>
        </p:nvGraphicFramePr>
        <p:xfrm>
          <a:off x="258803" y="5870044"/>
          <a:ext cx="7042067" cy="1103776"/>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a:solidFill>
                            <a:srgbClr val="000000"/>
                          </a:solidFill>
                          <a:effectLst/>
                          <a:latin typeface="Calibri" panose="020F0502020204030204" pitchFamily="34" charset="0"/>
                        </a:rPr>
                        <a:t>El ingreso promedio por despacho es de 678 procesos, de los cuales 148 procesos (22%) corresponden a acciones de tutela. La demanda agregada se mantuvo casi igual (94%).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a:solidFill>
                            <a:srgbClr val="000000"/>
                          </a:solidFill>
                          <a:effectLst/>
                          <a:latin typeface="Calibri" panose="020F0502020204030204" pitchFamily="34" charset="0"/>
                        </a:rPr>
                        <a:t>Los egresos se conservaron constantes (93%)%, pasando de 477 procesos a 580 procesos, incluyendo las acciones de tutela, con un índice de evacuación del 85%.</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dirty="0">
                          <a:solidFill>
                            <a:srgbClr val="000000"/>
                          </a:solidFill>
                          <a:effectLst/>
                          <a:latin typeface="Calibri" panose="020F0502020204030204" pitchFamily="34" charset="0"/>
                        </a:rPr>
                        <a:t>El inventario total disminuyó 7%, con un promedio cercano a 380 procesos 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a:bodyPr>
          <a:lstStyle/>
          <a:p>
            <a:r>
              <a:rPr lang="es-CO" sz="1400" dirty="0"/>
              <a:t>Juzgados </a:t>
            </a:r>
            <a:r>
              <a:rPr lang="es-CO" sz="1400" dirty="0" smtClean="0"/>
              <a:t>Laborales</a:t>
            </a:r>
            <a:endParaRPr lang="es-ES" sz="1400" dirty="0"/>
          </a:p>
        </p:txBody>
      </p:sp>
      <p:graphicFrame>
        <p:nvGraphicFramePr>
          <p:cNvPr id="9" name="1 Gráfico"/>
          <p:cNvGraphicFramePr>
            <a:graphicFrameLocks/>
          </p:cNvGraphicFramePr>
          <p:nvPr>
            <p:extLst>
              <p:ext uri="{D42A27DB-BD31-4B8C-83A1-F6EECF244321}">
                <p14:modId xmlns:p14="http://schemas.microsoft.com/office/powerpoint/2010/main" val="3311897630"/>
              </p:ext>
            </p:extLst>
          </p:nvPr>
        </p:nvGraphicFramePr>
        <p:xfrm>
          <a:off x="300252" y="1200150"/>
          <a:ext cx="7028596" cy="31527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688654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2297387567"/>
              </p:ext>
            </p:extLst>
          </p:nvPr>
        </p:nvGraphicFramePr>
        <p:xfrm>
          <a:off x="206604" y="4629522"/>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INVENTARIO FINAL</a:t>
                      </a:r>
                      <a:endParaRPr lang="es-ES" sz="1100" b="1" i="0" u="none" strike="noStrike" dirty="0">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230</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794</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1249</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1019</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828</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745</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23%</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96%</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168%</a:t>
                      </a:r>
                    </a:p>
                  </a:txBody>
                  <a:tcPr marL="9525" marR="9525" marT="9525" marB="0" anchor="b"/>
                </a:tc>
              </a:tr>
            </a:tbl>
          </a:graphicData>
        </a:graphic>
      </p:graphicFrame>
      <p:sp>
        <p:nvSpPr>
          <p:cNvPr id="11" name="Rectángulo 10"/>
          <p:cNvSpPr/>
          <p:nvPr/>
        </p:nvSpPr>
        <p:spPr>
          <a:xfrm>
            <a:off x="187554" y="7829922"/>
            <a:ext cx="7042067" cy="1015663"/>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La diferencia </a:t>
            </a:r>
            <a:r>
              <a:rPr lang="es-CO" sz="1200" dirty="0" smtClean="0"/>
              <a:t>en los </a:t>
            </a:r>
            <a:r>
              <a:rPr lang="es-CO" sz="1200" dirty="0"/>
              <a:t>ingresos de los juzgados del Circuito Judicial de Neiva en relación con los demás juzgados del país, se debe a las medidas adoptadas por el Consejo Seccional de la Judicatura del Huila, mediante las cuales se ha logrado descongestionar en una gran magnitud estos despachos. Aún </a:t>
            </a:r>
            <a:r>
              <a:rPr lang="es-CO" sz="1200" dirty="0" smtClean="0"/>
              <a:t>así, </a:t>
            </a:r>
            <a:r>
              <a:rPr lang="es-CO" sz="1200" dirty="0"/>
              <a:t>el inventario sigue siendo considerablemente alto, por lo que es necesario mantenerlas. </a:t>
            </a:r>
            <a:endParaRPr lang="es-CO" sz="1200" dirty="0" smtClean="0"/>
          </a:p>
          <a:p>
            <a:pPr algn="just"/>
            <a:r>
              <a:rPr lang="es-CO" sz="1200" dirty="0" smtClean="0"/>
              <a:t>Los </a:t>
            </a:r>
            <a:r>
              <a:rPr lang="es-CO" sz="1200" dirty="0"/>
              <a:t>egresos se aproximan a la media nacional.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2534935709"/>
              </p:ext>
            </p:extLst>
          </p:nvPr>
        </p:nvGraphicFramePr>
        <p:xfrm>
          <a:off x="258803" y="5765269"/>
          <a:ext cx="7042067" cy="1904459"/>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a:solidFill>
                            <a:srgbClr val="000000"/>
                          </a:solidFill>
                          <a:effectLst/>
                          <a:latin typeface="Calibri" panose="020F0502020204030204" pitchFamily="34" charset="0"/>
                        </a:rPr>
                        <a:t>El ingreso promedio por despacho es de 149 procesos, de los cuales 14 procesos (11%) corresponden a acciones de tutela. La demanda agregada disminuyó 94%, debido a las medidas de descongestión adoptadas por el Consejo Seccional de la Judicatura, que dividió territorialmente la ciudad, asignándole a cada juzgado competencia territorial sobre una comuna. Las demandas que corresponden a otras comunas son repartidas entre los diez juzgados civiles municipales.</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a:solidFill>
                            <a:srgbClr val="000000"/>
                          </a:solidFill>
                          <a:effectLst/>
                          <a:latin typeface="Calibri" panose="020F0502020204030204" pitchFamily="34" charset="0"/>
                        </a:rPr>
                        <a:t>Los egresos aumentaron 17%, pasando de 676 procesos a 789 procesos, incluyendo las acciones de tutela, con un índice de evacuación de 472%, lo cual demuestra la efectividad de la medida de descongestión.</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b="0" i="0" u="none" strike="noStrike" dirty="0">
                          <a:solidFill>
                            <a:srgbClr val="000000"/>
                          </a:solidFill>
                          <a:effectLst/>
                          <a:latin typeface="Calibri" panose="020F0502020204030204" pitchFamily="34" charset="0"/>
                        </a:rPr>
                        <a:t>El inventario total se redujo 44%, con un promedio cercano a 1259 procesos 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fontScale="90000"/>
          </a:bodyPr>
          <a:lstStyle/>
          <a:p>
            <a:r>
              <a:rPr lang="es-CO" sz="1400" dirty="0"/>
              <a:t>Juzgados </a:t>
            </a:r>
            <a:r>
              <a:rPr lang="es-CO" sz="1400" dirty="0" smtClean="0"/>
              <a:t>de Pequeñas Causas Civiles y </a:t>
            </a:r>
            <a:br>
              <a:rPr lang="es-CO" sz="1400" dirty="0" smtClean="0"/>
            </a:br>
            <a:r>
              <a:rPr lang="es-CO" sz="1400" dirty="0" smtClean="0"/>
              <a:t>Competencias Múltiples</a:t>
            </a:r>
            <a:endParaRPr lang="es-ES" sz="1400" dirty="0"/>
          </a:p>
        </p:txBody>
      </p:sp>
      <p:graphicFrame>
        <p:nvGraphicFramePr>
          <p:cNvPr id="14" name="Gráfico 13"/>
          <p:cNvGraphicFramePr>
            <a:graphicFrameLocks/>
          </p:cNvGraphicFramePr>
          <p:nvPr>
            <p:extLst>
              <p:ext uri="{D42A27DB-BD31-4B8C-83A1-F6EECF244321}">
                <p14:modId xmlns:p14="http://schemas.microsoft.com/office/powerpoint/2010/main" val="3324549432"/>
              </p:ext>
            </p:extLst>
          </p:nvPr>
        </p:nvGraphicFramePr>
        <p:xfrm>
          <a:off x="474662" y="1247775"/>
          <a:ext cx="6629400" cy="30908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060787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763762625"/>
              </p:ext>
            </p:extLst>
          </p:nvPr>
        </p:nvGraphicFramePr>
        <p:xfrm>
          <a:off x="206604" y="5048622"/>
          <a:ext cx="7042068" cy="100954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100" u="none" strike="noStrike" dirty="0">
                          <a:effectLst/>
                        </a:rPr>
                        <a:t>INGRESO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EGRESO EFECTIVO</a:t>
                      </a:r>
                      <a:endParaRPr lang="es-ES" sz="11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100" u="none" strike="noStrike" dirty="0">
                          <a:effectLst/>
                        </a:rPr>
                        <a:t>INVENTARIO FINAL</a:t>
                      </a:r>
                      <a:endParaRPr lang="es-ES" sz="1100" b="1" i="0" u="none" strike="noStrike" dirty="0">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1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100" u="none" strike="noStrike" dirty="0">
                          <a:effectLst/>
                        </a:rPr>
                        <a:t>Distrito Judicial del Huila</a:t>
                      </a:r>
                      <a:endParaRPr lang="es-E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926</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653</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773</a:t>
                      </a:r>
                    </a:p>
                  </a:txBody>
                  <a:tcPr marL="9525" marR="9525" marT="9525" marB="0" anchor="ctr"/>
                </a:tc>
              </a:tr>
              <a:tr h="270407">
                <a:tc>
                  <a:txBody>
                    <a:bodyPr/>
                    <a:lstStyle/>
                    <a:p>
                      <a:pPr algn="l" fontAlgn="ctr"/>
                      <a:r>
                        <a:rPr lang="es-CO" sz="1100" u="none" strike="noStrike" dirty="0">
                          <a:effectLst/>
                        </a:rPr>
                        <a:t>Promedio Nacional SIN Cundinamarca y Antioquia</a:t>
                      </a:r>
                      <a:endParaRPr lang="es-CO"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648</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518</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494</a:t>
                      </a:r>
                    </a:p>
                  </a:txBody>
                  <a:tcPr marL="9525" marR="9525" marT="9525" marB="0" anchor="ctr"/>
                </a:tc>
              </a:tr>
              <a:tr h="152400">
                <a:tc>
                  <a:txBody>
                    <a:bodyPr/>
                    <a:lstStyle/>
                    <a:p>
                      <a:pPr algn="ctr" fontAlgn="b"/>
                      <a:endParaRPr lang="es-E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143%</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126%</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156%</a:t>
                      </a:r>
                    </a:p>
                  </a:txBody>
                  <a:tcPr marL="9525" marR="9525" marT="9525" marB="0" anchor="b"/>
                </a:tc>
              </a:tr>
            </a:tbl>
          </a:graphicData>
        </a:graphic>
      </p:graphicFrame>
      <p:sp>
        <p:nvSpPr>
          <p:cNvPr id="11" name="Rectángulo 10"/>
          <p:cNvSpPr/>
          <p:nvPr/>
        </p:nvSpPr>
        <p:spPr>
          <a:xfrm>
            <a:off x="187554" y="7620372"/>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A pesar de que el rendimiento del juzgado es superior a la media nacional (26%), este despacho está congestionado, pues tienen ingresos por encima de la media nacional (43%), con un inventario también superior (56%).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3345439238"/>
              </p:ext>
            </p:extLst>
          </p:nvPr>
        </p:nvGraphicFramePr>
        <p:xfrm>
          <a:off x="258803" y="6165319"/>
          <a:ext cx="7042067" cy="1239572"/>
        </p:xfrm>
        <a:graphic>
          <a:graphicData uri="http://schemas.openxmlformats.org/drawingml/2006/table">
            <a:tbl>
              <a:tblPr>
                <a:tableStyleId>{5C22544A-7EE6-4342-B048-85BDC9FD1C3A}</a:tableStyleId>
              </a:tblPr>
              <a:tblGrid>
                <a:gridCol w="952600"/>
                <a:gridCol w="6089467"/>
              </a:tblGrid>
              <a:tr h="448651">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El ingreso fue de 926 procesos, de los cuales 217 procesos (23%) corresponden a acciones de tutela. La demanda se mantuvo igual.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Los egresos aumentaron 12%, pasando de 585 procesos a 653 procesos, incluyendo las acciones de tutela, con un índice de evacuación del 71%.</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aumentó 36%, pasando de 570 procesos a 773 procesos, lo cual refleja la tendencia a congestionarse.</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a:bodyPr>
          <a:lstStyle/>
          <a:p>
            <a:r>
              <a:rPr lang="es-CO" sz="1400" dirty="0"/>
              <a:t>Juzgados </a:t>
            </a:r>
            <a:r>
              <a:rPr lang="es-CO" sz="1400" dirty="0" smtClean="0"/>
              <a:t>de Pequeñas Causas Laborales</a:t>
            </a:r>
            <a:endParaRPr lang="es-ES" sz="1400" dirty="0"/>
          </a:p>
        </p:txBody>
      </p:sp>
      <p:graphicFrame>
        <p:nvGraphicFramePr>
          <p:cNvPr id="8" name="Gráfico 7"/>
          <p:cNvGraphicFramePr>
            <a:graphicFrameLocks/>
          </p:cNvGraphicFramePr>
          <p:nvPr>
            <p:extLst>
              <p:ext uri="{D42A27DB-BD31-4B8C-83A1-F6EECF244321}">
                <p14:modId xmlns:p14="http://schemas.microsoft.com/office/powerpoint/2010/main" val="2618878459"/>
              </p:ext>
            </p:extLst>
          </p:nvPr>
        </p:nvGraphicFramePr>
        <p:xfrm>
          <a:off x="276225" y="1352549"/>
          <a:ext cx="6953396" cy="34099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959393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1153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fontScale="90000"/>
          </a:bodyPr>
          <a:lstStyle/>
          <a:p>
            <a:r>
              <a:rPr lang="es-CO" sz="1400" dirty="0" smtClean="0"/>
              <a:t>Consolidado Neiva 2017-2018</a:t>
            </a:r>
            <a:br>
              <a:rPr lang="es-CO" sz="1400" dirty="0" smtClean="0"/>
            </a:br>
            <a:r>
              <a:rPr lang="es-CO" sz="1400" dirty="0" smtClean="0"/>
              <a:t>vs. Promedio Nacional</a:t>
            </a:r>
            <a:endParaRPr lang="es-ES" sz="1400" dirty="0"/>
          </a:p>
        </p:txBody>
      </p:sp>
      <p:sp>
        <p:nvSpPr>
          <p:cNvPr id="3" name="2 Rectángulo"/>
          <p:cNvSpPr/>
          <p:nvPr/>
        </p:nvSpPr>
        <p:spPr>
          <a:xfrm>
            <a:off x="322644" y="6121678"/>
            <a:ext cx="6875598" cy="2492990"/>
          </a:xfrm>
          <a:prstGeom prst="rect">
            <a:avLst/>
          </a:prstGeom>
        </p:spPr>
        <p:txBody>
          <a:bodyPr wrap="square">
            <a:spAutoFit/>
          </a:bodyPr>
          <a:lstStyle/>
          <a:p>
            <a:pPr algn="just"/>
            <a:r>
              <a:rPr lang="es-CO" sz="1200" dirty="0"/>
              <a:t>El Distrito Judicial muestra una mejoría en relación con  el año 2017, pues mientras que en ese periodo casi todas las especialidades estuvieron por debajo del promedio nacional, en 2018 se invierte la tendencia y casi todas las especialidades mostraron egresos por encima del promedio nacional.</a:t>
            </a:r>
          </a:p>
          <a:p>
            <a:pPr algn="just"/>
            <a:endParaRPr lang="es-CO" sz="1200" dirty="0" smtClean="0"/>
          </a:p>
          <a:p>
            <a:pPr algn="just"/>
            <a:r>
              <a:rPr lang="es-CO" sz="1200" dirty="0" smtClean="0"/>
              <a:t>Se destacan por sus resultados, los Juzgados Penales de Ejecución de Penas y Medidas de Seguridad (270%); el Juzgado de Extinción de Dominio (205%); los Juzgados Laborales (172%); los Juzgados Municipales de Control de Garantías (163%); los Juzgados Administrativos (131%); la Sala Disciplinaria (131%); el Juzgado de Pequeñas Causas Laborales (126%); y los Juzgados Penales de Circuito de Neiva (117%).</a:t>
            </a:r>
          </a:p>
          <a:p>
            <a:pPr algn="just"/>
            <a:endParaRPr lang="es-CO" sz="1200" dirty="0"/>
          </a:p>
          <a:p>
            <a:pPr algn="just"/>
            <a:r>
              <a:rPr lang="es-CO" sz="1200" dirty="0" smtClean="0"/>
              <a:t>El menor rendimiento de la Sala Penal del Tribunal Superior se explica por la baja carga, pero su rendimiento efectivo fue del 99%, es decir, estuvo cerca de evacuar la misma cantidad de procesos que ingresaron.</a:t>
            </a:r>
          </a:p>
          <a:p>
            <a:pPr algn="just"/>
            <a:endParaRPr lang="es-CO" sz="1200" dirty="0"/>
          </a:p>
          <a:p>
            <a:pPr algn="just"/>
            <a:r>
              <a:rPr lang="es-CO" sz="1200" dirty="0" smtClean="0"/>
              <a:t>* Solo </a:t>
            </a:r>
            <a:r>
              <a:rPr lang="es-CO" sz="1200" dirty="0"/>
              <a:t>se tuvieron en cuenta los despachos judiciales que reportaron los 12 meses del año</a:t>
            </a:r>
            <a:r>
              <a:rPr lang="es-CO" sz="1200" dirty="0" smtClean="0"/>
              <a:t> </a:t>
            </a:r>
            <a:endParaRPr lang="es-ES" sz="1200" b="1" dirty="0"/>
          </a:p>
        </p:txBody>
      </p:sp>
      <p:graphicFrame>
        <p:nvGraphicFramePr>
          <p:cNvPr id="6" name="5 Gráfico"/>
          <p:cNvGraphicFramePr>
            <a:graphicFrameLocks/>
          </p:cNvGraphicFramePr>
          <p:nvPr>
            <p:extLst>
              <p:ext uri="{D42A27DB-BD31-4B8C-83A1-F6EECF244321}">
                <p14:modId xmlns:p14="http://schemas.microsoft.com/office/powerpoint/2010/main" val="3963201731"/>
              </p:ext>
            </p:extLst>
          </p:nvPr>
        </p:nvGraphicFramePr>
        <p:xfrm>
          <a:off x="329609" y="1254642"/>
          <a:ext cx="6859466" cy="46145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762060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566976" y="518799"/>
            <a:ext cx="6425724" cy="443101"/>
          </a:xfrm>
        </p:spPr>
        <p:txBody>
          <a:bodyPr>
            <a:normAutofit/>
          </a:bodyPr>
          <a:lstStyle/>
          <a:p>
            <a:r>
              <a:rPr lang="es-CO" sz="1400" dirty="0" smtClean="0"/>
              <a:t>Cancelación de audiencias en el Sistema Penal</a:t>
            </a:r>
            <a:endParaRPr lang="es-ES" sz="1400" dirty="0"/>
          </a:p>
        </p:txBody>
      </p:sp>
      <p:sp>
        <p:nvSpPr>
          <p:cNvPr id="3" name="2 Rectángulo"/>
          <p:cNvSpPr/>
          <p:nvPr/>
        </p:nvSpPr>
        <p:spPr>
          <a:xfrm>
            <a:off x="322644" y="6313072"/>
            <a:ext cx="6875598" cy="2308324"/>
          </a:xfrm>
          <a:prstGeom prst="rect">
            <a:avLst/>
          </a:prstGeom>
        </p:spPr>
        <p:txBody>
          <a:bodyPr wrap="square">
            <a:spAutoFit/>
          </a:bodyPr>
          <a:lstStyle/>
          <a:p>
            <a:pPr algn="just"/>
            <a:r>
              <a:rPr lang="es-ES" sz="1200" dirty="0"/>
              <a:t>El actor del sistema responsable de la cancelación de la mayoría de las audiencias programadas, fue la Defensoría del Pueblo, para un total de 1566 audiencias, que equivalen al 36%; seguido de la Fiscalía General, que canceló 901 audiencias, equivalente al 21% y de los Jueces, que cancelaron 760 audiencias, es decir, un poco más del 17% del total.</a:t>
            </a:r>
          </a:p>
          <a:p>
            <a:pPr algn="just"/>
            <a:r>
              <a:rPr lang="es-ES" sz="1200" dirty="0"/>
              <a:t> </a:t>
            </a:r>
          </a:p>
          <a:p>
            <a:pPr algn="just"/>
            <a:r>
              <a:rPr lang="es-ES" sz="1200" dirty="0"/>
              <a:t>Tomando únicamente las cifras que corresponden al sistema penal acusatorio, sin incluir al sistema de responsabilidad penal de adolescentes, durante 2018 se cancelaron 3842 audiencias, principalmente por causa de la Defensoría Pública, con 39%, seguida de la Fiscalía, con 19% y los Jueces, con 18</a:t>
            </a:r>
            <a:r>
              <a:rPr lang="es-ES" sz="1200" dirty="0" smtClean="0"/>
              <a:t>%.</a:t>
            </a:r>
          </a:p>
          <a:p>
            <a:pPr algn="just"/>
            <a:endParaRPr lang="es-CO" sz="1200" dirty="0"/>
          </a:p>
          <a:p>
            <a:pPr algn="just"/>
            <a:r>
              <a:rPr lang="es-ES" sz="1200" dirty="0" smtClean="0"/>
              <a:t>En </a:t>
            </a:r>
            <a:r>
              <a:rPr lang="es-ES" sz="1200" dirty="0"/>
              <a:t>el sistema de responsabilidad penal de adolescentes, las cifras se invierten, siendo la Fiscalía la principal responsable de la cancelación de las audiencias, en un 36%, mientras que los jueces aplazan el 15% y debido a la Defensoría se aplazan el 10% de las audiencias</a:t>
            </a:r>
            <a:r>
              <a:rPr lang="es-ES" sz="1200" dirty="0" smtClean="0"/>
              <a:t>.</a:t>
            </a:r>
            <a:endParaRPr lang="es-ES" sz="1200" dirty="0"/>
          </a:p>
        </p:txBody>
      </p:sp>
      <p:graphicFrame>
        <p:nvGraphicFramePr>
          <p:cNvPr id="7" name="6 Gráfico"/>
          <p:cNvGraphicFramePr/>
          <p:nvPr>
            <p:extLst>
              <p:ext uri="{D42A27DB-BD31-4B8C-83A1-F6EECF244321}">
                <p14:modId xmlns:p14="http://schemas.microsoft.com/office/powerpoint/2010/main" val="4287509264"/>
              </p:ext>
            </p:extLst>
          </p:nvPr>
        </p:nvGraphicFramePr>
        <p:xfrm>
          <a:off x="948345" y="1250569"/>
          <a:ext cx="5624195" cy="48374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99519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66976" y="518800"/>
            <a:ext cx="6425724" cy="383836"/>
          </a:xfrm>
        </p:spPr>
        <p:txBody>
          <a:bodyPr>
            <a:normAutofit/>
          </a:bodyPr>
          <a:lstStyle/>
          <a:p>
            <a:r>
              <a:rPr lang="es-CO" sz="1400" dirty="0" smtClean="0"/>
              <a:t>Sala Disciplinaria Seccional</a:t>
            </a:r>
            <a:endParaRPr lang="es-ES" sz="1400" dirty="0"/>
          </a:p>
        </p:txBody>
      </p:sp>
      <p:graphicFrame>
        <p:nvGraphicFramePr>
          <p:cNvPr id="4" name="2 Gráfico"/>
          <p:cNvGraphicFramePr>
            <a:graphicFrameLocks/>
          </p:cNvGraphicFramePr>
          <p:nvPr>
            <p:extLst>
              <p:ext uri="{D42A27DB-BD31-4B8C-83A1-F6EECF244321}">
                <p14:modId xmlns:p14="http://schemas.microsoft.com/office/powerpoint/2010/main" val="3037118124"/>
              </p:ext>
            </p:extLst>
          </p:nvPr>
        </p:nvGraphicFramePr>
        <p:xfrm>
          <a:off x="368136" y="1033556"/>
          <a:ext cx="6835280" cy="422721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a 5"/>
          <p:cNvGraphicFramePr>
            <a:graphicFrameLocks noGrp="1"/>
          </p:cNvGraphicFramePr>
          <p:nvPr>
            <p:extLst>
              <p:ext uri="{D42A27DB-BD31-4B8C-83A1-F6EECF244321}">
                <p14:modId xmlns:p14="http://schemas.microsoft.com/office/powerpoint/2010/main" val="3035718365"/>
              </p:ext>
            </p:extLst>
          </p:nvPr>
        </p:nvGraphicFramePr>
        <p:xfrm>
          <a:off x="213755" y="5220669"/>
          <a:ext cx="7042068" cy="104002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200" u="none" strike="noStrike" dirty="0">
                          <a:effectLst/>
                        </a:rPr>
                        <a:t>INGRESO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dirty="0">
                          <a:effectLst/>
                        </a:rPr>
                        <a:t>EGRESO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a:effectLst/>
                        </a:rPr>
                        <a:t>INVENTARIO FINAL</a:t>
                      </a:r>
                      <a:endParaRPr lang="es-ES" sz="12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200" u="none" strike="noStrike" dirty="0">
                          <a:effectLst/>
                        </a:rPr>
                        <a:t>Distrito Judicial del Huila</a:t>
                      </a:r>
                      <a:endParaRPr lang="es-E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u="none" strike="noStrike">
                          <a:effectLst/>
                        </a:rPr>
                        <a:t>461</a:t>
                      </a:r>
                      <a:endParaRPr lang="es-E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u="none" strike="noStrike">
                          <a:effectLst/>
                        </a:rPr>
                        <a:t>399</a:t>
                      </a:r>
                      <a:endParaRPr lang="es-E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u="none" strike="noStrike">
                          <a:effectLst/>
                        </a:rPr>
                        <a:t>627</a:t>
                      </a:r>
                      <a:endParaRPr lang="es-ES" sz="1200" b="0" i="0" u="none" strike="noStrike">
                        <a:solidFill>
                          <a:srgbClr val="000000"/>
                        </a:solidFill>
                        <a:effectLst/>
                        <a:latin typeface="Calibri" panose="020F0502020204030204" pitchFamily="34" charset="0"/>
                      </a:endParaRPr>
                    </a:p>
                  </a:txBody>
                  <a:tcPr marL="9525" marR="9525" marT="9525" marB="0" anchor="ctr"/>
                </a:tc>
              </a:tr>
              <a:tr h="270407">
                <a:tc>
                  <a:txBody>
                    <a:bodyPr/>
                    <a:lstStyle/>
                    <a:p>
                      <a:pPr algn="l" fontAlgn="ctr"/>
                      <a:r>
                        <a:rPr lang="es-CO" sz="1200" u="none" strike="noStrike" dirty="0">
                          <a:effectLst/>
                        </a:rPr>
                        <a:t>Promedio Nacional SIN Cundinamarca y Antioquia</a:t>
                      </a:r>
                      <a:endParaRPr lang="es-CO"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ES" sz="1200" u="none" strike="noStrike">
                          <a:effectLst/>
                        </a:rPr>
                        <a:t>389</a:t>
                      </a:r>
                      <a:endParaRPr lang="es-E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a:effectLst/>
                        </a:rPr>
                        <a:t>305</a:t>
                      </a:r>
                      <a:endParaRPr lang="es-E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a:effectLst/>
                        </a:rPr>
                        <a:t>606</a:t>
                      </a:r>
                      <a:endParaRPr lang="es-ES" sz="1200" b="0" i="0" u="none" strike="noStrike">
                        <a:solidFill>
                          <a:srgbClr val="000000"/>
                        </a:solidFill>
                        <a:effectLst/>
                        <a:latin typeface="Calibri" panose="020F0502020204030204" pitchFamily="34" charset="0"/>
                      </a:endParaRPr>
                    </a:p>
                  </a:txBody>
                  <a:tcPr marL="9525" marR="9525" marT="9525" marB="0" anchor="b"/>
                </a:tc>
              </a:tr>
              <a:tr h="152400">
                <a:tc>
                  <a:txBody>
                    <a:bodyPr/>
                    <a:lstStyle/>
                    <a:p>
                      <a:pPr algn="ctr" fontAlgn="b"/>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dirty="0">
                          <a:effectLst/>
                        </a:rPr>
                        <a:t>119%</a:t>
                      </a:r>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dirty="0">
                          <a:effectLst/>
                        </a:rPr>
                        <a:t>131%</a:t>
                      </a:r>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dirty="0">
                          <a:effectLst/>
                        </a:rPr>
                        <a:t>103%</a:t>
                      </a:r>
                      <a:endParaRPr lang="es-ES" sz="12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
        <p:nvSpPr>
          <p:cNvPr id="11" name="Rectángulo 10"/>
          <p:cNvSpPr/>
          <p:nvPr/>
        </p:nvSpPr>
        <p:spPr>
          <a:xfrm>
            <a:off x="213756" y="8058776"/>
            <a:ext cx="7042067" cy="1200329"/>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b="0" i="0" u="none" strike="noStrike" dirty="0" smtClean="0">
                <a:solidFill>
                  <a:srgbClr val="000000"/>
                </a:solidFill>
                <a:effectLst/>
                <a:latin typeface="Calibri" panose="020F0502020204030204" pitchFamily="34" charset="0"/>
              </a:rPr>
              <a:t>El ingreso del Distrito Judicial es superior en 52% al promedio nacional. De igual manera, se destaca el rendimiento, que supera en 70% al promedio del país. Existe una alta congestión en esta jurisdicción, siendo insuficiente el personal de apoyo, por lo que se requiere crear un cargo de nivel profesional en cada despacho</a:t>
            </a:r>
            <a:r>
              <a:rPr lang="es-CO" sz="1200" u="none" strike="noStrike" dirty="0" smtClean="0">
                <a:effectLst/>
              </a:rPr>
              <a:t>, situación que tiene a agravarse con la expedición de la Ley 1952 de 2019, que asigna a las Salas Jurisdiccionales Disciplinarias, competencia para investigar a los empleados judiciales</a:t>
            </a:r>
            <a:endParaRPr lang="es-CO" sz="1200" dirty="0">
              <a:solidFill>
                <a:srgbClr val="000000"/>
              </a:solidFill>
              <a:latin typeface="Calibri" panose="020F0502020204030204" pitchFamily="34" charset="0"/>
            </a:endParaRPr>
          </a:p>
          <a:p>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1865339993"/>
              </p:ext>
            </p:extLst>
          </p:nvPr>
        </p:nvGraphicFramePr>
        <p:xfrm>
          <a:off x="213756" y="6367787"/>
          <a:ext cx="7042067" cy="1671808"/>
        </p:xfrm>
        <a:graphic>
          <a:graphicData uri="http://schemas.openxmlformats.org/drawingml/2006/table">
            <a:tbl>
              <a:tblPr>
                <a:tableStyleId>{5C22544A-7EE6-4342-B048-85BDC9FD1C3A}</a:tableStyleId>
              </a:tblPr>
              <a:tblGrid>
                <a:gridCol w="952600"/>
                <a:gridCol w="6089467"/>
              </a:tblGrid>
              <a:tr h="817395">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u="none" strike="noStrike" dirty="0">
                          <a:effectLst/>
                        </a:rPr>
                        <a:t>El ingreso promedio por despacho es de 461 procesos. </a:t>
                      </a:r>
                      <a:endParaRPr lang="es-CO" sz="1200" u="none" strike="noStrike" dirty="0" smtClean="0">
                        <a:effectLst/>
                      </a:endParaRPr>
                    </a:p>
                    <a:p>
                      <a:pPr algn="just" fontAlgn="t"/>
                      <a:r>
                        <a:rPr lang="es-CO" sz="1200" u="none" strike="noStrike" dirty="0" smtClean="0">
                          <a:effectLst/>
                        </a:rPr>
                        <a:t>La </a:t>
                      </a:r>
                      <a:r>
                        <a:rPr lang="es-CO" sz="1200" u="none" strike="noStrike" dirty="0">
                          <a:effectLst/>
                        </a:rPr>
                        <a:t>demanda agregada aumentó </a:t>
                      </a:r>
                      <a:r>
                        <a:rPr lang="es-CO" sz="1200" u="none" strike="noStrike" dirty="0" smtClean="0">
                          <a:effectLst/>
                        </a:rPr>
                        <a:t>19%. </a:t>
                      </a:r>
                      <a:r>
                        <a:rPr lang="es-CO" sz="1200" u="none" strike="noStrike" dirty="0">
                          <a:effectLst/>
                        </a:rPr>
                        <a:t>Tomando en cuenta solo los ingresos de la especialidad, el </a:t>
                      </a:r>
                      <a:r>
                        <a:rPr lang="es-CO" sz="1200" u="none" strike="noStrike" dirty="0" smtClean="0">
                          <a:effectLst/>
                        </a:rPr>
                        <a:t>aumentó </a:t>
                      </a:r>
                      <a:r>
                        <a:rPr lang="es-CO" sz="1200" u="none" strike="noStrike" dirty="0">
                          <a:effectLst/>
                        </a:rPr>
                        <a:t>real fue del 33%, pues actualmente esta jurisdicción excepcionalmente recibe acciones de tutela, por la reforma que trae el A. L. No. 2 de 2015. </a:t>
                      </a:r>
                      <a:endParaRPr lang="es-CO" sz="1200" b="0" i="0" u="none" strike="noStrike" dirty="0">
                        <a:solidFill>
                          <a:srgbClr val="000000"/>
                        </a:solidFill>
                        <a:effectLst/>
                        <a:latin typeface="Calibri" panose="020F0502020204030204" pitchFamily="34" charset="0"/>
                      </a:endParaRPr>
                    </a:p>
                  </a:txBody>
                  <a:tcPr marL="6784" marR="6784" marT="6784" marB="0"/>
                </a:tc>
              </a:tr>
              <a:tr h="614924">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u="none" strike="noStrike" dirty="0">
                          <a:effectLst/>
                        </a:rPr>
                        <a:t>Los egresos aumentaron 18%, pasando de 339 procesos en </a:t>
                      </a:r>
                      <a:r>
                        <a:rPr lang="es-CO" sz="1200" u="none" strike="noStrike" dirty="0" smtClean="0">
                          <a:effectLst/>
                        </a:rPr>
                        <a:t>2017 </a:t>
                      </a:r>
                      <a:r>
                        <a:rPr lang="es-CO" sz="1200" u="none" strike="noStrike" dirty="0">
                          <a:effectLst/>
                        </a:rPr>
                        <a:t>a 399 procesos en 2018. </a:t>
                      </a:r>
                      <a:endParaRPr lang="es-CO" sz="1200" u="none" strike="noStrike" dirty="0" smtClean="0">
                        <a:effectLst/>
                      </a:endParaRPr>
                    </a:p>
                    <a:p>
                      <a:pPr algn="just" fontAlgn="t"/>
                      <a:r>
                        <a:rPr lang="es-CO" sz="1200" u="none" strike="noStrike" dirty="0" smtClean="0">
                          <a:effectLst/>
                        </a:rPr>
                        <a:t>En </a:t>
                      </a:r>
                      <a:r>
                        <a:rPr lang="es-CO" sz="1200" u="none" strike="noStrike" dirty="0">
                          <a:effectLst/>
                        </a:rPr>
                        <a:t>la especialidad el aumento de los egresos fue del 26</a:t>
                      </a:r>
                      <a:r>
                        <a:rPr lang="es-CO" sz="1200" u="none" strike="noStrike" dirty="0" smtClean="0">
                          <a:effectLst/>
                        </a:rPr>
                        <a:t>%. </a:t>
                      </a:r>
                    </a:p>
                    <a:p>
                      <a:pPr algn="l" fontAlgn="t"/>
                      <a:r>
                        <a:rPr lang="es-CO" sz="1200" u="none" strike="noStrike" dirty="0" smtClean="0">
                          <a:effectLst/>
                        </a:rPr>
                        <a:t>El índice </a:t>
                      </a:r>
                      <a:r>
                        <a:rPr lang="es-CO" sz="1200" u="none" strike="noStrike" dirty="0">
                          <a:effectLst/>
                        </a:rPr>
                        <a:t>de evacuación </a:t>
                      </a:r>
                      <a:r>
                        <a:rPr lang="es-CO" sz="1200" u="none" strike="noStrike" dirty="0" smtClean="0">
                          <a:effectLst/>
                        </a:rPr>
                        <a:t>fue del </a:t>
                      </a:r>
                      <a:r>
                        <a:rPr lang="es-CO" sz="1200" u="none" strike="noStrike" dirty="0">
                          <a:effectLst/>
                        </a:rPr>
                        <a:t>87%. </a:t>
                      </a:r>
                      <a:endParaRPr lang="es-CO" sz="1200" b="0" i="0" u="none" strike="noStrike" dirty="0">
                        <a:solidFill>
                          <a:srgbClr val="000000"/>
                        </a:solidFill>
                        <a:effectLst/>
                        <a:latin typeface="Calibri" panose="020F0502020204030204" pitchFamily="34" charset="0"/>
                      </a:endParaRPr>
                    </a:p>
                  </a:txBody>
                  <a:tcPr marL="6784" marR="6784" marT="6784"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u="none" strike="noStrike" dirty="0">
                          <a:effectLst/>
                        </a:rPr>
                        <a:t>El inventario total aumentó 7%, lo cual se debe al crecimiento de la </a:t>
                      </a:r>
                      <a:r>
                        <a:rPr lang="es-CO" sz="1200" u="none" strike="noStrike" dirty="0" smtClean="0">
                          <a:effectLst/>
                        </a:rPr>
                        <a:t>demanda.</a:t>
                      </a:r>
                      <a:endParaRPr lang="es-CO" sz="1200" b="0" i="0" u="none" strike="noStrike" dirty="0">
                        <a:solidFill>
                          <a:srgbClr val="000000"/>
                        </a:solidFill>
                        <a:effectLst/>
                        <a:latin typeface="Calibri" panose="020F0502020204030204" pitchFamily="34" charset="0"/>
                      </a:endParaRPr>
                    </a:p>
                  </a:txBody>
                  <a:tcPr marL="6784" marR="6784" marT="6784" marB="0"/>
                </a:tc>
              </a:tr>
            </a:tbl>
          </a:graphicData>
        </a:graphic>
      </p:graphicFrame>
      <p:pic>
        <p:nvPicPr>
          <p:cNvPr id="13" name="Picture 3" descr="Logo CSJ RGB_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8876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66976" y="518800"/>
            <a:ext cx="6425724" cy="383836"/>
          </a:xfrm>
        </p:spPr>
        <p:txBody>
          <a:bodyPr>
            <a:normAutofit/>
          </a:bodyPr>
          <a:lstStyle/>
          <a:p>
            <a:r>
              <a:rPr lang="es-CO" sz="1400" dirty="0" smtClean="0"/>
              <a:t>Tribunal Administrativo</a:t>
            </a:r>
            <a:endParaRPr lang="es-ES" sz="1400" dirty="0"/>
          </a:p>
        </p:txBody>
      </p:sp>
      <p:graphicFrame>
        <p:nvGraphicFramePr>
          <p:cNvPr id="6" name="Tabla 5"/>
          <p:cNvGraphicFramePr>
            <a:graphicFrameLocks noGrp="1"/>
          </p:cNvGraphicFramePr>
          <p:nvPr>
            <p:extLst>
              <p:ext uri="{D42A27DB-BD31-4B8C-83A1-F6EECF244321}">
                <p14:modId xmlns:p14="http://schemas.microsoft.com/office/powerpoint/2010/main" val="471923023"/>
              </p:ext>
            </p:extLst>
          </p:nvPr>
        </p:nvGraphicFramePr>
        <p:xfrm>
          <a:off x="213755" y="5220669"/>
          <a:ext cx="7042068" cy="104002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200" u="none" strike="noStrike" dirty="0">
                          <a:effectLst/>
                        </a:rPr>
                        <a:t>INGRESO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dirty="0">
                          <a:effectLst/>
                        </a:rPr>
                        <a:t>EGRESO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dirty="0">
                          <a:effectLst/>
                        </a:rPr>
                        <a:t>INVENTARIO FINAL</a:t>
                      </a:r>
                      <a:endParaRPr lang="es-ES" sz="1200" b="1" i="0" u="none" strike="noStrike" dirty="0">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200" u="none" strike="noStrike" dirty="0">
                          <a:effectLst/>
                        </a:rPr>
                        <a:t>Distrito Judicial del Huila</a:t>
                      </a:r>
                      <a:endParaRPr lang="es-E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u="none" strike="noStrike" dirty="0" smtClean="0">
                          <a:effectLst/>
                        </a:rPr>
                        <a:t>425</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u="none" strike="noStrike" dirty="0" smtClean="0">
                          <a:effectLst/>
                        </a:rPr>
                        <a:t>361</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u="none" strike="noStrike" dirty="0" smtClean="0">
                          <a:effectLst/>
                        </a:rPr>
                        <a:t>524</a:t>
                      </a:r>
                      <a:endParaRPr lang="es-ES" sz="1200" b="0" i="0" u="none" strike="noStrike" dirty="0">
                        <a:solidFill>
                          <a:srgbClr val="000000"/>
                        </a:solidFill>
                        <a:effectLst/>
                        <a:latin typeface="Calibri" panose="020F0502020204030204" pitchFamily="34" charset="0"/>
                      </a:endParaRPr>
                    </a:p>
                  </a:txBody>
                  <a:tcPr marL="9525" marR="9525" marT="9525" marB="0" anchor="ctr"/>
                </a:tc>
              </a:tr>
              <a:tr h="270407">
                <a:tc>
                  <a:txBody>
                    <a:bodyPr/>
                    <a:lstStyle/>
                    <a:p>
                      <a:pPr algn="l" fontAlgn="ctr"/>
                      <a:r>
                        <a:rPr lang="es-CO" sz="1200" u="none" strike="noStrike" dirty="0">
                          <a:effectLst/>
                        </a:rPr>
                        <a:t>Promedio Nacional SIN Cundinamarca y Antioquia</a:t>
                      </a:r>
                      <a:endParaRPr lang="es-CO"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ES" sz="1200" u="none" strike="noStrike" dirty="0" smtClean="0">
                          <a:effectLst/>
                        </a:rPr>
                        <a:t>435</a:t>
                      </a:r>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dirty="0" smtClean="0">
                          <a:effectLst/>
                        </a:rPr>
                        <a:t>355</a:t>
                      </a:r>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dirty="0" smtClean="0">
                          <a:effectLst/>
                        </a:rPr>
                        <a:t>408</a:t>
                      </a:r>
                      <a:endParaRPr lang="es-ES" sz="1200" b="0" i="0" u="none" strike="noStrike" dirty="0">
                        <a:solidFill>
                          <a:srgbClr val="000000"/>
                        </a:solidFill>
                        <a:effectLst/>
                        <a:latin typeface="Calibri" panose="020F0502020204030204" pitchFamily="34" charset="0"/>
                      </a:endParaRPr>
                    </a:p>
                  </a:txBody>
                  <a:tcPr marL="9525" marR="9525" marT="9525" marB="0" anchor="b"/>
                </a:tc>
              </a:tr>
              <a:tr h="152400">
                <a:tc>
                  <a:txBody>
                    <a:bodyPr/>
                    <a:lstStyle/>
                    <a:p>
                      <a:pPr algn="ctr" fontAlgn="b"/>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dirty="0" smtClean="0">
                          <a:effectLst/>
                        </a:rPr>
                        <a:t>98%</a:t>
                      </a:r>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dirty="0" smtClean="0">
                          <a:effectLst/>
                        </a:rPr>
                        <a:t>102%</a:t>
                      </a:r>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u="none" strike="noStrike" dirty="0" smtClean="0">
                          <a:effectLst/>
                        </a:rPr>
                        <a:t>128%</a:t>
                      </a:r>
                      <a:endParaRPr lang="es-ES" sz="12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
        <p:nvSpPr>
          <p:cNvPr id="11" name="Rectángulo 10"/>
          <p:cNvSpPr/>
          <p:nvPr/>
        </p:nvSpPr>
        <p:spPr>
          <a:xfrm>
            <a:off x="213756" y="7916275"/>
            <a:ext cx="7042067" cy="1015663"/>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b="0" i="0" u="none" strike="noStrike" dirty="0" smtClean="0">
                <a:solidFill>
                  <a:srgbClr val="000000"/>
                </a:solidFill>
                <a:effectLst/>
                <a:latin typeface="Calibri" panose="020F0502020204030204" pitchFamily="34" charset="0"/>
              </a:rPr>
              <a:t>El rendimiento de la Corporación está mejorando en comparación con el año anterior. El rendimiento de la Sala conformada por los despachos 002, 005 y 006 es inferior debido a que fueron los únicos que recibieron procesos del sistema oral durante 6 meses, los cuales demoran en iniciar por los términos de notificación. El rendimiento es igual al promedio del resto del país, sin contar los Distritos Judiciales de Cundinamarca y Antioquia.</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2371681346"/>
              </p:ext>
            </p:extLst>
          </p:nvPr>
        </p:nvGraphicFramePr>
        <p:xfrm>
          <a:off x="213756" y="6296537"/>
          <a:ext cx="7042067" cy="1526484"/>
        </p:xfrm>
        <a:graphic>
          <a:graphicData uri="http://schemas.openxmlformats.org/drawingml/2006/table">
            <a:tbl>
              <a:tblPr>
                <a:tableStyleId>{5C22544A-7EE6-4342-B048-85BDC9FD1C3A}</a:tableStyleId>
              </a:tblPr>
              <a:tblGrid>
                <a:gridCol w="952600"/>
                <a:gridCol w="6089467"/>
              </a:tblGrid>
              <a:tr h="603029">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u="none" strike="noStrike" dirty="0" smtClean="0">
                          <a:effectLst/>
                        </a:rPr>
                        <a:t>El ingreso promedio por despacho es de 425 procesos, de los cuales, 69 procesos (16%) corresponden a acciones de tutela. </a:t>
                      </a:r>
                    </a:p>
                    <a:p>
                      <a:pPr algn="l" fontAlgn="t"/>
                      <a:r>
                        <a:rPr lang="es-CO" sz="1200" u="none" strike="noStrike" dirty="0" smtClean="0">
                          <a:effectLst/>
                        </a:rPr>
                        <a:t>La demanda agregada disminuyó el 8%, principalmente en las acciones de tutela, que se redujeron 31%. </a:t>
                      </a:r>
                      <a:endParaRPr lang="es-CO" sz="1200" b="0" i="0" u="none" strike="noStrike" dirty="0">
                        <a:solidFill>
                          <a:srgbClr val="000000"/>
                        </a:solidFill>
                        <a:effectLst/>
                        <a:latin typeface="Calibri" panose="020F0502020204030204" pitchFamily="34" charset="0"/>
                      </a:endParaRPr>
                    </a:p>
                  </a:txBody>
                  <a:tcPr marL="6784" marR="6784" marT="6784"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u="none" strike="noStrike" dirty="0" smtClean="0">
                          <a:effectLst/>
                        </a:rPr>
                        <a:t>Los egresos tuvieron un significativo aumento (28%), pasando de 281 procesos a 361 procesos, </a:t>
                      </a:r>
                      <a:r>
                        <a:rPr lang="es-CO" sz="1200" u="none" strike="noStrike" baseline="0" dirty="0" smtClean="0">
                          <a:effectLst/>
                        </a:rPr>
                        <a:t> </a:t>
                      </a:r>
                      <a:r>
                        <a:rPr lang="es-CO" sz="1200" u="none" strike="noStrike" dirty="0" smtClean="0">
                          <a:effectLst/>
                        </a:rPr>
                        <a:t>con un índice de evacuación del 85%. </a:t>
                      </a:r>
                      <a:endParaRPr lang="es-CO" sz="1200" b="0" i="0" u="none" strike="noStrike" dirty="0">
                        <a:solidFill>
                          <a:srgbClr val="000000"/>
                        </a:solidFill>
                        <a:effectLst/>
                        <a:latin typeface="Calibri" panose="020F0502020204030204" pitchFamily="34" charset="0"/>
                      </a:endParaRPr>
                    </a:p>
                  </a:txBody>
                  <a:tcPr marL="6784" marR="6784" marT="6784"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just" fontAlgn="t"/>
                      <a:r>
                        <a:rPr lang="es-CO" sz="1200" u="none" strike="noStrike" dirty="0" smtClean="0">
                          <a:effectLst/>
                        </a:rPr>
                        <a:t>El inventario total aumentó 7%. Es de señalar que, a pesar de las medidas adoptadas por este Consejo Seccional, no se logró una disminución significativa en el inventario del sistema escrito.</a:t>
                      </a:r>
                      <a:endParaRPr lang="es-CO" sz="1200" b="0" i="0" u="none" strike="noStrike" dirty="0">
                        <a:solidFill>
                          <a:srgbClr val="000000"/>
                        </a:solidFill>
                        <a:effectLst/>
                        <a:latin typeface="Calibri" panose="020F0502020204030204" pitchFamily="34" charset="0"/>
                      </a:endParaRPr>
                    </a:p>
                  </a:txBody>
                  <a:tcPr marL="6784" marR="6784" marT="6784"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1 Gráfico"/>
          <p:cNvGraphicFramePr>
            <a:graphicFrameLocks/>
          </p:cNvGraphicFramePr>
          <p:nvPr>
            <p:extLst>
              <p:ext uri="{D42A27DB-BD31-4B8C-83A1-F6EECF244321}">
                <p14:modId xmlns:p14="http://schemas.microsoft.com/office/powerpoint/2010/main" val="3230082244"/>
              </p:ext>
            </p:extLst>
          </p:nvPr>
        </p:nvGraphicFramePr>
        <p:xfrm>
          <a:off x="293048" y="1104917"/>
          <a:ext cx="6962775" cy="40428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5252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66976" y="518799"/>
            <a:ext cx="6425724" cy="443101"/>
          </a:xfrm>
        </p:spPr>
        <p:txBody>
          <a:bodyPr>
            <a:normAutofit/>
          </a:bodyPr>
          <a:lstStyle/>
          <a:p>
            <a:r>
              <a:rPr lang="es-CO" sz="1400" dirty="0"/>
              <a:t>Juzgados </a:t>
            </a:r>
            <a:r>
              <a:rPr lang="es-CO" sz="1400" dirty="0" smtClean="0"/>
              <a:t>Administrativos</a:t>
            </a:r>
            <a:endParaRPr lang="es-ES" sz="1400" dirty="0"/>
          </a:p>
        </p:txBody>
      </p:sp>
      <p:graphicFrame>
        <p:nvGraphicFramePr>
          <p:cNvPr id="6" name="Tabla 5"/>
          <p:cNvGraphicFramePr>
            <a:graphicFrameLocks noGrp="1"/>
          </p:cNvGraphicFramePr>
          <p:nvPr/>
        </p:nvGraphicFramePr>
        <p:xfrm>
          <a:off x="258803" y="5149420"/>
          <a:ext cx="7042068" cy="104002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200" u="none" strike="noStrike" dirty="0">
                          <a:effectLst/>
                        </a:rPr>
                        <a:t>INGRESO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dirty="0">
                          <a:effectLst/>
                        </a:rPr>
                        <a:t>EGRESO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a:effectLst/>
                        </a:rPr>
                        <a:t>INVENTARIO FINAL</a:t>
                      </a:r>
                      <a:endParaRPr lang="es-ES" sz="12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200" u="none" strike="noStrike" dirty="0">
                          <a:effectLst/>
                        </a:rPr>
                        <a:t>Distrito Judicial del Huila</a:t>
                      </a:r>
                      <a:endParaRPr lang="es-E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450</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402</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443</a:t>
                      </a:r>
                    </a:p>
                  </a:txBody>
                  <a:tcPr marL="9525" marR="9525" marT="9525" marB="0" anchor="ctr"/>
                </a:tc>
              </a:tr>
              <a:tr h="270407">
                <a:tc>
                  <a:txBody>
                    <a:bodyPr/>
                    <a:lstStyle/>
                    <a:p>
                      <a:pPr algn="l" fontAlgn="ctr"/>
                      <a:r>
                        <a:rPr lang="es-CO" sz="1200" u="none" strike="noStrike" dirty="0">
                          <a:effectLst/>
                        </a:rPr>
                        <a:t>Promedio Nacional SIN Cundinamarca y Antioquia</a:t>
                      </a:r>
                      <a:endParaRPr lang="es-CO"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463</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306</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610</a:t>
                      </a:r>
                    </a:p>
                  </a:txBody>
                  <a:tcPr marL="9525" marR="9525" marT="9525" marB="0" anchor="ctr"/>
                </a:tc>
              </a:tr>
              <a:tr h="152400">
                <a:tc>
                  <a:txBody>
                    <a:bodyPr/>
                    <a:lstStyle/>
                    <a:p>
                      <a:pPr algn="ctr" fontAlgn="b"/>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97%</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131%</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73%</a:t>
                      </a:r>
                    </a:p>
                  </a:txBody>
                  <a:tcPr marL="9525" marR="9525" marT="9525" marB="0" anchor="b"/>
                </a:tc>
              </a:tr>
            </a:tbl>
          </a:graphicData>
        </a:graphic>
      </p:graphicFrame>
      <p:sp>
        <p:nvSpPr>
          <p:cNvPr id="11" name="Rectángulo 10"/>
          <p:cNvSpPr/>
          <p:nvPr/>
        </p:nvSpPr>
        <p:spPr>
          <a:xfrm>
            <a:off x="258804" y="7916286"/>
            <a:ext cx="7042067" cy="646331"/>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dirty="0"/>
              <a:t>El desempeño de estos despachos sigue siendo sobresaliente como en años anteriores, estando 31% por encima del promedio nacional, únicamente superado por los Distritos Judiciales de Caquetá y Norte de Santander. </a:t>
            </a:r>
            <a:endParaRPr lang="es-ES" sz="1200" dirty="0"/>
          </a:p>
        </p:txBody>
      </p:sp>
      <p:graphicFrame>
        <p:nvGraphicFramePr>
          <p:cNvPr id="12" name="Tabla 11"/>
          <p:cNvGraphicFramePr>
            <a:graphicFrameLocks noGrp="1"/>
          </p:cNvGraphicFramePr>
          <p:nvPr/>
        </p:nvGraphicFramePr>
        <p:xfrm>
          <a:off x="258803" y="6272789"/>
          <a:ext cx="7042067" cy="1393950"/>
        </p:xfrm>
        <a:graphic>
          <a:graphicData uri="http://schemas.openxmlformats.org/drawingml/2006/table">
            <a:tbl>
              <a:tblPr>
                <a:tableStyleId>{5C22544A-7EE6-4342-B048-85BDC9FD1C3A}</a:tableStyleId>
              </a:tblPr>
              <a:tblGrid>
                <a:gridCol w="952600"/>
                <a:gridCol w="6089467"/>
              </a:tblGrid>
              <a:tr h="603029">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El ingreso promedio por despacho es de 450 procesos, de los cuales, 118 procesos (26%) corresponden a acciones de tutela. La demanda agregada tuvo una leve disminución (4%).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a:solidFill>
                            <a:srgbClr val="000000"/>
                          </a:solidFill>
                          <a:effectLst/>
                          <a:latin typeface="Calibri" panose="020F0502020204030204" pitchFamily="34" charset="0"/>
                        </a:rPr>
                        <a:t>Los egresos también se mantuvieron constantes, con un promedio de 402 procesos, incluyendo las acciones de tutela y un índice de evacuación del 89%. </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permaneció casi constante, con un promedio de 443 procesos por despacho. Es de señalar que el inventario del sistema escrito disminuyó 26%.</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3 Gráfico"/>
          <p:cNvGraphicFramePr>
            <a:graphicFrameLocks/>
          </p:cNvGraphicFramePr>
          <p:nvPr>
            <p:extLst>
              <p:ext uri="{D42A27DB-BD31-4B8C-83A1-F6EECF244321}">
                <p14:modId xmlns:p14="http://schemas.microsoft.com/office/powerpoint/2010/main" val="2027324832"/>
              </p:ext>
            </p:extLst>
          </p:nvPr>
        </p:nvGraphicFramePr>
        <p:xfrm>
          <a:off x="117558" y="1068690"/>
          <a:ext cx="7442117" cy="39070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61033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66976" y="518799"/>
            <a:ext cx="6425724" cy="443101"/>
          </a:xfrm>
        </p:spPr>
        <p:txBody>
          <a:bodyPr>
            <a:normAutofit fontScale="90000"/>
          </a:bodyPr>
          <a:lstStyle/>
          <a:p>
            <a:r>
              <a:rPr lang="es-CO" sz="1400" dirty="0" smtClean="0"/>
              <a:t>Tribunal Superior</a:t>
            </a:r>
            <a:br>
              <a:rPr lang="es-CO" sz="1400" dirty="0" smtClean="0"/>
            </a:br>
            <a:r>
              <a:rPr lang="es-CO" sz="1400" dirty="0" smtClean="0"/>
              <a:t>Sala Civil – Familia - Laboral</a:t>
            </a:r>
            <a:endParaRPr lang="es-ES" sz="1400" dirty="0"/>
          </a:p>
        </p:txBody>
      </p:sp>
      <p:graphicFrame>
        <p:nvGraphicFramePr>
          <p:cNvPr id="6" name="Tabla 5"/>
          <p:cNvGraphicFramePr>
            <a:graphicFrameLocks noGrp="1"/>
          </p:cNvGraphicFramePr>
          <p:nvPr>
            <p:extLst>
              <p:ext uri="{D42A27DB-BD31-4B8C-83A1-F6EECF244321}">
                <p14:modId xmlns:p14="http://schemas.microsoft.com/office/powerpoint/2010/main" val="3568141572"/>
              </p:ext>
            </p:extLst>
          </p:nvPr>
        </p:nvGraphicFramePr>
        <p:xfrm>
          <a:off x="213755" y="4662529"/>
          <a:ext cx="7042068" cy="104002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200" u="none" strike="noStrike" dirty="0">
                          <a:effectLst/>
                        </a:rPr>
                        <a:t>INGRESO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dirty="0">
                          <a:effectLst/>
                        </a:rPr>
                        <a:t>EGRESO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a:effectLst/>
                        </a:rPr>
                        <a:t>INVENTARIO FINAL</a:t>
                      </a:r>
                      <a:endParaRPr lang="es-ES" sz="12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200" u="none" strike="noStrike" dirty="0">
                          <a:effectLst/>
                        </a:rPr>
                        <a:t>Distrito Judicial del Huila</a:t>
                      </a:r>
                      <a:endParaRPr lang="es-E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454</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354</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368</a:t>
                      </a:r>
                    </a:p>
                  </a:txBody>
                  <a:tcPr marL="9525" marR="9525" marT="9525" marB="0" anchor="ctr"/>
                </a:tc>
              </a:tr>
              <a:tr h="270407">
                <a:tc>
                  <a:txBody>
                    <a:bodyPr/>
                    <a:lstStyle/>
                    <a:p>
                      <a:pPr algn="l" fontAlgn="ctr"/>
                      <a:r>
                        <a:rPr lang="es-CO" sz="1200" u="none" strike="noStrike" dirty="0">
                          <a:effectLst/>
                        </a:rPr>
                        <a:t>Promedio Nacional SIN Cundinamarca y Antioquia</a:t>
                      </a:r>
                      <a:endParaRPr lang="es-CO"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376</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337</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257</a:t>
                      </a:r>
                    </a:p>
                  </a:txBody>
                  <a:tcPr marL="9525" marR="9525" marT="9525" marB="0" anchor="ctr"/>
                </a:tc>
              </a:tr>
              <a:tr h="152400">
                <a:tc>
                  <a:txBody>
                    <a:bodyPr/>
                    <a:lstStyle/>
                    <a:p>
                      <a:pPr algn="ctr" fontAlgn="b"/>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121%</a:t>
                      </a:r>
                    </a:p>
                  </a:txBody>
                  <a:tcPr marL="9525" marR="9525" marT="9525" marB="0" anchor="b"/>
                </a:tc>
                <a:tc>
                  <a:txBody>
                    <a:bodyPr/>
                    <a:lstStyle/>
                    <a:p>
                      <a:pPr algn="ctr" fontAlgn="b"/>
                      <a:r>
                        <a:rPr lang="es-ES" sz="1200" b="0" i="0" u="none" strike="noStrike">
                          <a:solidFill>
                            <a:srgbClr val="000000"/>
                          </a:solidFill>
                          <a:effectLst/>
                          <a:latin typeface="Calibri" panose="020F0502020204030204" pitchFamily="34" charset="0"/>
                        </a:rPr>
                        <a:t>105%</a:t>
                      </a:r>
                    </a:p>
                  </a:txBody>
                  <a:tcPr marL="9525" marR="9525" marT="9525" marB="0" anchor="b"/>
                </a:tc>
                <a:tc>
                  <a:txBody>
                    <a:bodyPr/>
                    <a:lstStyle/>
                    <a:p>
                      <a:pPr algn="ctr" fontAlgn="b"/>
                      <a:r>
                        <a:rPr lang="es-ES" sz="1200" b="0" i="0" u="none" strike="noStrike" dirty="0">
                          <a:solidFill>
                            <a:srgbClr val="000000"/>
                          </a:solidFill>
                          <a:effectLst/>
                          <a:latin typeface="Calibri" panose="020F0502020204030204" pitchFamily="34" charset="0"/>
                        </a:rPr>
                        <a:t>143%</a:t>
                      </a:r>
                    </a:p>
                  </a:txBody>
                  <a:tcPr marL="9525" marR="9525" marT="9525" marB="0" anchor="b"/>
                </a:tc>
              </a:tr>
            </a:tbl>
          </a:graphicData>
        </a:graphic>
      </p:graphicFrame>
      <p:sp>
        <p:nvSpPr>
          <p:cNvPr id="11" name="Rectángulo 10"/>
          <p:cNvSpPr/>
          <p:nvPr/>
        </p:nvSpPr>
        <p:spPr>
          <a:xfrm>
            <a:off x="213756" y="7429393"/>
            <a:ext cx="7042067" cy="830997"/>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b="0" i="0" u="none" strike="noStrike" dirty="0" smtClean="0">
                <a:solidFill>
                  <a:srgbClr val="000000"/>
                </a:solidFill>
                <a:effectLst/>
                <a:latin typeface="Calibri" panose="020F0502020204030204" pitchFamily="34" charset="0"/>
              </a:rPr>
              <a:t>El Tribunal Superior en la Sala Civil - Familia - Laboral tiene una carga laboral y un rendimiento ligeramente superior al promedio nacional. A pesar de ello, el inventario está creciendo y es considerablemente superior al promedio nacional, por lo que se requiere la creación de otro despacho, con el fin de que se puedan conformar dos salas para trabajar simultáneamente. </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3696089953"/>
              </p:ext>
            </p:extLst>
          </p:nvPr>
        </p:nvGraphicFramePr>
        <p:xfrm>
          <a:off x="213756" y="5785898"/>
          <a:ext cx="7042067" cy="1538699"/>
        </p:xfrm>
        <a:graphic>
          <a:graphicData uri="http://schemas.openxmlformats.org/drawingml/2006/table">
            <a:tbl>
              <a:tblPr>
                <a:tableStyleId>{5C22544A-7EE6-4342-B048-85BDC9FD1C3A}</a:tableStyleId>
              </a:tblPr>
              <a:tblGrid>
                <a:gridCol w="952600"/>
                <a:gridCol w="6089467"/>
              </a:tblGrid>
              <a:tr h="603029">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ingreso promedio por despacho es de 454 procesos, de los cuales, </a:t>
                      </a:r>
                      <a:r>
                        <a:rPr lang="es-CO" sz="1200" b="0" i="0" u="none" strike="noStrike" dirty="0" smtClean="0">
                          <a:solidFill>
                            <a:srgbClr val="000000"/>
                          </a:solidFill>
                          <a:effectLst/>
                          <a:latin typeface="Calibri" panose="020F0502020204030204" pitchFamily="34" charset="0"/>
                        </a:rPr>
                        <a:t>176 </a:t>
                      </a:r>
                      <a:r>
                        <a:rPr lang="es-CO" sz="1200" b="0" i="0" u="none" strike="noStrike" dirty="0">
                          <a:solidFill>
                            <a:srgbClr val="000000"/>
                          </a:solidFill>
                          <a:effectLst/>
                          <a:latin typeface="Calibri" panose="020F0502020204030204" pitchFamily="34" charset="0"/>
                        </a:rPr>
                        <a:t>procesos </a:t>
                      </a:r>
                      <a:r>
                        <a:rPr lang="es-CO" sz="1200" b="0" i="0" u="none" strike="noStrike" dirty="0" smtClean="0">
                          <a:solidFill>
                            <a:srgbClr val="000000"/>
                          </a:solidFill>
                          <a:effectLst/>
                          <a:latin typeface="Calibri" panose="020F0502020204030204" pitchFamily="34" charset="0"/>
                        </a:rPr>
                        <a:t>(39%) </a:t>
                      </a:r>
                      <a:r>
                        <a:rPr lang="es-CO" sz="1200" b="0" i="0" u="none" strike="noStrike" dirty="0">
                          <a:solidFill>
                            <a:srgbClr val="000000"/>
                          </a:solidFill>
                          <a:effectLst/>
                          <a:latin typeface="Calibri" panose="020F0502020204030204" pitchFamily="34" charset="0"/>
                        </a:rPr>
                        <a:t>corresponden a acciones de tutela. </a:t>
                      </a:r>
                      <a:endParaRPr lang="es-CO" sz="1200" b="0" i="0" u="none" strike="noStrike" dirty="0" smtClean="0">
                        <a:solidFill>
                          <a:srgbClr val="000000"/>
                        </a:solidFill>
                        <a:effectLst/>
                        <a:latin typeface="Calibri" panose="020F0502020204030204" pitchFamily="34" charset="0"/>
                      </a:endParaRPr>
                    </a:p>
                    <a:p>
                      <a:pPr algn="l" fontAlgn="t"/>
                      <a:r>
                        <a:rPr lang="es-CO" sz="1200" b="0" i="0" u="none" strike="noStrike" dirty="0" smtClean="0">
                          <a:solidFill>
                            <a:srgbClr val="000000"/>
                          </a:solidFill>
                          <a:effectLst/>
                          <a:latin typeface="Calibri" panose="020F0502020204030204" pitchFamily="34" charset="0"/>
                        </a:rPr>
                        <a:t>La </a:t>
                      </a:r>
                      <a:r>
                        <a:rPr lang="es-CO" sz="1200" b="0" i="0" u="none" strike="noStrike" dirty="0">
                          <a:solidFill>
                            <a:srgbClr val="000000"/>
                          </a:solidFill>
                          <a:effectLst/>
                          <a:latin typeface="Calibri" panose="020F0502020204030204" pitchFamily="34" charset="0"/>
                        </a:rPr>
                        <a:t>demanda agregada disminuyó 11%, como resultado de una </a:t>
                      </a:r>
                      <a:r>
                        <a:rPr lang="es-CO" sz="1200" b="0" i="0" u="none" strike="noStrike" dirty="0" smtClean="0">
                          <a:solidFill>
                            <a:srgbClr val="000000"/>
                          </a:solidFill>
                          <a:effectLst/>
                          <a:latin typeface="Calibri" panose="020F0502020204030204" pitchFamily="34" charset="0"/>
                        </a:rPr>
                        <a:t>disminución </a:t>
                      </a:r>
                      <a:r>
                        <a:rPr lang="es-CO" sz="1200" b="0" i="0" u="none" strike="noStrike" dirty="0">
                          <a:solidFill>
                            <a:srgbClr val="000000"/>
                          </a:solidFill>
                          <a:effectLst/>
                          <a:latin typeface="Calibri" panose="020F0502020204030204" pitchFamily="34" charset="0"/>
                        </a:rPr>
                        <a:t>del 22% en las acciones de tutelas.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Los egresos disminuyeron 15%, pasando de 417 procesos a 354 </a:t>
                      </a:r>
                      <a:r>
                        <a:rPr lang="es-CO" sz="1200" b="0" i="0" u="none" strike="noStrike" dirty="0" smtClean="0">
                          <a:solidFill>
                            <a:srgbClr val="000000"/>
                          </a:solidFill>
                          <a:effectLst/>
                          <a:latin typeface="Calibri" panose="020F0502020204030204" pitchFamily="34" charset="0"/>
                        </a:rPr>
                        <a:t>procesos. </a:t>
                      </a:r>
                      <a:r>
                        <a:rPr lang="es-CO" sz="1200" b="0" i="0" u="none" strike="noStrike" dirty="0">
                          <a:solidFill>
                            <a:srgbClr val="000000"/>
                          </a:solidFill>
                          <a:effectLst/>
                          <a:latin typeface="Calibri" panose="020F0502020204030204" pitchFamily="34" charset="0"/>
                        </a:rPr>
                        <a:t>En la especialidad la reducción fue del 19</a:t>
                      </a:r>
                      <a:r>
                        <a:rPr lang="es-CO" sz="1200" b="0" i="0" u="none" strike="noStrike" dirty="0" smtClean="0">
                          <a:solidFill>
                            <a:srgbClr val="000000"/>
                          </a:solidFill>
                          <a:effectLst/>
                          <a:latin typeface="Calibri" panose="020F0502020204030204" pitchFamily="34" charset="0"/>
                        </a:rPr>
                        <a:t>%.</a:t>
                      </a:r>
                    </a:p>
                    <a:p>
                      <a:pPr algn="l" fontAlgn="t"/>
                      <a:r>
                        <a:rPr lang="es-CO" sz="1200" b="0" i="0" u="none" strike="noStrike" dirty="0" smtClean="0">
                          <a:solidFill>
                            <a:srgbClr val="000000"/>
                          </a:solidFill>
                          <a:effectLst/>
                          <a:latin typeface="Calibri" panose="020F0502020204030204" pitchFamily="34" charset="0"/>
                        </a:rPr>
                        <a:t>El índice de evacuación fue del 78%</a:t>
                      </a:r>
                      <a:endParaRPr lang="es-CO" sz="1200" b="0" i="0" u="none" strike="noStrike" dirty="0">
                        <a:solidFill>
                          <a:srgbClr val="000000"/>
                        </a:solidFill>
                        <a:effectLst/>
                        <a:latin typeface="Calibri" panose="020F0502020204030204" pitchFamily="34" charset="0"/>
                      </a:endParaRP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creció 24%, con un promedio de 368 procesos por despacho. </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2 Gráfico"/>
          <p:cNvGraphicFramePr>
            <a:graphicFrameLocks/>
          </p:cNvGraphicFramePr>
          <p:nvPr>
            <p:extLst>
              <p:ext uri="{D42A27DB-BD31-4B8C-83A1-F6EECF244321}">
                <p14:modId xmlns:p14="http://schemas.microsoft.com/office/powerpoint/2010/main" val="2485632996"/>
              </p:ext>
            </p:extLst>
          </p:nvPr>
        </p:nvGraphicFramePr>
        <p:xfrm>
          <a:off x="1211283" y="1369851"/>
          <a:ext cx="4925806" cy="31427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10438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66976" y="518799"/>
            <a:ext cx="6425724" cy="443101"/>
          </a:xfrm>
        </p:spPr>
        <p:txBody>
          <a:bodyPr>
            <a:normAutofit fontScale="90000"/>
          </a:bodyPr>
          <a:lstStyle/>
          <a:p>
            <a:r>
              <a:rPr lang="es-CO" sz="1400" dirty="0" smtClean="0"/>
              <a:t>Tribunal Superior</a:t>
            </a:r>
            <a:br>
              <a:rPr lang="es-CO" sz="1400" dirty="0" smtClean="0"/>
            </a:br>
            <a:r>
              <a:rPr lang="es-CO" sz="1400" dirty="0" smtClean="0"/>
              <a:t>Sala Penal</a:t>
            </a:r>
            <a:endParaRPr lang="es-ES" sz="1400" dirty="0"/>
          </a:p>
        </p:txBody>
      </p:sp>
      <p:graphicFrame>
        <p:nvGraphicFramePr>
          <p:cNvPr id="6" name="Tabla 5"/>
          <p:cNvGraphicFramePr>
            <a:graphicFrameLocks noGrp="1"/>
          </p:cNvGraphicFramePr>
          <p:nvPr>
            <p:extLst>
              <p:ext uri="{D42A27DB-BD31-4B8C-83A1-F6EECF244321}">
                <p14:modId xmlns:p14="http://schemas.microsoft.com/office/powerpoint/2010/main" val="2729778377"/>
              </p:ext>
            </p:extLst>
          </p:nvPr>
        </p:nvGraphicFramePr>
        <p:xfrm>
          <a:off x="258803" y="5422550"/>
          <a:ext cx="7042068" cy="1040027"/>
        </p:xfrm>
        <a:graphic>
          <a:graphicData uri="http://schemas.openxmlformats.org/drawingml/2006/table">
            <a:tbl>
              <a:tblPr>
                <a:tableStyleId>{5C22544A-7EE6-4342-B048-85BDC9FD1C3A}</a:tableStyleId>
              </a:tblPr>
              <a:tblGrid>
                <a:gridCol w="3111336"/>
                <a:gridCol w="1413164"/>
                <a:gridCol w="1294232"/>
                <a:gridCol w="1223336"/>
              </a:tblGrid>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rowSpan="2">
                  <a:txBody>
                    <a:bodyPr/>
                    <a:lstStyle/>
                    <a:p>
                      <a:pPr algn="ctr" fontAlgn="ctr"/>
                      <a:r>
                        <a:rPr lang="es-ES" sz="1200" u="none" strike="noStrike" dirty="0">
                          <a:effectLst/>
                        </a:rPr>
                        <a:t>INGRESO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dirty="0">
                          <a:effectLst/>
                        </a:rPr>
                        <a:t>EGRESO EFECTIVO</a:t>
                      </a:r>
                      <a:endParaRPr lang="es-ES" sz="12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ES" sz="1200" u="none" strike="noStrike">
                          <a:effectLst/>
                        </a:rPr>
                        <a:t>INVENTARIO FINAL</a:t>
                      </a:r>
                      <a:endParaRPr lang="es-ES" sz="1200" b="1" i="0" u="none" strike="noStrike">
                        <a:solidFill>
                          <a:srgbClr val="000000"/>
                        </a:solidFill>
                        <a:effectLst/>
                        <a:latin typeface="Calibri" panose="020F0502020204030204" pitchFamily="34" charset="0"/>
                      </a:endParaRPr>
                    </a:p>
                  </a:txBody>
                  <a:tcPr marL="9525" marR="9525" marT="9525" marB="0" anchor="ctr"/>
                </a:tc>
              </a:tr>
              <a:tr h="152400">
                <a:tc>
                  <a:txBody>
                    <a:bodyPr/>
                    <a:lstStyle/>
                    <a:p>
                      <a:pPr algn="l" fontAlgn="t"/>
                      <a:endParaRPr lang="es-ES" sz="1200" b="0" i="0" u="none" strike="noStrike" dirty="0">
                        <a:solidFill>
                          <a:srgbClr val="000000"/>
                        </a:solidFill>
                        <a:effectLst/>
                        <a:latin typeface="Calibri" panose="020F0502020204030204" pitchFamily="34" charset="0"/>
                      </a:endParaRPr>
                    </a:p>
                  </a:txBody>
                  <a:tcPr marL="9525" marR="9525" marT="9525" marB="0">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52400">
                <a:tc>
                  <a:txBody>
                    <a:bodyPr/>
                    <a:lstStyle/>
                    <a:p>
                      <a:pPr algn="l" fontAlgn="ctr"/>
                      <a:r>
                        <a:rPr lang="es-ES" sz="1200" u="none" strike="noStrike" dirty="0">
                          <a:effectLst/>
                        </a:rPr>
                        <a:t>Distrito Judicial del Huila</a:t>
                      </a:r>
                      <a:endParaRPr lang="es-E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272</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270</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43</a:t>
                      </a:r>
                    </a:p>
                  </a:txBody>
                  <a:tcPr marL="9525" marR="9525" marT="9525" marB="0" anchor="ctr"/>
                </a:tc>
              </a:tr>
              <a:tr h="270407">
                <a:tc>
                  <a:txBody>
                    <a:bodyPr/>
                    <a:lstStyle/>
                    <a:p>
                      <a:pPr algn="l" fontAlgn="ctr"/>
                      <a:r>
                        <a:rPr lang="es-CO" sz="1200" u="none" strike="noStrike" dirty="0">
                          <a:effectLst/>
                        </a:rPr>
                        <a:t>Promedio Nacional SIN Cundinamarca y Antioquia</a:t>
                      </a:r>
                      <a:endParaRPr lang="es-CO"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293</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274</a:t>
                      </a:r>
                    </a:p>
                  </a:txBody>
                  <a:tcPr marL="9525" marR="9525" marT="9525" marB="0" anchor="ctr"/>
                </a:tc>
                <a:tc>
                  <a:txBody>
                    <a:bodyPr/>
                    <a:lstStyle/>
                    <a:p>
                      <a:pPr algn="ctr" fontAlgn="ctr"/>
                      <a:r>
                        <a:rPr lang="es-ES" sz="1200" b="0" i="0" u="none" strike="noStrike">
                          <a:solidFill>
                            <a:srgbClr val="000000"/>
                          </a:solidFill>
                          <a:effectLst/>
                          <a:latin typeface="Calibri" panose="020F0502020204030204" pitchFamily="34" charset="0"/>
                        </a:rPr>
                        <a:t>73</a:t>
                      </a:r>
                    </a:p>
                  </a:txBody>
                  <a:tcPr marL="9525" marR="9525" marT="9525" marB="0" anchor="ctr"/>
                </a:tc>
              </a:tr>
              <a:tr h="152400">
                <a:tc>
                  <a:txBody>
                    <a:bodyPr/>
                    <a:lstStyle/>
                    <a:p>
                      <a:pPr algn="ctr" fontAlgn="b"/>
                      <a:endParaRPr lang="es-E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es-ES" sz="1200" b="0" i="0" u="none" strike="noStrike" dirty="0" smtClean="0">
                          <a:solidFill>
                            <a:srgbClr val="000000"/>
                          </a:solidFill>
                          <a:effectLst/>
                          <a:latin typeface="Calibri" panose="020F0502020204030204" pitchFamily="34" charset="0"/>
                        </a:rPr>
                        <a:t>93%</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dirty="0" smtClean="0">
                          <a:solidFill>
                            <a:srgbClr val="000000"/>
                          </a:solidFill>
                          <a:effectLst/>
                          <a:latin typeface="Calibri" panose="020F0502020204030204" pitchFamily="34" charset="0"/>
                        </a:rPr>
                        <a:t>99%</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ES" sz="1200" b="0" i="0" u="none" strike="noStrike" dirty="0" smtClean="0">
                          <a:solidFill>
                            <a:srgbClr val="000000"/>
                          </a:solidFill>
                          <a:effectLst/>
                          <a:latin typeface="Calibri" panose="020F0502020204030204" pitchFamily="34" charset="0"/>
                        </a:rPr>
                        <a:t>59%</a:t>
                      </a:r>
                      <a:endParaRPr lang="es-ES" sz="12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
        <p:nvSpPr>
          <p:cNvPr id="11" name="Rectángulo 10"/>
          <p:cNvSpPr/>
          <p:nvPr/>
        </p:nvSpPr>
        <p:spPr>
          <a:xfrm>
            <a:off x="258804" y="8118166"/>
            <a:ext cx="7042067" cy="461665"/>
          </a:xfrm>
          <a:prstGeom prst="rect">
            <a:avLst/>
          </a:prstGeom>
        </p:spPr>
        <p:txBody>
          <a:bodyPr wrap="square">
            <a:spAutoFit/>
          </a:bodyPr>
          <a:lstStyle/>
          <a:p>
            <a:pPr algn="just"/>
            <a:r>
              <a:rPr lang="es-CO" sz="1200" b="1" i="0" u="none" strike="noStrike" dirty="0" smtClean="0">
                <a:solidFill>
                  <a:srgbClr val="000000"/>
                </a:solidFill>
                <a:effectLst/>
                <a:latin typeface="Calibri" panose="020F0502020204030204" pitchFamily="34" charset="0"/>
              </a:rPr>
              <a:t>Diagnóstico.</a:t>
            </a:r>
            <a:r>
              <a:rPr lang="es-CO" sz="1200" dirty="0" smtClean="0"/>
              <a:t> </a:t>
            </a:r>
            <a:r>
              <a:rPr lang="es-CO" sz="1200" b="0" i="0" u="none" strike="noStrike" dirty="0" smtClean="0">
                <a:solidFill>
                  <a:srgbClr val="000000"/>
                </a:solidFill>
                <a:effectLst/>
                <a:latin typeface="Calibri" panose="020F0502020204030204" pitchFamily="34" charset="0"/>
              </a:rPr>
              <a:t>La Sala Penal del Tribunal Superior muestra una carga laboral y un rendimiento similar al de los demás Distritos Judiciales.</a:t>
            </a:r>
            <a:endParaRPr lang="es-ES" sz="1200" dirty="0"/>
          </a:p>
        </p:txBody>
      </p:sp>
      <p:graphicFrame>
        <p:nvGraphicFramePr>
          <p:cNvPr id="12" name="Tabla 11"/>
          <p:cNvGraphicFramePr>
            <a:graphicFrameLocks noGrp="1"/>
          </p:cNvGraphicFramePr>
          <p:nvPr>
            <p:extLst>
              <p:ext uri="{D42A27DB-BD31-4B8C-83A1-F6EECF244321}">
                <p14:modId xmlns:p14="http://schemas.microsoft.com/office/powerpoint/2010/main" val="2807453518"/>
              </p:ext>
            </p:extLst>
          </p:nvPr>
        </p:nvGraphicFramePr>
        <p:xfrm>
          <a:off x="258803" y="6534044"/>
          <a:ext cx="7042067" cy="1396170"/>
        </p:xfrm>
        <a:graphic>
          <a:graphicData uri="http://schemas.openxmlformats.org/drawingml/2006/table">
            <a:tbl>
              <a:tblPr>
                <a:tableStyleId>{5C22544A-7EE6-4342-B048-85BDC9FD1C3A}</a:tableStyleId>
              </a:tblPr>
              <a:tblGrid>
                <a:gridCol w="952600"/>
                <a:gridCol w="6089467"/>
              </a:tblGrid>
              <a:tr h="603029">
                <a:tc>
                  <a:txBody>
                    <a:bodyPr/>
                    <a:lstStyle/>
                    <a:p>
                      <a:pPr algn="l" fontAlgn="t"/>
                      <a:r>
                        <a:rPr lang="es-ES" sz="1200" u="none" strike="noStrike" dirty="0">
                          <a:effectLst/>
                        </a:rPr>
                        <a:t>Demanda</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ingreso promedio por despacho es de 272 procesos, de los cuales, 166 procesos (61%) corresponden a acciones de tutela. </a:t>
                      </a:r>
                      <a:endParaRPr lang="es-CO" sz="1200" b="0" i="0" u="none" strike="noStrike" dirty="0" smtClean="0">
                        <a:solidFill>
                          <a:srgbClr val="000000"/>
                        </a:solidFill>
                        <a:effectLst/>
                        <a:latin typeface="Calibri" panose="020F0502020204030204" pitchFamily="34" charset="0"/>
                      </a:endParaRPr>
                    </a:p>
                    <a:p>
                      <a:pPr algn="l" fontAlgn="t"/>
                      <a:r>
                        <a:rPr lang="es-CO" sz="1200" b="0" i="0" u="none" strike="noStrike" dirty="0" smtClean="0">
                          <a:solidFill>
                            <a:srgbClr val="000000"/>
                          </a:solidFill>
                          <a:effectLst/>
                          <a:latin typeface="Calibri" panose="020F0502020204030204" pitchFamily="34" charset="0"/>
                        </a:rPr>
                        <a:t>La </a:t>
                      </a:r>
                      <a:r>
                        <a:rPr lang="es-CO" sz="1200" b="0" i="0" u="none" strike="noStrike" dirty="0">
                          <a:solidFill>
                            <a:srgbClr val="000000"/>
                          </a:solidFill>
                          <a:effectLst/>
                          <a:latin typeface="Calibri" panose="020F0502020204030204" pitchFamily="34" charset="0"/>
                        </a:rPr>
                        <a:t>demanda agregada disminuyó 29%, como resultado de una reducción de los ingresos de la especialidad del 24% y del 32% en las acciones de tutelas. </a:t>
                      </a:r>
                    </a:p>
                  </a:txBody>
                  <a:tcPr marL="9525" marR="9525" marT="9525" marB="0"/>
                </a:tc>
              </a:tr>
              <a:tr h="415636">
                <a:tc>
                  <a:txBody>
                    <a:bodyPr/>
                    <a:lstStyle/>
                    <a:p>
                      <a:pPr algn="l" fontAlgn="t"/>
                      <a:r>
                        <a:rPr lang="es-ES" sz="1200" u="none" strike="noStrike">
                          <a:effectLst/>
                        </a:rPr>
                        <a:t>Oferta</a:t>
                      </a:r>
                      <a:endParaRPr lang="es-ES" sz="1200" b="1" i="0" u="none" strike="noStrike">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Los egresos disminuyeron 15%, pasando de 316 procesos a 270 </a:t>
                      </a:r>
                      <a:r>
                        <a:rPr lang="es-CO" sz="1200" b="0" i="0" u="none" strike="noStrike" dirty="0" smtClean="0">
                          <a:solidFill>
                            <a:srgbClr val="000000"/>
                          </a:solidFill>
                          <a:effectLst/>
                          <a:latin typeface="Calibri" panose="020F0502020204030204" pitchFamily="34" charset="0"/>
                        </a:rPr>
                        <a:t>procesos.</a:t>
                      </a:r>
                    </a:p>
                    <a:p>
                      <a:pPr algn="l" fontAlgn="t"/>
                      <a:r>
                        <a:rPr lang="es-CO" sz="1200" b="0" i="0" u="none" strike="noStrike" dirty="0" smtClean="0">
                          <a:solidFill>
                            <a:srgbClr val="000000"/>
                          </a:solidFill>
                          <a:effectLst/>
                          <a:latin typeface="Calibri" panose="020F0502020204030204" pitchFamily="34" charset="0"/>
                        </a:rPr>
                        <a:t>El</a:t>
                      </a:r>
                      <a:r>
                        <a:rPr lang="es-CO" sz="1200" b="0" i="0" u="none" strike="noStrike" baseline="0" dirty="0" smtClean="0">
                          <a:solidFill>
                            <a:srgbClr val="000000"/>
                          </a:solidFill>
                          <a:effectLst/>
                          <a:latin typeface="Calibri" panose="020F0502020204030204" pitchFamily="34" charset="0"/>
                        </a:rPr>
                        <a:t> </a:t>
                      </a:r>
                      <a:r>
                        <a:rPr lang="es-CO" sz="1200" b="0" i="0" u="none" strike="noStrike" dirty="0" smtClean="0">
                          <a:solidFill>
                            <a:srgbClr val="000000"/>
                          </a:solidFill>
                          <a:effectLst/>
                          <a:latin typeface="Calibri" panose="020F0502020204030204" pitchFamily="34" charset="0"/>
                        </a:rPr>
                        <a:t>índice </a:t>
                      </a:r>
                      <a:r>
                        <a:rPr lang="es-CO" sz="1200" b="0" i="0" u="none" strike="noStrike" dirty="0">
                          <a:solidFill>
                            <a:srgbClr val="000000"/>
                          </a:solidFill>
                          <a:effectLst/>
                          <a:latin typeface="Calibri" panose="020F0502020204030204" pitchFamily="34" charset="0"/>
                        </a:rPr>
                        <a:t>de evacuación </a:t>
                      </a:r>
                      <a:r>
                        <a:rPr lang="es-CO" sz="1200" b="0" i="0" u="none" strike="noStrike" dirty="0" smtClean="0">
                          <a:solidFill>
                            <a:srgbClr val="000000"/>
                          </a:solidFill>
                          <a:effectLst/>
                          <a:latin typeface="Calibri" panose="020F0502020204030204" pitchFamily="34" charset="0"/>
                        </a:rPr>
                        <a:t>fue del </a:t>
                      </a:r>
                      <a:r>
                        <a:rPr lang="es-CO" sz="1200" b="0" i="0" u="none" strike="noStrike" dirty="0">
                          <a:solidFill>
                            <a:srgbClr val="000000"/>
                          </a:solidFill>
                          <a:effectLst/>
                          <a:latin typeface="Calibri" panose="020F0502020204030204" pitchFamily="34" charset="0"/>
                        </a:rPr>
                        <a:t>99%. </a:t>
                      </a:r>
                    </a:p>
                  </a:txBody>
                  <a:tcPr marL="9525" marR="9525" marT="9525" marB="0"/>
                </a:tc>
              </a:tr>
              <a:tr h="239489">
                <a:tc>
                  <a:txBody>
                    <a:bodyPr/>
                    <a:lstStyle/>
                    <a:p>
                      <a:pPr algn="l" fontAlgn="t"/>
                      <a:r>
                        <a:rPr lang="es-ES" sz="1200" u="none" strike="noStrike" dirty="0">
                          <a:effectLst/>
                        </a:rPr>
                        <a:t>Inventario</a:t>
                      </a:r>
                      <a:endParaRPr lang="es-ES" sz="1200" b="1" i="0" u="none" strike="noStrike" dirty="0">
                        <a:solidFill>
                          <a:srgbClr val="000000"/>
                        </a:solidFill>
                        <a:effectLst/>
                        <a:latin typeface="Calibri" panose="020F0502020204030204" pitchFamily="34" charset="0"/>
                      </a:endParaRPr>
                    </a:p>
                  </a:txBody>
                  <a:tcPr marL="6784" marR="6784" marT="6784" marB="0"/>
                </a:tc>
                <a:tc>
                  <a:txBody>
                    <a:bodyPr/>
                    <a:lstStyle/>
                    <a:p>
                      <a:pPr algn="l" fontAlgn="t"/>
                      <a:r>
                        <a:rPr lang="es-CO" sz="1200" b="0" i="0" u="none" strike="noStrike" dirty="0">
                          <a:solidFill>
                            <a:srgbClr val="000000"/>
                          </a:solidFill>
                          <a:effectLst/>
                          <a:latin typeface="Calibri" panose="020F0502020204030204" pitchFamily="34" charset="0"/>
                        </a:rPr>
                        <a:t>El inventario total disminuyó 22%, con un promedio de 43 procesos por despacho.</a:t>
                      </a:r>
                    </a:p>
                  </a:txBody>
                  <a:tcPr marL="9525" marR="9525" marT="9525" marB="0"/>
                </a:tc>
              </a:tr>
            </a:tbl>
          </a:graphicData>
        </a:graphic>
      </p:graphicFrame>
      <p:pic>
        <p:nvPicPr>
          <p:cNvPr id="13" name="Picture 3" descr="Logo CSJ RGB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1" y="10808"/>
            <a:ext cx="2585846" cy="85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1 Gráfico"/>
          <p:cNvGraphicFramePr>
            <a:graphicFrameLocks/>
          </p:cNvGraphicFramePr>
          <p:nvPr>
            <p:extLst>
              <p:ext uri="{D42A27DB-BD31-4B8C-83A1-F6EECF244321}">
                <p14:modId xmlns:p14="http://schemas.microsoft.com/office/powerpoint/2010/main" val="1464274168"/>
              </p:ext>
            </p:extLst>
          </p:nvPr>
        </p:nvGraphicFramePr>
        <p:xfrm>
          <a:off x="400565" y="1089804"/>
          <a:ext cx="6972301" cy="42830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29309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1944</TotalTime>
  <Words>4682</Words>
  <Application>Microsoft Office PowerPoint</Application>
  <PresentationFormat>Personalizado</PresentationFormat>
  <Paragraphs>1114</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Balance</vt:lpstr>
      <vt:lpstr>Balance</vt:lpstr>
      <vt:lpstr>Consolidado Neiva 2017-2018 vs. Promedio Nacional</vt:lpstr>
      <vt:lpstr>Cancelación de audiencias en el Sistema Penal</vt:lpstr>
      <vt:lpstr>Sala Disciplinaria Seccional</vt:lpstr>
      <vt:lpstr>Tribunal Administrativo</vt:lpstr>
      <vt:lpstr>Juzgados Administrativos</vt:lpstr>
      <vt:lpstr>Tribunal Superior Sala Civil – Familia - Laboral</vt:lpstr>
      <vt:lpstr>Tribunal Superior Sala Penal</vt:lpstr>
      <vt:lpstr>Juzgados Penales Especializados</vt:lpstr>
      <vt:lpstr>Juzgados de Ejecución de Penas y Medidas de Seguridad</vt:lpstr>
      <vt:lpstr>Juzgados Penales del Circuito de Neiva</vt:lpstr>
      <vt:lpstr>Juzgados Penales Municipales  de Conocimiento de Neiva</vt:lpstr>
      <vt:lpstr>Juzgados Penales de Control  de Garantías de Neiva</vt:lpstr>
      <vt:lpstr>Juzgados de Extinción de Dominio</vt:lpstr>
      <vt:lpstr>Juzgados de Circuito de Responsabilidad  Penal de Adolescentes de Neiva</vt:lpstr>
      <vt:lpstr>Juzgados Municipales de Responsabilidad  Penal Adolescentes</vt:lpstr>
      <vt:lpstr>Juzgados Civiles del Circuito</vt:lpstr>
      <vt:lpstr>Juzgados Civiles Municipales</vt:lpstr>
      <vt:lpstr>Juzgados de Familia</vt:lpstr>
      <vt:lpstr>Juzgados Laborales</vt:lpstr>
      <vt:lpstr>Juzgados de Pequeñas Causas Civiles y  Competencias Múltiples</vt:lpstr>
      <vt:lpstr>Juzgados de Pequeñas Causas Laborales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Sala Disciplinaria Seccional</dc:title>
  <dc:creator>Usuario de Windows</dc:creator>
  <cp:lastModifiedBy>Usuario de Windows</cp:lastModifiedBy>
  <cp:revision>90</cp:revision>
  <dcterms:created xsi:type="dcterms:W3CDTF">2019-02-23T18:35:42Z</dcterms:created>
  <dcterms:modified xsi:type="dcterms:W3CDTF">2019-03-15T14:34:08Z</dcterms:modified>
</cp:coreProperties>
</file>