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5.xml" ContentType="application/vnd.openxmlformats-officedocument.drawingml.chartshapes+xml"/>
  <Override PartName="/ppt/charts/chart9.xml" ContentType="application/vnd.openxmlformats-officedocument.drawingml.chart+xml"/>
  <Override PartName="/ppt/drawings/drawing6.xml" ContentType="application/vnd.openxmlformats-officedocument.drawingml.chartshapes+xml"/>
  <Override PartName="/ppt/charts/chart10.xml" ContentType="application/vnd.openxmlformats-officedocument.drawingml.chart+xml"/>
  <Override PartName="/ppt/drawings/drawing7.xml" ContentType="application/vnd.openxmlformats-officedocument.drawingml.chartshapes+xml"/>
  <Override PartName="/ppt/theme/themeOverride1.xml" ContentType="application/vnd.openxmlformats-officedocument.themeOverride+xml"/>
  <Override PartName="/ppt/charts/chart11.xml" ContentType="application/vnd.openxmlformats-officedocument.drawingml.chart+xml"/>
  <Override PartName="/ppt/drawings/drawing8.xml" ContentType="application/vnd.openxmlformats-officedocument.drawingml.chartshapes+xml"/>
  <Override PartName="/ppt/charts/chart12.xml" ContentType="application/vnd.openxmlformats-officedocument.drawingml.chart+xml"/>
  <Override PartName="/ppt/drawings/drawing9.xml" ContentType="application/vnd.openxmlformats-officedocument.drawingml.chartshapes+xml"/>
  <Override PartName="/ppt/charts/chart13.xml" ContentType="application/vnd.openxmlformats-officedocument.drawingml.chart+xml"/>
  <Override PartName="/ppt/drawings/drawing10.xml" ContentType="application/vnd.openxmlformats-officedocument.drawingml.chartshapes+xml"/>
  <Override PartName="/ppt/charts/chart14.xml" ContentType="application/vnd.openxmlformats-officedocument.drawingml.chart+xml"/>
  <Override PartName="/ppt/drawings/drawing11.xml" ContentType="application/vnd.openxmlformats-officedocument.drawingml.chartshapes+xml"/>
  <Override PartName="/ppt/charts/chart15.xml" ContentType="application/vnd.openxmlformats-officedocument.drawingml.chart+xml"/>
  <Override PartName="/ppt/drawings/drawing12.xml" ContentType="application/vnd.openxmlformats-officedocument.drawingml.chartshapes+xml"/>
  <Override PartName="/ppt/charts/chart16.xml" ContentType="application/vnd.openxmlformats-officedocument.drawingml.chart+xml"/>
  <Override PartName="/ppt/drawings/drawing1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17.xml" ContentType="application/vnd.openxmlformats-officedocument.drawingml.chart+xml"/>
  <Override PartName="/ppt/drawings/drawing14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8.xml" ContentType="application/vnd.openxmlformats-officedocument.drawingml.chart+xml"/>
  <Override PartName="/ppt/theme/themeOverride2.xml" ContentType="application/vnd.openxmlformats-officedocument.themeOverride+xml"/>
  <Override PartName="/ppt/drawings/drawing15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9.xml" ContentType="application/vnd.openxmlformats-officedocument.drawingml.chart+xml"/>
  <Override PartName="/ppt/notesSlides/notesSlide5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drawings/drawing16.xml" ContentType="application/vnd.openxmlformats-officedocument.drawingml.chartshapes+xml"/>
  <Override PartName="/ppt/charts/chart22.xml" ContentType="application/vnd.openxmlformats-officedocument.drawingml.chart+xml"/>
  <Override PartName="/ppt/drawings/drawing17.xml" ContentType="application/vnd.openxmlformats-officedocument.drawingml.chartshapes+xml"/>
  <Override PartName="/ppt/charts/chart23.xml" ContentType="application/vnd.openxmlformats-officedocument.drawingml.chart+xml"/>
  <Override PartName="/ppt/drawings/drawing18.xml" ContentType="application/vnd.openxmlformats-officedocument.drawingml.chartshapes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drawings/drawing19.xml" ContentType="application/vnd.openxmlformats-officedocument.drawingml.chartshapes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drawings/drawing20.xml" ContentType="application/vnd.openxmlformats-officedocument.drawingml.chartshapes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drawings/drawing21.xml" ContentType="application/vnd.openxmlformats-officedocument.drawingml.chartshapes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drawings/drawing22.xml" ContentType="application/vnd.openxmlformats-officedocument.drawingml.chartshapes+xml"/>
  <Override PartName="/ppt/charts/chart36.xml" ContentType="application/vnd.openxmlformats-officedocument.drawingml.chart+xml"/>
  <Override PartName="/ppt/drawings/drawing23.xml" ContentType="application/vnd.openxmlformats-officedocument.drawingml.chartshapes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drawings/drawing24.xml" ContentType="application/vnd.openxmlformats-officedocument.drawingml.chartshapes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drawings/drawing25.xml" ContentType="application/vnd.openxmlformats-officedocument.drawingml.chartshapes+xml"/>
  <Override PartName="/ppt/charts/chart43.xml" ContentType="application/vnd.openxmlformats-officedocument.drawingml.chart+xml"/>
  <Override PartName="/ppt/drawings/drawing2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3"/>
  </p:notesMasterIdLst>
  <p:sldIdLst>
    <p:sldId id="256" r:id="rId2"/>
    <p:sldId id="441" r:id="rId3"/>
    <p:sldId id="591" r:id="rId4"/>
    <p:sldId id="592" r:id="rId5"/>
    <p:sldId id="593" r:id="rId6"/>
    <p:sldId id="634" r:id="rId7"/>
    <p:sldId id="594" r:id="rId8"/>
    <p:sldId id="597" r:id="rId9"/>
    <p:sldId id="598" r:id="rId10"/>
    <p:sldId id="602" r:id="rId11"/>
    <p:sldId id="601" r:id="rId12"/>
    <p:sldId id="599" r:id="rId13"/>
    <p:sldId id="616" r:id="rId14"/>
    <p:sldId id="617" r:id="rId15"/>
    <p:sldId id="618" r:id="rId16"/>
    <p:sldId id="573" r:id="rId17"/>
    <p:sldId id="622" r:id="rId18"/>
    <p:sldId id="626" r:id="rId19"/>
    <p:sldId id="623" r:id="rId20"/>
    <p:sldId id="628" r:id="rId21"/>
    <p:sldId id="627" r:id="rId22"/>
    <p:sldId id="629" r:id="rId23"/>
    <p:sldId id="621" r:id="rId24"/>
    <p:sldId id="608" r:id="rId25"/>
    <p:sldId id="613" r:id="rId26"/>
    <p:sldId id="443" r:id="rId27"/>
    <p:sldId id="335" r:id="rId28"/>
    <p:sldId id="636" r:id="rId29"/>
    <p:sldId id="607" r:id="rId30"/>
    <p:sldId id="563" r:id="rId31"/>
    <p:sldId id="561" r:id="rId32"/>
    <p:sldId id="562" r:id="rId33"/>
    <p:sldId id="431" r:id="rId34"/>
    <p:sldId id="520" r:id="rId35"/>
    <p:sldId id="522" r:id="rId36"/>
    <p:sldId id="523" r:id="rId37"/>
    <p:sldId id="432" r:id="rId38"/>
    <p:sldId id="338" r:id="rId39"/>
    <p:sldId id="526" r:id="rId40"/>
    <p:sldId id="528" r:id="rId41"/>
    <p:sldId id="527" r:id="rId42"/>
    <p:sldId id="530" r:id="rId43"/>
    <p:sldId id="635" r:id="rId44"/>
    <p:sldId id="435" r:id="rId45"/>
    <p:sldId id="400" r:id="rId46"/>
    <p:sldId id="531" r:id="rId47"/>
    <p:sldId id="534" r:id="rId48"/>
    <p:sldId id="533" r:id="rId49"/>
    <p:sldId id="532" r:id="rId50"/>
    <p:sldId id="553" r:id="rId51"/>
    <p:sldId id="555" r:id="rId52"/>
    <p:sldId id="557" r:id="rId53"/>
    <p:sldId id="558" r:id="rId54"/>
    <p:sldId id="537" r:id="rId55"/>
    <p:sldId id="535" r:id="rId56"/>
    <p:sldId id="536" r:id="rId57"/>
    <p:sldId id="550" r:id="rId58"/>
    <p:sldId id="631" r:id="rId59"/>
    <p:sldId id="551" r:id="rId60"/>
    <p:sldId id="540" r:id="rId61"/>
    <p:sldId id="632" r:id="rId62"/>
    <p:sldId id="493" r:id="rId63"/>
    <p:sldId id="541" r:id="rId64"/>
    <p:sldId id="542" r:id="rId65"/>
    <p:sldId id="543" r:id="rId66"/>
    <p:sldId id="452" r:id="rId67"/>
    <p:sldId id="445" r:id="rId68"/>
    <p:sldId id="446" r:id="rId69"/>
    <p:sldId id="447" r:id="rId70"/>
    <p:sldId id="448" r:id="rId71"/>
    <p:sldId id="502" r:id="rId72"/>
    <p:sldId id="503" r:id="rId73"/>
    <p:sldId id="513" r:id="rId74"/>
    <p:sldId id="566" r:id="rId75"/>
    <p:sldId id="567" r:id="rId76"/>
    <p:sldId id="509" r:id="rId77"/>
    <p:sldId id="565" r:id="rId78"/>
    <p:sldId id="324" r:id="rId79"/>
    <p:sldId id="507" r:id="rId80"/>
    <p:sldId id="516" r:id="rId81"/>
    <p:sldId id="630" r:id="rId8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8C92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676" autoAdjust="0"/>
  </p:normalViewPr>
  <p:slideViewPr>
    <p:cSldViewPr>
      <p:cViewPr varScale="1">
        <p:scale>
          <a:sx n="110" d="100"/>
          <a:sy n="110" d="100"/>
        </p:scale>
        <p:origin x="163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F:\CSJH\Rendimiento\estadistica\graficas%20vision_2018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F:\CSJH\Rendimiento\estadistica\graficas%20vision_2018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F:\CSJH\Rendimiento\estadistica\graficas%20vision_2018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F:\CSJH\Rendimiento\estadistica\graficas%20vision_2018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F:\CSJH\Rendimiento\graficas%20vision_2018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F:\CSJH\Rendimiento\graficas%20vision_2018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F:\CSJH\Rendimiento\graficas%20vision_2018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Libro1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5.xml"/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2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oleObject" Target="file:///F:\CSJH\Rendimiento\graficas%20vision_2018.xlsx" TargetMode="Externa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oleObject" Target="file:///F:\CSJH\Rendimiento\graficas%20vision_2018.xlsx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8.xml"/><Relationship Id="rId1" Type="http://schemas.openxmlformats.org/officeDocument/2006/relationships/oleObject" Target="file:///F:\CSJH\Rendimiento\graficas%20vision_2018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estadistica\graficas%20vision_2018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9.xml"/><Relationship Id="rId1" Type="http://schemas.openxmlformats.org/officeDocument/2006/relationships/oleObject" Target="file:///F:\CSJH\Rendimiento\estadistica\graficas%20vision_2018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0.xml"/><Relationship Id="rId1" Type="http://schemas.openxmlformats.org/officeDocument/2006/relationships/oleObject" Target="file:///F:\CSJH\Rendimiento\estadistica\graficas%20vision_2018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1.xml"/><Relationship Id="rId1" Type="http://schemas.openxmlformats.org/officeDocument/2006/relationships/oleObject" Target="file:///F:\CSJH\Rendimiento\graficas%20vision_2018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2.xml"/><Relationship Id="rId1" Type="http://schemas.openxmlformats.org/officeDocument/2006/relationships/oleObject" Target="file:///F:\CSJH\Rendimiento\graficas%20vision_2018.xlsx" TargetMode="External"/></Relationships>
</file>

<file path=ppt/charts/_rels/chart3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3.xml"/><Relationship Id="rId1" Type="http://schemas.openxmlformats.org/officeDocument/2006/relationships/oleObject" Target="file:///F:\CSJH\Rendimiento\graficas%20vision_2018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4.xml"/><Relationship Id="rId1" Type="http://schemas.openxmlformats.org/officeDocument/2006/relationships/oleObject" Target="file:///F:\CSJH\Rendimiento\graficas%20vision_2018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Libro1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graficas%20vision_2018.xlsx" TargetMode="External"/></Relationships>
</file>

<file path=ppt/charts/_rels/chart4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5.xml"/><Relationship Id="rId1" Type="http://schemas.openxmlformats.org/officeDocument/2006/relationships/oleObject" Target="file:///F:\CSJH\Rendimiento\graficas%20vision_2018.xlsx" TargetMode="External"/></Relationships>
</file>

<file path=ppt/charts/_rels/chart4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6.xml"/><Relationship Id="rId1" Type="http://schemas.openxmlformats.org/officeDocument/2006/relationships/oleObject" Target="file:///F:\CSJH\Rendimiento\graficas%20vision_2018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CSJH\ESTADISTICA\graficas%20vision_2018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Libro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CSJH\Rendimiento\estadistica\graficas%20vision_2018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Libro1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F:\CSJH\Rendimiento\estadistica\graficas%20vision_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657163252614338E-2"/>
          <c:y val="0.11887835189351798"/>
          <c:w val="0.82611734072970178"/>
          <c:h val="0.7704150090940091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Hoja1!$G$7</c:f>
              <c:strCache>
                <c:ptCount val="1"/>
                <c:pt idx="0">
                  <c:v>Provisonalidad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dLbl>
              <c:idx val="0"/>
              <c:layout>
                <c:manualLayout>
                  <c:x val="0.11757952820057038"/>
                  <c:y val="-2.7995131933122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1555229495573288"/>
                  <c:y val="-2.799513193312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Hoja1!$H$6:$I$6</c:f>
              <c:strCache>
                <c:ptCount val="2"/>
                <c:pt idx="0">
                  <c:v>Magistrados</c:v>
                </c:pt>
                <c:pt idx="1">
                  <c:v>Jueces</c:v>
                </c:pt>
              </c:strCache>
            </c:strRef>
          </c:cat>
          <c:val>
            <c:numRef>
              <c:f>Hoja1!$H$7:$I$7</c:f>
              <c:numCache>
                <c:formatCode>General</c:formatCode>
                <c:ptCount val="2"/>
                <c:pt idx="0">
                  <c:v>3</c:v>
                </c:pt>
                <c:pt idx="1">
                  <c:v>49</c:v>
                </c:pt>
              </c:numCache>
            </c:numRef>
          </c:val>
        </c:ser>
        <c:ser>
          <c:idx val="1"/>
          <c:order val="1"/>
          <c:tx>
            <c:strRef>
              <c:f>Hoja1!$G$8</c:f>
              <c:strCache>
                <c:ptCount val="1"/>
                <c:pt idx="0">
                  <c:v>Propiedad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Lbl>
              <c:idx val="0"/>
              <c:layout>
                <c:manualLayout>
                  <c:x val="0.10744336197638321"/>
                  <c:y val="-1.959659235318482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1555229495573288"/>
                  <c:y val="2.79951319331211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Hoja1!$H$6:$I$6</c:f>
              <c:strCache>
                <c:ptCount val="2"/>
                <c:pt idx="0">
                  <c:v>Magistrados</c:v>
                </c:pt>
                <c:pt idx="1">
                  <c:v>Jueces</c:v>
                </c:pt>
              </c:strCache>
            </c:strRef>
          </c:cat>
          <c:val>
            <c:numRef>
              <c:f>Hoja1!$H$8:$I$8</c:f>
              <c:numCache>
                <c:formatCode>General</c:formatCode>
                <c:ptCount val="2"/>
                <c:pt idx="0">
                  <c:v>14</c:v>
                </c:pt>
                <c:pt idx="1">
                  <c:v>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4335808"/>
        <c:axId val="194336368"/>
      </c:barChart>
      <c:catAx>
        <c:axId val="1943358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4336368"/>
        <c:crosses val="autoZero"/>
        <c:auto val="1"/>
        <c:lblAlgn val="ctr"/>
        <c:lblOffset val="100"/>
        <c:noMultiLvlLbl val="0"/>
      </c:catAx>
      <c:valAx>
        <c:axId val="194336368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433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/>
      </a:pPr>
      <a:endParaRPr lang="es-CO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8310608048993901"/>
                  <c:y val="-0.281307596967045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0872772847861397E-2"/>
                  <c:y val="-0.134151055389253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2513774511165398E-2"/>
                  <c:y val="7.0513191435519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'penal mcpal'!$B$3:$B$6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'penal mcpal'!$C$3:$C$6</c:f>
              <c:numCache>
                <c:formatCode>General</c:formatCode>
                <c:ptCount val="4"/>
                <c:pt idx="0">
                  <c:v>2311</c:v>
                </c:pt>
                <c:pt idx="1">
                  <c:v>938</c:v>
                </c:pt>
                <c:pt idx="2">
                  <c:v>435</c:v>
                </c:pt>
                <c:pt idx="3">
                  <c:v>163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CO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4699755582713001"/>
                  <c:y val="-0.134864644669110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3273906699681201"/>
                  <c:y val="-0.207945353564897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3389137769000902E-2"/>
                  <c:y val="7.431405656042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'penal mcpal'!$B$19:$B$22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'penal mcpal'!$C$19:$C$22</c:f>
              <c:numCache>
                <c:formatCode>General</c:formatCode>
                <c:ptCount val="4"/>
                <c:pt idx="0">
                  <c:v>1987</c:v>
                </c:pt>
                <c:pt idx="1">
                  <c:v>971</c:v>
                </c:pt>
                <c:pt idx="2">
                  <c:v>446</c:v>
                </c:pt>
                <c:pt idx="3">
                  <c:v>195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CO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70212019653598"/>
                  <c:y val="-0.384665190180156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7812781655453"/>
                  <c:y val="-6.0347734338593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7375808848299606E-2"/>
                  <c:y val="8.3558348589287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8065286837360701E-2"/>
                  <c:y val="6.7792185731376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'penal mcpal'!$B$40:$B$43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'penal mcpal'!$C$40:$C$43</c:f>
              <c:numCache>
                <c:formatCode>General</c:formatCode>
                <c:ptCount val="4"/>
                <c:pt idx="0">
                  <c:v>9137</c:v>
                </c:pt>
                <c:pt idx="1">
                  <c:v>2551</c:v>
                </c:pt>
                <c:pt idx="2">
                  <c:v>1152</c:v>
                </c:pt>
                <c:pt idx="3">
                  <c:v>566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CO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6767902326815901"/>
                  <c:y val="-0.309754064354903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3191636438703599"/>
                  <c:y val="-5.6925476818560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9584286612104499E-2"/>
                  <c:y val="7.4312774771057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2592866298179699E-2"/>
                  <c:y val="7.3759264843588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'penal mcpal'!$B$47:$B$50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'penal mcpal'!$C$47:$C$50</c:f>
              <c:numCache>
                <c:formatCode>General</c:formatCode>
                <c:ptCount val="4"/>
                <c:pt idx="0">
                  <c:v>8704</c:v>
                </c:pt>
                <c:pt idx="1">
                  <c:v>2393</c:v>
                </c:pt>
                <c:pt idx="2">
                  <c:v>1114</c:v>
                </c:pt>
                <c:pt idx="3">
                  <c:v>553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CO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'civil mcpal'!$C$38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03502521243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7669388216215399E-3"/>
                  <c:y val="-2.0700504248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76693882162167E-3"/>
                  <c:y val="-1.2937815155499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'civil mcpal'!$B$39:$B$42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'civil mcpal'!$C$39:$C$42</c:f>
              <c:numCache>
                <c:formatCode>General</c:formatCode>
                <c:ptCount val="4"/>
                <c:pt idx="0">
                  <c:v>6557</c:v>
                </c:pt>
                <c:pt idx="1">
                  <c:v>1734</c:v>
                </c:pt>
                <c:pt idx="2">
                  <c:v>468</c:v>
                </c:pt>
                <c:pt idx="3">
                  <c:v>742</c:v>
                </c:pt>
              </c:numCache>
            </c:numRef>
          </c:val>
        </c:ser>
        <c:ser>
          <c:idx val="1"/>
          <c:order val="1"/>
          <c:tx>
            <c:strRef>
              <c:f>'civil mcpal'!$D$38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6016329297293E-2"/>
                  <c:y val="-3.1050960118318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3.1050756373198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4787008367740904E-17"/>
                  <c:y val="-1.8112941217699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957401673548201E-16"/>
                  <c:y val="-2.07005042487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'civil mcpal'!$B$39:$B$42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'civil mcpal'!$D$39:$D$42</c:f>
              <c:numCache>
                <c:formatCode>General</c:formatCode>
                <c:ptCount val="4"/>
                <c:pt idx="0">
                  <c:v>5734</c:v>
                </c:pt>
                <c:pt idx="1">
                  <c:v>1760</c:v>
                </c:pt>
                <c:pt idx="2">
                  <c:v>936</c:v>
                </c:pt>
                <c:pt idx="3">
                  <c:v>795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3337184"/>
        <c:axId val="263337744"/>
      </c:barChart>
      <c:catAx>
        <c:axId val="263337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s-CO"/>
          </a:p>
        </c:txPr>
        <c:crossAx val="263337744"/>
        <c:crosses val="autoZero"/>
        <c:auto val="1"/>
        <c:lblAlgn val="ctr"/>
        <c:lblOffset val="100"/>
        <c:noMultiLvlLbl val="0"/>
      </c:catAx>
      <c:valAx>
        <c:axId val="263337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333718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70338938138303"/>
                  <c:y val="-0.350686896360045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4726628547338"/>
                  <c:y val="-9.5207148493523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85905638314817E-2"/>
                  <c:y val="7.3094133497683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Hoja2!$B$25:$B$28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Hoja2!$C$25:$C$28</c:f>
              <c:numCache>
                <c:formatCode>General</c:formatCode>
                <c:ptCount val="4"/>
                <c:pt idx="0">
                  <c:v>8199</c:v>
                </c:pt>
                <c:pt idx="1">
                  <c:v>2246</c:v>
                </c:pt>
                <c:pt idx="2">
                  <c:v>1199</c:v>
                </c:pt>
                <c:pt idx="3">
                  <c:v>965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6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olidFill>
              <a:srgbClr val="FFC000"/>
            </a:solidFill>
          </c:spPr>
          <c:dPt>
            <c:idx val="1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chemeClr val="accent3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6183418635170599"/>
                  <c:y val="-0.231164432532337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6276568241469799"/>
                  <c:y val="-9.129342929224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0720262467191601"/>
                  <c:y val="3.1295075043999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Hoja2!$B$4:$B$7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Hoja2!$C$4:$C$7</c:f>
              <c:numCache>
                <c:formatCode>General</c:formatCode>
                <c:ptCount val="4"/>
                <c:pt idx="0">
                  <c:v>5734</c:v>
                </c:pt>
                <c:pt idx="1">
                  <c:v>1760</c:v>
                </c:pt>
                <c:pt idx="2">
                  <c:v>936</c:v>
                </c:pt>
                <c:pt idx="3">
                  <c:v>795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600" b="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207190562236597E-2"/>
          <c:y val="0.17117328329737999"/>
          <c:w val="0.648662226227678"/>
          <c:h val="0.74837916278198902"/>
        </c:manualLayout>
      </c:layout>
      <c:lineChart>
        <c:grouping val="standard"/>
        <c:varyColors val="0"/>
        <c:ser>
          <c:idx val="0"/>
          <c:order val="0"/>
          <c:tx>
            <c:v>Demanda</c:v>
          </c:tx>
          <c:dLbls>
            <c:dLbl>
              <c:idx val="0"/>
              <c:layout>
                <c:manualLayout>
                  <c:x val="-2.7777777777778299E-3"/>
                  <c:y val="-4.1666666666666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Lit>
              <c:formatCode>General</c:formatCode>
              <c:ptCount val="2"/>
              <c:pt idx="0">
                <c:v>2016</c:v>
              </c:pt>
              <c:pt idx="1">
                <c:v>2017</c:v>
              </c:pt>
            </c:numLit>
          </c:cat>
          <c:val>
            <c:numRef>
              <c:f>Hoja1!$B$6:$C$6</c:f>
              <c:numCache>
                <c:formatCode>General</c:formatCode>
                <c:ptCount val="2"/>
                <c:pt idx="0">
                  <c:v>402</c:v>
                </c:pt>
                <c:pt idx="1">
                  <c:v>418</c:v>
                </c:pt>
              </c:numCache>
            </c:numRef>
          </c:val>
          <c:smooth val="0"/>
        </c:ser>
        <c:ser>
          <c:idx val="1"/>
          <c:order val="1"/>
          <c:tx>
            <c:v>Oferta</c:v>
          </c:tx>
          <c:dLbls>
            <c:dLbl>
              <c:idx val="0"/>
              <c:layout>
                <c:manualLayout>
                  <c:x val="-7.6431319388127802E-3"/>
                  <c:y val="3.5208836391013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Lit>
              <c:formatCode>General</c:formatCode>
              <c:ptCount val="2"/>
              <c:pt idx="0">
                <c:v>2016</c:v>
              </c:pt>
              <c:pt idx="1">
                <c:v>2017</c:v>
              </c:pt>
            </c:numLit>
          </c:cat>
          <c:val>
            <c:numRef>
              <c:f>Hoja1!$B$7:$C$7</c:f>
              <c:numCache>
                <c:formatCode>General</c:formatCode>
                <c:ptCount val="2"/>
                <c:pt idx="0">
                  <c:v>385</c:v>
                </c:pt>
                <c:pt idx="1">
                  <c:v>332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3343904"/>
        <c:axId val="263344464"/>
      </c:lineChart>
      <c:catAx>
        <c:axId val="26334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s-CO"/>
          </a:p>
        </c:txPr>
        <c:crossAx val="263344464"/>
        <c:crosses val="autoZero"/>
        <c:auto val="1"/>
        <c:lblAlgn val="ctr"/>
        <c:lblOffset val="100"/>
        <c:noMultiLvlLbl val="0"/>
      </c:catAx>
      <c:valAx>
        <c:axId val="263344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33439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5.4794605541381602E-2"/>
          <c:y val="1.2302015050692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2016</c:v>
          </c:tx>
          <c:invertIfNegative val="0"/>
          <c:dLbls>
            <c:dLbl>
              <c:idx val="0"/>
              <c:layout>
                <c:manualLayout>
                  <c:x val="-1.6726405396702299E-3"/>
                  <c:y val="7.3333320501606195E-2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rgbClr val="FFFF00"/>
                      </a:solidFill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0179216190106802E-3"/>
                  <c:y val="7.3333320501606195E-2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rgbClr val="FFFF00"/>
                      </a:solidFill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22658889276528E-16"/>
                  <c:y val="6.8888876834842197E-2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rgbClr val="FFFF00"/>
                      </a:solidFill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'prom cto'!$B$3:$B$5</c:f>
              <c:strCache>
                <c:ptCount val="3"/>
                <c:pt idx="0">
                  <c:v>Pitalito</c:v>
                </c:pt>
                <c:pt idx="1">
                  <c:v>Garzón</c:v>
                </c:pt>
                <c:pt idx="2">
                  <c:v>La Plata</c:v>
                </c:pt>
              </c:strCache>
            </c:strRef>
          </c:cat>
          <c:val>
            <c:numRef>
              <c:f>'prom cto'!$C$3:$C$5</c:f>
              <c:numCache>
                <c:formatCode>General</c:formatCode>
                <c:ptCount val="3"/>
                <c:pt idx="0">
                  <c:v>302</c:v>
                </c:pt>
                <c:pt idx="1">
                  <c:v>439</c:v>
                </c:pt>
                <c:pt idx="2">
                  <c:v>180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8861744"/>
        <c:axId val="268862304"/>
      </c:barChart>
      <c:catAx>
        <c:axId val="268861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s-CO"/>
          </a:p>
        </c:txPr>
        <c:crossAx val="268862304"/>
        <c:crosses val="autoZero"/>
        <c:auto val="1"/>
        <c:lblAlgn val="ctr"/>
        <c:lblOffset val="100"/>
        <c:noMultiLvlLbl val="0"/>
      </c:catAx>
      <c:valAx>
        <c:axId val="268862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88617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1.6726405396702299E-3"/>
                  <c:y val="7.3333320501606195E-2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rgbClr val="FFFF00"/>
                      </a:solidFill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0179216190106802E-3"/>
                  <c:y val="7.3333320501606195E-2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rgbClr val="FFFF00"/>
                      </a:solidFill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22658889276528E-16"/>
                  <c:y val="6.8888876834842197E-2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rgbClr val="FFFF00"/>
                      </a:solidFill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'prom cto'!$B$3:$B$5</c:f>
              <c:strCache>
                <c:ptCount val="3"/>
                <c:pt idx="0">
                  <c:v>Pitalito</c:v>
                </c:pt>
                <c:pt idx="1">
                  <c:v>Garzón</c:v>
                </c:pt>
                <c:pt idx="2">
                  <c:v>La Plata</c:v>
                </c:pt>
              </c:strCache>
            </c:strRef>
          </c:cat>
          <c:val>
            <c:numRef>
              <c:f>'prom cto'!$C$3:$C$5</c:f>
              <c:numCache>
                <c:formatCode>General</c:formatCode>
                <c:ptCount val="3"/>
                <c:pt idx="0">
                  <c:v>302</c:v>
                </c:pt>
                <c:pt idx="1">
                  <c:v>439</c:v>
                </c:pt>
                <c:pt idx="2">
                  <c:v>180</c:v>
                </c:pt>
              </c:numCache>
            </c:numRef>
          </c:val>
        </c:ser>
        <c:ser>
          <c:idx val="1"/>
          <c:order val="1"/>
          <c:invertIfNegative val="0"/>
          <c:dLbls>
            <c:dLbl>
              <c:idx val="0"/>
              <c:layout>
                <c:manualLayout>
                  <c:x val="-3.0664722319131903E-17"/>
                  <c:y val="5.99999895013140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0179216190107999E-3"/>
                  <c:y val="5.9999989501314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726405396702299E-3"/>
                  <c:y val="5.9999989501314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'prom cto'!$B$3:$B$5</c:f>
              <c:strCache>
                <c:ptCount val="3"/>
                <c:pt idx="0">
                  <c:v>Pitalito</c:v>
                </c:pt>
                <c:pt idx="1">
                  <c:v>Garzón</c:v>
                </c:pt>
                <c:pt idx="2">
                  <c:v>La Plata</c:v>
                </c:pt>
              </c:strCache>
            </c:strRef>
          </c:cat>
          <c:val>
            <c:numRef>
              <c:f>'prom cto'!$D$3:$D$5</c:f>
              <c:numCache>
                <c:formatCode>General</c:formatCode>
                <c:ptCount val="3"/>
                <c:pt idx="0">
                  <c:v>419</c:v>
                </c:pt>
                <c:pt idx="1">
                  <c:v>402</c:v>
                </c:pt>
                <c:pt idx="2">
                  <c:v>149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4188048"/>
        <c:axId val="264188608"/>
      </c:barChart>
      <c:catAx>
        <c:axId val="26418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s-CO"/>
          </a:p>
        </c:txPr>
        <c:crossAx val="264188608"/>
        <c:crosses val="autoZero"/>
        <c:auto val="1"/>
        <c:lblAlgn val="ctr"/>
        <c:lblOffset val="100"/>
        <c:noMultiLvlLbl val="0"/>
      </c:catAx>
      <c:valAx>
        <c:axId val="2641886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41880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1.7268627585049469E-2"/>
                  <c:y val="-9.24992156335439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9.8677871914568272E-3"/>
                  <c:y val="-5.50501404782637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Hoja1!$D$6:$D$8</c:f>
              <c:strCache>
                <c:ptCount val="3"/>
                <c:pt idx="0">
                  <c:v>Excelente</c:v>
                </c:pt>
                <c:pt idx="1">
                  <c:v>Buena</c:v>
                </c:pt>
                <c:pt idx="2">
                  <c:v>Insatisfactoria</c:v>
                </c:pt>
              </c:strCache>
            </c:strRef>
          </c:cat>
          <c:val>
            <c:numRef>
              <c:f>Hoja1!$E$6:$E$8</c:f>
              <c:numCache>
                <c:formatCode>General</c:formatCode>
                <c:ptCount val="3"/>
                <c:pt idx="0">
                  <c:v>57</c:v>
                </c:pt>
                <c:pt idx="1">
                  <c:v>25</c:v>
                </c:pt>
                <c:pt idx="2">
                  <c:v>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94338608"/>
        <c:axId val="194339168"/>
      </c:barChart>
      <c:catAx>
        <c:axId val="194338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4339168"/>
        <c:crosses val="autoZero"/>
        <c:auto val="1"/>
        <c:lblAlgn val="ctr"/>
        <c:lblOffset val="100"/>
        <c:noMultiLvlLbl val="0"/>
      </c:catAx>
      <c:valAx>
        <c:axId val="1943391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433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1.6726405396702299E-3"/>
                  <c:y val="7.3333320501606195E-2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rgbClr val="FFFF00"/>
                      </a:solidFill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0179216190106802E-3"/>
                  <c:y val="7.3333320501606195E-2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rgbClr val="FFFF00"/>
                      </a:solidFill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22658889276528E-16"/>
                  <c:y val="6.8888876834842197E-2"/>
                </c:manualLayout>
              </c:layout>
              <c:spPr/>
              <c:txPr>
                <a:bodyPr/>
                <a:lstStyle/>
                <a:p>
                  <a:pPr>
                    <a:defRPr sz="1600">
                      <a:solidFill>
                        <a:srgbClr val="FFFF00"/>
                      </a:solidFill>
                    </a:defRPr>
                  </a:pPr>
                  <a:endParaRPr lang="es-CO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'prom cto'!$B$3:$B$5</c:f>
              <c:strCache>
                <c:ptCount val="3"/>
                <c:pt idx="0">
                  <c:v>Pitalito</c:v>
                </c:pt>
                <c:pt idx="1">
                  <c:v>Garzón</c:v>
                </c:pt>
                <c:pt idx="2">
                  <c:v>La Plata</c:v>
                </c:pt>
              </c:strCache>
            </c:strRef>
          </c:cat>
          <c:val>
            <c:numRef>
              <c:f>'prom cto'!$C$3:$C$5</c:f>
              <c:numCache>
                <c:formatCode>General</c:formatCode>
                <c:ptCount val="3"/>
                <c:pt idx="0">
                  <c:v>302</c:v>
                </c:pt>
                <c:pt idx="1">
                  <c:v>439</c:v>
                </c:pt>
                <c:pt idx="2">
                  <c:v>180</c:v>
                </c:pt>
              </c:numCache>
            </c:numRef>
          </c:val>
        </c:ser>
        <c:ser>
          <c:idx val="1"/>
          <c:order val="1"/>
          <c:invertIfNegative val="0"/>
          <c:dLbls>
            <c:dLbl>
              <c:idx val="0"/>
              <c:layout>
                <c:manualLayout>
                  <c:x val="-3.0664722319131903E-17"/>
                  <c:y val="5.99999895013140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0179216190107999E-3"/>
                  <c:y val="5.9999989501314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726405396702299E-3"/>
                  <c:y val="5.9999989501314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'prom cto'!$B$3:$B$5</c:f>
              <c:strCache>
                <c:ptCount val="3"/>
                <c:pt idx="0">
                  <c:v>Pitalito</c:v>
                </c:pt>
                <c:pt idx="1">
                  <c:v>Garzón</c:v>
                </c:pt>
                <c:pt idx="2">
                  <c:v>La Plata</c:v>
                </c:pt>
              </c:strCache>
            </c:strRef>
          </c:cat>
          <c:val>
            <c:numRef>
              <c:f>'prom cto'!$D$3:$D$5</c:f>
              <c:numCache>
                <c:formatCode>General</c:formatCode>
                <c:ptCount val="3"/>
                <c:pt idx="0">
                  <c:v>419</c:v>
                </c:pt>
                <c:pt idx="1">
                  <c:v>402</c:v>
                </c:pt>
                <c:pt idx="2">
                  <c:v>149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4191408"/>
        <c:axId val="264191968"/>
      </c:barChart>
      <c:catAx>
        <c:axId val="264191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s-CO"/>
          </a:p>
        </c:txPr>
        <c:crossAx val="264191968"/>
        <c:crosses val="autoZero"/>
        <c:auto val="1"/>
        <c:lblAlgn val="ctr"/>
        <c:lblOffset val="100"/>
        <c:noMultiLvlLbl val="0"/>
      </c:catAx>
      <c:valAx>
        <c:axId val="264191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41914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'civil cto'!$C$10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'civil cto'!$B$11:$B$13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'civil cto'!$C$11:$C$13</c:f>
              <c:numCache>
                <c:formatCode>General</c:formatCode>
                <c:ptCount val="3"/>
                <c:pt idx="0">
                  <c:v>1920</c:v>
                </c:pt>
                <c:pt idx="1">
                  <c:v>384</c:v>
                </c:pt>
                <c:pt idx="2">
                  <c:v>303</c:v>
                </c:pt>
              </c:numCache>
            </c:numRef>
          </c:val>
        </c:ser>
        <c:ser>
          <c:idx val="1"/>
          <c:order val="1"/>
          <c:tx>
            <c:strRef>
              <c:f>'civil cto'!$D$10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'civil cto'!$B$11:$B$13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'civil cto'!$D$11:$D$13</c:f>
              <c:numCache>
                <c:formatCode>General</c:formatCode>
                <c:ptCount val="3"/>
                <c:pt idx="0">
                  <c:v>1908</c:v>
                </c:pt>
                <c:pt idx="1">
                  <c:v>344</c:v>
                </c:pt>
                <c:pt idx="2">
                  <c:v>403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4598400"/>
        <c:axId val="264598960"/>
      </c:barChart>
      <c:catAx>
        <c:axId val="2645984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s-CO"/>
          </a:p>
        </c:txPr>
        <c:crossAx val="264598960"/>
        <c:crosses val="autoZero"/>
        <c:auto val="1"/>
        <c:lblAlgn val="ctr"/>
        <c:lblOffset val="100"/>
        <c:noMultiLvlLbl val="0"/>
      </c:catAx>
      <c:valAx>
        <c:axId val="264598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459840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olidFill>
              <a:srgbClr val="FFC000"/>
            </a:solidFill>
          </c:spPr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5520375742505901"/>
                  <c:y val="-0.497151096047621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5281503810750295E-2"/>
                  <c:y val="3.4673609347218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8959022298263997E-2"/>
                  <c:y val="7.0932012530691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'civil cto'!$B$2:$B$4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'civil cto'!$D$2:$D$4</c:f>
              <c:numCache>
                <c:formatCode>General</c:formatCode>
                <c:ptCount val="3"/>
                <c:pt idx="0">
                  <c:v>2121</c:v>
                </c:pt>
                <c:pt idx="1">
                  <c:v>366</c:v>
                </c:pt>
                <c:pt idx="2">
                  <c:v>352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967743942750397E-2"/>
          <c:y val="6.2745100711593796E-2"/>
          <c:w val="0.72753616879931804"/>
          <c:h val="0.8485463086271870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8547707641758901"/>
                  <c:y val="-0.456223664903340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12823385130266"/>
                  <c:y val="-5.22263096357427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5583683192196896E-2"/>
                  <c:y val="6.6926858088913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'civil cto'!$B$11:$B$13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'civil cto'!$D$11:$D$13</c:f>
              <c:numCache>
                <c:formatCode>General</c:formatCode>
                <c:ptCount val="3"/>
                <c:pt idx="0">
                  <c:v>1908</c:v>
                </c:pt>
                <c:pt idx="1">
                  <c:v>344</c:v>
                </c:pt>
                <c:pt idx="2">
                  <c:v>403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'penal cto'!$C$11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'penal cto'!$B$12:$B$14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'penal cto'!$C$12:$C$14</c:f>
              <c:numCache>
                <c:formatCode>General</c:formatCode>
                <c:ptCount val="3"/>
                <c:pt idx="0">
                  <c:v>1993</c:v>
                </c:pt>
                <c:pt idx="1">
                  <c:v>514</c:v>
                </c:pt>
                <c:pt idx="2">
                  <c:v>266</c:v>
                </c:pt>
              </c:numCache>
            </c:numRef>
          </c:val>
        </c:ser>
        <c:ser>
          <c:idx val="1"/>
          <c:order val="1"/>
          <c:tx>
            <c:strRef>
              <c:f>'penal cto'!$D$11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'penal cto'!$B$12:$B$14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'penal cto'!$D$12:$D$14</c:f>
              <c:numCache>
                <c:formatCode>General</c:formatCode>
                <c:ptCount val="3"/>
                <c:pt idx="0">
                  <c:v>2271</c:v>
                </c:pt>
                <c:pt idx="1">
                  <c:v>624</c:v>
                </c:pt>
                <c:pt idx="2">
                  <c:v>498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4855360"/>
        <c:axId val="264855920"/>
      </c:barChart>
      <c:catAx>
        <c:axId val="2648553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64855920"/>
        <c:crosses val="autoZero"/>
        <c:auto val="1"/>
        <c:lblAlgn val="ctr"/>
        <c:lblOffset val="100"/>
        <c:noMultiLvlLbl val="0"/>
      </c:catAx>
      <c:valAx>
        <c:axId val="264855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485536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CO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967743942750397E-2"/>
          <c:y val="6.2745100711593796E-2"/>
          <c:w val="0.72753616879931804"/>
          <c:h val="0.8485463086271870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1"/>
          <c:order val="1"/>
          <c:dPt>
            <c:idx val="1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5458044270287799"/>
                  <c:y val="-0.372765137287447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20290315823198"/>
                  <c:y val="-9.4876677267214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'penal cto'!$B$3:$B$5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'penal cto'!$D$3:$D$5</c:f>
              <c:numCache>
                <c:formatCode>General</c:formatCode>
                <c:ptCount val="3"/>
                <c:pt idx="0">
                  <c:v>2627</c:v>
                </c:pt>
                <c:pt idx="1">
                  <c:v>760</c:v>
                </c:pt>
                <c:pt idx="2">
                  <c:v>558</c:v>
                </c:pt>
              </c:numCache>
            </c:numRef>
          </c:val>
        </c:ser>
        <c:ser>
          <c:idx val="0"/>
          <c:order val="0"/>
          <c:cat>
            <c:strRef>
              <c:f>'penal cto'!$B$3:$B$5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'penal cto'!$C$3:$C$5</c:f>
              <c:numCache>
                <c:formatCode>General</c:formatCode>
                <c:ptCount val="3"/>
                <c:pt idx="0">
                  <c:v>2487</c:v>
                </c:pt>
                <c:pt idx="1">
                  <c:v>731</c:v>
                </c:pt>
                <c:pt idx="2">
                  <c:v>338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967743942750397E-2"/>
          <c:y val="6.2745100711593796E-2"/>
          <c:w val="0.72753616879931804"/>
          <c:h val="0.8485463086271870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1"/>
          <c:order val="1"/>
          <c:dPt>
            <c:idx val="1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-0.19022632048966701"/>
                  <c:y val="-0.308615186811766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19153822307645"/>
                  <c:y val="-0.114575100282275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1945512686977601E-2"/>
                  <c:y val="8.077356579304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'penal cto'!$B$12:$B$14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'penal cto'!$D$12:$D$14</c:f>
              <c:numCache>
                <c:formatCode>General</c:formatCode>
                <c:ptCount val="3"/>
                <c:pt idx="0">
                  <c:v>2271</c:v>
                </c:pt>
                <c:pt idx="1">
                  <c:v>624</c:v>
                </c:pt>
                <c:pt idx="2">
                  <c:v>498</c:v>
                </c:pt>
              </c:numCache>
            </c:numRef>
          </c:val>
        </c:ser>
        <c:ser>
          <c:idx val="0"/>
          <c:order val="0"/>
          <c:cat>
            <c:strRef>
              <c:f>'penal cto'!$B$12:$B$14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'penal cto'!$C$12:$C$14</c:f>
              <c:numCache>
                <c:formatCode>General</c:formatCode>
                <c:ptCount val="3"/>
                <c:pt idx="0">
                  <c:v>1993</c:v>
                </c:pt>
                <c:pt idx="1">
                  <c:v>514</c:v>
                </c:pt>
                <c:pt idx="2">
                  <c:v>266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'p-espec'!$B$4</c:f>
              <c:strCache>
                <c:ptCount val="1"/>
                <c:pt idx="0">
                  <c:v>Ingresos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'p-espec'!$C$3:$D$3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'p-espec'!$C$4:$D$4</c:f>
              <c:numCache>
                <c:formatCode>General</c:formatCode>
                <c:ptCount val="2"/>
                <c:pt idx="0">
                  <c:v>565</c:v>
                </c:pt>
                <c:pt idx="1">
                  <c:v>495</c:v>
                </c:pt>
              </c:numCache>
            </c:numRef>
          </c:val>
        </c:ser>
        <c:ser>
          <c:idx val="1"/>
          <c:order val="1"/>
          <c:tx>
            <c:strRef>
              <c:f>'p-espec'!$B$5</c:f>
              <c:strCache>
                <c:ptCount val="1"/>
                <c:pt idx="0">
                  <c:v>Egresos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'p-espec'!$C$3:$D$3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'p-espec'!$C$5:$D$5</c:f>
              <c:numCache>
                <c:formatCode>General</c:formatCode>
                <c:ptCount val="2"/>
                <c:pt idx="0">
                  <c:v>584</c:v>
                </c:pt>
                <c:pt idx="1">
                  <c:v>484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5197584"/>
        <c:axId val="265198144"/>
      </c:barChart>
      <c:catAx>
        <c:axId val="26519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65198144"/>
        <c:crosses val="autoZero"/>
        <c:auto val="1"/>
        <c:lblAlgn val="ctr"/>
        <c:lblOffset val="100"/>
        <c:noMultiLvlLbl val="0"/>
      </c:catAx>
      <c:valAx>
        <c:axId val="265198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51975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199846481704059E-2"/>
          <c:y val="6.2964384932525638E-2"/>
          <c:w val="0.89019685039370078"/>
          <c:h val="0.7357713619130942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Hoja1!$E$25</c:f>
              <c:strCache>
                <c:ptCount val="1"/>
                <c:pt idx="0">
                  <c:v>Vigilancias   presentadas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Hoja1!$D$26:$D$28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Hoja1!$E$26:$E$28</c:f>
              <c:numCache>
                <c:formatCode>General</c:formatCode>
                <c:ptCount val="3"/>
                <c:pt idx="0">
                  <c:v>51</c:v>
                </c:pt>
                <c:pt idx="1">
                  <c:v>83</c:v>
                </c:pt>
                <c:pt idx="2">
                  <c:v>138</c:v>
                </c:pt>
              </c:numCache>
            </c:numRef>
          </c:val>
        </c:ser>
        <c:ser>
          <c:idx val="1"/>
          <c:order val="1"/>
          <c:tx>
            <c:strRef>
              <c:f>Hoja1!$F$25</c:f>
              <c:strCache>
                <c:ptCount val="1"/>
                <c:pt idx="0">
                  <c:v>Vigilancias aplicadas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Hoja1!$D$26:$D$28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Hoja1!$F$26:$F$28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4341968"/>
        <c:axId val="195451904"/>
      </c:barChart>
      <c:catAx>
        <c:axId val="194341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5451904"/>
        <c:crosses val="autoZero"/>
        <c:auto val="1"/>
        <c:lblAlgn val="ctr"/>
        <c:lblOffset val="100"/>
        <c:noMultiLvlLbl val="0"/>
      </c:catAx>
      <c:valAx>
        <c:axId val="195451904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94341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4526832877155063"/>
          <c:y val="0.90549125000881314"/>
          <c:w val="0.7902337334736711"/>
          <c:h val="8.79385317605742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 b="1"/>
      </a:pPr>
      <a:endParaRPr lang="es-CO"/>
    </a:p>
  </c:txPr>
  <c:externalData r:id="rId3">
    <c:autoUpdate val="0"/>
  </c:externalData>
  <c:userShapes r:id="rId4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epms!$A$3</c:f>
              <c:strCache>
                <c:ptCount val="1"/>
                <c:pt idx="0">
                  <c:v>Ingresos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epms!$B$2:$C$2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epms!$B$3:$C$3</c:f>
              <c:numCache>
                <c:formatCode>General</c:formatCode>
                <c:ptCount val="2"/>
                <c:pt idx="0">
                  <c:v>616</c:v>
                </c:pt>
                <c:pt idx="1">
                  <c:v>643</c:v>
                </c:pt>
              </c:numCache>
            </c:numRef>
          </c:val>
        </c:ser>
        <c:ser>
          <c:idx val="1"/>
          <c:order val="1"/>
          <c:tx>
            <c:strRef>
              <c:f>epms!$A$4</c:f>
              <c:strCache>
                <c:ptCount val="1"/>
                <c:pt idx="0">
                  <c:v>Egresos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epms!$B$2:$C$2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epms!$B$4:$C$4</c:f>
              <c:numCache>
                <c:formatCode>General</c:formatCode>
                <c:ptCount val="2"/>
                <c:pt idx="0">
                  <c:v>1645</c:v>
                </c:pt>
                <c:pt idx="1">
                  <c:v>2340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5200944"/>
        <c:axId val="265201504"/>
      </c:barChart>
      <c:catAx>
        <c:axId val="26520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65201504"/>
        <c:crosses val="autoZero"/>
        <c:auto val="1"/>
        <c:lblAlgn val="ctr"/>
        <c:lblOffset val="100"/>
        <c:noMultiLvlLbl val="0"/>
      </c:catAx>
      <c:valAx>
        <c:axId val="2652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520094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  <c:userShapes r:id="rId2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srpa!$A$5</c:f>
              <c:strCache>
                <c:ptCount val="1"/>
                <c:pt idx="0">
                  <c:v>Neiva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srpa!$B$4:$E$4</c:f>
              <c:numCache>
                <c:formatCode>General</c:formatCode>
                <c:ptCount val="4"/>
                <c:pt idx="0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srpa!$B$5:$E$5</c:f>
              <c:numCache>
                <c:formatCode>General</c:formatCode>
                <c:ptCount val="4"/>
                <c:pt idx="0">
                  <c:v>751</c:v>
                </c:pt>
                <c:pt idx="1">
                  <c:v>626</c:v>
                </c:pt>
                <c:pt idx="2">
                  <c:v>796</c:v>
                </c:pt>
                <c:pt idx="3">
                  <c:v>655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4176304"/>
        <c:axId val="264176864"/>
      </c:barChart>
      <c:catAx>
        <c:axId val="26417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64176864"/>
        <c:crosses val="autoZero"/>
        <c:auto val="1"/>
        <c:lblAlgn val="ctr"/>
        <c:lblOffset val="100"/>
        <c:noMultiLvlLbl val="0"/>
      </c:catAx>
      <c:valAx>
        <c:axId val="264176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41763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srpa!$A$10</c:f>
              <c:strCache>
                <c:ptCount val="1"/>
                <c:pt idx="0">
                  <c:v>Neiva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srpa!$B$9:$E$9</c:f>
              <c:numCache>
                <c:formatCode>General</c:formatCode>
                <c:ptCount val="4"/>
                <c:pt idx="0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srpa!$B$10:$E$10</c:f>
              <c:numCache>
                <c:formatCode>General</c:formatCode>
                <c:ptCount val="4"/>
                <c:pt idx="0">
                  <c:v>1175</c:v>
                </c:pt>
                <c:pt idx="1">
                  <c:v>1049</c:v>
                </c:pt>
                <c:pt idx="2">
                  <c:v>1354</c:v>
                </c:pt>
                <c:pt idx="3">
                  <c:v>1218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4179104"/>
        <c:axId val="264179664"/>
      </c:barChart>
      <c:catAx>
        <c:axId val="264179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64179664"/>
        <c:crosses val="autoZero"/>
        <c:auto val="1"/>
        <c:lblAlgn val="ctr"/>
        <c:lblOffset val="100"/>
        <c:noMultiLvlLbl val="0"/>
      </c:catAx>
      <c:valAx>
        <c:axId val="264179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4179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laboral!$C$11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laboral!$B$12:$B$14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laboral!$C$12:$C$14</c:f>
              <c:numCache>
                <c:formatCode>General</c:formatCode>
                <c:ptCount val="3"/>
                <c:pt idx="0">
                  <c:v>2340</c:v>
                </c:pt>
                <c:pt idx="1">
                  <c:v>206</c:v>
                </c:pt>
                <c:pt idx="2">
                  <c:v>164</c:v>
                </c:pt>
              </c:numCache>
            </c:numRef>
          </c:val>
        </c:ser>
        <c:ser>
          <c:idx val="1"/>
          <c:order val="1"/>
          <c:tx>
            <c:strRef>
              <c:f>laboral!$D$11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laboral!$B$12:$B$14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laboral!$D$12:$D$14</c:f>
              <c:numCache>
                <c:formatCode>General</c:formatCode>
                <c:ptCount val="3"/>
                <c:pt idx="0">
                  <c:v>1852</c:v>
                </c:pt>
                <c:pt idx="1">
                  <c:v>269</c:v>
                </c:pt>
                <c:pt idx="2">
                  <c:v>132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4182464"/>
        <c:axId val="194616032"/>
      </c:barChart>
      <c:catAx>
        <c:axId val="2641824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94616032"/>
        <c:crosses val="autoZero"/>
        <c:auto val="1"/>
        <c:lblAlgn val="ctr"/>
        <c:lblOffset val="100"/>
        <c:noMultiLvlLbl val="0"/>
      </c:catAx>
      <c:valAx>
        <c:axId val="194616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41824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967743942750397E-2"/>
          <c:y val="6.2745100711593796E-2"/>
          <c:w val="0.72753616879931804"/>
          <c:h val="0.8485463086271870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1"/>
          <c:order val="1"/>
          <c:dPt>
            <c:idx val="1"/>
            <c:bubble3D val="0"/>
            <c:spPr>
              <a:solidFill>
                <a:srgbClr val="FFC0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7.2041866717879793E-2"/>
                  <c:y val="-0.585135083394189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laboral!$B$4:$B$6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laboral!$D$4:$D$6</c:f>
              <c:numCache>
                <c:formatCode>General</c:formatCode>
                <c:ptCount val="3"/>
                <c:pt idx="0">
                  <c:v>2157</c:v>
                </c:pt>
                <c:pt idx="1">
                  <c:v>272</c:v>
                </c:pt>
                <c:pt idx="2">
                  <c:v>141</c:v>
                </c:pt>
              </c:numCache>
            </c:numRef>
          </c:val>
        </c:ser>
        <c:ser>
          <c:idx val="0"/>
          <c:order val="0"/>
          <c:cat>
            <c:strRef>
              <c:f>laboral!$B$4:$B$6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laboral!$C$4:$C$6</c:f>
              <c:numCache>
                <c:formatCode>General</c:formatCode>
                <c:ptCount val="3"/>
                <c:pt idx="0">
                  <c:v>2738</c:v>
                </c:pt>
                <c:pt idx="1">
                  <c:v>239</c:v>
                </c:pt>
                <c:pt idx="2">
                  <c:v>165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1"/>
          <c:order val="1"/>
          <c:dPt>
            <c:idx val="1"/>
            <c:bubble3D val="0"/>
            <c:spPr>
              <a:solidFill>
                <a:srgbClr val="FFC000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7.7647209133603803E-2"/>
                  <c:y val="-0.530221997741879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8341665495987899E-2"/>
                  <c:y val="6.7959331010532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laboral!$B$12:$B$14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laboral!$D$12:$D$14</c:f>
              <c:numCache>
                <c:formatCode>General</c:formatCode>
                <c:ptCount val="3"/>
                <c:pt idx="0">
                  <c:v>1852</c:v>
                </c:pt>
                <c:pt idx="1">
                  <c:v>269</c:v>
                </c:pt>
                <c:pt idx="2">
                  <c:v>132</c:v>
                </c:pt>
              </c:numCache>
            </c:numRef>
          </c:val>
        </c:ser>
        <c:ser>
          <c:idx val="0"/>
          <c:order val="0"/>
          <c:cat>
            <c:strRef>
              <c:f>laboral!$B$12:$B$14</c:f>
              <c:strCache>
                <c:ptCount val="3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</c:strCache>
            </c:strRef>
          </c:cat>
          <c:val>
            <c:numRef>
              <c:f>laboral!$C$12:$C$14</c:f>
              <c:numCache>
                <c:formatCode>General</c:formatCode>
                <c:ptCount val="3"/>
                <c:pt idx="0">
                  <c:v>2340</c:v>
                </c:pt>
                <c:pt idx="1">
                  <c:v>206</c:v>
                </c:pt>
                <c:pt idx="2">
                  <c:v>164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es-CO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Hoja1!$E$18</c:f>
              <c:strCache>
                <c:ptCount val="1"/>
                <c:pt idx="0">
                  <c:v>Ingresos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Hoja1!$F$17:$G$17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Hoja1!$F$18:$G$18</c:f>
              <c:numCache>
                <c:formatCode>General</c:formatCode>
                <c:ptCount val="2"/>
                <c:pt idx="0">
                  <c:v>6544</c:v>
                </c:pt>
                <c:pt idx="1">
                  <c:v>1669</c:v>
                </c:pt>
              </c:numCache>
            </c:numRef>
          </c:val>
        </c:ser>
        <c:ser>
          <c:idx val="1"/>
          <c:order val="1"/>
          <c:tx>
            <c:strRef>
              <c:f>Hoja1!$E$19</c:f>
              <c:strCache>
                <c:ptCount val="1"/>
                <c:pt idx="0">
                  <c:v>Egresos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Hoja1!$F$17:$G$17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Hoja1!$F$19:$G$19</c:f>
              <c:numCache>
                <c:formatCode>General</c:formatCode>
                <c:ptCount val="2"/>
                <c:pt idx="0">
                  <c:v>460</c:v>
                </c:pt>
                <c:pt idx="1">
                  <c:v>966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6289040"/>
        <c:axId val="266289600"/>
      </c:barChart>
      <c:catAx>
        <c:axId val="266289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66289600"/>
        <c:crosses val="autoZero"/>
        <c:auto val="1"/>
        <c:lblAlgn val="ctr"/>
        <c:lblOffset val="100"/>
        <c:noMultiLvlLbl val="0"/>
      </c:catAx>
      <c:valAx>
        <c:axId val="266289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62890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Hoja1!$E$43</c:f>
              <c:strCache>
                <c:ptCount val="1"/>
                <c:pt idx="0">
                  <c:v>Ingresos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Hoja1!$F$42:$G$42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Hoja1!$F$43:$G$43</c:f>
              <c:numCache>
                <c:formatCode>General</c:formatCode>
                <c:ptCount val="2"/>
                <c:pt idx="0">
                  <c:v>1435</c:v>
                </c:pt>
                <c:pt idx="1">
                  <c:v>904</c:v>
                </c:pt>
              </c:numCache>
            </c:numRef>
          </c:val>
        </c:ser>
        <c:ser>
          <c:idx val="1"/>
          <c:order val="1"/>
          <c:tx>
            <c:strRef>
              <c:f>Hoja1!$E$44</c:f>
              <c:strCache>
                <c:ptCount val="1"/>
                <c:pt idx="0">
                  <c:v>Egresos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Hoja1!$F$42:$G$42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Hoja1!$F$44:$G$44</c:f>
              <c:numCache>
                <c:formatCode>General</c:formatCode>
                <c:ptCount val="2"/>
                <c:pt idx="0">
                  <c:v>639</c:v>
                </c:pt>
                <c:pt idx="1">
                  <c:v>585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6292400"/>
        <c:axId val="266292960"/>
      </c:barChart>
      <c:catAx>
        <c:axId val="26629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66292960"/>
        <c:crosses val="autoZero"/>
        <c:auto val="1"/>
        <c:lblAlgn val="ctr"/>
        <c:lblOffset val="100"/>
        <c:noMultiLvlLbl val="0"/>
      </c:catAx>
      <c:valAx>
        <c:axId val="266292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629240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'j-admvo'!$A$4</c:f>
              <c:strCache>
                <c:ptCount val="1"/>
                <c:pt idx="0">
                  <c:v>Ingresos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'j-admvo'!$B$3:$C$3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'j-admvo'!$B$4:$C$4</c:f>
              <c:numCache>
                <c:formatCode>General</c:formatCode>
                <c:ptCount val="2"/>
                <c:pt idx="0">
                  <c:v>4635</c:v>
                </c:pt>
                <c:pt idx="1">
                  <c:v>4212</c:v>
                </c:pt>
              </c:numCache>
            </c:numRef>
          </c:val>
        </c:ser>
        <c:ser>
          <c:idx val="1"/>
          <c:order val="1"/>
          <c:tx>
            <c:strRef>
              <c:f>'j-admvo'!$A$5</c:f>
              <c:strCache>
                <c:ptCount val="1"/>
                <c:pt idx="0">
                  <c:v>Egresos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'j-admvo'!$B$3:$C$3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'j-admvo'!$B$5:$C$5</c:f>
              <c:numCache>
                <c:formatCode>General</c:formatCode>
                <c:ptCount val="2"/>
                <c:pt idx="0">
                  <c:v>3076</c:v>
                </c:pt>
                <c:pt idx="1">
                  <c:v>3662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6295760"/>
        <c:axId val="265428272"/>
      </c:barChart>
      <c:catAx>
        <c:axId val="26629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CO"/>
          </a:p>
        </c:txPr>
        <c:crossAx val="265428272"/>
        <c:crosses val="autoZero"/>
        <c:auto val="1"/>
        <c:lblAlgn val="ctr"/>
        <c:lblOffset val="100"/>
        <c:noMultiLvlLbl val="0"/>
      </c:catAx>
      <c:valAx>
        <c:axId val="265428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62957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151814562712497E-2"/>
          <c:y val="0.165290522430279"/>
          <c:w val="0.92895920280776301"/>
          <c:h val="0.71668048561067699"/>
        </c:manualLayout>
      </c:layout>
      <c:lineChart>
        <c:grouping val="stacked"/>
        <c:varyColors val="0"/>
        <c:ser>
          <c:idx val="2"/>
          <c:order val="0"/>
          <c:tx>
            <c:strRef>
              <c:f>Hoja1!$C$11</c:f>
              <c:strCache>
                <c:ptCount val="1"/>
                <c:pt idx="0">
                  <c:v>Inventario</c:v>
                </c:pt>
              </c:strCache>
            </c:strRef>
          </c:tx>
          <c:dLbls>
            <c:dLbl>
              <c:idx val="0"/>
              <c:layout>
                <c:manualLayout>
                  <c:x val="-4.6296296296296302E-3"/>
                  <c:y val="-3.40570409848330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9444444444444397E-3"/>
                  <c:y val="1.70285204924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9.2591626929635993E-3"/>
                  <c:y val="1.8629374798181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Hoja1!$D$8:$H$8</c:f>
              <c:numCache>
                <c:formatCode>General</c:formatCode>
                <c:ptCount val="4"/>
                <c:pt idx="0">
                  <c:v>2008</c:v>
                </c:pt>
                <c:pt idx="1">
                  <c:v>2014</c:v>
                </c:pt>
                <c:pt idx="2">
                  <c:v>2015</c:v>
                </c:pt>
                <c:pt idx="3">
                  <c:v>2017</c:v>
                </c:pt>
              </c:numCache>
            </c:numRef>
          </c:cat>
          <c:val>
            <c:numRef>
              <c:f>Hoja1!$D$11:$H$11</c:f>
              <c:numCache>
                <c:formatCode>#,##0</c:formatCode>
                <c:ptCount val="4"/>
                <c:pt idx="0">
                  <c:v>3181703</c:v>
                </c:pt>
                <c:pt idx="1">
                  <c:v>1698233</c:v>
                </c:pt>
                <c:pt idx="2">
                  <c:v>1634706</c:v>
                </c:pt>
                <c:pt idx="3">
                  <c:v>1822073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Hoja1!$C$10</c:f>
              <c:strCache>
                <c:ptCount val="1"/>
                <c:pt idx="0">
                  <c:v>Egresos</c:v>
                </c:pt>
              </c:strCache>
            </c:strRef>
          </c:tx>
          <c:dLbls>
            <c:dLbl>
              <c:idx val="0"/>
              <c:layout>
                <c:manualLayout>
                  <c:x val="-4.6296296296296302E-3"/>
                  <c:y val="2.72456327878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6296296296296302E-3"/>
                  <c:y val="-2.043422459089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2.043422459089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Hoja1!$D$8:$H$8</c:f>
              <c:numCache>
                <c:formatCode>General</c:formatCode>
                <c:ptCount val="4"/>
                <c:pt idx="0">
                  <c:v>2008</c:v>
                </c:pt>
                <c:pt idx="1">
                  <c:v>2014</c:v>
                </c:pt>
                <c:pt idx="2">
                  <c:v>2015</c:v>
                </c:pt>
                <c:pt idx="3">
                  <c:v>2017</c:v>
                </c:pt>
              </c:numCache>
            </c:numRef>
          </c:cat>
          <c:val>
            <c:numRef>
              <c:f>Hoja1!$D$10:$H$10</c:f>
              <c:numCache>
                <c:formatCode>#,##0</c:formatCode>
                <c:ptCount val="4"/>
                <c:pt idx="0">
                  <c:v>1976038</c:v>
                </c:pt>
                <c:pt idx="1">
                  <c:v>3137876</c:v>
                </c:pt>
                <c:pt idx="2">
                  <c:v>2973244</c:v>
                </c:pt>
                <c:pt idx="3">
                  <c:v>2164324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Hoja1!$C$9</c:f>
              <c:strCache>
                <c:ptCount val="1"/>
                <c:pt idx="0">
                  <c:v>Ingresos</c:v>
                </c:pt>
              </c:strCache>
            </c:strRef>
          </c:tx>
          <c:dLbls>
            <c:dLbl>
              <c:idx val="0"/>
              <c:layout>
                <c:manualLayout>
                  <c:x val="2.3148148148148099E-3"/>
                  <c:y val="1.0217112295449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6296296296296302E-3"/>
                  <c:y val="-2.043422459089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2461474493906103E-3"/>
                  <c:y val="-3.06513368863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Hoja1!$D$8:$H$8</c:f>
              <c:numCache>
                <c:formatCode>General</c:formatCode>
                <c:ptCount val="4"/>
                <c:pt idx="0">
                  <c:v>2008</c:v>
                </c:pt>
                <c:pt idx="1">
                  <c:v>2014</c:v>
                </c:pt>
                <c:pt idx="2">
                  <c:v>2015</c:v>
                </c:pt>
                <c:pt idx="3">
                  <c:v>2017</c:v>
                </c:pt>
              </c:numCache>
            </c:numRef>
          </c:cat>
          <c:val>
            <c:numRef>
              <c:f>Hoja1!$D$9:$H$9</c:f>
              <c:numCache>
                <c:formatCode>#,##0</c:formatCode>
                <c:ptCount val="4"/>
                <c:pt idx="0">
                  <c:v>2130893</c:v>
                </c:pt>
                <c:pt idx="1">
                  <c:v>3005030</c:v>
                </c:pt>
                <c:pt idx="2">
                  <c:v>3065393</c:v>
                </c:pt>
                <c:pt idx="3">
                  <c:v>2715536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5455264"/>
        <c:axId val="195455824"/>
      </c:lineChart>
      <c:catAx>
        <c:axId val="195455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s-CO"/>
          </a:p>
        </c:txPr>
        <c:crossAx val="195455824"/>
        <c:crosses val="autoZero"/>
        <c:auto val="1"/>
        <c:lblAlgn val="ctr"/>
        <c:lblOffset val="100"/>
        <c:noMultiLvlLbl val="0"/>
      </c:catAx>
      <c:valAx>
        <c:axId val="19545582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9545526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 b="1">
              <a:effectLst/>
            </a:defRPr>
          </a:pPr>
          <a:endParaRPr lang="es-CO"/>
        </a:p>
      </c:txPr>
    </c:legend>
    <c:plotVisOnly val="1"/>
    <c:dispBlanksAs val="zero"/>
    <c:showDLblsOverMax val="0"/>
  </c:chart>
  <c:externalData r:id="rId1">
    <c:autoUpdate val="0"/>
  </c:externalData>
  <c:userShapes r:id="rId2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'trb-pen'!$B$5</c:f>
              <c:strCache>
                <c:ptCount val="1"/>
                <c:pt idx="0">
                  <c:v>ingresos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'trb-pen'!$C$4:$D$4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'trb-pen'!$C$5:$D$5</c:f>
              <c:numCache>
                <c:formatCode>General</c:formatCode>
                <c:ptCount val="2"/>
                <c:pt idx="0">
                  <c:v>1523</c:v>
                </c:pt>
                <c:pt idx="1">
                  <c:v>1531</c:v>
                </c:pt>
              </c:numCache>
            </c:numRef>
          </c:val>
        </c:ser>
        <c:ser>
          <c:idx val="1"/>
          <c:order val="1"/>
          <c:tx>
            <c:strRef>
              <c:f>'trb-pen'!$B$6</c:f>
              <c:strCache>
                <c:ptCount val="1"/>
                <c:pt idx="0">
                  <c:v>egresos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'trb-pen'!$C$4:$D$4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'trb-pen'!$C$6:$D$6</c:f>
              <c:numCache>
                <c:formatCode>General</c:formatCode>
                <c:ptCount val="2"/>
                <c:pt idx="0">
                  <c:v>1262</c:v>
                </c:pt>
                <c:pt idx="1">
                  <c:v>1264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5431072"/>
        <c:axId val="265431632"/>
      </c:barChart>
      <c:catAx>
        <c:axId val="265431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65431632"/>
        <c:crosses val="autoZero"/>
        <c:auto val="1"/>
        <c:lblAlgn val="ctr"/>
        <c:lblOffset val="100"/>
        <c:noMultiLvlLbl val="0"/>
      </c:catAx>
      <c:valAx>
        <c:axId val="265431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54310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'trb-civ'!$B$5</c:f>
              <c:strCache>
                <c:ptCount val="1"/>
                <c:pt idx="0">
                  <c:v>ingresos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'trb-civ'!$C$4:$D$4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'trb-civ'!$C$5:$D$5</c:f>
              <c:numCache>
                <c:formatCode>General</c:formatCode>
                <c:ptCount val="2"/>
                <c:pt idx="0">
                  <c:v>2290</c:v>
                </c:pt>
                <c:pt idx="1">
                  <c:v>2547</c:v>
                </c:pt>
              </c:numCache>
            </c:numRef>
          </c:val>
        </c:ser>
        <c:ser>
          <c:idx val="1"/>
          <c:order val="1"/>
          <c:tx>
            <c:strRef>
              <c:f>'trb-civ'!$B$6</c:f>
              <c:strCache>
                <c:ptCount val="1"/>
                <c:pt idx="0">
                  <c:v>egresos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'trb-civ'!$C$4:$D$4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'trb-civ'!$C$6:$D$6</c:f>
              <c:numCache>
                <c:formatCode>General</c:formatCode>
                <c:ptCount val="2"/>
                <c:pt idx="0">
                  <c:v>2612</c:v>
                </c:pt>
                <c:pt idx="1">
                  <c:v>2086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5434432"/>
        <c:axId val="265434992"/>
      </c:barChart>
      <c:catAx>
        <c:axId val="265434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65434992"/>
        <c:crosses val="autoZero"/>
        <c:auto val="1"/>
        <c:lblAlgn val="ctr"/>
        <c:lblOffset val="100"/>
        <c:noMultiLvlLbl val="0"/>
      </c:catAx>
      <c:valAx>
        <c:axId val="265434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54344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'trb admv'!$B$5</c:f>
              <c:strCache>
                <c:ptCount val="1"/>
                <c:pt idx="0">
                  <c:v>ingresos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8677471619301301E-17"/>
                  <c:y val="-1.8979836290194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'trb admv'!$C$4:$D$4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'trb admv'!$C$5:$D$5</c:f>
              <c:numCache>
                <c:formatCode>General</c:formatCode>
                <c:ptCount val="2"/>
                <c:pt idx="0">
                  <c:v>1862</c:v>
                </c:pt>
                <c:pt idx="1">
                  <c:v>2772</c:v>
                </c:pt>
              </c:numCache>
            </c:numRef>
          </c:val>
        </c:ser>
        <c:ser>
          <c:idx val="1"/>
          <c:order val="1"/>
          <c:tx>
            <c:strRef>
              <c:f>'trb admv'!$B$6</c:f>
              <c:strCache>
                <c:ptCount val="1"/>
                <c:pt idx="0">
                  <c:v>egresos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'trb admv'!$C$4:$D$4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'trb admv'!$C$6:$D$6</c:f>
              <c:numCache>
                <c:formatCode>General</c:formatCode>
                <c:ptCount val="2"/>
                <c:pt idx="0">
                  <c:v>1426</c:v>
                </c:pt>
                <c:pt idx="1">
                  <c:v>1684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6083536"/>
        <c:axId val="266084096"/>
      </c:barChart>
      <c:catAx>
        <c:axId val="266083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66084096"/>
        <c:crosses val="autoZero"/>
        <c:auto val="1"/>
        <c:lblAlgn val="ctr"/>
        <c:lblOffset val="100"/>
        <c:noMultiLvlLbl val="0"/>
      </c:catAx>
      <c:valAx>
        <c:axId val="266084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60835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  <c:userShapes r:id="rId2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discip!$A$4</c:f>
              <c:strCache>
                <c:ptCount val="1"/>
                <c:pt idx="0">
                  <c:v>ingresos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discip!$B$3:$C$3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discip!$B$4:$C$4</c:f>
              <c:numCache>
                <c:formatCode>General</c:formatCode>
                <c:ptCount val="2"/>
                <c:pt idx="0">
                  <c:v>812</c:v>
                </c:pt>
                <c:pt idx="1">
                  <c:v>773</c:v>
                </c:pt>
              </c:numCache>
            </c:numRef>
          </c:val>
        </c:ser>
        <c:ser>
          <c:idx val="1"/>
          <c:order val="1"/>
          <c:tx>
            <c:strRef>
              <c:f>discip!$A$5</c:f>
              <c:strCache>
                <c:ptCount val="1"/>
                <c:pt idx="0">
                  <c:v>egresos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discip!$B$3:$C$3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discip!$B$5:$C$5</c:f>
              <c:numCache>
                <c:formatCode>General</c:formatCode>
                <c:ptCount val="2"/>
                <c:pt idx="0">
                  <c:v>503</c:v>
                </c:pt>
                <c:pt idx="1">
                  <c:v>678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6086896"/>
        <c:axId val="266087456"/>
      </c:barChart>
      <c:catAx>
        <c:axId val="26608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66087456"/>
        <c:crosses val="autoZero"/>
        <c:auto val="1"/>
        <c:lblAlgn val="ctr"/>
        <c:lblOffset val="100"/>
        <c:noMultiLvlLbl val="0"/>
      </c:catAx>
      <c:valAx>
        <c:axId val="266087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6608689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Gestión Judicial - 2017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1849436912195103E-2"/>
          <c:y val="8.4152112906301896E-2"/>
          <c:w val="0.86117238495503101"/>
          <c:h val="0.70632141786774905"/>
        </c:manualLayout>
      </c:layout>
      <c:lineChart>
        <c:grouping val="standard"/>
        <c:varyColors val="0"/>
        <c:ser>
          <c:idx val="0"/>
          <c:order val="0"/>
          <c:tx>
            <c:strRef>
              <c:f>consol!$C$2</c:f>
              <c:strCache>
                <c:ptCount val="1"/>
                <c:pt idx="0">
                  <c:v>Huila</c:v>
                </c:pt>
              </c:strCache>
            </c:strRef>
          </c:tx>
          <c:dLbls>
            <c:dLbl>
              <c:idx val="0"/>
              <c:layout>
                <c:manualLayout>
                  <c:x val="-6.3006300630062996E-3"/>
                  <c:y val="-1.21107266435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4005400540053997E-3"/>
                  <c:y val="-8.65051903114186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0009000900090005E-4"/>
                  <c:y val="-3.46020761245675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0526315789473684E-2"/>
                  <c:y val="-1.38408416161094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4.3204320432043197E-2"/>
                  <c:y val="-6.92041522491348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9.07314546208039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3.6003600360035998E-2"/>
                  <c:y val="1.03806228373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3.6003600360035998E-2"/>
                  <c:y val="1.03806228373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4.2105263157894736E-2"/>
                  <c:y val="8.19672131147541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3.947368421052631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-5.3201081946060463E-2"/>
                  <c:y val="-2.4150795582463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consol!$B$3:$B$21</c:f>
              <c:strCache>
                <c:ptCount val="19"/>
                <c:pt idx="0">
                  <c:v>Disciplinario</c:v>
                </c:pt>
                <c:pt idx="1">
                  <c:v>Trib. Admin.</c:v>
                </c:pt>
                <c:pt idx="2">
                  <c:v>Tri. Sup. CFL</c:v>
                </c:pt>
                <c:pt idx="3">
                  <c:v>Tri. Sup. Penal</c:v>
                </c:pt>
                <c:pt idx="4">
                  <c:v>Juzg. Admin.</c:v>
                </c:pt>
                <c:pt idx="5">
                  <c:v>Juzg. Ej. Penas MS</c:v>
                </c:pt>
                <c:pt idx="6">
                  <c:v>Juzg. Penal Espec.</c:v>
                </c:pt>
                <c:pt idx="7">
                  <c:v>Juzg. Penal Circuito</c:v>
                </c:pt>
                <c:pt idx="8">
                  <c:v>J. Penal Mcp. Conoc.</c:v>
                </c:pt>
                <c:pt idx="9">
                  <c:v>J. Penal Mcp. Gtías.</c:v>
                </c:pt>
                <c:pt idx="10">
                  <c:v>J. R. P. Adoles. Cto.</c:v>
                </c:pt>
                <c:pt idx="11">
                  <c:v>J. R. P. Adoles. Mcp.</c:v>
                </c:pt>
                <c:pt idx="12">
                  <c:v>Juzg. Civil Cto.</c:v>
                </c:pt>
                <c:pt idx="13">
                  <c:v>Juzg. Civil Mcp.</c:v>
                </c:pt>
                <c:pt idx="14">
                  <c:v>Juzg. Familia</c:v>
                </c:pt>
                <c:pt idx="15">
                  <c:v>Juzg. Prom. Familia</c:v>
                </c:pt>
                <c:pt idx="16">
                  <c:v>Juzg. Laborales</c:v>
                </c:pt>
                <c:pt idx="17">
                  <c:v>Juzg. Prom. Cto</c:v>
                </c:pt>
                <c:pt idx="18">
                  <c:v>Juzg. Prom. Mcp.</c:v>
                </c:pt>
              </c:strCache>
            </c:strRef>
          </c:cat>
          <c:val>
            <c:numRef>
              <c:f>consol!$C$3:$C$21</c:f>
              <c:numCache>
                <c:formatCode>0%</c:formatCode>
                <c:ptCount val="19"/>
                <c:pt idx="0">
                  <c:v>0.81</c:v>
                </c:pt>
                <c:pt idx="1">
                  <c:v>0.77</c:v>
                </c:pt>
                <c:pt idx="2">
                  <c:v>1.28</c:v>
                </c:pt>
                <c:pt idx="3">
                  <c:v>1.02</c:v>
                </c:pt>
                <c:pt idx="4">
                  <c:v>1.25</c:v>
                </c:pt>
                <c:pt idx="5">
                  <c:v>1.19</c:v>
                </c:pt>
                <c:pt idx="6">
                  <c:v>0.66</c:v>
                </c:pt>
                <c:pt idx="7">
                  <c:v>1</c:v>
                </c:pt>
                <c:pt idx="8">
                  <c:v>0.61</c:v>
                </c:pt>
                <c:pt idx="9">
                  <c:v>0.98</c:v>
                </c:pt>
                <c:pt idx="10">
                  <c:v>0.88</c:v>
                </c:pt>
                <c:pt idx="11">
                  <c:v>0.88</c:v>
                </c:pt>
                <c:pt idx="12">
                  <c:v>0.85</c:v>
                </c:pt>
                <c:pt idx="13">
                  <c:v>0.86</c:v>
                </c:pt>
                <c:pt idx="14">
                  <c:v>0.93</c:v>
                </c:pt>
                <c:pt idx="15">
                  <c:v>0.75</c:v>
                </c:pt>
                <c:pt idx="16">
                  <c:v>0.93</c:v>
                </c:pt>
                <c:pt idx="17" formatCode="0.0%">
                  <c:v>0.77500000000000002</c:v>
                </c:pt>
                <c:pt idx="18">
                  <c:v>1.28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consol!$D$2</c:f>
              <c:strCache>
                <c:ptCount val="1"/>
                <c:pt idx="0">
                  <c:v>Neiva</c:v>
                </c:pt>
              </c:strCache>
            </c:strRef>
          </c:tx>
          <c:dLbls>
            <c:dLbl>
              <c:idx val="9"/>
              <c:layout>
                <c:manualLayout>
                  <c:x val="0"/>
                  <c:y val="-1.03806228373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5.263157894736842E-3"/>
                  <c:y val="-4.09836065573774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6.1883962210826475E-3"/>
                  <c:y val="-2.4148894094739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-4.5085662759242499E-3"/>
                  <c:y val="-5.73628822209846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consol!$B$3:$B$21</c:f>
              <c:strCache>
                <c:ptCount val="19"/>
                <c:pt idx="0">
                  <c:v>Disciplinario</c:v>
                </c:pt>
                <c:pt idx="1">
                  <c:v>Trib. Admin.</c:v>
                </c:pt>
                <c:pt idx="2">
                  <c:v>Tri. Sup. CFL</c:v>
                </c:pt>
                <c:pt idx="3">
                  <c:v>Tri. Sup. Penal</c:v>
                </c:pt>
                <c:pt idx="4">
                  <c:v>Juzg. Admin.</c:v>
                </c:pt>
                <c:pt idx="5">
                  <c:v>Juzg. Ej. Penas MS</c:v>
                </c:pt>
                <c:pt idx="6">
                  <c:v>Juzg. Penal Espec.</c:v>
                </c:pt>
                <c:pt idx="7">
                  <c:v>Juzg. Penal Circuito</c:v>
                </c:pt>
                <c:pt idx="8">
                  <c:v>J. Penal Mcp. Conoc.</c:v>
                </c:pt>
                <c:pt idx="9">
                  <c:v>J. Penal Mcp. Gtías.</c:v>
                </c:pt>
                <c:pt idx="10">
                  <c:v>J. R. P. Adoles. Cto.</c:v>
                </c:pt>
                <c:pt idx="11">
                  <c:v>J. R. P. Adoles. Mcp.</c:v>
                </c:pt>
                <c:pt idx="12">
                  <c:v>Juzg. Civil Cto.</c:v>
                </c:pt>
                <c:pt idx="13">
                  <c:v>Juzg. Civil Mcp.</c:v>
                </c:pt>
                <c:pt idx="14">
                  <c:v>Juzg. Familia</c:v>
                </c:pt>
                <c:pt idx="15">
                  <c:v>Juzg. Prom. Familia</c:v>
                </c:pt>
                <c:pt idx="16">
                  <c:v>Juzg. Laborales</c:v>
                </c:pt>
                <c:pt idx="17">
                  <c:v>Juzg. Prom. Cto</c:v>
                </c:pt>
                <c:pt idx="18">
                  <c:v>Juzg. Prom. Mcp.</c:v>
                </c:pt>
              </c:strCache>
            </c:strRef>
          </c:cat>
          <c:val>
            <c:numRef>
              <c:f>consol!$D$3:$D$21</c:f>
              <c:numCache>
                <c:formatCode>General</c:formatCode>
                <c:ptCount val="19"/>
                <c:pt idx="7" formatCode="0%">
                  <c:v>1.21</c:v>
                </c:pt>
                <c:pt idx="8" formatCode="0%">
                  <c:v>0.93</c:v>
                </c:pt>
                <c:pt idx="9" formatCode="0%">
                  <c:v>1.61</c:v>
                </c:pt>
                <c:pt idx="12" formatCode="0%">
                  <c:v>1.22</c:v>
                </c:pt>
                <c:pt idx="13" formatCode="0%">
                  <c:v>0.86</c:v>
                </c:pt>
                <c:pt idx="16" formatCode="0%">
                  <c:v>1.28</c:v>
                </c:pt>
                <c:pt idx="18" formatCode="0%">
                  <c:v>1.25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consol!$E$2</c:f>
              <c:strCache>
                <c:ptCount val="1"/>
                <c:pt idx="0">
                  <c:v>La Plata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consol!$B$3:$B$21</c:f>
              <c:strCache>
                <c:ptCount val="19"/>
                <c:pt idx="0">
                  <c:v>Disciplinario</c:v>
                </c:pt>
                <c:pt idx="1">
                  <c:v>Trib. Admin.</c:v>
                </c:pt>
                <c:pt idx="2">
                  <c:v>Tri. Sup. CFL</c:v>
                </c:pt>
                <c:pt idx="3">
                  <c:v>Tri. Sup. Penal</c:v>
                </c:pt>
                <c:pt idx="4">
                  <c:v>Juzg. Admin.</c:v>
                </c:pt>
                <c:pt idx="5">
                  <c:v>Juzg. Ej. Penas MS</c:v>
                </c:pt>
                <c:pt idx="6">
                  <c:v>Juzg. Penal Espec.</c:v>
                </c:pt>
                <c:pt idx="7">
                  <c:v>Juzg. Penal Circuito</c:v>
                </c:pt>
                <c:pt idx="8">
                  <c:v>J. Penal Mcp. Conoc.</c:v>
                </c:pt>
                <c:pt idx="9">
                  <c:v>J. Penal Mcp. Gtías.</c:v>
                </c:pt>
                <c:pt idx="10">
                  <c:v>J. R. P. Adoles. Cto.</c:v>
                </c:pt>
                <c:pt idx="11">
                  <c:v>J. R. P. Adoles. Mcp.</c:v>
                </c:pt>
                <c:pt idx="12">
                  <c:v>Juzg. Civil Cto.</c:v>
                </c:pt>
                <c:pt idx="13">
                  <c:v>Juzg. Civil Mcp.</c:v>
                </c:pt>
                <c:pt idx="14">
                  <c:v>Juzg. Familia</c:v>
                </c:pt>
                <c:pt idx="15">
                  <c:v>Juzg. Prom. Familia</c:v>
                </c:pt>
                <c:pt idx="16">
                  <c:v>Juzg. Laborales</c:v>
                </c:pt>
                <c:pt idx="17">
                  <c:v>Juzg. Prom. Cto</c:v>
                </c:pt>
                <c:pt idx="18">
                  <c:v>Juzg. Prom. Mcp.</c:v>
                </c:pt>
              </c:strCache>
            </c:strRef>
          </c:cat>
          <c:val>
            <c:numRef>
              <c:f>consol!$E$3:$E$21</c:f>
              <c:numCache>
                <c:formatCode>General</c:formatCode>
                <c:ptCount val="19"/>
                <c:pt idx="18" formatCode="0%">
                  <c:v>0.99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consol!$F$2</c:f>
              <c:strCache>
                <c:ptCount val="1"/>
                <c:pt idx="0">
                  <c:v>Garzón</c:v>
                </c:pt>
              </c:strCache>
            </c:strRef>
          </c:tx>
          <c:dLbls>
            <c:dLbl>
              <c:idx val="18"/>
              <c:layout>
                <c:manualLayout>
                  <c:x val="-4.5085662759242499E-3"/>
                  <c:y val="2.2944400114421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consol!$B$3:$B$21</c:f>
              <c:strCache>
                <c:ptCount val="19"/>
                <c:pt idx="0">
                  <c:v>Disciplinario</c:v>
                </c:pt>
                <c:pt idx="1">
                  <c:v>Trib. Admin.</c:v>
                </c:pt>
                <c:pt idx="2">
                  <c:v>Tri. Sup. CFL</c:v>
                </c:pt>
                <c:pt idx="3">
                  <c:v>Tri. Sup. Penal</c:v>
                </c:pt>
                <c:pt idx="4">
                  <c:v>Juzg. Admin.</c:v>
                </c:pt>
                <c:pt idx="5">
                  <c:v>Juzg. Ej. Penas MS</c:v>
                </c:pt>
                <c:pt idx="6">
                  <c:v>Juzg. Penal Espec.</c:v>
                </c:pt>
                <c:pt idx="7">
                  <c:v>Juzg. Penal Circuito</c:v>
                </c:pt>
                <c:pt idx="8">
                  <c:v>J. Penal Mcp. Conoc.</c:v>
                </c:pt>
                <c:pt idx="9">
                  <c:v>J. Penal Mcp. Gtías.</c:v>
                </c:pt>
                <c:pt idx="10">
                  <c:v>J. R. P. Adoles. Cto.</c:v>
                </c:pt>
                <c:pt idx="11">
                  <c:v>J. R. P. Adoles. Mcp.</c:v>
                </c:pt>
                <c:pt idx="12">
                  <c:v>Juzg. Civil Cto.</c:v>
                </c:pt>
                <c:pt idx="13">
                  <c:v>Juzg. Civil Mcp.</c:v>
                </c:pt>
                <c:pt idx="14">
                  <c:v>Juzg. Familia</c:v>
                </c:pt>
                <c:pt idx="15">
                  <c:v>Juzg. Prom. Familia</c:v>
                </c:pt>
                <c:pt idx="16">
                  <c:v>Juzg. Laborales</c:v>
                </c:pt>
                <c:pt idx="17">
                  <c:v>Juzg. Prom. Cto</c:v>
                </c:pt>
                <c:pt idx="18">
                  <c:v>Juzg. Prom. Mcp.</c:v>
                </c:pt>
              </c:strCache>
            </c:strRef>
          </c:cat>
          <c:val>
            <c:numRef>
              <c:f>consol!$F$3:$F$21</c:f>
              <c:numCache>
                <c:formatCode>General</c:formatCode>
                <c:ptCount val="19"/>
                <c:pt idx="18" formatCode="0%">
                  <c:v>1.24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consol!$G$2</c:f>
              <c:strCache>
                <c:ptCount val="1"/>
                <c:pt idx="0">
                  <c:v>Pitalito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consol!$B$3:$B$21</c:f>
              <c:strCache>
                <c:ptCount val="19"/>
                <c:pt idx="0">
                  <c:v>Disciplinario</c:v>
                </c:pt>
                <c:pt idx="1">
                  <c:v>Trib. Admin.</c:v>
                </c:pt>
                <c:pt idx="2">
                  <c:v>Tri. Sup. CFL</c:v>
                </c:pt>
                <c:pt idx="3">
                  <c:v>Tri. Sup. Penal</c:v>
                </c:pt>
                <c:pt idx="4">
                  <c:v>Juzg. Admin.</c:v>
                </c:pt>
                <c:pt idx="5">
                  <c:v>Juzg. Ej. Penas MS</c:v>
                </c:pt>
                <c:pt idx="6">
                  <c:v>Juzg. Penal Espec.</c:v>
                </c:pt>
                <c:pt idx="7">
                  <c:v>Juzg. Penal Circuito</c:v>
                </c:pt>
                <c:pt idx="8">
                  <c:v>J. Penal Mcp. Conoc.</c:v>
                </c:pt>
                <c:pt idx="9">
                  <c:v>J. Penal Mcp. Gtías.</c:v>
                </c:pt>
                <c:pt idx="10">
                  <c:v>J. R. P. Adoles. Cto.</c:v>
                </c:pt>
                <c:pt idx="11">
                  <c:v>J. R. P. Adoles. Mcp.</c:v>
                </c:pt>
                <c:pt idx="12">
                  <c:v>Juzg. Civil Cto.</c:v>
                </c:pt>
                <c:pt idx="13">
                  <c:v>Juzg. Civil Mcp.</c:v>
                </c:pt>
                <c:pt idx="14">
                  <c:v>Juzg. Familia</c:v>
                </c:pt>
                <c:pt idx="15">
                  <c:v>Juzg. Prom. Familia</c:v>
                </c:pt>
                <c:pt idx="16">
                  <c:v>Juzg. Laborales</c:v>
                </c:pt>
                <c:pt idx="17">
                  <c:v>Juzg. Prom. Cto</c:v>
                </c:pt>
                <c:pt idx="18">
                  <c:v>Juzg. Prom. Mcp.</c:v>
                </c:pt>
              </c:strCache>
            </c:strRef>
          </c:cat>
          <c:val>
            <c:numRef>
              <c:f>consol!$G$3:$G$21</c:f>
              <c:numCache>
                <c:formatCode>General</c:formatCode>
                <c:ptCount val="19"/>
                <c:pt idx="18" formatCode="0%">
                  <c:v>1.53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5693408"/>
        <c:axId val="195693968"/>
      </c:lineChart>
      <c:catAx>
        <c:axId val="1956934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95693968"/>
        <c:crosses val="autoZero"/>
        <c:auto val="1"/>
        <c:lblAlgn val="ctr"/>
        <c:lblOffset val="100"/>
        <c:noMultiLvlLbl val="0"/>
      </c:catAx>
      <c:valAx>
        <c:axId val="195693968"/>
        <c:scaling>
          <c:orientation val="minMax"/>
        </c:scaling>
        <c:delete val="0"/>
        <c:axPos val="l"/>
        <c:majorGridlines>
          <c:spPr>
            <a:ln>
              <a:solidFill>
                <a:srgbClr val="4F81BD"/>
              </a:solidFill>
            </a:ln>
          </c:spPr>
        </c:majorGridlines>
        <c:numFmt formatCode="0%" sourceLinked="1"/>
        <c:majorTickMark val="none"/>
        <c:minorTickMark val="none"/>
        <c:tickLblPos val="nextTo"/>
        <c:crossAx val="195693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327318894391849"/>
          <c:y val="0.54595211293315893"/>
          <c:w val="0.10517971200081083"/>
          <c:h val="0.247568947944872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s-C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1264062691126401E-2"/>
          <c:y val="0.15320420746901101"/>
          <c:w val="0.57414916861089504"/>
          <c:h val="0.81201096703540898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9724870637269298"/>
          <c:y val="0.18798268446363101"/>
          <c:w val="0.190516289435854"/>
          <c:h val="0.38467630580729101"/>
        </c:manualLayout>
      </c:layout>
      <c:overlay val="0"/>
      <c:txPr>
        <a:bodyPr/>
        <a:lstStyle/>
        <a:p>
          <a:pPr>
            <a:defRPr b="1"/>
          </a:pPr>
          <a:endParaRPr lang="es-CO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s-CO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517953787447705E-2"/>
          <c:y val="0.11786295509783699"/>
          <c:w val="0.86043600030835599"/>
          <c:h val="0.73272689264993396"/>
        </c:manualLayout>
      </c:layout>
      <c:lineChart>
        <c:grouping val="stacked"/>
        <c:varyColors val="0"/>
        <c:ser>
          <c:idx val="0"/>
          <c:order val="0"/>
          <c:tx>
            <c:strRef>
              <c:f>'penal mcpal'!$B$84</c:f>
              <c:strCache>
                <c:ptCount val="1"/>
                <c:pt idx="0">
                  <c:v>Conocimiento</c:v>
                </c:pt>
              </c:strCache>
            </c:strRef>
          </c:tx>
          <c:dLbls>
            <c:dLbl>
              <c:idx val="0"/>
              <c:layout>
                <c:manualLayout>
                  <c:x val="-7.5268813380637706E-2"/>
                  <c:y val="-2.37308214788226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'penal mcpal'!$C$83:$D$83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'penal mcpal'!$C$84:$D$84</c:f>
              <c:numCache>
                <c:formatCode>General</c:formatCode>
                <c:ptCount val="2"/>
                <c:pt idx="0">
                  <c:v>3203</c:v>
                </c:pt>
                <c:pt idx="1">
                  <c:v>3599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'penal mcpal'!$B$85</c:f>
              <c:strCache>
                <c:ptCount val="1"/>
                <c:pt idx="0">
                  <c:v>Control de Garantías</c:v>
                </c:pt>
              </c:strCache>
            </c:strRef>
          </c:tx>
          <c:dLbls>
            <c:dLbl>
              <c:idx val="0"/>
              <c:layout>
                <c:manualLayout>
                  <c:x val="-7.3450601708630298E-2"/>
                  <c:y val="-2.69618010420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'penal mcpal'!$C$83:$D$83</c:f>
              <c:numCache>
                <c:formatCode>General</c:formatCode>
                <c:ptCount val="2"/>
                <c:pt idx="0">
                  <c:v>2016</c:v>
                </c:pt>
                <c:pt idx="1">
                  <c:v>2017</c:v>
                </c:pt>
              </c:numCache>
            </c:numRef>
          </c:cat>
          <c:val>
            <c:numRef>
              <c:f>'penal mcpal'!$C$85:$D$85</c:f>
              <c:numCache>
                <c:formatCode>General</c:formatCode>
                <c:ptCount val="2"/>
                <c:pt idx="0">
                  <c:v>10572</c:v>
                </c:pt>
                <c:pt idx="1">
                  <c:v>12764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697888"/>
        <c:axId val="195698448"/>
      </c:lineChart>
      <c:catAx>
        <c:axId val="195697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5698448"/>
        <c:crosses val="autoZero"/>
        <c:auto val="1"/>
        <c:lblAlgn val="ctr"/>
        <c:lblOffset val="100"/>
        <c:noMultiLvlLbl val="0"/>
      </c:catAx>
      <c:valAx>
        <c:axId val="195698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5697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327925190442799"/>
          <c:y val="0.90996929152917305"/>
          <c:w val="0.64925646863979602"/>
          <c:h val="8.7843504155993804E-2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1264062691126401E-2"/>
          <c:y val="0.15320420746901101"/>
          <c:w val="0.57414916861089504"/>
          <c:h val="0.81201096703540898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9724870637269298"/>
          <c:y val="0.18798268446363101"/>
          <c:w val="0.190516289435854"/>
          <c:h val="0.38467630580729101"/>
        </c:manualLayout>
      </c:layout>
      <c:overlay val="0"/>
      <c:txPr>
        <a:bodyPr/>
        <a:lstStyle/>
        <a:p>
          <a:pPr>
            <a:defRPr b="1"/>
          </a:pPr>
          <a:endParaRPr lang="es-CO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s-CO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697521531764504E-2"/>
          <c:y val="5.9012321891033073E-2"/>
          <c:w val="0.75728621360581316"/>
          <c:h val="0.860144250709496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'penal mcpal'!$C$73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8385999587518E-3"/>
                  <c:y val="-3.26415448068991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3856598219297102E-3"/>
                  <c:y val="1.3353580802399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781771748816899E-3"/>
                  <c:y val="-6.31443846075960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1.6666666666666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'penal mcpal'!$B$74:$B$77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'penal mcpal'!$C$74:$C$77</c:f>
              <c:numCache>
                <c:formatCode>General</c:formatCode>
                <c:ptCount val="4"/>
                <c:pt idx="0">
                  <c:v>8250</c:v>
                </c:pt>
                <c:pt idx="1">
                  <c:v>3230</c:v>
                </c:pt>
                <c:pt idx="2">
                  <c:v>1557</c:v>
                </c:pt>
                <c:pt idx="3">
                  <c:v>738</c:v>
                </c:pt>
              </c:numCache>
            </c:numRef>
          </c:val>
        </c:ser>
        <c:ser>
          <c:idx val="1"/>
          <c:order val="1"/>
          <c:tx>
            <c:strRef>
              <c:f>'penal mcpal'!$D$73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7.14285714285712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64319230603021E-3"/>
                  <c:y val="4.63985751781027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8073131778279399E-3"/>
                  <c:y val="-8.719501441853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6431923060303299E-3"/>
                  <c:y val="1.1904761904761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'penal mcpal'!$B$74:$B$77</c:f>
              <c:strCache>
                <c:ptCount val="4"/>
                <c:pt idx="0">
                  <c:v>Neiva</c:v>
                </c:pt>
                <c:pt idx="1">
                  <c:v>Pitalito</c:v>
                </c:pt>
                <c:pt idx="2">
                  <c:v>Garzón</c:v>
                </c:pt>
                <c:pt idx="3">
                  <c:v>La Plata</c:v>
                </c:pt>
              </c:strCache>
            </c:strRef>
          </c:cat>
          <c:val>
            <c:numRef>
              <c:f>'penal mcpal'!$D$74:$D$77</c:f>
              <c:numCache>
                <c:formatCode>General</c:formatCode>
                <c:ptCount val="4"/>
                <c:pt idx="0">
                  <c:v>10691</c:v>
                </c:pt>
                <c:pt idx="1">
                  <c:v>3364</c:v>
                </c:pt>
                <c:pt idx="2">
                  <c:v>1560</c:v>
                </c:pt>
                <c:pt idx="3">
                  <c:v>748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3235104"/>
        <c:axId val="263235664"/>
      </c:barChart>
      <c:catAx>
        <c:axId val="2632351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63235664"/>
        <c:crosses val="autoZero"/>
        <c:auto val="1"/>
        <c:lblAlgn val="ctr"/>
        <c:lblOffset val="100"/>
        <c:noMultiLvlLbl val="0"/>
      </c:catAx>
      <c:valAx>
        <c:axId val="263235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3235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639241657892596"/>
          <c:y val="0.43951112497264899"/>
          <c:w val="9.7177198376354995E-2"/>
          <c:h val="0.13134668830808299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600"/>
      </a:pPr>
      <a:endParaRPr lang="es-CO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0.1954</cdr:x>
      <cdr:y>0.88889</cdr:y>
    </cdr:from>
    <cdr:to>
      <cdr:x>0.43678</cdr:x>
      <cdr:y>0.96825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224136" y="4032447"/>
          <a:ext cx="151216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800" b="1" dirty="0" smtClean="0"/>
            <a:t>Magistrados</a:t>
          </a:r>
          <a:endParaRPr lang="es-ES" sz="1800" b="1" dirty="0"/>
        </a:p>
      </cdr:txBody>
    </cdr:sp>
  </cdr:relSizeAnchor>
  <cdr:relSizeAnchor xmlns:cdr="http://schemas.openxmlformats.org/drawingml/2006/chartDrawing">
    <cdr:from>
      <cdr:x>0.63218</cdr:x>
      <cdr:y>0.88889</cdr:y>
    </cdr:from>
    <cdr:to>
      <cdr:x>0.81828</cdr:x>
      <cdr:y>0.96825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3960440" y="4032447"/>
          <a:ext cx="1165835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CO" sz="1800" b="1" dirty="0" smtClean="0"/>
            <a:t>Jueces</a:t>
          </a:r>
          <a:endParaRPr lang="es-ES" sz="1800" b="1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0.61314</cdr:x>
      <cdr:y>0.84286</cdr:y>
    </cdr:from>
    <cdr:to>
      <cdr:x>0.9889</cdr:x>
      <cdr:y>0.98571</cdr:y>
    </cdr:to>
    <cdr:sp macro="" textlink="">
      <cdr:nvSpPr>
        <cdr:cNvPr id="2" name="3 CuadroTexto"/>
        <cdr:cNvSpPr txBox="1"/>
      </cdr:nvSpPr>
      <cdr:spPr>
        <a:xfrm xmlns:a="http://schemas.openxmlformats.org/drawingml/2006/main">
          <a:off x="4326800" y="4248472"/>
          <a:ext cx="2651657" cy="720044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600" dirty="0"/>
            <a:t>Total Procesos:      </a:t>
          </a:r>
          <a:r>
            <a:rPr lang="es-ES" sz="1600" dirty="0" smtClean="0"/>
            <a:t>	11.550</a:t>
          </a:r>
          <a:endParaRPr lang="es-ES" sz="1600" dirty="0"/>
        </a:p>
        <a:p xmlns:a="http://schemas.openxmlformats.org/drawingml/2006/main">
          <a:r>
            <a:rPr lang="es-ES" sz="1600" dirty="0"/>
            <a:t>Total Tutelas:              </a:t>
          </a:r>
          <a:r>
            <a:rPr lang="es-ES" sz="1600" dirty="0" smtClean="0"/>
            <a:t>	  1.214</a:t>
          </a:r>
          <a:endParaRPr lang="es-ES" sz="1600" dirty="0"/>
        </a:p>
      </cdr:txBody>
    </cdr:sp>
  </cdr:relSizeAnchor>
  <cdr:relSizeAnchor xmlns:cdr="http://schemas.openxmlformats.org/drawingml/2006/chartDrawing">
    <cdr:from>
      <cdr:x>0.5233</cdr:x>
      <cdr:y>0.46282</cdr:y>
    </cdr:from>
    <cdr:to>
      <cdr:x>0.64875</cdr:x>
      <cdr:y>0.59184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3973286" y="2684690"/>
          <a:ext cx="952500" cy="7483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/>
            <a:t>68%</a:t>
          </a:r>
        </a:p>
        <a:p xmlns:a="http://schemas.openxmlformats.org/drawingml/2006/main">
          <a:r>
            <a:rPr lang="es-ES" sz="1600"/>
            <a:t>1.741</a:t>
          </a:r>
        </a:p>
      </cdr:txBody>
    </cdr:sp>
  </cdr:relSizeAnchor>
  <cdr:relSizeAnchor xmlns:cdr="http://schemas.openxmlformats.org/drawingml/2006/chartDrawing">
    <cdr:from>
      <cdr:x>0.213</cdr:x>
      <cdr:y>0.38483</cdr:y>
    </cdr:from>
    <cdr:to>
      <cdr:x>0.33128</cdr:x>
      <cdr:y>0.54286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1503095" y="1939758"/>
          <a:ext cx="834677" cy="7965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19%</a:t>
          </a:r>
        </a:p>
        <a:p xmlns:a="http://schemas.openxmlformats.org/drawingml/2006/main">
          <a:r>
            <a:rPr lang="es-ES" sz="1600" dirty="0"/>
            <a:t>798</a:t>
          </a:r>
        </a:p>
      </cdr:txBody>
    </cdr:sp>
  </cdr:relSizeAnchor>
  <cdr:relSizeAnchor xmlns:cdr="http://schemas.openxmlformats.org/drawingml/2006/chartDrawing">
    <cdr:from>
      <cdr:x>0.28136</cdr:x>
      <cdr:y>0.20196</cdr:y>
    </cdr:from>
    <cdr:to>
      <cdr:x>0.3853</cdr:x>
      <cdr:y>0.34286</cdr:y>
    </cdr:to>
    <cdr:sp macro="" textlink="">
      <cdr:nvSpPr>
        <cdr:cNvPr id="6" name="5 CuadroTexto"/>
        <cdr:cNvSpPr txBox="1"/>
      </cdr:nvSpPr>
      <cdr:spPr>
        <a:xfrm xmlns:a="http://schemas.openxmlformats.org/drawingml/2006/main">
          <a:off x="1985497" y="1017991"/>
          <a:ext cx="733482" cy="7102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9%</a:t>
          </a:r>
        </a:p>
        <a:p xmlns:a="http://schemas.openxmlformats.org/drawingml/2006/main">
          <a:r>
            <a:rPr lang="es-ES" sz="1600" dirty="0"/>
            <a:t>557</a:t>
          </a:r>
        </a:p>
      </cdr:txBody>
    </cdr:sp>
  </cdr:relSizeAnchor>
  <cdr:relSizeAnchor xmlns:cdr="http://schemas.openxmlformats.org/drawingml/2006/chartDrawing">
    <cdr:from>
      <cdr:x>0.36735</cdr:x>
      <cdr:y>0.14286</cdr:y>
    </cdr:from>
    <cdr:to>
      <cdr:x>0.44979</cdr:x>
      <cdr:y>0.28361</cdr:y>
    </cdr:to>
    <cdr:sp macro="" textlink="">
      <cdr:nvSpPr>
        <cdr:cNvPr id="7" name="6 CuadroTexto"/>
        <cdr:cNvSpPr txBox="1"/>
      </cdr:nvSpPr>
      <cdr:spPr>
        <a:xfrm xmlns:a="http://schemas.openxmlformats.org/drawingml/2006/main">
          <a:off x="2592289" y="720080"/>
          <a:ext cx="581761" cy="7094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4%</a:t>
          </a:r>
        </a:p>
        <a:p xmlns:a="http://schemas.openxmlformats.org/drawingml/2006/main">
          <a:r>
            <a:rPr lang="es-ES" sz="1600" dirty="0"/>
            <a:t>277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0.53098</cdr:x>
      <cdr:y>0.74824</cdr:y>
    </cdr:from>
    <cdr:to>
      <cdr:x>0.57105</cdr:x>
      <cdr:y>0.77758</cdr:y>
    </cdr:to>
    <cdr:cxnSp macro="">
      <cdr:nvCxnSpPr>
        <cdr:cNvPr id="4" name="3 Conector recto de flecha"/>
        <cdr:cNvCxnSpPr/>
      </cdr:nvCxnSpPr>
      <cdr:spPr>
        <a:xfrm xmlns:a="http://schemas.openxmlformats.org/drawingml/2006/main" flipV="1">
          <a:off x="3816424" y="3672408"/>
          <a:ext cx="288032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0.17031</cdr:x>
      <cdr:y>0.05869</cdr:y>
    </cdr:from>
    <cdr:to>
      <cdr:x>0.20037</cdr:x>
      <cdr:y>0.1027</cdr:y>
    </cdr:to>
    <cdr:cxnSp macro="">
      <cdr:nvCxnSpPr>
        <cdr:cNvPr id="6" name="5 Conector recto de flecha"/>
        <cdr:cNvCxnSpPr/>
      </cdr:nvCxnSpPr>
      <cdr:spPr>
        <a:xfrm xmlns:a="http://schemas.openxmlformats.org/drawingml/2006/main">
          <a:off x="1224136" y="288032"/>
          <a:ext cx="216024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0.53492</cdr:x>
      <cdr:y>0.38488</cdr:y>
    </cdr:from>
    <cdr:to>
      <cdr:x>0.65947</cdr:x>
      <cdr:y>0.5495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3855688" y="2016224"/>
          <a:ext cx="897754" cy="8623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 smtClean="0"/>
            <a:t>65%</a:t>
          </a:r>
          <a:endParaRPr lang="es-ES" sz="1600" dirty="0"/>
        </a:p>
        <a:p xmlns:a="http://schemas.openxmlformats.org/drawingml/2006/main">
          <a:r>
            <a:rPr lang="es-ES" sz="1600" dirty="0"/>
            <a:t>820</a:t>
          </a:r>
        </a:p>
      </cdr:txBody>
    </cdr:sp>
  </cdr:relSizeAnchor>
  <cdr:relSizeAnchor xmlns:cdr="http://schemas.openxmlformats.org/drawingml/2006/chartDrawing">
    <cdr:from>
      <cdr:x>0.17616</cdr:x>
      <cdr:y>0.45282</cdr:y>
    </cdr:from>
    <cdr:to>
      <cdr:x>0.28292</cdr:x>
      <cdr:y>0.58729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347108" y="2657476"/>
          <a:ext cx="816428" cy="7892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 smtClean="0"/>
            <a:t>18%</a:t>
          </a:r>
          <a:endParaRPr lang="es-ES" sz="1600" dirty="0"/>
        </a:p>
        <a:p xmlns:a="http://schemas.openxmlformats.org/drawingml/2006/main">
          <a:r>
            <a:rPr lang="es-ES" sz="1600" dirty="0"/>
            <a:t>749</a:t>
          </a:r>
        </a:p>
        <a:p xmlns:a="http://schemas.openxmlformats.org/drawingml/2006/main">
          <a:endParaRPr lang="es-ES" sz="1600" dirty="0"/>
        </a:p>
      </cdr:txBody>
    </cdr:sp>
  </cdr:relSizeAnchor>
  <cdr:relSizeAnchor xmlns:cdr="http://schemas.openxmlformats.org/drawingml/2006/chartDrawing">
    <cdr:from>
      <cdr:x>0.22598</cdr:x>
      <cdr:y>0.26038</cdr:y>
    </cdr:from>
    <cdr:to>
      <cdr:x>0.31968</cdr:x>
      <cdr:y>0.38488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628860" y="1364036"/>
          <a:ext cx="675396" cy="6521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 smtClean="0"/>
            <a:t>10%</a:t>
          </a:r>
          <a:endParaRPr lang="es-ES" sz="1600" dirty="0"/>
        </a:p>
        <a:p xmlns:a="http://schemas.openxmlformats.org/drawingml/2006/main">
          <a:r>
            <a:rPr lang="es-ES" sz="1600" dirty="0"/>
            <a:t>600</a:t>
          </a:r>
        </a:p>
      </cdr:txBody>
    </cdr:sp>
  </cdr:relSizeAnchor>
  <cdr:relSizeAnchor xmlns:cdr="http://schemas.openxmlformats.org/drawingml/2006/chartDrawing">
    <cdr:from>
      <cdr:x>0.34342</cdr:x>
      <cdr:y>0.15836</cdr:y>
    </cdr:from>
    <cdr:to>
      <cdr:x>0.44306</cdr:x>
      <cdr:y>0.28356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2626179" y="929369"/>
          <a:ext cx="762000" cy="7347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 smtClean="0"/>
            <a:t>8%</a:t>
          </a:r>
          <a:endParaRPr lang="es-ES" sz="1600" dirty="0"/>
        </a:p>
        <a:p xmlns:a="http://schemas.openxmlformats.org/drawingml/2006/main">
          <a:r>
            <a:rPr lang="es-ES" sz="1600" dirty="0"/>
            <a:t>965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0.54595</cdr:x>
      <cdr:y>0.45993</cdr:y>
    </cdr:from>
    <cdr:to>
      <cdr:x>0.64907</cdr:x>
      <cdr:y>0.58735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3888432" y="2304256"/>
          <a:ext cx="734458" cy="638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62%</a:t>
          </a:r>
        </a:p>
        <a:p xmlns:a="http://schemas.openxmlformats.org/drawingml/2006/main">
          <a:r>
            <a:rPr lang="es-ES" sz="1600" dirty="0"/>
            <a:t>573</a:t>
          </a:r>
        </a:p>
      </cdr:txBody>
    </cdr:sp>
  </cdr:relSizeAnchor>
  <cdr:relSizeAnchor xmlns:cdr="http://schemas.openxmlformats.org/drawingml/2006/chartDrawing">
    <cdr:from>
      <cdr:x>0.34375</cdr:x>
      <cdr:y>0.16023</cdr:y>
    </cdr:from>
    <cdr:to>
      <cdr:x>0.42187</cdr:x>
      <cdr:y>0.28348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2619375" y="913210"/>
          <a:ext cx="595312" cy="7024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/>
            <a:t>9%</a:t>
          </a:r>
        </a:p>
        <a:p xmlns:a="http://schemas.openxmlformats.org/drawingml/2006/main">
          <a:r>
            <a:rPr lang="es-ES" sz="1600"/>
            <a:t>795</a:t>
          </a:r>
        </a:p>
      </cdr:txBody>
    </cdr:sp>
  </cdr:relSizeAnchor>
  <cdr:relSizeAnchor xmlns:cdr="http://schemas.openxmlformats.org/drawingml/2006/chartDrawing">
    <cdr:from>
      <cdr:x>0.24264</cdr:x>
      <cdr:y>0.24434</cdr:y>
    </cdr:from>
    <cdr:to>
      <cdr:x>0.33639</cdr:x>
      <cdr:y>0.36341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728192" y="1224136"/>
          <a:ext cx="667722" cy="5965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10%</a:t>
          </a:r>
        </a:p>
        <a:p xmlns:a="http://schemas.openxmlformats.org/drawingml/2006/main">
          <a:r>
            <a:rPr lang="es-ES" sz="1600" dirty="0"/>
            <a:t>468</a:t>
          </a:r>
        </a:p>
      </cdr:txBody>
    </cdr:sp>
  </cdr:relSizeAnchor>
  <cdr:relSizeAnchor xmlns:cdr="http://schemas.openxmlformats.org/drawingml/2006/chartDrawing">
    <cdr:from>
      <cdr:x>0.23253</cdr:x>
      <cdr:y>0.51742</cdr:y>
    </cdr:from>
    <cdr:to>
      <cdr:x>0.33566</cdr:x>
      <cdr:y>0.65738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1656184" y="2592288"/>
          <a:ext cx="734530" cy="701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19%</a:t>
          </a:r>
        </a:p>
        <a:p xmlns:a="http://schemas.openxmlformats.org/drawingml/2006/main">
          <a:r>
            <a:rPr lang="es-ES" sz="1600" dirty="0"/>
            <a:t>587</a:t>
          </a:r>
        </a:p>
      </cdr:txBody>
    </cdr:sp>
  </cdr:relSizeAnchor>
  <cdr:relSizeAnchor xmlns:cdr="http://schemas.openxmlformats.org/drawingml/2006/chartDrawing">
    <cdr:from>
      <cdr:x>0.65846</cdr:x>
      <cdr:y>0.86622</cdr:y>
    </cdr:from>
    <cdr:to>
      <cdr:x>0.99088</cdr:x>
      <cdr:y>0.98544</cdr:y>
    </cdr:to>
    <cdr:sp macro="" textlink="">
      <cdr:nvSpPr>
        <cdr:cNvPr id="6" name="3 CuadroTexto"/>
        <cdr:cNvSpPr txBox="1"/>
      </cdr:nvSpPr>
      <cdr:spPr>
        <a:xfrm xmlns:a="http://schemas.openxmlformats.org/drawingml/2006/main">
          <a:off x="4737237" y="4464496"/>
          <a:ext cx="2391555" cy="61446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600" dirty="0"/>
            <a:t>Total Procesos:       </a:t>
          </a:r>
          <a:r>
            <a:rPr lang="es-ES" sz="1600" dirty="0" smtClean="0"/>
            <a:t>6.840</a:t>
          </a:r>
          <a:endParaRPr lang="es-ES" sz="1600" dirty="0"/>
        </a:p>
        <a:p xmlns:a="http://schemas.openxmlformats.org/drawingml/2006/main">
          <a:r>
            <a:rPr lang="es-ES" sz="1600" dirty="0"/>
            <a:t>Total Tutelas:          </a:t>
          </a:r>
          <a:r>
            <a:rPr lang="es-ES" sz="1600" dirty="0" smtClean="0"/>
            <a:t>2.385</a:t>
          </a:r>
          <a:endParaRPr lang="es-ES" sz="1600" dirty="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0.63164</cdr:x>
      <cdr:y>0.33989</cdr:y>
    </cdr:from>
    <cdr:to>
      <cdr:x>0.76165</cdr:x>
      <cdr:y>0.39607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4198218" y="1742604"/>
          <a:ext cx="864110" cy="2880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400" b="1" dirty="0" smtClean="0">
              <a:solidFill>
                <a:srgbClr val="FF0000"/>
              </a:solidFill>
            </a:rPr>
            <a:t>- 21%</a:t>
          </a:r>
          <a:endParaRPr lang="es-ES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0.4258</cdr:x>
      <cdr:y>0.04495</cdr:y>
    </cdr:from>
    <cdr:to>
      <cdr:x>0.57747</cdr:x>
      <cdr:y>0.10113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2830066" y="230436"/>
          <a:ext cx="100811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CO" sz="1400" b="1" dirty="0" smtClean="0"/>
            <a:t>LA PLATA</a:t>
          </a:r>
          <a:endParaRPr lang="es-ES" sz="1400" b="1" dirty="0"/>
        </a:p>
      </cdr:txBody>
    </cdr:sp>
  </cdr:relSizeAnchor>
  <cdr:relSizeAnchor xmlns:cdr="http://schemas.openxmlformats.org/drawingml/2006/chartDrawing">
    <cdr:from>
      <cdr:x>0.44747</cdr:x>
      <cdr:y>0.0309</cdr:y>
    </cdr:from>
    <cdr:to>
      <cdr:x>0.55581</cdr:x>
      <cdr:y>0.08708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2974082" y="158428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ES" sz="1100" dirty="0"/>
        </a:p>
      </cdr:txBody>
    </cdr:sp>
  </cdr:relSizeAnchor>
  <cdr:relSizeAnchor xmlns:cdr="http://schemas.openxmlformats.org/drawingml/2006/chartDrawing">
    <cdr:from>
      <cdr:x>0.4908</cdr:x>
      <cdr:y>0.003</cdr:y>
    </cdr:from>
    <cdr:to>
      <cdr:x>0.62838</cdr:x>
      <cdr:y>0.18135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3262114" y="1535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s-ES" sz="1100"/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0.46911</cdr:x>
      <cdr:y>0.05675</cdr:y>
    </cdr:from>
    <cdr:to>
      <cdr:x>0.54358</cdr:x>
      <cdr:y>0.12024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3402378" y="292933"/>
          <a:ext cx="540060" cy="3277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400" b="1" dirty="0" smtClean="0"/>
            <a:t>498</a:t>
          </a:r>
          <a:endParaRPr lang="es-ES" sz="1400" b="1" dirty="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0.76073</cdr:x>
      <cdr:y>0.57876</cdr:y>
    </cdr:from>
    <cdr:to>
      <cdr:x>0.89303</cdr:x>
      <cdr:y>0.6432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4968553" y="2952328"/>
          <a:ext cx="864096" cy="3286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800" b="1" dirty="0" smtClean="0">
              <a:solidFill>
                <a:srgbClr val="FF0000"/>
              </a:solidFill>
            </a:rPr>
            <a:t>33%</a:t>
          </a:r>
          <a:endParaRPr lang="es-ES" sz="1800" b="1" dirty="0">
            <a:solidFill>
              <a:srgbClr val="FF0000"/>
            </a:solidFill>
          </a:endParaRP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0.54505</cdr:x>
      <cdr:y>0.34141</cdr:y>
    </cdr:from>
    <cdr:to>
      <cdr:x>0.65596</cdr:x>
      <cdr:y>0.45431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3744416" y="2016224"/>
          <a:ext cx="761942" cy="6667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74%</a:t>
          </a:r>
        </a:p>
        <a:p xmlns:a="http://schemas.openxmlformats.org/drawingml/2006/main">
          <a:r>
            <a:rPr lang="es-ES" sz="1600" dirty="0" smtClean="0"/>
            <a:t>530</a:t>
          </a:r>
          <a:endParaRPr lang="es-ES" sz="1600" dirty="0"/>
        </a:p>
      </cdr:txBody>
    </cdr:sp>
  </cdr:relSizeAnchor>
  <cdr:relSizeAnchor xmlns:cdr="http://schemas.openxmlformats.org/drawingml/2006/chartDrawing">
    <cdr:from>
      <cdr:x>0.11612</cdr:x>
      <cdr:y>0.38105</cdr:y>
    </cdr:from>
    <cdr:to>
      <cdr:x>0.21649</cdr:x>
      <cdr:y>0.50649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811072" y="2112776"/>
          <a:ext cx="701096" cy="6955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13%</a:t>
          </a:r>
        </a:p>
        <a:p xmlns:a="http://schemas.openxmlformats.org/drawingml/2006/main">
          <a:r>
            <a:rPr lang="es-ES" sz="1600" dirty="0"/>
            <a:t>183</a:t>
          </a:r>
        </a:p>
      </cdr:txBody>
    </cdr:sp>
  </cdr:relSizeAnchor>
  <cdr:relSizeAnchor xmlns:cdr="http://schemas.openxmlformats.org/drawingml/2006/chartDrawing">
    <cdr:from>
      <cdr:x>0.29116</cdr:x>
      <cdr:y>0.16734</cdr:y>
    </cdr:from>
    <cdr:to>
      <cdr:x>0.42126</cdr:x>
      <cdr:y>0.31703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2000241" y="988226"/>
          <a:ext cx="893785" cy="8839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12%</a:t>
          </a:r>
        </a:p>
        <a:p xmlns:a="http://schemas.openxmlformats.org/drawingml/2006/main">
          <a:r>
            <a:rPr lang="es-ES" sz="1600" dirty="0"/>
            <a:t>176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0.53739</cdr:x>
      <cdr:y>0.357</cdr:y>
    </cdr:from>
    <cdr:to>
      <cdr:x>0.64</cdr:x>
      <cdr:y>0.47059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3679031" y="2095500"/>
          <a:ext cx="702469" cy="666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72%</a:t>
          </a:r>
        </a:p>
        <a:p xmlns:a="http://schemas.openxmlformats.org/drawingml/2006/main">
          <a:r>
            <a:rPr lang="es-ES" sz="1600" dirty="0"/>
            <a:t>382</a:t>
          </a:r>
        </a:p>
      </cdr:txBody>
    </cdr:sp>
  </cdr:relSizeAnchor>
  <cdr:relSizeAnchor xmlns:cdr="http://schemas.openxmlformats.org/drawingml/2006/chartDrawing">
    <cdr:from>
      <cdr:x>0.26435</cdr:x>
      <cdr:y>0.1643</cdr:y>
    </cdr:from>
    <cdr:to>
      <cdr:x>0.39652</cdr:x>
      <cdr:y>0.30426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809749" y="964406"/>
          <a:ext cx="904875" cy="8215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15%</a:t>
          </a:r>
        </a:p>
        <a:p xmlns:a="http://schemas.openxmlformats.org/drawingml/2006/main">
          <a:r>
            <a:rPr lang="es-ES" sz="1600" dirty="0"/>
            <a:t>201,5</a:t>
          </a:r>
        </a:p>
      </cdr:txBody>
    </cdr:sp>
  </cdr:relSizeAnchor>
  <cdr:relSizeAnchor xmlns:cdr="http://schemas.openxmlformats.org/drawingml/2006/chartDrawing">
    <cdr:from>
      <cdr:x>0.11478</cdr:x>
      <cdr:y>0.357</cdr:y>
    </cdr:from>
    <cdr:to>
      <cdr:x>0.2551</cdr:x>
      <cdr:y>0.48052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809978" y="1979427"/>
          <a:ext cx="990222" cy="6848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13%</a:t>
          </a:r>
        </a:p>
        <a:p xmlns:a="http://schemas.openxmlformats.org/drawingml/2006/main">
          <a:r>
            <a:rPr lang="es-ES" sz="1600" dirty="0"/>
            <a:t>172</a:t>
          </a: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0.52217</cdr:x>
      <cdr:y>0.37391</cdr:y>
    </cdr:from>
    <cdr:to>
      <cdr:x>0.66301</cdr:x>
      <cdr:y>0.52575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3178199" y="1509093"/>
          <a:ext cx="857220" cy="6128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67%</a:t>
          </a:r>
        </a:p>
        <a:p xmlns:a="http://schemas.openxmlformats.org/drawingml/2006/main">
          <a:r>
            <a:rPr lang="es-ES" sz="1600" dirty="0"/>
            <a:t>565</a:t>
          </a:r>
        </a:p>
      </cdr:txBody>
    </cdr:sp>
  </cdr:relSizeAnchor>
  <cdr:relSizeAnchor xmlns:cdr="http://schemas.openxmlformats.org/drawingml/2006/chartDrawing">
    <cdr:from>
      <cdr:x>0.21162</cdr:x>
      <cdr:y>0.3914</cdr:y>
    </cdr:from>
    <cdr:to>
      <cdr:x>0.33212</cdr:x>
      <cdr:y>0.53138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288006" y="1579655"/>
          <a:ext cx="733420" cy="5649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19%</a:t>
          </a:r>
        </a:p>
        <a:p xmlns:a="http://schemas.openxmlformats.org/drawingml/2006/main">
          <a:r>
            <a:rPr lang="es-ES" sz="1600" dirty="0"/>
            <a:t>380</a:t>
          </a:r>
        </a:p>
      </cdr:txBody>
    </cdr:sp>
  </cdr:relSizeAnchor>
  <cdr:relSizeAnchor xmlns:cdr="http://schemas.openxmlformats.org/drawingml/2006/chartDrawing">
    <cdr:from>
      <cdr:x>0.30012</cdr:x>
      <cdr:y>0.2041</cdr:y>
    </cdr:from>
    <cdr:to>
      <cdr:x>0.4128</cdr:x>
      <cdr:y>0.38915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826687" y="823731"/>
          <a:ext cx="685824" cy="7468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14%</a:t>
          </a:r>
        </a:p>
        <a:p xmlns:a="http://schemas.openxmlformats.org/drawingml/2006/main">
          <a:r>
            <a:rPr lang="es-ES" sz="1600" dirty="0"/>
            <a:t>279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0.63636</cdr:x>
      <cdr:y>0.09231</cdr:y>
    </cdr:from>
    <cdr:to>
      <cdr:x>0.72727</cdr:x>
      <cdr:y>0.18462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040560" y="432048"/>
          <a:ext cx="72008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800" b="1" dirty="0" smtClean="0">
              <a:solidFill>
                <a:srgbClr val="FF0000"/>
              </a:solidFill>
            </a:rPr>
            <a:t>66%</a:t>
          </a:r>
          <a:endParaRPr lang="es-ES" sz="1800" b="1" dirty="0">
            <a:solidFill>
              <a:srgbClr val="FF0000"/>
            </a:solidFill>
          </a:endParaRP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0.50131</cdr:x>
      <cdr:y>0.45644</cdr:y>
    </cdr:from>
    <cdr:to>
      <cdr:x>0.61312</cdr:x>
      <cdr:y>0.59087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3032131" y="1853020"/>
          <a:ext cx="676269" cy="5457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63%</a:t>
          </a:r>
        </a:p>
        <a:p xmlns:a="http://schemas.openxmlformats.org/drawingml/2006/main">
          <a:r>
            <a:rPr lang="es-ES" sz="1600" dirty="0"/>
            <a:t>484,5</a:t>
          </a:r>
        </a:p>
      </cdr:txBody>
    </cdr:sp>
  </cdr:relSizeAnchor>
  <cdr:relSizeAnchor xmlns:cdr="http://schemas.openxmlformats.org/drawingml/2006/chartDrawing">
    <cdr:from>
      <cdr:x>0.29346</cdr:x>
      <cdr:y>0.19927</cdr:y>
    </cdr:from>
    <cdr:to>
      <cdr:x>0.40212</cdr:x>
      <cdr:y>0.35021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944068" y="949764"/>
          <a:ext cx="719828" cy="7194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14%</a:t>
          </a:r>
        </a:p>
        <a:p xmlns:a="http://schemas.openxmlformats.org/drawingml/2006/main">
          <a:r>
            <a:rPr lang="es-ES" sz="1600" dirty="0"/>
            <a:t>249</a:t>
          </a:r>
        </a:p>
      </cdr:txBody>
    </cdr:sp>
  </cdr:relSizeAnchor>
  <cdr:relSizeAnchor xmlns:cdr="http://schemas.openxmlformats.org/drawingml/2006/chartDrawing">
    <cdr:from>
      <cdr:x>0.18476</cdr:x>
      <cdr:y>0.38057</cdr:y>
    </cdr:from>
    <cdr:to>
      <cdr:x>0.32177</cdr:x>
      <cdr:y>0.53388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223988" y="1813860"/>
          <a:ext cx="907635" cy="730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17%</a:t>
          </a:r>
        </a:p>
        <a:p xmlns:a="http://schemas.openxmlformats.org/drawingml/2006/main">
          <a:r>
            <a:rPr lang="es-ES" sz="1600" dirty="0"/>
            <a:t>312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0.39173</cdr:x>
      <cdr:y>0.07712</cdr:y>
    </cdr:from>
    <cdr:to>
      <cdr:x>0.84793</cdr:x>
      <cdr:y>0.30429</cdr:y>
    </cdr:to>
    <cdr:cxnSp macro="">
      <cdr:nvCxnSpPr>
        <cdr:cNvPr id="3" name="2 Conector recto de flecha"/>
        <cdr:cNvCxnSpPr/>
      </cdr:nvCxnSpPr>
      <cdr:spPr>
        <a:xfrm xmlns:a="http://schemas.openxmlformats.org/drawingml/2006/main" flipV="1">
          <a:off x="2596902" y="391121"/>
          <a:ext cx="3024336" cy="1152128"/>
        </a:xfrm>
        <a:prstGeom xmlns:a="http://schemas.openxmlformats.org/drawingml/2006/main" prst="straightConnector1">
          <a:avLst/>
        </a:prstGeom>
        <a:ln xmlns:a="http://schemas.openxmlformats.org/drawingml/2006/main" w="44450">
          <a:solidFill>
            <a:srgbClr val="FFC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0.52207</cdr:x>
      <cdr:y>0.07712</cdr:y>
    </cdr:from>
    <cdr:to>
      <cdr:x>0.64155</cdr:x>
      <cdr:y>0.17651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3460998" y="391121"/>
          <a:ext cx="792088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800" b="1" dirty="0" smtClean="0">
              <a:solidFill>
                <a:srgbClr val="FF0000"/>
              </a:solidFill>
            </a:rPr>
            <a:t>42%</a:t>
          </a:r>
          <a:endParaRPr lang="es-ES" sz="1800" b="1" dirty="0">
            <a:solidFill>
              <a:srgbClr val="FF0000"/>
            </a:solidFill>
          </a:endParaRP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0.53171</cdr:x>
      <cdr:y>0.37219</cdr:y>
    </cdr:from>
    <cdr:to>
      <cdr:x>0.64634</cdr:x>
      <cdr:y>0.51041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4152900" y="2128839"/>
          <a:ext cx="895350" cy="790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400"/>
            <a:t>84%</a:t>
          </a:r>
        </a:p>
        <a:p xmlns:a="http://schemas.openxmlformats.org/drawingml/2006/main">
          <a:r>
            <a:rPr lang="es-ES" sz="1400"/>
            <a:t>719</a:t>
          </a:r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0.35789</cdr:x>
      <cdr:y>0.1514</cdr:y>
    </cdr:from>
    <cdr:to>
      <cdr:x>0.49474</cdr:x>
      <cdr:y>0.24658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2448240" y="795847"/>
          <a:ext cx="936158" cy="5002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600" dirty="0" smtClean="0"/>
            <a:t>6%</a:t>
          </a:r>
          <a:endParaRPr lang="es-ES" sz="1600" dirty="0"/>
        </a:p>
      </cdr:txBody>
    </cdr:sp>
  </cdr:relSizeAnchor>
  <cdr:relSizeAnchor xmlns:cdr="http://schemas.openxmlformats.org/drawingml/2006/chartDrawing">
    <cdr:from>
      <cdr:x>0.22105</cdr:x>
      <cdr:y>0.24658</cdr:y>
    </cdr:from>
    <cdr:to>
      <cdr:x>0.32632</cdr:x>
      <cdr:y>0.30137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512169" y="1296145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600" dirty="0" smtClean="0"/>
            <a:t>12%</a:t>
          </a:r>
          <a:endParaRPr lang="es-ES" sz="1600" dirty="0"/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0.31959</cdr:x>
      <cdr:y>0.27996</cdr:y>
    </cdr:from>
    <cdr:to>
      <cdr:x>0.71134</cdr:x>
      <cdr:y>0.37328</cdr:y>
    </cdr:to>
    <cdr:cxnSp macro="">
      <cdr:nvCxnSpPr>
        <cdr:cNvPr id="3" name="2 Conector recto de flecha"/>
        <cdr:cNvCxnSpPr/>
      </cdr:nvCxnSpPr>
      <cdr:spPr>
        <a:xfrm xmlns:a="http://schemas.openxmlformats.org/drawingml/2006/main" flipV="1">
          <a:off x="2232248" y="1296144"/>
          <a:ext cx="2736304" cy="432048"/>
        </a:xfrm>
        <a:prstGeom xmlns:a="http://schemas.openxmlformats.org/drawingml/2006/main" prst="straightConnector1">
          <a:avLst/>
        </a:prstGeom>
        <a:ln xmlns:a="http://schemas.openxmlformats.org/drawingml/2006/main" w="44450">
          <a:solidFill>
            <a:srgbClr val="FFC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0.43299</cdr:x>
      <cdr:y>0.2333</cdr:y>
    </cdr:from>
    <cdr:to>
      <cdr:x>0.52577</cdr:x>
      <cdr:y>0.29551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3024336" y="1080120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600" b="1" dirty="0" smtClean="0">
              <a:solidFill>
                <a:srgbClr val="FF0000"/>
              </a:solidFill>
            </a:rPr>
            <a:t>19%</a:t>
          </a:r>
          <a:endParaRPr lang="es-ES" sz="1600" b="1" dirty="0">
            <a:solidFill>
              <a:srgbClr val="FF0000"/>
            </a:solidFill>
          </a:endParaRP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0.32609</cdr:x>
      <cdr:y>0.41935</cdr:y>
    </cdr:from>
    <cdr:to>
      <cdr:x>0.70652</cdr:x>
      <cdr:y>0.5</cdr:y>
    </cdr:to>
    <cdr:cxnSp macro="">
      <cdr:nvCxnSpPr>
        <cdr:cNvPr id="3" name="2 Conector recto de flecha"/>
        <cdr:cNvCxnSpPr/>
      </cdr:nvCxnSpPr>
      <cdr:spPr>
        <a:xfrm xmlns:a="http://schemas.openxmlformats.org/drawingml/2006/main" flipV="1">
          <a:off x="2160240" y="1872208"/>
          <a:ext cx="2520280" cy="360040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C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0.70652</cdr:x>
      <cdr:y>0.24194</cdr:y>
    </cdr:from>
    <cdr:to>
      <cdr:x>0.79348</cdr:x>
      <cdr:y>0.30645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4680520" y="1080120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600" b="1" dirty="0" smtClean="0">
              <a:solidFill>
                <a:srgbClr val="FF0000"/>
              </a:solidFill>
            </a:rPr>
            <a:t>18%</a:t>
          </a:r>
          <a:endParaRPr lang="es-ES" sz="1600" b="1" dirty="0">
            <a:solidFill>
              <a:srgbClr val="FF0000"/>
            </a:solidFill>
          </a:endParaRPr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0.37437</cdr:x>
      <cdr:y>0.22285</cdr:y>
    </cdr:from>
    <cdr:to>
      <cdr:x>0.84043</cdr:x>
      <cdr:y>0.37714</cdr:y>
    </cdr:to>
    <cdr:cxnSp macro="">
      <cdr:nvCxnSpPr>
        <cdr:cNvPr id="3" name="2 Conector recto de flecha"/>
        <cdr:cNvCxnSpPr/>
      </cdr:nvCxnSpPr>
      <cdr:spPr>
        <a:xfrm xmlns:a="http://schemas.openxmlformats.org/drawingml/2006/main" flipV="1">
          <a:off x="2533987" y="936104"/>
          <a:ext cx="3154645" cy="648072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C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0.79787</cdr:x>
      <cdr:y>0.08571</cdr:y>
    </cdr:from>
    <cdr:to>
      <cdr:x>0.93617</cdr:x>
      <cdr:y>0.17143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5400600" y="360040"/>
          <a:ext cx="93610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600" b="1" dirty="0" smtClean="0">
              <a:solidFill>
                <a:srgbClr val="FF0000"/>
              </a:solidFill>
            </a:rPr>
            <a:t>35%</a:t>
          </a:r>
          <a:endParaRPr lang="es-ES" sz="1600" b="1" dirty="0">
            <a:solidFill>
              <a:srgbClr val="FF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0.78641</cdr:x>
      <cdr:y>0.47878</cdr:y>
    </cdr:from>
    <cdr:to>
      <cdr:x>0.87379</cdr:x>
      <cdr:y>0.54921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832648" y="2447325"/>
          <a:ext cx="64807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ES" sz="1100" dirty="0"/>
        </a:p>
      </cdr:txBody>
    </cdr:sp>
  </cdr:relSizeAnchor>
  <cdr:relSizeAnchor xmlns:cdr="http://schemas.openxmlformats.org/drawingml/2006/chartDrawing">
    <cdr:from>
      <cdr:x>0.78641</cdr:x>
      <cdr:y>0.47878</cdr:y>
    </cdr:from>
    <cdr:to>
      <cdr:x>0.8932</cdr:x>
      <cdr:y>0.54921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5832648" y="2447325"/>
          <a:ext cx="79208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800" b="1" dirty="0" smtClean="0">
              <a:solidFill>
                <a:srgbClr val="FF0000"/>
              </a:solidFill>
            </a:rPr>
            <a:t>27%</a:t>
          </a:r>
          <a:endParaRPr lang="es-ES" sz="18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0.78641</cdr:x>
      <cdr:y>0.66191</cdr:y>
    </cdr:from>
    <cdr:to>
      <cdr:x>0.8932</cdr:x>
      <cdr:y>0.76052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5832648" y="3383429"/>
          <a:ext cx="792088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800" b="1" dirty="0" smtClean="0">
              <a:solidFill>
                <a:srgbClr val="FF0000"/>
              </a:solidFill>
            </a:rPr>
            <a:t>11%</a:t>
          </a:r>
          <a:endParaRPr lang="es-ES" sz="1800" b="1" dirty="0">
            <a:solidFill>
              <a:srgbClr val="FF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0.37374</cdr:x>
      <cdr:y>0</cdr:y>
    </cdr:from>
    <cdr:to>
      <cdr:x>0.63636</cdr:x>
      <cdr:y>0.08572</cdr:y>
    </cdr:to>
    <cdr:sp macro="" textlink="">
      <cdr:nvSpPr>
        <cdr:cNvPr id="6" name="5 CuadroTexto"/>
        <cdr:cNvSpPr txBox="1"/>
      </cdr:nvSpPr>
      <cdr:spPr>
        <a:xfrm xmlns:a="http://schemas.openxmlformats.org/drawingml/2006/main">
          <a:off x="2664296" y="0"/>
          <a:ext cx="1872163" cy="432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400" b="1" dirty="0" smtClean="0"/>
            <a:t>EGRESOS EFECTIVOS</a:t>
          </a:r>
          <a:endParaRPr lang="es-ES" sz="11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0.70707</cdr:x>
      <cdr:y>0.02857</cdr:y>
    </cdr:from>
    <cdr:to>
      <cdr:x>0.96969</cdr:x>
      <cdr:y>0.11429</cdr:y>
    </cdr:to>
    <cdr:sp macro="" textlink="">
      <cdr:nvSpPr>
        <cdr:cNvPr id="6" name="5 CuadroTexto"/>
        <cdr:cNvSpPr txBox="1"/>
      </cdr:nvSpPr>
      <cdr:spPr>
        <a:xfrm xmlns:a="http://schemas.openxmlformats.org/drawingml/2006/main">
          <a:off x="5040560" y="144016"/>
          <a:ext cx="1872163" cy="4320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400" b="1" dirty="0" smtClean="0"/>
            <a:t>EGRESOS EFECTIVOS</a:t>
          </a:r>
          <a:endParaRPr lang="es-ES" sz="11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0.27541</cdr:x>
      <cdr:y>0.05879</cdr:y>
    </cdr:from>
    <cdr:to>
      <cdr:x>0.36393</cdr:x>
      <cdr:y>0.13121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2016224" y="288032"/>
          <a:ext cx="648038" cy="3548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600" b="1" dirty="0" smtClean="0">
              <a:solidFill>
                <a:srgbClr val="FF0000"/>
              </a:solidFill>
            </a:rPr>
            <a:t>29%</a:t>
          </a:r>
          <a:endParaRPr lang="es-ES" sz="16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0.45246</cdr:x>
      <cdr:y>0.55852</cdr:y>
    </cdr:from>
    <cdr:to>
      <cdr:x>0.52131</cdr:x>
      <cdr:y>0.63094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3312368" y="2736304"/>
          <a:ext cx="504055" cy="3548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600" b="1" dirty="0" smtClean="0">
              <a:solidFill>
                <a:srgbClr val="FF0000"/>
              </a:solidFill>
            </a:rPr>
            <a:t>4%</a:t>
          </a:r>
          <a:endParaRPr lang="es-ES" sz="16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0.65902</cdr:x>
      <cdr:y>0.6761</cdr:y>
    </cdr:from>
    <cdr:to>
      <cdr:x>0.73771</cdr:x>
      <cdr:y>0.74959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4824536" y="3312368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CO" sz="1600" b="1" dirty="0" smtClean="0">
              <a:solidFill>
                <a:srgbClr val="FF0000"/>
              </a:solidFill>
            </a:rPr>
            <a:t>1%</a:t>
          </a:r>
          <a:endParaRPr lang="es-ES" sz="1600" b="1" dirty="0">
            <a:solidFill>
              <a:srgbClr val="FF0000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0.56551</cdr:x>
      <cdr:y>0.37569</cdr:y>
    </cdr:from>
    <cdr:to>
      <cdr:x>0.68009</cdr:x>
      <cdr:y>0.56319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4355374" y="2225046"/>
          <a:ext cx="882454" cy="11104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/>
            <a:t>60%</a:t>
          </a:r>
        </a:p>
        <a:p xmlns:a="http://schemas.openxmlformats.org/drawingml/2006/main">
          <a:r>
            <a:rPr lang="es-ES" sz="1600"/>
            <a:t>578</a:t>
          </a:r>
        </a:p>
      </cdr:txBody>
    </cdr:sp>
  </cdr:relSizeAnchor>
  <cdr:relSizeAnchor xmlns:cdr="http://schemas.openxmlformats.org/drawingml/2006/chartDrawing">
    <cdr:from>
      <cdr:x>0.13623</cdr:x>
      <cdr:y>0.46093</cdr:y>
    </cdr:from>
    <cdr:to>
      <cdr:x>0.28201</cdr:x>
      <cdr:y>0.61604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049189" y="2729874"/>
          <a:ext cx="1122746" cy="9186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/>
            <a:t>24%</a:t>
          </a:r>
        </a:p>
        <a:p xmlns:a="http://schemas.openxmlformats.org/drawingml/2006/main">
          <a:r>
            <a:rPr lang="es-ES" sz="1600"/>
            <a:t>313</a:t>
          </a:r>
        </a:p>
      </cdr:txBody>
    </cdr:sp>
  </cdr:relSizeAnchor>
  <cdr:relSizeAnchor xmlns:cdr="http://schemas.openxmlformats.org/drawingml/2006/chartDrawing">
    <cdr:from>
      <cdr:x>0.23725</cdr:x>
      <cdr:y>0.21581</cdr:y>
    </cdr:from>
    <cdr:to>
      <cdr:x>0.36545</cdr:x>
      <cdr:y>0.3377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827223" y="1278137"/>
          <a:ext cx="987351" cy="7218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/>
            <a:t>11%</a:t>
          </a:r>
        </a:p>
        <a:p xmlns:a="http://schemas.openxmlformats.org/drawingml/2006/main">
          <a:r>
            <a:rPr lang="es-ES" sz="1600"/>
            <a:t>218</a:t>
          </a:r>
        </a:p>
      </cdr:txBody>
    </cdr:sp>
  </cdr:relSizeAnchor>
  <cdr:relSizeAnchor xmlns:cdr="http://schemas.openxmlformats.org/drawingml/2006/chartDrawing">
    <cdr:from>
      <cdr:x>0.3721</cdr:x>
      <cdr:y>0.1298</cdr:y>
    </cdr:from>
    <cdr:to>
      <cdr:x>0.4744</cdr:x>
      <cdr:y>0.26403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2665437" y="692820"/>
          <a:ext cx="732795" cy="7164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4%</a:t>
          </a:r>
        </a:p>
        <a:p xmlns:a="http://schemas.openxmlformats.org/drawingml/2006/main">
          <a:r>
            <a:rPr lang="es-ES" sz="1600" dirty="0"/>
            <a:t>82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0.56566</cdr:x>
      <cdr:y>0.4697</cdr:y>
    </cdr:from>
    <cdr:to>
      <cdr:x>0.64687</cdr:x>
      <cdr:y>0.59538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4032448" y="2232248"/>
          <a:ext cx="578929" cy="597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>
              <a:effectLst/>
              <a:latin typeface="+mn-lt"/>
              <a:ea typeface="+mn-ea"/>
              <a:cs typeface="+mn-cs"/>
            </a:rPr>
            <a:t>55%</a:t>
          </a:r>
          <a:endParaRPr lang="es-ES" sz="1600" dirty="0">
            <a:effectLst/>
          </a:endParaRPr>
        </a:p>
        <a:p xmlns:a="http://schemas.openxmlformats.org/drawingml/2006/main">
          <a:r>
            <a:rPr lang="es-ES" sz="1600" dirty="0" smtClean="0">
              <a:effectLst/>
              <a:latin typeface="+mn-lt"/>
              <a:ea typeface="+mn-ea"/>
              <a:cs typeface="+mn-cs"/>
            </a:rPr>
            <a:t>497</a:t>
          </a:r>
          <a:endParaRPr lang="es-ES" sz="1600" dirty="0">
            <a:effectLst/>
          </a:endParaRPr>
        </a:p>
      </cdr:txBody>
    </cdr:sp>
  </cdr:relSizeAnchor>
  <cdr:relSizeAnchor xmlns:cdr="http://schemas.openxmlformats.org/drawingml/2006/chartDrawing">
    <cdr:from>
      <cdr:x>0.23452</cdr:x>
      <cdr:y>0.4805</cdr:y>
    </cdr:from>
    <cdr:to>
      <cdr:x>0.32323</cdr:x>
      <cdr:y>0.60606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671845" y="2283590"/>
          <a:ext cx="632412" cy="5967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27%</a:t>
          </a:r>
        </a:p>
        <a:p xmlns:a="http://schemas.openxmlformats.org/drawingml/2006/main">
          <a:r>
            <a:rPr lang="es-ES" sz="1600" dirty="0"/>
            <a:t>324</a:t>
          </a:r>
        </a:p>
      </cdr:txBody>
    </cdr:sp>
  </cdr:relSizeAnchor>
  <cdr:relSizeAnchor xmlns:cdr="http://schemas.openxmlformats.org/drawingml/2006/chartDrawing">
    <cdr:from>
      <cdr:x>0.27812</cdr:x>
      <cdr:y>0.2459</cdr:y>
    </cdr:from>
    <cdr:to>
      <cdr:x>0.38384</cdr:x>
      <cdr:y>0.39394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982660" y="1168646"/>
          <a:ext cx="753644" cy="703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12%</a:t>
          </a:r>
        </a:p>
        <a:p xmlns:a="http://schemas.openxmlformats.org/drawingml/2006/main">
          <a:r>
            <a:rPr lang="es-ES" sz="1600" dirty="0"/>
            <a:t>223</a:t>
          </a:r>
        </a:p>
      </cdr:txBody>
    </cdr:sp>
  </cdr:relSizeAnchor>
  <cdr:relSizeAnchor xmlns:cdr="http://schemas.openxmlformats.org/drawingml/2006/chartDrawing">
    <cdr:from>
      <cdr:x>0.36364</cdr:x>
      <cdr:y>0.15347</cdr:y>
    </cdr:from>
    <cdr:to>
      <cdr:x>0.47941</cdr:x>
      <cdr:y>0.28788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2592288" y="729372"/>
          <a:ext cx="825297" cy="6387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5%</a:t>
          </a:r>
        </a:p>
        <a:p xmlns:a="http://schemas.openxmlformats.org/drawingml/2006/main">
          <a:r>
            <a:rPr lang="es-ES" sz="1600" dirty="0" smtClean="0"/>
            <a:t>97,5</a:t>
          </a:r>
          <a:endParaRPr lang="es-ES" sz="1600" dirty="0"/>
        </a:p>
      </cdr:txBody>
    </cdr:sp>
  </cdr:relSizeAnchor>
  <cdr:relSizeAnchor xmlns:cdr="http://schemas.openxmlformats.org/drawingml/2006/chartDrawing">
    <cdr:from>
      <cdr:x>0.63776</cdr:x>
      <cdr:y>0.8209</cdr:y>
    </cdr:from>
    <cdr:to>
      <cdr:x>0.96939</cdr:x>
      <cdr:y>0.94768</cdr:y>
    </cdr:to>
    <cdr:sp macro="" textlink="">
      <cdr:nvSpPr>
        <cdr:cNvPr id="6" name="3 CuadroTexto"/>
        <cdr:cNvSpPr txBox="1"/>
      </cdr:nvSpPr>
      <cdr:spPr>
        <a:xfrm xmlns:a="http://schemas.openxmlformats.org/drawingml/2006/main">
          <a:off x="4500502" y="3960440"/>
          <a:ext cx="2340258" cy="61165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600" dirty="0"/>
            <a:t>Total Procesos:       2.439</a:t>
          </a:r>
        </a:p>
        <a:p xmlns:a="http://schemas.openxmlformats.org/drawingml/2006/main">
          <a:r>
            <a:rPr lang="es-ES" sz="1600" dirty="0"/>
            <a:t>Total Tutelas:          1.160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0.63918</cdr:x>
      <cdr:y>0.86957</cdr:y>
    </cdr:from>
    <cdr:to>
      <cdr:x>0.98947</cdr:x>
      <cdr:y>0.98399</cdr:y>
    </cdr:to>
    <cdr:sp macro="" textlink="">
      <cdr:nvSpPr>
        <cdr:cNvPr id="2" name="3 CuadroTexto"/>
        <cdr:cNvSpPr txBox="1"/>
      </cdr:nvSpPr>
      <cdr:spPr>
        <a:xfrm xmlns:a="http://schemas.openxmlformats.org/drawingml/2006/main">
          <a:off x="4464497" y="4320480"/>
          <a:ext cx="2446698" cy="568501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solidFill>
            <a:schemeClr val="lt1">
              <a:shade val="50000"/>
            </a:schemeClr>
          </a:solidFill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ES" sz="1600" dirty="0"/>
            <a:t>Total Procesos:      </a:t>
          </a:r>
          <a:r>
            <a:rPr lang="es-ES" sz="1600" dirty="0" smtClean="0"/>
            <a:t>11.834</a:t>
          </a:r>
          <a:endParaRPr lang="es-ES" sz="1600" dirty="0"/>
        </a:p>
        <a:p xmlns:a="http://schemas.openxmlformats.org/drawingml/2006/main">
          <a:r>
            <a:rPr lang="es-ES" sz="1600" dirty="0"/>
            <a:t>Total Tutelas:           1.572</a:t>
          </a:r>
        </a:p>
      </cdr:txBody>
    </cdr:sp>
  </cdr:relSizeAnchor>
  <cdr:relSizeAnchor xmlns:cdr="http://schemas.openxmlformats.org/drawingml/2006/chartDrawing">
    <cdr:from>
      <cdr:x>0.50515</cdr:x>
      <cdr:y>0.3913</cdr:y>
    </cdr:from>
    <cdr:to>
      <cdr:x>0.60749</cdr:x>
      <cdr:y>0.5286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3528393" y="1944216"/>
          <a:ext cx="714822" cy="6821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68%</a:t>
          </a:r>
        </a:p>
        <a:p xmlns:a="http://schemas.openxmlformats.org/drawingml/2006/main">
          <a:r>
            <a:rPr lang="es-ES" sz="1600" dirty="0"/>
            <a:t>1827</a:t>
          </a:r>
        </a:p>
      </cdr:txBody>
    </cdr:sp>
  </cdr:relSizeAnchor>
  <cdr:relSizeAnchor xmlns:cdr="http://schemas.openxmlformats.org/drawingml/2006/chartDrawing">
    <cdr:from>
      <cdr:x>0.18993</cdr:x>
      <cdr:y>0.38072</cdr:y>
    </cdr:from>
    <cdr:to>
      <cdr:x>0.34021</cdr:x>
      <cdr:y>0.50725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326619" y="1891626"/>
          <a:ext cx="1049646" cy="6286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19%</a:t>
          </a:r>
        </a:p>
        <a:p xmlns:a="http://schemas.openxmlformats.org/drawingml/2006/main">
          <a:r>
            <a:rPr lang="es-ES" sz="1600" dirty="0"/>
            <a:t>850</a:t>
          </a:r>
        </a:p>
      </cdr:txBody>
    </cdr:sp>
  </cdr:relSizeAnchor>
  <cdr:relSizeAnchor xmlns:cdr="http://schemas.openxmlformats.org/drawingml/2006/chartDrawing">
    <cdr:from>
      <cdr:x>0.27835</cdr:x>
      <cdr:y>0.2029</cdr:y>
    </cdr:from>
    <cdr:to>
      <cdr:x>0.37993</cdr:x>
      <cdr:y>0.33058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1944217" y="1008112"/>
          <a:ext cx="709542" cy="6344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9%</a:t>
          </a:r>
        </a:p>
        <a:p xmlns:a="http://schemas.openxmlformats.org/drawingml/2006/main">
          <a:r>
            <a:rPr lang="es-ES" sz="1600" dirty="0"/>
            <a:t>576</a:t>
          </a:r>
        </a:p>
      </cdr:txBody>
    </cdr:sp>
  </cdr:relSizeAnchor>
  <cdr:relSizeAnchor xmlns:cdr="http://schemas.openxmlformats.org/drawingml/2006/chartDrawing">
    <cdr:from>
      <cdr:x>0.36082</cdr:x>
      <cdr:y>0.12495</cdr:y>
    </cdr:from>
    <cdr:to>
      <cdr:x>0.45239</cdr:x>
      <cdr:y>0.25689</cdr:y>
    </cdr:to>
    <cdr:sp macro="" textlink="">
      <cdr:nvSpPr>
        <cdr:cNvPr id="6" name="5 CuadroTexto"/>
        <cdr:cNvSpPr txBox="1"/>
      </cdr:nvSpPr>
      <cdr:spPr>
        <a:xfrm xmlns:a="http://schemas.openxmlformats.org/drawingml/2006/main">
          <a:off x="2520281" y="620812"/>
          <a:ext cx="639596" cy="6555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600" dirty="0"/>
            <a:t>4%</a:t>
          </a:r>
        </a:p>
        <a:p xmlns:a="http://schemas.openxmlformats.org/drawingml/2006/main">
          <a:r>
            <a:rPr lang="es-ES" sz="1600" dirty="0"/>
            <a:t>283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82CBD-7214-49EF-A26C-329377D156B3}" type="datetimeFigureOut">
              <a:rPr lang="es-ES" smtClean="0"/>
              <a:t>01/06/2018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B296D-2B6B-4BB7-9984-DC6BC5E216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4283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B296D-2B6B-4BB7-9984-DC6BC5E21614}" type="slidenum">
              <a:rPr lang="es-ES" smtClean="0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4949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B296D-2B6B-4BB7-9984-DC6BC5E21614}" type="slidenum">
              <a:rPr lang="es-ES" smtClean="0"/>
              <a:t>40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2587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B296D-2B6B-4BB7-9984-DC6BC5E21614}" type="slidenum">
              <a:rPr lang="es-ES" smtClean="0"/>
              <a:t>41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2587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B296D-2B6B-4BB7-9984-DC6BC5E21614}" type="slidenum">
              <a:rPr lang="es-ES" smtClean="0"/>
              <a:t>42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2587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B296D-2B6B-4BB7-9984-DC6BC5E21614}" type="slidenum">
              <a:rPr lang="es-ES" smtClean="0"/>
              <a:t>43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876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26E4E-2FCF-4B74-912C-07178427818E}" type="datetime1">
              <a:rPr lang="es-ES" smtClean="0"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790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0AD5-47EB-44FE-9360-21FCBEF6B05D}" type="datetime1">
              <a:rPr lang="es-ES" smtClean="0"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066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9025-B566-4D7A-8891-F7CED6DEAE63}" type="datetime1">
              <a:rPr lang="es-ES" smtClean="0"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615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8B49-9B85-4694-B18A-6FC01EB8A65F}" type="datetime1">
              <a:rPr lang="es-ES" smtClean="0"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2499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D360C-2D37-4DE2-BF80-3A5B226C6A53}" type="datetime1">
              <a:rPr lang="es-ES" smtClean="0"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763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47ED-68AA-44E7-BDF0-E5A52CA6810A}" type="datetime1">
              <a:rPr lang="es-ES" smtClean="0"/>
              <a:t>01/06/2018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2682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C86C6-3E23-4597-A3A4-6DB96C7D7883}" type="datetime1">
              <a:rPr lang="es-ES" smtClean="0"/>
              <a:t>01/06/2018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176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B5F78-D217-4815-8F68-D73083FA00ED}" type="datetime1">
              <a:rPr lang="es-ES" smtClean="0"/>
              <a:t>01/06/2018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507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E72E-4EFB-4FFC-A6D8-E069E3444BA1}" type="datetime1">
              <a:rPr lang="es-ES" smtClean="0"/>
              <a:t>01/06/2018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353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2B75A-4910-403F-8BC6-141DE7B50A15}" type="datetime1">
              <a:rPr lang="es-ES" smtClean="0"/>
              <a:t>01/06/2018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992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4BDED-46AD-4B6C-B923-099C47FC1E20}" type="datetime1">
              <a:rPr lang="es-ES" smtClean="0"/>
              <a:t>01/06/2018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24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2993B-85EF-48F1-AB9E-5196C4CD5879}" type="datetime1">
              <a:rPr lang="es-ES" smtClean="0"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7041F-816F-4CE2-A13F-4211866EEE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8726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0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5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5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352328" y="1700808"/>
            <a:ext cx="6768752" cy="3744416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CO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Rendición de cuentas</a:t>
            </a:r>
            <a:endParaRPr lang="es-ES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es-CO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Consejo Seccional de la Judicatura</a:t>
            </a:r>
          </a:p>
          <a:p>
            <a:r>
              <a:rPr lang="es-CO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Distrito </a:t>
            </a:r>
            <a:r>
              <a:rPr lang="es-CO" sz="36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Judicial del </a:t>
            </a:r>
            <a:r>
              <a:rPr lang="es-CO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Huila</a:t>
            </a:r>
            <a:endParaRPr lang="es-ES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es-ES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es-CO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2018</a:t>
            </a:r>
            <a:endParaRPr lang="es-ES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074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5890024"/>
              </p:ext>
            </p:extLst>
          </p:nvPr>
        </p:nvGraphicFramePr>
        <p:xfrm>
          <a:off x="1547664" y="1484785"/>
          <a:ext cx="6264696" cy="4536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MX" altLang="es-ES" sz="2000" b="1" dirty="0">
                <a:solidFill>
                  <a:schemeClr val="tx1"/>
                </a:solidFill>
                <a:latin typeface="+mn-lt"/>
              </a:rPr>
              <a:t>Escalafón</a:t>
            </a:r>
            <a:endParaRPr lang="es-CO" altLang="es-ES" sz="20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522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4091655"/>
              </p:ext>
            </p:extLst>
          </p:nvPr>
        </p:nvGraphicFramePr>
        <p:xfrm>
          <a:off x="1475656" y="1628800"/>
          <a:ext cx="619268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Calificación Integral</a:t>
            </a:r>
            <a:endParaRPr lang="es-CO" altLang="es-E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1607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6715390"/>
              </p:ext>
            </p:extLst>
          </p:nvPr>
        </p:nvGraphicFramePr>
        <p:xfrm>
          <a:off x="611560" y="1484784"/>
          <a:ext cx="7920880" cy="46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Conector recto de flecha 4"/>
          <p:cNvCxnSpPr/>
          <p:nvPr/>
        </p:nvCxnSpPr>
        <p:spPr>
          <a:xfrm flipV="1">
            <a:off x="4788024" y="2132856"/>
            <a:ext cx="1728192" cy="10801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Vigilancia Judicial</a:t>
            </a:r>
            <a:endParaRPr lang="es-CO" altLang="es-E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384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Reordenamiento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971600" y="1484784"/>
            <a:ext cx="7200800" cy="4387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CSJHUOP18-120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Adopción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las siguientes medidas: </a:t>
            </a:r>
            <a:endParaRPr lang="es-E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dos </a:t>
            </a:r>
            <a:r>
              <a:rPr lang="es-ES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Juzgados </a:t>
            </a:r>
            <a:r>
              <a:rPr lang="es-E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Ejecución de Penas y Medidas de </a:t>
            </a:r>
            <a:r>
              <a:rPr lang="es-ES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Seguridad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Tres cargos de escribiente y un citador para el Centro de Servicios de los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Juzgados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Ejecución de Penas y Medidas de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Seguridad.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un Juzgado Penal Municipal para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Pitalito.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un escribiente para cada uno de los Juzgados Penales del Circuito de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Pitalito.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cargo de Profesional Universitario para el </a:t>
            </a:r>
            <a:r>
              <a:rPr lang="es-E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Centro de Servicios del SAP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asuma las funciones de Coordinador del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Centro. 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Unificación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centro de servicios del SAP con el centro de servicios de los Juzgados Penales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Especializados.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85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Reordenamiento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971600" y="1484784"/>
            <a:ext cx="7200800" cy="4090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CSJHUOP18-120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Adopción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las siguientes medidas: </a:t>
            </a:r>
            <a:endParaRPr lang="es-E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 startAt="7"/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oficial mayor en el Juzgado Noveno Penal Municipal de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Neiva.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 startAt="7"/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otro despacho para la Sala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Civil-Familia-Laboral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Tribunal Superior de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Neiva.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 startAt="7"/>
            </a:pPr>
            <a:r>
              <a:rPr lang="es-E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Traslado de un Juzgado Promiscuo Municipal para San </a:t>
            </a:r>
            <a:r>
              <a:rPr lang="es-ES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Agustín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 startAt="7"/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citador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el Juzgado Promiscuo Municipal de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Elías.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 startAt="7"/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cargos de Profesional Universitario grado 16 para cada despacho de Magistrado del Consejo Seccional de la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Judicatura.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 startAt="7"/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abogado asesor y un sustanciador para cada uno de los despachos de Magistrados de la Sala Jurisdiccional Disciplinaria, dos escribientes y un citador para la Secretaria de dicha Sala.</a:t>
            </a:r>
          </a:p>
        </p:txBody>
      </p:sp>
    </p:spTree>
    <p:extLst>
      <p:ext uri="{BB962C8B-B14F-4D97-AF65-F5344CB8AC3E}">
        <p14:creationId xmlns:p14="http://schemas.microsoft.com/office/powerpoint/2010/main" val="339002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Reordenamiento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043608" y="1484784"/>
            <a:ext cx="7272808" cy="3427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CSJHUOP17-681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Adopción de medidas para el área penal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Unificación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centro de servicios del SAP con el centro de servicios de los Juzgados Especializados de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Neiva. 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o traslado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un Juzgado Promiscuo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Municipal para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Agustín.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tres cargos de escribiente y un citador para el Centro de Servicios de Juzgados de Ejecución de Penas y Medidas de 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Seguridad.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un cargo de oficial mayor para el Juzgado Noveno Penal Municipal de Neiva.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21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Reordenamiento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043608" y="1484784"/>
            <a:ext cx="7272808" cy="4490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225" indent="-1800225">
              <a:lnSpc>
                <a:spcPct val="107000"/>
              </a:lnSpc>
              <a:spcAft>
                <a:spcPts val="60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CSJHUOP17-462	</a:t>
            </a:r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dos cargos de Escribientes para el centro de servicios de los Juzgados de Ejecución de Penas y Medidas de Seguridad de Neiva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800225" indent="-1800225">
              <a:lnSpc>
                <a:spcPct val="107000"/>
              </a:lnSpc>
              <a:spcAft>
                <a:spcPts val="60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CSJHUOP17-565	</a:t>
            </a:r>
            <a:r>
              <a:rPr lang="es-E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Transformar </a:t>
            </a:r>
            <a:r>
              <a:rPr lang="es-ES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Juzgados Civiles Municipales </a:t>
            </a:r>
            <a:r>
              <a:rPr lang="es-E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Pequeñas Causas y Competencia Múltiple en </a:t>
            </a:r>
            <a:r>
              <a:rPr lang="es-ES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Juzgado </a:t>
            </a:r>
            <a:r>
              <a:rPr lang="es-E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Civil Municipal y </a:t>
            </a:r>
            <a:r>
              <a:rPr lang="es-ES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s-E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Juzgado de Pequeñas Causas Laborales</a:t>
            </a:r>
            <a:r>
              <a:rPr lang="es-ES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800225" indent="-1800225">
              <a:spcAft>
                <a:spcPts val="60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CSJHUOP17-1574 	Traslado de un Juzgado Promiscuo Municipal para San Agustín.</a:t>
            </a:r>
          </a:p>
          <a:p>
            <a:pPr marL="1800225" indent="-1800225">
              <a:spcAft>
                <a:spcPts val="600"/>
              </a:spcAft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CSJHUOP17-1645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Traslado de un Juzgado Promiscuo Municipal para San Agustín.</a:t>
            </a:r>
          </a:p>
          <a:p>
            <a:pPr marL="1800225" indent="-1800225">
              <a:spcAft>
                <a:spcPts val="600"/>
              </a:spcAft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CSJHUOP17-1712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Traslado de un Juzgado Promiscuo Municipal para San Agustín.</a:t>
            </a:r>
          </a:p>
          <a:p>
            <a:pPr marL="1800225" indent="-1800225">
              <a:spcAft>
                <a:spcPts val="600"/>
              </a:spcAft>
            </a:pP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CSJHUOP17-1820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Prórroga medidas transitorias</a:t>
            </a:r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45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Comités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971600" y="1484784"/>
            <a:ext cx="7200800" cy="4588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A. Presidencia</a:t>
            </a:r>
            <a:endParaRPr lang="es-E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Comisión Seccional Interinstitucional.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Comisión de Moralización.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Grupo Seccional de Apoyo.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Comité General del Sistema Penal Acusatorio – SAP.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Comité del Centro de Servicios Judiciales del Sistema Acusatorio – SAP.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Comité del Centro de Servicios Judiciales del Sistema de Responsabilidad Penal de Adolescentes – SRPA.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Comité Coordinador Seccional de Aplicación y Seguimiento.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Comité del Sistema Integrado de Gestión de la Calidad y Medio Ambiente – SIGCMA.</a:t>
            </a: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13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Comités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971600" y="1484784"/>
            <a:ext cx="7200800" cy="487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s-ES" dirty="0"/>
              <a:t>B. Vicepresidencia</a:t>
            </a:r>
          </a:p>
          <a:p>
            <a:r>
              <a:rPr lang="es-ES" dirty="0"/>
              <a:t> 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Mesa Departamental de Coordinación </a:t>
            </a:r>
            <a:r>
              <a:rPr lang="es-ES" dirty="0" err="1"/>
              <a:t>Interjurisdiccional</a:t>
            </a:r>
            <a:r>
              <a:rPr lang="es-ES" dirty="0"/>
              <a:t>.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Comité Interinstitucional Consultivo para la Prevención y Atención de la Violencia Sexual y el Maltrato Infantil en </a:t>
            </a:r>
            <a:r>
              <a:rPr lang="es-ES" dirty="0" smtClean="0"/>
              <a:t>Niños</a:t>
            </a:r>
            <a:r>
              <a:rPr lang="es-ES" dirty="0"/>
              <a:t>, </a:t>
            </a:r>
            <a:r>
              <a:rPr lang="es-ES" dirty="0" smtClean="0"/>
              <a:t>Niñas </a:t>
            </a:r>
            <a:r>
              <a:rPr lang="es-ES" dirty="0"/>
              <a:t>y </a:t>
            </a:r>
            <a:r>
              <a:rPr lang="es-ES" dirty="0" smtClean="0"/>
              <a:t>Adolescentes </a:t>
            </a:r>
            <a:r>
              <a:rPr lang="es-ES" dirty="0"/>
              <a:t>y </a:t>
            </a:r>
            <a:r>
              <a:rPr lang="es-ES" dirty="0" smtClean="0"/>
              <a:t>el Comité </a:t>
            </a:r>
            <a:r>
              <a:rPr lang="es-ES" dirty="0"/>
              <a:t>Interinstitucional Consultivo contra la Violencia de Género. 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Comité Departamental del Sistema Nacional de Coordinación de Responsabilidad Penal para Adolescentes.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Comisión de Género.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Comité Seccional de Archivo.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Comité de Control Interno.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Comité Paritario de Salud y Seguridad en el Trabajo – COPASST.</a:t>
            </a:r>
          </a:p>
          <a:p>
            <a:pPr marL="342900" lvl="0" indent="-3429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s-ES" dirty="0"/>
              <a:t>Comité Operativo de Emergencias- COE.</a:t>
            </a:r>
          </a:p>
        </p:txBody>
      </p:sp>
    </p:spTree>
    <p:extLst>
      <p:ext uri="{BB962C8B-B14F-4D97-AF65-F5344CB8AC3E}">
        <p14:creationId xmlns:p14="http://schemas.microsoft.com/office/powerpoint/2010/main" val="255443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Comités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043608" y="1341715"/>
            <a:ext cx="7272808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spcAft>
                <a:spcPts val="600"/>
              </a:spcAft>
            </a:pPr>
            <a:r>
              <a:rPr lang="es-ES" b="1" dirty="0"/>
              <a:t>COMITÉ </a:t>
            </a:r>
            <a:r>
              <a:rPr lang="es-ES" b="1" dirty="0" smtClean="0"/>
              <a:t>GENERAL DEL SAP Y </a:t>
            </a:r>
          </a:p>
          <a:p>
            <a:pPr lvl="1" algn="ctr">
              <a:spcAft>
                <a:spcPts val="600"/>
              </a:spcAft>
            </a:pPr>
            <a:r>
              <a:rPr lang="es-ES" b="1" dirty="0" smtClean="0"/>
              <a:t>COMITÉ DE </a:t>
            </a:r>
            <a:r>
              <a:rPr lang="es-ES" b="1" dirty="0"/>
              <a:t>SEGUIMIENTO DEL CENTRO DE SERVICIOS DEL SAP</a:t>
            </a:r>
            <a:endParaRPr lang="es-ES" dirty="0"/>
          </a:p>
          <a:p>
            <a:pPr marL="342900" lvl="0" indent="-342900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MX" dirty="0" smtClean="0">
                <a:ea typeface="Times New Roman" panose="02020603050405020304" pitchFamily="18" charset="0"/>
              </a:rPr>
              <a:t>Aprobación </a:t>
            </a:r>
            <a:r>
              <a:rPr lang="es-MX" dirty="0">
                <a:ea typeface="Times New Roman" panose="02020603050405020304" pitchFamily="18" charset="0"/>
              </a:rPr>
              <a:t>del  </a:t>
            </a:r>
            <a:r>
              <a:rPr lang="es-MX" b="1" dirty="0">
                <a:solidFill>
                  <a:srgbClr val="FF0000"/>
                </a:solidFill>
                <a:ea typeface="Times New Roman" panose="02020603050405020304" pitchFamily="18" charset="0"/>
              </a:rPr>
              <a:t>Manual de Funciones </a:t>
            </a:r>
            <a:r>
              <a:rPr lang="es-MX" dirty="0">
                <a:ea typeface="Times New Roman" panose="02020603050405020304" pitchFamily="18" charset="0"/>
              </a:rPr>
              <a:t>para el Centro de </a:t>
            </a:r>
            <a:r>
              <a:rPr lang="es-MX" dirty="0" smtClean="0">
                <a:ea typeface="Times New Roman" panose="02020603050405020304" pitchFamily="18" charset="0"/>
              </a:rPr>
              <a:t>Servicios.</a:t>
            </a:r>
            <a:endParaRPr lang="es-ES" dirty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es-MX" dirty="0" smtClean="0">
                <a:ea typeface="Times New Roman" panose="02020603050405020304" pitchFamily="18" charset="0"/>
              </a:rPr>
              <a:t>Reorganización </a:t>
            </a:r>
            <a:r>
              <a:rPr lang="es-MX" dirty="0">
                <a:ea typeface="Times New Roman" panose="02020603050405020304" pitchFamily="18" charset="0"/>
              </a:rPr>
              <a:t>de los </a:t>
            </a:r>
            <a:r>
              <a:rPr lang="es-MX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Grupos </a:t>
            </a:r>
            <a:r>
              <a:rPr lang="es-MX" b="1" dirty="0">
                <a:solidFill>
                  <a:srgbClr val="FF0000"/>
                </a:solidFill>
                <a:ea typeface="Times New Roman" panose="02020603050405020304" pitchFamily="18" charset="0"/>
              </a:rPr>
              <a:t>de </a:t>
            </a:r>
            <a:r>
              <a:rPr lang="es-MX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Trabajo</a:t>
            </a:r>
            <a:r>
              <a:rPr lang="es-MX" dirty="0">
                <a:ea typeface="Times New Roman" panose="02020603050405020304" pitchFamily="18" charset="0"/>
              </a:rPr>
              <a:t>, </a:t>
            </a:r>
            <a:r>
              <a:rPr lang="es-MX" dirty="0" smtClean="0">
                <a:ea typeface="Times New Roman" panose="02020603050405020304" pitchFamily="18" charset="0"/>
              </a:rPr>
              <a:t>para garantizar </a:t>
            </a:r>
            <a:r>
              <a:rPr lang="es-MX" dirty="0">
                <a:ea typeface="Times New Roman" panose="02020603050405020304" pitchFamily="18" charset="0"/>
              </a:rPr>
              <a:t>la continuidad de actividades cuando </a:t>
            </a:r>
            <a:r>
              <a:rPr lang="es-MX" dirty="0" smtClean="0">
                <a:ea typeface="Times New Roman" panose="02020603050405020304" pitchFamily="18" charset="0"/>
              </a:rPr>
              <a:t>algún empleado </a:t>
            </a:r>
            <a:r>
              <a:rPr lang="es-MX" dirty="0">
                <a:ea typeface="Times New Roman" panose="02020603050405020304" pitchFamily="18" charset="0"/>
              </a:rPr>
              <a:t>sale a vacaciones o tiene alguna incapacidad.</a:t>
            </a:r>
            <a:endParaRPr lang="es-ES" dirty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es-ES" dirty="0" smtClean="0">
                <a:ea typeface="Times New Roman" panose="02020603050405020304" pitchFamily="18" charset="0"/>
              </a:rPr>
              <a:t>Nuevas </a:t>
            </a:r>
            <a:r>
              <a:rPr lang="es-ES" dirty="0">
                <a:ea typeface="Times New Roman" panose="02020603050405020304" pitchFamily="18" charset="0"/>
              </a:rPr>
              <a:t>reglas para el </a:t>
            </a:r>
            <a:r>
              <a:rPr lang="es-ES" b="1" dirty="0">
                <a:solidFill>
                  <a:srgbClr val="FF0000"/>
                </a:solidFill>
                <a:ea typeface="Times New Roman" panose="02020603050405020304" pitchFamily="18" charset="0"/>
              </a:rPr>
              <a:t>reparto de los procesos</a:t>
            </a:r>
            <a:r>
              <a:rPr lang="es-ES" dirty="0">
                <a:ea typeface="Times New Roman" panose="02020603050405020304" pitchFamily="18" charset="0"/>
              </a:rPr>
              <a:t>, para garantizar </a:t>
            </a:r>
            <a:r>
              <a:rPr lang="es-ES" dirty="0" smtClean="0">
                <a:ea typeface="Times New Roman" panose="02020603050405020304" pitchFamily="18" charset="0"/>
              </a:rPr>
              <a:t>distribución </a:t>
            </a:r>
            <a:r>
              <a:rPr lang="es-ES" dirty="0">
                <a:ea typeface="Times New Roman" panose="02020603050405020304" pitchFamily="18" charset="0"/>
              </a:rPr>
              <a:t>equitativa cuando los jueces toman compensatorios o tienen permisos y para compensar la carga del juez coordinador.</a:t>
            </a: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r>
              <a:rPr lang="es-ES" dirty="0" smtClean="0">
                <a:ea typeface="Times New Roman" panose="02020603050405020304" pitchFamily="18" charset="0"/>
              </a:rPr>
              <a:t>Reglas para </a:t>
            </a:r>
            <a:r>
              <a:rPr lang="es-ES" b="1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simplificar trámites,</a:t>
            </a:r>
            <a:r>
              <a:rPr lang="es-ES" dirty="0" smtClean="0">
                <a:ea typeface="Times New Roman" panose="02020603050405020304" pitchFamily="18" charset="0"/>
              </a:rPr>
              <a:t>  como la </a:t>
            </a:r>
            <a:r>
              <a:rPr lang="es-ES" dirty="0">
                <a:ea typeface="Times New Roman" panose="02020603050405020304" pitchFamily="18" charset="0"/>
              </a:rPr>
              <a:t>recepción de solicitudes de la Fiscalía con el fin de </a:t>
            </a:r>
            <a:r>
              <a:rPr lang="es-ES" dirty="0" smtClean="0">
                <a:ea typeface="Times New Roman" panose="02020603050405020304" pitchFamily="18" charset="0"/>
              </a:rPr>
              <a:t>y </a:t>
            </a:r>
            <a:r>
              <a:rPr lang="es-ES" dirty="0">
                <a:ea typeface="Times New Roman" panose="02020603050405020304" pitchFamily="18" charset="0"/>
              </a:rPr>
              <a:t>sobre cambio de radicación.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ea typeface="Times New Roman" panose="02020603050405020304" pitchFamily="18" charset="0"/>
              </a:rPr>
              <a:t>Se aprobaron nombramientos de empleados del Centro de </a:t>
            </a:r>
            <a:r>
              <a:rPr lang="es-ES" dirty="0" smtClean="0">
                <a:ea typeface="Times New Roman" panose="02020603050405020304" pitchFamily="18" charset="0"/>
              </a:rPr>
              <a:t>Servicios.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s-ES" dirty="0" smtClean="0"/>
              <a:t>Correctivos </a:t>
            </a:r>
            <a:r>
              <a:rPr lang="es-ES" dirty="0"/>
              <a:t>para </a:t>
            </a:r>
            <a:r>
              <a:rPr lang="es-ES" b="1" dirty="0">
                <a:solidFill>
                  <a:srgbClr val="FF0000"/>
                </a:solidFill>
              </a:rPr>
              <a:t>reducir las causas de  inasistencia o aplazamiento de audiencias</a:t>
            </a:r>
            <a:r>
              <a:rPr lang="es-ES" dirty="0"/>
              <a:t> por parte </a:t>
            </a:r>
            <a:r>
              <a:rPr lang="es-ES" dirty="0" smtClean="0"/>
              <a:t>de jueces, </a:t>
            </a:r>
            <a:r>
              <a:rPr lang="es-ES" dirty="0"/>
              <a:t>fiscales y defensores </a:t>
            </a:r>
            <a:r>
              <a:rPr lang="es-ES" dirty="0" smtClean="0"/>
              <a:t>públicos.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7390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352328" y="1628800"/>
            <a:ext cx="6768752" cy="4176464"/>
          </a:xfrm>
        </p:spPr>
        <p:txBody>
          <a:bodyPr>
            <a:noAutofit/>
          </a:bodyPr>
          <a:lstStyle/>
          <a:p>
            <a:r>
              <a:rPr lang="es-CO" sz="2400" i="1" dirty="0" smtClean="0">
                <a:solidFill>
                  <a:schemeClr val="tx1"/>
                </a:solidFill>
              </a:rPr>
              <a:t>Orden del día</a:t>
            </a:r>
          </a:p>
          <a:p>
            <a:endParaRPr lang="es-CO" sz="2400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Informe de gestión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Rendimiento 2017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Calificación 2018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Buenas prácticas</a:t>
            </a:r>
          </a:p>
        </p:txBody>
      </p:sp>
    </p:spTree>
    <p:extLst>
      <p:ext uri="{BB962C8B-B14F-4D97-AF65-F5344CB8AC3E}">
        <p14:creationId xmlns:p14="http://schemas.microsoft.com/office/powerpoint/2010/main" val="388286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Comités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971600" y="1484784"/>
            <a:ext cx="7344816" cy="426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600"/>
              </a:spcAft>
            </a:pPr>
            <a:r>
              <a:rPr lang="es-ES" b="1" dirty="0"/>
              <a:t>COMITÉ </a:t>
            </a:r>
            <a:r>
              <a:rPr lang="es-ES" b="1" dirty="0" smtClean="0"/>
              <a:t>SISTEMA </a:t>
            </a:r>
            <a:r>
              <a:rPr lang="es-ES" b="1" dirty="0"/>
              <a:t>DE RESPONSABILIDAD PENAL PARA </a:t>
            </a:r>
            <a:r>
              <a:rPr lang="es-ES" b="1" dirty="0" smtClean="0"/>
              <a:t>ADOLESCENTES</a:t>
            </a:r>
          </a:p>
          <a:p>
            <a:pPr lvl="1"/>
            <a:endParaRPr lang="es-CO" b="1" dirty="0"/>
          </a:p>
          <a:p>
            <a:pPr marL="342900" lvl="0" indent="-342900" algn="just" fontAlgn="base" hangingPunct="0">
              <a:spcAft>
                <a:spcPts val="600"/>
              </a:spcAft>
              <a:buFont typeface="+mj-lt"/>
              <a:buAutoNum type="arabicPeriod"/>
            </a:pPr>
            <a:r>
              <a:rPr lang="es-ES" dirty="0">
                <a:ea typeface="Times New Roman" panose="02020603050405020304" pitchFamily="18" charset="0"/>
              </a:rPr>
              <a:t>Identificación de alternativas para mejorar la realización de las audiencias, estableciéndose compromisos por los servidores judiciales.</a:t>
            </a:r>
          </a:p>
          <a:p>
            <a:pPr marL="342900" lvl="0" indent="-342900" algn="just" fontAlgn="base" hangingPunct="0">
              <a:spcAft>
                <a:spcPts val="600"/>
              </a:spcAft>
              <a:buFont typeface="+mj-lt"/>
              <a:buAutoNum type="arabicPeriod"/>
            </a:pPr>
            <a:r>
              <a:rPr lang="es-ES" b="1" dirty="0" smtClean="0">
                <a:solidFill>
                  <a:srgbClr val="FF0000"/>
                </a:solidFill>
              </a:rPr>
              <a:t>Disminución </a:t>
            </a:r>
            <a:r>
              <a:rPr lang="es-ES" b="1" dirty="0">
                <a:solidFill>
                  <a:srgbClr val="FF0000"/>
                </a:solidFill>
              </a:rPr>
              <a:t>constante de las audiencias no realizadas</a:t>
            </a:r>
          </a:p>
          <a:p>
            <a:pPr marL="342900" lvl="0" indent="-342900" algn="just" fontAlgn="base" hangingPunct="0">
              <a:spcAft>
                <a:spcPts val="600"/>
              </a:spcAft>
              <a:buFont typeface="+mj-lt"/>
              <a:buAutoNum type="arabicPeriod"/>
            </a:pPr>
            <a:r>
              <a:rPr lang="es-ES" b="1" dirty="0">
                <a:solidFill>
                  <a:srgbClr val="FF0000"/>
                </a:solidFill>
              </a:rPr>
              <a:t>Programación de turnos </a:t>
            </a:r>
            <a:r>
              <a:rPr lang="es-ES" dirty="0"/>
              <a:t>para la realización de las audiencias - mayor efectividad</a:t>
            </a:r>
          </a:p>
          <a:p>
            <a:pPr marL="342900" lvl="0" indent="-342900" fontAlgn="base" hangingPunct="0">
              <a:spcAft>
                <a:spcPts val="600"/>
              </a:spcAft>
              <a:buFont typeface="+mj-lt"/>
              <a:buAutoNum type="arabicPeriod"/>
            </a:pPr>
            <a:r>
              <a:rPr lang="es-ES" dirty="0" smtClean="0"/>
              <a:t>Mejora </a:t>
            </a:r>
            <a:r>
              <a:rPr lang="es-ES" dirty="0"/>
              <a:t>en el </a:t>
            </a:r>
            <a:r>
              <a:rPr lang="es-ES" b="1" dirty="0">
                <a:solidFill>
                  <a:srgbClr val="FF0000"/>
                </a:solidFill>
              </a:rPr>
              <a:t>seguimiento a las reglas de conducta </a:t>
            </a:r>
            <a:r>
              <a:rPr lang="es-ES" dirty="0"/>
              <a:t>por parte de los menores infractores.</a:t>
            </a:r>
          </a:p>
          <a:p>
            <a:pPr lvl="1">
              <a:spcAft>
                <a:spcPts val="600"/>
              </a:spcAft>
            </a:pPr>
            <a:endParaRPr lang="es-ES" sz="1600" dirty="0"/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endParaRPr lang="es-MX" sz="1600" dirty="0" smtClean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endParaRPr lang="es-MX" sz="1600" dirty="0" smtClean="0"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600"/>
              </a:spcAft>
              <a:buFont typeface="+mj-lt"/>
              <a:buAutoNum type="arabicPeriod"/>
            </a:pPr>
            <a:endParaRPr lang="es-MX" sz="1600" dirty="0" smtClean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71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Comités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971600" y="1341715"/>
            <a:ext cx="734481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spcAft>
                <a:spcPts val="600"/>
              </a:spcAft>
            </a:pPr>
            <a:r>
              <a:rPr lang="es-ES" b="1" dirty="0"/>
              <a:t>COMITÉ </a:t>
            </a:r>
            <a:r>
              <a:rPr lang="es-ES" b="1" dirty="0" smtClean="0"/>
              <a:t>DE SEGUMIENTO </a:t>
            </a:r>
            <a:r>
              <a:rPr lang="es-ES" b="1" dirty="0"/>
              <a:t>- LEY 1760 DE </a:t>
            </a:r>
            <a:r>
              <a:rPr lang="es-ES" b="1" dirty="0" smtClean="0"/>
              <a:t>2015</a:t>
            </a:r>
            <a:endParaRPr lang="es-ES" dirty="0"/>
          </a:p>
          <a:p>
            <a:pPr lvl="0"/>
            <a:endParaRPr lang="es-MX" dirty="0" smtClean="0"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s-ES" dirty="0"/>
              <a:t>Se niega prórroga de medida de aseguramiento privativa de la </a:t>
            </a:r>
            <a:r>
              <a:rPr lang="es-ES" dirty="0" smtClean="0"/>
              <a:t>libertad    : 15</a:t>
            </a:r>
            <a:endParaRPr lang="es-ES" dirty="0"/>
          </a:p>
          <a:p>
            <a:pPr>
              <a:spcAft>
                <a:spcPts val="600"/>
              </a:spcAft>
            </a:pPr>
            <a:r>
              <a:rPr lang="es-ES" dirty="0"/>
              <a:t>Se otorga prórroga de medida de aseguramiento privativa de la </a:t>
            </a:r>
            <a:r>
              <a:rPr lang="es-ES" dirty="0" smtClean="0"/>
              <a:t>libertad  : 45 </a:t>
            </a:r>
            <a:endParaRPr lang="es-ES" dirty="0"/>
          </a:p>
          <a:p>
            <a:pPr>
              <a:spcAft>
                <a:spcPts val="600"/>
              </a:spcAft>
              <a:tabLst>
                <a:tab pos="6729413" algn="l"/>
              </a:tabLst>
            </a:pPr>
            <a:r>
              <a:rPr lang="es-ES" dirty="0"/>
              <a:t>Se retira solicitud de prórroga	</a:t>
            </a:r>
            <a:r>
              <a:rPr lang="es-ES" dirty="0" smtClean="0"/>
              <a:t>: 9</a:t>
            </a:r>
            <a:endParaRPr lang="es-ES" dirty="0"/>
          </a:p>
          <a:p>
            <a:pPr>
              <a:spcAft>
                <a:spcPts val="600"/>
              </a:spcAft>
              <a:tabLst>
                <a:tab pos="6729413" algn="l"/>
              </a:tabLst>
            </a:pPr>
            <a:r>
              <a:rPr lang="es-ES" dirty="0"/>
              <a:t>Audiencias </a:t>
            </a:r>
            <a:r>
              <a:rPr lang="es-ES" dirty="0" smtClean="0"/>
              <a:t>aplazadas</a:t>
            </a:r>
            <a:r>
              <a:rPr lang="es-ES" dirty="0"/>
              <a:t>	</a:t>
            </a:r>
            <a:r>
              <a:rPr lang="es-ES" dirty="0" smtClean="0"/>
              <a:t>: 0</a:t>
            </a:r>
            <a:endParaRPr lang="es-ES" dirty="0"/>
          </a:p>
          <a:p>
            <a:pPr>
              <a:spcAft>
                <a:spcPts val="600"/>
              </a:spcAft>
              <a:tabLst>
                <a:tab pos="6729413" algn="l"/>
              </a:tabLst>
            </a:pPr>
            <a:r>
              <a:rPr lang="es-ES" dirty="0"/>
              <a:t>Con sentencia	</a:t>
            </a:r>
            <a:r>
              <a:rPr lang="es-ES" dirty="0" smtClean="0"/>
              <a:t>: 6</a:t>
            </a:r>
          </a:p>
          <a:p>
            <a:pPr>
              <a:spcAft>
                <a:spcPts val="600"/>
              </a:spcAft>
              <a:tabLst>
                <a:tab pos="6729413" algn="l"/>
              </a:tabLst>
            </a:pPr>
            <a:r>
              <a:rPr lang="es-ES" dirty="0" smtClean="0"/>
              <a:t>Pendientes de programación	: 0</a:t>
            </a:r>
          </a:p>
          <a:p>
            <a:pPr>
              <a:spcAft>
                <a:spcPts val="600"/>
              </a:spcAft>
              <a:tabLst>
                <a:tab pos="6729413" algn="l"/>
              </a:tabLst>
            </a:pPr>
            <a:r>
              <a:rPr lang="es-ES" dirty="0" smtClean="0"/>
              <a:t>Programadas</a:t>
            </a:r>
            <a:r>
              <a:rPr lang="es-ES" dirty="0"/>
              <a:t>	</a:t>
            </a:r>
            <a:r>
              <a:rPr lang="es-ES" dirty="0" smtClean="0"/>
              <a:t>: 0</a:t>
            </a:r>
            <a:endParaRPr lang="es-ES" dirty="0"/>
          </a:p>
          <a:p>
            <a:pPr>
              <a:spcAft>
                <a:spcPts val="600"/>
              </a:spcAft>
              <a:tabLst>
                <a:tab pos="6729413" algn="l"/>
              </a:tabLst>
            </a:pPr>
            <a:r>
              <a:rPr lang="es-ES" dirty="0"/>
              <a:t>Total registros por proceso de audiencias </a:t>
            </a:r>
            <a:r>
              <a:rPr lang="es-ES" dirty="0" smtClean="0"/>
              <a:t>solicitadas	: 75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038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Comités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043609" y="1484784"/>
            <a:ext cx="7128792" cy="460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buSzPts val="1100"/>
            </a:pPr>
            <a:r>
              <a:rPr lang="es-ES" b="1" dirty="0"/>
              <a:t>COMITÉ SISTEMA INTEGRADO DE GESTION </a:t>
            </a:r>
            <a:endParaRPr lang="es-ES" b="1" dirty="0" smtClean="0"/>
          </a:p>
          <a:p>
            <a:pPr algn="ctr">
              <a:spcAft>
                <a:spcPts val="600"/>
              </a:spcAft>
              <a:buSzPts val="1100"/>
            </a:pPr>
            <a:r>
              <a:rPr lang="es-ES" b="1" dirty="0" smtClean="0"/>
              <a:t>CONTROL </a:t>
            </a:r>
            <a:r>
              <a:rPr lang="es-ES" b="1" dirty="0"/>
              <a:t>DE CALIDAD </a:t>
            </a:r>
            <a:r>
              <a:rPr lang="es-ES" b="1" dirty="0" smtClean="0"/>
              <a:t>Y </a:t>
            </a:r>
            <a:r>
              <a:rPr lang="es-ES" b="1" dirty="0"/>
              <a:t>MEDIO AMBIENTE - SIGCMA</a:t>
            </a:r>
            <a:endParaRPr lang="es-ES" dirty="0"/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Se </a:t>
            </a:r>
            <a:r>
              <a:rPr lang="es-ES" b="1" dirty="0" smtClean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definieron </a:t>
            </a:r>
            <a:r>
              <a:rPr lang="es-ES" b="1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los mapas de riesgos </a:t>
            </a: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de cada procesos del Consejo Seccional de la Judicatura del Huila y la Dirección Ejecutiva Seccional de Administración Judicial Neiva.</a:t>
            </a:r>
            <a:endParaRPr lang="es-E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Se revisaron los </a:t>
            </a:r>
            <a:r>
              <a:rPr lang="es-ES" b="1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indicadores</a:t>
            </a: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 de cada </a:t>
            </a:r>
            <a:r>
              <a:rPr lang="es-ES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procesos y </a:t>
            </a: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el </a:t>
            </a:r>
            <a:r>
              <a:rPr lang="es-ES" b="1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cumplimiento de las metas </a:t>
            </a: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propuestas.</a:t>
            </a:r>
            <a:endParaRPr lang="es-E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Se presentó el proyecto del documento “</a:t>
            </a:r>
            <a:r>
              <a:rPr lang="es-ES" b="1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Contexto de la Organización del Distrito Judicial de Neiva</a:t>
            </a: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”.</a:t>
            </a:r>
            <a:endParaRPr lang="es-ES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+mj-lt"/>
              <a:buAutoNum type="arabicPeriod"/>
            </a:pP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Se realizó la </a:t>
            </a:r>
            <a:r>
              <a:rPr lang="es-ES" b="1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evaluación de la Auditoría Interna de Calidad </a:t>
            </a:r>
            <a:r>
              <a:rPr lang="es-ES" dirty="0">
                <a:ea typeface="Times New Roman" panose="02020603050405020304" pitchFamily="18" charset="0"/>
                <a:cs typeface="Calibri" panose="020F0502020204030204" pitchFamily="34" charset="0"/>
              </a:rPr>
              <a:t>realizada por la Coordinación Nacional del SIGCMA, para definir las acciones de gestión y plan de mejoramiento a </a:t>
            </a:r>
            <a:r>
              <a:rPr lang="es-ES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seguir.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439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Jueces de Paz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150516" y="1844824"/>
            <a:ext cx="7200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s-ES" b="1" dirty="0">
                <a:ea typeface="Times New Roman" panose="02020603050405020304" pitchFamily="18" charset="0"/>
              </a:rPr>
              <a:t>En Neiva existen 19 Jueces de Paz y 3 de Reconsideración, para el período </a:t>
            </a:r>
            <a:r>
              <a:rPr lang="es-ES" b="1" dirty="0" smtClean="0">
                <a:ea typeface="Times New Roman" panose="02020603050405020304" pitchFamily="18" charset="0"/>
              </a:rPr>
              <a:t>2015-2020.</a:t>
            </a:r>
            <a:endParaRPr lang="es-ES" b="1" dirty="0">
              <a:ea typeface="Times New Roman" panose="02020603050405020304" pitchFamily="18" charset="0"/>
            </a:endParaRPr>
          </a:p>
          <a:p>
            <a:pPr marL="5143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s-ES" b="1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FF0000"/>
                </a:solidFill>
                <a:ea typeface="Times New Roman" panose="02020603050405020304" pitchFamily="18" charset="0"/>
              </a:rPr>
              <a:t>En San Agustín, el 25 de octubre de 2017, fueron elegidos 3 Jueces de Paz y 2  de Reconsideración  para el período 2017-2022.</a:t>
            </a:r>
            <a:endParaRPr lang="es-ES" b="1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19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396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043608" y="1844824"/>
            <a:ext cx="7048500" cy="3567113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s-CO" sz="1800" b="1" dirty="0" smtClean="0">
                <a:solidFill>
                  <a:schemeClr val="tx1"/>
                </a:solidFill>
              </a:rPr>
              <a:t>Portal Web Transaccional Banco Agrario.</a:t>
            </a:r>
          </a:p>
          <a:p>
            <a:pPr algn="l">
              <a:defRPr/>
            </a:pPr>
            <a:endParaRPr lang="es-CO" sz="18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s-CO" sz="1800" b="1" dirty="0">
                <a:solidFill>
                  <a:schemeClr val="tx1"/>
                </a:solidFill>
              </a:rPr>
              <a:t>Implementación Justicia XXI  Web :  Circuitos de Pitalito, Garzón y La </a:t>
            </a:r>
            <a:r>
              <a:rPr lang="es-CO" sz="1800" b="1" dirty="0" smtClean="0">
                <a:solidFill>
                  <a:schemeClr val="tx1"/>
                </a:solidFill>
              </a:rPr>
              <a:t>Plata.</a:t>
            </a:r>
          </a:p>
          <a:p>
            <a:pPr algn="l">
              <a:defRPr/>
            </a:pPr>
            <a:endParaRPr lang="es-CO" altLang="es-ES" sz="1800" b="1" dirty="0">
              <a:solidFill>
                <a:schemeClr val="tx1"/>
              </a:solidFill>
            </a:endParaRPr>
          </a:p>
          <a:p>
            <a:pPr marL="285750" lvl="0" indent="-285750" algn="l" fontAlgn="base">
              <a:buFont typeface="Arial" panose="020B0604020202020204" pitchFamily="34" charset="0"/>
              <a:buChar char="•"/>
              <a:defRPr/>
            </a:pPr>
            <a:r>
              <a:rPr lang="es-MX" sz="1800" b="1" dirty="0">
                <a:solidFill>
                  <a:schemeClr val="tx1"/>
                </a:solidFill>
              </a:rPr>
              <a:t>Oficina de Comunicaciones</a:t>
            </a:r>
            <a:endParaRPr lang="es-ES" sz="1800" b="1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es-ES" sz="1800" b="1" dirty="0">
              <a:solidFill>
                <a:schemeClr val="tx1"/>
              </a:solidFill>
            </a:endParaRPr>
          </a:p>
          <a:p>
            <a:pPr marL="285750" lvl="0" indent="-285750" algn="l" fontAlgn="base">
              <a:buFont typeface="Arial" panose="020B0604020202020204" pitchFamily="34" charset="0"/>
              <a:buChar char="•"/>
              <a:defRPr/>
            </a:pPr>
            <a:r>
              <a:rPr lang="es-MX" sz="1800" b="1" dirty="0">
                <a:solidFill>
                  <a:schemeClr val="tx1"/>
                </a:solidFill>
              </a:rPr>
              <a:t>Elección del representante de empleados y funcionarios ante la Comisión Seccional Interinstitucional del Huila, para el periodo 2017-2019</a:t>
            </a:r>
            <a:r>
              <a:rPr lang="es-MX" sz="1800" b="1" dirty="0" smtClean="0">
                <a:solidFill>
                  <a:schemeClr val="tx1"/>
                </a:solidFill>
              </a:rPr>
              <a:t>.</a:t>
            </a:r>
            <a:endParaRPr lang="es-ES" sz="1800" b="1" dirty="0">
              <a:solidFill>
                <a:schemeClr val="tx1"/>
              </a:solidFill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Otras gestiones</a:t>
            </a:r>
            <a:endParaRPr lang="es-CO" altLang="es-E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2776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Marcador de contenido"/>
          <p:cNvSpPr txBox="1">
            <a:spLocks/>
          </p:cNvSpPr>
          <p:nvPr/>
        </p:nvSpPr>
        <p:spPr bwMode="auto">
          <a:xfrm>
            <a:off x="971600" y="1484784"/>
            <a:ext cx="7786117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600"/>
              </a:spcAft>
            </a:pPr>
            <a:r>
              <a:rPr lang="es-MX" b="1" dirty="0"/>
              <a:t>Inscripciones 		</a:t>
            </a:r>
            <a:r>
              <a:rPr lang="es-MX" b="1" dirty="0" smtClean="0"/>
              <a:t>		:</a:t>
            </a:r>
            <a:r>
              <a:rPr lang="es-MX" b="1" dirty="0"/>
              <a:t>	60		</a:t>
            </a:r>
            <a:endParaRPr lang="es-ES" b="1" dirty="0"/>
          </a:p>
          <a:p>
            <a:pPr>
              <a:spcAft>
                <a:spcPts val="600"/>
              </a:spcAft>
            </a:pPr>
            <a:r>
              <a:rPr lang="es-MX" b="1" dirty="0"/>
              <a:t>Actualizaciones		</a:t>
            </a:r>
            <a:r>
              <a:rPr lang="es-MX" b="1" dirty="0" smtClean="0"/>
              <a:t>		:</a:t>
            </a:r>
            <a:r>
              <a:rPr lang="es-MX" b="1" dirty="0"/>
              <a:t>	20</a:t>
            </a:r>
            <a:endParaRPr lang="es-ES" b="1" dirty="0"/>
          </a:p>
          <a:p>
            <a:pPr>
              <a:spcAft>
                <a:spcPts val="600"/>
              </a:spcAft>
            </a:pPr>
            <a:r>
              <a:rPr lang="es-MX" b="1" dirty="0" smtClean="0"/>
              <a:t>Exclusiones por retiro del servicios		:         </a:t>
            </a:r>
            <a:r>
              <a:rPr lang="es-MX" b="1" dirty="0"/>
              <a:t>	10		</a:t>
            </a:r>
            <a:endParaRPr lang="es-ES" b="1" dirty="0"/>
          </a:p>
          <a:p>
            <a:pPr>
              <a:spcAft>
                <a:spcPts val="600"/>
              </a:spcAft>
            </a:pPr>
            <a:r>
              <a:rPr lang="es-MX" b="1" dirty="0" smtClean="0"/>
              <a:t>Traslados </a:t>
            </a:r>
            <a:r>
              <a:rPr lang="es-MX" b="1" dirty="0"/>
              <a:t>de servidor de carrera	</a:t>
            </a:r>
            <a:r>
              <a:rPr lang="es-MX" b="1" dirty="0" smtClean="0"/>
              <a:t>	:</a:t>
            </a:r>
            <a:r>
              <a:rPr lang="es-MX" b="1" dirty="0"/>
              <a:t>	35</a:t>
            </a:r>
            <a:endParaRPr lang="es-ES" b="1" dirty="0"/>
          </a:p>
          <a:p>
            <a:pPr>
              <a:spcAft>
                <a:spcPts val="600"/>
              </a:spcAft>
            </a:pPr>
            <a:r>
              <a:rPr lang="es-MX" b="1" dirty="0" smtClean="0"/>
              <a:t>Traslados </a:t>
            </a:r>
            <a:r>
              <a:rPr lang="es-MX" b="1" dirty="0"/>
              <a:t>por salud		</a:t>
            </a:r>
            <a:r>
              <a:rPr lang="es-MX" b="1" dirty="0" smtClean="0"/>
              <a:t>		:</a:t>
            </a:r>
            <a:r>
              <a:rPr lang="es-MX" b="1" dirty="0"/>
              <a:t>	</a:t>
            </a:r>
            <a:r>
              <a:rPr lang="es-MX" b="1" dirty="0" smtClean="0"/>
              <a:t>5</a:t>
            </a:r>
          </a:p>
          <a:p>
            <a:pPr algn="just">
              <a:spcAft>
                <a:spcPts val="600"/>
              </a:spcAft>
              <a:defRPr/>
            </a:pPr>
            <a:r>
              <a:rPr lang="es-CO" altLang="es-ES" b="1" dirty="0" smtClean="0"/>
              <a:t>Cierres extraordinarios			:	</a:t>
            </a:r>
            <a:r>
              <a:rPr lang="es-CO" altLang="es-ES" b="1" dirty="0" smtClean="0">
                <a:solidFill>
                  <a:srgbClr val="FF0000"/>
                </a:solidFill>
              </a:rPr>
              <a:t>12</a:t>
            </a:r>
            <a:endParaRPr lang="es-MX" altLang="es-ES" kern="0" dirty="0"/>
          </a:p>
          <a:p>
            <a:pPr algn="just">
              <a:spcAft>
                <a:spcPts val="600"/>
              </a:spcAft>
              <a:defRPr/>
            </a:pPr>
            <a:r>
              <a:rPr lang="es-CO" b="1" dirty="0"/>
              <a:t>Permisos para residir fuera de la </a:t>
            </a:r>
            <a:r>
              <a:rPr lang="es-CO" b="1" dirty="0" smtClean="0"/>
              <a:t>jurisdicción	: 	28</a:t>
            </a:r>
            <a:r>
              <a:rPr lang="es-CO" dirty="0" smtClean="0"/>
              <a:t> </a:t>
            </a:r>
            <a:endParaRPr lang="es-CO" dirty="0"/>
          </a:p>
          <a:p>
            <a:pPr algn="just">
              <a:spcAft>
                <a:spcPts val="600"/>
              </a:spcAft>
              <a:defRPr/>
            </a:pPr>
            <a:r>
              <a:rPr lang="es-CO" b="1" dirty="0"/>
              <a:t>Permisos de </a:t>
            </a:r>
            <a:r>
              <a:rPr lang="es-CO" b="1" dirty="0" smtClean="0"/>
              <a:t>estudio			: 	</a:t>
            </a:r>
            <a:r>
              <a:rPr lang="es-MX" b="1" dirty="0"/>
              <a:t>19</a:t>
            </a:r>
          </a:p>
          <a:p>
            <a:pPr algn="just">
              <a:spcAft>
                <a:spcPts val="600"/>
              </a:spcAft>
              <a:defRPr/>
            </a:pPr>
            <a:r>
              <a:rPr lang="es-CO" altLang="es-ES" b="1" dirty="0" smtClean="0"/>
              <a:t>Controles estadísticos trimestrales		:	146</a:t>
            </a:r>
          </a:p>
          <a:p>
            <a:pPr algn="just">
              <a:spcAft>
                <a:spcPts val="600"/>
              </a:spcAft>
              <a:defRPr/>
            </a:pPr>
            <a:r>
              <a:rPr lang="es-CO" altLang="es-ES" b="1" dirty="0" smtClean="0"/>
              <a:t>Autorizaciones </a:t>
            </a:r>
            <a:r>
              <a:rPr lang="es-CO" altLang="es-ES" b="1" dirty="0"/>
              <a:t>para </a:t>
            </a:r>
            <a:r>
              <a:rPr lang="es-CO" altLang="es-ES" b="1" dirty="0" smtClean="0"/>
              <a:t>contratar		: 	15</a:t>
            </a:r>
            <a:endParaRPr lang="es-CO" altLang="es-ES" b="1" dirty="0" smtClean="0">
              <a:solidFill>
                <a:srgbClr val="FF0000"/>
              </a:solidFill>
            </a:endParaRPr>
          </a:p>
          <a:p>
            <a:pPr lvl="0">
              <a:spcAft>
                <a:spcPts val="600"/>
              </a:spcAft>
            </a:pPr>
            <a:r>
              <a:rPr lang="es-CO" b="1" dirty="0"/>
              <a:t>Intervenciones en Acciones de </a:t>
            </a:r>
            <a:r>
              <a:rPr lang="es-CO" b="1" dirty="0" smtClean="0"/>
              <a:t>Tutela		:</a:t>
            </a:r>
            <a:r>
              <a:rPr lang="es-CO" b="1" dirty="0"/>
              <a:t>	12	</a:t>
            </a:r>
            <a:endParaRPr lang="es-ES" b="1" dirty="0"/>
          </a:p>
          <a:p>
            <a:pPr lvl="0">
              <a:spcAft>
                <a:spcPts val="600"/>
              </a:spcAft>
            </a:pPr>
            <a:r>
              <a:rPr lang="es-CO" b="1" dirty="0"/>
              <a:t>Respuesta a Derechos de </a:t>
            </a:r>
            <a:r>
              <a:rPr lang="es-CO" b="1" dirty="0" smtClean="0"/>
              <a:t>Petición		:</a:t>
            </a:r>
            <a:r>
              <a:rPr lang="es-CO" b="1" dirty="0"/>
              <a:t>	108</a:t>
            </a:r>
            <a:endParaRPr lang="es-ES" b="1" dirty="0"/>
          </a:p>
          <a:p>
            <a:pPr>
              <a:spcAft>
                <a:spcPts val="600"/>
              </a:spcAft>
            </a:pPr>
            <a:r>
              <a:rPr lang="es-CO" b="1" dirty="0" smtClean="0"/>
              <a:t>Recursos					:</a:t>
            </a:r>
            <a:r>
              <a:rPr lang="es-CO" dirty="0"/>
              <a:t>	</a:t>
            </a:r>
            <a:r>
              <a:rPr lang="es-CO" b="1" dirty="0" smtClean="0"/>
              <a:t>19</a:t>
            </a:r>
            <a:r>
              <a:rPr lang="es-CO" dirty="0" smtClean="0"/>
              <a:t> </a:t>
            </a:r>
            <a:endParaRPr lang="es-ES" altLang="es-ES" b="1" kern="0" dirty="0">
              <a:solidFill>
                <a:srgbClr val="FF0000"/>
              </a:solidFill>
            </a:endParaRPr>
          </a:p>
          <a:p>
            <a:pPr>
              <a:spcAft>
                <a:spcPts val="1200"/>
              </a:spcAft>
            </a:pPr>
            <a:endParaRPr lang="es-ES" b="1" dirty="0"/>
          </a:p>
        </p:txBody>
      </p:sp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Otras gestiones</a:t>
            </a:r>
            <a:endParaRPr lang="es-CO" altLang="es-E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666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1352328" y="1628800"/>
            <a:ext cx="6768752" cy="4176464"/>
          </a:xfrm>
        </p:spPr>
        <p:txBody>
          <a:bodyPr>
            <a:noAutofit/>
          </a:bodyPr>
          <a:lstStyle/>
          <a:p>
            <a:r>
              <a:rPr lang="es-CO" sz="2400" i="1" dirty="0" smtClean="0">
                <a:solidFill>
                  <a:schemeClr val="tx1"/>
                </a:solidFill>
              </a:rPr>
              <a:t>Orden del día</a:t>
            </a:r>
          </a:p>
          <a:p>
            <a:endParaRPr lang="es-CO" sz="2400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bg1">
                    <a:lumMod val="75000"/>
                  </a:schemeClr>
                </a:solidFill>
              </a:rPr>
              <a:t>Ejes de Acción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rgbClr val="FF0000"/>
                </a:solidFill>
              </a:rPr>
              <a:t>Rendimiento 2017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bg1">
                    <a:lumMod val="75000"/>
                  </a:schemeClr>
                </a:solidFill>
              </a:rPr>
              <a:t>Calificación 2018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bg1">
                    <a:lumMod val="75000"/>
                  </a:schemeClr>
                </a:solidFill>
              </a:rPr>
              <a:t>Buenas prácticas</a:t>
            </a:r>
          </a:p>
        </p:txBody>
      </p:sp>
    </p:spTree>
    <p:extLst>
      <p:ext uri="{BB962C8B-B14F-4D97-AF65-F5344CB8AC3E}">
        <p14:creationId xmlns:p14="http://schemas.microsoft.com/office/powerpoint/2010/main" val="21420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Oferta Judicial</a:t>
            </a:r>
            <a:endParaRPr lang="es-CO" altLang="es-ES" sz="2000" b="1" dirty="0">
              <a:latin typeface="+mn-lt"/>
            </a:endParaRP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182000889"/>
              </p:ext>
            </p:extLst>
          </p:nvPr>
        </p:nvGraphicFramePr>
        <p:xfrm>
          <a:off x="899592" y="1341715"/>
          <a:ext cx="7416824" cy="5111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732240" y="269962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FF0000"/>
                </a:solidFill>
              </a:rPr>
              <a:t>11%</a:t>
            </a:r>
            <a:endParaRPr lang="es-E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0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876016"/>
              </p:ext>
            </p:extLst>
          </p:nvPr>
        </p:nvGraphicFramePr>
        <p:xfrm>
          <a:off x="1403649" y="1988840"/>
          <a:ext cx="6480718" cy="36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1710"/>
                <a:gridCol w="1566336"/>
                <a:gridCol w="1566336"/>
                <a:gridCol w="1566336"/>
              </a:tblGrid>
              <a:tr h="450050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u="none" strike="noStrike" dirty="0">
                          <a:effectLst/>
                        </a:rPr>
                        <a:t> 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Nacional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Huila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 smtClean="0">
                          <a:effectLst/>
                        </a:rPr>
                        <a:t>Participación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Jueces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5.371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143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2,7%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Demanda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2.715.536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56.319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2,8%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Respuesta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2.164.324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46.727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83%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Congestión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551.212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9.592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 </a:t>
                      </a:r>
                      <a:r>
                        <a:rPr lang="es-ES" sz="1800" b="1" u="none" strike="noStrike" dirty="0" smtClean="0">
                          <a:effectLst/>
                        </a:rPr>
                        <a:t>17%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Inventario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1.822.073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46.784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 </a:t>
                      </a:r>
                      <a:r>
                        <a:rPr lang="es-ES" sz="1800" b="1" u="none" strike="noStrike" dirty="0" smtClean="0">
                          <a:effectLst/>
                        </a:rPr>
                        <a:t>26%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Déficit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1.130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 </a:t>
                      </a:r>
                      <a:r>
                        <a:rPr lang="es-ES" sz="1800" b="1" u="none" strike="noStrike" dirty="0" smtClean="0">
                          <a:effectLst/>
                        </a:rPr>
                        <a:t>36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Presupuesto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 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>
                          <a:effectLst/>
                        </a:rPr>
                        <a:t> 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15%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Oferta Judicial</a:t>
            </a:r>
            <a:endParaRPr lang="es-CO" altLang="es-E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850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MAP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7683"/>
            <a:ext cx="5688632" cy="65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4572000" y="3068960"/>
            <a:ext cx="367240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spcBef>
                <a:spcPts val="576"/>
              </a:spcBef>
              <a:spcAft>
                <a:spcPts val="0"/>
              </a:spcAft>
              <a:defRPr/>
            </a:pPr>
            <a:r>
              <a:rPr lang="es-MX" sz="2000" b="1" kern="0" dirty="0">
                <a:latin typeface="+mn-lt"/>
              </a:rPr>
              <a:t>El departamento del Huila tiene </a:t>
            </a:r>
            <a:r>
              <a:rPr lang="es-MX" sz="2000" b="1" kern="0" dirty="0">
                <a:solidFill>
                  <a:srgbClr val="FF0000"/>
                </a:solidFill>
                <a:latin typeface="+mn-lt"/>
              </a:rPr>
              <a:t>37 </a:t>
            </a:r>
            <a:r>
              <a:rPr lang="es-MX" sz="2000" b="1" kern="0" dirty="0">
                <a:latin typeface="+mn-lt"/>
              </a:rPr>
              <a:t>municipios y una población estimada de </a:t>
            </a:r>
            <a:r>
              <a:rPr lang="es-MX" sz="2000" b="1" kern="0" dirty="0">
                <a:solidFill>
                  <a:srgbClr val="FF0000"/>
                </a:solidFill>
                <a:latin typeface="+mn-lt"/>
              </a:rPr>
              <a:t>1.188.314 </a:t>
            </a:r>
            <a:r>
              <a:rPr lang="es-MX" sz="2000" b="1" kern="0" dirty="0" smtClean="0">
                <a:latin typeface="+mn-lt"/>
              </a:rPr>
              <a:t>habs.</a:t>
            </a:r>
            <a:r>
              <a:rPr lang="es-ES" sz="2000" b="1" kern="0" dirty="0" smtClean="0">
                <a:latin typeface="+mn-lt"/>
              </a:rPr>
              <a:t>, para una oferta de </a:t>
            </a:r>
            <a:r>
              <a:rPr lang="es-ES" sz="2000" b="1" kern="0" dirty="0" smtClean="0">
                <a:solidFill>
                  <a:srgbClr val="FF0000"/>
                </a:solidFill>
                <a:latin typeface="+mn-lt"/>
              </a:rPr>
              <a:t>12,3</a:t>
            </a:r>
            <a:r>
              <a:rPr lang="es-ES" sz="2000" b="1" kern="0" dirty="0" smtClean="0">
                <a:latin typeface="+mn-lt"/>
              </a:rPr>
              <a:t> jueces/100.000 habs.</a:t>
            </a:r>
            <a:endParaRPr lang="es-ES" altLang="es-ES" sz="2800" b="1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>
                <a:latin typeface="+mn-lt"/>
              </a:rPr>
              <a:t>Oferta Judicial</a:t>
            </a:r>
          </a:p>
        </p:txBody>
      </p:sp>
    </p:spTree>
    <p:extLst>
      <p:ext uri="{BB962C8B-B14F-4D97-AF65-F5344CB8AC3E}">
        <p14:creationId xmlns:p14="http://schemas.microsoft.com/office/powerpoint/2010/main" val="190475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403648" y="1484785"/>
            <a:ext cx="62646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57238" lvl="1" indent="-357188">
              <a:lnSpc>
                <a:spcPct val="150000"/>
              </a:lnSpc>
              <a:defRPr/>
            </a:pPr>
            <a:endParaRPr lang="es-CO" altLang="es-ES" sz="2000" b="1" dirty="0"/>
          </a:p>
          <a:p>
            <a:pPr marL="757238" lvl="1" indent="-357188">
              <a:lnSpc>
                <a:spcPct val="150000"/>
              </a:lnSpc>
              <a:defRPr/>
            </a:pPr>
            <a:r>
              <a:rPr lang="es-CO" altLang="es-ES" sz="2000" b="1" dirty="0" smtClean="0"/>
              <a:t>Constitución Política </a:t>
            </a:r>
            <a:endParaRPr lang="es-CO" altLang="es-ES" sz="2000" b="1" dirty="0"/>
          </a:p>
          <a:p>
            <a:pPr marL="1157288" lvl="2" indent="-357188">
              <a:lnSpc>
                <a:spcPct val="150000"/>
              </a:lnSpc>
              <a:defRPr/>
            </a:pPr>
            <a:r>
              <a:rPr lang="es-CO" altLang="es-ES" sz="1600" b="1" dirty="0"/>
              <a:t>Artículos 254 y 256</a:t>
            </a:r>
          </a:p>
          <a:p>
            <a:pPr marL="757238" lvl="1" indent="-357188">
              <a:lnSpc>
                <a:spcPct val="150000"/>
              </a:lnSpc>
              <a:defRPr/>
            </a:pPr>
            <a:endParaRPr lang="es-CO" altLang="es-ES" sz="2000" b="1" dirty="0" smtClean="0"/>
          </a:p>
          <a:p>
            <a:pPr marL="757238" lvl="1" indent="-357188">
              <a:lnSpc>
                <a:spcPct val="150000"/>
              </a:lnSpc>
              <a:defRPr/>
            </a:pPr>
            <a:r>
              <a:rPr lang="es-CO" altLang="es-ES" sz="2000" b="1" dirty="0" smtClean="0"/>
              <a:t>Ley </a:t>
            </a:r>
            <a:r>
              <a:rPr lang="es-CO" altLang="es-ES" sz="2000" b="1" dirty="0"/>
              <a:t>Estatutaria de la Administración de Justicia </a:t>
            </a:r>
            <a:endParaRPr lang="es-CO" altLang="es-ES" sz="2000" b="1" dirty="0" smtClean="0"/>
          </a:p>
          <a:p>
            <a:pPr marL="757238" lvl="1" indent="-357188">
              <a:lnSpc>
                <a:spcPct val="150000"/>
              </a:lnSpc>
              <a:defRPr/>
            </a:pPr>
            <a:r>
              <a:rPr lang="es-CO" altLang="es-ES" sz="1600" b="1" dirty="0" smtClean="0"/>
              <a:t>(</a:t>
            </a:r>
            <a:r>
              <a:rPr lang="es-CO" altLang="es-ES" sz="1600" b="1" dirty="0"/>
              <a:t>Ley 270 de 1996; Ley 771 de 2002; Ley 1285 de 2009)</a:t>
            </a:r>
          </a:p>
          <a:p>
            <a:pPr marL="1157288" lvl="2" indent="-357188">
              <a:lnSpc>
                <a:spcPct val="150000"/>
              </a:lnSpc>
              <a:defRPr/>
            </a:pPr>
            <a:r>
              <a:rPr lang="es-CO" altLang="es-ES" sz="1600" b="1" dirty="0"/>
              <a:t>Artículo 101 LEAJ</a:t>
            </a:r>
          </a:p>
        </p:txBody>
      </p:sp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>
                <a:latin typeface="+mn-lt"/>
              </a:rPr>
              <a:t>Marco normativo</a:t>
            </a:r>
          </a:p>
        </p:txBody>
      </p:sp>
    </p:spTree>
    <p:extLst>
      <p:ext uri="{BB962C8B-B14F-4D97-AF65-F5344CB8AC3E}">
        <p14:creationId xmlns:p14="http://schemas.microsoft.com/office/powerpoint/2010/main" val="179844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9218154"/>
              </p:ext>
            </p:extLst>
          </p:nvPr>
        </p:nvGraphicFramePr>
        <p:xfrm>
          <a:off x="539552" y="1268760"/>
          <a:ext cx="8208912" cy="525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>
                <a:latin typeface="+mn-lt"/>
              </a:rPr>
              <a:t>Oferta Judicial</a:t>
            </a:r>
          </a:p>
        </p:txBody>
      </p:sp>
    </p:spTree>
    <p:extLst>
      <p:ext uri="{BB962C8B-B14F-4D97-AF65-F5344CB8AC3E}">
        <p14:creationId xmlns:p14="http://schemas.microsoft.com/office/powerpoint/2010/main" val="25031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3651178"/>
              </p:ext>
            </p:extLst>
          </p:nvPr>
        </p:nvGraphicFramePr>
        <p:xfrm>
          <a:off x="1043608" y="1412776"/>
          <a:ext cx="712879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1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9887994"/>
              </p:ext>
            </p:extLst>
          </p:nvPr>
        </p:nvGraphicFramePr>
        <p:xfrm>
          <a:off x="1187624" y="1196752"/>
          <a:ext cx="6984776" cy="4908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algn="r"/>
            <a:r>
              <a:rPr lang="es-CO" sz="2000" dirty="0" smtClean="0"/>
              <a:t>Jurisdicción Penal Municipal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5929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1741420"/>
              </p:ext>
            </p:extLst>
          </p:nvPr>
        </p:nvGraphicFramePr>
        <p:xfrm>
          <a:off x="1043608" y="1412776"/>
          <a:ext cx="712879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5003487"/>
              </p:ext>
            </p:extLst>
          </p:nvPr>
        </p:nvGraphicFramePr>
        <p:xfrm>
          <a:off x="1115616" y="1196752"/>
          <a:ext cx="7320812" cy="4899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algn="r"/>
            <a:r>
              <a:rPr lang="es-CO" sz="2000" dirty="0" smtClean="0">
                <a:solidFill>
                  <a:srgbClr val="FF0000"/>
                </a:solidFill>
              </a:rPr>
              <a:t>Jurisdicción Penal Municipal </a:t>
            </a:r>
            <a:endParaRPr lang="es-E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68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 fontScale="90000"/>
          </a:bodyPr>
          <a:lstStyle/>
          <a:p>
            <a:pPr algn="r"/>
            <a:r>
              <a:rPr lang="es-CO" sz="2000" dirty="0" smtClean="0"/>
              <a:t>Jurisdicción Penal Municipal - Conocimiento </a:t>
            </a:r>
            <a:endParaRPr lang="es-ES" sz="2000" dirty="0"/>
          </a:p>
        </p:txBody>
      </p:sp>
      <p:sp>
        <p:nvSpPr>
          <p:cNvPr id="2" name="1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3 CuadroTexto"/>
          <p:cNvSpPr txBox="1"/>
          <p:nvPr/>
        </p:nvSpPr>
        <p:spPr>
          <a:xfrm>
            <a:off x="5724128" y="5445224"/>
            <a:ext cx="2367621" cy="568086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dirty="0"/>
              <a:t>Total Procesos:       </a:t>
            </a:r>
            <a:r>
              <a:rPr lang="es-ES" sz="1600" dirty="0" smtClean="0"/>
              <a:t>2.464</a:t>
            </a:r>
            <a:endParaRPr lang="es-ES" sz="1600" dirty="0"/>
          </a:p>
          <a:p>
            <a:r>
              <a:rPr lang="es-ES" sz="1600" dirty="0"/>
              <a:t>Total Tutelas:          </a:t>
            </a:r>
            <a:r>
              <a:rPr lang="es-ES" sz="1600" dirty="0" smtClean="0"/>
              <a:t>1.383</a:t>
            </a:r>
            <a:endParaRPr lang="es-ES" sz="1600" dirty="0"/>
          </a:p>
        </p:txBody>
      </p:sp>
      <p:graphicFrame>
        <p:nvGraphicFramePr>
          <p:cNvPr id="9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6451651"/>
              </p:ext>
            </p:extLst>
          </p:nvPr>
        </p:nvGraphicFramePr>
        <p:xfrm>
          <a:off x="1259632" y="1052737"/>
          <a:ext cx="691276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613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 fontScale="90000"/>
          </a:bodyPr>
          <a:lstStyle/>
          <a:p>
            <a:pPr algn="r"/>
            <a:r>
              <a:rPr lang="es-CO" sz="2000" dirty="0" smtClean="0"/>
              <a:t>Jurisdicción Penal Municipal - Conocimiento </a:t>
            </a:r>
            <a:endParaRPr lang="es-ES" sz="2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9947130"/>
              </p:ext>
            </p:extLst>
          </p:nvPr>
        </p:nvGraphicFramePr>
        <p:xfrm>
          <a:off x="1115616" y="1124744"/>
          <a:ext cx="705678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1885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 fontScale="90000"/>
          </a:bodyPr>
          <a:lstStyle/>
          <a:p>
            <a:pPr algn="r"/>
            <a:r>
              <a:rPr lang="es-CO" sz="2000" dirty="0" smtClean="0"/>
              <a:t>Jurisdicción Penal Municipal - Garantías </a:t>
            </a:r>
            <a:endParaRPr lang="es-ES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6782982"/>
              </p:ext>
            </p:extLst>
          </p:nvPr>
        </p:nvGraphicFramePr>
        <p:xfrm>
          <a:off x="1187623" y="1124744"/>
          <a:ext cx="6984777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7147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373292"/>
              </p:ext>
            </p:extLst>
          </p:nvPr>
        </p:nvGraphicFramePr>
        <p:xfrm>
          <a:off x="1115615" y="1124744"/>
          <a:ext cx="7056785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 fontScale="90000"/>
          </a:bodyPr>
          <a:lstStyle/>
          <a:p>
            <a:pPr algn="r"/>
            <a:r>
              <a:rPr lang="es-CO" sz="2000" dirty="0" smtClean="0"/>
              <a:t>Jurisdicción Penal Municipal - Garantías </a:t>
            </a:r>
            <a:endParaRPr lang="es-ES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17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 fontScale="90000"/>
          </a:bodyPr>
          <a:lstStyle/>
          <a:p>
            <a:pPr algn="r"/>
            <a:r>
              <a:rPr lang="es-CO" sz="2000" dirty="0" smtClean="0"/>
              <a:t>Jurisdicción Civil – Municipal </a:t>
            </a:r>
            <a:endParaRPr lang="es-ES" sz="2000" dirty="0"/>
          </a:p>
        </p:txBody>
      </p:sp>
      <p:graphicFrame>
        <p:nvGraphicFramePr>
          <p:cNvPr id="9" name="10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5145762"/>
              </p:ext>
            </p:extLst>
          </p:nvPr>
        </p:nvGraphicFramePr>
        <p:xfrm>
          <a:off x="1187624" y="1196752"/>
          <a:ext cx="7187572" cy="4908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308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 fontScale="90000"/>
          </a:bodyPr>
          <a:lstStyle/>
          <a:p>
            <a:pPr algn="r"/>
            <a:r>
              <a:rPr lang="es-CO" sz="2000" dirty="0" smtClean="0"/>
              <a:t>Jurisdicción Civil – Municipal </a:t>
            </a:r>
            <a:endParaRPr lang="es-ES" sz="20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3" name="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4388352"/>
              </p:ext>
            </p:extLst>
          </p:nvPr>
        </p:nvGraphicFramePr>
        <p:xfrm>
          <a:off x="1187624" y="1124744"/>
          <a:ext cx="7207982" cy="5238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3 CuadroTexto"/>
          <p:cNvSpPr txBox="1"/>
          <p:nvPr/>
        </p:nvSpPr>
        <p:spPr>
          <a:xfrm>
            <a:off x="5968510" y="5733256"/>
            <a:ext cx="2391555" cy="614462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dirty="0"/>
              <a:t>Total Procesos:       </a:t>
            </a:r>
            <a:r>
              <a:rPr lang="es-ES" sz="1600" dirty="0" smtClean="0"/>
              <a:t>  9.861</a:t>
            </a:r>
            <a:endParaRPr lang="es-ES" sz="1600" dirty="0"/>
          </a:p>
          <a:p>
            <a:r>
              <a:rPr lang="es-ES" sz="1600" dirty="0"/>
              <a:t>Total Tutelas:          </a:t>
            </a:r>
            <a:r>
              <a:rPr lang="es-ES" sz="1600" dirty="0" smtClean="0"/>
              <a:t>  2.748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30902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 fontScale="90000"/>
          </a:bodyPr>
          <a:lstStyle/>
          <a:p>
            <a:pPr algn="r"/>
            <a:r>
              <a:rPr lang="es-CO" sz="2000" dirty="0" smtClean="0"/>
              <a:t>Jurisdicción Civil – Municipal </a:t>
            </a:r>
            <a:endParaRPr lang="es-ES" sz="2000" dirty="0"/>
          </a:p>
        </p:txBody>
      </p:sp>
      <p:graphicFrame>
        <p:nvGraphicFramePr>
          <p:cNvPr id="9" name="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906276"/>
              </p:ext>
            </p:extLst>
          </p:nvPr>
        </p:nvGraphicFramePr>
        <p:xfrm>
          <a:off x="1187624" y="1124744"/>
          <a:ext cx="7194376" cy="5154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457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1187624" y="1484784"/>
            <a:ext cx="669674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/>
            </a:pPr>
            <a:r>
              <a:rPr lang="es-MX" altLang="es-ES" sz="2000" b="1" dirty="0"/>
              <a:t>Funciones:</a:t>
            </a:r>
          </a:p>
          <a:p>
            <a:pPr marL="533400" indent="-533400">
              <a:spcBef>
                <a:spcPts val="1200"/>
              </a:spcBef>
              <a:buFontTx/>
              <a:buAutoNum type="arabicPeriod"/>
              <a:defRPr/>
            </a:pPr>
            <a:r>
              <a:rPr lang="es-MX" altLang="es-ES" b="1" dirty="0"/>
              <a:t>Administrar  la Carrera </a:t>
            </a:r>
            <a:r>
              <a:rPr lang="es-MX" altLang="es-ES" b="1" dirty="0" smtClean="0"/>
              <a:t>Judicial</a:t>
            </a:r>
          </a:p>
          <a:p>
            <a:pPr marL="990600" lvl="1" indent="-533400" algn="just">
              <a:spcBef>
                <a:spcPts val="1200"/>
              </a:spcBef>
              <a:buFont typeface="+mj-lt"/>
              <a:buAutoNum type="alphaLcPeriod"/>
              <a:defRPr/>
            </a:pPr>
            <a:r>
              <a:rPr lang="es-MX" altLang="es-ES" dirty="0" smtClean="0"/>
              <a:t>Adelantar </a:t>
            </a:r>
            <a:r>
              <a:rPr lang="es-MX" altLang="es-ES" b="1" dirty="0">
                <a:solidFill>
                  <a:srgbClr val="FF0000"/>
                </a:solidFill>
              </a:rPr>
              <a:t>concurso de méritos </a:t>
            </a:r>
            <a:r>
              <a:rPr lang="es-MX" altLang="es-ES" dirty="0"/>
              <a:t>para empleados y empleadas de Tribunales, Juzgados, Dirección Ejecutiva y Centros de </a:t>
            </a:r>
            <a:r>
              <a:rPr lang="es-MX" altLang="es-ES" dirty="0" smtClean="0"/>
              <a:t>Servicios. </a:t>
            </a:r>
            <a:endParaRPr lang="es-MX" altLang="es-ES" dirty="0"/>
          </a:p>
          <a:p>
            <a:pPr marL="990600" lvl="1" indent="-533400" algn="just">
              <a:spcBef>
                <a:spcPts val="1200"/>
              </a:spcBef>
              <a:buFont typeface="+mj-lt"/>
              <a:buAutoNum type="alphaLcPeriod"/>
              <a:defRPr/>
            </a:pPr>
            <a:r>
              <a:rPr lang="es-MX" altLang="es-ES" dirty="0" smtClean="0"/>
              <a:t>Enviar </a:t>
            </a:r>
            <a:r>
              <a:rPr lang="es-MX" altLang="es-ES" b="1" dirty="0">
                <a:solidFill>
                  <a:srgbClr val="FF0000"/>
                </a:solidFill>
              </a:rPr>
              <a:t>listas de elegibles </a:t>
            </a:r>
            <a:r>
              <a:rPr lang="es-MX" altLang="es-ES" dirty="0"/>
              <a:t>de los empleados y empleadas de los Tribunales Superior, Contencioso Administrativo, Juzgados, Dirección Ejecutiva y Centros de Servicios.</a:t>
            </a:r>
          </a:p>
          <a:p>
            <a:pPr marL="990600" lvl="1" indent="-533400" algn="just">
              <a:spcBef>
                <a:spcPts val="1200"/>
              </a:spcBef>
              <a:buFont typeface="+mj-lt"/>
              <a:buAutoNum type="alphaLcPeriod"/>
              <a:defRPr/>
            </a:pPr>
            <a:r>
              <a:rPr lang="es-MX" altLang="es-ES" b="1" dirty="0" smtClean="0">
                <a:solidFill>
                  <a:srgbClr val="FF0000"/>
                </a:solidFill>
              </a:rPr>
              <a:t>Registro </a:t>
            </a:r>
            <a:r>
              <a:rPr lang="es-MX" altLang="es-ES" b="1" dirty="0">
                <a:solidFill>
                  <a:srgbClr val="FF0000"/>
                </a:solidFill>
              </a:rPr>
              <a:t>Nacional de Escalafón</a:t>
            </a:r>
            <a:r>
              <a:rPr lang="es-MX" altLang="es-ES" dirty="0"/>
              <a:t>: inscripciones, </a:t>
            </a:r>
            <a:r>
              <a:rPr lang="es-MX" altLang="es-ES" dirty="0" smtClean="0"/>
              <a:t>actualizaciones, </a:t>
            </a:r>
            <a:r>
              <a:rPr lang="es-MX" altLang="es-ES" dirty="0"/>
              <a:t>exclusiones y  </a:t>
            </a:r>
            <a:r>
              <a:rPr lang="es-MX" altLang="es-ES" dirty="0" smtClean="0"/>
              <a:t>traslados.</a:t>
            </a:r>
          </a:p>
          <a:p>
            <a:pPr marL="990600" lvl="1" indent="-533400" algn="just">
              <a:spcBef>
                <a:spcPts val="1200"/>
              </a:spcBef>
              <a:buFont typeface="+mj-lt"/>
              <a:buAutoNum type="alphaLcPeriod"/>
              <a:defRPr/>
            </a:pPr>
            <a:r>
              <a:rPr lang="es-MX" altLang="es-ES" b="1" dirty="0">
                <a:solidFill>
                  <a:srgbClr val="FF0000"/>
                </a:solidFill>
              </a:rPr>
              <a:t>Calificación  integral </a:t>
            </a:r>
            <a:r>
              <a:rPr lang="es-MX" altLang="es-ES" dirty="0"/>
              <a:t>de servicios de los jueces y las </a:t>
            </a:r>
            <a:r>
              <a:rPr lang="es-MX" altLang="es-ES" dirty="0" smtClean="0"/>
              <a:t>juezas</a:t>
            </a:r>
            <a:endParaRPr lang="es-MX" altLang="es-ES" dirty="0"/>
          </a:p>
        </p:txBody>
      </p:sp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>
                <a:latin typeface="+mn-lt"/>
              </a:rPr>
              <a:t>Marco normativo</a:t>
            </a:r>
          </a:p>
        </p:txBody>
      </p:sp>
    </p:spTree>
    <p:extLst>
      <p:ext uri="{BB962C8B-B14F-4D97-AF65-F5344CB8AC3E}">
        <p14:creationId xmlns:p14="http://schemas.microsoft.com/office/powerpoint/2010/main" val="152539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algn="r"/>
            <a:r>
              <a:rPr lang="es-CO" sz="2000" dirty="0" smtClean="0"/>
              <a:t>Promiscuos de Circuito</a:t>
            </a:r>
            <a:endParaRPr lang="es-ES" sz="2000" dirty="0"/>
          </a:p>
        </p:txBody>
      </p:sp>
      <p:graphicFrame>
        <p:nvGraphicFramePr>
          <p:cNvPr id="7" name="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0872476"/>
              </p:ext>
            </p:extLst>
          </p:nvPr>
        </p:nvGraphicFramePr>
        <p:xfrm>
          <a:off x="1885950" y="1326356"/>
          <a:ext cx="6646490" cy="5126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8786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algn="r"/>
            <a:r>
              <a:rPr lang="es-CO" sz="2000" dirty="0" smtClean="0"/>
              <a:t>Promiscuos de Familia</a:t>
            </a:r>
            <a:endParaRPr lang="es-ES" sz="2000" dirty="0"/>
          </a:p>
        </p:txBody>
      </p:sp>
      <p:graphicFrame>
        <p:nvGraphicFramePr>
          <p:cNvPr id="11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9893039"/>
              </p:ext>
            </p:extLst>
          </p:nvPr>
        </p:nvGraphicFramePr>
        <p:xfrm>
          <a:off x="1115616" y="1124744"/>
          <a:ext cx="7252776" cy="5161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9" name="18 Conector recto"/>
          <p:cNvCxnSpPr/>
          <p:nvPr/>
        </p:nvCxnSpPr>
        <p:spPr>
          <a:xfrm flipH="1" flipV="1">
            <a:off x="4788024" y="1700808"/>
            <a:ext cx="2304256" cy="24482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2627784" y="1700808"/>
            <a:ext cx="2160240" cy="9361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339752" y="2636922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/>
              <a:t>369</a:t>
            </a:r>
            <a:endParaRPr lang="es-ES" sz="1400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7092280" y="393305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/>
              <a:t>209</a:t>
            </a:r>
            <a:endParaRPr lang="es-ES" sz="1400" b="1" dirty="0"/>
          </a:p>
        </p:txBody>
      </p:sp>
    </p:spTree>
    <p:extLst>
      <p:ext uri="{BB962C8B-B14F-4D97-AF65-F5344CB8AC3E}">
        <p14:creationId xmlns:p14="http://schemas.microsoft.com/office/powerpoint/2010/main" val="281550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algn="r"/>
            <a:r>
              <a:rPr lang="es-CO" sz="2000" dirty="0" smtClean="0"/>
              <a:t>Promiscuos de Familia</a:t>
            </a:r>
            <a:endParaRPr lang="es-ES" sz="2000" dirty="0"/>
          </a:p>
        </p:txBody>
      </p:sp>
      <p:graphicFrame>
        <p:nvGraphicFramePr>
          <p:cNvPr id="10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2244779"/>
              </p:ext>
            </p:extLst>
          </p:nvPr>
        </p:nvGraphicFramePr>
        <p:xfrm>
          <a:off x="1115616" y="1484784"/>
          <a:ext cx="6820728" cy="4801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475656" y="11957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2017</a:t>
            </a:r>
            <a:endParaRPr lang="es-ES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802835" y="214271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FF0000"/>
                </a:solidFill>
              </a:rPr>
              <a:t>39%</a:t>
            </a:r>
            <a:endParaRPr lang="es-CO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5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algn="r"/>
            <a:r>
              <a:rPr lang="es-CO" sz="2000" dirty="0" smtClean="0"/>
              <a:t>Promiscuos de Familia</a:t>
            </a:r>
            <a:endParaRPr lang="es-ES" sz="2000" dirty="0"/>
          </a:p>
        </p:txBody>
      </p:sp>
      <p:graphicFrame>
        <p:nvGraphicFramePr>
          <p:cNvPr id="10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2244779"/>
              </p:ext>
            </p:extLst>
          </p:nvPr>
        </p:nvGraphicFramePr>
        <p:xfrm>
          <a:off x="1115616" y="1484784"/>
          <a:ext cx="6820728" cy="4801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475656" y="11957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2017</a:t>
            </a:r>
            <a:endParaRPr lang="es-ES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979712" y="255561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FF0000"/>
                </a:solidFill>
              </a:rPr>
              <a:t>39%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" name="2 Elipse"/>
          <p:cNvSpPr/>
          <p:nvPr/>
        </p:nvSpPr>
        <p:spPr>
          <a:xfrm>
            <a:off x="2519772" y="1115452"/>
            <a:ext cx="756084" cy="369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b="1" dirty="0"/>
              <a:t>587</a:t>
            </a:r>
            <a:endParaRPr lang="es-ES" b="1" dirty="0"/>
          </a:p>
        </p:txBody>
      </p:sp>
      <p:sp>
        <p:nvSpPr>
          <p:cNvPr id="8" name="23 CuadroTexto"/>
          <p:cNvSpPr txBox="1"/>
          <p:nvPr/>
        </p:nvSpPr>
        <p:spPr>
          <a:xfrm>
            <a:off x="2591780" y="1772816"/>
            <a:ext cx="6120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>
                <a:solidFill>
                  <a:srgbClr val="FF0000"/>
                </a:solidFill>
              </a:rPr>
              <a:t>-29%</a:t>
            </a:r>
            <a:endParaRPr lang="es-ES" sz="1400" b="1" dirty="0">
              <a:solidFill>
                <a:srgbClr val="FF0000"/>
              </a:solidFill>
            </a:endParaRPr>
          </a:p>
        </p:txBody>
      </p:sp>
      <p:sp>
        <p:nvSpPr>
          <p:cNvPr id="11" name="5 Elipse"/>
          <p:cNvSpPr/>
          <p:nvPr/>
        </p:nvSpPr>
        <p:spPr>
          <a:xfrm>
            <a:off x="4644008" y="1835069"/>
            <a:ext cx="792088" cy="3329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b="1" dirty="0"/>
              <a:t>418</a:t>
            </a:r>
            <a:endParaRPr lang="es-ES" b="1" dirty="0"/>
          </a:p>
        </p:txBody>
      </p:sp>
      <p:sp>
        <p:nvSpPr>
          <p:cNvPr id="12" name="24 CuadroTexto"/>
          <p:cNvSpPr txBox="1"/>
          <p:nvPr/>
        </p:nvSpPr>
        <p:spPr>
          <a:xfrm>
            <a:off x="5148064" y="2168008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>
                <a:solidFill>
                  <a:srgbClr val="FF0000"/>
                </a:solidFill>
              </a:rPr>
              <a:t>-4%</a:t>
            </a:r>
            <a:endParaRPr lang="es-ES" sz="1400" b="1" dirty="0">
              <a:solidFill>
                <a:srgbClr val="FF0000"/>
              </a:solidFill>
            </a:endParaRPr>
          </a:p>
        </p:txBody>
      </p:sp>
      <p:sp>
        <p:nvSpPr>
          <p:cNvPr id="13" name="6 Elipse"/>
          <p:cNvSpPr/>
          <p:nvPr/>
        </p:nvSpPr>
        <p:spPr>
          <a:xfrm>
            <a:off x="6660232" y="3829441"/>
            <a:ext cx="792088" cy="391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b="1" dirty="0"/>
              <a:t>226</a:t>
            </a:r>
            <a:endParaRPr lang="es-ES" b="1" dirty="0"/>
          </a:p>
        </p:txBody>
      </p:sp>
      <p:sp>
        <p:nvSpPr>
          <p:cNvPr id="14" name="22 CuadroTexto"/>
          <p:cNvSpPr txBox="1"/>
          <p:nvPr/>
        </p:nvSpPr>
        <p:spPr>
          <a:xfrm>
            <a:off x="7308304" y="4273351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>
                <a:solidFill>
                  <a:srgbClr val="FF0000"/>
                </a:solidFill>
              </a:rPr>
              <a:t>-34%</a:t>
            </a:r>
            <a:endParaRPr lang="es-E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5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Civil del Circuito</a:t>
            </a:r>
            <a:endParaRPr lang="es-ES" sz="2000" dirty="0"/>
          </a:p>
        </p:txBody>
      </p:sp>
      <p:graphicFrame>
        <p:nvGraphicFramePr>
          <p:cNvPr id="6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9466771"/>
              </p:ext>
            </p:extLst>
          </p:nvPr>
        </p:nvGraphicFramePr>
        <p:xfrm>
          <a:off x="1475655" y="1268760"/>
          <a:ext cx="6531297" cy="5101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644008" y="436510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FF0000"/>
                </a:solidFill>
              </a:rPr>
              <a:t>- 10%</a:t>
            </a:r>
            <a:endParaRPr lang="es-E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33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Civil del Circuito</a:t>
            </a:r>
            <a:endParaRPr lang="es-ES" sz="2000" dirty="0"/>
          </a:p>
        </p:txBody>
      </p:sp>
      <p:graphicFrame>
        <p:nvGraphicFramePr>
          <p:cNvPr id="8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0643599"/>
              </p:ext>
            </p:extLst>
          </p:nvPr>
        </p:nvGraphicFramePr>
        <p:xfrm>
          <a:off x="1187624" y="1124744"/>
          <a:ext cx="698477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21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Civil del Circuito</a:t>
            </a:r>
            <a:endParaRPr lang="es-ES" sz="2000" dirty="0"/>
          </a:p>
        </p:txBody>
      </p:sp>
      <p:graphicFrame>
        <p:nvGraphicFramePr>
          <p:cNvPr id="5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5067077"/>
              </p:ext>
            </p:extLst>
          </p:nvPr>
        </p:nvGraphicFramePr>
        <p:xfrm>
          <a:off x="1115616" y="1124745"/>
          <a:ext cx="70567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476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6442482"/>
              </p:ext>
            </p:extLst>
          </p:nvPr>
        </p:nvGraphicFramePr>
        <p:xfrm>
          <a:off x="1518708" y="1237720"/>
          <a:ext cx="6653692" cy="50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Penal del Circuito</a:t>
            </a:r>
            <a:endParaRPr lang="es-ES" sz="2000" dirty="0"/>
          </a:p>
        </p:txBody>
      </p:sp>
      <p:graphicFrame>
        <p:nvGraphicFramePr>
          <p:cNvPr id="5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3975547"/>
              </p:ext>
            </p:extLst>
          </p:nvPr>
        </p:nvGraphicFramePr>
        <p:xfrm>
          <a:off x="1187624" y="836712"/>
          <a:ext cx="6846094" cy="5869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779912" y="119186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rgbClr val="FF0000"/>
                </a:solidFill>
              </a:rPr>
              <a:t>14%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730981" y="382039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rgbClr val="FF0000"/>
                </a:solidFill>
              </a:rPr>
              <a:t>21%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596336" y="403983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FF0000"/>
                </a:solidFill>
              </a:rPr>
              <a:t>87%</a:t>
            </a:r>
            <a:endParaRPr lang="es-E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9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Penal del Circuito</a:t>
            </a:r>
            <a:endParaRPr lang="es-ES" sz="2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1 CuadroTexto"/>
          <p:cNvSpPr txBox="1"/>
          <p:nvPr/>
        </p:nvSpPr>
        <p:spPr>
          <a:xfrm>
            <a:off x="3913639" y="4077072"/>
            <a:ext cx="2232248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CO" sz="1400" i="1" dirty="0" smtClean="0"/>
              <a:t>SIN JUZGADO 5º  (Ley 600)</a:t>
            </a:r>
            <a:endParaRPr lang="es-ES" sz="1400" i="1" dirty="0"/>
          </a:p>
        </p:txBody>
      </p:sp>
      <p:graphicFrame>
        <p:nvGraphicFramePr>
          <p:cNvPr id="9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9840137"/>
              </p:ext>
            </p:extLst>
          </p:nvPr>
        </p:nvGraphicFramePr>
        <p:xfrm>
          <a:off x="1528762" y="1411022"/>
          <a:ext cx="6643638" cy="4682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334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Penal del Circuito</a:t>
            </a:r>
            <a:endParaRPr lang="es-ES" sz="2000" dirty="0"/>
          </a:p>
        </p:txBody>
      </p:sp>
      <p:graphicFrame>
        <p:nvGraphicFramePr>
          <p:cNvPr id="5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6457934"/>
              </p:ext>
            </p:extLst>
          </p:nvPr>
        </p:nvGraphicFramePr>
        <p:xfrm>
          <a:off x="1187624" y="836712"/>
          <a:ext cx="6846094" cy="5869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847134"/>
              </p:ext>
            </p:extLst>
          </p:nvPr>
        </p:nvGraphicFramePr>
        <p:xfrm>
          <a:off x="1547812" y="1399116"/>
          <a:ext cx="6624588" cy="4766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0801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1187624" y="1484784"/>
            <a:ext cx="6912768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s-MX" altLang="es-ES" sz="2000" b="1" kern="200" dirty="0"/>
              <a:t>Funciones: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 startAt="2"/>
              <a:defRPr/>
            </a:pPr>
            <a:r>
              <a:rPr lang="es-CO" altLang="es-ES" b="1" kern="200" dirty="0" smtClean="0"/>
              <a:t>Presentar </a:t>
            </a:r>
            <a:r>
              <a:rPr lang="es-CO" altLang="es-ES" b="1" kern="200" dirty="0"/>
              <a:t>propuestas de reordenamiento judicial.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 startAt="2"/>
              <a:defRPr/>
            </a:pPr>
            <a:r>
              <a:rPr lang="es-MX" altLang="es-ES" b="1" kern="200" dirty="0" smtClean="0"/>
              <a:t>Ejercer </a:t>
            </a:r>
            <a:r>
              <a:rPr lang="es-MX" altLang="es-ES" b="1" kern="200" dirty="0"/>
              <a:t>Vigilancia Judicial Administrativa.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 startAt="2"/>
              <a:defRPr/>
            </a:pPr>
            <a:r>
              <a:rPr lang="es-MX" altLang="es-ES" kern="200" dirty="0"/>
              <a:t>Proponer planes y programas de capacitación.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 startAt="2"/>
              <a:defRPr/>
            </a:pPr>
            <a:r>
              <a:rPr lang="es-MX" altLang="es-ES" kern="200" dirty="0" smtClean="0"/>
              <a:t>Proponer </a:t>
            </a:r>
            <a:r>
              <a:rPr lang="es-MX" altLang="es-ES" kern="200" dirty="0"/>
              <a:t>proyectos de inversión.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 startAt="2"/>
              <a:defRPr/>
            </a:pPr>
            <a:r>
              <a:rPr lang="es-MX" altLang="es-ES" b="1" kern="200" dirty="0" smtClean="0"/>
              <a:t>Asistir  </a:t>
            </a:r>
            <a:r>
              <a:rPr lang="es-MX" altLang="es-ES" b="1" kern="200" dirty="0"/>
              <a:t>a comités,  comisiones y mesas de trabajo </a:t>
            </a:r>
            <a:r>
              <a:rPr lang="es-CO" altLang="es-ES" b="1" kern="200" dirty="0"/>
              <a:t>con el fin de coordinar acciones interinstitucionales que propendan por mejorar la convivencia pacífica y el acceso a la administración de Justicia.</a:t>
            </a:r>
            <a:endParaRPr lang="es-ES" altLang="es-ES" b="1" kern="200" dirty="0"/>
          </a:p>
        </p:txBody>
      </p:sp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>
                <a:latin typeface="+mn-lt"/>
              </a:rPr>
              <a:t>Marco normativo</a:t>
            </a:r>
          </a:p>
        </p:txBody>
      </p:sp>
    </p:spTree>
    <p:extLst>
      <p:ext uri="{BB962C8B-B14F-4D97-AF65-F5344CB8AC3E}">
        <p14:creationId xmlns:p14="http://schemas.microsoft.com/office/powerpoint/2010/main" val="375672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Penal Especializados</a:t>
            </a:r>
            <a:endParaRPr lang="es-ES" sz="2000" dirty="0"/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28294"/>
              </p:ext>
            </p:extLst>
          </p:nvPr>
        </p:nvGraphicFramePr>
        <p:xfrm>
          <a:off x="1514474" y="1438274"/>
          <a:ext cx="6657925" cy="4799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0932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Ejecución de Penas</a:t>
            </a:r>
            <a:endParaRPr lang="es-ES" sz="2000" dirty="0"/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7483520"/>
              </p:ext>
            </p:extLst>
          </p:nvPr>
        </p:nvGraphicFramePr>
        <p:xfrm>
          <a:off x="1543050" y="1309687"/>
          <a:ext cx="6629350" cy="5071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551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5004048" y="440451"/>
            <a:ext cx="3312368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Penal Adolescentes – Circuito</a:t>
            </a:r>
            <a:endParaRPr lang="es-ES" sz="2000" dirty="0"/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0380157"/>
              </p:ext>
            </p:extLst>
          </p:nvPr>
        </p:nvGraphicFramePr>
        <p:xfrm>
          <a:off x="1528762" y="1333500"/>
          <a:ext cx="6643638" cy="4831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232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1722666"/>
              </p:ext>
            </p:extLst>
          </p:nvPr>
        </p:nvGraphicFramePr>
        <p:xfrm>
          <a:off x="1142999" y="1335881"/>
          <a:ext cx="6858001" cy="418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4860032" y="440451"/>
            <a:ext cx="3456384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Penal Adolescentes – Municipal </a:t>
            </a:r>
            <a:endParaRPr lang="es-ES" sz="2000" dirty="0"/>
          </a:p>
        </p:txBody>
      </p:sp>
      <p:sp>
        <p:nvSpPr>
          <p:cNvPr id="2" name="1 CuadroTexto"/>
          <p:cNvSpPr txBox="1"/>
          <p:nvPr/>
        </p:nvSpPr>
        <p:spPr>
          <a:xfrm>
            <a:off x="6300192" y="206084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FF0000"/>
                </a:solidFill>
              </a:rPr>
              <a:t>16%</a:t>
            </a:r>
            <a:endParaRPr lang="es-ES" b="1" dirty="0">
              <a:solidFill>
                <a:srgbClr val="FF0000"/>
              </a:solidFill>
            </a:endParaRPr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4067944" y="2348880"/>
            <a:ext cx="3024336" cy="432048"/>
          </a:xfrm>
          <a:prstGeom prst="straightConnector1">
            <a:avLst/>
          </a:prstGeom>
          <a:ln w="444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44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Laboral del Circuito</a:t>
            </a:r>
            <a:endParaRPr lang="es-ES" sz="2000" dirty="0"/>
          </a:p>
        </p:txBody>
      </p:sp>
      <p:graphicFrame>
        <p:nvGraphicFramePr>
          <p:cNvPr id="9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2658091"/>
              </p:ext>
            </p:extLst>
          </p:nvPr>
        </p:nvGraphicFramePr>
        <p:xfrm>
          <a:off x="1259632" y="1341715"/>
          <a:ext cx="684076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34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Laboral del Circuito</a:t>
            </a:r>
            <a:endParaRPr lang="es-ES" sz="2000" dirty="0"/>
          </a:p>
        </p:txBody>
      </p:sp>
      <p:graphicFrame>
        <p:nvGraphicFramePr>
          <p:cNvPr id="5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5143517"/>
              </p:ext>
            </p:extLst>
          </p:nvPr>
        </p:nvGraphicFramePr>
        <p:xfrm>
          <a:off x="1187624" y="836712"/>
          <a:ext cx="6846094" cy="5869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1972065"/>
              </p:ext>
            </p:extLst>
          </p:nvPr>
        </p:nvGraphicFramePr>
        <p:xfrm>
          <a:off x="1475656" y="1124743"/>
          <a:ext cx="6696744" cy="4896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5209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Laboral del Circuito</a:t>
            </a:r>
            <a:endParaRPr lang="es-ES" sz="2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6588224" y="155679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GRESOS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701375"/>
              </p:ext>
            </p:extLst>
          </p:nvPr>
        </p:nvGraphicFramePr>
        <p:xfrm>
          <a:off x="1331639" y="1124743"/>
          <a:ext cx="6840761" cy="5256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4932040" y="311570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82%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44161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Pequeñas Causas - Civil</a:t>
            </a:r>
            <a:endParaRPr lang="es-ES" sz="2000" dirty="0"/>
          </a:p>
        </p:txBody>
      </p:sp>
      <p:graphicFrame>
        <p:nvGraphicFramePr>
          <p:cNvPr id="6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9922361"/>
              </p:ext>
            </p:extLst>
          </p:nvPr>
        </p:nvGraphicFramePr>
        <p:xfrm>
          <a:off x="1475656" y="1628799"/>
          <a:ext cx="6696744" cy="4248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986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Pequeñas Causas - Civil</a:t>
            </a:r>
            <a:endParaRPr lang="es-ES" sz="2000" dirty="0"/>
          </a:p>
        </p:txBody>
      </p:sp>
      <p:sp>
        <p:nvSpPr>
          <p:cNvPr id="2" name="1 Rectángulo"/>
          <p:cNvSpPr/>
          <p:nvPr/>
        </p:nvSpPr>
        <p:spPr>
          <a:xfrm>
            <a:off x="971600" y="141277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dirty="0"/>
              <a:t>En tan solo 15 meses de funcionamiento, los Jueces de Pequeñas Causas y Competencia Múltiple recibieron cerca de 3.250 procesos cada uno, para un promedio de entradas de 200 procesos </a:t>
            </a:r>
            <a:r>
              <a:rPr lang="es-CO" dirty="0" smtClean="0"/>
              <a:t>mensuales.</a:t>
            </a:r>
            <a:endParaRPr lang="es-ES" dirty="0"/>
          </a:p>
          <a:p>
            <a:r>
              <a:rPr lang="es-CO" dirty="0"/>
              <a:t> </a:t>
            </a:r>
            <a:endParaRPr lang="es-CO" dirty="0" smtClean="0"/>
          </a:p>
          <a:p>
            <a:r>
              <a:rPr lang="es-CO" dirty="0" smtClean="0"/>
              <a:t>Para resolver esta situación, se adoptaron las siguientes medidas:</a:t>
            </a:r>
          </a:p>
          <a:p>
            <a:endParaRPr lang="es-ES" dirty="0"/>
          </a:p>
          <a:p>
            <a:pPr marL="342900" lvl="0" indent="-342900">
              <a:buFont typeface="+mj-lt"/>
              <a:buAutoNum type="arabicPeriod"/>
            </a:pPr>
            <a:r>
              <a:rPr lang="es-CO" dirty="0" smtClean="0"/>
              <a:t>Suspensión </a:t>
            </a:r>
            <a:r>
              <a:rPr lang="es-CO" dirty="0"/>
              <a:t>d</a:t>
            </a:r>
            <a:r>
              <a:rPr lang="es-CO" dirty="0" smtClean="0"/>
              <a:t>el </a:t>
            </a:r>
            <a:r>
              <a:rPr lang="es-CO" dirty="0"/>
              <a:t>reparto de las acciones de tutela (Acuerdo No. CSJHUA17-439</a:t>
            </a:r>
            <a:r>
              <a:rPr lang="es-CO" dirty="0" smtClean="0"/>
              <a:t>).</a:t>
            </a:r>
          </a:p>
          <a:p>
            <a:pPr marL="342900" lvl="0" indent="-342900">
              <a:buFont typeface="+mj-lt"/>
              <a:buAutoNum type="arabicPeriod"/>
            </a:pPr>
            <a:endParaRPr lang="es-CO" dirty="0" smtClean="0"/>
          </a:p>
          <a:p>
            <a:pPr marL="342900" lvl="0" indent="-342900">
              <a:buFont typeface="+mj-lt"/>
              <a:buAutoNum type="arabicPeriod"/>
            </a:pPr>
            <a:r>
              <a:rPr lang="es-CO" dirty="0" smtClean="0"/>
              <a:t>Delimitación de </a:t>
            </a:r>
            <a:r>
              <a:rPr lang="es-CO" dirty="0"/>
              <a:t>la jurisdicción de los </a:t>
            </a:r>
            <a:r>
              <a:rPr lang="es-CO" dirty="0" smtClean="0"/>
              <a:t>juzgados: </a:t>
            </a:r>
            <a:r>
              <a:rPr lang="es-CO" dirty="0"/>
              <a:t>comunas </a:t>
            </a:r>
            <a:r>
              <a:rPr lang="es-CO" dirty="0" smtClean="0"/>
              <a:t>1 y 5 </a:t>
            </a:r>
            <a:r>
              <a:rPr lang="es-CO" dirty="0"/>
              <a:t>(Acuerdo No. CSJHUA17-466). </a:t>
            </a:r>
            <a:endParaRPr lang="es-CO" dirty="0" smtClean="0"/>
          </a:p>
          <a:p>
            <a:pPr marL="342900" lvl="0" indent="-342900">
              <a:buFont typeface="+mj-lt"/>
              <a:buAutoNum type="arabicPeriod"/>
            </a:pPr>
            <a:endParaRPr lang="es-CO" dirty="0" smtClean="0"/>
          </a:p>
          <a:p>
            <a:pPr marL="342900" lvl="0" indent="-342900">
              <a:buFont typeface="+mj-lt"/>
              <a:buAutoNum type="arabicPeriod"/>
            </a:pPr>
            <a:r>
              <a:rPr lang="es-CO" dirty="0" smtClean="0"/>
              <a:t>Cierre del </a:t>
            </a:r>
            <a:r>
              <a:rPr lang="es-CO" dirty="0"/>
              <a:t>reparto de los procesos ejecutivos, con excepción de aquellos en los que se ejercitaran derechos </a:t>
            </a:r>
            <a:r>
              <a:rPr lang="es-CO" dirty="0" smtClean="0"/>
              <a:t>reales (Acuerdos </a:t>
            </a:r>
            <a:r>
              <a:rPr lang="es-CO" dirty="0"/>
              <a:t>No. CSJHUA17-466 </a:t>
            </a:r>
            <a:r>
              <a:rPr lang="es-CO" dirty="0" smtClean="0"/>
              <a:t>y </a:t>
            </a:r>
            <a:r>
              <a:rPr lang="es-CO" dirty="0"/>
              <a:t>No. </a:t>
            </a:r>
            <a:r>
              <a:rPr lang="es-CO" dirty="0" smtClean="0"/>
              <a:t>CSJHUA17-502).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695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Pequeñas Causas - Laboral</a:t>
            </a:r>
            <a:endParaRPr lang="es-ES" sz="2000" dirty="0"/>
          </a:p>
        </p:txBody>
      </p:sp>
      <p:graphicFrame>
        <p:nvGraphicFramePr>
          <p:cNvPr id="5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3087450"/>
              </p:ext>
            </p:extLst>
          </p:nvPr>
        </p:nvGraphicFramePr>
        <p:xfrm>
          <a:off x="1475656" y="1700808"/>
          <a:ext cx="6781328" cy="4167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275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Resultado de imagen para icontec iso 1000:200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221088"/>
            <a:ext cx="4176464" cy="2592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Marcador de contenido"/>
          <p:cNvSpPr txBox="1">
            <a:spLocks/>
          </p:cNvSpPr>
          <p:nvPr/>
        </p:nvSpPr>
        <p:spPr bwMode="auto">
          <a:xfrm>
            <a:off x="899592" y="1341715"/>
            <a:ext cx="7858125" cy="2879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algn="just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endParaRPr lang="es-ES" altLang="es-ES" b="1" kern="0" dirty="0">
              <a:solidFill>
                <a:srgbClr val="FF0000"/>
              </a:solidFill>
            </a:endParaRPr>
          </a:p>
        </p:txBody>
      </p:sp>
      <p:sp>
        <p:nvSpPr>
          <p:cNvPr id="5" name="6 CuadroTexto"/>
          <p:cNvSpPr txBox="1">
            <a:spLocks noChangeArrowheads="1"/>
          </p:cNvSpPr>
          <p:nvPr/>
        </p:nvSpPr>
        <p:spPr bwMode="auto">
          <a:xfrm>
            <a:off x="755576" y="1412776"/>
            <a:ext cx="778668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s-ES" sz="2400" dirty="0" smtClean="0">
                <a:latin typeface="+mn-lt"/>
              </a:rPr>
              <a:t>Certificación del ICONTEC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s-ES" sz="2400" b="1" dirty="0" smtClean="0">
                <a:solidFill>
                  <a:srgbClr val="FF0000"/>
                </a:solidFill>
                <a:latin typeface="+mn-lt"/>
              </a:rPr>
              <a:t>ISO 9001:2015 y NTCGP 1000:2009</a:t>
            </a:r>
          </a:p>
          <a:p>
            <a:pPr marL="0" indent="0">
              <a:spcBef>
                <a:spcPct val="0"/>
              </a:spcBef>
              <a:buNone/>
            </a:pPr>
            <a:endParaRPr lang="es-ES" sz="2400" dirty="0" smtClean="0"/>
          </a:p>
          <a:p>
            <a:pPr marL="0" indent="0" algn="ctr">
              <a:spcBef>
                <a:spcPct val="0"/>
              </a:spcBef>
              <a:buNone/>
            </a:pPr>
            <a:r>
              <a:rPr lang="es-ES" sz="2000" dirty="0" smtClean="0">
                <a:latin typeface="+mn-lt"/>
              </a:rPr>
              <a:t>Administración de la Carrera Judicial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s-ES" sz="2000" dirty="0" smtClean="0">
                <a:latin typeface="+mn-lt"/>
              </a:rPr>
              <a:t>Gestión de la Formación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s-ES" sz="2000" dirty="0" smtClean="0">
                <a:latin typeface="+mn-lt"/>
              </a:rPr>
              <a:t>Gestión del Conocimiento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s-ES" sz="2000" dirty="0" smtClean="0">
                <a:latin typeface="+mn-lt"/>
              </a:rPr>
              <a:t>Gestión de la Infraestructura Física y Tecnológica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s-ES" sz="2000" dirty="0" smtClean="0">
                <a:latin typeface="+mn-lt"/>
              </a:rPr>
              <a:t>Reordenamiento y Modernización de la Gestión Judicial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s-ES" sz="2000" dirty="0" smtClean="0">
                <a:latin typeface="+mn-lt"/>
              </a:rPr>
              <a:t>Registro y Control de Abogados y Auxiliares de la Justicia </a:t>
            </a:r>
            <a:r>
              <a:rPr lang="es-ES" sz="1800" dirty="0" smtClean="0"/>
              <a:t>	</a:t>
            </a:r>
            <a:endParaRPr lang="es-CO" altLang="es-ES" sz="1800" dirty="0"/>
          </a:p>
        </p:txBody>
      </p:sp>
    </p:spTree>
    <p:extLst>
      <p:ext uri="{BB962C8B-B14F-4D97-AF65-F5344CB8AC3E}">
        <p14:creationId xmlns:p14="http://schemas.microsoft.com/office/powerpoint/2010/main" val="150099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4860032" y="440451"/>
            <a:ext cx="3456384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Administrativos</a:t>
            </a:r>
            <a:endParaRPr lang="es-ES" sz="2000" dirty="0"/>
          </a:p>
        </p:txBody>
      </p:sp>
      <p:graphicFrame>
        <p:nvGraphicFramePr>
          <p:cNvPr id="6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240125"/>
              </p:ext>
            </p:extLst>
          </p:nvPr>
        </p:nvGraphicFramePr>
        <p:xfrm>
          <a:off x="1187624" y="1628800"/>
          <a:ext cx="6984776" cy="4629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4860032" y="440451"/>
            <a:ext cx="3456384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Administrativos</a:t>
            </a:r>
            <a:endParaRPr lang="es-ES" sz="2000" dirty="0"/>
          </a:p>
        </p:txBody>
      </p:sp>
      <p:sp>
        <p:nvSpPr>
          <p:cNvPr id="2" name="1 Rectángulo"/>
          <p:cNvSpPr/>
          <p:nvPr/>
        </p:nvSpPr>
        <p:spPr>
          <a:xfrm>
            <a:off x="827584" y="1412776"/>
            <a:ext cx="7200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s-CO" dirty="0" smtClean="0"/>
              <a:t>El </a:t>
            </a:r>
            <a:r>
              <a:rPr lang="es-CO" dirty="0"/>
              <a:t>egreso promedio efectivo aumentó un 19% respecto del año anterior. </a:t>
            </a:r>
            <a:endParaRPr lang="es-CO" dirty="0" smtClean="0"/>
          </a:p>
          <a:p>
            <a:pPr lvl="0" algn="just" fontAlgn="base"/>
            <a:endParaRPr lang="es-CO" dirty="0"/>
          </a:p>
          <a:p>
            <a:pPr lvl="0" algn="just" fontAlgn="base"/>
            <a:r>
              <a:rPr lang="es-CO" dirty="0" smtClean="0"/>
              <a:t>Como </a:t>
            </a:r>
            <a:r>
              <a:rPr lang="es-CO" dirty="0"/>
              <a:t>en periodos anteriores se destaca el rendimiento del Juzgado 006, que alcanzó egresos de 408 procesos en materia contencioso administrativa, seguido del Juzgado 002 que tuvo 405 </a:t>
            </a:r>
            <a:r>
              <a:rPr lang="es-CO" dirty="0" smtClean="0"/>
              <a:t>procesos. </a:t>
            </a:r>
            <a:endParaRPr lang="es-ES" dirty="0"/>
          </a:p>
          <a:p>
            <a:pPr algn="just"/>
            <a:r>
              <a:rPr lang="es-CO" dirty="0"/>
              <a:t> </a:t>
            </a:r>
            <a:endParaRPr lang="es-ES" dirty="0"/>
          </a:p>
          <a:p>
            <a:pPr lvl="0" algn="just" fontAlgn="base"/>
            <a:r>
              <a:rPr lang="es-CO" dirty="0" smtClean="0"/>
              <a:t>La especialidad  </a:t>
            </a:r>
            <a:r>
              <a:rPr lang="es-CO" dirty="0"/>
              <a:t>pasó de finalizar menos de 4 procesos mensuales en 2016 a 16 procesos por mes en 2017, logrando una reducción del 59% en el inventario de los procesos escritos.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745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Tribunal Superior - Penal</a:t>
            </a:r>
            <a:endParaRPr lang="es-ES" sz="2000" dirty="0"/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120100"/>
              </p:ext>
            </p:extLst>
          </p:nvPr>
        </p:nvGraphicFramePr>
        <p:xfrm>
          <a:off x="1547664" y="1556792"/>
          <a:ext cx="6624736" cy="4176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650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Tribunal Superior - Civil</a:t>
            </a:r>
            <a:endParaRPr lang="es-ES" sz="2000" dirty="0"/>
          </a:p>
        </p:txBody>
      </p:sp>
      <p:graphicFrame>
        <p:nvGraphicFramePr>
          <p:cNvPr id="6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105491"/>
              </p:ext>
            </p:extLst>
          </p:nvPr>
        </p:nvGraphicFramePr>
        <p:xfrm>
          <a:off x="1475657" y="1412776"/>
          <a:ext cx="669674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6158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Tribunal Administrativo</a:t>
            </a:r>
            <a:endParaRPr lang="es-ES" sz="2000" dirty="0"/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8654372"/>
              </p:ext>
            </p:extLst>
          </p:nvPr>
        </p:nvGraphicFramePr>
        <p:xfrm>
          <a:off x="1547664" y="1700808"/>
          <a:ext cx="662473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6165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dirty="0" smtClean="0"/>
              <a:t>Sala Disciplinaria</a:t>
            </a:r>
            <a:endParaRPr lang="es-ES" sz="2000" dirty="0"/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9082663"/>
              </p:ext>
            </p:extLst>
          </p:nvPr>
        </p:nvGraphicFramePr>
        <p:xfrm>
          <a:off x="1403648" y="1628800"/>
          <a:ext cx="6768752" cy="420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464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1352328" y="1628800"/>
            <a:ext cx="6768752" cy="4176464"/>
          </a:xfrm>
        </p:spPr>
        <p:txBody>
          <a:bodyPr>
            <a:noAutofit/>
          </a:bodyPr>
          <a:lstStyle/>
          <a:p>
            <a:r>
              <a:rPr lang="es-CO" sz="2400" i="1" dirty="0" smtClean="0">
                <a:solidFill>
                  <a:schemeClr val="tx1"/>
                </a:solidFill>
              </a:rPr>
              <a:t>Orden del día</a:t>
            </a:r>
          </a:p>
          <a:p>
            <a:endParaRPr lang="es-CO" sz="2400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Ejes de Acción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Rendimiento 2017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rgbClr val="FF0000"/>
                </a:solidFill>
              </a:rPr>
              <a:t>Calificación 2018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Buenas prácticas</a:t>
            </a:r>
          </a:p>
        </p:txBody>
      </p:sp>
    </p:spTree>
    <p:extLst>
      <p:ext uri="{BB962C8B-B14F-4D97-AF65-F5344CB8AC3E}">
        <p14:creationId xmlns:p14="http://schemas.microsoft.com/office/powerpoint/2010/main" val="256772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4283968" y="729699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Calificación de servidores judiciales – 2017</a:t>
            </a:r>
          </a:p>
          <a:p>
            <a:r>
              <a:rPr lang="es-CO" dirty="0"/>
              <a:t>Acuerdo </a:t>
            </a:r>
            <a:r>
              <a:rPr lang="es-CO" dirty="0" smtClean="0"/>
              <a:t>PSAA16-10618</a:t>
            </a:r>
            <a:endParaRPr lang="es-CO" dirty="0"/>
          </a:p>
        </p:txBody>
      </p:sp>
      <p:sp>
        <p:nvSpPr>
          <p:cNvPr id="5" name="4 CuadroTexto"/>
          <p:cNvSpPr txBox="1"/>
          <p:nvPr/>
        </p:nvSpPr>
        <p:spPr>
          <a:xfrm>
            <a:off x="971599" y="2030502"/>
            <a:ext cx="4217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chemeClr val="accent1">
                    <a:lumMod val="75000"/>
                  </a:schemeClr>
                </a:solidFill>
              </a:rPr>
              <a:t>Factores de calificación:</a:t>
            </a:r>
            <a:endParaRPr lang="es-C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/>
          </p:nvPr>
        </p:nvGraphicFramePr>
        <p:xfrm>
          <a:off x="2303748" y="2852936"/>
          <a:ext cx="4284476" cy="2448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6064"/>
                <a:gridCol w="884813"/>
                <a:gridCol w="723599"/>
              </a:tblGrid>
              <a:tr h="6045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2400" b="1" u="none" strike="noStrike" dirty="0">
                          <a:effectLst/>
                        </a:rPr>
                        <a:t>Calidad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effectLst/>
                        </a:rPr>
                        <a:t>42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 smtClean="0">
                          <a:effectLst/>
                        </a:rPr>
                        <a:t>&gt; 2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045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2400" b="1" u="none" strike="noStrike" dirty="0">
                          <a:effectLst/>
                        </a:rPr>
                        <a:t>Rendimiento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>
                          <a:effectLst/>
                        </a:rPr>
                        <a:t>45</a:t>
                      </a:r>
                      <a:endParaRPr lang="es-E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 smtClean="0">
                          <a:effectLst/>
                        </a:rPr>
                        <a:t>&gt; 5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045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2400" b="1" u="none" strike="noStrike" dirty="0">
                          <a:effectLst/>
                        </a:rPr>
                        <a:t>Organización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>
                          <a:effectLst/>
                        </a:rPr>
                        <a:t>12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 smtClean="0">
                          <a:effectLst/>
                        </a:rPr>
                        <a:t>&lt;</a:t>
                      </a:r>
                      <a:r>
                        <a:rPr lang="es-ES" sz="24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s-ES" sz="2400" b="1" u="none" strike="noStrike" dirty="0" smtClean="0">
                          <a:effectLst/>
                        </a:rPr>
                        <a:t>4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347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2400" b="1" u="none" strike="noStrike" dirty="0">
                          <a:effectLst/>
                        </a:rPr>
                        <a:t>Publicaciones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>
                          <a:effectLst/>
                        </a:rPr>
                        <a:t>1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400" b="1" u="none" strike="noStrike" dirty="0" smtClean="0">
                          <a:effectLst/>
                        </a:rPr>
                        <a:t>&lt;</a:t>
                      </a:r>
                      <a:r>
                        <a:rPr lang="es-ES" sz="24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s-ES" sz="2400" b="1" u="none" strike="noStrike" dirty="0" smtClean="0">
                          <a:effectLst/>
                        </a:rPr>
                        <a:t>3</a:t>
                      </a:r>
                      <a:endParaRPr lang="es-E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7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4283968" y="729699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Calificación de servidores judiciales – 2017</a:t>
            </a:r>
          </a:p>
          <a:p>
            <a:r>
              <a:rPr lang="es-CO" dirty="0"/>
              <a:t>Acuerdo </a:t>
            </a:r>
            <a:r>
              <a:rPr lang="es-CO" dirty="0" smtClean="0"/>
              <a:t>PSAA16-10618</a:t>
            </a:r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060848"/>
            <a:ext cx="7776864" cy="2386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95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4283968" y="729699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Calificación de servidores judiciales – 2017</a:t>
            </a:r>
          </a:p>
          <a:p>
            <a:r>
              <a:rPr lang="es-CO" dirty="0"/>
              <a:t>Acuerdo </a:t>
            </a:r>
            <a:r>
              <a:rPr lang="es-CO" dirty="0" smtClean="0"/>
              <a:t>PSAA16-10618</a:t>
            </a:r>
            <a:endParaRPr lang="es-CO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/>
          </p:nvPr>
        </p:nvGraphicFramePr>
        <p:xfrm>
          <a:off x="3478411" y="3037602"/>
          <a:ext cx="1979369" cy="6381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9369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heavy" strike="noStrike" baseline="0" dirty="0" smtClean="0">
                          <a:effectLst/>
                        </a:rPr>
                        <a:t>NPPC </a:t>
                      </a:r>
                      <a:r>
                        <a:rPr lang="es-ES" sz="1800" b="1" u="heavy" strike="noStrike" baseline="0" dirty="0">
                          <a:effectLst/>
                        </a:rPr>
                        <a:t>* CFE</a:t>
                      </a:r>
                      <a:endParaRPr lang="es-ES" sz="1800" b="1" i="0" u="heavy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54325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effectLst/>
                        </a:rPr>
                        <a:t>NEE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3" name="12 CuadroTexto"/>
          <p:cNvSpPr txBox="1"/>
          <p:nvPr/>
        </p:nvSpPr>
        <p:spPr>
          <a:xfrm>
            <a:off x="2877232" y="4158372"/>
            <a:ext cx="3327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Si IEPE &lt; 70% INGRESOS :: EE/IE</a:t>
            </a:r>
            <a:endParaRPr lang="es-ES" b="1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2142304" y="1772816"/>
            <a:ext cx="479707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150877" y="1789710"/>
            <a:ext cx="4797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Pérdida de competencia: </a:t>
            </a:r>
          </a:p>
          <a:p>
            <a:pPr algn="ctr"/>
            <a:r>
              <a:rPr lang="es-CO" b="1" dirty="0" smtClean="0">
                <a:solidFill>
                  <a:schemeClr val="bg1"/>
                </a:solidFill>
              </a:rPr>
              <a:t>cuando NO sea responsabilidad del funcionario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494332" y="3090982"/>
            <a:ext cx="1511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:: CI - SFPC 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2465489" y="3090982"/>
            <a:ext cx="823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SFPC =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87356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971600" y="1484784"/>
            <a:ext cx="7560840" cy="3825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es-CO" b="1" dirty="0" smtClean="0"/>
              <a:t>CONVOCATORIAS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</a:pPr>
            <a:r>
              <a:rPr lang="es-CO" b="1" dirty="0" smtClean="0"/>
              <a:t>Convocatoria </a:t>
            </a:r>
            <a:r>
              <a:rPr lang="es-CO" b="1" dirty="0"/>
              <a:t>No.2 </a:t>
            </a:r>
            <a:r>
              <a:rPr lang="es-CO" dirty="0"/>
              <a:t>- Acuerdo No.118 del 9 de septiembre de 2009 para la conformación del Registro Seccional de Elegibles para la provisión de los cargos de empleados de carrera del </a:t>
            </a:r>
            <a:r>
              <a:rPr lang="es-CO" b="1" dirty="0">
                <a:solidFill>
                  <a:srgbClr val="FF0000"/>
                </a:solidFill>
              </a:rPr>
              <a:t>Consejo Seccional de la Judicatura del Huila, Dirección Seccional de Administración Judicial de Neiva y Oficinas de Coordinación Administrativa  y de Apoyo de Florencia, Caquetá</a:t>
            </a:r>
            <a:r>
              <a:rPr lang="es-CO" dirty="0" smtClean="0"/>
              <a:t>.</a:t>
            </a:r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 smtClean="0"/>
              <a:t>Se </a:t>
            </a:r>
            <a:r>
              <a:rPr lang="es-CO" dirty="0"/>
              <a:t>expidió la Resolución CSJHUR17-111 del 31 de marzo de 2017, por medio de la cual se resolvieron las solicitudes de reclasificación.</a:t>
            </a:r>
            <a:endParaRPr lang="es-ES" dirty="0"/>
          </a:p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dirty="0"/>
              <a:t>Se elaboraron 11 listas las cuales fueron enviadas al respectivo nominador para el </a:t>
            </a:r>
            <a:r>
              <a:rPr lang="es-CO" dirty="0" smtClean="0"/>
              <a:t>nombramiento.</a:t>
            </a:r>
            <a:endParaRPr lang="es-CO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Carrera Judicial</a:t>
            </a:r>
            <a:endParaRPr lang="es-CO" altLang="es-E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697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4283968" y="729699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Calificación de servidores judiciales – 2017</a:t>
            </a:r>
          </a:p>
          <a:p>
            <a:r>
              <a:rPr lang="es-CO" dirty="0"/>
              <a:t>Acuerdo </a:t>
            </a:r>
            <a:r>
              <a:rPr lang="es-CO" dirty="0" smtClean="0"/>
              <a:t>PSAA16-10618</a:t>
            </a:r>
            <a:endParaRPr lang="es-CO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62098"/>
            <a:ext cx="7330855" cy="4997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628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1352328" y="1628800"/>
            <a:ext cx="6768752" cy="4176464"/>
          </a:xfrm>
        </p:spPr>
        <p:txBody>
          <a:bodyPr>
            <a:noAutofit/>
          </a:bodyPr>
          <a:lstStyle/>
          <a:p>
            <a:r>
              <a:rPr lang="es-CO" sz="2400" i="1" dirty="0" smtClean="0">
                <a:solidFill>
                  <a:schemeClr val="tx1"/>
                </a:solidFill>
              </a:rPr>
              <a:t>Orden del día</a:t>
            </a:r>
          </a:p>
          <a:p>
            <a:endParaRPr lang="es-CO" sz="2400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bg1">
                    <a:lumMod val="75000"/>
                  </a:schemeClr>
                </a:solidFill>
              </a:rPr>
              <a:t>Ejes de Acción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bg1">
                    <a:lumMod val="75000"/>
                  </a:schemeClr>
                </a:solidFill>
              </a:rPr>
              <a:t>Rendimiento 2017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bg1">
                    <a:lumMod val="75000"/>
                  </a:schemeClr>
                </a:solidFill>
              </a:rPr>
              <a:t>Calificación 2018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rgbClr val="FF0000"/>
                </a:solidFill>
              </a:rPr>
              <a:t>Buenas prácticas</a:t>
            </a:r>
          </a:p>
        </p:txBody>
      </p:sp>
    </p:spTree>
    <p:extLst>
      <p:ext uri="{BB962C8B-B14F-4D97-AF65-F5344CB8AC3E}">
        <p14:creationId xmlns:p14="http://schemas.microsoft.com/office/powerpoint/2010/main" val="232794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395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6768752" cy="4032448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Planeación</a:t>
            </a:r>
            <a:r>
              <a:rPr lang="es-CO" sz="2400" i="1" dirty="0">
                <a:solidFill>
                  <a:schemeClr val="tx1"/>
                </a:solidFill>
              </a:rPr>
              <a:t>: metas, indicadores, </a:t>
            </a:r>
            <a:r>
              <a:rPr lang="es-CO" sz="2400" i="1" dirty="0" smtClean="0">
                <a:solidFill>
                  <a:schemeClr val="tx1"/>
                </a:solidFill>
              </a:rPr>
              <a:t>controles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Metas: por sala, por semana, por empleado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Método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lunes </a:t>
            </a:r>
            <a:r>
              <a:rPr lang="es-CO" sz="2000" i="1" dirty="0">
                <a:solidFill>
                  <a:schemeClr val="tx1"/>
                </a:solidFill>
              </a:rPr>
              <a:t>para sustanciación, tutelas, ponerse al día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viernes</a:t>
            </a:r>
            <a:r>
              <a:rPr lang="es-CO" sz="2000" i="1" dirty="0">
                <a:solidFill>
                  <a:schemeClr val="tx1"/>
                </a:solidFill>
              </a:rPr>
              <a:t>: organizar, revisar, </a:t>
            </a:r>
            <a:r>
              <a:rPr lang="es-CO" sz="2000" i="1" dirty="0" smtClean="0">
                <a:solidFill>
                  <a:schemeClr val="tx1"/>
                </a:solidFill>
              </a:rPr>
              <a:t>programar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Controles: NO delegar estadística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Radar: Ojo con procesos antiguos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Especializar</a:t>
            </a:r>
            <a:r>
              <a:rPr lang="es-CO" sz="2400" i="1" dirty="0">
                <a:solidFill>
                  <a:schemeClr val="tx1"/>
                </a:solidFill>
              </a:rPr>
              <a:t>: trabajo en </a:t>
            </a:r>
            <a:r>
              <a:rPr lang="es-CO" sz="2400" i="1" dirty="0" smtClean="0">
                <a:solidFill>
                  <a:schemeClr val="tx1"/>
                </a:solidFill>
              </a:rPr>
              <a:t>serie – agrupar por temas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s-CO" sz="2400" i="1" dirty="0" smtClean="0">
                <a:solidFill>
                  <a:schemeClr val="tx1"/>
                </a:solidFill>
              </a:rPr>
              <a:t>Comunicación permanente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b="1" dirty="0" smtClean="0"/>
              <a:t>Buenas prácticas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94973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395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6768752" cy="4752528"/>
          </a:xfrm>
        </p:spPr>
        <p:txBody>
          <a:bodyPr>
            <a:noAutofit/>
          </a:bodyPr>
          <a:lstStyle/>
          <a:p>
            <a:pPr algn="l"/>
            <a:r>
              <a:rPr lang="es-CO" sz="2400" i="1" dirty="0" smtClean="0">
                <a:solidFill>
                  <a:schemeClr val="tx1"/>
                </a:solidFill>
              </a:rPr>
              <a:t>8. Clasificar </a:t>
            </a:r>
            <a:r>
              <a:rPr lang="es-CO" sz="2400" i="1" dirty="0">
                <a:solidFill>
                  <a:schemeClr val="tx1"/>
                </a:solidFill>
              </a:rPr>
              <a:t>expedientes </a:t>
            </a:r>
            <a:r>
              <a:rPr lang="es-CO" sz="2400" i="1" dirty="0">
                <a:solidFill>
                  <a:srgbClr val="FF0000"/>
                </a:solidFill>
              </a:rPr>
              <a:t>al despacho</a:t>
            </a:r>
            <a:r>
              <a:rPr lang="es-CO" sz="2400" i="1" dirty="0">
                <a:solidFill>
                  <a:schemeClr val="tx1"/>
                </a:solidFill>
              </a:rPr>
              <a:t>: </a:t>
            </a:r>
            <a:endParaRPr lang="es-CO" sz="2400" i="1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A. trámite: 8 días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A. interlocutorios: 15 días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Sentencias escritas: 2 meses</a:t>
            </a:r>
          </a:p>
          <a:p>
            <a:pPr lvl="1" algn="l"/>
            <a:endParaRPr lang="es-CO" sz="1200" i="1" dirty="0" smtClean="0">
              <a:solidFill>
                <a:schemeClr val="tx1"/>
              </a:solidFill>
            </a:endParaRPr>
          </a:p>
          <a:p>
            <a:pPr algn="l"/>
            <a:r>
              <a:rPr lang="es-CO" sz="2400" i="1" dirty="0" smtClean="0">
                <a:solidFill>
                  <a:schemeClr val="tx1"/>
                </a:solidFill>
              </a:rPr>
              <a:t>9. Calificar </a:t>
            </a:r>
            <a:r>
              <a:rPr lang="es-CO" sz="2400" i="1" dirty="0">
                <a:solidFill>
                  <a:schemeClr val="tx1"/>
                </a:solidFill>
              </a:rPr>
              <a:t>la demanda: </a:t>
            </a:r>
            <a:endParaRPr lang="es-CO" sz="2400" i="1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Demanda que llega, demanda que se califica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Demanda que llega, demanda que entra al despacho en grupo prioritario (tutelas y demandas)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CO" sz="2000" i="1" dirty="0">
                <a:solidFill>
                  <a:schemeClr val="tx1"/>
                </a:solidFill>
              </a:rPr>
              <a:t>C</a:t>
            </a:r>
            <a:r>
              <a:rPr lang="es-CO" sz="2000" i="1" dirty="0" smtClean="0">
                <a:solidFill>
                  <a:schemeClr val="tx1"/>
                </a:solidFill>
              </a:rPr>
              <a:t>ontrol 30 días </a:t>
            </a:r>
            <a:r>
              <a:rPr lang="es-CO" sz="2000" i="1" dirty="0">
                <a:solidFill>
                  <a:schemeClr val="tx1"/>
                </a:solidFill>
              </a:rPr>
              <a:t>de </a:t>
            </a:r>
            <a:r>
              <a:rPr lang="es-CO" sz="2000" i="1" dirty="0" smtClean="0">
                <a:solidFill>
                  <a:schemeClr val="tx1"/>
                </a:solidFill>
              </a:rPr>
              <a:t>entrada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Libro Diario Excel: auto </a:t>
            </a:r>
            <a:r>
              <a:rPr lang="es-CO" sz="2000" i="1" dirty="0" err="1" smtClean="0">
                <a:solidFill>
                  <a:schemeClr val="tx1"/>
                </a:solidFill>
              </a:rPr>
              <a:t>admisorio</a:t>
            </a:r>
            <a:r>
              <a:rPr lang="es-CO" sz="2000" i="1" dirty="0" smtClean="0">
                <a:solidFill>
                  <a:schemeClr val="tx1"/>
                </a:solidFill>
              </a:rPr>
              <a:t>/</a:t>
            </a:r>
            <a:r>
              <a:rPr lang="es-CO" sz="2000" i="1" dirty="0" err="1" smtClean="0">
                <a:solidFill>
                  <a:schemeClr val="tx1"/>
                </a:solidFill>
              </a:rPr>
              <a:t>inadmisorio</a:t>
            </a:r>
            <a:r>
              <a:rPr lang="es-CO" sz="2000" i="1" dirty="0" smtClean="0">
                <a:solidFill>
                  <a:schemeClr val="tx1"/>
                </a:solidFill>
              </a:rPr>
              <a:t>/rechazo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CO" sz="2000" b="1" i="1" dirty="0" smtClean="0">
                <a:solidFill>
                  <a:srgbClr val="C00000"/>
                </a:solidFill>
              </a:rPr>
              <a:t>Inadmisiones: subsanaciones (5 días)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Término de 1 año</a:t>
            </a:r>
          </a:p>
          <a:p>
            <a:pPr marL="357188" indent="-357188" algn="l"/>
            <a:endParaRPr lang="es-CO" sz="2400" i="1" dirty="0" smtClean="0">
              <a:solidFill>
                <a:schemeClr val="tx1"/>
              </a:solidFill>
            </a:endParaRPr>
          </a:p>
          <a:p>
            <a:pPr algn="l"/>
            <a:endParaRPr lang="es-CO" sz="2400" i="1" dirty="0">
              <a:solidFill>
                <a:schemeClr val="tx1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b="1" dirty="0" smtClean="0"/>
              <a:t>Buenas prácticas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216364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395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403648" y="1356002"/>
            <a:ext cx="6768752" cy="4881310"/>
          </a:xfrm>
        </p:spPr>
        <p:txBody>
          <a:bodyPr>
            <a:noAutofit/>
          </a:bodyPr>
          <a:lstStyle/>
          <a:p>
            <a:pPr algn="l"/>
            <a:r>
              <a:rPr lang="es-CO" sz="2400" i="1" dirty="0" smtClean="0">
                <a:solidFill>
                  <a:schemeClr val="tx1"/>
                </a:solidFill>
              </a:rPr>
              <a:t>10. Identificar </a:t>
            </a:r>
            <a:r>
              <a:rPr lang="es-CO" sz="2400" i="1" dirty="0">
                <a:solidFill>
                  <a:schemeClr val="tx1"/>
                </a:solidFill>
              </a:rPr>
              <a:t>cuellos de </a:t>
            </a:r>
            <a:r>
              <a:rPr lang="es-CO" sz="2400" i="1" dirty="0" smtClean="0">
                <a:solidFill>
                  <a:schemeClr val="tx1"/>
                </a:solidFill>
              </a:rPr>
              <a:t>botella </a:t>
            </a:r>
            <a:r>
              <a:rPr lang="es-CO" sz="2400" i="1" dirty="0" smtClean="0">
                <a:solidFill>
                  <a:srgbClr val="FF0000"/>
                </a:solidFill>
              </a:rPr>
              <a:t>en los procesos</a:t>
            </a:r>
            <a:r>
              <a:rPr lang="es-CO" sz="2400" i="1" dirty="0" smtClean="0">
                <a:solidFill>
                  <a:schemeClr val="tx1"/>
                </a:solidFill>
              </a:rPr>
              <a:t>: </a:t>
            </a:r>
            <a:r>
              <a:rPr lang="es-CO" sz="2400" i="1" dirty="0">
                <a:solidFill>
                  <a:schemeClr val="tx1"/>
                </a:solidFill>
              </a:rPr>
              <a:t>cuál es el problema: autos o sentencias? Concentrar el equipo en lo que esta atrasado</a:t>
            </a:r>
          </a:p>
          <a:p>
            <a:pPr algn="l">
              <a:spcBef>
                <a:spcPts val="12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11. Identificar </a:t>
            </a:r>
            <a:r>
              <a:rPr lang="es-CO" sz="2400" i="1" dirty="0">
                <a:solidFill>
                  <a:schemeClr val="tx1"/>
                </a:solidFill>
              </a:rPr>
              <a:t>cuellos de </a:t>
            </a:r>
            <a:r>
              <a:rPr lang="es-CO" sz="2400" i="1" dirty="0" smtClean="0">
                <a:solidFill>
                  <a:schemeClr val="tx1"/>
                </a:solidFill>
              </a:rPr>
              <a:t>botella </a:t>
            </a:r>
            <a:r>
              <a:rPr lang="es-CO" sz="2400" i="1" dirty="0" smtClean="0">
                <a:solidFill>
                  <a:srgbClr val="FF0000"/>
                </a:solidFill>
              </a:rPr>
              <a:t>en el despacho</a:t>
            </a:r>
            <a:r>
              <a:rPr lang="es-CO" sz="2400" i="1" dirty="0" smtClean="0">
                <a:solidFill>
                  <a:schemeClr val="tx1"/>
                </a:solidFill>
              </a:rPr>
              <a:t>: s</a:t>
            </a:r>
            <a:r>
              <a:rPr lang="es-CO" sz="2000" i="1" dirty="0" smtClean="0">
                <a:solidFill>
                  <a:schemeClr val="tx1"/>
                </a:solidFill>
              </a:rPr>
              <a:t>ecretario </a:t>
            </a:r>
            <a:r>
              <a:rPr lang="es-CO" sz="2000" i="1" dirty="0">
                <a:solidFill>
                  <a:schemeClr val="tx1"/>
                </a:solidFill>
              </a:rPr>
              <a:t>demora </a:t>
            </a:r>
            <a:r>
              <a:rPr lang="es-CO" sz="2000" i="1" dirty="0" smtClean="0">
                <a:solidFill>
                  <a:schemeClr val="tx1"/>
                </a:solidFill>
              </a:rPr>
              <a:t>entrada, Sustanciador </a:t>
            </a:r>
            <a:r>
              <a:rPr lang="es-CO" sz="2000" i="1" dirty="0">
                <a:solidFill>
                  <a:schemeClr val="tx1"/>
                </a:solidFill>
              </a:rPr>
              <a:t>no </a:t>
            </a:r>
            <a:r>
              <a:rPr lang="es-CO" sz="2000" i="1" dirty="0" smtClean="0">
                <a:solidFill>
                  <a:schemeClr val="tx1"/>
                </a:solidFill>
              </a:rPr>
              <a:t>rinde, Juez </a:t>
            </a:r>
            <a:r>
              <a:rPr lang="es-CO" sz="2000" i="1" dirty="0">
                <a:solidFill>
                  <a:schemeClr val="tx1"/>
                </a:solidFill>
              </a:rPr>
              <a:t>no </a:t>
            </a:r>
            <a:r>
              <a:rPr lang="es-CO" sz="2000" i="1" dirty="0" smtClean="0">
                <a:solidFill>
                  <a:schemeClr val="tx1"/>
                </a:solidFill>
              </a:rPr>
              <a:t>rinde, Sala </a:t>
            </a:r>
            <a:r>
              <a:rPr lang="es-CO" sz="2000" i="1" dirty="0">
                <a:solidFill>
                  <a:schemeClr val="tx1"/>
                </a:solidFill>
              </a:rPr>
              <a:t>no </a:t>
            </a:r>
            <a:r>
              <a:rPr lang="es-CO" sz="2000" i="1" dirty="0" smtClean="0">
                <a:solidFill>
                  <a:schemeClr val="tx1"/>
                </a:solidFill>
              </a:rPr>
              <a:t>rinde.</a:t>
            </a:r>
            <a:endParaRPr lang="es-CO" sz="2400" i="1" dirty="0">
              <a:solidFill>
                <a:schemeClr val="tx1"/>
              </a:solidFill>
            </a:endParaRPr>
          </a:p>
          <a:p>
            <a:pPr algn="l">
              <a:lnSpc>
                <a:spcPct val="150000"/>
              </a:lnSpc>
            </a:pPr>
            <a:r>
              <a:rPr lang="es-CO" sz="2400" i="1" dirty="0" smtClean="0">
                <a:solidFill>
                  <a:schemeClr val="tx1"/>
                </a:solidFill>
              </a:rPr>
              <a:t>12. Primero </a:t>
            </a:r>
            <a:r>
              <a:rPr lang="es-CO" sz="2400" i="1" dirty="0">
                <a:solidFill>
                  <a:schemeClr val="tx1"/>
                </a:solidFill>
              </a:rPr>
              <a:t>lo más antiguo y </a:t>
            </a:r>
            <a:r>
              <a:rPr lang="es-CO" sz="2400" i="1" dirty="0" smtClean="0">
                <a:solidFill>
                  <a:schemeClr val="tx1"/>
                </a:solidFill>
              </a:rPr>
              <a:t>difícil</a:t>
            </a:r>
          </a:p>
          <a:p>
            <a:pPr algn="l">
              <a:lnSpc>
                <a:spcPct val="150000"/>
              </a:lnSpc>
            </a:pPr>
            <a:r>
              <a:rPr lang="es-CO" sz="2400" i="1" dirty="0" smtClean="0">
                <a:solidFill>
                  <a:schemeClr val="tx1"/>
                </a:solidFill>
              </a:rPr>
              <a:t>13. Desbloquear: entreténgase en algo fácil</a:t>
            </a:r>
          </a:p>
          <a:p>
            <a:pPr algn="l">
              <a:spcBef>
                <a:spcPts val="1800"/>
              </a:spcBef>
            </a:pPr>
            <a:r>
              <a:rPr lang="es-CO" sz="2400" i="1" dirty="0">
                <a:solidFill>
                  <a:schemeClr val="tx1"/>
                </a:solidFill>
              </a:rPr>
              <a:t>14. No quitarle tiempo al </a:t>
            </a:r>
            <a:r>
              <a:rPr lang="es-CO" sz="2400" i="1" dirty="0" smtClean="0">
                <a:solidFill>
                  <a:schemeClr val="tx1"/>
                </a:solidFill>
              </a:rPr>
              <a:t>sustanciador: Judicantes </a:t>
            </a:r>
            <a:r>
              <a:rPr lang="es-CO" sz="2400" i="1" dirty="0">
                <a:solidFill>
                  <a:schemeClr val="tx1"/>
                </a:solidFill>
              </a:rPr>
              <a:t>en proceso de apoyo: audiencias, diligencias, tutelas sencillas</a:t>
            </a:r>
          </a:p>
          <a:p>
            <a:pPr marL="357188" indent="-357188" algn="l"/>
            <a:endParaRPr lang="es-CO" sz="2400" i="1" dirty="0" smtClean="0">
              <a:solidFill>
                <a:schemeClr val="tx1"/>
              </a:solidFill>
            </a:endParaRPr>
          </a:p>
          <a:p>
            <a:pPr algn="l"/>
            <a:endParaRPr lang="es-CO" sz="2400" i="1" dirty="0">
              <a:solidFill>
                <a:schemeClr val="tx1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b="1" dirty="0" smtClean="0"/>
              <a:t>Buenas prácticas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348049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395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6768752" cy="4608512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15. </a:t>
            </a:r>
            <a:r>
              <a:rPr lang="es-CO" sz="2400" i="1" dirty="0">
                <a:solidFill>
                  <a:schemeClr val="tx1"/>
                </a:solidFill>
              </a:rPr>
              <a:t>Agrupar agenda por </a:t>
            </a:r>
            <a:r>
              <a:rPr lang="es-CO" sz="2400" i="1" dirty="0" smtClean="0">
                <a:solidFill>
                  <a:schemeClr val="tx1"/>
                </a:solidFill>
              </a:rPr>
              <a:t>temas</a:t>
            </a:r>
          </a:p>
          <a:p>
            <a:pPr algn="l">
              <a:spcBef>
                <a:spcPts val="18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16. Asegurar la realización de la audiencia o diligencia</a:t>
            </a:r>
            <a:endParaRPr lang="es-CO" sz="2400" i="1" dirty="0">
              <a:solidFill>
                <a:schemeClr val="tx1"/>
              </a:solidFill>
            </a:endParaRPr>
          </a:p>
          <a:p>
            <a:pPr algn="l">
              <a:spcBef>
                <a:spcPts val="18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17. Trabajo en equipo: flexibilidad en tareas y respaldo (</a:t>
            </a:r>
            <a:r>
              <a:rPr lang="es-CO" sz="2400" i="1" dirty="0" smtClean="0">
                <a:solidFill>
                  <a:srgbClr val="FF0000"/>
                </a:solidFill>
              </a:rPr>
              <a:t>Comunicación permanente</a:t>
            </a:r>
            <a:r>
              <a:rPr lang="es-CO" sz="2400" i="1" dirty="0" smtClean="0">
                <a:solidFill>
                  <a:schemeClr val="tx1"/>
                </a:solidFill>
              </a:rPr>
              <a:t>)</a:t>
            </a:r>
          </a:p>
          <a:p>
            <a:pPr algn="l">
              <a:spcBef>
                <a:spcPts val="18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18.</a:t>
            </a:r>
            <a:r>
              <a:rPr lang="es-ES" sz="2400" i="1" dirty="0" smtClean="0">
                <a:solidFill>
                  <a:schemeClr val="tx1"/>
                </a:solidFill>
              </a:rPr>
              <a:t> </a:t>
            </a:r>
            <a:r>
              <a:rPr lang="es-CO" sz="2400" i="1" dirty="0" smtClean="0">
                <a:solidFill>
                  <a:schemeClr val="tx1"/>
                </a:solidFill>
              </a:rPr>
              <a:t>Control </a:t>
            </a:r>
            <a:r>
              <a:rPr lang="es-CO" sz="2400" i="1" dirty="0">
                <a:solidFill>
                  <a:schemeClr val="tx1"/>
                </a:solidFill>
              </a:rPr>
              <a:t>de </a:t>
            </a:r>
            <a:r>
              <a:rPr lang="es-CO" sz="2400" i="1" dirty="0" smtClean="0">
                <a:solidFill>
                  <a:schemeClr val="tx1"/>
                </a:solidFill>
              </a:rPr>
              <a:t>la secretaria </a:t>
            </a:r>
            <a:r>
              <a:rPr lang="es-CO" sz="2400" i="1" dirty="0">
                <a:solidFill>
                  <a:schemeClr val="tx1"/>
                </a:solidFill>
              </a:rPr>
              <a:t>diario: </a:t>
            </a:r>
            <a:endParaRPr lang="es-CO" sz="2400" i="1" dirty="0" smtClean="0">
              <a:solidFill>
                <a:schemeClr val="tx1"/>
              </a:solidFill>
            </a:endParaRPr>
          </a:p>
          <a:p>
            <a:pPr marL="800100" lvl="1" indent="-342900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revisar </a:t>
            </a:r>
            <a:r>
              <a:rPr lang="es-CO" sz="2000" i="1" dirty="0">
                <a:solidFill>
                  <a:schemeClr val="tx1"/>
                </a:solidFill>
              </a:rPr>
              <a:t>qué llegó, demandas admitidas y salidas (decisiones que ponen fin</a:t>
            </a:r>
            <a:r>
              <a:rPr lang="es-CO" sz="2000" i="1" dirty="0" smtClean="0">
                <a:solidFill>
                  <a:schemeClr val="tx1"/>
                </a:solidFill>
              </a:rPr>
              <a:t>)</a:t>
            </a:r>
          </a:p>
          <a:p>
            <a:pPr marL="800100" lvl="1" indent="-342900" algn="l">
              <a:spcBef>
                <a:spcPts val="1800"/>
              </a:spcBef>
              <a:buFont typeface="Arial" pitchFamily="34" charset="0"/>
              <a:buChar char="•"/>
            </a:pPr>
            <a:r>
              <a:rPr lang="es-CO" sz="2000" i="1" dirty="0" smtClean="0">
                <a:solidFill>
                  <a:schemeClr val="tx1"/>
                </a:solidFill>
              </a:rPr>
              <a:t>secretario </a:t>
            </a:r>
            <a:r>
              <a:rPr lang="es-CO" sz="2000" i="1" dirty="0">
                <a:solidFill>
                  <a:schemeClr val="tx1"/>
                </a:solidFill>
              </a:rPr>
              <a:t>al día con oficios, comisorios, etc. </a:t>
            </a:r>
            <a:r>
              <a:rPr lang="es-CO" sz="2000" i="1" dirty="0" smtClean="0">
                <a:solidFill>
                  <a:schemeClr val="tx1"/>
                </a:solidFill>
              </a:rPr>
              <a:t>diariamente. </a:t>
            </a:r>
            <a:endParaRPr lang="es-CO" sz="2000" i="1" dirty="0">
              <a:solidFill>
                <a:schemeClr val="tx1"/>
              </a:solidFill>
            </a:endParaRPr>
          </a:p>
          <a:p>
            <a:pPr algn="l">
              <a:spcBef>
                <a:spcPts val="1800"/>
              </a:spcBef>
            </a:pPr>
            <a:endParaRPr lang="es-CO" sz="2400" i="1" dirty="0">
              <a:solidFill>
                <a:schemeClr val="tx1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b="1" dirty="0" smtClean="0"/>
              <a:t>Buenas prácticas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40217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395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6768752" cy="3816424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19. Nunca suspender audiencia: preferible receso </a:t>
            </a:r>
          </a:p>
          <a:p>
            <a:pPr algn="l">
              <a:spcBef>
                <a:spcPts val="18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20. Si toca suspender, fijar </a:t>
            </a:r>
            <a:r>
              <a:rPr lang="es-CO" sz="2400" i="1" dirty="0">
                <a:solidFill>
                  <a:schemeClr val="tx1"/>
                </a:solidFill>
              </a:rPr>
              <a:t>fecha inmediata</a:t>
            </a:r>
          </a:p>
          <a:p>
            <a:pPr algn="l">
              <a:spcBef>
                <a:spcPts val="18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21. Sentencia </a:t>
            </a:r>
            <a:r>
              <a:rPr lang="es-CO" sz="2400" i="1" dirty="0">
                <a:solidFill>
                  <a:schemeClr val="tx1"/>
                </a:solidFill>
              </a:rPr>
              <a:t>simple: no </a:t>
            </a:r>
            <a:r>
              <a:rPr lang="es-CO" sz="2400" i="1" dirty="0" smtClean="0">
                <a:solidFill>
                  <a:schemeClr val="tx1"/>
                </a:solidFill>
              </a:rPr>
              <a:t>antecedentes, para eso esta la fijación del litigio</a:t>
            </a:r>
          </a:p>
          <a:p>
            <a:pPr algn="l">
              <a:spcBef>
                <a:spcPts val="18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22. Sentido del fallo debe ser muy excepcional: es dispendioso, toca justificar</a:t>
            </a:r>
            <a:endParaRPr lang="es-CO" sz="2400" i="1" dirty="0">
              <a:solidFill>
                <a:schemeClr val="tx1"/>
              </a:solidFill>
            </a:endParaRPr>
          </a:p>
          <a:p>
            <a:pPr algn="l">
              <a:spcBef>
                <a:spcPts val="1800"/>
              </a:spcBef>
            </a:pPr>
            <a:r>
              <a:rPr lang="es-CO" sz="2400" i="1" dirty="0" smtClean="0">
                <a:solidFill>
                  <a:schemeClr val="tx1"/>
                </a:solidFill>
              </a:rPr>
              <a:t>23. Pla </a:t>
            </a:r>
            <a:r>
              <a:rPr lang="es-CO" sz="2400" i="1" dirty="0">
                <a:solidFill>
                  <a:schemeClr val="tx1"/>
                </a:solidFill>
              </a:rPr>
              <a:t>A – Plan B – </a:t>
            </a:r>
            <a:r>
              <a:rPr lang="es-CO" sz="2400" i="1" dirty="0" smtClean="0">
                <a:solidFill>
                  <a:schemeClr val="tx1"/>
                </a:solidFill>
              </a:rPr>
              <a:t>Plan C - Plan Z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b="1" dirty="0" smtClean="0"/>
              <a:t>Buenas prácticas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36489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395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352328" y="1556792"/>
            <a:ext cx="6768752" cy="4176464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es-CO" sz="2400" i="1" dirty="0" smtClean="0">
                <a:solidFill>
                  <a:srgbClr val="C00000"/>
                </a:solidFill>
              </a:rPr>
              <a:t>El despacho es el reflejo del juez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es-CO" sz="2400" i="1" dirty="0" smtClean="0">
                <a:solidFill>
                  <a:srgbClr val="C00000"/>
                </a:solidFill>
              </a:rPr>
              <a:t>Genere </a:t>
            </a:r>
            <a:r>
              <a:rPr lang="es-CO" sz="2400" i="1" dirty="0">
                <a:solidFill>
                  <a:srgbClr val="C00000"/>
                </a:solidFill>
              </a:rPr>
              <a:t>conciencia de calidad: somos los mejores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es-CO" sz="2400" i="1" dirty="0" smtClean="0">
                <a:solidFill>
                  <a:srgbClr val="C00000"/>
                </a:solidFill>
              </a:rPr>
              <a:t>Nadie es perfecto – nadie es igual a otro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es-CO" sz="2400" i="1" dirty="0" smtClean="0">
                <a:solidFill>
                  <a:srgbClr val="C00000"/>
                </a:solidFill>
              </a:rPr>
              <a:t>Lo perfecto es enemigo de lo bueno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es-CO" sz="2400" i="1" dirty="0" smtClean="0">
                <a:solidFill>
                  <a:srgbClr val="C00000"/>
                </a:solidFill>
              </a:rPr>
              <a:t>Sea flexible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es-CO" sz="2400" i="1" dirty="0" smtClean="0">
                <a:solidFill>
                  <a:srgbClr val="C00000"/>
                </a:solidFill>
              </a:rPr>
              <a:t>El empleado se congestiona igual que el juez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es-CO" sz="2400" i="1" dirty="0" smtClean="0">
                <a:solidFill>
                  <a:srgbClr val="C00000"/>
                </a:solidFill>
              </a:rPr>
              <a:t>Compromiso es más que cumplir con el deber</a:t>
            </a:r>
            <a:endParaRPr lang="es-CO" sz="2400" i="1" dirty="0">
              <a:solidFill>
                <a:srgbClr val="C00000"/>
              </a:solidFill>
            </a:endParaRPr>
          </a:p>
          <a:p>
            <a:pPr algn="l"/>
            <a:endParaRPr lang="es-CO" sz="2400" i="1" dirty="0" smtClean="0">
              <a:solidFill>
                <a:schemeClr val="tx1"/>
              </a:solidFill>
            </a:endParaRPr>
          </a:p>
          <a:p>
            <a:pPr marL="357188" indent="-357188" algn="l"/>
            <a:endParaRPr lang="es-CO" sz="2400" i="1" dirty="0" smtClean="0">
              <a:solidFill>
                <a:schemeClr val="tx1"/>
              </a:solidFill>
            </a:endParaRPr>
          </a:p>
          <a:p>
            <a:pPr algn="l"/>
            <a:endParaRPr lang="es-CO" sz="2400" i="1" dirty="0">
              <a:solidFill>
                <a:schemeClr val="tx1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b="1" dirty="0" smtClean="0"/>
              <a:t>Buenas prácticas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73687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4" descr="Resultado de imagen para Dick Fosbu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9" name="AutoShape 6" descr="Resultado de imagen para Dick Fosbur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991984"/>
            <a:ext cx="3744416" cy="359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5004048" y="565195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Dick </a:t>
            </a:r>
            <a:r>
              <a:rPr lang="es-ES" dirty="0" err="1" smtClean="0"/>
              <a:t>Fosbury</a:t>
            </a:r>
            <a:endParaRPr lang="es-ES" dirty="0"/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b="1" dirty="0" smtClean="0"/>
              <a:t>Conclusión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208836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971600" y="2636912"/>
            <a:ext cx="69104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i="1" dirty="0" smtClean="0"/>
              <a:t>“Si buscas resultados distintos no sigas haciendo lo mismo”.</a:t>
            </a:r>
          </a:p>
          <a:p>
            <a:pPr algn="r"/>
            <a:r>
              <a:rPr lang="es-CO" sz="2800" i="1" dirty="0" smtClean="0"/>
              <a:t>Albert Einstein</a:t>
            </a:r>
            <a:endParaRPr lang="es-ES" sz="2800" i="1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3937635" y="440451"/>
            <a:ext cx="4378781" cy="578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b="1" dirty="0" smtClean="0"/>
              <a:t>Conclusión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27809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971600" y="1484784"/>
            <a:ext cx="7560840" cy="3374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O" b="1" dirty="0" smtClean="0"/>
              <a:t>CONVOCATORIAS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O" b="1" dirty="0" smtClean="0"/>
              <a:t>Convocatoria No.3 </a:t>
            </a:r>
            <a:r>
              <a:rPr lang="es-CO" dirty="0"/>
              <a:t>- Acuerdo CSJHA13-105 de 2013 Para la conformación del Registro Seccional de Elegibles para la provisión de los cargos de empleados de carrera de </a:t>
            </a:r>
            <a:r>
              <a:rPr lang="es-CO" b="1" dirty="0">
                <a:solidFill>
                  <a:srgbClr val="FF0000"/>
                </a:solidFill>
              </a:rPr>
              <a:t>Tribunales, Juzgados y Centros de Servicios del Distrito Judicial de Neiva y Distrito Judicial Administrativo del Huila</a:t>
            </a:r>
            <a:r>
              <a:rPr lang="es-CO" dirty="0" smtClean="0"/>
              <a:t>.</a:t>
            </a:r>
          </a:p>
          <a:p>
            <a:pPr marL="342900" lvl="0" indent="-342900" algn="just">
              <a:spcBef>
                <a:spcPts val="12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CO" dirty="0"/>
              <a:t>Se expidió la Resolución CSJHUR17-112 del 31 de marzo de 2017, por medio de la cual se resolvieron las solicitudes de reclasificación</a:t>
            </a:r>
            <a:r>
              <a:rPr lang="es-CO" dirty="0" smtClean="0"/>
              <a:t>.</a:t>
            </a:r>
            <a:endParaRPr lang="es-ES" dirty="0"/>
          </a:p>
          <a:p>
            <a:pPr marL="342900" lvl="0" indent="-342900" algn="just">
              <a:spcBef>
                <a:spcPts val="12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s-CO" dirty="0"/>
              <a:t>Se elaboraron 23 </a:t>
            </a:r>
            <a:r>
              <a:rPr lang="es-CO" dirty="0" smtClean="0"/>
              <a:t>listas, </a:t>
            </a:r>
            <a:r>
              <a:rPr lang="es-CO" dirty="0"/>
              <a:t>las cuales fueron enviadas al respectivo nominador para el nombramiento</a:t>
            </a:r>
            <a:r>
              <a:rPr lang="es-CO" dirty="0" smtClean="0"/>
              <a:t>.</a:t>
            </a:r>
          </a:p>
        </p:txBody>
      </p:sp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Carrera Judicial</a:t>
            </a:r>
            <a:endParaRPr lang="es-CO" altLang="es-E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174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2756520"/>
            <a:ext cx="6400800" cy="1752600"/>
          </a:xfrm>
        </p:spPr>
        <p:txBody>
          <a:bodyPr/>
          <a:lstStyle/>
          <a:p>
            <a:r>
              <a:rPr lang="es-CO" dirty="0" smtClean="0">
                <a:solidFill>
                  <a:schemeClr val="tx1"/>
                </a:solidFill>
              </a:rPr>
              <a:t>Muchas Gracias!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99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Gracias</a:t>
            </a:r>
            <a:endParaRPr lang="es-CO" altLang="es-ES" sz="2000" b="1" dirty="0">
              <a:latin typeface="+mn-lt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679623" y="2564904"/>
            <a:ext cx="3784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altLang="es-ES" b="1" dirty="0"/>
              <a:t>jdussanh@cendoj.ramajudicial.gov.co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808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CSJ RGB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7683"/>
            <a:ext cx="3709035" cy="1224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971600" y="1484784"/>
            <a:ext cx="7560840" cy="3466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  <a:spcAft>
                <a:spcPts val="1200"/>
              </a:spcAft>
            </a:pPr>
            <a:r>
              <a:rPr lang="es-CO" b="1" dirty="0"/>
              <a:t>CONVOCATORIAS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1200"/>
              </a:spcAft>
            </a:pPr>
            <a:r>
              <a:rPr lang="es-CO" b="1" dirty="0" smtClean="0"/>
              <a:t>Convocatoria No.4 </a:t>
            </a:r>
            <a:r>
              <a:rPr lang="es-CO" dirty="0"/>
              <a:t>- Acuerdo CSJHUA17-491-CSJHUA17-494 de 2017 Para la conformación del Registro Seccional de Elegibles para la provisión de los cargos de empleados de carrera de </a:t>
            </a:r>
            <a:r>
              <a:rPr lang="es-CO" b="1" dirty="0">
                <a:solidFill>
                  <a:srgbClr val="FF0000"/>
                </a:solidFill>
              </a:rPr>
              <a:t>Tribunales, Juzgados y Centros de Servicios del Distrito Judicial de Neiva y Distrito Judicial Administrativo del Huila</a:t>
            </a:r>
            <a:r>
              <a:rPr lang="es-CO" dirty="0" smtClean="0"/>
              <a:t>.</a:t>
            </a:r>
          </a:p>
          <a:p>
            <a:pPr marL="342900" lvl="0" indent="-342900" algn="just">
              <a:spcBef>
                <a:spcPts val="6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s-CO" dirty="0" smtClean="0">
                <a:solidFill>
                  <a:schemeClr val="dk1"/>
                </a:solidFill>
              </a:rPr>
              <a:t>Del </a:t>
            </a:r>
            <a:r>
              <a:rPr lang="es-CO" dirty="0">
                <a:solidFill>
                  <a:schemeClr val="dk1"/>
                </a:solidFill>
              </a:rPr>
              <a:t>9 al 27 de octubre de 2017 se </a:t>
            </a:r>
            <a:r>
              <a:rPr lang="es-CO" dirty="0" smtClean="0">
                <a:solidFill>
                  <a:schemeClr val="dk1"/>
                </a:solidFill>
              </a:rPr>
              <a:t>llevaron </a:t>
            </a:r>
            <a:r>
              <a:rPr lang="es-CO" dirty="0">
                <a:solidFill>
                  <a:schemeClr val="dk1"/>
                </a:solidFill>
              </a:rPr>
              <a:t>a cabo las inscripciones</a:t>
            </a:r>
            <a:r>
              <a:rPr lang="es-CO" dirty="0" smtClean="0">
                <a:solidFill>
                  <a:schemeClr val="dk1"/>
                </a:solidFill>
              </a:rPr>
              <a:t>.</a:t>
            </a:r>
            <a:endParaRPr lang="es-ES" dirty="0">
              <a:solidFill>
                <a:schemeClr val="dk1"/>
              </a:solidFill>
            </a:endParaRPr>
          </a:p>
          <a:p>
            <a:pPr marL="342900" lvl="0" indent="-342900" algn="just">
              <a:spcBef>
                <a:spcPts val="6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s-CO" dirty="0">
                <a:solidFill>
                  <a:schemeClr val="dk1"/>
                </a:solidFill>
              </a:rPr>
              <a:t>La Unidad de Carrera Judicial publicó la lista de </a:t>
            </a:r>
            <a:r>
              <a:rPr lang="es-CO" dirty="0" smtClean="0">
                <a:solidFill>
                  <a:schemeClr val="dk1"/>
                </a:solidFill>
              </a:rPr>
              <a:t>inscritos. Cerca de </a:t>
            </a:r>
            <a:r>
              <a:rPr lang="es-CO" sz="2000" b="1" dirty="0">
                <a:solidFill>
                  <a:srgbClr val="FF0000"/>
                </a:solidFill>
              </a:rPr>
              <a:t>130.000 </a:t>
            </a:r>
            <a:r>
              <a:rPr lang="es-CO" sz="2000" b="1" dirty="0" smtClean="0">
                <a:solidFill>
                  <a:srgbClr val="FF0000"/>
                </a:solidFill>
              </a:rPr>
              <a:t>aspirantes </a:t>
            </a:r>
            <a:r>
              <a:rPr lang="es-CO" dirty="0" smtClean="0">
                <a:solidFill>
                  <a:schemeClr val="dk1"/>
                </a:solidFill>
              </a:rPr>
              <a:t>en todo el país y en </a:t>
            </a:r>
            <a:r>
              <a:rPr lang="es-CO" dirty="0">
                <a:solidFill>
                  <a:schemeClr val="dk1"/>
                </a:solidFill>
              </a:rPr>
              <a:t>el </a:t>
            </a:r>
            <a:r>
              <a:rPr lang="es-CO" dirty="0" smtClean="0">
                <a:solidFill>
                  <a:schemeClr val="dk1"/>
                </a:solidFill>
              </a:rPr>
              <a:t>Departamento del Huila aproximadamente </a:t>
            </a:r>
            <a:r>
              <a:rPr lang="es-CO" sz="2000" b="1" dirty="0">
                <a:solidFill>
                  <a:srgbClr val="FF0000"/>
                </a:solidFill>
              </a:rPr>
              <a:t>5.000 personas</a:t>
            </a:r>
            <a:r>
              <a:rPr lang="es-CO" dirty="0" smtClean="0">
                <a:solidFill>
                  <a:schemeClr val="dk1"/>
                </a:solidFill>
              </a:rPr>
              <a:t>.</a:t>
            </a:r>
            <a:endParaRPr lang="es-ES" dirty="0">
              <a:solidFill>
                <a:schemeClr val="dk1"/>
              </a:solidFill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220072" y="440451"/>
            <a:ext cx="3096344" cy="578495"/>
          </a:xfrm>
        </p:spPr>
        <p:txBody>
          <a:bodyPr>
            <a:normAutofit/>
          </a:bodyPr>
          <a:lstStyle/>
          <a:p>
            <a:pPr marL="757238" lvl="1" indent="-357188" algn="ctr">
              <a:lnSpc>
                <a:spcPct val="150000"/>
              </a:lnSpc>
              <a:defRPr/>
            </a:pPr>
            <a:r>
              <a:rPr lang="es-CO" altLang="es-ES" sz="2000" b="1" dirty="0" smtClean="0">
                <a:latin typeface="+mn-lt"/>
              </a:rPr>
              <a:t>Carrera Judicial</a:t>
            </a:r>
            <a:endParaRPr lang="es-CO" altLang="es-E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5068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9237</TotalTime>
  <Words>2050</Words>
  <Application>Microsoft Office PowerPoint</Application>
  <PresentationFormat>Presentación en pantalla (4:3)</PresentationFormat>
  <Paragraphs>530</Paragraphs>
  <Slides>81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81</vt:i4>
      </vt:variant>
    </vt:vector>
  </HeadingPairs>
  <TitlesOfParts>
    <vt:vector size="86" baseType="lpstr">
      <vt:lpstr>Arial</vt:lpstr>
      <vt:lpstr>Calibri</vt:lpstr>
      <vt:lpstr>Symbol</vt:lpstr>
      <vt:lpstr>Times New Roman</vt:lpstr>
      <vt:lpstr>Tema de Office</vt:lpstr>
      <vt:lpstr>Presentación de PowerPoint</vt:lpstr>
      <vt:lpstr>Presentación de PowerPoint</vt:lpstr>
      <vt:lpstr>Marco normativo</vt:lpstr>
      <vt:lpstr>Marco normativo</vt:lpstr>
      <vt:lpstr>Marco normativo</vt:lpstr>
      <vt:lpstr>Presentación de PowerPoint</vt:lpstr>
      <vt:lpstr>Carrera Judicial</vt:lpstr>
      <vt:lpstr>Carrera Judicial</vt:lpstr>
      <vt:lpstr>Carrera Judicial</vt:lpstr>
      <vt:lpstr>Escalafón</vt:lpstr>
      <vt:lpstr>Calificación Integral</vt:lpstr>
      <vt:lpstr>Vigilancia Judicial</vt:lpstr>
      <vt:lpstr>Reordenamiento</vt:lpstr>
      <vt:lpstr>Reordenamiento</vt:lpstr>
      <vt:lpstr>Reordenamiento</vt:lpstr>
      <vt:lpstr>Reordenamiento</vt:lpstr>
      <vt:lpstr>Comités</vt:lpstr>
      <vt:lpstr>Comités</vt:lpstr>
      <vt:lpstr>Comités</vt:lpstr>
      <vt:lpstr>Comités</vt:lpstr>
      <vt:lpstr>Comités</vt:lpstr>
      <vt:lpstr>Comités</vt:lpstr>
      <vt:lpstr>Jueces de Paz</vt:lpstr>
      <vt:lpstr>Otras gestiones</vt:lpstr>
      <vt:lpstr>Otras gestiones</vt:lpstr>
      <vt:lpstr>Presentación de PowerPoint</vt:lpstr>
      <vt:lpstr>Oferta Judicial</vt:lpstr>
      <vt:lpstr>Oferta Judicial</vt:lpstr>
      <vt:lpstr>Oferta Judicial</vt:lpstr>
      <vt:lpstr>Oferta Judicial</vt:lpstr>
      <vt:lpstr>Jurisdicción Penal Municipal </vt:lpstr>
      <vt:lpstr>Jurisdicción Penal Municipal </vt:lpstr>
      <vt:lpstr>Jurisdicción Penal Municipal - Conocimiento </vt:lpstr>
      <vt:lpstr>Jurisdicción Penal Municipal - Conocimiento </vt:lpstr>
      <vt:lpstr>Jurisdicción Penal Municipal - Garantías </vt:lpstr>
      <vt:lpstr>Jurisdicción Penal Municipal - Garantías </vt:lpstr>
      <vt:lpstr>Jurisdicción Civil – Municipal </vt:lpstr>
      <vt:lpstr>Jurisdicción Civil – Municipal </vt:lpstr>
      <vt:lpstr>Jurisdicción Civil – Municipal </vt:lpstr>
      <vt:lpstr>Promiscuos de Circuito</vt:lpstr>
      <vt:lpstr>Promiscuos de Familia</vt:lpstr>
      <vt:lpstr>Promiscuos de Familia</vt:lpstr>
      <vt:lpstr>Promiscuos de Familia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Jurisdicción Disciplinaria</dc:title>
  <dc:creator>Usuario de Windows</dc:creator>
  <cp:lastModifiedBy>Diana Rojas Parrasi</cp:lastModifiedBy>
  <cp:revision>379</cp:revision>
  <dcterms:created xsi:type="dcterms:W3CDTF">2016-09-01T15:55:51Z</dcterms:created>
  <dcterms:modified xsi:type="dcterms:W3CDTF">2018-06-01T15:32:06Z</dcterms:modified>
</cp:coreProperties>
</file>