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1"/>
  </p:notesMasterIdLst>
  <p:sldIdLst>
    <p:sldId id="381" r:id="rId2"/>
    <p:sldId id="382" r:id="rId3"/>
    <p:sldId id="383" r:id="rId4"/>
    <p:sldId id="384" r:id="rId5"/>
    <p:sldId id="385" r:id="rId6"/>
    <p:sldId id="386" r:id="rId7"/>
    <p:sldId id="387" r:id="rId8"/>
    <p:sldId id="390" r:id="rId9"/>
    <p:sldId id="388" r:id="rId10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61" autoAdjust="0"/>
    <p:restoredTop sz="85341" autoAdjust="0"/>
  </p:normalViewPr>
  <p:slideViewPr>
    <p:cSldViewPr>
      <p:cViewPr varScale="1">
        <p:scale>
          <a:sx n="114" d="100"/>
          <a:sy n="114" d="100"/>
        </p:scale>
        <p:origin x="141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055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79802-7E2C-47D3-83BA-D318FE293392}" type="datetimeFigureOut">
              <a:rPr lang="es-CO" smtClean="0"/>
              <a:t>21/08/2020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444176-138A-4932-A9AE-096DB0A4F50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23218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086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21/08/2020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05402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21/08/2020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09906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21/08/2020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0966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21/08/2020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55762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21/08/2020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1872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21/08/2020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8244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21/08/2020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5184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21/08/2020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2932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21/08/2020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1567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21/08/2020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4841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fondo"/>
          <p:cNvPicPr/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51" t="44485" b="1"/>
          <a:stretch/>
        </p:blipFill>
        <p:spPr bwMode="auto">
          <a:xfrm>
            <a:off x="845840" y="0"/>
            <a:ext cx="8298161" cy="6885384"/>
          </a:xfrm>
          <a:prstGeom prst="rect">
            <a:avLst/>
          </a:prstGeom>
          <a:noFill/>
        </p:spPr>
      </p:pic>
      <p:sp>
        <p:nvSpPr>
          <p:cNvPr id="8" name="7 Rectángulo"/>
          <p:cNvSpPr/>
          <p:nvPr userDrawn="1"/>
        </p:nvSpPr>
        <p:spPr>
          <a:xfrm>
            <a:off x="0" y="0"/>
            <a:ext cx="84584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93693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ramajudicial.gov.co/web/sistema-integrado-gestion-de-la-calidad-y-el-medio-ambiente/informes-nivel-secciona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ramajudicial.gov.co/web/sistema-integrado-gestion-de-la-calidad-y-el-medio-ambiente/plataforma-estrat&#233;gica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majudicial.gov.co/web/sistema-integrado-gestion-de-la-calidad-y-el-medio-ambiente/auditorias-internas-ciclo-2020-en-el-contexto-de-la-pandemia-covid-19" TargetMode="External"/><Relationship Id="rId7" Type="http://schemas.openxmlformats.org/officeDocument/2006/relationships/image" Target="../media/image7.jpeg"/><Relationship Id="rId2" Type="http://schemas.openxmlformats.org/officeDocument/2006/relationships/hyperlink" Target="https://www.ramajudicial.gov.co/web/sistema-integrado-gestion-de-la-calidad-y-el-medio-ambiente/mejoramiento-del-sistema-integrado-de-gestion-y-control-de-la-calidad2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fif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03680" y="1221337"/>
            <a:ext cx="8013576" cy="383786"/>
          </a:xfrm>
        </p:spPr>
        <p:txBody>
          <a:bodyPr/>
          <a:lstStyle/>
          <a:p>
            <a:pPr marL="0" indent="0" algn="ctr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   ESQUEMA PRESENTACIÓN </a:t>
            </a:r>
          </a:p>
          <a:p>
            <a:pPr marL="0" indent="0" algn="ctr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AUDITORÍAS INTERNAS Y EXTERNAS DE CALIDAD Y SISTEMA DE GESTIÓN AMBIENTAL</a:t>
            </a:r>
          </a:p>
          <a:p>
            <a:pPr marL="0" indent="0" algn="ctr">
              <a:buNone/>
            </a:pPr>
            <a:endParaRPr lang="es-ES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s-ES" sz="1300" b="1" dirty="0">
                <a:latin typeface="Arial" panose="020B0604020202020204" pitchFamily="34" charset="0"/>
                <a:cs typeface="Arial" panose="020B0604020202020204" pitchFamily="34" charset="0"/>
              </a:rPr>
              <a:t>AGENDA ACTO DE INSTALACIÓN</a:t>
            </a:r>
          </a:p>
          <a:p>
            <a:pPr marL="0" indent="0" algn="ctr">
              <a:buNone/>
            </a:pPr>
            <a:endParaRPr lang="es-E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AutoNum type="arabicPeriod"/>
            </a:pPr>
            <a:r>
              <a:rPr lang="es-ES" sz="1500" dirty="0">
                <a:latin typeface="Arial" panose="020B0604020202020204" pitchFamily="34" charset="0"/>
                <a:cs typeface="Arial" panose="020B0604020202020204" pitchFamily="34" charset="0"/>
              </a:rPr>
              <a:t>Himno Nacional República de Colombia</a:t>
            </a:r>
          </a:p>
          <a:p>
            <a:pPr marL="228600" indent="-228600">
              <a:buAutoNum type="arabicPeriod"/>
            </a:pPr>
            <a:r>
              <a:rPr lang="es-ES" sz="1500" dirty="0">
                <a:latin typeface="Arial" panose="020B0604020202020204" pitchFamily="34" charset="0"/>
                <a:cs typeface="Arial" panose="020B0604020202020204" pitchFamily="34" charset="0"/>
              </a:rPr>
              <a:t>Himno de la Región Especifica</a:t>
            </a:r>
          </a:p>
          <a:p>
            <a:pPr marL="228600" indent="-228600">
              <a:buAutoNum type="arabicPeriod"/>
            </a:pPr>
            <a:r>
              <a:rPr lang="es-ES" sz="1500" dirty="0">
                <a:latin typeface="Arial" panose="020B0604020202020204" pitchFamily="34" charset="0"/>
                <a:cs typeface="Arial" panose="020B0604020202020204" pitchFamily="34" charset="0"/>
              </a:rPr>
              <a:t>Himno de la Rama Judicial </a:t>
            </a:r>
          </a:p>
          <a:p>
            <a:pPr marL="0" indent="0">
              <a:buNone/>
            </a:pPr>
            <a:r>
              <a:rPr lang="es-ES" sz="1500" dirty="0">
                <a:latin typeface="Arial" panose="020B0604020202020204" pitchFamily="34" charset="0"/>
                <a:cs typeface="Arial" panose="020B0604020202020204" pitchFamily="34" charset="0"/>
              </a:rPr>
              <a:t>     (si lo hay – hay Consejos que lo tienen)</a:t>
            </a:r>
          </a:p>
          <a:p>
            <a:pPr marL="0" indent="0">
              <a:buNone/>
            </a:pPr>
            <a:r>
              <a:rPr lang="es-ES" sz="1500" dirty="0">
                <a:latin typeface="Arial" panose="020B0604020202020204" pitchFamily="34" charset="0"/>
                <a:cs typeface="Arial" panose="020B0604020202020204" pitchFamily="34" charset="0"/>
              </a:rPr>
              <a:t>4. Palabras del Presidente de la Corporación</a:t>
            </a:r>
          </a:p>
          <a:p>
            <a:pPr marL="0" indent="0">
              <a:buNone/>
            </a:pPr>
            <a:r>
              <a:rPr lang="es-ES" sz="1500" dirty="0">
                <a:latin typeface="Arial" panose="020B0604020202020204" pitchFamily="34" charset="0"/>
                <a:cs typeface="Arial" panose="020B0604020202020204" pitchFamily="34" charset="0"/>
              </a:rPr>
              <a:t>5. Palabras del Magistrado  o Juez </a:t>
            </a:r>
          </a:p>
          <a:p>
            <a:pPr marL="0" indent="0">
              <a:buNone/>
            </a:pPr>
            <a:r>
              <a:rPr lang="es-ES" sz="1500" dirty="0">
                <a:latin typeface="Arial" panose="020B0604020202020204" pitchFamily="34" charset="0"/>
                <a:cs typeface="Arial" panose="020B0604020202020204" pitchFamily="34" charset="0"/>
              </a:rPr>
              <a:t>     (según sea el caso) Líder del SIGCMA</a:t>
            </a:r>
          </a:p>
          <a:p>
            <a:pPr marL="0" indent="0">
              <a:buNone/>
            </a:pPr>
            <a:r>
              <a:rPr lang="es-ES" sz="1500" dirty="0">
                <a:latin typeface="Arial" panose="020B0604020202020204" pitchFamily="34" charset="0"/>
                <a:cs typeface="Arial" panose="020B0604020202020204" pitchFamily="34" charset="0"/>
              </a:rPr>
              <a:t>6. Presentación del Comité del SIGCMA</a:t>
            </a:r>
          </a:p>
          <a:p>
            <a:pPr marL="0" indent="0">
              <a:buNone/>
            </a:pPr>
            <a:r>
              <a:rPr lang="es-ES" sz="1500" dirty="0">
                <a:latin typeface="Arial" panose="020B0604020202020204" pitchFamily="34" charset="0"/>
                <a:cs typeface="Arial" panose="020B0604020202020204" pitchFamily="34" charset="0"/>
              </a:rPr>
              <a:t>7. Presentación de los Líderes del SIGCMA</a:t>
            </a:r>
          </a:p>
          <a:p>
            <a:pPr marL="0" indent="0">
              <a:buNone/>
            </a:pPr>
            <a:r>
              <a:rPr lang="es-ES" sz="1500" dirty="0">
                <a:latin typeface="Arial" panose="020B0604020202020204" pitchFamily="34" charset="0"/>
                <a:cs typeface="Arial" panose="020B0604020202020204" pitchFamily="34" charset="0"/>
              </a:rPr>
              <a:t>8. Presentación de los Profesionales de Enlace </a:t>
            </a:r>
          </a:p>
          <a:p>
            <a:pPr marL="0" indent="0">
              <a:buNone/>
            </a:pPr>
            <a:r>
              <a:rPr lang="es-ES" sz="1500" dirty="0">
                <a:latin typeface="Arial" panose="020B0604020202020204" pitchFamily="34" charset="0"/>
                <a:cs typeface="Arial" panose="020B0604020202020204" pitchFamily="34" charset="0"/>
              </a:rPr>
              <a:t>     del SIGCMA</a:t>
            </a:r>
          </a:p>
          <a:p>
            <a:pPr marL="0" indent="0">
              <a:buNone/>
            </a:pPr>
            <a:r>
              <a:rPr lang="es-ES" sz="1500" dirty="0">
                <a:latin typeface="Arial" panose="020B0604020202020204" pitchFamily="34" charset="0"/>
                <a:cs typeface="Arial" panose="020B0604020202020204" pitchFamily="34" charset="0"/>
              </a:rPr>
              <a:t>9. Palabras del Auditor Líder</a:t>
            </a:r>
          </a:p>
          <a:p>
            <a:pPr marL="0" indent="0">
              <a:buNone/>
            </a:pPr>
            <a:r>
              <a:rPr lang="es-ES" sz="1500" dirty="0">
                <a:latin typeface="Arial" panose="020B0604020202020204" pitchFamily="34" charset="0"/>
                <a:cs typeface="Arial" panose="020B0604020202020204" pitchFamily="34" charset="0"/>
              </a:rPr>
              <a:t>10. Presentación del Equipo Auditor</a:t>
            </a:r>
          </a:p>
          <a:p>
            <a:pPr marL="0" indent="0">
              <a:buNone/>
            </a:pPr>
            <a:r>
              <a:rPr lang="es-ES" sz="1500" dirty="0">
                <a:latin typeface="Arial" panose="020B0604020202020204" pitchFamily="34" charset="0"/>
                <a:cs typeface="Arial" panose="020B0604020202020204" pitchFamily="34" charset="0"/>
              </a:rPr>
              <a:t>11. Inicio de la Auditoría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260648"/>
            <a:ext cx="3024336" cy="86409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802207" y="92739"/>
            <a:ext cx="2132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accent5">
                    <a:lumMod val="75000"/>
                  </a:schemeClr>
                </a:solidFill>
              </a:rPr>
              <a:t>SIGCMA</a:t>
            </a:r>
            <a:endParaRPr lang="es-CO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grpSp>
        <p:nvGrpSpPr>
          <p:cNvPr id="7" name="Group 8"/>
          <p:cNvGrpSpPr>
            <a:grpSpLocks/>
          </p:cNvGrpSpPr>
          <p:nvPr/>
        </p:nvGrpSpPr>
        <p:grpSpPr bwMode="auto">
          <a:xfrm>
            <a:off x="3919888" y="334872"/>
            <a:ext cx="4791140" cy="693738"/>
            <a:chOff x="2381" y="348"/>
            <a:chExt cx="3154" cy="437"/>
          </a:xfrm>
        </p:grpSpPr>
        <p:sp>
          <p:nvSpPr>
            <p:cNvPr id="8" name="2 Subtítulo"/>
            <p:cNvSpPr txBox="1">
              <a:spLocks/>
            </p:cNvSpPr>
            <p:nvPr/>
          </p:nvSpPr>
          <p:spPr bwMode="auto">
            <a:xfrm>
              <a:off x="3414" y="348"/>
              <a:ext cx="1845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William Espinosa Santamaria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Magister en Calidad y Gestión Integral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en Derecho</a:t>
              </a:r>
            </a:p>
          </p:txBody>
        </p:sp>
        <p:pic>
          <p:nvPicPr>
            <p:cNvPr id="9" name="6 Imagen" descr="palo ejrlb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1" y="720"/>
              <a:ext cx="1417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7 Imagen" descr="palo ejrlb.pn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0" y="720"/>
              <a:ext cx="335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Rectángulo 1"/>
          <p:cNvSpPr/>
          <p:nvPr/>
        </p:nvSpPr>
        <p:spPr>
          <a:xfrm>
            <a:off x="4926442" y="551372"/>
            <a:ext cx="44952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600" b="1" i="1" dirty="0">
                <a:latin typeface="Palatino Linotype" panose="02040502050505030304" pitchFamily="18" charset="0"/>
              </a:rPr>
              <a:t>William Espinosa Santamaria</a:t>
            </a:r>
          </a:p>
          <a:p>
            <a:pPr algn="ctr"/>
            <a:r>
              <a:rPr lang="es-CO" sz="1600" b="1" i="1" dirty="0">
                <a:latin typeface="Palatino Linotype" panose="02040502050505030304" pitchFamily="18" charset="0"/>
              </a:rPr>
              <a:t>Coordinador Nacional 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75" t="12200" r="13775" b="5201"/>
          <a:stretch/>
        </p:blipFill>
        <p:spPr>
          <a:xfrm>
            <a:off x="5162233" y="2492896"/>
            <a:ext cx="3456383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311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584" y="1745478"/>
            <a:ext cx="8013576" cy="4707858"/>
          </a:xfrm>
        </p:spPr>
        <p:txBody>
          <a:bodyPr/>
          <a:lstStyle/>
          <a:p>
            <a:pPr marL="0" indent="0">
              <a:buNone/>
            </a:pPr>
            <a:r>
              <a:rPr lang="es-ES" sz="1600" b="1" dirty="0">
                <a:latin typeface="Arial" panose="020B0604020202020204" pitchFamily="34" charset="0"/>
                <a:cs typeface="Arial" panose="020B0604020202020204" pitchFamily="34" charset="0"/>
              </a:rPr>
              <a:t>I. INFORME DE AUDITORÍA INTERNA ULTIMA VIGENCIA (2019): 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(Los informes se encuentran en el siguiente link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CO" sz="1000" dirty="0">
                <a:hlinkClick r:id="rId2"/>
              </a:rPr>
              <a:t>https://www.ramajudicial.gov.co/web/sistema-integrado-gestion-de-la-calidad-y-el-medio-ambiente/informes-nivel-seccional</a:t>
            </a:r>
            <a:r>
              <a:rPr lang="es-CO" sz="1000" dirty="0"/>
              <a:t>)</a:t>
            </a:r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1.1. Informe de Auditoría Interna (se crea un hipervínculo o se muestra el informe en línea)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1.2. Plan de Mejora del Informe de Auditoría Interna ( solo si quedaron oportunidades de mejora, No Conformidades Mayores o Menores) -(se crea un hipervínculo y se  muestra el plan y el seguimiento)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1.3. Evidencias del Plan de Mejora de la Auditoría Interna - -(se crea hipervínculo y se  muestran las evidencias)</a:t>
            </a:r>
          </a:p>
          <a:p>
            <a:pPr marL="0" indent="0">
              <a:buNone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1600" b="1" dirty="0">
                <a:latin typeface="Arial" panose="020B0604020202020204" pitchFamily="34" charset="0"/>
                <a:cs typeface="Arial" panose="020B0604020202020204" pitchFamily="34" charset="0"/>
              </a:rPr>
              <a:t>II. INFORME DE AUDITORÍA EXTERNA ULTIMA VIGENCIA –ICONTEC 2019: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Interna (se crea link o se  muestra el informe en línea)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2.1. Plan de Mejora del Informe de Informe de Auditoría Externa ( solo si quedaron oportunidades de mejora, No Conformidades Mayores o Menores) -(se crea hipervínculo y se  muestra el plan y el seguimiento)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2.2. Evidencias del Plan de Mejora de la Auditoría Externa -(se crea hipervínculos y se  muestran las evidencias)</a:t>
            </a:r>
          </a:p>
          <a:p>
            <a:pPr marL="0" indent="0">
              <a:buNone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III. INFORME DE REVISIÓN POR LA DIRECCIÓN VIGENCIA 2019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16" y="260648"/>
            <a:ext cx="3024336" cy="86409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510300" y="183772"/>
            <a:ext cx="2132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accent5">
                    <a:lumMod val="75000"/>
                  </a:schemeClr>
                </a:solidFill>
              </a:rPr>
              <a:t>SIGCMA</a:t>
            </a:r>
            <a:endParaRPr lang="es-CO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grpSp>
        <p:nvGrpSpPr>
          <p:cNvPr id="7" name="Group 8"/>
          <p:cNvGrpSpPr>
            <a:grpSpLocks/>
          </p:cNvGrpSpPr>
          <p:nvPr/>
        </p:nvGrpSpPr>
        <p:grpSpPr bwMode="auto">
          <a:xfrm>
            <a:off x="3851920" y="614869"/>
            <a:ext cx="4791140" cy="693738"/>
            <a:chOff x="2381" y="348"/>
            <a:chExt cx="3154" cy="437"/>
          </a:xfrm>
        </p:grpSpPr>
        <p:sp>
          <p:nvSpPr>
            <p:cNvPr id="8" name="2 Subtítulo"/>
            <p:cNvSpPr txBox="1">
              <a:spLocks/>
            </p:cNvSpPr>
            <p:nvPr/>
          </p:nvSpPr>
          <p:spPr bwMode="auto">
            <a:xfrm>
              <a:off x="3414" y="348"/>
              <a:ext cx="1845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William Espinosa Santamaria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Magister en Calidad y Gestión Integral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en Derecho</a:t>
              </a:r>
            </a:p>
          </p:txBody>
        </p:sp>
        <p:pic>
          <p:nvPicPr>
            <p:cNvPr id="9" name="6 Imagen" descr="palo ejrlb.pn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1" y="720"/>
              <a:ext cx="1417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7 Imagen" descr="palo ejrlb.png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0" y="720"/>
              <a:ext cx="335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Rectángulo 1"/>
          <p:cNvSpPr/>
          <p:nvPr/>
        </p:nvSpPr>
        <p:spPr>
          <a:xfrm>
            <a:off x="4648726" y="653502"/>
            <a:ext cx="44952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600" b="1" i="1" dirty="0">
                <a:latin typeface="Palatino Linotype" panose="02040502050505030304" pitchFamily="18" charset="0"/>
              </a:rPr>
              <a:t>William Espinosa Santamaria</a:t>
            </a:r>
          </a:p>
          <a:p>
            <a:pPr algn="ctr"/>
            <a:r>
              <a:rPr lang="es-CO" sz="1600" b="1" i="1" dirty="0">
                <a:latin typeface="Palatino Linotype" panose="02040502050505030304" pitchFamily="18" charset="0"/>
              </a:rPr>
              <a:t>Coordinador Nacional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3872D76-DFBB-420A-9E86-485724631A33}"/>
              </a:ext>
            </a:extLst>
          </p:cNvPr>
          <p:cNvSpPr txBox="1"/>
          <p:nvPr/>
        </p:nvSpPr>
        <p:spPr>
          <a:xfrm>
            <a:off x="1597235" y="1295472"/>
            <a:ext cx="6661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/>
              <a:t>DESARROLLO DE LA AUDITORÍA (este es el orden que debe seguirse)</a:t>
            </a:r>
          </a:p>
        </p:txBody>
      </p:sp>
    </p:spTree>
    <p:extLst>
      <p:ext uri="{BB962C8B-B14F-4D97-AF65-F5344CB8AC3E}">
        <p14:creationId xmlns:p14="http://schemas.microsoft.com/office/powerpoint/2010/main" val="1201859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99592" y="2204864"/>
            <a:ext cx="8013576" cy="1454460"/>
          </a:xfrm>
        </p:spPr>
        <p:txBody>
          <a:bodyPr/>
          <a:lstStyle/>
          <a:p>
            <a:pPr marL="0" indent="0" algn="ctr">
              <a:buNone/>
            </a:pPr>
            <a:r>
              <a:rPr lang="es-ES" sz="45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260648"/>
            <a:ext cx="3024336" cy="86409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517691" y="107921"/>
            <a:ext cx="2132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accent5">
                    <a:lumMod val="75000"/>
                  </a:schemeClr>
                </a:solidFill>
              </a:rPr>
              <a:t>SIGCMA</a:t>
            </a:r>
            <a:endParaRPr lang="es-CO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grpSp>
        <p:nvGrpSpPr>
          <p:cNvPr id="7" name="Group 8"/>
          <p:cNvGrpSpPr>
            <a:grpSpLocks/>
          </p:cNvGrpSpPr>
          <p:nvPr/>
        </p:nvGrpSpPr>
        <p:grpSpPr bwMode="auto">
          <a:xfrm>
            <a:off x="3825006" y="345827"/>
            <a:ext cx="4791140" cy="693738"/>
            <a:chOff x="2381" y="348"/>
            <a:chExt cx="3154" cy="437"/>
          </a:xfrm>
        </p:grpSpPr>
        <p:sp>
          <p:nvSpPr>
            <p:cNvPr id="8" name="2 Subtítulo"/>
            <p:cNvSpPr txBox="1">
              <a:spLocks/>
            </p:cNvSpPr>
            <p:nvPr/>
          </p:nvSpPr>
          <p:spPr bwMode="auto">
            <a:xfrm>
              <a:off x="3414" y="348"/>
              <a:ext cx="1845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William Espinosa Santamaria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Magister en Calidad y Gestión Integral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en Derecho</a:t>
              </a:r>
            </a:p>
          </p:txBody>
        </p:sp>
        <p:pic>
          <p:nvPicPr>
            <p:cNvPr id="9" name="6 Imagen" descr="palo ejrlb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1" y="720"/>
              <a:ext cx="1417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7 Imagen" descr="palo ejrlb.pn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0" y="720"/>
              <a:ext cx="335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Rectángulo 1"/>
          <p:cNvSpPr/>
          <p:nvPr/>
        </p:nvSpPr>
        <p:spPr>
          <a:xfrm>
            <a:off x="4788024" y="539083"/>
            <a:ext cx="44952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600" b="1" i="1" dirty="0">
                <a:latin typeface="Palatino Linotype" panose="02040502050505030304" pitchFamily="18" charset="0"/>
              </a:rPr>
              <a:t>William Espinosa Santamaria</a:t>
            </a:r>
          </a:p>
          <a:p>
            <a:pPr algn="ctr"/>
            <a:r>
              <a:rPr lang="es-CO" sz="1600" b="1" i="1" dirty="0">
                <a:latin typeface="Palatino Linotype" panose="02040502050505030304" pitchFamily="18" charset="0"/>
              </a:rPr>
              <a:t>Coordinador Nacional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745139C-10B4-4BEA-906E-B5EF15D5767B}"/>
              </a:ext>
            </a:extLst>
          </p:cNvPr>
          <p:cNvSpPr txBox="1"/>
          <p:nvPr/>
        </p:nvSpPr>
        <p:spPr>
          <a:xfrm>
            <a:off x="832813" y="1111877"/>
            <a:ext cx="8136904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00050" indent="-400050">
              <a:buAutoNum type="romanUcPeriod" startAt="4"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PLATAFORMA ESTRATÉGICA: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(toda la información se encuentra en el siguiente link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https://www.ramajudicial.gov.co/web/sistema-integrado-</a:t>
            </a:r>
            <a:r>
              <a:rPr lang="es-CO" sz="1400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gestion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-de-la-calidad-y-el-medio-ambiente/plataforma-estratégica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4.1.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Plan Nacional de Desarrollo (solo se menciona)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4.2. Plan Sectorial de Desarrollo 2019-2022: 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Justicia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Moderna con Transparencia y Equidad (lo explica el Presidente de la Corporación y/o Juez Coordinador)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4.3. Plan Decenal de la Justicia (solo se menciona)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4.4. Plan de Comunicaciones 2019-2022: (solo se menciona)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4.5. Plan SIGCMA 2020 (lo explica el Magistrado o Juez Líder del SIGCMA)</a:t>
            </a:r>
          </a:p>
          <a:p>
            <a:pPr marL="0" indent="0">
              <a:buNone/>
            </a:pPr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V. CONTEXTO DE LA ORGANIZACIÓN: </a:t>
            </a:r>
          </a:p>
          <a:p>
            <a:pPr marL="0" indent="0">
              <a:buNone/>
            </a:pPr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5.1. Contexto General de la Rama Judicial: ( se encuentra en el link: </a:t>
            </a:r>
            <a:r>
              <a:rPr lang="es-CO" sz="1400" dirty="0">
                <a:hlinkClick r:id="rId5"/>
              </a:rPr>
              <a:t>https://www.ramajudicial.gov.co/web/sistema-integrado-</a:t>
            </a:r>
            <a:r>
              <a:rPr lang="es-CO" sz="1400" dirty="0" err="1">
                <a:hlinkClick r:id="rId5"/>
              </a:rPr>
              <a:t>gestion</a:t>
            </a:r>
            <a:r>
              <a:rPr lang="es-CO" sz="1400" dirty="0">
                <a:hlinkClick r:id="rId5"/>
              </a:rPr>
              <a:t>-</a:t>
            </a:r>
            <a:r>
              <a:rPr lang="es-CO" sz="1400" dirty="0" err="1">
                <a:hlinkClick r:id="rId5"/>
              </a:rPr>
              <a:t>de-la-calidad-y-el-medio-ambiente</a:t>
            </a:r>
            <a:r>
              <a:rPr lang="es-CO" sz="1400" dirty="0">
                <a:hlinkClick r:id="rId5"/>
              </a:rPr>
              <a:t>/plataforma-estratégica</a:t>
            </a:r>
            <a:r>
              <a:rPr lang="es-CO" sz="1400" dirty="0"/>
              <a:t>) – Lo explica un Juez o un Magistrado según sea el caso-</a:t>
            </a:r>
          </a:p>
          <a:p>
            <a:pPr marL="0" indent="0">
              <a:buNone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5.2. Contexto Especifico: </a:t>
            </a:r>
          </a:p>
          <a:p>
            <a:pPr marL="0" indent="0">
              <a:buNone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5.2.1. Video Institucional (algunas especialidades tienen el especifico se presenta)</a:t>
            </a:r>
          </a:p>
          <a:p>
            <a:pPr marL="0" indent="0">
              <a:buNone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5.3. Contexto Especifico: ( se contextualiza desde la región y la función de administrar justicia en la región especifica)</a:t>
            </a:r>
          </a:p>
          <a:p>
            <a:pPr marL="0" indent="0">
              <a:buNone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5.4. Socialización de la matriz del contexto de la Organización</a:t>
            </a:r>
          </a:p>
          <a:p>
            <a:pPr marL="0" indent="0">
              <a:buNone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5.5. Socialización de las partes interesadas internas y externas</a:t>
            </a:r>
          </a:p>
          <a:p>
            <a:pPr marL="0" indent="0">
              <a:buNone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5.6. Socialización de las necesidades y expectativas de las partes interesadas internas y externas (si existen actas o videos de reunión con las partes interesadas se muestran)</a:t>
            </a:r>
          </a:p>
          <a:p>
            <a:pPr marL="0" indent="0">
              <a:buNone/>
            </a:pPr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725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1378" y="1121890"/>
            <a:ext cx="8013576" cy="5475462"/>
          </a:xfrm>
        </p:spPr>
        <p:txBody>
          <a:bodyPr/>
          <a:lstStyle/>
          <a:p>
            <a:pPr marL="0" indent="0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VI. SISTEMA DE GESTIÓN DE LA CALIDAD: (el especifico, si no se tiene se muestra el general Acuerdo PSAA14-10161)</a:t>
            </a:r>
          </a:p>
          <a:p>
            <a:pPr marL="0" indent="0">
              <a:buNone/>
            </a:pPr>
            <a:endParaRPr lang="es-E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6.1. Misión			6.5. Principios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6.2. Visión			6.6. Imagen Institucional (Explicación del Logo y su Filosofía)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6.3. Política de Calidad		6.7. Objetivos de Calidad articulados a los Pilares Estratégicos 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6.4. Valores</a:t>
            </a:r>
          </a:p>
          <a:p>
            <a:pPr marL="0" indent="0">
              <a:buNone/>
            </a:pPr>
            <a:endParaRPr lang="es-ES" sz="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VII. PLAN OPERATIVO 2020 (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se muestra la matriz del Plan Operativo, el seguimiento y resultados a julio del 2020 o la matriz de planificación especifica que se utiliza)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7.1.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PLAN IMPLEMENTADO POR CAUSA DEL COVID-19: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7.1.1. Diseñe y muestra una matriz DOFA o FODA, en relación con la afectación del servicio público de administrar justicia: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7.1.2. Fortalezas (evidencie todas las fortalezas que ha implementado para no afectar  el servicio público de administrar justicia: Fotos, chats,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, (TODA LA PLANIFICACIÓN REALIZADA)</a:t>
            </a:r>
          </a:p>
          <a:p>
            <a:pPr marL="0" indent="0">
              <a:buNone/>
            </a:pPr>
            <a:endParaRPr lang="es-E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VIII. SISTEMA DE GESTIÓN DE LA CALIDAD Y SUS PROCESOS (se enseña el mapa de procesos): </a:t>
            </a:r>
          </a:p>
          <a:p>
            <a:pPr marL="0" indent="0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8.1. Procesos Estratégicos: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8.1.1. Caracterización y Procedimientos</a:t>
            </a:r>
          </a:p>
          <a:p>
            <a:pPr marL="0" indent="0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8.2. Procesos Misionales: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8.2.1. Caracterización y Procedimientos</a:t>
            </a:r>
          </a:p>
          <a:p>
            <a:pPr marL="0" indent="0">
              <a:buNone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260648"/>
            <a:ext cx="3024336" cy="86409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544001" y="107921"/>
            <a:ext cx="2132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accent5">
                    <a:lumMod val="75000"/>
                  </a:schemeClr>
                </a:solidFill>
              </a:rPr>
              <a:t>SIGCMA</a:t>
            </a:r>
            <a:endParaRPr lang="es-CO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grpSp>
        <p:nvGrpSpPr>
          <p:cNvPr id="7" name="Group 8"/>
          <p:cNvGrpSpPr>
            <a:grpSpLocks/>
          </p:cNvGrpSpPr>
          <p:nvPr/>
        </p:nvGrpSpPr>
        <p:grpSpPr bwMode="auto">
          <a:xfrm>
            <a:off x="3973385" y="253256"/>
            <a:ext cx="4791140" cy="693738"/>
            <a:chOff x="2381" y="348"/>
            <a:chExt cx="3154" cy="437"/>
          </a:xfrm>
        </p:grpSpPr>
        <p:sp>
          <p:nvSpPr>
            <p:cNvPr id="8" name="2 Subtítulo"/>
            <p:cNvSpPr txBox="1">
              <a:spLocks/>
            </p:cNvSpPr>
            <p:nvPr/>
          </p:nvSpPr>
          <p:spPr bwMode="auto">
            <a:xfrm>
              <a:off x="3414" y="348"/>
              <a:ext cx="1845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William Espinosa Santamaria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Magister en Calidad y Gestión Integral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en Derecho</a:t>
              </a:r>
            </a:p>
          </p:txBody>
        </p:sp>
        <p:pic>
          <p:nvPicPr>
            <p:cNvPr id="9" name="6 Imagen" descr="palo ejrlb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1" y="720"/>
              <a:ext cx="1417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7 Imagen" descr="palo ejrlb.pn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0" y="720"/>
              <a:ext cx="335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Rectángulo 1"/>
          <p:cNvSpPr/>
          <p:nvPr/>
        </p:nvSpPr>
        <p:spPr>
          <a:xfrm>
            <a:off x="4928179" y="494878"/>
            <a:ext cx="44952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600" b="1" i="1" dirty="0">
                <a:latin typeface="Palatino Linotype" panose="02040502050505030304" pitchFamily="18" charset="0"/>
              </a:rPr>
              <a:t>William Espinosa Santamaria</a:t>
            </a:r>
          </a:p>
          <a:p>
            <a:pPr algn="ctr"/>
            <a:r>
              <a:rPr lang="es-CO" sz="1600" b="1" i="1" dirty="0">
                <a:latin typeface="Palatino Linotype" panose="02040502050505030304" pitchFamily="18" charset="0"/>
              </a:rPr>
              <a:t>Coordinador Nacional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36898"/>
          <a:stretch/>
        </p:blipFill>
        <p:spPr>
          <a:xfrm>
            <a:off x="5336120" y="5157192"/>
            <a:ext cx="3456384" cy="1265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932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91605" y="1209590"/>
            <a:ext cx="8013576" cy="5371281"/>
          </a:xfrm>
        </p:spPr>
        <p:txBody>
          <a:bodyPr/>
          <a:lstStyle/>
          <a:p>
            <a:pPr marL="0" indent="0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8.3. Procesos de Apoyo: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8.3.1. Caracterización y Procedimientos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8.4. Procesos de Evaluación y Mejora del SIGCMA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8.4.1. Caracterización y procedimientos (los del nivel central: Link: </a:t>
            </a:r>
            <a:r>
              <a:rPr lang="es-CO" sz="1000" dirty="0">
                <a:hlinkClick r:id="rId2"/>
              </a:rPr>
              <a:t>https://www.ramajudicial.gov.co/web/sistema-integrado-gestion-de-la-calidad-y-el-medio-ambiente/mejoramiento-del-sistema-integrado-de-gestion-y-control-de-la-calidad2</a:t>
            </a: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 marL="0" indent="0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IX. SOCIALIZACIÓN DE LOS PROCEDIMIENTOS QUE SOLICITE EL AUDITOR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: siempre se inicia explicando la caracterización  y luego se muestran los procedimientos. Se puede mostrar  ejemplificando el Ciclo PHVA con un procedimiento especifico, por ejemplo en la parte judicial: Proceso: Gestión de Acciones Constitucionales: Procedimiento: Tutela: se explica y se muestra la trazabilidad desde Justicia XXI). Es importante tener listos los documentos que se van a mostrar debidamente escaneados o tenerlos de forma que se pueda compartir a través de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Teams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indent="0">
              <a:buNone/>
            </a:pPr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X. SOCIALIZACIÓN DE LA MATRIZ DE RIESGOS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: ( todos los procesos deben incluir el riesgo Interrupción o demora en el Servicio Público de Administrar  Justicia: Link: </a:t>
            </a:r>
            <a:r>
              <a:rPr lang="es-CO" sz="1000" dirty="0">
                <a:hlinkClick r:id="rId3"/>
              </a:rPr>
              <a:t>https://www.ramajudicial.gov.co/web/sistema-integrado-gestion-de-la-calidad-y-el-medio-ambiente/auditorias-internas-ciclo-2020-en-el-contexto-de-la-pandemia-covid-19</a:t>
            </a: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XI. LIDERAZGO: 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11.1. Acto administrativo de Constitución del Comité del SIGCMA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11.2. Actas, videos fotos de reuniones del Comité</a:t>
            </a:r>
            <a:endParaRPr lang="es-CO" sz="10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616" y="260648"/>
            <a:ext cx="3024336" cy="86409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780408" y="141110"/>
            <a:ext cx="2132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accent5">
                    <a:lumMod val="75000"/>
                  </a:schemeClr>
                </a:solidFill>
              </a:rPr>
              <a:t>SIGCMA</a:t>
            </a:r>
            <a:endParaRPr lang="es-CO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grpSp>
        <p:nvGrpSpPr>
          <p:cNvPr id="7" name="Group 8"/>
          <p:cNvGrpSpPr>
            <a:grpSpLocks/>
          </p:cNvGrpSpPr>
          <p:nvPr/>
        </p:nvGrpSpPr>
        <p:grpSpPr bwMode="auto">
          <a:xfrm>
            <a:off x="3896352" y="345827"/>
            <a:ext cx="4791140" cy="693738"/>
            <a:chOff x="2381" y="348"/>
            <a:chExt cx="3154" cy="437"/>
          </a:xfrm>
        </p:grpSpPr>
        <p:sp>
          <p:nvSpPr>
            <p:cNvPr id="8" name="2 Subtítulo"/>
            <p:cNvSpPr txBox="1">
              <a:spLocks/>
            </p:cNvSpPr>
            <p:nvPr/>
          </p:nvSpPr>
          <p:spPr bwMode="auto">
            <a:xfrm>
              <a:off x="3414" y="348"/>
              <a:ext cx="1845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William Espinosa Santamaria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Magister en Calidad y Gestión Integral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en Derecho</a:t>
              </a:r>
            </a:p>
          </p:txBody>
        </p:sp>
        <p:pic>
          <p:nvPicPr>
            <p:cNvPr id="9" name="6 Imagen" descr="palo ejrlb.png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1" y="720"/>
              <a:ext cx="1417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7 Imagen" descr="palo ejrlb.png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0" y="720"/>
              <a:ext cx="335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Rectángulo 1"/>
          <p:cNvSpPr/>
          <p:nvPr/>
        </p:nvSpPr>
        <p:spPr>
          <a:xfrm>
            <a:off x="4906380" y="566652"/>
            <a:ext cx="44952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600" b="1" i="1" dirty="0">
                <a:latin typeface="Palatino Linotype" panose="02040502050505030304" pitchFamily="18" charset="0"/>
              </a:rPr>
              <a:t>William Espinosa Santamaria</a:t>
            </a:r>
          </a:p>
          <a:p>
            <a:pPr algn="ctr"/>
            <a:r>
              <a:rPr lang="es-CO" sz="1600" b="1" i="1" dirty="0">
                <a:latin typeface="Palatino Linotype" panose="02040502050505030304" pitchFamily="18" charset="0"/>
              </a:rPr>
              <a:t>Coordinador Nacional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5085184"/>
            <a:ext cx="2684984" cy="1580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00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48286" y="1150718"/>
            <a:ext cx="8013576" cy="5374625"/>
          </a:xfrm>
        </p:spPr>
        <p:txBody>
          <a:bodyPr/>
          <a:lstStyle/>
          <a:p>
            <a:pPr marL="0" indent="0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XII. ENFOQUE A LAS PARTES INTERESADAS INTERNAS Y EXTERNAS: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12.1. Demuestre como se cumplen los requisitos  legales de las partes interesadas internas, según sea el proceso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12.2. Demuestre como se consideran los riesgos al no cumplir con los requisitos legales de las partes interesadas internas y externas (en la parte jurisdiccional desde el cumplimiento o no de la Ley, el código especifico)</a:t>
            </a:r>
          </a:p>
          <a:p>
            <a:pPr marL="0" indent="0">
              <a:buNone/>
            </a:pPr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XIII. PLANIFICACIÓN DE LOS CAMBIOS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: explique como planifica los cambios, por ejemplo de servidores judiciales: funcionarios o empleados; de situaciones de contexto, los cambios generados a causa del COVID-19)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13.1. A través de una matriz DOFA o FODA explique los cambios, el propósito y las consecuencias potenciales, los riesgos,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XIV. INDICADORES: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14.1. Explique las matrices de seguimiento que utiliza para el seguimiento 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        procesos etc.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14.2. Explique el cumplimiento de metas: indicadores vigencia 2019/II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y 2020/I:</a:t>
            </a:r>
          </a:p>
          <a:p>
            <a:pPr marL="0" indent="0">
              <a:buNone/>
            </a:pPr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NOTA: Para la parte jurisdiccional solo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entradas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y salidas, </a:t>
            </a:r>
          </a:p>
          <a:p>
            <a:pPr marL="0" indent="0">
              <a:buNone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el reporte trimestral que hacen a la División de Estadística)</a:t>
            </a:r>
          </a:p>
          <a:p>
            <a:pPr marL="0" indent="0">
              <a:buNone/>
            </a:pPr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260648"/>
            <a:ext cx="3024336" cy="86409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822457" y="107921"/>
            <a:ext cx="2132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accent5">
                    <a:lumMod val="75000"/>
                  </a:schemeClr>
                </a:solidFill>
              </a:rPr>
              <a:t>SIGCMA</a:t>
            </a:r>
            <a:endParaRPr lang="es-CO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grpSp>
        <p:nvGrpSpPr>
          <p:cNvPr id="7" name="Group 8"/>
          <p:cNvGrpSpPr>
            <a:grpSpLocks/>
          </p:cNvGrpSpPr>
          <p:nvPr/>
        </p:nvGrpSpPr>
        <p:grpSpPr bwMode="auto">
          <a:xfrm>
            <a:off x="3778815" y="320427"/>
            <a:ext cx="4791140" cy="693738"/>
            <a:chOff x="2381" y="348"/>
            <a:chExt cx="3154" cy="437"/>
          </a:xfrm>
        </p:grpSpPr>
        <p:sp>
          <p:nvSpPr>
            <p:cNvPr id="8" name="2 Subtítulo"/>
            <p:cNvSpPr txBox="1">
              <a:spLocks/>
            </p:cNvSpPr>
            <p:nvPr/>
          </p:nvSpPr>
          <p:spPr bwMode="auto">
            <a:xfrm>
              <a:off x="3414" y="348"/>
              <a:ext cx="1845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William Espinosa Santamaria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Magister en Calidad y Gestión Integral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en Derecho</a:t>
              </a:r>
            </a:p>
          </p:txBody>
        </p:sp>
        <p:pic>
          <p:nvPicPr>
            <p:cNvPr id="9" name="6 Imagen" descr="palo ejrlb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1" y="720"/>
              <a:ext cx="1417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7 Imagen" descr="palo ejrlb.pn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0" y="720"/>
              <a:ext cx="335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Rectángulo 1"/>
          <p:cNvSpPr/>
          <p:nvPr/>
        </p:nvSpPr>
        <p:spPr>
          <a:xfrm>
            <a:off x="4788024" y="539969"/>
            <a:ext cx="44952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600" b="1" i="1" dirty="0">
                <a:latin typeface="Palatino Linotype" panose="02040502050505030304" pitchFamily="18" charset="0"/>
              </a:rPr>
              <a:t>William Espinosa Santamaria</a:t>
            </a:r>
          </a:p>
          <a:p>
            <a:pPr algn="ctr"/>
            <a:r>
              <a:rPr lang="es-CO" sz="1600" b="1" i="1" dirty="0">
                <a:latin typeface="Palatino Linotype" panose="02040502050505030304" pitchFamily="18" charset="0"/>
              </a:rPr>
              <a:t>Coordinador Nacional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4978" y="3847158"/>
            <a:ext cx="2160239" cy="2520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278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81236" y="1392438"/>
            <a:ext cx="8013576" cy="4988889"/>
          </a:xfrm>
        </p:spPr>
        <p:txBody>
          <a:bodyPr/>
          <a:lstStyle/>
          <a:p>
            <a:pPr marL="0" indent="0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XV. COMPETENCIA: 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15.1. Competencias de los servidores judiciales a su cargo: (hoja de vida documentada con base en el perfil requerido- el auditor puede solicitar el manual de requisitos y funciones o el acto administrativo respectivo, debe tenerse a la mano);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15.2. Evaluación de los servidores judiciales a su cargo</a:t>
            </a:r>
            <a:b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15.3. Planes de mejora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15.4. Seguimiento y evaluación de los planes de mejora a los servidores judiciales a su cargo</a:t>
            </a:r>
          </a:p>
          <a:p>
            <a:pPr marL="0" indent="0">
              <a:buNone/>
            </a:pPr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XVI. TOMA DE CONCIENCIA:</a:t>
            </a:r>
            <a:b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16.1. Se muestran las evidencias de todas las reuniones, capacitaciones realizadas para el conocimiento del SIGCCMA y para la mejora del servicio que cumple cada servidor judicial.</a:t>
            </a:r>
          </a:p>
          <a:p>
            <a:pPr marL="0" indent="0">
              <a:buNone/>
            </a:pPr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XVII. COMUNICACIÓN: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17.1. Matriz de Comunicaciones especifica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17.2. Seguimiento</a:t>
            </a:r>
          </a:p>
          <a:p>
            <a:pPr marL="0" indent="0">
              <a:buNone/>
            </a:pPr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NOTA: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Recuerden que aquí se debe especificar: Qué se comunica, cómo se comunica, a quien se comunica y a través de que medio se comunica. En la parte Judicial se evidencia la caracterización y el procedimiento especifico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s-E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260648"/>
            <a:ext cx="3024336" cy="86409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780408" y="338753"/>
            <a:ext cx="2132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accent5">
                    <a:lumMod val="75000"/>
                  </a:schemeClr>
                </a:solidFill>
              </a:rPr>
              <a:t>SIGCMA</a:t>
            </a:r>
            <a:endParaRPr lang="es-CO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grpSp>
        <p:nvGrpSpPr>
          <p:cNvPr id="7" name="Group 8"/>
          <p:cNvGrpSpPr>
            <a:grpSpLocks/>
          </p:cNvGrpSpPr>
          <p:nvPr/>
        </p:nvGrpSpPr>
        <p:grpSpPr bwMode="auto">
          <a:xfrm>
            <a:off x="3851920" y="525550"/>
            <a:ext cx="4791140" cy="693738"/>
            <a:chOff x="2381" y="348"/>
            <a:chExt cx="3154" cy="437"/>
          </a:xfrm>
        </p:grpSpPr>
        <p:sp>
          <p:nvSpPr>
            <p:cNvPr id="8" name="2 Subtítulo"/>
            <p:cNvSpPr txBox="1">
              <a:spLocks/>
            </p:cNvSpPr>
            <p:nvPr/>
          </p:nvSpPr>
          <p:spPr bwMode="auto">
            <a:xfrm>
              <a:off x="3414" y="348"/>
              <a:ext cx="1845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William Espinosa Santamaria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Magister en Calidad y Gestión Integral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en Derecho</a:t>
              </a:r>
            </a:p>
          </p:txBody>
        </p:sp>
        <p:pic>
          <p:nvPicPr>
            <p:cNvPr id="9" name="6 Imagen" descr="palo ejrlb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1" y="720"/>
              <a:ext cx="1417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7 Imagen" descr="palo ejrlb.pn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0" y="720"/>
              <a:ext cx="335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Rectángulo 1"/>
          <p:cNvSpPr/>
          <p:nvPr/>
        </p:nvSpPr>
        <p:spPr>
          <a:xfrm>
            <a:off x="4788024" y="719056"/>
            <a:ext cx="44952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600" b="1" i="1" dirty="0">
                <a:latin typeface="Palatino Linotype" panose="02040502050505030304" pitchFamily="18" charset="0"/>
              </a:rPr>
              <a:t>William Espinosa Santamaria</a:t>
            </a:r>
          </a:p>
          <a:p>
            <a:pPr algn="ctr"/>
            <a:r>
              <a:rPr lang="es-CO" sz="1600" b="1" i="1" dirty="0">
                <a:latin typeface="Palatino Linotype" panose="02040502050505030304" pitchFamily="18" charset="0"/>
              </a:rPr>
              <a:t>Coordinador Nacional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678" y="4149080"/>
            <a:ext cx="4299133" cy="1287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239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99592" y="1307815"/>
            <a:ext cx="8013576" cy="5259102"/>
          </a:xfrm>
        </p:spPr>
        <p:txBody>
          <a:bodyPr/>
          <a:lstStyle/>
          <a:p>
            <a:pPr marL="0" indent="0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XVIII. INFORMACIÓN DOCUMENTADA:</a:t>
            </a:r>
          </a:p>
          <a:p>
            <a:pPr marL="0" indent="0">
              <a:buNone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Debe mostrarse todos los procesos con la caracterización, procedimientos, formatos, y demás documentos debidamente aprobados y la forma o el procedimiento como toda la información, asegurando la disponibilidad para las partes interesadas y el control de la información, etc.</a:t>
            </a:r>
          </a:p>
          <a:p>
            <a:pPr marL="0" indent="0">
              <a:buNone/>
            </a:pPr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XIX. CONTROL DE LOS</a:t>
            </a:r>
            <a:r>
              <a:rPr lang="es-CO" sz="1400" b="1" dirty="0">
                <a:latin typeface="Arial" panose="020B0604020202020204" pitchFamily="34" charset="0"/>
                <a:cs typeface="Arial" panose="020B0604020202020204" pitchFamily="34" charset="0"/>
              </a:rPr>
              <a:t> PROCESOS: 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(Deben mostrarse las matrices de seguimiento, y en el caso de los despachos judiciales las matrices que llevan y toda la trazabilidad desde Justicia XXI WEB.</a:t>
            </a:r>
          </a:p>
          <a:p>
            <a:pPr marL="0" indent="0">
              <a:buNone/>
            </a:pPr>
            <a:endParaRPr lang="es-CO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CO" sz="1400" b="1" dirty="0">
                <a:latin typeface="Arial" panose="020B0604020202020204" pitchFamily="34" charset="0"/>
                <a:cs typeface="Arial" panose="020B0604020202020204" pitchFamily="34" charset="0"/>
              </a:rPr>
              <a:t>XX. ENCUENTAS DE SATISFACCIÓN:</a:t>
            </a:r>
          </a:p>
          <a:p>
            <a:pPr marL="0" indent="0">
              <a:buNone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20.1. Encuesta</a:t>
            </a:r>
          </a:p>
          <a:p>
            <a:pPr marL="0" indent="0">
              <a:buNone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20.2. Ficha de la encuesta</a:t>
            </a:r>
          </a:p>
          <a:p>
            <a:pPr marL="0" indent="0">
              <a:buNone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20.3 Resultados de la encuesta</a:t>
            </a:r>
          </a:p>
          <a:p>
            <a:pPr marL="0" indent="0">
              <a:buNone/>
            </a:pPr>
            <a:endParaRPr lang="es-CO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CO" sz="1400" b="1" dirty="0">
                <a:latin typeface="Arial" panose="020B0604020202020204" pitchFamily="34" charset="0"/>
                <a:cs typeface="Arial" panose="020B0604020202020204" pitchFamily="34" charset="0"/>
              </a:rPr>
              <a:t>XXI. MEJORA:</a:t>
            </a:r>
          </a:p>
          <a:p>
            <a:pPr marL="0" indent="0">
              <a:buNone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21.1. Todas las mejoras que se han implementado sobre en tiempos del COVID-19</a:t>
            </a:r>
          </a:p>
          <a:p>
            <a:pPr marL="0" indent="0">
              <a:buNone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21.2. Listado y tratamiento de las No Conformidades</a:t>
            </a:r>
          </a:p>
          <a:p>
            <a:pPr marL="0" indent="0">
              <a:buNone/>
            </a:pPr>
            <a:endParaRPr lang="es-CO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CO" sz="1400" b="1" dirty="0">
                <a:latin typeface="Arial" panose="020B0604020202020204" pitchFamily="34" charset="0"/>
                <a:cs typeface="Arial" panose="020B0604020202020204" pitchFamily="34" charset="0"/>
              </a:rPr>
              <a:t>XXII. MEJORA CONTINUA</a:t>
            </a:r>
          </a:p>
          <a:p>
            <a:pPr marL="0" indent="0">
              <a:buNone/>
            </a:pPr>
            <a:endParaRPr lang="es-E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260648"/>
            <a:ext cx="3024336" cy="86409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780408" y="132490"/>
            <a:ext cx="2132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accent5">
                    <a:lumMod val="75000"/>
                  </a:schemeClr>
                </a:solidFill>
              </a:rPr>
              <a:t>SIGCMA</a:t>
            </a:r>
            <a:endParaRPr lang="es-CO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grpSp>
        <p:nvGrpSpPr>
          <p:cNvPr id="7" name="Group 8"/>
          <p:cNvGrpSpPr>
            <a:grpSpLocks/>
          </p:cNvGrpSpPr>
          <p:nvPr/>
        </p:nvGrpSpPr>
        <p:grpSpPr bwMode="auto">
          <a:xfrm>
            <a:off x="3707904" y="370396"/>
            <a:ext cx="4791140" cy="693738"/>
            <a:chOff x="2381" y="348"/>
            <a:chExt cx="3154" cy="437"/>
          </a:xfrm>
        </p:grpSpPr>
        <p:sp>
          <p:nvSpPr>
            <p:cNvPr id="8" name="2 Subtítulo"/>
            <p:cNvSpPr txBox="1">
              <a:spLocks/>
            </p:cNvSpPr>
            <p:nvPr/>
          </p:nvSpPr>
          <p:spPr bwMode="auto">
            <a:xfrm>
              <a:off x="3414" y="348"/>
              <a:ext cx="1845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William Espinosa Santamaria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Magister en Calidad y Gestión Integral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en Derecho</a:t>
              </a:r>
            </a:p>
          </p:txBody>
        </p:sp>
        <p:pic>
          <p:nvPicPr>
            <p:cNvPr id="9" name="6 Imagen" descr="palo ejrlb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1" y="720"/>
              <a:ext cx="1417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7 Imagen" descr="palo ejrlb.pn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0" y="720"/>
              <a:ext cx="335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Rectángulo 1"/>
          <p:cNvSpPr/>
          <p:nvPr/>
        </p:nvSpPr>
        <p:spPr>
          <a:xfrm>
            <a:off x="4671146" y="583902"/>
            <a:ext cx="44952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600" b="1" i="1" dirty="0">
                <a:latin typeface="Palatino Linotype" panose="02040502050505030304" pitchFamily="18" charset="0"/>
              </a:rPr>
              <a:t>William Espinosa Santamaria</a:t>
            </a:r>
          </a:p>
          <a:p>
            <a:pPr algn="ctr"/>
            <a:r>
              <a:rPr lang="es-CO" sz="1600" b="1" i="1" dirty="0">
                <a:latin typeface="Palatino Linotype" panose="02040502050505030304" pitchFamily="18" charset="0"/>
              </a:rPr>
              <a:t>Coordinador Nacional 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6380" y="3284984"/>
            <a:ext cx="3698068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714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99592" y="1738714"/>
            <a:ext cx="8013576" cy="4464496"/>
          </a:xfrm>
        </p:spPr>
        <p:txBody>
          <a:bodyPr/>
          <a:lstStyle/>
          <a:p>
            <a:pPr marL="0" indent="0" algn="ctr">
              <a:buNone/>
            </a:pPr>
            <a:r>
              <a:rPr lang="es-ES" sz="4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AGENDA DE CIERRE</a:t>
            </a:r>
          </a:p>
          <a:p>
            <a:pPr>
              <a:buAutoNum type="arabicPeriod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Resultados de la Auditoría: Auditor Líder</a:t>
            </a:r>
          </a:p>
          <a:p>
            <a:pPr>
              <a:buAutoNum type="arabicPeriod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Formalización de los resultados de la Auditoría (firma de las No Conformidades) y firma del Informe de Auditoría</a:t>
            </a:r>
          </a:p>
          <a:p>
            <a:pPr>
              <a:buAutoNum type="arabicPeriod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Palabras del Magistrado o Juez Líder del SIGCMA</a:t>
            </a:r>
          </a:p>
          <a:p>
            <a:pPr>
              <a:buAutoNum type="arabicPeriod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Palabras del Presidente de la Corporación</a:t>
            </a:r>
          </a:p>
          <a:p>
            <a:pPr>
              <a:buAutoNum type="arabicPeriod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Remisión de informes y documentos que soportan la auditoría a la Coordinación Nacional del SIGCMA al e-mail: coornacalidbta@cendoj.ramajudicial.gov.co</a:t>
            </a:r>
          </a:p>
          <a:p>
            <a:pPr>
              <a:buAutoNum type="arabicPeriod"/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260648"/>
            <a:ext cx="3024336" cy="86409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780408" y="338753"/>
            <a:ext cx="2132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accent5">
                    <a:lumMod val="75000"/>
                  </a:schemeClr>
                </a:solidFill>
              </a:rPr>
              <a:t>SIGCMA</a:t>
            </a:r>
            <a:endParaRPr lang="es-CO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grpSp>
        <p:nvGrpSpPr>
          <p:cNvPr id="7" name="Group 8"/>
          <p:cNvGrpSpPr>
            <a:grpSpLocks/>
          </p:cNvGrpSpPr>
          <p:nvPr/>
        </p:nvGrpSpPr>
        <p:grpSpPr bwMode="auto">
          <a:xfrm>
            <a:off x="3851920" y="894560"/>
            <a:ext cx="4791140" cy="693738"/>
            <a:chOff x="2381" y="348"/>
            <a:chExt cx="3154" cy="437"/>
          </a:xfrm>
        </p:grpSpPr>
        <p:sp>
          <p:nvSpPr>
            <p:cNvPr id="8" name="2 Subtítulo"/>
            <p:cNvSpPr txBox="1">
              <a:spLocks/>
            </p:cNvSpPr>
            <p:nvPr/>
          </p:nvSpPr>
          <p:spPr bwMode="auto">
            <a:xfrm>
              <a:off x="3414" y="348"/>
              <a:ext cx="1845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William Espinosa Santamaria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Magister en Calidad y Gestión Integral </a:t>
              </a:r>
            </a:p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es-CO" sz="1000" b="1" i="1" dirty="0">
                  <a:solidFill>
                    <a:srgbClr val="FFFFFF"/>
                  </a:solidFill>
                  <a:latin typeface="Palatino Linotype" panose="02040502050505030304" pitchFamily="18" charset="0"/>
                </a:rPr>
                <a:t>en Derecho</a:t>
              </a:r>
            </a:p>
          </p:txBody>
        </p:sp>
        <p:pic>
          <p:nvPicPr>
            <p:cNvPr id="9" name="6 Imagen" descr="palo ejrlb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1" y="720"/>
              <a:ext cx="1417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7 Imagen" descr="palo ejrlb.pn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0" y="720"/>
              <a:ext cx="335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Rectángulo 1"/>
          <p:cNvSpPr/>
          <p:nvPr/>
        </p:nvSpPr>
        <p:spPr>
          <a:xfrm>
            <a:off x="4788024" y="1124744"/>
            <a:ext cx="44952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600" b="1" i="1" dirty="0">
                <a:latin typeface="Palatino Linotype" panose="02040502050505030304" pitchFamily="18" charset="0"/>
              </a:rPr>
              <a:t>William Espinosa Santamaria</a:t>
            </a:r>
          </a:p>
          <a:p>
            <a:pPr algn="ctr"/>
            <a:r>
              <a:rPr lang="es-CO" sz="1600" b="1" i="1" dirty="0">
                <a:latin typeface="Palatino Linotype" panose="02040502050505030304" pitchFamily="18" charset="0"/>
              </a:rPr>
              <a:t>Coordinador Nacional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782" y="4553426"/>
            <a:ext cx="6370484" cy="1467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725064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86304AAD8523E45A244E5EF8C5271CA" ma:contentTypeVersion="13" ma:contentTypeDescription="Crear nuevo documento." ma:contentTypeScope="" ma:versionID="39a299ac4625534e5b8ff89028dca91b">
  <xsd:schema xmlns:xsd="http://www.w3.org/2001/XMLSchema" xmlns:xs="http://www.w3.org/2001/XMLSchema" xmlns:p="http://schemas.microsoft.com/office/2006/metadata/properties" xmlns:ns2="750e1240-e0e3-440a-8a1b-3b5071aa7f03" xmlns:ns3="112ed692-a3ae-41da-b975-347d69f87a20" targetNamespace="http://schemas.microsoft.com/office/2006/metadata/properties" ma:root="true" ma:fieldsID="665f27b5b684eee8ed5d8b8c82cb8bac" ns2:_="" ns3:_="">
    <xsd:import namespace="750e1240-e0e3-440a-8a1b-3b5071aa7f03"/>
    <xsd:import namespace="112ed692-a3ae-41da-b975-347d69f87a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0e1240-e0e3-440a-8a1b-3b5071aa7f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2ed692-a3ae-41da-b975-347d69f87a2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CF4883C-A934-4098-920B-444DCFC98C2C}"/>
</file>

<file path=customXml/itemProps2.xml><?xml version="1.0" encoding="utf-8"?>
<ds:datastoreItem xmlns:ds="http://schemas.openxmlformats.org/officeDocument/2006/customXml" ds:itemID="{BA540B83-667C-4B62-B059-CD52AB6310D2}"/>
</file>

<file path=customXml/itemProps3.xml><?xml version="1.0" encoding="utf-8"?>
<ds:datastoreItem xmlns:ds="http://schemas.openxmlformats.org/officeDocument/2006/customXml" ds:itemID="{AB7B856E-132B-4D95-9841-1A56AD4DEC9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7720</TotalTime>
  <Words>1735</Words>
  <Application>Microsoft Office PowerPoint</Application>
  <PresentationFormat>Presentación en pantalla (4:3)</PresentationFormat>
  <Paragraphs>183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Palatino Linotype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Cpq01</dc:creator>
  <cp:lastModifiedBy>Jesús-Antonio Sánchez Sossa</cp:lastModifiedBy>
  <cp:revision>220</cp:revision>
  <dcterms:created xsi:type="dcterms:W3CDTF">2012-11-20T17:02:50Z</dcterms:created>
  <dcterms:modified xsi:type="dcterms:W3CDTF">2020-08-21T14:41:06Z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0x010100086304AAD8523E45A244E5EF8C5271CA</vt:lpwstr>
  </property>
</Properties>
</file>